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Default Extension="jpg" ContentType="image/jpeg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ooxmlsdkcls="c:P15_CT_ExtendedGuideList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Relationship Target="slides/slide15.xml" Type="http://schemas.openxmlformats.org/officeDocument/2006/relationships/slide" Id="rId21"/>
<Relationship Target="slides/slide16.xml" Type="http://schemas.openxmlformats.org/officeDocument/2006/relationships/slide" Id="rId22"/>
<Relationship Target="slides/slide17.xml" Type="http://schemas.openxmlformats.org/officeDocument/2006/relationships/slide" Id="rId23"/>
<Relationship Target="slides/slide18.xml" Type="http://schemas.openxmlformats.org/officeDocument/2006/relationships/slide" Id="rId24"/>
<Relationship Target="slides/slide19.xml" Type="http://schemas.openxmlformats.org/officeDocument/2006/relationships/slide" Id="rId25"/>
<Relationship Target="slides/slide20.xml" Type="http://schemas.openxmlformats.org/officeDocument/2006/relationships/slide" Id="rId26"/>
<Relationship Target="slides/slide21.xml" Type="http://schemas.openxmlformats.org/officeDocument/2006/relationships/slide" Id="rId27"/>
<Relationship Target="slides/slide22.xml" Type="http://schemas.openxmlformats.org/officeDocument/2006/relationships/slide" Id="rId28"/>
<Relationship Target="slides/slide23.xml" Type="http://schemas.openxmlformats.org/officeDocument/2006/relationships/slide" Id="rId29"/>
<Relationship Target="slides/slide24.xml" Type="http://schemas.openxmlformats.org/officeDocument/2006/relationships/slide" Id="rId30"/>
<Relationship Target="slides/slide25.xml" Type="http://schemas.openxmlformats.org/officeDocument/2006/relationships/slide" Id="rId31"/>
<Relationship Target="slides/slide26.xml" Type="http://schemas.openxmlformats.org/officeDocument/2006/relationships/slide" Id="rId32"/>
<Relationship Target="slides/slide27.xml" Type="http://schemas.openxmlformats.org/officeDocument/2006/relationships/slide" Id="rId33"/>
<Relationship Target="slides/slide28.xml" Type="http://schemas.openxmlformats.org/officeDocument/2006/relationships/slide" Id="rId34"/>
<Relationship Target="slides/slide29.xml" Type="http://schemas.openxmlformats.org/officeDocument/2006/relationships/slide" Id="rId35"/>
<Relationship Target="slides/slide30.xml" Type="http://schemas.openxmlformats.org/officeDocument/2006/relationships/slide" Id="rId36"/>
<Relationship Target="slides/slide31.xml" Type="http://schemas.openxmlformats.org/officeDocument/2006/relationships/slide" Id="rId37"/>
<Relationship Target="slides/slide32.xml" Type="http://schemas.openxmlformats.org/officeDocument/2006/relationships/slide" Id="rId38"/>
<Relationship Target="slides/slide33.xml" Type="http://schemas.openxmlformats.org/officeDocument/2006/relationships/slide" Id="rId39"/>
<Relationship Target="slides/slide34.xml" Type="http://schemas.openxmlformats.org/officeDocument/2006/relationships/slide" Id="rId40"/>
<Relationship Target="slides/slide35.xml" Type="http://schemas.openxmlformats.org/officeDocument/2006/relationships/slide" Id="rId41"/>
<Relationship Target="slides/slide36.xml" Type="http://schemas.openxmlformats.org/officeDocument/2006/relationships/slide" Id="rId42"/>
<Relationship Target="slides/slide37.xml" Type="http://schemas.openxmlformats.org/officeDocument/2006/relationships/slide" Id="rId43"/>
<Relationship Target="slides/slide38.xml" Type="http://schemas.openxmlformats.org/officeDocument/2006/relationships/slide" Id="rId44"/>
<Relationship Target="slides/slide39.xml" Type="http://schemas.openxmlformats.org/officeDocument/2006/relationships/slide" Id="rId45"/>
<Relationship Target="slides/slide40.xml" Type="http://schemas.openxmlformats.org/officeDocument/2006/relationships/slide" Id="rId46"/>
<Relationship Target="slides/slide41.xml" Type="http://schemas.openxmlformats.org/officeDocument/2006/relationships/slide" Id="rId47"/>
<Relationship Target="slides/slide42.xml" Type="http://schemas.openxmlformats.org/officeDocument/2006/relationships/slide" Id="rId48"/>
<Relationship Target="slides/slide43.xml" Type="http://schemas.openxmlformats.org/officeDocument/2006/relationships/slide" Id="rId49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2.png" Type="http://schemas.openxmlformats.org/officeDocument/2006/relationships/image" Id="rId3"/>
<Relationship Target="../media/image3.png" Type="http://schemas.openxmlformats.org/officeDocument/2006/relationships/image" Id="rId4"/>
<Relationship Target="../media/image4.png" Type="http://schemas.openxmlformats.org/officeDocument/2006/relationships/image" Id="rId5"/>
<Relationship Target="../media/image5.png" Type="http://schemas.openxmlformats.org/officeDocument/2006/relationships/image" Id="rId6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5.jpg" Type="http://schemas.openxmlformats.org/officeDocument/2006/relationships/image" Id="rId3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6.jpg" Type="http://schemas.openxmlformats.org/officeDocument/2006/relationships/image" Id="rId3"/>
<rels:Relationship Target="../media/image7.jpg" Type="http://schemas.openxmlformats.org/officeDocument/2006/relationships/image" Id="rId4"/>
<rels:Relationship Target="../media/image8.jpg" Type="http://schemas.openxmlformats.org/officeDocument/2006/relationships/image" Id="rId5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png" Type="http://schemas.openxmlformats.org/officeDocument/2006/relationships/image" Id="rId3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9.jpg" Type="http://schemas.openxmlformats.org/officeDocument/2006/relationships/image" Id="rId3"/>
</rels:Relationships>

</file>

<file path=ppt/slides/_rels/slide1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5.png" Type="http://schemas.openxmlformats.org/officeDocument/2006/relationships/image" Id="rId3"/>
<rels:Relationship Target="../media/image16.png" Type="http://schemas.openxmlformats.org/officeDocument/2006/relationships/image" Id="rId4"/>
</rels:Relationships>

</file>

<file path=ppt/slides/_rels/slide1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2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7.png" Type="http://schemas.openxmlformats.org/officeDocument/2006/relationships/image" Id="rId3"/>
</rels:Relationships>

</file>

<file path=ppt/slides/_rels/slide2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0.jpg" Type="http://schemas.openxmlformats.org/officeDocument/2006/relationships/image" Id="rId3"/>
</rels:Relationships>

</file>

<file path=ppt/slides/_rels/slide2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jpg" Type="http://schemas.openxmlformats.org/officeDocument/2006/relationships/image" Id="rId3"/>
</rels:Relationships>

</file>

<file path=ppt/slides/_rels/slide3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8.png" Type="http://schemas.openxmlformats.org/officeDocument/2006/relationships/image" Id="rId3"/>
<rels:Relationship Target="../media/image19.png" Type="http://schemas.openxmlformats.org/officeDocument/2006/relationships/image" Id="rId4"/>
</rels:Relationships>

</file>

<file path=ppt/slides/_rels/slide3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2.jpg" Type="http://schemas.openxmlformats.org/officeDocument/2006/relationships/image" Id="rId3"/>
</rels:Relationships>

</file>

<file path=ppt/slides/_rels/slide3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0.png" Type="http://schemas.openxmlformats.org/officeDocument/2006/relationships/image" Id="rId3"/>
</rels:Relationships>

</file>

<file path=ppt/slides/_rels/slide3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3.jpg" Type="http://schemas.openxmlformats.org/officeDocument/2006/relationships/image" Id="rId3"/>
</rels:Relationships>

</file>

<file path=ppt/slides/_rels/slide3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jpg" Type="http://schemas.openxmlformats.org/officeDocument/2006/relationships/image" Id="rId3"/>
</rels:Relationships>

</file>

<file path=ppt/slides/_rels/slide4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jpg" Type="http://schemas.openxmlformats.org/officeDocument/2006/relationships/image" Id="rId3"/>
</rels:Relationships>

</file>

<file path=ppt/slides/_rels/slide4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4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5.jpg" Type="http://schemas.openxmlformats.org/officeDocument/2006/relationships/image" Id="rId3"/>
<rels:Relationship Target="../media/image16.jpg" Type="http://schemas.openxmlformats.org/officeDocument/2006/relationships/image" Id="rId4"/>
<rels:Relationship Target="../media/image21.png" Type="http://schemas.openxmlformats.org/officeDocument/2006/relationships/image" Id="rId5"/>
</rels:Relationships>

</file>

<file path=ppt/slides/_rels/slide4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22.png" Type="http://schemas.openxmlformats.org/officeDocument/2006/relationships/image" Id="rId2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3.jpg" Type="http://schemas.openxmlformats.org/officeDocument/2006/relationships/image" Id="rId3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4.jpg" Type="http://schemas.openxmlformats.org/officeDocument/2006/relationships/image" Id="rId3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Analyze阶段概述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问题原因分析方法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关键原因识别技术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统计工具基础应用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数据验证方法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8" name="AutoShape 32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QW5hbHl6ZemYtuauteamgui/sFxu6Zeu6aKY5Y6f5Zug5YiG5p6Q5pa55rOVXG7lhbPplK7ljp/lm6Dor4bliKvmioDmnK9cbue7n+iuoeW3peWFt+WfuuehgOW6lOeUqFxu5pWw5o2u6aqM6K+B5pa55rOVIiwidHBsaWQiOiIxMDAwMSIsInRwbE5hbWUiOiJjYXRhTGlzdF8zMDU5OTkyMzU3NDAzMDNfODc1NzgyNzc5XzI2ODA0ODgzMTQyMDMwM181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0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62000" y="1778000"/>
            <a:ext cx="1016000" cy="1016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2" name="AutoShape 5"/>
          <p:cNvSpPr/>
          <p:nvPr/>
        </p:nvSpPr>
        <p:spPr>
          <a:xfrm rot="0">
            <a:off x="762000" y="3048000"/>
            <a:ext cx="3048000" cy="1524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Analyze阶段实操课件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762000" y="4692650"/>
            <a:ext cx="1016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0006" name="AutoShape 7"/>
          <p:cNvSpPr/>
          <p:nvPr/>
        </p:nvSpPr>
        <p:spPr>
          <a:xfrm rot="0">
            <a:off x="762000" y="4953000"/>
            <a:ext cx="3048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080000" y="1778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6" name="AutoShape 9"/>
          <p:cNvSpPr/>
          <p:nvPr/>
        </p:nvSpPr>
        <p:spPr>
          <a:xfrm rot="0">
            <a:off x="5080000" y="2540000"/>
            <a:ext cx="6096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17" name="AutoShape 10"/>
          <p:cNvSpPr/>
          <p:nvPr/>
        </p:nvSpPr>
        <p:spPr>
          <a:xfrm rot="0">
            <a:off x="5080000" y="3175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5334000" y="3365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9" name="AutoShape 12"/>
          <p:cNvSpPr/>
          <p:nvPr/>
        </p:nvSpPr>
        <p:spPr>
          <a:xfrm rot="0">
            <a:off x="5842000" y="3302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20" name="AutoShape 13"/>
          <p:cNvSpPr/>
          <p:nvPr/>
        </p:nvSpPr>
        <p:spPr>
          <a:xfrm rot="0">
            <a:off x="5080000" y="4191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5334000" y="4381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22" name="AutoShape 15"/>
          <p:cNvSpPr/>
          <p:nvPr/>
        </p:nvSpPr>
        <p:spPr>
          <a:xfrm rot="0">
            <a:off x="5842000" y="4318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33415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数据分析方法与实战指南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eyJ0YWciOiIkc3ViVGl0bGUifQ==</bd:templateData>
          </p:ext>
        </p:extLst>
      </p:sp>
      <p:cxnSp>
        <p:nvCxnSpPr>
          <p:cNvPr id="16" name="Connector 16"/>
          <p:cNvCxnSpPr/>
          <p:nvPr/>
        </p:nvCxnSpPr>
        <p:spPr>
          <a:xfrm>
            <a:off x="5080000" y="5454650"/>
            <a:ext cx="6096000" cy="12700"/>
          </a:xfrm>
          <a:prstGeom prst="line">
            <a:avLst/>
          </a:prstGeom>
          <a:ln w="12700">
            <a:solidFill>
              <a:srgbClr val="E2E8F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17424" name="AutoShape 17"/>
          <p:cNvSpPr/>
          <p:nvPr/>
        </p:nvSpPr>
        <p:spPr>
          <a:xfrm rot="0">
            <a:off x="5080000" y="5651500"/>
            <a:ext cx="60960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00">
                <a:solidFill>
                  <a:srgbClr val="94A3B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汇报人：卓越质量智库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kFuYWx5emXpmLbmrrXlrp7mk43or77ku7YiLCJ0cGxpZCI6IjEwMDAxIiwidHBsTmFtZSI6InRpdGxlXzMwNTk5OTIzNTc0MDMwM184NzU3ODI3NzlfMjY4MDQ4ODMxNDIwMzAz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8125" r="8125"/>
          <a:stretch>
            <a:fillRect/>
          </a:stretch>
        </p:blipFill>
        <p:spPr>
          <a:xfrm rot="0">
            <a:off x="-263278" y="1699577"/>
            <a:ext cx="3594826" cy="359482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3670522" y="1601805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670522" y="1239201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3862187" y="1982745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从表象出发问“为什么”，如“机器停机”→因“轴承过热”，需基于事实而非假设。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3873676" y="1285653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首次提问锁定直接原因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7499203" y="1601805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499203" y="1239201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7702358" y="1285653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连续追问至根本原因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670522" y="4013108"/>
            <a:ext cx="3483864" cy="1895185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670522" y="3710273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873676" y="3756724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反向验证逻辑链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7499203" y="4013108"/>
            <a:ext cx="3483864" cy="1895185"/>
          </a:xfrm>
          <a:prstGeom prst="rect">
            <a:avLst/>
          </a:prstGeom>
          <a:solidFill>
            <a:schemeClr val="accent2">
              <a:alpha val="7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7499203" y="3710273"/>
            <a:ext cx="3483864" cy="68516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7702358" y="3756724"/>
            <a:ext cx="3215461" cy="60387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制定对策并标准化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690869" y="1982745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至少5层，如“轴承过热”→润滑不足→油泵故障→滤网堵塞→未执行月度维护。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3862187" y="4453497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从根本原因向上推导，确认每步因果关系是否闭合，如“若执行维护是否能避免停机”。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7690869" y="4456926"/>
            <a:ext cx="3100533" cy="134709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针对根本原因（如维护缺失）设计防错措施（自动报警系统），并写入SOP。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5Why分析法实操步骤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DVXaHnliIbmnpDms5Xlrp7mk43mraXpqqRcbiMjIyDpppbmrKHmj5Dpl67plIHlrprnm7TmjqXljp/lm6BcbuS7juihqOixoeWHuuWPkemXruKAnOS4uuS7gOS5iOKAne+8jOWmguKAnOacuuWZqOWBnOacuuKAneKGkuWboOKAnOi9tOaJv+i/h+eDreKAne+8jOmcgOWfuuS6juS6i+WunuiAjOmdnuWBh+iuvuOAglxuIyMjIOi/nue7rei/vemXruiHs+agueacrOWOn+WboFxu6Iez5bCRNeWxgu+8jOWmguKAnOi9tOaJv+i/h+eDreKAneKGkua2pua7keS4jei2s+KGkuayueazteaVhemanOKGkua7pOe9keWgteWhnuKGkuacquaJp+ihjOaciOW6pue7tOaKpOOAglxuIyMjIOWPjeWQkemqjOivgemAu+i+kemTvlxu5LuO5qC55pys5Y6f5Zug5ZCR5LiK5o6o5a+877yM56Gu6K6k5q+P5q2l5Zug5p6c5YWz57O75piv5ZCm6Zet5ZCI77yM5aaC4oCc6Iul5omn6KGM57u05oqk5piv5ZCm6IO96YG/5YWN5YGc5py64oCd44CCXG4jIyMg5Yi25a6a5a+5562W5bm25qCH5YeG5YyWXG7pkojlr7nmoLnmnKzljp/lm6DvvIjlpoLnu7TmiqTnvLrlpLHvvInorr7orqHpmLLplJnmjqrmlr3vvIjoh6rliqjmiqXorabns7vnu5/vvInvvIzlubblhpnlhaVTT1DjgIIiLCJ0cGxpZCI6IjEwMDAxIiwidHBsTmFtZSI6Imxpc3Q0X0ltZzB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关键原因识别技术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WOn+WboOivhuWIq+aKgOacry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935200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defRPr/>
            </a:pPr>
            <a:r>
              <a:rPr lang="en-US" sz="2775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68842" y="3544832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402576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2696" t="2696"/>
          <a:stretch>
            <a:fillRect/>
          </a:stretch>
        </p:blipFill>
        <p:spPr>
          <a:xfrm rot="0">
            <a:off x="935200" y="351897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eyJfdGVtcGxhdGVEYXRhIjp7ImNvbnRlbnRUeXBlIjoiJGltZzAiLCJuZWVkUmVwbGFjZSI6dHJ1ZSwidHlwZSI6ImltYWdlIn0sInRhZyI6IiRpbWcwIn0=</bd:templateData>
          </p:ext>
        </p:extLst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2696" t="2696"/>
          <a:stretch>
            <a:fillRect/>
          </a:stretch>
        </p:blipFill>
        <p:spPr>
          <a:xfrm rot="0">
            <a:off x="4168914" y="150278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eyJfdGVtcGxhdGVEYXRhIjp7ImNvbnRlbnRUeXBlIjoiJGltZzEiLCJuZWVkUmVwbGFjZSI6dHJ1ZSwidHlwZSI6ImltYWdlIn0sInRhZyI6IiRpbWcxIn0=</bd:templateData>
          </p:ext>
        </p:extLst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2662" t="2662"/>
          <a:stretch>
            <a:fillRect/>
          </a:stretch>
        </p:blipFill>
        <p:spPr>
          <a:xfrm rot="0">
            <a:off x="7402576" y="3544832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eyJfdGVtcGxhdGVEYXRhIjp7ImNvbnRlbnRUeXBlIjoiJGltZzIiLCJuZWVkUmVwbGFjZSI6dHJ1ZSwidHlwZSI6ImltYWdlIn0sInRhZyI6IiRpbWcyIn0=</bd:templateData>
          </p:ext>
        </p:extLst>
      </p:pic>
      <p:sp>
        <p:nvSpPr>
          <p:cNvPr id="9" name="TextBox 9"/>
          <p:cNvSpPr txBox="1"/>
          <p:nvPr/>
        </p:nvSpPr>
        <p:spPr>
          <a:xfrm rot="0">
            <a:off x="935200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聚焦关键少数问题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38761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基于80/20法则，通过数据排序快速定位导致80%问题的20%核心因素，避免资源浪费在次要问题上。例如，在质量缺陷分析中，可优先解决累计占比70%以上的前2-3类缺陷。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eyJfdGVtcGxhdGVEYXRhIjp7ImNvbnRlbnRUeXBlIjoiJGl0ZW0xX2MiLCJsaW5lQ291bnQiOiI0Iiwid29yZENvdW50IjoiMTUifSwidGFnIjoiJGl0ZW0xX2MifQ==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4168933" y="3570685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直观可视化呈现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4272494" y="3984787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结合直方图（频数）与折线图（累计百分比）的双轴图表，清晰展示因素贡献度排序，便于团队达成共识并制定针对性措施。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eyJfdGVtcGxhdGVEYXRhIjp7ImNvbnRlbnRUeXBlIjoiJGl0ZW0yX2MiLCJsaW5lQ291bnQiOiI0Iiwid29yZENvdW50IjoiMTUifSwidGFnIjoiJGl0ZW0yX2MifQ==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402576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动态追踪改进效果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506137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通过迭代更新排列图，对比干预前后的数据变化，验证措施有效性，形成PDCA闭环管理。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排列图(Pareto)应用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kuWIl+WbvihQYXJldG8p5bqU55SoXG4jIyMg6IGa54Sm5YWz6ZSu5bCR5pWw6Zeu6aKYXG7ln7rkuo44MC8yMOazleWIme+8jOmAmui/h+aVsOaNruaOkuW6j+W/q+mAn+WumuS9jeWvvOiHtDgwJemXrumimOeahDIwJeaguOW/g+WboOe0oO+8jOmBv+WFjei1hOa6kOa1qui0ueWcqOasoeimgemXrumimOS4iuOAguS+i+Wmgu+8jOWcqOi0qOmHj+e8uumZt+WIhuaekOS4re+8jOWPr+S8mOWFiOino+WGs+e0r+iuoeWNoOavlDcwJeS7peS4iueahOWJjTItM+exu+e8uumZt+OAglxuIyMjIOebtOinguWPr+inhuWMluWRiOeOsFxu57uT5ZCI55u05pa55Zu+77yI6aKR5pWw77yJ5LiO5oqY57q/5Zu+77yI57Sv6K6h55m+5YiG5q+U77yJ55qE5Y+M6L205Zu+6KGo77yM5riF5pmw5bGV56S65Zug57Sg6LSh54yu5bqm5o6S5bqP77yM5L6/5LqO5Zui6Zif6L6+5oiQ5YWx6K+G5bm25Yi25a6a6ZKI5a+55oCn5o6q5pa944CCXG4jIyMg5Yqo5oCB6L+96Liq5pS56L+b5pWI5p6cXG7pgJrov4fov63ku6Pmm7TmlrDmjpLliJflm77vvIzlr7nmr5TlubLpooTliY3lkI7nmoTmlbDmja7lj5jljJbvvIzpqozor4Hmjqrmlr3mnInmlYjmgKfvvIzlvaLmiJBQRENB6Zet546v566h55CG44CCIiwidHBsaWQiOiIxMDAwMSIsInRwbE5hbWUiOiJsaXN0M19JbWcyMzEyMDEwMV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6372" r="6372"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需确保至少30组成对数据，横轴（原因）与纵轴（结果）刻度比例需一致，避免图形失真。例如，分析加工温度（X）与产品强度（Y）的关系。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数据收集与处理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识别正相关、负相关或无关联的分布形态，结合相关系数计算（如Pearson系数）定量验证主观判断。若存在离群点，需排查数据异常或特殊工艺条件。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图形解读与验证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适用于参数优化（如工艺参数与良率）、根因排查（如设备振动与故障率）等场景，辅助工程师锁定关键变量。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应用场景扩展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散布图分析方法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o+W4g+WbvuWIhuaekOaWueazlVxuIyMjIOaVsOaNruaUtumbhuS4juWkhOeQhlxu6ZyA56Gu5L+d6Iez5bCRMzDnu4TmiJDlr7nmlbDmja7vvIzmqKrovbTvvIjljp/lm6DvvInkuI7nurXovbTvvIjnu5PmnpzvvInliLvluqbmr5TkvovpnIDkuIDoh7TvvIzpgb/lhY3lm77lvaLlpLHnnJ/jgILkvovlpoLvvIzliIbmnpDliqDlt6XmuKnluqbvvIhY77yJ5LiO5Lqn5ZOB5by65bqm77yIWe+8ieeahOWFs+ezu+OAglxuIyMjIOWbvuW9ouino+ivu+S4jumqjOivgVxu6K+G5Yir5q2j55u45YWz44CB6LSf55u45YWz5oiW5peg5YWz6IGU55qE5YiG5biD5b2i5oCB77yM57uT5ZCI55u45YWz57O75pWw6K6h566X77yI5aaCUGVhcnNvbuezu+aVsO+8ieWumumHj+mqjOivgeS4u+inguWIpOaWreOAguiLpeWtmOWcqOemu+e+pOeCue+8jOmcgOaOkuafpeaVsOaNruW8guW4uOaIlueJueauiuW3peiJuuadoeS7tuOAglxuIyMjIOW6lOeUqOWcuuaZr+aJqeWxlVxu6YCC55So5LqO5Y+C5pWw5LyY5YyW77yI5aaC5bel6Im65Y+C5pWw5LiO6Imv546H77yJ44CB5qC55Zug5o6S5p+l77yI5aaC6K6+5aSH5oyv5Yqo5LiO5pWF6Zqc546H77yJ562J5Zy65pmv77yM6L6F5Yqp5bel56iL5biI6ZSB5a6a5YWz6ZSu5Y+Y6YeP44CCIiwidHBsaWQiOiIxMDAwMSIsInRwbE5hbWUiOiJsaXN0M19JbWcx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883085" y="1188071"/>
            <a:ext cx="4720148" cy="455139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982953" y="1188071"/>
            <a:ext cx="4720148" cy="4551390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1222140" y="1490678"/>
            <a:ext cx="4014853" cy="120774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风险优先级评估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222140" y="2514595"/>
            <a:ext cx="4088586" cy="297580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通过严重度（S）、频度（O）、探测度（D）评分计算RPN值（风险优先数），量化失效模式的风险等级。例如，汽车零部件生产中，密封失效的RPN值超过阈值时需优先改进。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团队需跨部门协作，结合历史数据和专家经验评分，避免主观偏差，确保评估客观性。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298734" y="1490678"/>
            <a:ext cx="4019145" cy="1224796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预防与探测措施设计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298734" y="2514595"/>
            <a:ext cx="4091726" cy="2993946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accent1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针对高RPN值的失效模式，制定预防措施（如工艺防错）和探测措施（如增加检测工位），并更新控制计划。例如，在电子装配中，通过防呆夹具避免反向插接。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accent1">
                    <a:lumMod val="50000"/>
                  </a:schemeClr>
                </a:solidFill>
                <a:latin typeface="Microsoft Yahei"/>
                <a:ea typeface="Microsoft Yahei"/>
                <a:cs typeface="Microsoft Yahei"/>
              </a:rPr>
              <a:t>措施实施后需重新计算RPN，验证风险降低效果，形成动态风险管理机制。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FMEA失效模式分析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ZNRUHlpLHmlYjmqKHlvI/liIbmnpBcbiMjIyDpo47pmankvJjlhYjnuqfor4TkvLBcbi0g6YCa6L+H5Lil6YeN5bqm77yIU++8ieOAgemikeW6pu+8iE/vvInjgIHmjqLmtYvluqbvvIhE77yJ6K+E5YiG6K6h566XUlBO5YC877yI6aOO6Zmp5LyY5YWI5pWw77yJ77yM6YeP5YyW5aSx5pWI5qih5byP55qE6aOO6Zmp562J57qn44CC5L6L5aaC77yM5rG96L2m6Zu26YOo5Lu255Sf5Lqn5Lit77yM5a+G5bCB5aSx5pWI55qEUlBO5YC86LaF6L+H6ZiI5YC85pe26ZyA5LyY5YWI5pS56L+b44CCXG4tIOWboumYn+mcgOi3qOmDqOmXqOWNj+S9nO+8jOe7k+WQiOWOhuWPsuaVsOaNruWSjOS4k+Wutue7j+mqjOivhOWIhu+8jOmBv+WFjeS4u+inguWBj+W3ru+8jOehruS/neivhOS8sOWuouinguaAp+OAglxuIyMjIOmihOmYsuS4juaOoua1i+aOquaWveiuvuiuoVxuLSDpkojlr7npq5hSUE7lgLznmoTlpLHmlYjmqKHlvI/vvIzliLblrprpooTpmLLmjqrmlr3vvIjlpoLlt6XoibrpmLLplJnvvInlkozmjqLmtYvmjqrmlr3vvIjlpoLlop7liqDmo4DmtYvlt6XkvY3vvInvvIzlubbmm7TmlrDmjqfliLborqHliJLjgILkvovlpoLvvIzlnKjnlLXlrZDoo4XphY3kuK3vvIzpgJrov4fpmLLlkYblpLnlhbfpgb/lhY3lj43lkJHmj5LmjqXjgIJcbi0g5o6q5pa95a6e5pa95ZCO6ZyA6YeN5paw6K6h566XUlBO77yM6aqM6K+B6aOO6Zmp6ZmN5L2O5pWI5p6c77yM5b2i5oiQ5Yqo5oCB6aOO6Zmp566h55CG5py65Yi244CCIiwidHBsaWQiOiIxMDAwMSIsInRwbE5hbWUiOiJsaXN0Ml81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统计工具基础应用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7n+iuoeW3peWFt+WfuuehgOW6lOeUqC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622160" y="2190296"/>
            <a:ext cx="2443134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数据分组数目判断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622160" y="3168171"/>
            <a:ext cx="2440519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根据处理组数量选择检验方法，2组比较采用t检验或Mann-Whitney U检验，多组比较采用ANOVA或Kruskal-Wallis H检验。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3220618" y="2752062"/>
            <a:ext cx="2427420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分布类型识别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3220618" y="3729936"/>
            <a:ext cx="2440519" cy="226562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正态分布数据适用参数检验（如t检验、Z检验），非正态分布数据应采用非参数检验（如Wilcoxon检验、卡方检验）。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868232" y="2130247"/>
            <a:ext cx="2489874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配对性考量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868232" y="3108121"/>
            <a:ext cx="2485882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配对数据使用配对样本t检验或Wilcoxon符号秩检验，非配对数据采用独立样本检验方法。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8540423" y="2752062"/>
            <a:ext cx="2527347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检验方向确定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8540423" y="3729936"/>
            <a:ext cx="2527347" cy="197419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根据研究问题选择单尾检验（定向假设）或双尾检验（非定向假设），单尾检验需明确左侧或右侧检验。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1" name="AutoShape 11"/>
          <p:cNvSpPr/>
          <p:nvPr/>
        </p:nvSpPr>
        <p:spPr>
          <a:xfrm rot="-10800000">
            <a:off x="758132" y="1378678"/>
            <a:ext cx="849414" cy="849414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53397" y="1487017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-10800000">
            <a:off x="3371790" y="1963260"/>
            <a:ext cx="849414" cy="849414"/>
          </a:xfrm>
          <a:prstGeom prst="teardrop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467055" y="2071599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10800000">
            <a:off x="6023482" y="1313683"/>
            <a:ext cx="849414" cy="849414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6118747" y="1422021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-10800000">
            <a:off x="8700530" y="1963260"/>
            <a:ext cx="849414" cy="849414"/>
          </a:xfrm>
          <a:prstGeom prst="teardrop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8795795" y="2071599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假设检验选择标准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h+iuvuajgOmqjOmAieaLqeagh+WHhlxuIyMjIOaVsOaNruWIhue7hOaVsOebruWIpOaWrVxu5qC55o2u5aSE55CG57uE5pWw6YeP6YCJ5oup5qOA6aqM5pa55rOV77yMMue7hOavlOi+g+mHh+eUqHTmo4DpqozmiJZNYW5uLVdoaXRuZXkgVeajgOmqjO+8jOWkmue7hOavlOi+g+mHh+eUqEFOT1ZB5oiWS3J1c2thbC1XYWxsaXMgSOajgOmqjOOAglxuIyMjIOWIhuW4g+exu+Wei+ivhuWIq1xu5q2j5oCB5YiG5biD5pWw5o2u6YCC55So5Y+C5pWw5qOA6aqM77yI5aaCdOajgOmqjOOAgVrmo4DpqozvvInvvIzpnZ7mraPmgIHliIbluIPmlbDmja7lupTph4fnlKjpnZ7lj4LmlbDmo4DpqozvvIjlpoJXaWxjb3hvbuajgOmqjOOAgeWNoeaWueajgOmqjO+8ieOAglxuIyMjIOmFjeWvueaAp+iAg+mHj1xu6YWN5a+55pWw5o2u5L2/55So6YWN5a+55qC35pysdOajgOmqjOaIlldpbGNveG9u56ym5Y+356ep5qOA6aqM77yM6Z2e6YWN5a+55pWw5o2u6YeH55So54us56uL5qC35pys5qOA6aqM5pa55rOV44CCXG4jIyMg5qOA6aqM5pa55ZCR56Gu5a6aXG7moLnmja7noJTnqbbpl67popjpgInmi6nljZXlsL7mo4DpqozvvIjlrprlkJHlgYforr7vvInmiJblj4zlsL7mo4DpqozvvIjpnZ7lrprlkJHlgYforr7vvInvvIzljZXlsL7mo4DpqozpnIDmmI7noa7lt6bkvqfmiJblj7Pkvqfmo4DpqozjgIIiLCJ0cGxpZCI6IjEwMDAxIiwidHBsTmFtZSI6Imxpc3Q0XzR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810510" y="1925939"/>
            <a:ext cx="3752401" cy="3752401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33352" y="1937552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将总变异（SSt）分解为组间变异（SSb）和组内变异（SSw），通过比较组间均方（MSb）与组内均方（MSw）构建F统计量。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3352" y="1500980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变异分解原理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3352" y="3362368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假设所有组别均值相等（μ1=μ2=...=μk），若F值超过临界值则拒绝零假设，认为至少两组存在显著差异。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3352" y="2925796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零假设设定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3352" y="4875829"/>
            <a:ext cx="573247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需满足独立性、正态性和方差齐性，可通过Levene检验验证方差齐性，残差图检查正态性。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33352" y="4439257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前提条件验证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311423" y="2405014"/>
            <a:ext cx="2750574" cy="275057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1" name="AutoShape 11"/>
          <p:cNvSpPr/>
          <p:nvPr/>
        </p:nvSpPr>
        <p:spPr>
          <a:xfrm rot="0"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8483596" y="1611436"/>
            <a:ext cx="406228" cy="4062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0133735" y="4607907"/>
            <a:ext cx="405950" cy="40595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6798897" y="4604169"/>
            <a:ext cx="459877" cy="45987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方差分析(ANOVA)原理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WueW3ruWIhuaekChBTk9WQSnljp/nkIZcbiMjIyDlj5jlvILliIbop6Pljp/nkIZcbuWwhuaAu+WPmOW8gu+8iFNTdO+8ieWIhuino+S4uue7hOmXtOWPmOW8gu+8iFNTYu+8ieWSjOe7hOWGheWPmOW8gu+8iFNTd++8ie+8jOmAmui/h+avlOi+g+e7hOmXtOWdh+aWue+8iE1TYu+8ieS4jue7hOWGheWdh+aWue+8iE1Td++8ieaehOW7ukbnu5/orqHph4/jgIJcbiMjIyDpm7blgYforr7orr7lrppcbuWBh+iuvuaJgOaciee7hOWIq+Wdh+WAvOebuOetie+8iM68MT3OvDI9Li4uPc68a++8ie+8jOiLpUblgLzotoXov4fkuLTnlYzlgLzliJnmi5Lnu53pm7blgYforr7vvIzorqTkuLroh7PlsJHkuKTnu4TlrZjlnKjmmL7okZflt67lvILjgIJcbiMjIyDliY3mj5DmnaHku7bpqozor4FcbumcgOa7oei2s+eLrOeri+aAp+OAgeato+aAgeaAp+WSjOaWueW3rum9kOaAp++8jOWPr+mAmui/h0xldmVuZeajgOmqjOmqjOivgeaWueW3rum9kOaAp++8jOaui+W3ruWbvuajgOafpeato+aAgeaAp+OAgiIsInRwbGlkIjoiMTAwMDEiLCJ0cGxOYW1lIjoibGlzdDNfSW1nMTV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250" r="12250"/>
          <a:stretch>
            <a:fillRect/>
          </a:stretch>
        </p:blipFill>
        <p:spPr>
          <a:xfrm rot="0">
            <a:off x="3193624" y="1957468"/>
            <a:ext cx="2358866" cy="23588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eyJfdGVtcGxhdGVEYXRhIjp7ImNvbnRlbnRUeXBlIjoiJGltZzAiLCJuZWVkUmVwbGFjZSI6dHJ1ZSwidHlwZSI6ImltYWdlIn0sInRhZyI6IiRpbWcwIn0=</bd:templateData>
          </p:ext>
        </p:extLst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295" r="2295" t="0"/>
          <a:stretch>
            <a:fillRect/>
          </a:stretch>
        </p:blipFill>
        <p:spPr>
          <a:xfrm rot="0">
            <a:off x="6071995" y="1957468"/>
            <a:ext cx="2358866" cy="23588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eyJfdGVtcGxhdGVEYXRhIjp7ImNvbnRlbnRUeXBlIjoiJGltZzEiLCJuZWVkUmVwbGFjZSI6dHJ1ZSwidHlwZSI6ImltYWdlIn0sInRhZyI6IiRpbWcxIn0=</bd:templateData>
          </p:ext>
        </p:extLst>
      </p:pic>
      <p:grpSp>
        <p:nvGrpSpPr>
          <p:cNvPr id="5" name="Group 5"/>
          <p:cNvGrpSpPr/>
          <p:nvPr/>
        </p:nvGrpSpPr>
        <p:grpSpPr>
          <a:xfrm rot="0"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id="6" name="AutoShape 6"/>
            <p:cNvSpPr/>
            <p:nvPr/>
          </p:nvSpPr>
          <p:spPr>
            <a:xfrm rot="0"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7" name="Freeform 7"/>
            <p:cNvSpPr/>
            <p:nvPr/>
          </p:nvSpPr>
          <p:spPr>
            <a:xfrm rot="0">
              <a:off x="3532726" y="2292906"/>
              <a:ext cx="306115" cy="294843"/>
            </a:xfrm>
            <a:custGeom>
              <a:avLst/>
              <a:gdLst/>
              <a:ahLst/>
              <a:cxnLst/>
              <a:rect b="b" l="l" r="r" t="t"/>
              <a:pathLst>
                <a:path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8" name="Group 8"/>
          <p:cNvGrpSpPr/>
          <p:nvPr/>
        </p:nvGrpSpPr>
        <p:grpSpPr>
          <a:xfrm rot="0"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id="9" name="AutoShape 9"/>
            <p:cNvSpPr/>
            <p:nvPr/>
          </p:nvSpPr>
          <p:spPr>
            <a:xfrm rot="0"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10" name="Freeform 10"/>
            <p:cNvSpPr/>
            <p:nvPr/>
          </p:nvSpPr>
          <p:spPr>
            <a:xfrm rot="0">
              <a:off x="8354362" y="2273856"/>
              <a:ext cx="306115" cy="294843"/>
            </a:xfrm>
            <a:custGeom>
              <a:avLst/>
              <a:gdLst/>
              <a:ahLst/>
              <a:cxnLst/>
              <a:rect b="b" l="l" r="r" t="t"/>
              <a:pathLst>
                <a:path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11" name="Group 11"/>
          <p:cNvGrpSpPr/>
          <p:nvPr/>
        </p:nvGrpSpPr>
        <p:grpSpPr>
          <a:xfrm rot="0"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id="12" name="AutoShape 12"/>
            <p:cNvSpPr/>
            <p:nvPr/>
          </p:nvSpPr>
          <p:spPr>
            <a:xfrm rot="0"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13" name="Freeform 13"/>
            <p:cNvSpPr/>
            <p:nvPr/>
          </p:nvSpPr>
          <p:spPr>
            <a:xfrm rot="0">
              <a:off x="4432588" y="4363773"/>
              <a:ext cx="306115" cy="294843"/>
            </a:xfrm>
            <a:custGeom>
              <a:avLst/>
              <a:gdLst/>
              <a:ahLst/>
              <a:cxnLst/>
              <a:rect b="b" l="l" r="r" t="t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</a:path>
                <a:path h="598324" w="597921"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grpSp>
        <p:nvGrpSpPr>
          <p:cNvPr id="14" name="Group 14"/>
          <p:cNvGrpSpPr/>
          <p:nvPr/>
        </p:nvGrpSpPr>
        <p:grpSpPr>
          <a:xfrm rot="0"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id="15" name="AutoShape 15"/>
            <p:cNvSpPr/>
            <p:nvPr/>
          </p:nvSpPr>
          <p:spPr>
            <a:xfrm rot="0"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alpha val="100000"/>
                  <a:lumMod val="60000"/>
                  <a:lumMod val="40000"/>
                </a:schemeClr>
              </a:solidFill>
              <a:prstDash val="solid"/>
            </a:ln>
          </p:spPr>
        </p:sp>
        <p:sp>
          <p:nvSpPr>
            <p:cNvPr id="16" name="Freeform 16"/>
            <p:cNvSpPr/>
            <p:nvPr/>
          </p:nvSpPr>
          <p:spPr>
            <a:xfrm rot="0">
              <a:off x="7469003" y="4363774"/>
              <a:ext cx="306115" cy="294843"/>
            </a:xfrm>
            <a:custGeom>
              <a:avLst/>
              <a:gdLst/>
              <a:ahLst/>
              <a:cxnLst/>
              <a:rect b="b" l="l" r="r" t="t"/>
              <a:pathLst>
                <a:path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</a:path>
                <a:path h="606722" w="582235"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</a:path>
                <a:path h="606722" w="582235"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</a:path>
                <a:path h="606722" w="582235"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</a:path>
                <a:path h="606722" w="582235"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</p:sp>
      </p:grpSp>
      <p:sp>
        <p:nvSpPr>
          <p:cNvPr id="17" name="AutoShape 17"/>
          <p:cNvSpPr/>
          <p:nvPr/>
        </p:nvSpPr>
        <p:spPr>
          <a:xfrm rot="0">
            <a:off x="602967" y="1940893"/>
            <a:ext cx="2432563" cy="40255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相关系数选择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eyJfdGVtcGxhdGVEYXRhIjp7ImNvbnRlbnRUeXBlIjoiJGl0ZW0xX3RpdGxlIiwibGluZUNvdW50IjoiSW5maW5pdHkiLCJ3b3JkQ291bnQiOiIxMCJ9LCJ0YWciOiIkaXRlbTFfdGl0bGUifQ==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1848353" y="4440507"/>
            <a:ext cx="1985349" cy="384408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b="1" lang="en-US" sz="15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线性回归假设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eyJfdGVtcGxhdGVEYXRhIjp7ImNvbnRlbnRUeXBlIjoiJGl0ZW0yX3RpdGxlIiwibGluZUNvdW50IjoiMSIsIndvcmRDb3VudCI6IjgifSwidGFnIjoiJGl0ZW0yX3RpdGxlIn0=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8586890" y="1940893"/>
            <a:ext cx="2447428" cy="420700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b="1" lang="en-US" sz="15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多重共线性检测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eyJfdGVtcGxhdGVEYXRhIjp7ImNvbnRlbnRUeXBlIjoiJGl0ZW0zX3RpdGxlIiwibGluZUNvdW50IjoiMSIsIndvcmRDb3VudCI6IjEwIn0sInRhZyI6IiRpdGVtM190aXRsZSJ9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7919712" y="4440507"/>
            <a:ext cx="1985349" cy="40255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b="1" lang="en-US" sz="15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模型拟合评估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eyJfdGVtcGxhdGVEYXRhIjp7ImNvbnRlbnRUeXBlIjoiJGl0ZW00X3RpdGxlIiwibGluZUNvdW50IjoiMSIsIndvcmRDb3VudCI6IjgifSwidGFnIjoiJGl0ZW00X3RpdGxlIn0=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03175" y="2288100"/>
            <a:ext cx="2432354" cy="1031356"/>
          </a:xfrm>
          <a:prstGeom prst="rect">
            <a:avLst/>
          </a:prstGeom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连续变量用Pearson相关系数，等级数据用Spearman相关系数，分类变量用卡方检验或Phi系数。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eyJfdGVtcGxhdGVEYXRhIjp7ImNvbnRlbnRUeXBlIjoiJGl0ZW0xX2MiLCJsaW5lQ291bnQiOiIzIiwid29yZENvdW50IjoiMTIifSwidGFnIjoiJGl0ZW0xX2MifQ==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8586890" y="2288100"/>
            <a:ext cx="2432354" cy="1031356"/>
          </a:xfrm>
          <a:prstGeom prst="rect">
            <a:avLst/>
          </a:prstGeom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使用方差膨胀因子（VIF）判断预测变量间的相关性，VIF&gt;10表明存在严重共线性。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eyJfdGVtcGxhdGVEYXRhIjp7ImNvbnRlbnRUeXBlIjoiJGl0ZW0zX2MiLCJsaW5lQ291bnQiOiIzIiwid29yZENvdW50IjoiMTIifSwidGFnIjoiJGl0ZW0zX2MifQ==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848353" y="4869995"/>
            <a:ext cx="2432354" cy="1031356"/>
          </a:xfrm>
          <a:prstGeom prst="rect">
            <a:avLst/>
          </a:prstGeom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包括线性关系、误差项独立性、同方差性和正态分布，通过残差分析验证模型假设。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eyJfdGVtcGxhdGVEYXRhIjp7ImNvbnRlbnRUeXBlIjoiJGl0ZW0yX2MiLCJsaW5lQ291bnQiOiIzIiwid29yZENvdW50IjoiMTIifSwidGFnIjoiJGl0ZW0yX2MifQ==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7472707" y="4824915"/>
            <a:ext cx="2432354" cy="1031356"/>
          </a:xfrm>
          <a:prstGeom prst="rect">
            <a:avLst/>
          </a:prstGeom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2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通过R²、调整R²和F检验评价整体拟合优度，t检验评估单个预测变量的显著性。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eyJfdGVtcGxhdGVEYXRhIjp7ImNvbnRlbnRUeXBlIjoiJGl0ZW00X2MiLCJsaW5lQ291bnQiOiIzIiwid29yZENvdW50IjoiMTIifSwidGFnIjoiJGl0ZW00X2MifQ==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相关性与回归分析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buOWFs+aAp+S4juWbnuW9kuWIhuaekFxuIyMjIOebuOWFs+ezu+aVsOmAieaLqVxu6L+e57ut5Y+Y6YeP55SoUGVhcnNvbuebuOWFs+ezu+aVsO+8jOetiee6p+aVsOaNrueUqFNwZWFybWFu55u45YWz57O75pWw77yM5YiG57G75Y+Y6YeP55So5Y2h5pa55qOA6aqM5oiWUGhp57O75pWw44CCXG4jIyMg57q/5oCn5Zue5b2S5YGH6K6+XG7ljIXmi6znur/mgKflhbPns7vjgIHor6/lt67pobnni6znq4vmgKfjgIHlkIzmlrnlt67mgKflkozmraPmgIHliIbluIPvvIzpgJrov4fmrovlt67liIbmnpDpqozor4HmqKHlnovlgYforr7jgIJcbiMjIyDlpJrph43lhbHnur/mgKfmo4DmtYtcbuS9v+eUqOaWueW3ruiGqOiDgOWboOWtkO+8iFZJRu+8ieWIpOaWremihOa1i+WPmOmHj+mXtOeahOebuOWFs+aAp++8jFZJRj4xMOihqOaYjuWtmOWcqOS4pemHjeWFsee6v+aAp+OAglxuIyMjIOaooeWei+aLn+WQiOivhOS8sFxu6YCa6L+HUsKy44CB6LCD5pW0UsKy5ZKMRuajgOmqjOivhOS7t+aVtOS9k+aLn+WQiOS8mOW6pu+8jHTmo4Dpqozor4TkvLDljZXkuKrpooTmtYvlj5jph4/nmoTmmL7okZfmgKfjgIIiLCJ0cGxpZCI6IjEwMDAxIiwidHBsTmFtZSI6Imxpc3Q0X3VuaTMy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数据验证方法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mqjOivgeaWueazlS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过程变量分析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分析结果验证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常见分析误区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分析阶段交付物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8" name="AutoShape 32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6L+H56iL5Y+Y6YeP5YiG5p6QXG7liIbmnpDnu5Pmnpzpqozor4FcbuW4uOingeWIhuaekOivr+WMulxu5YiG5p6Q6Zi25q615Lqk5LuY54mpXG7lrp7miJjmoYjkvovliIbmnpAiLCJ0cGxpZCI6IjEwMDAxIiwidHBsTmFtZSI6ImNhdGFMaXN0XzMwNTk5OTIzNTc0MDMwM184NzU3ODI3NzlfMjY4MDQ4ODMxNDIwMzAzXzV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260458" y="1202318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重复性与再现性研究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64864" y="1951021"/>
            <a:ext cx="8546354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GR&amp;R（量具重复性与再现性）分析评估测量系统的变异来源，重复性反映同一操作者多次测量的稳定性，再现性反映不同操作者间的一致性。GR&amp;R值低于10%表示系统优秀，10%-30%需改进，超过30%则系统不可接受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279913" y="2880543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偏倚与线性分析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64864" y="3605240"/>
            <a:ext cx="8519136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偏倚指测量平均值与参考值的差异，需通过t检验判断显著性；线性分析则评估测量系统在不同量程下的准确性，确保全量程范围内的测量误差在允许范围内。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314751" y="4561685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稳定性与分辨力验证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182283" y="5280135"/>
            <a:ext cx="8491918" cy="91632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稳定性通过控制图监控测量系统随时间的变化趋势；分辨力要求测量设备的最小刻度能识别过程变差的1/10，避免"分层不足"导致数据失真。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测量系统分析(MSA)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ezu+e7n+WIhuaekChNU0EpXG4jIyMg6YeN5aSN5oCn5LiO5YaN546w5oCn56CU56m2XG7pgJrov4dHUiZS77yI6YeP5YW36YeN5aSN5oCn5LiO5YaN546w5oCn77yJ5YiG5p6Q6K+E5Lyw5rWL6YeP57O757uf55qE5Y+Y5byC5p2l5rqQ77yM6YeN5aSN5oCn5Y+N5pig5ZCM5LiA5pON5L2c6ICF5aSa5qyh5rWL6YeP55qE56iz5a6a5oCn77yM5YaN546w5oCn5Y+N5pig5LiN5ZCM5pON5L2c6ICF6Ze055qE5LiA6Ie05oCn44CCR1ImUuWAvOS9juS6jjEwJeihqOekuuezu+e7n+S8mOengO+8jDEwJS0zMCXpnIDmlLnov5vvvIzotoXov4czMCXliJnns7vnu5/kuI3lj6/mjqXlj5fjgIJcbiMjIyDlgY/lgJrkuI7nur/mgKfliIbmnpBcbuWBj+WAmuaMh+a1i+mHj+W5s+Wdh+WAvOS4juWPguiAg+WAvOeahOW3ruW8gu+8jOmcgOmAmui/h3Tmo4DpqozliKTmlq3mmL7okZfmgKfvvJvnur/mgKfliIbmnpDliJnor4TkvLDmtYvph4/ns7vnu5/lnKjkuI3lkIzph4/nqIvkuIvnmoTlh4bnoa7mgKfvvIznoa7kv53lhajph4/nqIvojIPlm7TlhoXnmoTmtYvph4/or6/lt67lnKjlhYHorrjojIPlm7TlhoXjgIJcbiMjIyDnqLPlrprmgKfkuI7liIbovqjlipvpqozor4Fcbueos+WumuaAp+mAmui/h+aOp+WItuWbvuebkeaOp+a1i+mHj+ezu+e7n+maj+aXtumXtOeahOWPmOWMlui2i+WKv++8m+WIhui+qOWKm+imgeaxgua1i+mHj+iuvuWkh+eahOacgOWwj+WIu+W6puiDveivhuWIq+i/h+eoi+WPmOW3rueahDEvMTDvvIzpgb/lhY1cIuWIhuWxguS4jei2s1wi5a+86Ie05pWw5o2u5aSx55yf44CCIiwidHBsaWQiOiIxMDAwMSIsInRwbE5hbWUiOiJsaXN0M18x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433352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44350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" name="Freeform 5"/>
          <p:cNvSpPr/>
          <p:nvPr/>
        </p:nvSpPr>
        <p:spPr>
          <a:xfrm rot="-5400000">
            <a:off x="877925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-5400000">
            <a:off x="877925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885217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通过直方图观察数据分布形态，配合正态概率图（Q-Q图）判断数据点是否沿参考线分布。明显的"S型"或"反S型"偏离提示非正态性。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885217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图形化检验法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134403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217090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3345401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Freeform 12"/>
          <p:cNvSpPr/>
          <p:nvPr/>
        </p:nvSpPr>
        <p:spPr>
          <a:xfrm rot="-5400000">
            <a:off x="3578976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-5400000">
            <a:off x="3578976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586268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使用Anderson-Darling、Kolmogorov-Smirnov或Shapiro-Wilk检验，计算p值判断正态性（p&gt;0.05为正态）。注意大样本时轻微偏离也可能导致p&lt;0.05。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3586268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统计检验法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5835454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6046452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Freeform 18"/>
          <p:cNvSpPr/>
          <p:nvPr/>
        </p:nvSpPr>
        <p:spPr>
          <a:xfrm rot="-5400000">
            <a:off x="6280027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Freeform 19"/>
          <p:cNvSpPr/>
          <p:nvPr/>
        </p:nvSpPr>
        <p:spPr>
          <a:xfrm rot="-5400000">
            <a:off x="6280027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287319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计算样本峰度（标准值3）和偏度（标准值0），绝对值分别超过2和1时提示显著非正态。需结合其他方法综合判断。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287319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峰度与偏度分析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8536505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23" name="Connector 23"/>
          <p:cNvCxnSpPr/>
          <p:nvPr/>
        </p:nvCxnSpPr>
        <p:spPr>
          <a:xfrm>
            <a:off x="8747503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4" name="Freeform 24"/>
          <p:cNvSpPr/>
          <p:nvPr/>
        </p:nvSpPr>
        <p:spPr>
          <a:xfrm rot="-5400000">
            <a:off x="8981078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Freeform 25"/>
          <p:cNvSpPr/>
          <p:nvPr/>
        </p:nvSpPr>
        <p:spPr>
          <a:xfrm rot="-5400000">
            <a:off x="8981078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988371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对非正态数据尝试Box-Cox变换（λ≠0）或Johnson变换，通过最大似然估计选择最优转换参数，使数据满足正态性假设。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8988371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转换处理方法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8" name="AutoShape 28"/>
          <p:cNvSpPr/>
          <p:nvPr/>
        </p:nvSpPr>
        <p:spPr>
          <a:xfrm rot="0">
            <a:off x="516039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9" name="AutoShape 29"/>
          <p:cNvSpPr/>
          <p:nvPr/>
        </p:nvSpPr>
        <p:spPr>
          <a:xfrm rot="0">
            <a:off x="5918141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" name="AutoShape 30"/>
          <p:cNvSpPr/>
          <p:nvPr/>
        </p:nvSpPr>
        <p:spPr>
          <a:xfrm rot="0">
            <a:off x="8619192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1" name="TextBox 31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数据正态性检验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ato+aAgeaAp+ajgOmqjFxuIyMjIOWbvuW9ouWMluajgOmqjOazlVxu6YCa6L+H55u05pa55Zu+6KeC5a+f5pWw5o2u5YiG5biD5b2i5oCB77yM6YWN5ZCI5q2j5oCB5qaC546H5Zu+77yIUS1R5Zu+77yJ5Yik5pat5pWw5o2u54K55piv5ZCm5rK/5Y+C6ICD57q/5YiG5biD44CC5piO5pi+55qEXCJT5Z6LXCLmiJZcIuWPjVPlnotcIuWBj+emu+aPkOekuumdnuato+aAgeaAp+OAglxuIyMjIOe7n+iuoeajgOmqjOazlVxu5L2/55SoQW5kZXJzb24tRGFybGluZ+OAgUtvbG1vZ29yb3YtU21pcm5vduaIllNoYXBpcm8tV2lsa+ajgOmqjO+8jOiuoeeul3DlgLzliKTmlq3mraPmgIHmgKfvvIhwPjAuMDXkuLrmraPmgIHvvInjgILms6jmhI/lpKfmoLfmnKzml7bovbvlvq7lgY/nprvkuZ/lj6/og73lr7zoh7RwPDAuMDXjgIJcbiMjIyDls7DluqbkuI7lgY/luqbliIbmnpBcbuiuoeeul+agt+acrOWzsOW6pu+8iOagh+WHhuWAvDPvvInlkozlgY/luqbvvIjmoIflh4blgLww77yJ77yM57ud5a+55YC85YiG5Yir6LaF6L+HMuWSjDHml7bmj5DnpLrmmL7okZfpnZ7mraPmgIHjgILpnIDnu5PlkIjlhbbku5bmlrnms5Xnu7zlkIjliKTmlq3jgIJcbiMjIyDovazmjaLlpITnkIbmlrnms5VcbuWvuemdnuato+aAgeaVsOaNruWwneivlUJveC1Db3jlj5jmjaLvvIjOu+KJoDDvvInmiJZKb2huc29u5Y+Y5o2i77yM6YCa6L+H5pyA5aSn5Ly854S25Lyw6K6h6YCJ5oup5pyA5LyY6L2s5o2i5Y+C5pWw77yM5L2/5pWw5o2u5ruh6Laz5q2j5oCB5oCn5YGH6K6+44CCIiwidHBsaWQiOiIxMDAwMSIsInRwbE5hbWUiOiJsaXN0NF81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2264287" y="4608941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10800000">
            <a:off x="1051419" y="4608941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10800000">
            <a:off x="8724643" y="4608941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195591" y="2934792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10800000">
            <a:off x="982723" y="2934792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10800000">
            <a:off x="8655947" y="2934792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2264287" y="1284258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10800000">
            <a:off x="1051419" y="1284258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Freeform 11"/>
          <p:cNvSpPr/>
          <p:nvPr/>
        </p:nvSpPr>
        <p:spPr>
          <a:xfrm rot="10800000">
            <a:off x="8724643" y="1284258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9557661" y="3664499"/>
            <a:ext cx="83558" cy="155322"/>
          </a:xfrm>
          <a:custGeom>
            <a:avLst/>
            <a:gdLst/>
            <a:ahLst/>
            <a:cxnLst/>
            <a:rect b="b" l="l" r="r" t="t"/>
            <a:pathLst>
              <a:path h="218" w="118">
                <a:moveTo>
                  <a:pt x="0" y="183"/>
                </a:moveTo>
                <a:cubicBezTo>
                  <a:pt x="0" y="200"/>
                  <a:pt x="8" y="217"/>
                  <a:pt x="25" y="21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100" y="217"/>
                  <a:pt x="117" y="200"/>
                  <a:pt x="117" y="183"/>
                </a:cubicBezTo>
                <a:cubicBezTo>
                  <a:pt x="117" y="0"/>
                  <a:pt x="117" y="0"/>
                  <a:pt x="117" y="0"/>
                </a:cubicBezTo>
                <a:cubicBezTo>
                  <a:pt x="17" y="91"/>
                  <a:pt x="17" y="91"/>
                  <a:pt x="17" y="91"/>
                </a:cubicBezTo>
                <a:cubicBezTo>
                  <a:pt x="0" y="75"/>
                  <a:pt x="0" y="75"/>
                  <a:pt x="0" y="75"/>
                </a:cubicBezTo>
                <a:lnTo>
                  <a:pt x="0" y="183"/>
                </a:lnTo>
                <a:close/>
                <a:moveTo>
                  <a:pt x="0" y="183"/>
                </a:moveTo>
                <a:lnTo>
                  <a:pt x="0" y="18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9693840" y="3578944"/>
            <a:ext cx="83558" cy="240967"/>
          </a:xfrm>
          <a:custGeom>
            <a:avLst/>
            <a:gdLst/>
            <a:ahLst/>
            <a:cxnLst/>
            <a:rect b="b" l="l" r="r" t="t"/>
            <a:pathLst>
              <a:path h="336" w="118">
                <a:moveTo>
                  <a:pt x="0" y="301"/>
                </a:moveTo>
                <a:cubicBezTo>
                  <a:pt x="0" y="318"/>
                  <a:pt x="17" y="335"/>
                  <a:pt x="34" y="335"/>
                </a:cubicBezTo>
                <a:cubicBezTo>
                  <a:pt x="84" y="335"/>
                  <a:pt x="84" y="335"/>
                  <a:pt x="84" y="335"/>
                </a:cubicBezTo>
                <a:cubicBezTo>
                  <a:pt x="101" y="335"/>
                  <a:pt x="117" y="318"/>
                  <a:pt x="117" y="301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lnTo>
                  <a:pt x="0" y="301"/>
                </a:lnTo>
                <a:close/>
              </a:path>
              <a:path h="336" w="118">
                <a:moveTo>
                  <a:pt x="0" y="301"/>
                </a:moveTo>
                <a:lnTo>
                  <a:pt x="0" y="301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9830019" y="3578944"/>
            <a:ext cx="83558" cy="240967"/>
          </a:xfrm>
          <a:custGeom>
            <a:avLst/>
            <a:gdLst/>
            <a:ahLst/>
            <a:cxnLst/>
            <a:rect b="b" l="l" r="r" t="t"/>
            <a:pathLst>
              <a:path h="336" w="118">
                <a:moveTo>
                  <a:pt x="92" y="335"/>
                </a:moveTo>
                <a:cubicBezTo>
                  <a:pt x="108" y="335"/>
                  <a:pt x="117" y="318"/>
                  <a:pt x="117" y="301"/>
                </a:cubicBezTo>
                <a:cubicBezTo>
                  <a:pt x="117" y="0"/>
                  <a:pt x="117" y="0"/>
                  <a:pt x="117" y="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8"/>
                  <a:pt x="16" y="335"/>
                  <a:pt x="33" y="335"/>
                </a:cubicBezTo>
                <a:lnTo>
                  <a:pt x="92" y="335"/>
                </a:lnTo>
                <a:close/>
              </a:path>
              <a:path h="336" w="118">
                <a:moveTo>
                  <a:pt x="92" y="335"/>
                </a:moveTo>
                <a:lnTo>
                  <a:pt x="92" y="335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9963114" y="3496475"/>
            <a:ext cx="89728" cy="326522"/>
          </a:xfrm>
          <a:custGeom>
            <a:avLst/>
            <a:gdLst/>
            <a:ahLst/>
            <a:cxnLst/>
            <a:rect b="b" l="l" r="r" t="t"/>
            <a:pathLst>
              <a:path h="452" w="126">
                <a:moveTo>
                  <a:pt x="0" y="41"/>
                </a:moveTo>
                <a:cubicBezTo>
                  <a:pt x="0" y="417"/>
                  <a:pt x="0" y="417"/>
                  <a:pt x="0" y="417"/>
                </a:cubicBezTo>
                <a:cubicBezTo>
                  <a:pt x="0" y="434"/>
                  <a:pt x="17" y="451"/>
                  <a:pt x="33" y="451"/>
                </a:cubicBezTo>
                <a:cubicBezTo>
                  <a:pt x="92" y="451"/>
                  <a:pt x="92" y="451"/>
                  <a:pt x="92" y="451"/>
                </a:cubicBezTo>
                <a:cubicBezTo>
                  <a:pt x="109" y="451"/>
                  <a:pt x="125" y="434"/>
                  <a:pt x="125" y="417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50" y="0"/>
                  <a:pt x="50" y="0"/>
                  <a:pt x="50" y="0"/>
                </a:cubicBezTo>
                <a:lnTo>
                  <a:pt x="0" y="41"/>
                </a:lnTo>
                <a:close/>
                <a:moveTo>
                  <a:pt x="0" y="41"/>
                </a:moveTo>
                <a:lnTo>
                  <a:pt x="0" y="4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9535977" y="3350588"/>
            <a:ext cx="510695" cy="326522"/>
          </a:xfrm>
          <a:custGeom>
            <a:avLst/>
            <a:gdLst/>
            <a:ahLst/>
            <a:cxnLst/>
            <a:rect b="b" l="l" r="r" t="t"/>
            <a:pathLst>
              <a:path h="452" w="728">
                <a:moveTo>
                  <a:pt x="234" y="284"/>
                </a:moveTo>
                <a:cubicBezTo>
                  <a:pt x="250" y="267"/>
                  <a:pt x="276" y="267"/>
                  <a:pt x="292" y="284"/>
                </a:cubicBezTo>
                <a:cubicBezTo>
                  <a:pt x="359" y="351"/>
                  <a:pt x="359" y="351"/>
                  <a:pt x="359" y="351"/>
                </a:cubicBezTo>
                <a:cubicBezTo>
                  <a:pt x="376" y="368"/>
                  <a:pt x="384" y="368"/>
                  <a:pt x="401" y="368"/>
                </a:cubicBezTo>
                <a:cubicBezTo>
                  <a:pt x="418" y="368"/>
                  <a:pt x="426" y="368"/>
                  <a:pt x="434" y="351"/>
                </a:cubicBezTo>
                <a:cubicBezTo>
                  <a:pt x="660" y="134"/>
                  <a:pt x="660" y="134"/>
                  <a:pt x="660" y="134"/>
                </a:cubicBezTo>
                <a:cubicBezTo>
                  <a:pt x="694" y="167"/>
                  <a:pt x="694" y="167"/>
                  <a:pt x="694" y="167"/>
                </a:cubicBezTo>
                <a:cubicBezTo>
                  <a:pt x="702" y="175"/>
                  <a:pt x="710" y="175"/>
                  <a:pt x="710" y="175"/>
                </a:cubicBezTo>
                <a:cubicBezTo>
                  <a:pt x="719" y="175"/>
                  <a:pt x="727" y="167"/>
                  <a:pt x="727" y="159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7" y="25"/>
                  <a:pt x="727" y="16"/>
                  <a:pt x="719" y="8"/>
                </a:cubicBezTo>
                <a:cubicBezTo>
                  <a:pt x="710" y="0"/>
                  <a:pt x="702" y="0"/>
                  <a:pt x="694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0" y="0"/>
                  <a:pt x="551" y="0"/>
                  <a:pt x="551" y="8"/>
                </a:cubicBezTo>
                <a:cubicBezTo>
                  <a:pt x="543" y="16"/>
                  <a:pt x="551" y="25"/>
                  <a:pt x="551" y="33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426" y="217"/>
                  <a:pt x="426" y="217"/>
                  <a:pt x="426" y="217"/>
                </a:cubicBezTo>
                <a:cubicBezTo>
                  <a:pt x="426" y="225"/>
                  <a:pt x="409" y="225"/>
                  <a:pt x="401" y="225"/>
                </a:cubicBezTo>
                <a:cubicBezTo>
                  <a:pt x="393" y="225"/>
                  <a:pt x="376" y="225"/>
                  <a:pt x="368" y="217"/>
                </a:cubicBezTo>
                <a:cubicBezTo>
                  <a:pt x="292" y="142"/>
                  <a:pt x="292" y="142"/>
                  <a:pt x="292" y="142"/>
                </a:cubicBezTo>
                <a:cubicBezTo>
                  <a:pt x="276" y="125"/>
                  <a:pt x="250" y="125"/>
                  <a:pt x="234" y="142"/>
                </a:cubicBezTo>
                <a:cubicBezTo>
                  <a:pt x="8" y="359"/>
                  <a:pt x="8" y="359"/>
                  <a:pt x="8" y="359"/>
                </a:cubicBezTo>
                <a:cubicBezTo>
                  <a:pt x="0" y="368"/>
                  <a:pt x="0" y="384"/>
                  <a:pt x="0" y="393"/>
                </a:cubicBezTo>
                <a:cubicBezTo>
                  <a:pt x="0" y="410"/>
                  <a:pt x="0" y="418"/>
                  <a:pt x="8" y="426"/>
                </a:cubicBezTo>
                <a:cubicBezTo>
                  <a:pt x="25" y="435"/>
                  <a:pt x="25" y="435"/>
                  <a:pt x="25" y="435"/>
                </a:cubicBezTo>
                <a:cubicBezTo>
                  <a:pt x="41" y="451"/>
                  <a:pt x="67" y="451"/>
                  <a:pt x="83" y="435"/>
                </a:cubicBezTo>
                <a:lnTo>
                  <a:pt x="234" y="284"/>
                </a:lnTo>
                <a:close/>
              </a:path>
              <a:path h="452" w="728">
                <a:moveTo>
                  <a:pt x="234" y="284"/>
                </a:moveTo>
                <a:lnTo>
                  <a:pt x="234" y="284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Freeform 17"/>
          <p:cNvSpPr/>
          <p:nvPr/>
        </p:nvSpPr>
        <p:spPr>
          <a:xfrm rot="0">
            <a:off x="9522459" y="3238542"/>
            <a:ext cx="653134" cy="662660"/>
          </a:xfrm>
          <a:custGeom>
            <a:avLst/>
            <a:gdLst/>
            <a:ahLst/>
            <a:cxnLst/>
            <a:rect b="b" l="l" r="r" t="t"/>
            <a:pathLst>
              <a:path h="921" w="929">
                <a:moveTo>
                  <a:pt x="887" y="0"/>
                </a:moveTo>
                <a:cubicBezTo>
                  <a:pt x="862" y="0"/>
                  <a:pt x="836" y="26"/>
                  <a:pt x="836" y="50"/>
                </a:cubicBezTo>
                <a:cubicBezTo>
                  <a:pt x="836" y="837"/>
                  <a:pt x="836" y="837"/>
                  <a:pt x="836" y="837"/>
                </a:cubicBezTo>
                <a:cubicBezTo>
                  <a:pt x="51" y="837"/>
                  <a:pt x="51" y="837"/>
                  <a:pt x="51" y="837"/>
                </a:cubicBezTo>
                <a:cubicBezTo>
                  <a:pt x="26" y="837"/>
                  <a:pt x="0" y="853"/>
                  <a:pt x="0" y="878"/>
                </a:cubicBezTo>
                <a:cubicBezTo>
                  <a:pt x="0" y="903"/>
                  <a:pt x="26" y="920"/>
                  <a:pt x="51" y="920"/>
                </a:cubicBezTo>
                <a:cubicBezTo>
                  <a:pt x="887" y="920"/>
                  <a:pt x="887" y="920"/>
                  <a:pt x="887" y="920"/>
                </a:cubicBezTo>
                <a:cubicBezTo>
                  <a:pt x="912" y="920"/>
                  <a:pt x="928" y="903"/>
                  <a:pt x="928" y="878"/>
                </a:cubicBezTo>
                <a:cubicBezTo>
                  <a:pt x="928" y="50"/>
                  <a:pt x="928" y="50"/>
                  <a:pt x="928" y="50"/>
                </a:cubicBezTo>
                <a:cubicBezTo>
                  <a:pt x="928" y="26"/>
                  <a:pt x="903" y="0"/>
                  <a:pt x="887" y="0"/>
                </a:cubicBezTo>
                <a:close/>
              </a:path>
              <a:path h="921" w="929">
                <a:moveTo>
                  <a:pt x="887" y="0"/>
                </a:moveTo>
                <a:lnTo>
                  <a:pt x="887" y="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1843545" y="1568228"/>
            <a:ext cx="685700" cy="529021"/>
          </a:xfrm>
          <a:custGeom>
            <a:avLst/>
            <a:gdLst/>
            <a:ahLst/>
            <a:cxnLst/>
            <a:rect b="b" l="l" r="r" t="t"/>
            <a:pathLst>
              <a:path h="60" w="67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</a:path>
              <a:path h="60" w="67"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</a:path>
              <a:path h="60" w="67"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Freeform 19"/>
          <p:cNvSpPr/>
          <p:nvPr/>
        </p:nvSpPr>
        <p:spPr>
          <a:xfrm rot="0">
            <a:off x="1881582" y="5011448"/>
            <a:ext cx="584711" cy="58471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3157252" y="5051673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结合过程知识判断异常值是否源于测量错误、数据录入错误或真实过程变异。对确认为无效数据点需记录原因后剔除，避免盲目删除真实过程信号。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eyJfdGVtcGxhdGVEYXRhIjp7ImNvbnRlbnRUeXBlIjoiJGl0ZW0zX2MiLCJsaW5lQ291bnQiOiIyIiwid29yZENvdW50IjoiMzcifSwidGFnIjoiJGl0ZW0zX2MifQ==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3157252" y="4608941"/>
            <a:ext cx="7032012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工程判断法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eyJfdGVtcGxhdGVEYXRhIjp7ImNvbnRlbnRUeXBlIjoiJGl0ZW0zX3RpdGxlIiwibGluZUNvdW50IjoiMSIsIndvcmRDb3VudCI6IjI3In0sInRhZyI6IiRpdGVtM190aXRsZSJ9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3292564" y="1686979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基于四分位距（IQR）识别异常值，定义超过Q3+1.5IQR或低于Q1-1.5IQR的数据点为温和异常值，超过3IQR为极端异常值。适用于非参数数据检测。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eyJfdGVtcGxhdGVEYXRhIjp7ImNvbnRlbnRUeXBlIjoiJGl0ZW0xX2MiLCJsaW5lQ291bnQiOiIyIiwid29yZENvdW50IjoiMzcifSwidGFnIjoiJGl0ZW0xX2MifQ==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3292564" y="1329621"/>
            <a:ext cx="6946966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箱线图法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eyJfdGVtcGxhdGVEYXRhIjp7ImNvbnRlbnRUeXBlIjoiJGl0ZW0xX3RpdGxlIiwibGluZUNvdW50IjoiMSIsIndvcmRDb3VudCI6IjI0In0sInRhZyI6IiRpdGVtMV90aXRsZSJ9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623935" y="3377525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对正态数据，计算Z分数（|Z|&gt;3为异常）或使用Grubbs检验（最大残差法）。需注意样本量&gt;30时该方法更可靠。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eyJfdGVtcGxhdGVEYXRhIjp7ImNvbnRlbnRUeXBlIjoiJGl0ZW0yX2MiLCJsaW5lQ291bnQiOiIyIiwid29yZENvdW50IjoiMzcifSwidGFnIjoiJGl0ZW0yX2MifQ==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1623935" y="2934792"/>
            <a:ext cx="7032012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3σ原则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eyJfdGVtcGxhdGVEYXRhIjp7ImNvbnRlbnRUeXBlIjoiJGl0ZW0yX3RpdGxlIiwibGluZUNvdW50IjoiMSIsIndvcmRDb3VudCI6IjI3In0sInRhZyI6IiRpdGVtMl90aXRsZSJ9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异常值识别与处理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8guW4uOWAvOivhuWIq+S4juWkhOeQhlxuIyMjIOeusee6v+WbvuazlVxu5Z+65LqO5Zub5YiG5L2N6Led77yISVFS77yJ6K+G5Yir5byC5bi45YC877yM5a6a5LmJ6LaF6L+HUTMrMS41SVFS5oiW5L2O5LqOUTEtMS41SVFS55qE5pWw5o2u54K55Li65rip5ZKM5byC5bi45YC877yM6LaF6L+HM0lRUuS4uuaegeerr+W8guW4uOWAvOOAgumAgueUqOS6jumdnuWPguaVsOaVsOaNruajgOa1i+OAglxuIyMjIDPPg+WOn+WImVxu5a+55q2j5oCB5pWw5o2u77yM6K6h566XWuWIhuaVsO+8iHxafD4z5Li65byC5bi477yJ5oiW5L2/55SoR3J1YmJz5qOA6aqM77yI5pyA5aSn5q6L5beu5rOV77yJ44CC6ZyA5rOo5oSP5qC35pys6YePPjMw5pe26K+l5pa55rOV5pu05Y+v6Z2g44CCXG4jIyMg5bel56iL5Yik5pat5rOVXG7nu5PlkIjov4fnqIvnn6Xor4bliKTmlq3lvILluLjlgLzmmK/lkKbmupDkuo7mtYvph4/plJnor6/jgIHmlbDmja7lvZXlhaXplJnor6/miJbnnJ/lrp7ov4fnqIvlj5jlvILjgILlr7nnoa7orqTkuLrml6DmlYjmlbDmja7ngrnpnIDorrDlvZXljp/lm6DlkI7liZTpmaTvvIzpgb/lhY3nm7Lnm67liKDpmaTnnJ/lrp7ov4fnqIvkv6Hlj7fjgIIiLCJ0cGxpZCI6IjEwMDAxIiwidHBsTmFtZSI6Imxpc3QzXzIzMTIwMTAz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过程变量分析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h+eoi+WPmOmHj+WIhuaekC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33352" y="1494982"/>
            <a:ext cx="4018834" cy="401883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5075677" y="1233328"/>
            <a:ext cx="5809507" cy="1398447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365347" y="1356704"/>
            <a:ext cx="2910118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数据相关性验证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365347" y="1819949"/>
            <a:ext cx="530358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通过统计工具（如散点图、相关系数）量化X与Y的关联强度，确保筛选的变量具有实际影响而非随机噪声。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917884" y="1233328"/>
            <a:ext cx="157794" cy="139844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5075677" y="2805176"/>
            <a:ext cx="5809507" cy="1398447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365347" y="2928551"/>
            <a:ext cx="2910118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业务逻辑合理性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365347" y="3391796"/>
            <a:ext cx="530358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结合领域专家经验，排除虽统计显著但缺乏实际解释力的变量，避免过度拟合。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917884" y="2805176"/>
            <a:ext cx="157794" cy="139844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5075677" y="4377023"/>
            <a:ext cx="5809507" cy="1398447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365347" y="4500399"/>
            <a:ext cx="2910118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测量系统可靠性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5365347" y="4963644"/>
            <a:ext cx="530358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优先选择MSA（测量系统分析）验证过的变量，确保数据采集过程无系统性偏差。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4917884" y="4377023"/>
            <a:ext cx="157794" cy="139844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输入变量(Xs)筛选标准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+k+WFpeWPmOmHjyhYcynnrZvpgInmoIflh4ZcbiMjIyDmlbDmja7nm7jlhbPmgKfpqozor4FcbumAmui/h+e7n+iuoeW3peWFt++8iOWmguaVo+eCueWbvuOAgeebuOWFs+ezu+aVsO+8iemHj+WMlljkuI5Z55qE5YWz6IGU5by65bqm77yM56Gu5L+d562b6YCJ55qE5Y+Y6YeP5YW35pyJ5a6e6ZmF5b2x5ZON6ICM6Z2e6ZqP5py65Zmq5aOw44CCXG4jIyMg5Lia5Yqh6YC76L6R5ZCI55CG5oCnXG7nu5PlkIjpoobln5/kuJPlrrbnu4/pqozvvIzmjpLpmaTomb3nu5/orqHmmL7okZfkvYbnvLrkuY/lrp7pmYXop6Pph4rlipvnmoTlj5jph4/vvIzpgb/lhY3ov4fluqbmi5/lkIjjgIJcbiMjIyDmtYvph4/ns7vnu5/lj6/pnaDmgKdcbuS8mOWFiOmAieaLqU1TQe+8iOa1i+mHj+ezu+e7n+WIhuaekO+8iemqjOivgei/h+eahOWPmOmHj++8jOehruS/neaVsOaNrumHh+mbhui/h+eoi+aXoOezu+e7n+aAp+WBj+W3ruOAgiIsInRwbGlkIjoiMTAwMDEiLCJ0cGxOYW1lIjoibGlzdDNfSW1nMTJ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-713974" y="1256469"/>
            <a:ext cx="4863856" cy="486385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-461343" y="1509100"/>
            <a:ext cx="4358594" cy="435859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5" name="AutoShape 5"/>
          <p:cNvSpPr/>
          <p:nvPr/>
        </p:nvSpPr>
        <p:spPr>
          <a:xfrm rot="0">
            <a:off x="4701456" y="4853903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701456" y="5002020"/>
            <a:ext cx="918715" cy="6503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786029" y="4621091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因果矩阵评分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786029" y="5087309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综合变量对Y的影响力和可控性评分，筛选高优先级变量（如评分≥8分进入关键清单）。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701456" y="1733151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701456" y="1881268"/>
            <a:ext cx="918715" cy="650321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786029" y="1465501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假设检验（如t检验、卡方检验）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786029" y="1908493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通过p值判断变量差异的显著性，例如不同设备参数对缺陷率的影响是否统计显著。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4701456" y="3293527"/>
            <a:ext cx="946555" cy="94655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701456" y="3441644"/>
            <a:ext cx="918715" cy="6503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5786029" y="3037490"/>
            <a:ext cx="5413228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方差分析（ANOVA）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86029" y="3492094"/>
            <a:ext cx="5225659" cy="92903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适用于多分类变量，比较组间差异是否显著，如分析不同班次对生产效率的影响程度。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关键少数因素识别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WwkeaVsOWboOe0oOivhuWIq1xuIyMjIOWBh+iuvuajgOmqjO+8iOWmgnTmo4DpqozjgIHljaHmlrnmo4DpqozvvIlcbumAmui/h3DlgLzliKTmlq3lj5jph4/lt67lvILnmoTmmL7okZfmgKfvvIzkvovlpoLkuI3lkIzorr7lpIflj4LmlbDlr7nnvLrpmbfnjofnmoTlvbHlk43mmK/lkKbnu5/orqHmmL7okZfjgIJcbiMjIyDmlrnlt67liIbmnpDvvIhBTk9WQe+8iVxu6YCC55So5LqO5aSa5YiG57G75Y+Y6YeP77yM5q+U6L6D57uE6Ze05beu5byC5piv5ZCm5pi+6JGX77yM5aaC5YiG5p6Q5LiN5ZCM54+t5qyh5a+555Sf5Lqn5pWI546H55qE5b2x5ZON56iL5bqm44CCXG4jIyMg5Zug5p6c55+p6Zi16K+E5YiGXG7nu7zlkIjlj5jph4/lr7lZ55qE5b2x5ZON5Yqb5ZKM5Y+v5o6n5oCn6K+E5YiG77yM562b6YCJ6auY5LyY5YWI57qn5Y+Y6YeP77yI5aaC6K+E5YiG4omlOOWIhui/m+WFpeWFs+mUrua4heWNle+8ieOAgiIsInRwbGlkIjoiMTAwMDEiLCJ0cGxOYW1lIjoibGlzdDNfSW1nMV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972366" y="1274102"/>
            <a:ext cx="4883676" cy="4481057"/>
          </a:xfrm>
          <a:prstGeom prst="rect">
            <a:avLst/>
          </a:prstGeom>
          <a:solidFill>
            <a:schemeClr val="accent1">
              <a:alpha val="12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727547" y="1274102"/>
            <a:ext cx="4883676" cy="4481057"/>
          </a:xfrm>
          <a:prstGeom prst="rect">
            <a:avLst/>
          </a:prstGeom>
          <a:solidFill>
            <a:schemeClr val="accent1">
              <a:alpha val="12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20212" y="1274102"/>
            <a:ext cx="1940839" cy="4819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272626" y="1274102"/>
            <a:ext cx="631653" cy="481911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5972366" y="1274102"/>
            <a:ext cx="1940839" cy="4819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7524779" y="1274102"/>
            <a:ext cx="631653" cy="481911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978361" y="1896975"/>
            <a:ext cx="4382048" cy="171471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交互效应检测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978361" y="3121771"/>
            <a:ext cx="4382048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通过多因素方差分析（Two-Way ANOVA）识别变量组合效应，例如温度与压力共同作用可能导致产品强度非线性变化。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使用响应曲面法（RSM）建立数学模型，量化交互项系数（如X1X2项显著说明存在协同效应）。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1160317" y="1188071"/>
            <a:ext cx="1112309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要点一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6453394" y="1202054"/>
            <a:ext cx="1112309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要点二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6223179" y="1896975"/>
            <a:ext cx="4382048" cy="1224796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可视化分析工具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6236788" y="3121771"/>
            <a:ext cx="4354830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交互作用图：绘制平行线或交叉线直观展示变量关系，若线条交叉则表明存在交互作用。</a:t>
            </a:r>
          </a:p>
          <a:p>
            <a:pPr indent="-228600" lvl="1" marL="228600">
              <a:lnSpc>
                <a:spcPct val="150000"/>
              </a:lnSpc>
              <a:buFont typeface="Arial"/>
              <a:buChar char="•"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三维散点图：动态展示多变量对Y的复合影响模式，辅助发现非直观的潜在交互关系。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变量间交互作用分析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mOmHj+mXtOS6pOS6kuS9nOeUqOWIhuaekFxuIyMjIOS6pOS6kuaViOW6lOajgOa1i1xuLSDpgJrov4flpJrlm6DntKDmlrnlt67liIbmnpDvvIhUd28tV2F5IEFOT1ZB77yJ6K+G5Yir5Y+Y6YeP57uE5ZCI5pWI5bqU77yM5L6L5aaC5rip5bqm5LiO5Y6L5Yqb5YWx5ZCM5L2c55So5Y+v6IO95a+86Ie05Lqn5ZOB5by65bqm6Z2e57q/5oCn5Y+Y5YyW44CCXG4tIOS9v+eUqOWTjeW6lOabsumdouazle+8iFJTTe+8ieW7uueri+aVsOWtpuaooeWei++8jOmHj+WMluS6pOS6kumhueezu+aVsO+8iOWmglgxWDLpobnmmL7okZfor7TmmI7lrZjlnKjljY/lkIzmlYjlupTvvInjgIJcbiMjIyDlj6/op4bljJbliIbmnpDlt6Xlhbdcbi0g5Lqk5LqS5L2c55So5Zu+77ya57uY5Yi25bmz6KGM57q/5oiW5Lqk5Y+J57q/55u06KeC5bGV56S65Y+Y6YeP5YWz57O777yM6Iul57q/5p2h5Lqk5Y+J5YiZ6KGo5piO5a2Y5Zyo5Lqk5LqS5L2c55So44CCXG4tIOS4iee7tOaVo+eCueWbvu+8muWKqOaAgeWxleekuuWkmuWPmOmHj+WvuVnnmoTlpI3lkIjlvbHlk43mqKHlvI/vvIzovoXliqnlj5HnjrDpnZ7nm7Top4LnmoTmvZzlnKjkuqTkupLlhbPns7vjgIIiLCJ0cGxpZCI6IjEwMDAxIiwidHBsTmFtZSI6Imxpc3QyXzZ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07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分析结果验证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huaekOe7k+aenOmqjOivgS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47383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27622" y="1274102"/>
            <a:ext cx="3357637" cy="4481057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729857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9900271" y="-879040"/>
            <a:ext cx="1255062" cy="63852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7729857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8914250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140136" y="1274102"/>
            <a:ext cx="1480737" cy="4819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324529" y="1274102"/>
            <a:ext cx="481911" cy="481911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547383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1731775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36207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p值阈值原则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36207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统计显著性检验的核心标准是p值与显著性水平α的比较，当p≤0.05时拒绝原假设，认为结果具有统计显著性。该标准源于费希尔1925年建立的经典假设检验框架，但需注意p值仅反映随机性而非效应大小。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8362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要点一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4539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要点二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4380002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多重检验校正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4380002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在同时进行多个假设检验时（如A/B测试的多指标评估），需采用Bonferroni校正等方法调整α值，避免假阳性率膨胀。校正后的显著性标准更为严格，例如将单次检验的α=0.05调整为0.01（当进行5次检验时）。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8006834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效应量结合分析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006834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统计显著性需与Cohen's d、相对提升率等效应量指标结合解读。例如转化率提升2%可能具有统计显著性（p&lt;0.05），但若业务要求的MDE（最小可检测效应）为5%，则实际意义有限。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8045876" y="1204425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统计显著性判断标准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7n+iuoeaYvuiRl+aAp+WIpOaWreagh+WHhlxuIyMjIHDlgLzpmIjlgLzljp/liJlcbue7n+iuoeaYvuiRl+aAp+ajgOmqjOeahOaguOW/g+agh+WHhuaYr3DlgLzkuI7mmL7okZfmgKfmsLTlubPOseeahOavlOi+g++8jOW9k3DiiaQwLjA15pe25ouS57ud5Y6f5YGH6K6+77yM6K6k5Li657uT5p6c5YW35pyJ57uf6K6h5pi+6JGX5oCn44CC6K+l5qCH5YeG5rqQ5LqO6LS55biM5bCUMTkyNeW5tOW7uueri+eahOe7j+WFuOWBh+iuvuajgOmqjOahhuaetu+8jOS9humcgOazqOaEj3DlgLzku4Xlj43mmKDpmo/mnLrmgKfogIzpnZ7mlYjlupTlpKflsI/jgIJcbiMjIyDlpJrph43mo4DpqozmoKHmraNcbuWcqOWQjOaXtui/m+ihjOWkmuS4quWBh+iuvuajgOmqjOaXtu+8iOWmgkEvQua1i+ivleeahOWkmuaMh+agh+ivhOS8sO+8ie+8jOmcgOmHh+eUqEJvbmZlcnJvbmnmoKHmraPnrYnmlrnms5XosIPmlbTOseWAvO+8jOmBv+WFjeWBh+mYs+aAp+eOh+iGqOiDgOOAguagoeato+WQjueahOaYvuiRl+aAp+agh+WHhuabtOS4uuS4peagvO+8jOS+i+WmguWwhuWNleasoeajgOmqjOeahM6xPTAuMDXosIPmlbTkuLowLjAx77yI5b2T6L+b6KGMNeasoeajgOmqjOaXtu+8ieOAglxuIyMjIOaViOW6lOmHj+e7k+WQiOWIhuaekFxu57uf6K6h5pi+6JGX5oCn6ZyA5LiOQ29oZW4ncyBk44CB55u45a+55o+Q5Y2H546H562J5pWI5bqU6YeP5oyH5qCH57uT5ZCI6Kej6K+744CC5L6L5aaC6L2s5YyW546H5o+Q5Y2HMiXlj6/og73lhbfmnInnu5/orqHmmL7okZfmgKfvvIhwPDAuMDXvvInvvIzkvYboi6XkuJrliqHopoHmsYLnmoRNREXvvIjmnIDlsI/lj6/mo4DmtYvmlYjlupTvvInkuLo1Je+8jOWImeWunumZheaEj+S5ieaciemZkOOAgiIsInRwbGlkIjoiMTAwMDEiLCJ0cGxOYW1lIjoibGlzdDNf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1164214" y="2085043"/>
            <a:ext cx="641656" cy="641656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h="304800" w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h="304800" w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4114778" y="2128545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6678103" y="2172048"/>
            <a:ext cx="554652" cy="5546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9277352" y="2085043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13502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95%置信区间表示在重复抽样中有95%的概率包含真实参数值。例如转化率差异的CI[1.2%,3.8%]意味着有95%把握认为真实差异在此范围内，且不包含0值时可判定统计显著性。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13502" y="2918593"/>
            <a:ext cx="2422374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区间覆盖原理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3226287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置信区间宽度反映估计精度，窄区间（如[2.1%,2.3%]）比宽区间（如[-0.5%,4.9%]）更具决策参考价值。当区间跨越业务关键阈值时，需谨慎得出结论。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3226287" y="2918593"/>
            <a:ext cx="2367939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业务决策关联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932691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大样本会缩小置信区间宽度，提高估计精度。例如样本量增加4倍可使区间宽度减半，这也是A/B测试需预先进行功效分析确定最小样本量的原因。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932691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样本量影响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579636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对于非正态分布数据（如用户停留时长），可通过bootstrap法构建经验置信区间，避免参数化假设带来的偏差。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579636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非参数化解读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置信区间解读方法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9ruS/oeWMuumXtOino+ivu+aWueazlVxuIyMjIOWMuumXtOimhuebluWOn+eQhlxuOTUl572u5L+h5Yy66Ze06KGo56S65Zyo6YeN5aSN5oq95qC35Lit5pyJOTUl55qE5qaC546H5YyF5ZCr55yf5a6e5Y+C5pWw5YC844CC5L6L5aaC6L2s5YyW546H5beu5byC55qEQ0lbMS4yJSwzLjglXeaEj+WRs+edgOaciTk1JeaKiuaPoeiupOS4uuecn+WunuW3ruW8guWcqOatpOiMg+WbtOWGhe+8jOS4lOS4jeWMheWQqzDlgLzml7blj6/liKTlrprnu5/orqHmmL7okZfmgKfjgIJcbiMjIyDkuJrliqHlhrPnrZblhbPogZRcbue9ruS/oeWMuumXtOWuveW6puWPjeaYoOS8sOiuoeeyvuW6pu+8jOeqhOWMuumXtO+8iOWmglsyLjElLDIuMyVd77yJ5q+U5a695Yy66Ze077yI5aaCWy0wLjUlLDQuOSVd77yJ5pu05YW35Yaz562W5Y+C6ICD5Lu35YC844CC5b2T5Yy66Ze06Leo6LaK5Lia5Yqh5YWz6ZSu6ZiI5YC85pe277yM6ZyA6LCo5oWO5b6X5Ye657uT6K6644CCXG4jIyMg5qC35pys6YeP5b2x5ZONXG7lpKfmoLfmnKzkvJrnvKnlsI/nva7kv6HljLrpl7Tlrr3luqbvvIzmj5Dpq5jkvLDorqHnsr7luqbjgILkvovlpoLmoLfmnKzph4/lop7liqA05YCN5Y+v5L2/5Yy66Ze05a695bqm5YeP5Y2K77yM6L+Z5Lmf5pivQS9C5rWL6K+V6ZyA6aKE5YWI6L+b6KGM5Yqf5pWI5YiG5p6Q56Gu5a6a5pyA5bCP5qC35pys6YeP55qE5Y6f5Zug44CCXG4jIyMg6Z2e5Y+C5pWw5YyW6Kej6K+7XG7lr7nkuo7pnZ7mraPmgIHliIbluIPmlbDmja7vvIjlpoLnlKjmiLflgZznlZnml7bplb/vvInvvIzlj6/pgJrov4dib290c3RyYXDms5XmnoTlu7rnu4/pqoznva7kv6HljLrpl7TvvIzpgb/lhY3lj4LmlbDljJblgYforr7luKbmnaXnmoTlgY/lt67jgIIiLCJ0cGxpZCI6IjEwMDAxIiwidHBsTmFtZSI6Imxpc3Q0XzI3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Analyze阶段概述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FuYWx5emXpmLbmrrXmpoLov7AiLCJ0cGxpZCI6IjEwMDAxIiwidHBsTmFtZSI6ImgydGl0bGVfMzA1OTk5MjM1NzQwMzAzXzg3NTc4Mjc3OV8yNjgwNDg4MzE0MjAzMDN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2030022" y="1554865"/>
            <a:ext cx="1096419" cy="1096782"/>
          </a:xfrm>
          <a:custGeom>
            <a:avLst/>
            <a:gdLst/>
            <a:ahLst/>
            <a:cxnLst/>
            <a:rect b="b" l="l" r="r" t="t"/>
            <a:pathLst>
              <a:path h="1482" w="1482">
                <a:moveTo>
                  <a:pt x="1482" y="742"/>
                </a:moveTo>
                <a:lnTo>
                  <a:pt x="1482" y="742"/>
                </a:lnTo>
                <a:lnTo>
                  <a:pt x="1481" y="780"/>
                </a:lnTo>
                <a:lnTo>
                  <a:pt x="1477" y="818"/>
                </a:lnTo>
                <a:lnTo>
                  <a:pt x="1473" y="854"/>
                </a:lnTo>
                <a:lnTo>
                  <a:pt x="1467" y="890"/>
                </a:lnTo>
                <a:lnTo>
                  <a:pt x="1458" y="926"/>
                </a:lnTo>
                <a:lnTo>
                  <a:pt x="1448" y="962"/>
                </a:lnTo>
                <a:lnTo>
                  <a:pt x="1436" y="997"/>
                </a:lnTo>
                <a:lnTo>
                  <a:pt x="1423" y="1029"/>
                </a:lnTo>
                <a:lnTo>
                  <a:pt x="1408" y="1063"/>
                </a:lnTo>
                <a:lnTo>
                  <a:pt x="1392" y="1094"/>
                </a:lnTo>
                <a:lnTo>
                  <a:pt x="1374" y="1126"/>
                </a:lnTo>
                <a:lnTo>
                  <a:pt x="1355" y="1155"/>
                </a:lnTo>
                <a:lnTo>
                  <a:pt x="1334" y="1185"/>
                </a:lnTo>
                <a:lnTo>
                  <a:pt x="1312" y="1213"/>
                </a:lnTo>
                <a:lnTo>
                  <a:pt x="1289" y="1240"/>
                </a:lnTo>
                <a:lnTo>
                  <a:pt x="1265" y="1265"/>
                </a:lnTo>
                <a:lnTo>
                  <a:pt x="1239" y="1290"/>
                </a:lnTo>
                <a:lnTo>
                  <a:pt x="1211" y="1313"/>
                </a:lnTo>
                <a:lnTo>
                  <a:pt x="1184" y="1335"/>
                </a:lnTo>
                <a:lnTo>
                  <a:pt x="1155" y="1356"/>
                </a:lnTo>
                <a:lnTo>
                  <a:pt x="1125" y="1375"/>
                </a:lnTo>
                <a:lnTo>
                  <a:pt x="1094" y="1393"/>
                </a:lnTo>
                <a:lnTo>
                  <a:pt x="1062" y="1409"/>
                </a:lnTo>
                <a:lnTo>
                  <a:pt x="1029" y="1424"/>
                </a:lnTo>
                <a:lnTo>
                  <a:pt x="995" y="1437"/>
                </a:lnTo>
                <a:lnTo>
                  <a:pt x="961" y="1449"/>
                </a:lnTo>
                <a:lnTo>
                  <a:pt x="926" y="1459"/>
                </a:lnTo>
                <a:lnTo>
                  <a:pt x="890" y="1467"/>
                </a:lnTo>
                <a:lnTo>
                  <a:pt x="853" y="1473"/>
                </a:lnTo>
                <a:lnTo>
                  <a:pt x="816" y="1479"/>
                </a:lnTo>
                <a:lnTo>
                  <a:pt x="778" y="1481"/>
                </a:lnTo>
                <a:lnTo>
                  <a:pt x="740" y="1482"/>
                </a:lnTo>
                <a:lnTo>
                  <a:pt x="740" y="1482"/>
                </a:lnTo>
                <a:lnTo>
                  <a:pt x="702" y="1481"/>
                </a:lnTo>
                <a:lnTo>
                  <a:pt x="664" y="1479"/>
                </a:lnTo>
                <a:lnTo>
                  <a:pt x="627" y="1473"/>
                </a:lnTo>
                <a:lnTo>
                  <a:pt x="592" y="1467"/>
                </a:lnTo>
                <a:lnTo>
                  <a:pt x="556" y="1459"/>
                </a:lnTo>
                <a:lnTo>
                  <a:pt x="520" y="1449"/>
                </a:lnTo>
                <a:lnTo>
                  <a:pt x="486" y="1437"/>
                </a:lnTo>
                <a:lnTo>
                  <a:pt x="453" y="1424"/>
                </a:lnTo>
                <a:lnTo>
                  <a:pt x="419" y="1409"/>
                </a:lnTo>
                <a:lnTo>
                  <a:pt x="388" y="1393"/>
                </a:lnTo>
                <a:lnTo>
                  <a:pt x="356" y="1375"/>
                </a:lnTo>
                <a:lnTo>
                  <a:pt x="327" y="1356"/>
                </a:lnTo>
                <a:lnTo>
                  <a:pt x="297" y="1335"/>
                </a:lnTo>
                <a:lnTo>
                  <a:pt x="269" y="1313"/>
                </a:lnTo>
                <a:lnTo>
                  <a:pt x="242" y="1290"/>
                </a:lnTo>
                <a:lnTo>
                  <a:pt x="217" y="1265"/>
                </a:lnTo>
                <a:lnTo>
                  <a:pt x="192" y="1240"/>
                </a:lnTo>
                <a:lnTo>
                  <a:pt x="169" y="1213"/>
                </a:lnTo>
                <a:lnTo>
                  <a:pt x="147" y="1185"/>
                </a:lnTo>
                <a:lnTo>
                  <a:pt x="126" y="1155"/>
                </a:lnTo>
                <a:lnTo>
                  <a:pt x="107" y="1126"/>
                </a:lnTo>
                <a:lnTo>
                  <a:pt x="89" y="1094"/>
                </a:lnTo>
                <a:lnTo>
                  <a:pt x="73" y="1063"/>
                </a:lnTo>
                <a:lnTo>
                  <a:pt x="58" y="1029"/>
                </a:lnTo>
                <a:lnTo>
                  <a:pt x="45" y="997"/>
                </a:lnTo>
                <a:lnTo>
                  <a:pt x="33" y="962"/>
                </a:lnTo>
                <a:lnTo>
                  <a:pt x="23" y="926"/>
                </a:lnTo>
                <a:lnTo>
                  <a:pt x="15" y="890"/>
                </a:lnTo>
                <a:lnTo>
                  <a:pt x="9" y="854"/>
                </a:lnTo>
                <a:lnTo>
                  <a:pt x="3" y="818"/>
                </a:lnTo>
                <a:lnTo>
                  <a:pt x="1" y="780"/>
                </a:lnTo>
                <a:lnTo>
                  <a:pt x="0" y="742"/>
                </a:lnTo>
                <a:lnTo>
                  <a:pt x="0" y="742"/>
                </a:lnTo>
                <a:lnTo>
                  <a:pt x="1" y="704"/>
                </a:lnTo>
                <a:lnTo>
                  <a:pt x="3" y="666"/>
                </a:lnTo>
                <a:lnTo>
                  <a:pt x="9" y="629"/>
                </a:lnTo>
                <a:lnTo>
                  <a:pt x="15" y="592"/>
                </a:lnTo>
                <a:lnTo>
                  <a:pt x="23" y="556"/>
                </a:lnTo>
                <a:lnTo>
                  <a:pt x="33" y="521"/>
                </a:lnTo>
                <a:lnTo>
                  <a:pt x="45" y="486"/>
                </a:lnTo>
                <a:lnTo>
                  <a:pt x="58" y="453"/>
                </a:lnTo>
                <a:lnTo>
                  <a:pt x="73" y="420"/>
                </a:lnTo>
                <a:lnTo>
                  <a:pt x="89" y="389"/>
                </a:lnTo>
                <a:lnTo>
                  <a:pt x="107" y="357"/>
                </a:lnTo>
                <a:lnTo>
                  <a:pt x="126" y="327"/>
                </a:lnTo>
                <a:lnTo>
                  <a:pt x="147" y="299"/>
                </a:lnTo>
                <a:lnTo>
                  <a:pt x="169" y="270"/>
                </a:lnTo>
                <a:lnTo>
                  <a:pt x="192" y="243"/>
                </a:lnTo>
                <a:lnTo>
                  <a:pt x="217" y="217"/>
                </a:lnTo>
                <a:lnTo>
                  <a:pt x="242" y="193"/>
                </a:lnTo>
                <a:lnTo>
                  <a:pt x="269" y="169"/>
                </a:lnTo>
                <a:lnTo>
                  <a:pt x="297" y="148"/>
                </a:lnTo>
                <a:lnTo>
                  <a:pt x="327" y="127"/>
                </a:lnTo>
                <a:lnTo>
                  <a:pt x="356" y="107"/>
                </a:lnTo>
                <a:lnTo>
                  <a:pt x="388" y="90"/>
                </a:lnTo>
                <a:lnTo>
                  <a:pt x="419" y="74"/>
                </a:lnTo>
                <a:lnTo>
                  <a:pt x="453" y="59"/>
                </a:lnTo>
                <a:lnTo>
                  <a:pt x="486" y="46"/>
                </a:lnTo>
                <a:lnTo>
                  <a:pt x="520" y="34"/>
                </a:lnTo>
                <a:lnTo>
                  <a:pt x="556" y="24"/>
                </a:lnTo>
                <a:lnTo>
                  <a:pt x="592" y="15"/>
                </a:lnTo>
                <a:lnTo>
                  <a:pt x="627" y="9"/>
                </a:lnTo>
                <a:lnTo>
                  <a:pt x="664" y="4"/>
                </a:lnTo>
                <a:lnTo>
                  <a:pt x="702" y="1"/>
                </a:lnTo>
                <a:lnTo>
                  <a:pt x="740" y="0"/>
                </a:lnTo>
                <a:lnTo>
                  <a:pt x="740" y="0"/>
                </a:lnTo>
                <a:lnTo>
                  <a:pt x="778" y="1"/>
                </a:lnTo>
                <a:lnTo>
                  <a:pt x="816" y="4"/>
                </a:lnTo>
                <a:lnTo>
                  <a:pt x="853" y="9"/>
                </a:lnTo>
                <a:lnTo>
                  <a:pt x="890" y="15"/>
                </a:lnTo>
                <a:lnTo>
                  <a:pt x="926" y="24"/>
                </a:lnTo>
                <a:lnTo>
                  <a:pt x="961" y="34"/>
                </a:lnTo>
                <a:lnTo>
                  <a:pt x="995" y="46"/>
                </a:lnTo>
                <a:lnTo>
                  <a:pt x="1029" y="59"/>
                </a:lnTo>
                <a:lnTo>
                  <a:pt x="1062" y="74"/>
                </a:lnTo>
                <a:lnTo>
                  <a:pt x="1094" y="90"/>
                </a:lnTo>
                <a:lnTo>
                  <a:pt x="1125" y="107"/>
                </a:lnTo>
                <a:lnTo>
                  <a:pt x="1155" y="127"/>
                </a:lnTo>
                <a:lnTo>
                  <a:pt x="1184" y="148"/>
                </a:lnTo>
                <a:lnTo>
                  <a:pt x="1211" y="169"/>
                </a:lnTo>
                <a:lnTo>
                  <a:pt x="1239" y="193"/>
                </a:lnTo>
                <a:lnTo>
                  <a:pt x="1265" y="217"/>
                </a:lnTo>
                <a:lnTo>
                  <a:pt x="1289" y="243"/>
                </a:lnTo>
                <a:lnTo>
                  <a:pt x="1312" y="270"/>
                </a:lnTo>
                <a:lnTo>
                  <a:pt x="1334" y="299"/>
                </a:lnTo>
                <a:lnTo>
                  <a:pt x="1355" y="327"/>
                </a:lnTo>
                <a:lnTo>
                  <a:pt x="1374" y="357"/>
                </a:lnTo>
                <a:lnTo>
                  <a:pt x="1392" y="389"/>
                </a:lnTo>
                <a:lnTo>
                  <a:pt x="1408" y="420"/>
                </a:lnTo>
                <a:lnTo>
                  <a:pt x="1423" y="453"/>
                </a:lnTo>
                <a:lnTo>
                  <a:pt x="1436" y="486"/>
                </a:lnTo>
                <a:lnTo>
                  <a:pt x="1448" y="521"/>
                </a:lnTo>
                <a:lnTo>
                  <a:pt x="1458" y="556"/>
                </a:lnTo>
                <a:lnTo>
                  <a:pt x="1467" y="592"/>
                </a:lnTo>
                <a:lnTo>
                  <a:pt x="1473" y="629"/>
                </a:lnTo>
                <a:lnTo>
                  <a:pt x="1477" y="666"/>
                </a:lnTo>
                <a:lnTo>
                  <a:pt x="1481" y="704"/>
                </a:lnTo>
                <a:lnTo>
                  <a:pt x="1482" y="742"/>
                </a:lnTo>
                <a:lnTo>
                  <a:pt x="1482" y="74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2212018" y="1813887"/>
            <a:ext cx="730886" cy="670462"/>
          </a:xfrm>
          <a:custGeom>
            <a:avLst/>
            <a:gdLst/>
            <a:ahLst/>
            <a:cxnLst/>
            <a:rect b="b" l="l" r="r" t="t"/>
            <a:pathLst>
              <a:path h="905" w="988">
                <a:moveTo>
                  <a:pt x="298" y="855"/>
                </a:moveTo>
                <a:lnTo>
                  <a:pt x="359" y="855"/>
                </a:lnTo>
                <a:lnTo>
                  <a:pt x="359" y="855"/>
                </a:lnTo>
                <a:lnTo>
                  <a:pt x="374" y="838"/>
                </a:lnTo>
                <a:lnTo>
                  <a:pt x="388" y="819"/>
                </a:lnTo>
                <a:lnTo>
                  <a:pt x="401" y="799"/>
                </a:lnTo>
                <a:lnTo>
                  <a:pt x="412" y="776"/>
                </a:lnTo>
                <a:lnTo>
                  <a:pt x="421" y="752"/>
                </a:lnTo>
                <a:lnTo>
                  <a:pt x="427" y="725"/>
                </a:lnTo>
                <a:lnTo>
                  <a:pt x="432" y="697"/>
                </a:lnTo>
                <a:lnTo>
                  <a:pt x="436" y="666"/>
                </a:lnTo>
                <a:lnTo>
                  <a:pt x="425" y="666"/>
                </a:lnTo>
                <a:lnTo>
                  <a:pt x="425" y="666"/>
                </a:lnTo>
                <a:lnTo>
                  <a:pt x="418" y="666"/>
                </a:lnTo>
                <a:lnTo>
                  <a:pt x="412" y="664"/>
                </a:lnTo>
                <a:lnTo>
                  <a:pt x="405" y="661"/>
                </a:lnTo>
                <a:lnTo>
                  <a:pt x="401" y="656"/>
                </a:lnTo>
                <a:lnTo>
                  <a:pt x="397" y="651"/>
                </a:lnTo>
                <a:lnTo>
                  <a:pt x="393" y="646"/>
                </a:lnTo>
                <a:lnTo>
                  <a:pt x="391" y="639"/>
                </a:lnTo>
                <a:lnTo>
                  <a:pt x="390" y="633"/>
                </a:lnTo>
                <a:lnTo>
                  <a:pt x="390" y="633"/>
                </a:lnTo>
                <a:lnTo>
                  <a:pt x="390" y="633"/>
                </a:lnTo>
                <a:lnTo>
                  <a:pt x="391" y="625"/>
                </a:lnTo>
                <a:lnTo>
                  <a:pt x="393" y="620"/>
                </a:lnTo>
                <a:lnTo>
                  <a:pt x="397" y="613"/>
                </a:lnTo>
                <a:lnTo>
                  <a:pt x="401" y="609"/>
                </a:lnTo>
                <a:lnTo>
                  <a:pt x="405" y="604"/>
                </a:lnTo>
                <a:lnTo>
                  <a:pt x="412" y="601"/>
                </a:lnTo>
                <a:lnTo>
                  <a:pt x="418" y="599"/>
                </a:lnTo>
                <a:lnTo>
                  <a:pt x="425" y="598"/>
                </a:lnTo>
                <a:lnTo>
                  <a:pt x="442" y="598"/>
                </a:lnTo>
                <a:lnTo>
                  <a:pt x="442" y="598"/>
                </a:lnTo>
                <a:lnTo>
                  <a:pt x="417" y="573"/>
                </a:lnTo>
                <a:lnTo>
                  <a:pt x="393" y="546"/>
                </a:lnTo>
                <a:lnTo>
                  <a:pt x="371" y="519"/>
                </a:lnTo>
                <a:lnTo>
                  <a:pt x="351" y="489"/>
                </a:lnTo>
                <a:lnTo>
                  <a:pt x="337" y="512"/>
                </a:lnTo>
                <a:lnTo>
                  <a:pt x="337" y="512"/>
                </a:lnTo>
                <a:lnTo>
                  <a:pt x="277" y="476"/>
                </a:lnTo>
                <a:lnTo>
                  <a:pt x="248" y="458"/>
                </a:lnTo>
                <a:lnTo>
                  <a:pt x="219" y="438"/>
                </a:lnTo>
                <a:lnTo>
                  <a:pt x="191" y="418"/>
                </a:lnTo>
                <a:lnTo>
                  <a:pt x="164" y="395"/>
                </a:lnTo>
                <a:lnTo>
                  <a:pt x="138" y="371"/>
                </a:lnTo>
                <a:lnTo>
                  <a:pt x="126" y="358"/>
                </a:lnTo>
                <a:lnTo>
                  <a:pt x="114" y="345"/>
                </a:lnTo>
                <a:lnTo>
                  <a:pt x="114" y="345"/>
                </a:lnTo>
                <a:lnTo>
                  <a:pt x="102" y="331"/>
                </a:lnTo>
                <a:lnTo>
                  <a:pt x="92" y="317"/>
                </a:lnTo>
                <a:lnTo>
                  <a:pt x="81" y="301"/>
                </a:lnTo>
                <a:lnTo>
                  <a:pt x="71" y="285"/>
                </a:lnTo>
                <a:lnTo>
                  <a:pt x="61" y="269"/>
                </a:lnTo>
                <a:lnTo>
                  <a:pt x="53" y="251"/>
                </a:lnTo>
                <a:lnTo>
                  <a:pt x="44" y="234"/>
                </a:lnTo>
                <a:lnTo>
                  <a:pt x="36" y="216"/>
                </a:lnTo>
                <a:lnTo>
                  <a:pt x="30" y="196"/>
                </a:lnTo>
                <a:lnTo>
                  <a:pt x="23" y="175"/>
                </a:lnTo>
                <a:lnTo>
                  <a:pt x="18" y="154"/>
                </a:lnTo>
                <a:lnTo>
                  <a:pt x="13" y="132"/>
                </a:lnTo>
                <a:lnTo>
                  <a:pt x="9" y="108"/>
                </a:lnTo>
                <a:lnTo>
                  <a:pt x="6" y="84"/>
                </a:lnTo>
                <a:lnTo>
                  <a:pt x="4" y="59"/>
                </a:lnTo>
                <a:lnTo>
                  <a:pt x="3" y="33"/>
                </a:lnTo>
                <a:lnTo>
                  <a:pt x="0" y="0"/>
                </a:lnTo>
                <a:lnTo>
                  <a:pt x="33" y="7"/>
                </a:lnTo>
                <a:lnTo>
                  <a:pt x="239" y="55"/>
                </a:lnTo>
                <a:lnTo>
                  <a:pt x="252" y="58"/>
                </a:lnTo>
                <a:lnTo>
                  <a:pt x="252" y="58"/>
                </a:lnTo>
                <a:lnTo>
                  <a:pt x="256" y="23"/>
                </a:lnTo>
                <a:lnTo>
                  <a:pt x="473" y="23"/>
                </a:lnTo>
                <a:lnTo>
                  <a:pt x="520" y="23"/>
                </a:lnTo>
                <a:lnTo>
                  <a:pt x="737" y="23"/>
                </a:lnTo>
                <a:lnTo>
                  <a:pt x="737" y="23"/>
                </a:lnTo>
                <a:lnTo>
                  <a:pt x="740" y="57"/>
                </a:lnTo>
                <a:lnTo>
                  <a:pt x="751" y="55"/>
                </a:lnTo>
                <a:lnTo>
                  <a:pt x="956" y="7"/>
                </a:lnTo>
                <a:lnTo>
                  <a:pt x="988" y="0"/>
                </a:lnTo>
                <a:lnTo>
                  <a:pt x="987" y="33"/>
                </a:lnTo>
                <a:lnTo>
                  <a:pt x="987" y="33"/>
                </a:lnTo>
                <a:lnTo>
                  <a:pt x="986" y="59"/>
                </a:lnTo>
                <a:lnTo>
                  <a:pt x="983" y="84"/>
                </a:lnTo>
                <a:lnTo>
                  <a:pt x="980" y="108"/>
                </a:lnTo>
                <a:lnTo>
                  <a:pt x="976" y="132"/>
                </a:lnTo>
                <a:lnTo>
                  <a:pt x="971" y="154"/>
                </a:lnTo>
                <a:lnTo>
                  <a:pt x="965" y="175"/>
                </a:lnTo>
                <a:lnTo>
                  <a:pt x="960" y="196"/>
                </a:lnTo>
                <a:lnTo>
                  <a:pt x="952" y="216"/>
                </a:lnTo>
                <a:lnTo>
                  <a:pt x="945" y="234"/>
                </a:lnTo>
                <a:lnTo>
                  <a:pt x="936" y="251"/>
                </a:lnTo>
                <a:lnTo>
                  <a:pt x="927" y="269"/>
                </a:lnTo>
                <a:lnTo>
                  <a:pt x="918" y="285"/>
                </a:lnTo>
                <a:lnTo>
                  <a:pt x="908" y="301"/>
                </a:lnTo>
                <a:lnTo>
                  <a:pt x="897" y="317"/>
                </a:lnTo>
                <a:lnTo>
                  <a:pt x="886" y="331"/>
                </a:lnTo>
                <a:lnTo>
                  <a:pt x="874" y="345"/>
                </a:lnTo>
                <a:lnTo>
                  <a:pt x="874" y="345"/>
                </a:lnTo>
                <a:lnTo>
                  <a:pt x="862" y="358"/>
                </a:lnTo>
                <a:lnTo>
                  <a:pt x="850" y="371"/>
                </a:lnTo>
                <a:lnTo>
                  <a:pt x="825" y="395"/>
                </a:lnTo>
                <a:lnTo>
                  <a:pt x="798" y="418"/>
                </a:lnTo>
                <a:lnTo>
                  <a:pt x="770" y="438"/>
                </a:lnTo>
                <a:lnTo>
                  <a:pt x="742" y="458"/>
                </a:lnTo>
                <a:lnTo>
                  <a:pt x="713" y="476"/>
                </a:lnTo>
                <a:lnTo>
                  <a:pt x="653" y="512"/>
                </a:lnTo>
                <a:lnTo>
                  <a:pt x="640" y="491"/>
                </a:lnTo>
                <a:lnTo>
                  <a:pt x="640" y="491"/>
                </a:lnTo>
                <a:lnTo>
                  <a:pt x="620" y="521"/>
                </a:lnTo>
                <a:lnTo>
                  <a:pt x="599" y="548"/>
                </a:lnTo>
                <a:lnTo>
                  <a:pt x="576" y="574"/>
                </a:lnTo>
                <a:lnTo>
                  <a:pt x="551" y="598"/>
                </a:lnTo>
                <a:lnTo>
                  <a:pt x="567" y="598"/>
                </a:lnTo>
                <a:lnTo>
                  <a:pt x="567" y="598"/>
                </a:lnTo>
                <a:lnTo>
                  <a:pt x="574" y="599"/>
                </a:lnTo>
                <a:lnTo>
                  <a:pt x="580" y="601"/>
                </a:lnTo>
                <a:lnTo>
                  <a:pt x="586" y="604"/>
                </a:lnTo>
                <a:lnTo>
                  <a:pt x="591" y="609"/>
                </a:lnTo>
                <a:lnTo>
                  <a:pt x="595" y="613"/>
                </a:lnTo>
                <a:lnTo>
                  <a:pt x="599" y="620"/>
                </a:lnTo>
                <a:lnTo>
                  <a:pt x="601" y="625"/>
                </a:lnTo>
                <a:lnTo>
                  <a:pt x="601" y="633"/>
                </a:lnTo>
                <a:lnTo>
                  <a:pt x="601" y="633"/>
                </a:lnTo>
                <a:lnTo>
                  <a:pt x="601" y="633"/>
                </a:lnTo>
                <a:lnTo>
                  <a:pt x="601" y="639"/>
                </a:lnTo>
                <a:lnTo>
                  <a:pt x="599" y="646"/>
                </a:lnTo>
                <a:lnTo>
                  <a:pt x="595" y="651"/>
                </a:lnTo>
                <a:lnTo>
                  <a:pt x="591" y="656"/>
                </a:lnTo>
                <a:lnTo>
                  <a:pt x="586" y="661"/>
                </a:lnTo>
                <a:lnTo>
                  <a:pt x="580" y="664"/>
                </a:lnTo>
                <a:lnTo>
                  <a:pt x="574" y="666"/>
                </a:lnTo>
                <a:lnTo>
                  <a:pt x="567" y="666"/>
                </a:lnTo>
                <a:lnTo>
                  <a:pt x="557" y="666"/>
                </a:lnTo>
                <a:lnTo>
                  <a:pt x="557" y="666"/>
                </a:lnTo>
                <a:lnTo>
                  <a:pt x="561" y="697"/>
                </a:lnTo>
                <a:lnTo>
                  <a:pt x="565" y="725"/>
                </a:lnTo>
                <a:lnTo>
                  <a:pt x="572" y="752"/>
                </a:lnTo>
                <a:lnTo>
                  <a:pt x="581" y="776"/>
                </a:lnTo>
                <a:lnTo>
                  <a:pt x="592" y="799"/>
                </a:lnTo>
                <a:lnTo>
                  <a:pt x="605" y="819"/>
                </a:lnTo>
                <a:lnTo>
                  <a:pt x="619" y="838"/>
                </a:lnTo>
                <a:lnTo>
                  <a:pt x="634" y="855"/>
                </a:lnTo>
                <a:lnTo>
                  <a:pt x="697" y="855"/>
                </a:lnTo>
                <a:lnTo>
                  <a:pt x="713" y="905"/>
                </a:lnTo>
                <a:lnTo>
                  <a:pt x="283" y="905"/>
                </a:lnTo>
                <a:lnTo>
                  <a:pt x="298" y="855"/>
                </a:lnTo>
                <a:lnTo>
                  <a:pt x="298" y="855"/>
                </a:lnTo>
                <a:close/>
                <a:moveTo>
                  <a:pt x="742" y="109"/>
                </a:moveTo>
                <a:lnTo>
                  <a:pt x="742" y="109"/>
                </a:lnTo>
                <a:lnTo>
                  <a:pt x="741" y="157"/>
                </a:lnTo>
                <a:lnTo>
                  <a:pt x="737" y="203"/>
                </a:lnTo>
                <a:lnTo>
                  <a:pt x="731" y="247"/>
                </a:lnTo>
                <a:lnTo>
                  <a:pt x="723" y="289"/>
                </a:lnTo>
                <a:lnTo>
                  <a:pt x="719" y="310"/>
                </a:lnTo>
                <a:lnTo>
                  <a:pt x="714" y="331"/>
                </a:lnTo>
                <a:lnTo>
                  <a:pt x="707" y="350"/>
                </a:lnTo>
                <a:lnTo>
                  <a:pt x="701" y="370"/>
                </a:lnTo>
                <a:lnTo>
                  <a:pt x="693" y="388"/>
                </a:lnTo>
                <a:lnTo>
                  <a:pt x="685" y="407"/>
                </a:lnTo>
                <a:lnTo>
                  <a:pt x="678" y="425"/>
                </a:lnTo>
                <a:lnTo>
                  <a:pt x="669" y="443"/>
                </a:lnTo>
                <a:lnTo>
                  <a:pt x="669" y="443"/>
                </a:lnTo>
                <a:lnTo>
                  <a:pt x="715" y="414"/>
                </a:lnTo>
                <a:lnTo>
                  <a:pt x="736" y="399"/>
                </a:lnTo>
                <a:lnTo>
                  <a:pt x="758" y="383"/>
                </a:lnTo>
                <a:lnTo>
                  <a:pt x="779" y="367"/>
                </a:lnTo>
                <a:lnTo>
                  <a:pt x="798" y="349"/>
                </a:lnTo>
                <a:lnTo>
                  <a:pt x="818" y="331"/>
                </a:lnTo>
                <a:lnTo>
                  <a:pt x="836" y="311"/>
                </a:lnTo>
                <a:lnTo>
                  <a:pt x="836" y="311"/>
                </a:lnTo>
                <a:lnTo>
                  <a:pt x="855" y="288"/>
                </a:lnTo>
                <a:lnTo>
                  <a:pt x="871" y="263"/>
                </a:lnTo>
                <a:lnTo>
                  <a:pt x="886" y="236"/>
                </a:lnTo>
                <a:lnTo>
                  <a:pt x="894" y="222"/>
                </a:lnTo>
                <a:lnTo>
                  <a:pt x="900" y="208"/>
                </a:lnTo>
                <a:lnTo>
                  <a:pt x="906" y="192"/>
                </a:lnTo>
                <a:lnTo>
                  <a:pt x="912" y="177"/>
                </a:lnTo>
                <a:lnTo>
                  <a:pt x="917" y="159"/>
                </a:lnTo>
                <a:lnTo>
                  <a:pt x="921" y="142"/>
                </a:lnTo>
                <a:lnTo>
                  <a:pt x="925" y="123"/>
                </a:lnTo>
                <a:lnTo>
                  <a:pt x="929" y="105"/>
                </a:lnTo>
                <a:lnTo>
                  <a:pt x="932" y="85"/>
                </a:lnTo>
                <a:lnTo>
                  <a:pt x="934" y="66"/>
                </a:lnTo>
                <a:lnTo>
                  <a:pt x="793" y="97"/>
                </a:lnTo>
                <a:lnTo>
                  <a:pt x="808" y="130"/>
                </a:lnTo>
                <a:lnTo>
                  <a:pt x="761" y="152"/>
                </a:lnTo>
                <a:lnTo>
                  <a:pt x="742" y="109"/>
                </a:lnTo>
                <a:lnTo>
                  <a:pt x="742" y="109"/>
                </a:lnTo>
                <a:close/>
                <a:moveTo>
                  <a:pt x="326" y="446"/>
                </a:moveTo>
                <a:lnTo>
                  <a:pt x="326" y="446"/>
                </a:lnTo>
                <a:lnTo>
                  <a:pt x="316" y="428"/>
                </a:lnTo>
                <a:lnTo>
                  <a:pt x="308" y="409"/>
                </a:lnTo>
                <a:lnTo>
                  <a:pt x="300" y="390"/>
                </a:lnTo>
                <a:lnTo>
                  <a:pt x="292" y="371"/>
                </a:lnTo>
                <a:lnTo>
                  <a:pt x="286" y="350"/>
                </a:lnTo>
                <a:lnTo>
                  <a:pt x="279" y="331"/>
                </a:lnTo>
                <a:lnTo>
                  <a:pt x="274" y="309"/>
                </a:lnTo>
                <a:lnTo>
                  <a:pt x="269" y="288"/>
                </a:lnTo>
                <a:lnTo>
                  <a:pt x="264" y="267"/>
                </a:lnTo>
                <a:lnTo>
                  <a:pt x="261" y="244"/>
                </a:lnTo>
                <a:lnTo>
                  <a:pt x="258" y="221"/>
                </a:lnTo>
                <a:lnTo>
                  <a:pt x="256" y="198"/>
                </a:lnTo>
                <a:lnTo>
                  <a:pt x="253" y="174"/>
                </a:lnTo>
                <a:lnTo>
                  <a:pt x="252" y="151"/>
                </a:lnTo>
                <a:lnTo>
                  <a:pt x="251" y="102"/>
                </a:lnTo>
                <a:lnTo>
                  <a:pt x="228" y="152"/>
                </a:lnTo>
                <a:lnTo>
                  <a:pt x="182" y="130"/>
                </a:lnTo>
                <a:lnTo>
                  <a:pt x="197" y="97"/>
                </a:lnTo>
                <a:lnTo>
                  <a:pt x="56" y="66"/>
                </a:lnTo>
                <a:lnTo>
                  <a:pt x="56" y="66"/>
                </a:lnTo>
                <a:lnTo>
                  <a:pt x="58" y="85"/>
                </a:lnTo>
                <a:lnTo>
                  <a:pt x="60" y="105"/>
                </a:lnTo>
                <a:lnTo>
                  <a:pt x="63" y="123"/>
                </a:lnTo>
                <a:lnTo>
                  <a:pt x="68" y="142"/>
                </a:lnTo>
                <a:lnTo>
                  <a:pt x="72" y="159"/>
                </a:lnTo>
                <a:lnTo>
                  <a:pt x="77" y="177"/>
                </a:lnTo>
                <a:lnTo>
                  <a:pt x="83" y="192"/>
                </a:lnTo>
                <a:lnTo>
                  <a:pt x="89" y="208"/>
                </a:lnTo>
                <a:lnTo>
                  <a:pt x="96" y="222"/>
                </a:lnTo>
                <a:lnTo>
                  <a:pt x="102" y="236"/>
                </a:lnTo>
                <a:lnTo>
                  <a:pt x="118" y="263"/>
                </a:lnTo>
                <a:lnTo>
                  <a:pt x="135" y="288"/>
                </a:lnTo>
                <a:lnTo>
                  <a:pt x="153" y="311"/>
                </a:lnTo>
                <a:lnTo>
                  <a:pt x="153" y="311"/>
                </a:lnTo>
                <a:lnTo>
                  <a:pt x="172" y="332"/>
                </a:lnTo>
                <a:lnTo>
                  <a:pt x="191" y="350"/>
                </a:lnTo>
                <a:lnTo>
                  <a:pt x="212" y="369"/>
                </a:lnTo>
                <a:lnTo>
                  <a:pt x="234" y="385"/>
                </a:lnTo>
                <a:lnTo>
                  <a:pt x="256" y="401"/>
                </a:lnTo>
                <a:lnTo>
                  <a:pt x="279" y="417"/>
                </a:lnTo>
                <a:lnTo>
                  <a:pt x="326" y="446"/>
                </a:lnTo>
                <a:lnTo>
                  <a:pt x="326" y="446"/>
                </a:lnTo>
                <a:close/>
                <a:moveTo>
                  <a:pt x="304" y="70"/>
                </a:moveTo>
                <a:lnTo>
                  <a:pt x="304" y="70"/>
                </a:lnTo>
                <a:lnTo>
                  <a:pt x="304" y="120"/>
                </a:lnTo>
                <a:lnTo>
                  <a:pt x="307" y="170"/>
                </a:lnTo>
                <a:lnTo>
                  <a:pt x="309" y="194"/>
                </a:lnTo>
                <a:lnTo>
                  <a:pt x="312" y="218"/>
                </a:lnTo>
                <a:lnTo>
                  <a:pt x="315" y="242"/>
                </a:lnTo>
                <a:lnTo>
                  <a:pt x="320" y="266"/>
                </a:lnTo>
                <a:lnTo>
                  <a:pt x="320" y="266"/>
                </a:lnTo>
                <a:lnTo>
                  <a:pt x="325" y="288"/>
                </a:lnTo>
                <a:lnTo>
                  <a:pt x="331" y="312"/>
                </a:lnTo>
                <a:lnTo>
                  <a:pt x="339" y="335"/>
                </a:lnTo>
                <a:lnTo>
                  <a:pt x="348" y="358"/>
                </a:lnTo>
                <a:lnTo>
                  <a:pt x="358" y="380"/>
                </a:lnTo>
                <a:lnTo>
                  <a:pt x="368" y="401"/>
                </a:lnTo>
                <a:lnTo>
                  <a:pt x="381" y="423"/>
                </a:lnTo>
                <a:lnTo>
                  <a:pt x="394" y="445"/>
                </a:lnTo>
                <a:lnTo>
                  <a:pt x="394" y="445"/>
                </a:lnTo>
                <a:lnTo>
                  <a:pt x="398" y="448"/>
                </a:lnTo>
                <a:lnTo>
                  <a:pt x="401" y="450"/>
                </a:lnTo>
                <a:lnTo>
                  <a:pt x="404" y="452"/>
                </a:lnTo>
                <a:lnTo>
                  <a:pt x="407" y="453"/>
                </a:lnTo>
                <a:lnTo>
                  <a:pt x="412" y="453"/>
                </a:lnTo>
                <a:lnTo>
                  <a:pt x="416" y="453"/>
                </a:lnTo>
                <a:lnTo>
                  <a:pt x="419" y="452"/>
                </a:lnTo>
                <a:lnTo>
                  <a:pt x="424" y="450"/>
                </a:lnTo>
                <a:lnTo>
                  <a:pt x="424" y="450"/>
                </a:lnTo>
                <a:lnTo>
                  <a:pt x="427" y="447"/>
                </a:lnTo>
                <a:lnTo>
                  <a:pt x="429" y="444"/>
                </a:lnTo>
                <a:lnTo>
                  <a:pt x="430" y="440"/>
                </a:lnTo>
                <a:lnTo>
                  <a:pt x="431" y="436"/>
                </a:lnTo>
                <a:lnTo>
                  <a:pt x="432" y="433"/>
                </a:lnTo>
                <a:lnTo>
                  <a:pt x="431" y="428"/>
                </a:lnTo>
                <a:lnTo>
                  <a:pt x="430" y="425"/>
                </a:lnTo>
                <a:lnTo>
                  <a:pt x="428" y="421"/>
                </a:lnTo>
                <a:lnTo>
                  <a:pt x="428" y="421"/>
                </a:lnTo>
                <a:lnTo>
                  <a:pt x="416" y="402"/>
                </a:lnTo>
                <a:lnTo>
                  <a:pt x="404" y="382"/>
                </a:lnTo>
                <a:lnTo>
                  <a:pt x="394" y="362"/>
                </a:lnTo>
                <a:lnTo>
                  <a:pt x="386" y="342"/>
                </a:lnTo>
                <a:lnTo>
                  <a:pt x="378" y="321"/>
                </a:lnTo>
                <a:lnTo>
                  <a:pt x="371" y="300"/>
                </a:lnTo>
                <a:lnTo>
                  <a:pt x="365" y="279"/>
                </a:lnTo>
                <a:lnTo>
                  <a:pt x="360" y="257"/>
                </a:lnTo>
                <a:lnTo>
                  <a:pt x="360" y="257"/>
                </a:lnTo>
                <a:lnTo>
                  <a:pt x="355" y="234"/>
                </a:lnTo>
                <a:lnTo>
                  <a:pt x="352" y="212"/>
                </a:lnTo>
                <a:lnTo>
                  <a:pt x="350" y="189"/>
                </a:lnTo>
                <a:lnTo>
                  <a:pt x="348" y="166"/>
                </a:lnTo>
                <a:lnTo>
                  <a:pt x="346" y="119"/>
                </a:lnTo>
                <a:lnTo>
                  <a:pt x="346" y="70"/>
                </a:lnTo>
                <a:lnTo>
                  <a:pt x="346" y="70"/>
                </a:lnTo>
                <a:lnTo>
                  <a:pt x="345" y="67"/>
                </a:lnTo>
                <a:lnTo>
                  <a:pt x="343" y="63"/>
                </a:lnTo>
                <a:lnTo>
                  <a:pt x="342" y="59"/>
                </a:lnTo>
                <a:lnTo>
                  <a:pt x="339" y="56"/>
                </a:lnTo>
                <a:lnTo>
                  <a:pt x="337" y="54"/>
                </a:lnTo>
                <a:lnTo>
                  <a:pt x="333" y="52"/>
                </a:lnTo>
                <a:lnTo>
                  <a:pt x="329" y="51"/>
                </a:lnTo>
                <a:lnTo>
                  <a:pt x="325" y="50"/>
                </a:lnTo>
                <a:lnTo>
                  <a:pt x="325" y="50"/>
                </a:lnTo>
                <a:lnTo>
                  <a:pt x="321" y="51"/>
                </a:lnTo>
                <a:lnTo>
                  <a:pt x="317" y="52"/>
                </a:lnTo>
                <a:lnTo>
                  <a:pt x="313" y="53"/>
                </a:lnTo>
                <a:lnTo>
                  <a:pt x="311" y="56"/>
                </a:lnTo>
                <a:lnTo>
                  <a:pt x="308" y="58"/>
                </a:lnTo>
                <a:lnTo>
                  <a:pt x="307" y="63"/>
                </a:lnTo>
                <a:lnTo>
                  <a:pt x="304" y="66"/>
                </a:lnTo>
                <a:lnTo>
                  <a:pt x="304" y="70"/>
                </a:lnTo>
                <a:lnTo>
                  <a:pt x="304" y="7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8308054" y="1554865"/>
            <a:ext cx="1096419" cy="1096782"/>
          </a:xfrm>
          <a:custGeom>
            <a:avLst/>
            <a:gdLst/>
            <a:ahLst/>
            <a:cxnLst/>
            <a:rect b="b" l="l" r="r" t="t"/>
            <a:pathLst>
              <a:path h="1482" w="1482">
                <a:moveTo>
                  <a:pt x="1482" y="742"/>
                </a:moveTo>
                <a:lnTo>
                  <a:pt x="1482" y="742"/>
                </a:lnTo>
                <a:lnTo>
                  <a:pt x="1481" y="780"/>
                </a:lnTo>
                <a:lnTo>
                  <a:pt x="1478" y="818"/>
                </a:lnTo>
                <a:lnTo>
                  <a:pt x="1473" y="854"/>
                </a:lnTo>
                <a:lnTo>
                  <a:pt x="1467" y="890"/>
                </a:lnTo>
                <a:lnTo>
                  <a:pt x="1458" y="926"/>
                </a:lnTo>
                <a:lnTo>
                  <a:pt x="1448" y="962"/>
                </a:lnTo>
                <a:lnTo>
                  <a:pt x="1436" y="997"/>
                </a:lnTo>
                <a:lnTo>
                  <a:pt x="1423" y="1029"/>
                </a:lnTo>
                <a:lnTo>
                  <a:pt x="1408" y="1063"/>
                </a:lnTo>
                <a:lnTo>
                  <a:pt x="1392" y="1094"/>
                </a:lnTo>
                <a:lnTo>
                  <a:pt x="1375" y="1126"/>
                </a:lnTo>
                <a:lnTo>
                  <a:pt x="1355" y="1155"/>
                </a:lnTo>
                <a:lnTo>
                  <a:pt x="1334" y="1185"/>
                </a:lnTo>
                <a:lnTo>
                  <a:pt x="1313" y="1213"/>
                </a:lnTo>
                <a:lnTo>
                  <a:pt x="1289" y="1240"/>
                </a:lnTo>
                <a:lnTo>
                  <a:pt x="1265" y="1265"/>
                </a:lnTo>
                <a:lnTo>
                  <a:pt x="1239" y="1290"/>
                </a:lnTo>
                <a:lnTo>
                  <a:pt x="1212" y="1313"/>
                </a:lnTo>
                <a:lnTo>
                  <a:pt x="1185" y="1335"/>
                </a:lnTo>
                <a:lnTo>
                  <a:pt x="1155" y="1356"/>
                </a:lnTo>
                <a:lnTo>
                  <a:pt x="1125" y="1375"/>
                </a:lnTo>
                <a:lnTo>
                  <a:pt x="1094" y="1393"/>
                </a:lnTo>
                <a:lnTo>
                  <a:pt x="1062" y="1409"/>
                </a:lnTo>
                <a:lnTo>
                  <a:pt x="1029" y="1424"/>
                </a:lnTo>
                <a:lnTo>
                  <a:pt x="996" y="1437"/>
                </a:lnTo>
                <a:lnTo>
                  <a:pt x="961" y="1449"/>
                </a:lnTo>
                <a:lnTo>
                  <a:pt x="926" y="1459"/>
                </a:lnTo>
                <a:lnTo>
                  <a:pt x="890" y="1467"/>
                </a:lnTo>
                <a:lnTo>
                  <a:pt x="853" y="1473"/>
                </a:lnTo>
                <a:lnTo>
                  <a:pt x="817" y="1479"/>
                </a:lnTo>
                <a:lnTo>
                  <a:pt x="779" y="1481"/>
                </a:lnTo>
                <a:lnTo>
                  <a:pt x="741" y="1482"/>
                </a:lnTo>
                <a:lnTo>
                  <a:pt x="741" y="1482"/>
                </a:lnTo>
                <a:lnTo>
                  <a:pt x="703" y="1481"/>
                </a:lnTo>
                <a:lnTo>
                  <a:pt x="665" y="1479"/>
                </a:lnTo>
                <a:lnTo>
                  <a:pt x="628" y="1473"/>
                </a:lnTo>
                <a:lnTo>
                  <a:pt x="592" y="1467"/>
                </a:lnTo>
                <a:lnTo>
                  <a:pt x="556" y="1459"/>
                </a:lnTo>
                <a:lnTo>
                  <a:pt x="520" y="1449"/>
                </a:lnTo>
                <a:lnTo>
                  <a:pt x="487" y="1437"/>
                </a:lnTo>
                <a:lnTo>
                  <a:pt x="453" y="1424"/>
                </a:lnTo>
                <a:lnTo>
                  <a:pt x="419" y="1409"/>
                </a:lnTo>
                <a:lnTo>
                  <a:pt x="388" y="1393"/>
                </a:lnTo>
                <a:lnTo>
                  <a:pt x="356" y="1375"/>
                </a:lnTo>
                <a:lnTo>
                  <a:pt x="327" y="1356"/>
                </a:lnTo>
                <a:lnTo>
                  <a:pt x="298" y="1335"/>
                </a:lnTo>
                <a:lnTo>
                  <a:pt x="269" y="1313"/>
                </a:lnTo>
                <a:lnTo>
                  <a:pt x="242" y="1290"/>
                </a:lnTo>
                <a:lnTo>
                  <a:pt x="217" y="1265"/>
                </a:lnTo>
                <a:lnTo>
                  <a:pt x="192" y="1240"/>
                </a:lnTo>
                <a:lnTo>
                  <a:pt x="170" y="1213"/>
                </a:lnTo>
                <a:lnTo>
                  <a:pt x="147" y="1185"/>
                </a:lnTo>
                <a:lnTo>
                  <a:pt x="126" y="1155"/>
                </a:lnTo>
                <a:lnTo>
                  <a:pt x="108" y="1126"/>
                </a:lnTo>
                <a:lnTo>
                  <a:pt x="89" y="1094"/>
                </a:lnTo>
                <a:lnTo>
                  <a:pt x="73" y="1063"/>
                </a:lnTo>
                <a:lnTo>
                  <a:pt x="58" y="1029"/>
                </a:lnTo>
                <a:lnTo>
                  <a:pt x="45" y="997"/>
                </a:lnTo>
                <a:lnTo>
                  <a:pt x="34" y="962"/>
                </a:lnTo>
                <a:lnTo>
                  <a:pt x="23" y="926"/>
                </a:lnTo>
                <a:lnTo>
                  <a:pt x="15" y="890"/>
                </a:lnTo>
                <a:lnTo>
                  <a:pt x="9" y="854"/>
                </a:lnTo>
                <a:lnTo>
                  <a:pt x="4" y="818"/>
                </a:lnTo>
                <a:lnTo>
                  <a:pt x="1" y="780"/>
                </a:lnTo>
                <a:lnTo>
                  <a:pt x="0" y="742"/>
                </a:lnTo>
                <a:lnTo>
                  <a:pt x="0" y="742"/>
                </a:lnTo>
                <a:lnTo>
                  <a:pt x="1" y="704"/>
                </a:lnTo>
                <a:lnTo>
                  <a:pt x="4" y="666"/>
                </a:lnTo>
                <a:lnTo>
                  <a:pt x="9" y="629"/>
                </a:lnTo>
                <a:lnTo>
                  <a:pt x="15" y="592"/>
                </a:lnTo>
                <a:lnTo>
                  <a:pt x="23" y="556"/>
                </a:lnTo>
                <a:lnTo>
                  <a:pt x="34" y="521"/>
                </a:lnTo>
                <a:lnTo>
                  <a:pt x="45" y="486"/>
                </a:lnTo>
                <a:lnTo>
                  <a:pt x="58" y="453"/>
                </a:lnTo>
                <a:lnTo>
                  <a:pt x="73" y="420"/>
                </a:lnTo>
                <a:lnTo>
                  <a:pt x="89" y="389"/>
                </a:lnTo>
                <a:lnTo>
                  <a:pt x="108" y="357"/>
                </a:lnTo>
                <a:lnTo>
                  <a:pt x="126" y="327"/>
                </a:lnTo>
                <a:lnTo>
                  <a:pt x="147" y="299"/>
                </a:lnTo>
                <a:lnTo>
                  <a:pt x="170" y="270"/>
                </a:lnTo>
                <a:lnTo>
                  <a:pt x="192" y="243"/>
                </a:lnTo>
                <a:lnTo>
                  <a:pt x="217" y="217"/>
                </a:lnTo>
                <a:lnTo>
                  <a:pt x="242" y="193"/>
                </a:lnTo>
                <a:lnTo>
                  <a:pt x="269" y="169"/>
                </a:lnTo>
                <a:lnTo>
                  <a:pt x="298" y="148"/>
                </a:lnTo>
                <a:lnTo>
                  <a:pt x="327" y="127"/>
                </a:lnTo>
                <a:lnTo>
                  <a:pt x="356" y="107"/>
                </a:lnTo>
                <a:lnTo>
                  <a:pt x="388" y="90"/>
                </a:lnTo>
                <a:lnTo>
                  <a:pt x="419" y="74"/>
                </a:lnTo>
                <a:lnTo>
                  <a:pt x="453" y="59"/>
                </a:lnTo>
                <a:lnTo>
                  <a:pt x="487" y="46"/>
                </a:lnTo>
                <a:lnTo>
                  <a:pt x="520" y="34"/>
                </a:lnTo>
                <a:lnTo>
                  <a:pt x="556" y="24"/>
                </a:lnTo>
                <a:lnTo>
                  <a:pt x="592" y="15"/>
                </a:lnTo>
                <a:lnTo>
                  <a:pt x="628" y="9"/>
                </a:lnTo>
                <a:lnTo>
                  <a:pt x="665" y="4"/>
                </a:lnTo>
                <a:lnTo>
                  <a:pt x="703" y="1"/>
                </a:lnTo>
                <a:lnTo>
                  <a:pt x="741" y="0"/>
                </a:lnTo>
                <a:lnTo>
                  <a:pt x="741" y="0"/>
                </a:lnTo>
                <a:lnTo>
                  <a:pt x="779" y="1"/>
                </a:lnTo>
                <a:lnTo>
                  <a:pt x="817" y="4"/>
                </a:lnTo>
                <a:lnTo>
                  <a:pt x="853" y="9"/>
                </a:lnTo>
                <a:lnTo>
                  <a:pt x="890" y="15"/>
                </a:lnTo>
                <a:lnTo>
                  <a:pt x="926" y="24"/>
                </a:lnTo>
                <a:lnTo>
                  <a:pt x="961" y="34"/>
                </a:lnTo>
                <a:lnTo>
                  <a:pt x="996" y="46"/>
                </a:lnTo>
                <a:lnTo>
                  <a:pt x="1029" y="59"/>
                </a:lnTo>
                <a:lnTo>
                  <a:pt x="1062" y="74"/>
                </a:lnTo>
                <a:lnTo>
                  <a:pt x="1094" y="90"/>
                </a:lnTo>
                <a:lnTo>
                  <a:pt x="1125" y="107"/>
                </a:lnTo>
                <a:lnTo>
                  <a:pt x="1155" y="127"/>
                </a:lnTo>
                <a:lnTo>
                  <a:pt x="1185" y="148"/>
                </a:lnTo>
                <a:lnTo>
                  <a:pt x="1212" y="169"/>
                </a:lnTo>
                <a:lnTo>
                  <a:pt x="1239" y="193"/>
                </a:lnTo>
                <a:lnTo>
                  <a:pt x="1265" y="217"/>
                </a:lnTo>
                <a:lnTo>
                  <a:pt x="1289" y="243"/>
                </a:lnTo>
                <a:lnTo>
                  <a:pt x="1313" y="270"/>
                </a:lnTo>
                <a:lnTo>
                  <a:pt x="1334" y="299"/>
                </a:lnTo>
                <a:lnTo>
                  <a:pt x="1355" y="327"/>
                </a:lnTo>
                <a:lnTo>
                  <a:pt x="1375" y="357"/>
                </a:lnTo>
                <a:lnTo>
                  <a:pt x="1392" y="389"/>
                </a:lnTo>
                <a:lnTo>
                  <a:pt x="1408" y="420"/>
                </a:lnTo>
                <a:lnTo>
                  <a:pt x="1423" y="453"/>
                </a:lnTo>
                <a:lnTo>
                  <a:pt x="1436" y="486"/>
                </a:lnTo>
                <a:lnTo>
                  <a:pt x="1448" y="521"/>
                </a:lnTo>
                <a:lnTo>
                  <a:pt x="1458" y="556"/>
                </a:lnTo>
                <a:lnTo>
                  <a:pt x="1467" y="592"/>
                </a:lnTo>
                <a:lnTo>
                  <a:pt x="1473" y="629"/>
                </a:lnTo>
                <a:lnTo>
                  <a:pt x="1478" y="666"/>
                </a:lnTo>
                <a:lnTo>
                  <a:pt x="1481" y="704"/>
                </a:lnTo>
                <a:lnTo>
                  <a:pt x="1482" y="742"/>
                </a:lnTo>
                <a:lnTo>
                  <a:pt x="1482" y="74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8540311" y="1698393"/>
            <a:ext cx="653950" cy="899907"/>
          </a:xfrm>
          <a:custGeom>
            <a:avLst/>
            <a:gdLst/>
            <a:ahLst/>
            <a:cxnLst/>
            <a:rect b="b" l="l" r="r" t="t"/>
            <a:pathLst>
              <a:path h="1217" w="885">
                <a:moveTo>
                  <a:pt x="212" y="796"/>
                </a:moveTo>
                <a:lnTo>
                  <a:pt x="125" y="1151"/>
                </a:lnTo>
                <a:lnTo>
                  <a:pt x="105" y="1154"/>
                </a:lnTo>
                <a:lnTo>
                  <a:pt x="194" y="790"/>
                </a:lnTo>
                <a:lnTo>
                  <a:pt x="194" y="790"/>
                </a:lnTo>
                <a:lnTo>
                  <a:pt x="178" y="783"/>
                </a:lnTo>
                <a:lnTo>
                  <a:pt x="162" y="775"/>
                </a:lnTo>
                <a:lnTo>
                  <a:pt x="162" y="775"/>
                </a:lnTo>
                <a:lnTo>
                  <a:pt x="149" y="769"/>
                </a:lnTo>
                <a:lnTo>
                  <a:pt x="137" y="761"/>
                </a:lnTo>
                <a:lnTo>
                  <a:pt x="127" y="753"/>
                </a:lnTo>
                <a:lnTo>
                  <a:pt x="117" y="744"/>
                </a:lnTo>
                <a:lnTo>
                  <a:pt x="110" y="732"/>
                </a:lnTo>
                <a:lnTo>
                  <a:pt x="102" y="719"/>
                </a:lnTo>
                <a:lnTo>
                  <a:pt x="96" y="704"/>
                </a:lnTo>
                <a:lnTo>
                  <a:pt x="90" y="685"/>
                </a:lnTo>
                <a:lnTo>
                  <a:pt x="90" y="685"/>
                </a:lnTo>
                <a:lnTo>
                  <a:pt x="77" y="639"/>
                </a:lnTo>
                <a:lnTo>
                  <a:pt x="69" y="616"/>
                </a:lnTo>
                <a:lnTo>
                  <a:pt x="61" y="594"/>
                </a:lnTo>
                <a:lnTo>
                  <a:pt x="61" y="594"/>
                </a:lnTo>
                <a:lnTo>
                  <a:pt x="48" y="565"/>
                </a:lnTo>
                <a:lnTo>
                  <a:pt x="34" y="538"/>
                </a:lnTo>
                <a:lnTo>
                  <a:pt x="34" y="538"/>
                </a:lnTo>
                <a:lnTo>
                  <a:pt x="20" y="509"/>
                </a:lnTo>
                <a:lnTo>
                  <a:pt x="14" y="495"/>
                </a:lnTo>
                <a:lnTo>
                  <a:pt x="9" y="480"/>
                </a:lnTo>
                <a:lnTo>
                  <a:pt x="9" y="480"/>
                </a:lnTo>
                <a:lnTo>
                  <a:pt x="4" y="466"/>
                </a:lnTo>
                <a:lnTo>
                  <a:pt x="1" y="452"/>
                </a:lnTo>
                <a:lnTo>
                  <a:pt x="0" y="439"/>
                </a:lnTo>
                <a:lnTo>
                  <a:pt x="0" y="426"/>
                </a:lnTo>
                <a:lnTo>
                  <a:pt x="2" y="412"/>
                </a:lnTo>
                <a:lnTo>
                  <a:pt x="6" y="398"/>
                </a:lnTo>
                <a:lnTo>
                  <a:pt x="13" y="382"/>
                </a:lnTo>
                <a:lnTo>
                  <a:pt x="22" y="365"/>
                </a:lnTo>
                <a:lnTo>
                  <a:pt x="22" y="365"/>
                </a:lnTo>
                <a:lnTo>
                  <a:pt x="44" y="323"/>
                </a:lnTo>
                <a:lnTo>
                  <a:pt x="55" y="302"/>
                </a:lnTo>
                <a:lnTo>
                  <a:pt x="66" y="280"/>
                </a:lnTo>
                <a:lnTo>
                  <a:pt x="66" y="280"/>
                </a:lnTo>
                <a:lnTo>
                  <a:pt x="77" y="251"/>
                </a:lnTo>
                <a:lnTo>
                  <a:pt x="87" y="222"/>
                </a:lnTo>
                <a:lnTo>
                  <a:pt x="87" y="222"/>
                </a:lnTo>
                <a:lnTo>
                  <a:pt x="97" y="191"/>
                </a:lnTo>
                <a:lnTo>
                  <a:pt x="102" y="177"/>
                </a:lnTo>
                <a:lnTo>
                  <a:pt x="109" y="162"/>
                </a:lnTo>
                <a:lnTo>
                  <a:pt x="109" y="162"/>
                </a:lnTo>
                <a:lnTo>
                  <a:pt x="116" y="149"/>
                </a:lnTo>
                <a:lnTo>
                  <a:pt x="124" y="138"/>
                </a:lnTo>
                <a:lnTo>
                  <a:pt x="131" y="127"/>
                </a:lnTo>
                <a:lnTo>
                  <a:pt x="141" y="119"/>
                </a:lnTo>
                <a:lnTo>
                  <a:pt x="153" y="110"/>
                </a:lnTo>
                <a:lnTo>
                  <a:pt x="166" y="102"/>
                </a:lnTo>
                <a:lnTo>
                  <a:pt x="181" y="96"/>
                </a:lnTo>
                <a:lnTo>
                  <a:pt x="200" y="90"/>
                </a:lnTo>
                <a:lnTo>
                  <a:pt x="200" y="90"/>
                </a:lnTo>
                <a:lnTo>
                  <a:pt x="245" y="77"/>
                </a:lnTo>
                <a:lnTo>
                  <a:pt x="268" y="70"/>
                </a:lnTo>
                <a:lnTo>
                  <a:pt x="291" y="61"/>
                </a:lnTo>
                <a:lnTo>
                  <a:pt x="291" y="61"/>
                </a:lnTo>
                <a:lnTo>
                  <a:pt x="320" y="49"/>
                </a:lnTo>
                <a:lnTo>
                  <a:pt x="347" y="35"/>
                </a:lnTo>
                <a:lnTo>
                  <a:pt x="347" y="35"/>
                </a:lnTo>
                <a:lnTo>
                  <a:pt x="376" y="20"/>
                </a:lnTo>
                <a:lnTo>
                  <a:pt x="390" y="14"/>
                </a:lnTo>
                <a:lnTo>
                  <a:pt x="405" y="9"/>
                </a:lnTo>
                <a:lnTo>
                  <a:pt x="405" y="9"/>
                </a:lnTo>
                <a:lnTo>
                  <a:pt x="419" y="5"/>
                </a:lnTo>
                <a:lnTo>
                  <a:pt x="432" y="1"/>
                </a:lnTo>
                <a:lnTo>
                  <a:pt x="446" y="0"/>
                </a:lnTo>
                <a:lnTo>
                  <a:pt x="459" y="0"/>
                </a:lnTo>
                <a:lnTo>
                  <a:pt x="472" y="2"/>
                </a:lnTo>
                <a:lnTo>
                  <a:pt x="487" y="7"/>
                </a:lnTo>
                <a:lnTo>
                  <a:pt x="503" y="13"/>
                </a:lnTo>
                <a:lnTo>
                  <a:pt x="520" y="22"/>
                </a:lnTo>
                <a:lnTo>
                  <a:pt x="520" y="22"/>
                </a:lnTo>
                <a:lnTo>
                  <a:pt x="561" y="46"/>
                </a:lnTo>
                <a:lnTo>
                  <a:pt x="583" y="57"/>
                </a:lnTo>
                <a:lnTo>
                  <a:pt x="605" y="66"/>
                </a:lnTo>
                <a:lnTo>
                  <a:pt x="605" y="66"/>
                </a:lnTo>
                <a:lnTo>
                  <a:pt x="634" y="77"/>
                </a:lnTo>
                <a:lnTo>
                  <a:pt x="663" y="87"/>
                </a:lnTo>
                <a:lnTo>
                  <a:pt x="663" y="87"/>
                </a:lnTo>
                <a:lnTo>
                  <a:pt x="694" y="97"/>
                </a:lnTo>
                <a:lnTo>
                  <a:pt x="708" y="102"/>
                </a:lnTo>
                <a:lnTo>
                  <a:pt x="723" y="110"/>
                </a:lnTo>
                <a:lnTo>
                  <a:pt x="723" y="110"/>
                </a:lnTo>
                <a:lnTo>
                  <a:pt x="736" y="116"/>
                </a:lnTo>
                <a:lnTo>
                  <a:pt x="747" y="124"/>
                </a:lnTo>
                <a:lnTo>
                  <a:pt x="758" y="133"/>
                </a:lnTo>
                <a:lnTo>
                  <a:pt x="766" y="142"/>
                </a:lnTo>
                <a:lnTo>
                  <a:pt x="775" y="153"/>
                </a:lnTo>
                <a:lnTo>
                  <a:pt x="783" y="166"/>
                </a:lnTo>
                <a:lnTo>
                  <a:pt x="789" y="182"/>
                </a:lnTo>
                <a:lnTo>
                  <a:pt x="795" y="200"/>
                </a:lnTo>
                <a:lnTo>
                  <a:pt x="795" y="200"/>
                </a:lnTo>
                <a:lnTo>
                  <a:pt x="808" y="247"/>
                </a:lnTo>
                <a:lnTo>
                  <a:pt x="815" y="270"/>
                </a:lnTo>
                <a:lnTo>
                  <a:pt x="823" y="292"/>
                </a:lnTo>
                <a:lnTo>
                  <a:pt x="823" y="292"/>
                </a:lnTo>
                <a:lnTo>
                  <a:pt x="836" y="321"/>
                </a:lnTo>
                <a:lnTo>
                  <a:pt x="850" y="348"/>
                </a:lnTo>
                <a:lnTo>
                  <a:pt x="850" y="348"/>
                </a:lnTo>
                <a:lnTo>
                  <a:pt x="864" y="376"/>
                </a:lnTo>
                <a:lnTo>
                  <a:pt x="871" y="390"/>
                </a:lnTo>
                <a:lnTo>
                  <a:pt x="876" y="405"/>
                </a:lnTo>
                <a:lnTo>
                  <a:pt x="876" y="405"/>
                </a:lnTo>
                <a:lnTo>
                  <a:pt x="880" y="419"/>
                </a:lnTo>
                <a:lnTo>
                  <a:pt x="884" y="433"/>
                </a:lnTo>
                <a:lnTo>
                  <a:pt x="885" y="446"/>
                </a:lnTo>
                <a:lnTo>
                  <a:pt x="885" y="460"/>
                </a:lnTo>
                <a:lnTo>
                  <a:pt x="883" y="474"/>
                </a:lnTo>
                <a:lnTo>
                  <a:pt x="878" y="488"/>
                </a:lnTo>
                <a:lnTo>
                  <a:pt x="872" y="504"/>
                </a:lnTo>
                <a:lnTo>
                  <a:pt x="863" y="520"/>
                </a:lnTo>
                <a:lnTo>
                  <a:pt x="863" y="520"/>
                </a:lnTo>
                <a:lnTo>
                  <a:pt x="839" y="563"/>
                </a:lnTo>
                <a:lnTo>
                  <a:pt x="828" y="583"/>
                </a:lnTo>
                <a:lnTo>
                  <a:pt x="818" y="606"/>
                </a:lnTo>
                <a:lnTo>
                  <a:pt x="818" y="606"/>
                </a:lnTo>
                <a:lnTo>
                  <a:pt x="808" y="634"/>
                </a:lnTo>
                <a:lnTo>
                  <a:pt x="798" y="665"/>
                </a:lnTo>
                <a:lnTo>
                  <a:pt x="798" y="665"/>
                </a:lnTo>
                <a:lnTo>
                  <a:pt x="788" y="694"/>
                </a:lnTo>
                <a:lnTo>
                  <a:pt x="783" y="709"/>
                </a:lnTo>
                <a:lnTo>
                  <a:pt x="775" y="723"/>
                </a:lnTo>
                <a:lnTo>
                  <a:pt x="775" y="723"/>
                </a:lnTo>
                <a:lnTo>
                  <a:pt x="766" y="740"/>
                </a:lnTo>
                <a:lnTo>
                  <a:pt x="757" y="754"/>
                </a:lnTo>
                <a:lnTo>
                  <a:pt x="751" y="760"/>
                </a:lnTo>
                <a:lnTo>
                  <a:pt x="745" y="766"/>
                </a:lnTo>
                <a:lnTo>
                  <a:pt x="738" y="771"/>
                </a:lnTo>
                <a:lnTo>
                  <a:pt x="731" y="777"/>
                </a:lnTo>
                <a:lnTo>
                  <a:pt x="805" y="1000"/>
                </a:lnTo>
                <a:lnTo>
                  <a:pt x="785" y="998"/>
                </a:lnTo>
                <a:lnTo>
                  <a:pt x="714" y="785"/>
                </a:lnTo>
                <a:lnTo>
                  <a:pt x="714" y="785"/>
                </a:lnTo>
                <a:lnTo>
                  <a:pt x="703" y="790"/>
                </a:lnTo>
                <a:lnTo>
                  <a:pt x="772" y="997"/>
                </a:lnTo>
                <a:lnTo>
                  <a:pt x="593" y="982"/>
                </a:lnTo>
                <a:lnTo>
                  <a:pt x="566" y="1046"/>
                </a:lnTo>
                <a:lnTo>
                  <a:pt x="506" y="867"/>
                </a:lnTo>
                <a:lnTo>
                  <a:pt x="506" y="867"/>
                </a:lnTo>
                <a:lnTo>
                  <a:pt x="495" y="871"/>
                </a:lnTo>
                <a:lnTo>
                  <a:pt x="559" y="1063"/>
                </a:lnTo>
                <a:lnTo>
                  <a:pt x="550" y="1085"/>
                </a:lnTo>
                <a:lnTo>
                  <a:pt x="481" y="876"/>
                </a:lnTo>
                <a:lnTo>
                  <a:pt x="480" y="876"/>
                </a:lnTo>
                <a:lnTo>
                  <a:pt x="480" y="876"/>
                </a:lnTo>
                <a:lnTo>
                  <a:pt x="463" y="882"/>
                </a:lnTo>
                <a:lnTo>
                  <a:pt x="448" y="884"/>
                </a:lnTo>
                <a:lnTo>
                  <a:pt x="367" y="1217"/>
                </a:lnTo>
                <a:lnTo>
                  <a:pt x="356" y="1197"/>
                </a:lnTo>
                <a:lnTo>
                  <a:pt x="432" y="885"/>
                </a:lnTo>
                <a:lnTo>
                  <a:pt x="432" y="885"/>
                </a:lnTo>
                <a:lnTo>
                  <a:pt x="420" y="884"/>
                </a:lnTo>
                <a:lnTo>
                  <a:pt x="348" y="1180"/>
                </a:lnTo>
                <a:lnTo>
                  <a:pt x="316" y="1117"/>
                </a:lnTo>
                <a:lnTo>
                  <a:pt x="139" y="1149"/>
                </a:lnTo>
                <a:lnTo>
                  <a:pt x="223" y="799"/>
                </a:lnTo>
                <a:lnTo>
                  <a:pt x="220" y="798"/>
                </a:lnTo>
                <a:lnTo>
                  <a:pt x="220" y="798"/>
                </a:lnTo>
                <a:lnTo>
                  <a:pt x="212" y="796"/>
                </a:lnTo>
                <a:lnTo>
                  <a:pt x="212" y="796"/>
                </a:lnTo>
                <a:close/>
                <a:moveTo>
                  <a:pt x="497" y="656"/>
                </a:moveTo>
                <a:lnTo>
                  <a:pt x="497" y="208"/>
                </a:lnTo>
                <a:lnTo>
                  <a:pt x="411" y="208"/>
                </a:lnTo>
                <a:lnTo>
                  <a:pt x="411" y="208"/>
                </a:lnTo>
                <a:lnTo>
                  <a:pt x="411" y="216"/>
                </a:lnTo>
                <a:lnTo>
                  <a:pt x="408" y="226"/>
                </a:lnTo>
                <a:lnTo>
                  <a:pt x="404" y="235"/>
                </a:lnTo>
                <a:lnTo>
                  <a:pt x="397" y="243"/>
                </a:lnTo>
                <a:lnTo>
                  <a:pt x="397" y="243"/>
                </a:lnTo>
                <a:lnTo>
                  <a:pt x="390" y="252"/>
                </a:lnTo>
                <a:lnTo>
                  <a:pt x="381" y="258"/>
                </a:lnTo>
                <a:lnTo>
                  <a:pt x="371" y="261"/>
                </a:lnTo>
                <a:lnTo>
                  <a:pt x="360" y="262"/>
                </a:lnTo>
                <a:lnTo>
                  <a:pt x="360" y="327"/>
                </a:lnTo>
                <a:lnTo>
                  <a:pt x="398" y="327"/>
                </a:lnTo>
                <a:lnTo>
                  <a:pt x="398" y="656"/>
                </a:lnTo>
                <a:lnTo>
                  <a:pt x="497" y="656"/>
                </a:lnTo>
                <a:lnTo>
                  <a:pt x="497" y="656"/>
                </a:lnTo>
                <a:close/>
                <a:moveTo>
                  <a:pt x="486" y="124"/>
                </a:moveTo>
                <a:lnTo>
                  <a:pt x="486" y="124"/>
                </a:lnTo>
                <a:lnTo>
                  <a:pt x="511" y="131"/>
                </a:lnTo>
                <a:lnTo>
                  <a:pt x="536" y="139"/>
                </a:lnTo>
                <a:lnTo>
                  <a:pt x="560" y="150"/>
                </a:lnTo>
                <a:lnTo>
                  <a:pt x="582" y="163"/>
                </a:lnTo>
                <a:lnTo>
                  <a:pt x="604" y="177"/>
                </a:lnTo>
                <a:lnTo>
                  <a:pt x="623" y="194"/>
                </a:lnTo>
                <a:lnTo>
                  <a:pt x="643" y="211"/>
                </a:lnTo>
                <a:lnTo>
                  <a:pt x="659" y="229"/>
                </a:lnTo>
                <a:lnTo>
                  <a:pt x="674" y="250"/>
                </a:lnTo>
                <a:lnTo>
                  <a:pt x="688" y="272"/>
                </a:lnTo>
                <a:lnTo>
                  <a:pt x="700" y="294"/>
                </a:lnTo>
                <a:lnTo>
                  <a:pt x="710" y="318"/>
                </a:lnTo>
                <a:lnTo>
                  <a:pt x="718" y="343"/>
                </a:lnTo>
                <a:lnTo>
                  <a:pt x="724" y="369"/>
                </a:lnTo>
                <a:lnTo>
                  <a:pt x="727" y="397"/>
                </a:lnTo>
                <a:lnTo>
                  <a:pt x="728" y="424"/>
                </a:lnTo>
                <a:lnTo>
                  <a:pt x="728" y="424"/>
                </a:lnTo>
                <a:lnTo>
                  <a:pt x="728" y="439"/>
                </a:lnTo>
                <a:lnTo>
                  <a:pt x="727" y="455"/>
                </a:lnTo>
                <a:lnTo>
                  <a:pt x="725" y="470"/>
                </a:lnTo>
                <a:lnTo>
                  <a:pt x="722" y="486"/>
                </a:lnTo>
                <a:lnTo>
                  <a:pt x="719" y="500"/>
                </a:lnTo>
                <a:lnTo>
                  <a:pt x="714" y="515"/>
                </a:lnTo>
                <a:lnTo>
                  <a:pt x="710" y="529"/>
                </a:lnTo>
                <a:lnTo>
                  <a:pt x="704" y="542"/>
                </a:lnTo>
                <a:lnTo>
                  <a:pt x="698" y="556"/>
                </a:lnTo>
                <a:lnTo>
                  <a:pt x="691" y="569"/>
                </a:lnTo>
                <a:lnTo>
                  <a:pt x="684" y="582"/>
                </a:lnTo>
                <a:lnTo>
                  <a:pt x="676" y="594"/>
                </a:lnTo>
                <a:lnTo>
                  <a:pt x="668" y="606"/>
                </a:lnTo>
                <a:lnTo>
                  <a:pt x="659" y="618"/>
                </a:lnTo>
                <a:lnTo>
                  <a:pt x="649" y="629"/>
                </a:lnTo>
                <a:lnTo>
                  <a:pt x="639" y="640"/>
                </a:lnTo>
                <a:lnTo>
                  <a:pt x="628" y="650"/>
                </a:lnTo>
                <a:lnTo>
                  <a:pt x="618" y="659"/>
                </a:lnTo>
                <a:lnTo>
                  <a:pt x="606" y="668"/>
                </a:lnTo>
                <a:lnTo>
                  <a:pt x="594" y="677"/>
                </a:lnTo>
                <a:lnTo>
                  <a:pt x="582" y="685"/>
                </a:lnTo>
                <a:lnTo>
                  <a:pt x="569" y="692"/>
                </a:lnTo>
                <a:lnTo>
                  <a:pt x="556" y="699"/>
                </a:lnTo>
                <a:lnTo>
                  <a:pt x="542" y="705"/>
                </a:lnTo>
                <a:lnTo>
                  <a:pt x="528" y="710"/>
                </a:lnTo>
                <a:lnTo>
                  <a:pt x="513" y="716"/>
                </a:lnTo>
                <a:lnTo>
                  <a:pt x="499" y="719"/>
                </a:lnTo>
                <a:lnTo>
                  <a:pt x="484" y="723"/>
                </a:lnTo>
                <a:lnTo>
                  <a:pt x="469" y="726"/>
                </a:lnTo>
                <a:lnTo>
                  <a:pt x="454" y="728"/>
                </a:lnTo>
                <a:lnTo>
                  <a:pt x="439" y="729"/>
                </a:lnTo>
                <a:lnTo>
                  <a:pt x="423" y="729"/>
                </a:lnTo>
                <a:lnTo>
                  <a:pt x="423" y="729"/>
                </a:lnTo>
                <a:lnTo>
                  <a:pt x="398" y="728"/>
                </a:lnTo>
                <a:lnTo>
                  <a:pt x="374" y="726"/>
                </a:lnTo>
                <a:lnTo>
                  <a:pt x="351" y="720"/>
                </a:lnTo>
                <a:lnTo>
                  <a:pt x="328" y="714"/>
                </a:lnTo>
                <a:lnTo>
                  <a:pt x="306" y="706"/>
                </a:lnTo>
                <a:lnTo>
                  <a:pt x="284" y="696"/>
                </a:lnTo>
                <a:lnTo>
                  <a:pt x="264" y="684"/>
                </a:lnTo>
                <a:lnTo>
                  <a:pt x="244" y="672"/>
                </a:lnTo>
                <a:lnTo>
                  <a:pt x="227" y="657"/>
                </a:lnTo>
                <a:lnTo>
                  <a:pt x="209" y="642"/>
                </a:lnTo>
                <a:lnTo>
                  <a:pt x="193" y="626"/>
                </a:lnTo>
                <a:lnTo>
                  <a:pt x="179" y="607"/>
                </a:lnTo>
                <a:lnTo>
                  <a:pt x="166" y="589"/>
                </a:lnTo>
                <a:lnTo>
                  <a:pt x="154" y="568"/>
                </a:lnTo>
                <a:lnTo>
                  <a:pt x="143" y="547"/>
                </a:lnTo>
                <a:lnTo>
                  <a:pt x="135" y="526"/>
                </a:lnTo>
                <a:lnTo>
                  <a:pt x="135" y="526"/>
                </a:lnTo>
                <a:lnTo>
                  <a:pt x="143" y="551"/>
                </a:lnTo>
                <a:lnTo>
                  <a:pt x="153" y="575"/>
                </a:lnTo>
                <a:lnTo>
                  <a:pt x="164" y="597"/>
                </a:lnTo>
                <a:lnTo>
                  <a:pt x="178" y="619"/>
                </a:lnTo>
                <a:lnTo>
                  <a:pt x="193" y="640"/>
                </a:lnTo>
                <a:lnTo>
                  <a:pt x="209" y="659"/>
                </a:lnTo>
                <a:lnTo>
                  <a:pt x="228" y="677"/>
                </a:lnTo>
                <a:lnTo>
                  <a:pt x="247" y="693"/>
                </a:lnTo>
                <a:lnTo>
                  <a:pt x="268" y="708"/>
                </a:lnTo>
                <a:lnTo>
                  <a:pt x="291" y="721"/>
                </a:lnTo>
                <a:lnTo>
                  <a:pt x="314" y="733"/>
                </a:lnTo>
                <a:lnTo>
                  <a:pt x="338" y="742"/>
                </a:lnTo>
                <a:lnTo>
                  <a:pt x="363" y="749"/>
                </a:lnTo>
                <a:lnTo>
                  <a:pt x="389" y="755"/>
                </a:lnTo>
                <a:lnTo>
                  <a:pt x="416" y="759"/>
                </a:lnTo>
                <a:lnTo>
                  <a:pt x="443" y="760"/>
                </a:lnTo>
                <a:lnTo>
                  <a:pt x="443" y="760"/>
                </a:lnTo>
                <a:lnTo>
                  <a:pt x="459" y="759"/>
                </a:lnTo>
                <a:lnTo>
                  <a:pt x="475" y="758"/>
                </a:lnTo>
                <a:lnTo>
                  <a:pt x="491" y="756"/>
                </a:lnTo>
                <a:lnTo>
                  <a:pt x="507" y="754"/>
                </a:lnTo>
                <a:lnTo>
                  <a:pt x="522" y="749"/>
                </a:lnTo>
                <a:lnTo>
                  <a:pt x="537" y="745"/>
                </a:lnTo>
                <a:lnTo>
                  <a:pt x="553" y="741"/>
                </a:lnTo>
                <a:lnTo>
                  <a:pt x="567" y="735"/>
                </a:lnTo>
                <a:lnTo>
                  <a:pt x="581" y="729"/>
                </a:lnTo>
                <a:lnTo>
                  <a:pt x="595" y="721"/>
                </a:lnTo>
                <a:lnTo>
                  <a:pt x="608" y="714"/>
                </a:lnTo>
                <a:lnTo>
                  <a:pt x="621" y="705"/>
                </a:lnTo>
                <a:lnTo>
                  <a:pt x="634" y="696"/>
                </a:lnTo>
                <a:lnTo>
                  <a:pt x="646" y="686"/>
                </a:lnTo>
                <a:lnTo>
                  <a:pt x="657" y="677"/>
                </a:lnTo>
                <a:lnTo>
                  <a:pt x="669" y="667"/>
                </a:lnTo>
                <a:lnTo>
                  <a:pt x="678" y="655"/>
                </a:lnTo>
                <a:lnTo>
                  <a:pt x="688" y="644"/>
                </a:lnTo>
                <a:lnTo>
                  <a:pt x="698" y="632"/>
                </a:lnTo>
                <a:lnTo>
                  <a:pt x="707" y="619"/>
                </a:lnTo>
                <a:lnTo>
                  <a:pt x="715" y="606"/>
                </a:lnTo>
                <a:lnTo>
                  <a:pt x="723" y="593"/>
                </a:lnTo>
                <a:lnTo>
                  <a:pt x="731" y="579"/>
                </a:lnTo>
                <a:lnTo>
                  <a:pt x="737" y="565"/>
                </a:lnTo>
                <a:lnTo>
                  <a:pt x="742" y="551"/>
                </a:lnTo>
                <a:lnTo>
                  <a:pt x="747" y="536"/>
                </a:lnTo>
                <a:lnTo>
                  <a:pt x="751" y="520"/>
                </a:lnTo>
                <a:lnTo>
                  <a:pt x="756" y="505"/>
                </a:lnTo>
                <a:lnTo>
                  <a:pt x="758" y="489"/>
                </a:lnTo>
                <a:lnTo>
                  <a:pt x="760" y="474"/>
                </a:lnTo>
                <a:lnTo>
                  <a:pt x="761" y="457"/>
                </a:lnTo>
                <a:lnTo>
                  <a:pt x="762" y="441"/>
                </a:lnTo>
                <a:lnTo>
                  <a:pt x="762" y="441"/>
                </a:lnTo>
                <a:lnTo>
                  <a:pt x="761" y="426"/>
                </a:lnTo>
                <a:lnTo>
                  <a:pt x="760" y="411"/>
                </a:lnTo>
                <a:lnTo>
                  <a:pt x="759" y="397"/>
                </a:lnTo>
                <a:lnTo>
                  <a:pt x="757" y="381"/>
                </a:lnTo>
                <a:lnTo>
                  <a:pt x="753" y="367"/>
                </a:lnTo>
                <a:lnTo>
                  <a:pt x="749" y="353"/>
                </a:lnTo>
                <a:lnTo>
                  <a:pt x="746" y="340"/>
                </a:lnTo>
                <a:lnTo>
                  <a:pt x="740" y="326"/>
                </a:lnTo>
                <a:lnTo>
                  <a:pt x="729" y="300"/>
                </a:lnTo>
                <a:lnTo>
                  <a:pt x="715" y="275"/>
                </a:lnTo>
                <a:lnTo>
                  <a:pt x="700" y="252"/>
                </a:lnTo>
                <a:lnTo>
                  <a:pt x="682" y="230"/>
                </a:lnTo>
                <a:lnTo>
                  <a:pt x="663" y="210"/>
                </a:lnTo>
                <a:lnTo>
                  <a:pt x="642" y="191"/>
                </a:lnTo>
                <a:lnTo>
                  <a:pt x="619" y="175"/>
                </a:lnTo>
                <a:lnTo>
                  <a:pt x="595" y="160"/>
                </a:lnTo>
                <a:lnTo>
                  <a:pt x="569" y="148"/>
                </a:lnTo>
                <a:lnTo>
                  <a:pt x="543" y="137"/>
                </a:lnTo>
                <a:lnTo>
                  <a:pt x="529" y="134"/>
                </a:lnTo>
                <a:lnTo>
                  <a:pt x="515" y="129"/>
                </a:lnTo>
                <a:lnTo>
                  <a:pt x="500" y="127"/>
                </a:lnTo>
                <a:lnTo>
                  <a:pt x="486" y="124"/>
                </a:lnTo>
                <a:lnTo>
                  <a:pt x="486" y="124"/>
                </a:lnTo>
                <a:close/>
                <a:moveTo>
                  <a:pt x="216" y="696"/>
                </a:moveTo>
                <a:lnTo>
                  <a:pt x="217" y="696"/>
                </a:lnTo>
                <a:lnTo>
                  <a:pt x="217" y="697"/>
                </a:lnTo>
                <a:lnTo>
                  <a:pt x="217" y="697"/>
                </a:lnTo>
                <a:lnTo>
                  <a:pt x="221" y="701"/>
                </a:lnTo>
                <a:lnTo>
                  <a:pt x="221" y="701"/>
                </a:lnTo>
                <a:lnTo>
                  <a:pt x="221" y="701"/>
                </a:lnTo>
                <a:lnTo>
                  <a:pt x="221" y="701"/>
                </a:lnTo>
                <a:lnTo>
                  <a:pt x="223" y="702"/>
                </a:lnTo>
                <a:lnTo>
                  <a:pt x="223" y="702"/>
                </a:lnTo>
                <a:lnTo>
                  <a:pt x="224" y="703"/>
                </a:lnTo>
                <a:lnTo>
                  <a:pt x="224" y="703"/>
                </a:lnTo>
                <a:lnTo>
                  <a:pt x="224" y="703"/>
                </a:lnTo>
                <a:lnTo>
                  <a:pt x="224" y="703"/>
                </a:lnTo>
                <a:lnTo>
                  <a:pt x="225" y="703"/>
                </a:lnTo>
                <a:lnTo>
                  <a:pt x="227" y="705"/>
                </a:lnTo>
                <a:lnTo>
                  <a:pt x="227" y="705"/>
                </a:lnTo>
                <a:lnTo>
                  <a:pt x="231" y="708"/>
                </a:lnTo>
                <a:lnTo>
                  <a:pt x="231" y="709"/>
                </a:lnTo>
                <a:lnTo>
                  <a:pt x="232" y="709"/>
                </a:lnTo>
                <a:lnTo>
                  <a:pt x="232" y="709"/>
                </a:lnTo>
                <a:lnTo>
                  <a:pt x="243" y="718"/>
                </a:lnTo>
                <a:lnTo>
                  <a:pt x="243" y="718"/>
                </a:lnTo>
                <a:lnTo>
                  <a:pt x="247" y="721"/>
                </a:lnTo>
                <a:lnTo>
                  <a:pt x="249" y="722"/>
                </a:lnTo>
                <a:lnTo>
                  <a:pt x="249" y="722"/>
                </a:lnTo>
                <a:lnTo>
                  <a:pt x="253" y="726"/>
                </a:lnTo>
                <a:lnTo>
                  <a:pt x="256" y="727"/>
                </a:lnTo>
                <a:lnTo>
                  <a:pt x="256" y="727"/>
                </a:lnTo>
                <a:lnTo>
                  <a:pt x="256" y="727"/>
                </a:lnTo>
                <a:lnTo>
                  <a:pt x="261" y="730"/>
                </a:lnTo>
                <a:lnTo>
                  <a:pt x="264" y="731"/>
                </a:lnTo>
                <a:lnTo>
                  <a:pt x="264" y="731"/>
                </a:lnTo>
                <a:lnTo>
                  <a:pt x="267" y="733"/>
                </a:lnTo>
                <a:lnTo>
                  <a:pt x="270" y="735"/>
                </a:lnTo>
                <a:lnTo>
                  <a:pt x="270" y="735"/>
                </a:lnTo>
                <a:lnTo>
                  <a:pt x="275" y="739"/>
                </a:lnTo>
                <a:lnTo>
                  <a:pt x="278" y="740"/>
                </a:lnTo>
                <a:lnTo>
                  <a:pt x="281" y="742"/>
                </a:lnTo>
                <a:lnTo>
                  <a:pt x="285" y="744"/>
                </a:lnTo>
                <a:lnTo>
                  <a:pt x="289" y="746"/>
                </a:lnTo>
                <a:lnTo>
                  <a:pt x="293" y="747"/>
                </a:lnTo>
                <a:lnTo>
                  <a:pt x="296" y="749"/>
                </a:lnTo>
                <a:lnTo>
                  <a:pt x="296" y="749"/>
                </a:lnTo>
                <a:lnTo>
                  <a:pt x="300" y="752"/>
                </a:lnTo>
                <a:lnTo>
                  <a:pt x="304" y="753"/>
                </a:lnTo>
                <a:lnTo>
                  <a:pt x="304" y="753"/>
                </a:lnTo>
                <a:lnTo>
                  <a:pt x="308" y="755"/>
                </a:lnTo>
                <a:lnTo>
                  <a:pt x="310" y="756"/>
                </a:lnTo>
                <a:lnTo>
                  <a:pt x="310" y="756"/>
                </a:lnTo>
                <a:lnTo>
                  <a:pt x="316" y="758"/>
                </a:lnTo>
                <a:lnTo>
                  <a:pt x="319" y="759"/>
                </a:lnTo>
                <a:lnTo>
                  <a:pt x="319" y="759"/>
                </a:lnTo>
                <a:lnTo>
                  <a:pt x="323" y="761"/>
                </a:lnTo>
                <a:lnTo>
                  <a:pt x="326" y="761"/>
                </a:lnTo>
                <a:lnTo>
                  <a:pt x="326" y="761"/>
                </a:lnTo>
                <a:lnTo>
                  <a:pt x="332" y="764"/>
                </a:lnTo>
                <a:lnTo>
                  <a:pt x="334" y="765"/>
                </a:lnTo>
                <a:lnTo>
                  <a:pt x="334" y="765"/>
                </a:lnTo>
                <a:lnTo>
                  <a:pt x="340" y="767"/>
                </a:lnTo>
                <a:lnTo>
                  <a:pt x="342" y="767"/>
                </a:lnTo>
                <a:lnTo>
                  <a:pt x="342" y="767"/>
                </a:lnTo>
                <a:lnTo>
                  <a:pt x="348" y="769"/>
                </a:lnTo>
                <a:lnTo>
                  <a:pt x="351" y="769"/>
                </a:lnTo>
                <a:lnTo>
                  <a:pt x="351" y="769"/>
                </a:lnTo>
                <a:lnTo>
                  <a:pt x="356" y="771"/>
                </a:lnTo>
                <a:lnTo>
                  <a:pt x="358" y="771"/>
                </a:lnTo>
                <a:lnTo>
                  <a:pt x="358" y="771"/>
                </a:lnTo>
                <a:lnTo>
                  <a:pt x="365" y="773"/>
                </a:lnTo>
                <a:lnTo>
                  <a:pt x="366" y="773"/>
                </a:lnTo>
                <a:lnTo>
                  <a:pt x="366" y="773"/>
                </a:lnTo>
                <a:lnTo>
                  <a:pt x="372" y="775"/>
                </a:lnTo>
                <a:lnTo>
                  <a:pt x="374" y="775"/>
                </a:lnTo>
                <a:lnTo>
                  <a:pt x="374" y="775"/>
                </a:lnTo>
                <a:lnTo>
                  <a:pt x="382" y="777"/>
                </a:lnTo>
                <a:lnTo>
                  <a:pt x="383" y="777"/>
                </a:lnTo>
                <a:lnTo>
                  <a:pt x="383" y="777"/>
                </a:lnTo>
                <a:lnTo>
                  <a:pt x="390" y="778"/>
                </a:lnTo>
                <a:lnTo>
                  <a:pt x="391" y="779"/>
                </a:lnTo>
                <a:lnTo>
                  <a:pt x="391" y="779"/>
                </a:lnTo>
                <a:lnTo>
                  <a:pt x="398" y="780"/>
                </a:lnTo>
                <a:lnTo>
                  <a:pt x="399" y="780"/>
                </a:lnTo>
                <a:lnTo>
                  <a:pt x="399" y="780"/>
                </a:lnTo>
                <a:lnTo>
                  <a:pt x="407" y="780"/>
                </a:lnTo>
                <a:lnTo>
                  <a:pt x="407" y="781"/>
                </a:lnTo>
                <a:lnTo>
                  <a:pt x="408" y="781"/>
                </a:lnTo>
                <a:lnTo>
                  <a:pt x="408" y="781"/>
                </a:lnTo>
                <a:lnTo>
                  <a:pt x="416" y="781"/>
                </a:lnTo>
                <a:lnTo>
                  <a:pt x="417" y="781"/>
                </a:lnTo>
                <a:lnTo>
                  <a:pt x="417" y="781"/>
                </a:lnTo>
                <a:lnTo>
                  <a:pt x="433" y="782"/>
                </a:lnTo>
                <a:lnTo>
                  <a:pt x="434" y="782"/>
                </a:lnTo>
                <a:lnTo>
                  <a:pt x="434" y="782"/>
                </a:lnTo>
                <a:lnTo>
                  <a:pt x="443" y="782"/>
                </a:lnTo>
                <a:lnTo>
                  <a:pt x="443" y="782"/>
                </a:lnTo>
                <a:lnTo>
                  <a:pt x="449" y="782"/>
                </a:lnTo>
                <a:lnTo>
                  <a:pt x="449" y="782"/>
                </a:lnTo>
                <a:lnTo>
                  <a:pt x="449" y="782"/>
                </a:lnTo>
                <a:lnTo>
                  <a:pt x="449" y="782"/>
                </a:lnTo>
                <a:lnTo>
                  <a:pt x="453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4" y="782"/>
                </a:lnTo>
                <a:lnTo>
                  <a:pt x="455" y="782"/>
                </a:lnTo>
                <a:lnTo>
                  <a:pt x="455" y="782"/>
                </a:lnTo>
                <a:lnTo>
                  <a:pt x="455" y="782"/>
                </a:lnTo>
                <a:lnTo>
                  <a:pt x="455" y="782"/>
                </a:lnTo>
                <a:lnTo>
                  <a:pt x="455" y="782"/>
                </a:lnTo>
                <a:lnTo>
                  <a:pt x="456" y="782"/>
                </a:lnTo>
                <a:lnTo>
                  <a:pt x="456" y="782"/>
                </a:lnTo>
                <a:lnTo>
                  <a:pt x="456" y="782"/>
                </a:lnTo>
                <a:lnTo>
                  <a:pt x="456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7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8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59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0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1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2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3" y="782"/>
                </a:lnTo>
                <a:lnTo>
                  <a:pt x="465" y="781"/>
                </a:lnTo>
                <a:lnTo>
                  <a:pt x="465" y="781"/>
                </a:lnTo>
                <a:lnTo>
                  <a:pt x="465" y="781"/>
                </a:lnTo>
                <a:lnTo>
                  <a:pt x="465" y="781"/>
                </a:lnTo>
                <a:lnTo>
                  <a:pt x="465" y="781"/>
                </a:lnTo>
                <a:lnTo>
                  <a:pt x="465" y="781"/>
                </a:lnTo>
                <a:lnTo>
                  <a:pt x="465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66" y="781"/>
                </a:lnTo>
                <a:lnTo>
                  <a:pt x="471" y="781"/>
                </a:lnTo>
                <a:lnTo>
                  <a:pt x="471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2" y="781"/>
                </a:lnTo>
                <a:lnTo>
                  <a:pt x="473" y="781"/>
                </a:lnTo>
                <a:lnTo>
                  <a:pt x="473" y="781"/>
                </a:lnTo>
                <a:lnTo>
                  <a:pt x="473" y="781"/>
                </a:lnTo>
                <a:lnTo>
                  <a:pt x="478" y="781"/>
                </a:lnTo>
                <a:lnTo>
                  <a:pt x="478" y="781"/>
                </a:lnTo>
                <a:lnTo>
                  <a:pt x="478" y="781"/>
                </a:lnTo>
                <a:lnTo>
                  <a:pt x="478" y="781"/>
                </a:lnTo>
                <a:lnTo>
                  <a:pt x="485" y="780"/>
                </a:lnTo>
                <a:lnTo>
                  <a:pt x="486" y="780"/>
                </a:lnTo>
                <a:lnTo>
                  <a:pt x="486" y="780"/>
                </a:lnTo>
                <a:lnTo>
                  <a:pt x="494" y="779"/>
                </a:lnTo>
                <a:lnTo>
                  <a:pt x="495" y="779"/>
                </a:lnTo>
                <a:lnTo>
                  <a:pt x="495" y="778"/>
                </a:lnTo>
                <a:lnTo>
                  <a:pt x="495" y="778"/>
                </a:lnTo>
                <a:lnTo>
                  <a:pt x="503" y="777"/>
                </a:lnTo>
                <a:lnTo>
                  <a:pt x="504" y="777"/>
                </a:lnTo>
                <a:lnTo>
                  <a:pt x="504" y="777"/>
                </a:lnTo>
                <a:lnTo>
                  <a:pt x="510" y="775"/>
                </a:lnTo>
                <a:lnTo>
                  <a:pt x="512" y="775"/>
                </a:lnTo>
                <a:lnTo>
                  <a:pt x="512" y="775"/>
                </a:lnTo>
                <a:lnTo>
                  <a:pt x="519" y="773"/>
                </a:lnTo>
                <a:lnTo>
                  <a:pt x="520" y="773"/>
                </a:lnTo>
                <a:lnTo>
                  <a:pt x="520" y="773"/>
                </a:lnTo>
                <a:lnTo>
                  <a:pt x="528" y="771"/>
                </a:lnTo>
                <a:lnTo>
                  <a:pt x="529" y="771"/>
                </a:lnTo>
                <a:lnTo>
                  <a:pt x="529" y="771"/>
                </a:lnTo>
                <a:lnTo>
                  <a:pt x="535" y="769"/>
                </a:lnTo>
                <a:lnTo>
                  <a:pt x="537" y="769"/>
                </a:lnTo>
                <a:lnTo>
                  <a:pt x="537" y="769"/>
                </a:lnTo>
                <a:lnTo>
                  <a:pt x="543" y="767"/>
                </a:lnTo>
                <a:lnTo>
                  <a:pt x="545" y="767"/>
                </a:lnTo>
                <a:lnTo>
                  <a:pt x="545" y="767"/>
                </a:lnTo>
                <a:lnTo>
                  <a:pt x="551" y="765"/>
                </a:lnTo>
                <a:lnTo>
                  <a:pt x="553" y="764"/>
                </a:lnTo>
                <a:lnTo>
                  <a:pt x="553" y="764"/>
                </a:lnTo>
                <a:lnTo>
                  <a:pt x="559" y="761"/>
                </a:lnTo>
                <a:lnTo>
                  <a:pt x="560" y="761"/>
                </a:lnTo>
                <a:lnTo>
                  <a:pt x="560" y="761"/>
                </a:lnTo>
                <a:lnTo>
                  <a:pt x="567" y="759"/>
                </a:lnTo>
                <a:lnTo>
                  <a:pt x="569" y="758"/>
                </a:lnTo>
                <a:lnTo>
                  <a:pt x="569" y="758"/>
                </a:lnTo>
                <a:lnTo>
                  <a:pt x="574" y="756"/>
                </a:lnTo>
                <a:lnTo>
                  <a:pt x="576" y="755"/>
                </a:lnTo>
                <a:lnTo>
                  <a:pt x="576" y="755"/>
                </a:lnTo>
                <a:lnTo>
                  <a:pt x="582" y="753"/>
                </a:lnTo>
                <a:lnTo>
                  <a:pt x="584" y="752"/>
                </a:lnTo>
                <a:lnTo>
                  <a:pt x="584" y="752"/>
                </a:lnTo>
                <a:lnTo>
                  <a:pt x="589" y="749"/>
                </a:lnTo>
                <a:lnTo>
                  <a:pt x="592" y="748"/>
                </a:lnTo>
                <a:lnTo>
                  <a:pt x="592" y="748"/>
                </a:lnTo>
                <a:lnTo>
                  <a:pt x="597" y="745"/>
                </a:lnTo>
                <a:lnTo>
                  <a:pt x="599" y="744"/>
                </a:lnTo>
                <a:lnTo>
                  <a:pt x="599" y="744"/>
                </a:lnTo>
                <a:lnTo>
                  <a:pt x="604" y="742"/>
                </a:lnTo>
                <a:lnTo>
                  <a:pt x="606" y="741"/>
                </a:lnTo>
                <a:lnTo>
                  <a:pt x="606" y="741"/>
                </a:lnTo>
                <a:lnTo>
                  <a:pt x="611" y="737"/>
                </a:lnTo>
                <a:lnTo>
                  <a:pt x="614" y="736"/>
                </a:lnTo>
                <a:lnTo>
                  <a:pt x="614" y="736"/>
                </a:lnTo>
                <a:lnTo>
                  <a:pt x="619" y="733"/>
                </a:lnTo>
                <a:lnTo>
                  <a:pt x="621" y="732"/>
                </a:lnTo>
                <a:lnTo>
                  <a:pt x="621" y="732"/>
                </a:lnTo>
                <a:lnTo>
                  <a:pt x="625" y="729"/>
                </a:lnTo>
                <a:lnTo>
                  <a:pt x="628" y="728"/>
                </a:lnTo>
                <a:lnTo>
                  <a:pt x="632" y="724"/>
                </a:lnTo>
                <a:lnTo>
                  <a:pt x="635" y="723"/>
                </a:lnTo>
                <a:lnTo>
                  <a:pt x="635" y="723"/>
                </a:lnTo>
                <a:lnTo>
                  <a:pt x="638" y="720"/>
                </a:lnTo>
                <a:lnTo>
                  <a:pt x="642" y="718"/>
                </a:lnTo>
                <a:lnTo>
                  <a:pt x="642" y="718"/>
                </a:lnTo>
                <a:lnTo>
                  <a:pt x="646" y="715"/>
                </a:lnTo>
                <a:lnTo>
                  <a:pt x="648" y="714"/>
                </a:lnTo>
                <a:lnTo>
                  <a:pt x="648" y="714"/>
                </a:lnTo>
                <a:lnTo>
                  <a:pt x="651" y="710"/>
                </a:lnTo>
                <a:lnTo>
                  <a:pt x="655" y="708"/>
                </a:lnTo>
                <a:lnTo>
                  <a:pt x="655" y="708"/>
                </a:lnTo>
                <a:lnTo>
                  <a:pt x="659" y="705"/>
                </a:lnTo>
                <a:lnTo>
                  <a:pt x="661" y="703"/>
                </a:lnTo>
                <a:lnTo>
                  <a:pt x="664" y="701"/>
                </a:lnTo>
                <a:lnTo>
                  <a:pt x="668" y="697"/>
                </a:lnTo>
                <a:lnTo>
                  <a:pt x="668" y="697"/>
                </a:lnTo>
                <a:lnTo>
                  <a:pt x="671" y="694"/>
                </a:lnTo>
                <a:lnTo>
                  <a:pt x="671" y="694"/>
                </a:lnTo>
                <a:lnTo>
                  <a:pt x="671" y="694"/>
                </a:lnTo>
                <a:lnTo>
                  <a:pt x="681" y="685"/>
                </a:lnTo>
                <a:lnTo>
                  <a:pt x="682" y="684"/>
                </a:lnTo>
                <a:lnTo>
                  <a:pt x="682" y="684"/>
                </a:lnTo>
                <a:lnTo>
                  <a:pt x="682" y="684"/>
                </a:lnTo>
                <a:lnTo>
                  <a:pt x="682" y="684"/>
                </a:lnTo>
                <a:lnTo>
                  <a:pt x="682" y="684"/>
                </a:lnTo>
                <a:lnTo>
                  <a:pt x="683" y="683"/>
                </a:lnTo>
                <a:lnTo>
                  <a:pt x="685" y="681"/>
                </a:lnTo>
                <a:lnTo>
                  <a:pt x="685" y="681"/>
                </a:lnTo>
                <a:lnTo>
                  <a:pt x="686" y="680"/>
                </a:lnTo>
                <a:lnTo>
                  <a:pt x="686" y="680"/>
                </a:lnTo>
                <a:lnTo>
                  <a:pt x="688" y="678"/>
                </a:lnTo>
                <a:lnTo>
                  <a:pt x="688" y="678"/>
                </a:lnTo>
                <a:lnTo>
                  <a:pt x="688" y="678"/>
                </a:lnTo>
                <a:lnTo>
                  <a:pt x="688" y="677"/>
                </a:lnTo>
                <a:lnTo>
                  <a:pt x="690" y="676"/>
                </a:lnTo>
                <a:lnTo>
                  <a:pt x="690" y="676"/>
                </a:lnTo>
                <a:lnTo>
                  <a:pt x="690" y="676"/>
                </a:lnTo>
                <a:lnTo>
                  <a:pt x="695" y="671"/>
                </a:lnTo>
                <a:lnTo>
                  <a:pt x="695" y="670"/>
                </a:lnTo>
                <a:lnTo>
                  <a:pt x="696" y="670"/>
                </a:lnTo>
                <a:lnTo>
                  <a:pt x="696" y="670"/>
                </a:lnTo>
                <a:lnTo>
                  <a:pt x="706" y="658"/>
                </a:lnTo>
                <a:lnTo>
                  <a:pt x="715" y="646"/>
                </a:lnTo>
                <a:lnTo>
                  <a:pt x="724" y="634"/>
                </a:lnTo>
                <a:lnTo>
                  <a:pt x="733" y="621"/>
                </a:lnTo>
                <a:lnTo>
                  <a:pt x="740" y="608"/>
                </a:lnTo>
                <a:lnTo>
                  <a:pt x="748" y="594"/>
                </a:lnTo>
                <a:lnTo>
                  <a:pt x="754" y="580"/>
                </a:lnTo>
                <a:lnTo>
                  <a:pt x="760" y="566"/>
                </a:lnTo>
                <a:lnTo>
                  <a:pt x="765" y="551"/>
                </a:lnTo>
                <a:lnTo>
                  <a:pt x="771" y="536"/>
                </a:lnTo>
                <a:lnTo>
                  <a:pt x="774" y="520"/>
                </a:lnTo>
                <a:lnTo>
                  <a:pt x="778" y="505"/>
                </a:lnTo>
                <a:lnTo>
                  <a:pt x="780" y="490"/>
                </a:lnTo>
                <a:lnTo>
                  <a:pt x="783" y="474"/>
                </a:lnTo>
                <a:lnTo>
                  <a:pt x="784" y="457"/>
                </a:lnTo>
                <a:lnTo>
                  <a:pt x="784" y="441"/>
                </a:lnTo>
                <a:lnTo>
                  <a:pt x="784" y="441"/>
                </a:lnTo>
                <a:lnTo>
                  <a:pt x="784" y="423"/>
                </a:lnTo>
                <a:lnTo>
                  <a:pt x="783" y="406"/>
                </a:lnTo>
                <a:lnTo>
                  <a:pt x="780" y="389"/>
                </a:lnTo>
                <a:lnTo>
                  <a:pt x="777" y="372"/>
                </a:lnTo>
                <a:lnTo>
                  <a:pt x="773" y="355"/>
                </a:lnTo>
                <a:lnTo>
                  <a:pt x="769" y="339"/>
                </a:lnTo>
                <a:lnTo>
                  <a:pt x="763" y="324"/>
                </a:lnTo>
                <a:lnTo>
                  <a:pt x="757" y="308"/>
                </a:lnTo>
                <a:lnTo>
                  <a:pt x="750" y="292"/>
                </a:lnTo>
                <a:lnTo>
                  <a:pt x="742" y="278"/>
                </a:lnTo>
                <a:lnTo>
                  <a:pt x="735" y="264"/>
                </a:lnTo>
                <a:lnTo>
                  <a:pt x="725" y="250"/>
                </a:lnTo>
                <a:lnTo>
                  <a:pt x="716" y="237"/>
                </a:lnTo>
                <a:lnTo>
                  <a:pt x="706" y="224"/>
                </a:lnTo>
                <a:lnTo>
                  <a:pt x="695" y="211"/>
                </a:lnTo>
                <a:lnTo>
                  <a:pt x="684" y="199"/>
                </a:lnTo>
                <a:lnTo>
                  <a:pt x="672" y="188"/>
                </a:lnTo>
                <a:lnTo>
                  <a:pt x="660" y="177"/>
                </a:lnTo>
                <a:lnTo>
                  <a:pt x="647" y="167"/>
                </a:lnTo>
                <a:lnTo>
                  <a:pt x="633" y="158"/>
                </a:lnTo>
                <a:lnTo>
                  <a:pt x="620" y="149"/>
                </a:lnTo>
                <a:lnTo>
                  <a:pt x="606" y="140"/>
                </a:lnTo>
                <a:lnTo>
                  <a:pt x="591" y="133"/>
                </a:lnTo>
                <a:lnTo>
                  <a:pt x="575" y="126"/>
                </a:lnTo>
                <a:lnTo>
                  <a:pt x="560" y="120"/>
                </a:lnTo>
                <a:lnTo>
                  <a:pt x="544" y="114"/>
                </a:lnTo>
                <a:lnTo>
                  <a:pt x="528" y="110"/>
                </a:lnTo>
                <a:lnTo>
                  <a:pt x="511" y="107"/>
                </a:lnTo>
                <a:lnTo>
                  <a:pt x="495" y="103"/>
                </a:lnTo>
                <a:lnTo>
                  <a:pt x="478" y="101"/>
                </a:lnTo>
                <a:lnTo>
                  <a:pt x="460" y="100"/>
                </a:lnTo>
                <a:lnTo>
                  <a:pt x="443" y="99"/>
                </a:lnTo>
                <a:lnTo>
                  <a:pt x="443" y="99"/>
                </a:lnTo>
                <a:lnTo>
                  <a:pt x="424" y="100"/>
                </a:lnTo>
                <a:lnTo>
                  <a:pt x="407" y="101"/>
                </a:lnTo>
                <a:lnTo>
                  <a:pt x="391" y="103"/>
                </a:lnTo>
                <a:lnTo>
                  <a:pt x="373" y="107"/>
                </a:lnTo>
                <a:lnTo>
                  <a:pt x="357" y="110"/>
                </a:lnTo>
                <a:lnTo>
                  <a:pt x="341" y="114"/>
                </a:lnTo>
                <a:lnTo>
                  <a:pt x="326" y="120"/>
                </a:lnTo>
                <a:lnTo>
                  <a:pt x="309" y="126"/>
                </a:lnTo>
                <a:lnTo>
                  <a:pt x="294" y="133"/>
                </a:lnTo>
                <a:lnTo>
                  <a:pt x="280" y="140"/>
                </a:lnTo>
                <a:lnTo>
                  <a:pt x="266" y="149"/>
                </a:lnTo>
                <a:lnTo>
                  <a:pt x="252" y="158"/>
                </a:lnTo>
                <a:lnTo>
                  <a:pt x="238" y="167"/>
                </a:lnTo>
                <a:lnTo>
                  <a:pt x="226" y="177"/>
                </a:lnTo>
                <a:lnTo>
                  <a:pt x="213" y="188"/>
                </a:lnTo>
                <a:lnTo>
                  <a:pt x="201" y="199"/>
                </a:lnTo>
                <a:lnTo>
                  <a:pt x="190" y="211"/>
                </a:lnTo>
                <a:lnTo>
                  <a:pt x="179" y="224"/>
                </a:lnTo>
                <a:lnTo>
                  <a:pt x="169" y="237"/>
                </a:lnTo>
                <a:lnTo>
                  <a:pt x="160" y="250"/>
                </a:lnTo>
                <a:lnTo>
                  <a:pt x="151" y="264"/>
                </a:lnTo>
                <a:lnTo>
                  <a:pt x="142" y="278"/>
                </a:lnTo>
                <a:lnTo>
                  <a:pt x="135" y="292"/>
                </a:lnTo>
                <a:lnTo>
                  <a:pt x="128" y="308"/>
                </a:lnTo>
                <a:lnTo>
                  <a:pt x="122" y="324"/>
                </a:lnTo>
                <a:lnTo>
                  <a:pt x="116" y="339"/>
                </a:lnTo>
                <a:lnTo>
                  <a:pt x="112" y="355"/>
                </a:lnTo>
                <a:lnTo>
                  <a:pt x="109" y="372"/>
                </a:lnTo>
                <a:lnTo>
                  <a:pt x="105" y="389"/>
                </a:lnTo>
                <a:lnTo>
                  <a:pt x="103" y="406"/>
                </a:lnTo>
                <a:lnTo>
                  <a:pt x="102" y="423"/>
                </a:lnTo>
                <a:lnTo>
                  <a:pt x="101" y="441"/>
                </a:lnTo>
                <a:lnTo>
                  <a:pt x="101" y="441"/>
                </a:lnTo>
                <a:lnTo>
                  <a:pt x="102" y="460"/>
                </a:lnTo>
                <a:lnTo>
                  <a:pt x="103" y="478"/>
                </a:lnTo>
                <a:lnTo>
                  <a:pt x="105" y="496"/>
                </a:lnTo>
                <a:lnTo>
                  <a:pt x="110" y="515"/>
                </a:lnTo>
                <a:lnTo>
                  <a:pt x="114" y="532"/>
                </a:lnTo>
                <a:lnTo>
                  <a:pt x="119" y="550"/>
                </a:lnTo>
                <a:lnTo>
                  <a:pt x="125" y="567"/>
                </a:lnTo>
                <a:lnTo>
                  <a:pt x="132" y="583"/>
                </a:lnTo>
                <a:lnTo>
                  <a:pt x="140" y="600"/>
                </a:lnTo>
                <a:lnTo>
                  <a:pt x="149" y="615"/>
                </a:lnTo>
                <a:lnTo>
                  <a:pt x="158" y="630"/>
                </a:lnTo>
                <a:lnTo>
                  <a:pt x="168" y="644"/>
                </a:lnTo>
                <a:lnTo>
                  <a:pt x="179" y="658"/>
                </a:lnTo>
                <a:lnTo>
                  <a:pt x="191" y="671"/>
                </a:lnTo>
                <a:lnTo>
                  <a:pt x="203" y="684"/>
                </a:lnTo>
                <a:lnTo>
                  <a:pt x="216" y="696"/>
                </a:lnTo>
                <a:lnTo>
                  <a:pt x="216" y="69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0">
            <a:off x="5170218" y="1554865"/>
            <a:ext cx="1096419" cy="1096782"/>
          </a:xfrm>
          <a:custGeom>
            <a:avLst/>
            <a:gdLst/>
            <a:ahLst/>
            <a:cxnLst/>
            <a:rect b="b" l="l" r="r" t="t"/>
            <a:pathLst>
              <a:path h="1482" w="1482">
                <a:moveTo>
                  <a:pt x="1482" y="742"/>
                </a:moveTo>
                <a:lnTo>
                  <a:pt x="1482" y="742"/>
                </a:lnTo>
                <a:lnTo>
                  <a:pt x="1481" y="780"/>
                </a:lnTo>
                <a:lnTo>
                  <a:pt x="1479" y="818"/>
                </a:lnTo>
                <a:lnTo>
                  <a:pt x="1473" y="854"/>
                </a:lnTo>
                <a:lnTo>
                  <a:pt x="1467" y="890"/>
                </a:lnTo>
                <a:lnTo>
                  <a:pt x="1459" y="926"/>
                </a:lnTo>
                <a:lnTo>
                  <a:pt x="1448" y="962"/>
                </a:lnTo>
                <a:lnTo>
                  <a:pt x="1437" y="997"/>
                </a:lnTo>
                <a:lnTo>
                  <a:pt x="1424" y="1029"/>
                </a:lnTo>
                <a:lnTo>
                  <a:pt x="1409" y="1063"/>
                </a:lnTo>
                <a:lnTo>
                  <a:pt x="1393" y="1094"/>
                </a:lnTo>
                <a:lnTo>
                  <a:pt x="1374" y="1126"/>
                </a:lnTo>
                <a:lnTo>
                  <a:pt x="1356" y="1155"/>
                </a:lnTo>
                <a:lnTo>
                  <a:pt x="1335" y="1185"/>
                </a:lnTo>
                <a:lnTo>
                  <a:pt x="1313" y="1213"/>
                </a:lnTo>
                <a:lnTo>
                  <a:pt x="1290" y="1240"/>
                </a:lnTo>
                <a:lnTo>
                  <a:pt x="1265" y="1265"/>
                </a:lnTo>
                <a:lnTo>
                  <a:pt x="1240" y="1290"/>
                </a:lnTo>
                <a:lnTo>
                  <a:pt x="1213" y="1313"/>
                </a:lnTo>
                <a:lnTo>
                  <a:pt x="1184" y="1335"/>
                </a:lnTo>
                <a:lnTo>
                  <a:pt x="1155" y="1356"/>
                </a:lnTo>
                <a:lnTo>
                  <a:pt x="1126" y="1375"/>
                </a:lnTo>
                <a:lnTo>
                  <a:pt x="1094" y="1393"/>
                </a:lnTo>
                <a:lnTo>
                  <a:pt x="1063" y="1409"/>
                </a:lnTo>
                <a:lnTo>
                  <a:pt x="1029" y="1424"/>
                </a:lnTo>
                <a:lnTo>
                  <a:pt x="996" y="1437"/>
                </a:lnTo>
                <a:lnTo>
                  <a:pt x="962" y="1449"/>
                </a:lnTo>
                <a:lnTo>
                  <a:pt x="926" y="1459"/>
                </a:lnTo>
                <a:lnTo>
                  <a:pt x="890" y="1467"/>
                </a:lnTo>
                <a:lnTo>
                  <a:pt x="854" y="1473"/>
                </a:lnTo>
                <a:lnTo>
                  <a:pt x="818" y="1479"/>
                </a:lnTo>
                <a:lnTo>
                  <a:pt x="780" y="1481"/>
                </a:lnTo>
                <a:lnTo>
                  <a:pt x="742" y="1482"/>
                </a:lnTo>
                <a:lnTo>
                  <a:pt x="742" y="1482"/>
                </a:lnTo>
                <a:lnTo>
                  <a:pt x="704" y="1481"/>
                </a:lnTo>
                <a:lnTo>
                  <a:pt x="666" y="1479"/>
                </a:lnTo>
                <a:lnTo>
                  <a:pt x="629" y="1473"/>
                </a:lnTo>
                <a:lnTo>
                  <a:pt x="592" y="1467"/>
                </a:lnTo>
                <a:lnTo>
                  <a:pt x="556" y="1459"/>
                </a:lnTo>
                <a:lnTo>
                  <a:pt x="521" y="1449"/>
                </a:lnTo>
                <a:lnTo>
                  <a:pt x="486" y="1437"/>
                </a:lnTo>
                <a:lnTo>
                  <a:pt x="453" y="1424"/>
                </a:lnTo>
                <a:lnTo>
                  <a:pt x="420" y="1409"/>
                </a:lnTo>
                <a:lnTo>
                  <a:pt x="388" y="1393"/>
                </a:lnTo>
                <a:lnTo>
                  <a:pt x="357" y="1375"/>
                </a:lnTo>
                <a:lnTo>
                  <a:pt x="327" y="1356"/>
                </a:lnTo>
                <a:lnTo>
                  <a:pt x="298" y="1335"/>
                </a:lnTo>
                <a:lnTo>
                  <a:pt x="270" y="1313"/>
                </a:lnTo>
                <a:lnTo>
                  <a:pt x="243" y="1290"/>
                </a:lnTo>
                <a:lnTo>
                  <a:pt x="217" y="1265"/>
                </a:lnTo>
                <a:lnTo>
                  <a:pt x="193" y="1240"/>
                </a:lnTo>
                <a:lnTo>
                  <a:pt x="169" y="1213"/>
                </a:lnTo>
                <a:lnTo>
                  <a:pt x="148" y="1185"/>
                </a:lnTo>
                <a:lnTo>
                  <a:pt x="127" y="1155"/>
                </a:lnTo>
                <a:lnTo>
                  <a:pt x="108" y="1126"/>
                </a:lnTo>
                <a:lnTo>
                  <a:pt x="90" y="1094"/>
                </a:lnTo>
                <a:lnTo>
                  <a:pt x="74" y="1063"/>
                </a:lnTo>
                <a:lnTo>
                  <a:pt x="59" y="1029"/>
                </a:lnTo>
                <a:lnTo>
                  <a:pt x="46" y="997"/>
                </a:lnTo>
                <a:lnTo>
                  <a:pt x="34" y="962"/>
                </a:lnTo>
                <a:lnTo>
                  <a:pt x="24" y="926"/>
                </a:lnTo>
                <a:lnTo>
                  <a:pt x="15" y="890"/>
                </a:lnTo>
                <a:lnTo>
                  <a:pt x="9" y="854"/>
                </a:lnTo>
                <a:lnTo>
                  <a:pt x="4" y="818"/>
                </a:lnTo>
                <a:lnTo>
                  <a:pt x="1" y="780"/>
                </a:lnTo>
                <a:lnTo>
                  <a:pt x="0" y="742"/>
                </a:lnTo>
                <a:lnTo>
                  <a:pt x="0" y="742"/>
                </a:lnTo>
                <a:lnTo>
                  <a:pt x="1" y="704"/>
                </a:lnTo>
                <a:lnTo>
                  <a:pt x="4" y="666"/>
                </a:lnTo>
                <a:lnTo>
                  <a:pt x="9" y="629"/>
                </a:lnTo>
                <a:lnTo>
                  <a:pt x="15" y="592"/>
                </a:lnTo>
                <a:lnTo>
                  <a:pt x="24" y="556"/>
                </a:lnTo>
                <a:lnTo>
                  <a:pt x="34" y="521"/>
                </a:lnTo>
                <a:lnTo>
                  <a:pt x="46" y="486"/>
                </a:lnTo>
                <a:lnTo>
                  <a:pt x="59" y="453"/>
                </a:lnTo>
                <a:lnTo>
                  <a:pt x="74" y="420"/>
                </a:lnTo>
                <a:lnTo>
                  <a:pt x="90" y="389"/>
                </a:lnTo>
                <a:lnTo>
                  <a:pt x="108" y="357"/>
                </a:lnTo>
                <a:lnTo>
                  <a:pt x="127" y="327"/>
                </a:lnTo>
                <a:lnTo>
                  <a:pt x="148" y="299"/>
                </a:lnTo>
                <a:lnTo>
                  <a:pt x="169" y="270"/>
                </a:lnTo>
                <a:lnTo>
                  <a:pt x="193" y="243"/>
                </a:lnTo>
                <a:lnTo>
                  <a:pt x="217" y="217"/>
                </a:lnTo>
                <a:lnTo>
                  <a:pt x="243" y="193"/>
                </a:lnTo>
                <a:lnTo>
                  <a:pt x="270" y="169"/>
                </a:lnTo>
                <a:lnTo>
                  <a:pt x="298" y="148"/>
                </a:lnTo>
                <a:lnTo>
                  <a:pt x="327" y="127"/>
                </a:lnTo>
                <a:lnTo>
                  <a:pt x="357" y="107"/>
                </a:lnTo>
                <a:lnTo>
                  <a:pt x="388" y="90"/>
                </a:lnTo>
                <a:lnTo>
                  <a:pt x="420" y="74"/>
                </a:lnTo>
                <a:lnTo>
                  <a:pt x="453" y="59"/>
                </a:lnTo>
                <a:lnTo>
                  <a:pt x="486" y="46"/>
                </a:lnTo>
                <a:lnTo>
                  <a:pt x="521" y="34"/>
                </a:lnTo>
                <a:lnTo>
                  <a:pt x="556" y="24"/>
                </a:lnTo>
                <a:lnTo>
                  <a:pt x="592" y="15"/>
                </a:lnTo>
                <a:lnTo>
                  <a:pt x="629" y="9"/>
                </a:lnTo>
                <a:lnTo>
                  <a:pt x="666" y="4"/>
                </a:lnTo>
                <a:lnTo>
                  <a:pt x="704" y="1"/>
                </a:lnTo>
                <a:lnTo>
                  <a:pt x="742" y="0"/>
                </a:lnTo>
                <a:lnTo>
                  <a:pt x="742" y="0"/>
                </a:lnTo>
                <a:lnTo>
                  <a:pt x="780" y="1"/>
                </a:lnTo>
                <a:lnTo>
                  <a:pt x="818" y="4"/>
                </a:lnTo>
                <a:lnTo>
                  <a:pt x="854" y="9"/>
                </a:lnTo>
                <a:lnTo>
                  <a:pt x="890" y="15"/>
                </a:lnTo>
                <a:lnTo>
                  <a:pt x="926" y="24"/>
                </a:lnTo>
                <a:lnTo>
                  <a:pt x="962" y="34"/>
                </a:lnTo>
                <a:lnTo>
                  <a:pt x="996" y="46"/>
                </a:lnTo>
                <a:lnTo>
                  <a:pt x="1029" y="59"/>
                </a:lnTo>
                <a:lnTo>
                  <a:pt x="1063" y="74"/>
                </a:lnTo>
                <a:lnTo>
                  <a:pt x="1094" y="90"/>
                </a:lnTo>
                <a:lnTo>
                  <a:pt x="1126" y="107"/>
                </a:lnTo>
                <a:lnTo>
                  <a:pt x="1155" y="127"/>
                </a:lnTo>
                <a:lnTo>
                  <a:pt x="1184" y="148"/>
                </a:lnTo>
                <a:lnTo>
                  <a:pt x="1213" y="169"/>
                </a:lnTo>
                <a:lnTo>
                  <a:pt x="1240" y="193"/>
                </a:lnTo>
                <a:lnTo>
                  <a:pt x="1265" y="217"/>
                </a:lnTo>
                <a:lnTo>
                  <a:pt x="1290" y="243"/>
                </a:lnTo>
                <a:lnTo>
                  <a:pt x="1313" y="270"/>
                </a:lnTo>
                <a:lnTo>
                  <a:pt x="1335" y="299"/>
                </a:lnTo>
                <a:lnTo>
                  <a:pt x="1356" y="327"/>
                </a:lnTo>
                <a:lnTo>
                  <a:pt x="1374" y="357"/>
                </a:lnTo>
                <a:lnTo>
                  <a:pt x="1393" y="389"/>
                </a:lnTo>
                <a:lnTo>
                  <a:pt x="1409" y="420"/>
                </a:lnTo>
                <a:lnTo>
                  <a:pt x="1424" y="453"/>
                </a:lnTo>
                <a:lnTo>
                  <a:pt x="1437" y="486"/>
                </a:lnTo>
                <a:lnTo>
                  <a:pt x="1448" y="521"/>
                </a:lnTo>
                <a:lnTo>
                  <a:pt x="1459" y="556"/>
                </a:lnTo>
                <a:lnTo>
                  <a:pt x="1467" y="592"/>
                </a:lnTo>
                <a:lnTo>
                  <a:pt x="1473" y="629"/>
                </a:lnTo>
                <a:lnTo>
                  <a:pt x="1479" y="666"/>
                </a:lnTo>
                <a:lnTo>
                  <a:pt x="1481" y="704"/>
                </a:lnTo>
                <a:lnTo>
                  <a:pt x="1482" y="742"/>
                </a:lnTo>
                <a:lnTo>
                  <a:pt x="1482" y="742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387687" y="1754643"/>
            <a:ext cx="656944" cy="787408"/>
          </a:xfrm>
          <a:custGeom>
            <a:avLst/>
            <a:gdLst/>
            <a:ahLst/>
            <a:cxnLst/>
            <a:rect b="b" l="l" r="r" t="t"/>
            <a:pathLst>
              <a:path h="1065" w="889">
                <a:moveTo>
                  <a:pt x="455" y="403"/>
                </a:moveTo>
                <a:lnTo>
                  <a:pt x="455" y="403"/>
                </a:lnTo>
                <a:lnTo>
                  <a:pt x="479" y="403"/>
                </a:lnTo>
                <a:lnTo>
                  <a:pt x="502" y="406"/>
                </a:lnTo>
                <a:lnTo>
                  <a:pt x="525" y="410"/>
                </a:lnTo>
                <a:lnTo>
                  <a:pt x="547" y="415"/>
                </a:lnTo>
                <a:lnTo>
                  <a:pt x="568" y="423"/>
                </a:lnTo>
                <a:lnTo>
                  <a:pt x="589" y="431"/>
                </a:lnTo>
                <a:lnTo>
                  <a:pt x="609" y="440"/>
                </a:lnTo>
                <a:lnTo>
                  <a:pt x="629" y="452"/>
                </a:lnTo>
                <a:lnTo>
                  <a:pt x="629" y="363"/>
                </a:lnTo>
                <a:lnTo>
                  <a:pt x="583" y="363"/>
                </a:lnTo>
                <a:lnTo>
                  <a:pt x="568" y="343"/>
                </a:lnTo>
                <a:lnTo>
                  <a:pt x="819" y="0"/>
                </a:lnTo>
                <a:lnTo>
                  <a:pt x="889" y="0"/>
                </a:lnTo>
                <a:lnTo>
                  <a:pt x="641" y="332"/>
                </a:lnTo>
                <a:lnTo>
                  <a:pt x="644" y="332"/>
                </a:lnTo>
                <a:lnTo>
                  <a:pt x="659" y="332"/>
                </a:lnTo>
                <a:lnTo>
                  <a:pt x="659" y="348"/>
                </a:lnTo>
                <a:lnTo>
                  <a:pt x="659" y="473"/>
                </a:lnTo>
                <a:lnTo>
                  <a:pt x="659" y="473"/>
                </a:lnTo>
                <a:lnTo>
                  <a:pt x="674" y="486"/>
                </a:lnTo>
                <a:lnTo>
                  <a:pt x="690" y="500"/>
                </a:lnTo>
                <a:lnTo>
                  <a:pt x="690" y="500"/>
                </a:lnTo>
                <a:lnTo>
                  <a:pt x="700" y="512"/>
                </a:lnTo>
                <a:lnTo>
                  <a:pt x="711" y="524"/>
                </a:lnTo>
                <a:lnTo>
                  <a:pt x="721" y="536"/>
                </a:lnTo>
                <a:lnTo>
                  <a:pt x="730" y="549"/>
                </a:lnTo>
                <a:lnTo>
                  <a:pt x="738" y="563"/>
                </a:lnTo>
                <a:lnTo>
                  <a:pt x="747" y="576"/>
                </a:lnTo>
                <a:lnTo>
                  <a:pt x="754" y="591"/>
                </a:lnTo>
                <a:lnTo>
                  <a:pt x="761" y="605"/>
                </a:lnTo>
                <a:lnTo>
                  <a:pt x="767" y="620"/>
                </a:lnTo>
                <a:lnTo>
                  <a:pt x="772" y="635"/>
                </a:lnTo>
                <a:lnTo>
                  <a:pt x="776" y="652"/>
                </a:lnTo>
                <a:lnTo>
                  <a:pt x="780" y="667"/>
                </a:lnTo>
                <a:lnTo>
                  <a:pt x="783" y="683"/>
                </a:lnTo>
                <a:lnTo>
                  <a:pt x="785" y="701"/>
                </a:lnTo>
                <a:lnTo>
                  <a:pt x="786" y="717"/>
                </a:lnTo>
                <a:lnTo>
                  <a:pt x="787" y="734"/>
                </a:lnTo>
                <a:lnTo>
                  <a:pt x="787" y="734"/>
                </a:lnTo>
                <a:lnTo>
                  <a:pt x="786" y="752"/>
                </a:lnTo>
                <a:lnTo>
                  <a:pt x="785" y="768"/>
                </a:lnTo>
                <a:lnTo>
                  <a:pt x="783" y="784"/>
                </a:lnTo>
                <a:lnTo>
                  <a:pt x="780" y="800"/>
                </a:lnTo>
                <a:lnTo>
                  <a:pt x="776" y="817"/>
                </a:lnTo>
                <a:lnTo>
                  <a:pt x="772" y="833"/>
                </a:lnTo>
                <a:lnTo>
                  <a:pt x="767" y="848"/>
                </a:lnTo>
                <a:lnTo>
                  <a:pt x="761" y="863"/>
                </a:lnTo>
                <a:lnTo>
                  <a:pt x="754" y="878"/>
                </a:lnTo>
                <a:lnTo>
                  <a:pt x="747" y="892"/>
                </a:lnTo>
                <a:lnTo>
                  <a:pt x="738" y="906"/>
                </a:lnTo>
                <a:lnTo>
                  <a:pt x="730" y="919"/>
                </a:lnTo>
                <a:lnTo>
                  <a:pt x="721" y="932"/>
                </a:lnTo>
                <a:lnTo>
                  <a:pt x="711" y="945"/>
                </a:lnTo>
                <a:lnTo>
                  <a:pt x="700" y="957"/>
                </a:lnTo>
                <a:lnTo>
                  <a:pt x="690" y="969"/>
                </a:lnTo>
                <a:lnTo>
                  <a:pt x="690" y="969"/>
                </a:lnTo>
                <a:lnTo>
                  <a:pt x="679" y="980"/>
                </a:lnTo>
                <a:lnTo>
                  <a:pt x="666" y="989"/>
                </a:lnTo>
                <a:lnTo>
                  <a:pt x="654" y="999"/>
                </a:lnTo>
                <a:lnTo>
                  <a:pt x="641" y="1009"/>
                </a:lnTo>
                <a:lnTo>
                  <a:pt x="628" y="1018"/>
                </a:lnTo>
                <a:lnTo>
                  <a:pt x="614" y="1025"/>
                </a:lnTo>
                <a:lnTo>
                  <a:pt x="599" y="1033"/>
                </a:lnTo>
                <a:lnTo>
                  <a:pt x="584" y="1039"/>
                </a:lnTo>
                <a:lnTo>
                  <a:pt x="569" y="1046"/>
                </a:lnTo>
                <a:lnTo>
                  <a:pt x="554" y="1050"/>
                </a:lnTo>
                <a:lnTo>
                  <a:pt x="539" y="1054"/>
                </a:lnTo>
                <a:lnTo>
                  <a:pt x="522" y="1059"/>
                </a:lnTo>
                <a:lnTo>
                  <a:pt x="506" y="1062"/>
                </a:lnTo>
                <a:lnTo>
                  <a:pt x="490" y="1063"/>
                </a:lnTo>
                <a:lnTo>
                  <a:pt x="472" y="1065"/>
                </a:lnTo>
                <a:lnTo>
                  <a:pt x="455" y="1065"/>
                </a:lnTo>
                <a:lnTo>
                  <a:pt x="455" y="1065"/>
                </a:lnTo>
                <a:lnTo>
                  <a:pt x="439" y="1065"/>
                </a:lnTo>
                <a:lnTo>
                  <a:pt x="421" y="1063"/>
                </a:lnTo>
                <a:lnTo>
                  <a:pt x="405" y="1062"/>
                </a:lnTo>
                <a:lnTo>
                  <a:pt x="389" y="1059"/>
                </a:lnTo>
                <a:lnTo>
                  <a:pt x="373" y="1054"/>
                </a:lnTo>
                <a:lnTo>
                  <a:pt x="357" y="1050"/>
                </a:lnTo>
                <a:lnTo>
                  <a:pt x="341" y="1046"/>
                </a:lnTo>
                <a:lnTo>
                  <a:pt x="327" y="1039"/>
                </a:lnTo>
                <a:lnTo>
                  <a:pt x="312" y="1033"/>
                </a:lnTo>
                <a:lnTo>
                  <a:pt x="298" y="1025"/>
                </a:lnTo>
                <a:lnTo>
                  <a:pt x="284" y="1018"/>
                </a:lnTo>
                <a:lnTo>
                  <a:pt x="271" y="1009"/>
                </a:lnTo>
                <a:lnTo>
                  <a:pt x="257" y="999"/>
                </a:lnTo>
                <a:lnTo>
                  <a:pt x="244" y="989"/>
                </a:lnTo>
                <a:lnTo>
                  <a:pt x="233" y="980"/>
                </a:lnTo>
                <a:lnTo>
                  <a:pt x="222" y="969"/>
                </a:lnTo>
                <a:lnTo>
                  <a:pt x="222" y="969"/>
                </a:lnTo>
                <a:lnTo>
                  <a:pt x="210" y="957"/>
                </a:lnTo>
                <a:lnTo>
                  <a:pt x="200" y="945"/>
                </a:lnTo>
                <a:lnTo>
                  <a:pt x="190" y="932"/>
                </a:lnTo>
                <a:lnTo>
                  <a:pt x="180" y="919"/>
                </a:lnTo>
                <a:lnTo>
                  <a:pt x="172" y="906"/>
                </a:lnTo>
                <a:lnTo>
                  <a:pt x="164" y="892"/>
                </a:lnTo>
                <a:lnTo>
                  <a:pt x="157" y="878"/>
                </a:lnTo>
                <a:lnTo>
                  <a:pt x="150" y="863"/>
                </a:lnTo>
                <a:lnTo>
                  <a:pt x="145" y="848"/>
                </a:lnTo>
                <a:lnTo>
                  <a:pt x="139" y="833"/>
                </a:lnTo>
                <a:lnTo>
                  <a:pt x="135" y="817"/>
                </a:lnTo>
                <a:lnTo>
                  <a:pt x="130" y="800"/>
                </a:lnTo>
                <a:lnTo>
                  <a:pt x="128" y="784"/>
                </a:lnTo>
                <a:lnTo>
                  <a:pt x="126" y="768"/>
                </a:lnTo>
                <a:lnTo>
                  <a:pt x="125" y="752"/>
                </a:lnTo>
                <a:lnTo>
                  <a:pt x="124" y="734"/>
                </a:lnTo>
                <a:lnTo>
                  <a:pt x="124" y="734"/>
                </a:lnTo>
                <a:lnTo>
                  <a:pt x="125" y="717"/>
                </a:lnTo>
                <a:lnTo>
                  <a:pt x="126" y="701"/>
                </a:lnTo>
                <a:lnTo>
                  <a:pt x="128" y="683"/>
                </a:lnTo>
                <a:lnTo>
                  <a:pt x="130" y="667"/>
                </a:lnTo>
                <a:lnTo>
                  <a:pt x="135" y="652"/>
                </a:lnTo>
                <a:lnTo>
                  <a:pt x="139" y="635"/>
                </a:lnTo>
                <a:lnTo>
                  <a:pt x="145" y="620"/>
                </a:lnTo>
                <a:lnTo>
                  <a:pt x="150" y="605"/>
                </a:lnTo>
                <a:lnTo>
                  <a:pt x="157" y="591"/>
                </a:lnTo>
                <a:lnTo>
                  <a:pt x="164" y="576"/>
                </a:lnTo>
                <a:lnTo>
                  <a:pt x="172" y="563"/>
                </a:lnTo>
                <a:lnTo>
                  <a:pt x="180" y="549"/>
                </a:lnTo>
                <a:lnTo>
                  <a:pt x="190" y="536"/>
                </a:lnTo>
                <a:lnTo>
                  <a:pt x="200" y="524"/>
                </a:lnTo>
                <a:lnTo>
                  <a:pt x="210" y="512"/>
                </a:lnTo>
                <a:lnTo>
                  <a:pt x="222" y="500"/>
                </a:lnTo>
                <a:lnTo>
                  <a:pt x="222" y="500"/>
                </a:lnTo>
                <a:lnTo>
                  <a:pt x="233" y="489"/>
                </a:lnTo>
                <a:lnTo>
                  <a:pt x="246" y="478"/>
                </a:lnTo>
                <a:lnTo>
                  <a:pt x="246" y="379"/>
                </a:lnTo>
                <a:lnTo>
                  <a:pt x="256" y="393"/>
                </a:lnTo>
                <a:lnTo>
                  <a:pt x="276" y="393"/>
                </a:lnTo>
                <a:lnTo>
                  <a:pt x="276" y="455"/>
                </a:lnTo>
                <a:lnTo>
                  <a:pt x="276" y="455"/>
                </a:lnTo>
                <a:lnTo>
                  <a:pt x="295" y="443"/>
                </a:lnTo>
                <a:lnTo>
                  <a:pt x="317" y="433"/>
                </a:lnTo>
                <a:lnTo>
                  <a:pt x="338" y="424"/>
                </a:lnTo>
                <a:lnTo>
                  <a:pt x="361" y="416"/>
                </a:lnTo>
                <a:lnTo>
                  <a:pt x="383" y="411"/>
                </a:lnTo>
                <a:lnTo>
                  <a:pt x="407" y="406"/>
                </a:lnTo>
                <a:lnTo>
                  <a:pt x="431" y="404"/>
                </a:lnTo>
                <a:lnTo>
                  <a:pt x="455" y="403"/>
                </a:lnTo>
                <a:lnTo>
                  <a:pt x="455" y="403"/>
                </a:lnTo>
                <a:close/>
                <a:moveTo>
                  <a:pt x="556" y="328"/>
                </a:moveTo>
                <a:lnTo>
                  <a:pt x="795" y="0"/>
                </a:lnTo>
                <a:lnTo>
                  <a:pt x="752" y="0"/>
                </a:lnTo>
                <a:lnTo>
                  <a:pt x="534" y="299"/>
                </a:lnTo>
                <a:lnTo>
                  <a:pt x="556" y="328"/>
                </a:lnTo>
                <a:lnTo>
                  <a:pt x="556" y="328"/>
                </a:lnTo>
                <a:close/>
                <a:moveTo>
                  <a:pt x="522" y="283"/>
                </a:moveTo>
                <a:lnTo>
                  <a:pt x="729" y="0"/>
                </a:lnTo>
                <a:lnTo>
                  <a:pt x="686" y="0"/>
                </a:lnTo>
                <a:lnTo>
                  <a:pt x="503" y="255"/>
                </a:lnTo>
                <a:lnTo>
                  <a:pt x="522" y="283"/>
                </a:lnTo>
                <a:lnTo>
                  <a:pt x="522" y="283"/>
                </a:lnTo>
                <a:close/>
                <a:moveTo>
                  <a:pt x="491" y="240"/>
                </a:moveTo>
                <a:lnTo>
                  <a:pt x="663" y="0"/>
                </a:lnTo>
                <a:lnTo>
                  <a:pt x="618" y="0"/>
                </a:lnTo>
                <a:lnTo>
                  <a:pt x="464" y="205"/>
                </a:lnTo>
                <a:lnTo>
                  <a:pt x="491" y="240"/>
                </a:lnTo>
                <a:lnTo>
                  <a:pt x="491" y="240"/>
                </a:lnTo>
                <a:close/>
                <a:moveTo>
                  <a:pt x="0" y="0"/>
                </a:moveTo>
                <a:lnTo>
                  <a:pt x="272" y="362"/>
                </a:lnTo>
                <a:lnTo>
                  <a:pt x="544" y="362"/>
                </a:lnTo>
                <a:lnTo>
                  <a:pt x="273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508" y="918"/>
                </a:moveTo>
                <a:lnTo>
                  <a:pt x="508" y="550"/>
                </a:lnTo>
                <a:lnTo>
                  <a:pt x="439" y="550"/>
                </a:lnTo>
                <a:lnTo>
                  <a:pt x="439" y="550"/>
                </a:lnTo>
                <a:lnTo>
                  <a:pt x="438" y="557"/>
                </a:lnTo>
                <a:lnTo>
                  <a:pt x="436" y="565"/>
                </a:lnTo>
                <a:lnTo>
                  <a:pt x="431" y="572"/>
                </a:lnTo>
                <a:lnTo>
                  <a:pt x="427" y="580"/>
                </a:lnTo>
                <a:lnTo>
                  <a:pt x="427" y="580"/>
                </a:lnTo>
                <a:lnTo>
                  <a:pt x="420" y="587"/>
                </a:lnTo>
                <a:lnTo>
                  <a:pt x="413" y="591"/>
                </a:lnTo>
                <a:lnTo>
                  <a:pt x="405" y="594"/>
                </a:lnTo>
                <a:lnTo>
                  <a:pt x="396" y="595"/>
                </a:lnTo>
                <a:lnTo>
                  <a:pt x="396" y="648"/>
                </a:lnTo>
                <a:lnTo>
                  <a:pt x="428" y="648"/>
                </a:lnTo>
                <a:lnTo>
                  <a:pt x="428" y="918"/>
                </a:lnTo>
                <a:lnTo>
                  <a:pt x="508" y="918"/>
                </a:lnTo>
                <a:lnTo>
                  <a:pt x="508" y="918"/>
                </a:lnTo>
                <a:close/>
                <a:moveTo>
                  <a:pt x="646" y="543"/>
                </a:moveTo>
                <a:lnTo>
                  <a:pt x="646" y="543"/>
                </a:lnTo>
                <a:lnTo>
                  <a:pt x="627" y="526"/>
                </a:lnTo>
                <a:lnTo>
                  <a:pt x="606" y="511"/>
                </a:lnTo>
                <a:lnTo>
                  <a:pt x="584" y="496"/>
                </a:lnTo>
                <a:lnTo>
                  <a:pt x="560" y="486"/>
                </a:lnTo>
                <a:lnTo>
                  <a:pt x="548" y="480"/>
                </a:lnTo>
                <a:lnTo>
                  <a:pt x="535" y="476"/>
                </a:lnTo>
                <a:lnTo>
                  <a:pt x="522" y="473"/>
                </a:lnTo>
                <a:lnTo>
                  <a:pt x="509" y="469"/>
                </a:lnTo>
                <a:lnTo>
                  <a:pt x="496" y="467"/>
                </a:lnTo>
                <a:lnTo>
                  <a:pt x="483" y="466"/>
                </a:lnTo>
                <a:lnTo>
                  <a:pt x="469" y="465"/>
                </a:lnTo>
                <a:lnTo>
                  <a:pt x="455" y="464"/>
                </a:lnTo>
                <a:lnTo>
                  <a:pt x="455" y="464"/>
                </a:lnTo>
                <a:lnTo>
                  <a:pt x="442" y="465"/>
                </a:lnTo>
                <a:lnTo>
                  <a:pt x="428" y="466"/>
                </a:lnTo>
                <a:lnTo>
                  <a:pt x="414" y="467"/>
                </a:lnTo>
                <a:lnTo>
                  <a:pt x="401" y="469"/>
                </a:lnTo>
                <a:lnTo>
                  <a:pt x="388" y="473"/>
                </a:lnTo>
                <a:lnTo>
                  <a:pt x="375" y="476"/>
                </a:lnTo>
                <a:lnTo>
                  <a:pt x="363" y="480"/>
                </a:lnTo>
                <a:lnTo>
                  <a:pt x="351" y="486"/>
                </a:lnTo>
                <a:lnTo>
                  <a:pt x="327" y="496"/>
                </a:lnTo>
                <a:lnTo>
                  <a:pt x="304" y="511"/>
                </a:lnTo>
                <a:lnTo>
                  <a:pt x="284" y="526"/>
                </a:lnTo>
                <a:lnTo>
                  <a:pt x="265" y="543"/>
                </a:lnTo>
                <a:lnTo>
                  <a:pt x="265" y="543"/>
                </a:lnTo>
                <a:lnTo>
                  <a:pt x="248" y="563"/>
                </a:lnTo>
                <a:lnTo>
                  <a:pt x="231" y="583"/>
                </a:lnTo>
                <a:lnTo>
                  <a:pt x="218" y="605"/>
                </a:lnTo>
                <a:lnTo>
                  <a:pt x="206" y="629"/>
                </a:lnTo>
                <a:lnTo>
                  <a:pt x="202" y="641"/>
                </a:lnTo>
                <a:lnTo>
                  <a:pt x="198" y="654"/>
                </a:lnTo>
                <a:lnTo>
                  <a:pt x="195" y="667"/>
                </a:lnTo>
                <a:lnTo>
                  <a:pt x="191" y="680"/>
                </a:lnTo>
                <a:lnTo>
                  <a:pt x="189" y="693"/>
                </a:lnTo>
                <a:lnTo>
                  <a:pt x="187" y="706"/>
                </a:lnTo>
                <a:lnTo>
                  <a:pt x="186" y="720"/>
                </a:lnTo>
                <a:lnTo>
                  <a:pt x="186" y="734"/>
                </a:lnTo>
                <a:lnTo>
                  <a:pt x="186" y="734"/>
                </a:lnTo>
                <a:lnTo>
                  <a:pt x="186" y="748"/>
                </a:lnTo>
                <a:lnTo>
                  <a:pt x="187" y="761"/>
                </a:lnTo>
                <a:lnTo>
                  <a:pt x="189" y="775"/>
                </a:lnTo>
                <a:lnTo>
                  <a:pt x="191" y="788"/>
                </a:lnTo>
                <a:lnTo>
                  <a:pt x="195" y="802"/>
                </a:lnTo>
                <a:lnTo>
                  <a:pt x="198" y="815"/>
                </a:lnTo>
                <a:lnTo>
                  <a:pt x="202" y="826"/>
                </a:lnTo>
                <a:lnTo>
                  <a:pt x="206" y="840"/>
                </a:lnTo>
                <a:lnTo>
                  <a:pt x="218" y="862"/>
                </a:lnTo>
                <a:lnTo>
                  <a:pt x="231" y="885"/>
                </a:lnTo>
                <a:lnTo>
                  <a:pt x="248" y="906"/>
                </a:lnTo>
                <a:lnTo>
                  <a:pt x="265" y="925"/>
                </a:lnTo>
                <a:lnTo>
                  <a:pt x="265" y="925"/>
                </a:lnTo>
                <a:lnTo>
                  <a:pt x="284" y="943"/>
                </a:lnTo>
                <a:lnTo>
                  <a:pt x="304" y="958"/>
                </a:lnTo>
                <a:lnTo>
                  <a:pt x="327" y="971"/>
                </a:lnTo>
                <a:lnTo>
                  <a:pt x="351" y="983"/>
                </a:lnTo>
                <a:lnTo>
                  <a:pt x="363" y="987"/>
                </a:lnTo>
                <a:lnTo>
                  <a:pt x="375" y="992"/>
                </a:lnTo>
                <a:lnTo>
                  <a:pt x="388" y="996"/>
                </a:lnTo>
                <a:lnTo>
                  <a:pt x="401" y="998"/>
                </a:lnTo>
                <a:lnTo>
                  <a:pt x="414" y="1001"/>
                </a:lnTo>
                <a:lnTo>
                  <a:pt x="428" y="1002"/>
                </a:lnTo>
                <a:lnTo>
                  <a:pt x="442" y="1003"/>
                </a:lnTo>
                <a:lnTo>
                  <a:pt x="455" y="1003"/>
                </a:lnTo>
                <a:lnTo>
                  <a:pt x="455" y="1003"/>
                </a:lnTo>
                <a:lnTo>
                  <a:pt x="469" y="1003"/>
                </a:lnTo>
                <a:lnTo>
                  <a:pt x="483" y="1002"/>
                </a:lnTo>
                <a:lnTo>
                  <a:pt x="496" y="1001"/>
                </a:lnTo>
                <a:lnTo>
                  <a:pt x="509" y="998"/>
                </a:lnTo>
                <a:lnTo>
                  <a:pt x="522" y="996"/>
                </a:lnTo>
                <a:lnTo>
                  <a:pt x="535" y="992"/>
                </a:lnTo>
                <a:lnTo>
                  <a:pt x="548" y="987"/>
                </a:lnTo>
                <a:lnTo>
                  <a:pt x="560" y="983"/>
                </a:lnTo>
                <a:lnTo>
                  <a:pt x="584" y="971"/>
                </a:lnTo>
                <a:lnTo>
                  <a:pt x="606" y="958"/>
                </a:lnTo>
                <a:lnTo>
                  <a:pt x="627" y="943"/>
                </a:lnTo>
                <a:lnTo>
                  <a:pt x="646" y="925"/>
                </a:lnTo>
                <a:lnTo>
                  <a:pt x="646" y="925"/>
                </a:lnTo>
                <a:lnTo>
                  <a:pt x="663" y="906"/>
                </a:lnTo>
                <a:lnTo>
                  <a:pt x="679" y="885"/>
                </a:lnTo>
                <a:lnTo>
                  <a:pt x="693" y="862"/>
                </a:lnTo>
                <a:lnTo>
                  <a:pt x="704" y="840"/>
                </a:lnTo>
                <a:lnTo>
                  <a:pt x="709" y="826"/>
                </a:lnTo>
                <a:lnTo>
                  <a:pt x="713" y="815"/>
                </a:lnTo>
                <a:lnTo>
                  <a:pt x="717" y="802"/>
                </a:lnTo>
                <a:lnTo>
                  <a:pt x="720" y="788"/>
                </a:lnTo>
                <a:lnTo>
                  <a:pt x="722" y="775"/>
                </a:lnTo>
                <a:lnTo>
                  <a:pt x="724" y="761"/>
                </a:lnTo>
                <a:lnTo>
                  <a:pt x="725" y="748"/>
                </a:lnTo>
                <a:lnTo>
                  <a:pt x="725" y="734"/>
                </a:lnTo>
                <a:lnTo>
                  <a:pt x="725" y="734"/>
                </a:lnTo>
                <a:lnTo>
                  <a:pt x="725" y="720"/>
                </a:lnTo>
                <a:lnTo>
                  <a:pt x="724" y="706"/>
                </a:lnTo>
                <a:lnTo>
                  <a:pt x="722" y="693"/>
                </a:lnTo>
                <a:lnTo>
                  <a:pt x="720" y="680"/>
                </a:lnTo>
                <a:lnTo>
                  <a:pt x="717" y="667"/>
                </a:lnTo>
                <a:lnTo>
                  <a:pt x="713" y="654"/>
                </a:lnTo>
                <a:lnTo>
                  <a:pt x="709" y="641"/>
                </a:lnTo>
                <a:lnTo>
                  <a:pt x="704" y="629"/>
                </a:lnTo>
                <a:lnTo>
                  <a:pt x="693" y="605"/>
                </a:lnTo>
                <a:lnTo>
                  <a:pt x="679" y="583"/>
                </a:lnTo>
                <a:lnTo>
                  <a:pt x="663" y="563"/>
                </a:lnTo>
                <a:lnTo>
                  <a:pt x="646" y="543"/>
                </a:lnTo>
                <a:lnTo>
                  <a:pt x="646" y="54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01560" y="3029353"/>
            <a:ext cx="3233733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交叉验证技术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322378" y="3496396"/>
            <a:ext cx="2792098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将数据集随机分为训练集与验证集，在独立样本中复现分析结果。尤其适用于机器学习模型的效果验证，可避免过拟合导致的假显著性。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eyJfdGVtcGxhdGVEYXRhIjp7ImNvbnRlbnRUeXBlIjoiJGl0ZW0yX2MiLCJsaW5lQ291bnQiOiI2Iiwid29yZENvdW50IjoiMTMifSwidGFnIjoiJGl0ZW0yX2MifQ==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961365" y="3029353"/>
            <a:ext cx="3233733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敏感性分析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1182183" y="3496396"/>
            <a:ext cx="2792098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通过改变模型参数（如剔除异常值、调整混杂变量）检验结论稳健性。若不同设定下p值均显著且效应方向一致，则结论可靠性更高。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eyJfdGVtcGxhdGVEYXRhIjp7ImNvbnRlbnRUeXBlIjoiJGl0ZW0xX2MiLCJsaW5lQ291bnQiOiI2Iiwid29yZENvdW50IjoiMTMifSwidGFnIjoiJGl0ZW0xX2MifQ==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335294" y="3029353"/>
            <a:ext cx="3233733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贝叶斯因子补充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556111" y="3496396"/>
            <a:ext cx="2792098" cy="2261799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采用贝叶斯方法计算后验概率比（如BF10&gt;3），从概率角度验证频率学派结论。当p值接近阈值（如0.04）时，贝叶斯因子可提供额外证据支持决策。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eyJfdGVtcGxhdGVEYXRhIjp7ImNvbnRlbnRUeXBlIjoiJGl0ZW0zX2MiLCJsaW5lQ291bnQiOiI2Iiwid29yZENvdW50IjoiMTMifSwidGFnIjoiJGl0ZW0zX2MifQ==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分析结论可靠性验证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huaekOe7k+iuuuWPr+mdoOaAp+mqjOivgVxuIyMjIOaVj+aEn+aAp+WIhuaekFxu6YCa6L+H5pS55Y+Y5qih5Z6L5Y+C5pWw77yI5aaC5YmU6Zmk5byC5bi45YC844CB6LCD5pW05re35p2C5Y+Y6YeP77yJ5qOA6aqM57uT6K6656iz5YGl5oCn44CC6Iul5LiN5ZCM6K6+5a6a5LiLcOWAvOWdh+aYvuiRl+S4lOaViOW6lOaWueWQkeS4gOiHtO+8jOWImee7k+iuuuWPr+mdoOaAp+abtOmrmOOAglxuIyMjIOS6pOWPiemqjOivgeaKgOacr1xu5bCG5pWw5o2u6ZuG6ZqP5py65YiG5Li66K6t57uD6ZuG5LiO6aqM6K+B6ZuG77yM5Zyo54us56uL5qC35pys5Lit5aSN546w5YiG5p6Q57uT5p6c44CC5bCk5YW26YCC55So5LqO5py65Zmo5a2m5Lmg5qih5Z6L55qE5pWI5p6c6aqM6K+B77yM5Y+v6YG/5YWN6L+H5ouf5ZCI5a+86Ie055qE5YGH5pi+6JGX5oCn44CCXG4jIyMg6LSd5Y+25pav5Zug5a2Q6KGl5YWFXG7ph4fnlKjotJ3lj7bmlq/mlrnms5XorqHnrpflkI7pqozmpoLnjofmr5TvvIjlpoJCRjEwPjPvvInvvIzku47mpoLnjofop5Lluqbpqozor4HpopHnjoflrabmtL7nu5PorrrjgILlvZNw5YC85o6l6L+R6ZiI5YC877yI5aaCMC4wNO+8ieaXtu+8jOi0neWPtuaWr+WboOWtkOWPr+aPkOS+m+mineWkluivgeaNruaUr+aMgeWGs+etluOAgiIsInRwbGlkIjoiMTAwMDEiLCJ0cGxOYW1lIjoibGlzdDNfMjMxMjAxMDR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08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常见分析误区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4uOingeWIhuaekOivr+WMui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755660" y="1485222"/>
            <a:ext cx="4279418" cy="4279418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513502" y="141767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04352" y="1305549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513502" y="305356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04352" y="2941440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13502" y="4747524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04352" y="4635394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41730" y="1633688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夏季高温导致两者同步上升，但冰淇淋消费并不会直接引发溺水事件，属于典型的第三方变量驱动型虚假相关。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2141730" y="1191114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冰淇淋销量与溺水率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141730" y="3208717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高学历群体平均收入更高，但若忽略家庭背景、个人能力等混杂因素，简单归因于教育时长会掩盖真实因果关系。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41730" y="2789369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教育年限与收入水平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141730" y="4890693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大型医院收治重症比例更高可能导致死亡率数据偏高，不能直接得出"规模大导致医疗质量差"的结论。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41730" y="4471345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医院规模与患者死亡率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相关≠因果的典型案例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buOWFs+KJoOWboOaenOeahOWFuOWei+ahiOS+i1xuIyMjIOWGsOa3h+a3i+mUgOmHj+S4jua6uuawtOeOh1xu5aSP5a2j6auY5rip5a+86Ie05Lik6ICF5ZCM5q2l5LiK5Y2H77yM5L2G5Yaw5reH5reL5raI6LS55bm25LiN5Lya55u05o6l5byV5Y+R5rq65rC05LqL5Lu277yM5bGe5LqO5YW45Z6L55qE56ys5LiJ5pa55Y+Y6YeP6amx5Yqo5Z6L6Jma5YGH55u45YWz44CCXG4jIyMg5pWZ6IKy5bm06ZmQ5LiO5pS25YWl5rC05bmzXG7pq5jlrabljobnvqTkvZPlubPlnYfmlLblhaXmm7Tpq5jvvIzkvYboi6Xlv73nlaXlrrbluq3og4zmma/jgIHkuKrkurrog73lipvnrYnmt7fmnYLlm6DntKDvvIznroDljZXlvZLlm6Dkuo7mlZnogrLml7bplb/kvJrmjqnnm5bnnJ/lrp7lm6DmnpzlhbPns7vjgIJcbiMjIyDljLvpmaLop4TmqKHkuI7mgqPogIXmrbvkuqHnjodcbuWkp+Wei+WMu+mZouaUtuayu+mHjeeXh+avlOS+i+abtOmrmOWPr+iDveWvvOiHtOatu+S6oeeOh+aVsOaNruWBj+mrmO+8jOS4jeiDveebtOaOpeW+l+WHulwi6KeE5qih5aSn5a+86Ie05Yy755aX6LSo6YeP5beuXCLnmoTnu5PorrrjgIIiLCJ0cGxpZCI6IjEwMDAxIiwidHBsTmFtZSI6Imxpc3QzX0ltZzB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430315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35260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640203" y="1542166"/>
            <a:ext cx="2721769" cy="4252426"/>
          </a:xfrm>
          <a:prstGeom prst="roundRect">
            <a:avLst>
              <a:gd fmla="val 8457" name="adj"/>
            </a:avLst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7745147" y="1542166"/>
            <a:ext cx="2436401" cy="4252426"/>
          </a:xfrm>
          <a:prstGeom prst="roundRect">
            <a:avLst>
              <a:gd fmla="val 8457" name="adj"/>
            </a:avLst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086949" y="2913306"/>
            <a:ext cx="778301" cy="554488"/>
          </a:xfrm>
          <a:prstGeom prst="rect">
            <a:avLst/>
          </a:prstGeom>
          <a:noFill/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324815" y="2991642"/>
            <a:ext cx="536342" cy="536342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8666948" y="2907257"/>
            <a:ext cx="592799" cy="592799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1645374" y="1321394"/>
            <a:ext cx="1661450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762261" y="1351338"/>
            <a:ext cx="1661450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5866168" y="1387933"/>
            <a:ext cx="1659434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8133630" y="1387933"/>
            <a:ext cx="1659435" cy="177277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defRPr/>
            </a:pPr>
            <a:r>
              <a:rPr b="1" lang="en-US" sz="1095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1500799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将特定时间段或特殊群体的数据规律推广为普遍结论，例如将促销期间的短期销量增长解读为长期市场趋势。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3617686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仅关注点估计值而忽视统计显著性范围，如将疗效提高5%（95%CI:-2%~12%）错误宣传为"显著有效"。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0585" y="4029307"/>
            <a:ext cx="195060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单独分析用户停留时长而忽略跳出率，可能误判内容质量，实际上可能是界面设计缺陷导致用户被困。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975727" y="4027291"/>
            <a:ext cx="1975241" cy="1614664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275">
                <a:solidFill>
                  <a:srgbClr val="FFFEFE"/>
                </a:solidFill>
                <a:latin typeface="Microsoft Yahei"/>
                <a:ea typeface="Microsoft Yahei"/>
                <a:cs typeface="Microsoft Yahei"/>
              </a:rPr>
              <a:t>用线性模型预测非线性增长业务，如将初创期增速直接外推至成熟期，忽视市场饱和效应。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6440820" y="2953631"/>
            <a:ext cx="510130" cy="510130"/>
          </a:xfrm>
          <a:custGeom>
            <a:avLst/>
            <a:gdLst/>
            <a:ahLst/>
            <a:cxnLst/>
            <a:rect b="b" l="l" r="r" t="t"/>
            <a:pathLst>
              <a:path h="445" w="444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</a:path>
              <a:path h="445" w="444"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</a:path>
              <a:path h="445" w="444"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</a:path>
            </a:pathLst>
          </a:custGeom>
          <a:solidFill>
            <a:srgbClr val="FFFE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588918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局部数据放大化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076166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机械外推预测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5805932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指标片面解读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3796530" y="3648081"/>
            <a:ext cx="1774363" cy="444556"/>
          </a:xfrm>
          <a:prstGeom prst="rect">
            <a:avLst/>
          </a:prstGeom>
          <a:ln/>
        </p:spPr>
        <p:txBody>
          <a:bodyPr anchor="t" anchorCtr="0" bIns="95250" lIns="95250" rIns="47625" rtlCol="0" tIns="95250" wrap="square">
            <a:norm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忽略置信区间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数据过度解读风险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i/h+W6puino+ivu+mjjumZqVxuIyMjIOWxgOmDqOaVsOaNruaUvuWkp+WMllxu5bCG54m55a6a5pe26Ze05q615oiW54m55q6K576k5L2T55qE5pWw5o2u6KeE5b6L5o6o5bm/5Li65pmu6YGN57uT6K6677yM5L6L5aaC5bCG5L+D6ZSA5pyf6Ze055qE55+t5pyf6ZSA6YeP5aKe6ZW/6Kej6K+75Li66ZW/5pyf5biC5Zy66LaL5Yq/44CCXG4jIyMg5b+955Wl572u5L+h5Yy66Ze0XG7ku4XlhbPms6jngrnkvLDorqHlgLzogIzlv73op4bnu5/orqHmmL7okZfmgKfojIPlm7TvvIzlpoLlsIbnlpfmlYjmj5Dpq5g1Je+8iDk1JUNJOi0yJX4xMiXvvInplJnor6/lrqPkvKDkuLpcIuaYvuiRl+acieaViFwi44CCXG4jIyMg5oyH5qCH54mH6Z2i6Kej6K+7XG7ljZXni6zliIbmnpDnlKjmiLflgZznlZnml7bplb/ogIzlv73nlaXot7Plh7rnjofvvIzlj6/og73or6/liKTlhoXlrrnotKjph4/vvIzlrp7pmYXkuIrlj6/og73mmK/nlYzpnaLorr7orqHnvLrpmbflr7zoh7TnlKjmiLfooqvlm7DjgIJcbiMjIyDmnLrmorDlpJbmjqjpooTmtYtcbueUqOe6v+aAp+aooeWei+mihOa1i+mdnue6v+aAp+WinumVv+S4muWKoe+8jOWmguWwhuWIneWIm+acn+WinumAn+ebtOaOpeWkluaOqOiHs+aIkOeGn+acn++8jOW/veinhuW4guWcuumlseWSjOaViOW6lOOAgiIsInRwbGlkIjoiMTAwMDEiLCJ0cGxOYW1lIjoibGlzdDRfdW5pMTh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698613" y="301998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响应率分析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98613" y="3468172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检查低响应率是否导致样本失真，例如满意度调查中不满用户可能拒绝参与造成结果偏乐观。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698613" y="4594142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时间窗口验证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698613" y="5042326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对比不同时段抽样结果的稳定性，识别季节性因素影响，如暑期调研结论不适用于开学季。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577378" y="4679677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698613" y="144965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覆盖完整性检验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698613" y="1897842"/>
            <a:ext cx="541699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核查样本是否遗漏关键群体，如电商分析仅覆盖APP用户而忽略小程序用户。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577378" y="3117136"/>
            <a:ext cx="771749" cy="77174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577378" y="1534940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4776261" y="3320653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h="304800" w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h="304800" w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h="304800" w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h="304800" w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h="304800" w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h="304800" w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h="304800" w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4776261" y="1710221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4787874" y="4885326"/>
            <a:ext cx="360452" cy="3604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10988" y="1794415"/>
            <a:ext cx="3545956" cy="3496708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抽样偏差识别方法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Kveagt+WBj+W3ruivhuWIq+aWueazlVxuIyMjIOimhuebluWujOaVtOaAp+ajgOmqjFxu5qC45p+l5qC35pys5piv5ZCm6YGX5ryP5YWz6ZSu576k5L2T77yM5aaC55S15ZWG5YiG5p6Q5LuF6KaG55uWQVBQ55So5oi36ICM5b+955Wl5bCP56iL5bqP55So5oi344CCXG4jIyMg5ZON5bqU546H5YiG5p6QXG7mo4Dmn6XkvY7lk43lupTnjofmmK/lkKblr7zoh7TmoLfmnKzlpLHnnJ/vvIzkvovlpoLmu6HmhI/luqbosIPmn6XkuK3kuI3mu6HnlKjmiLflj6/og73mi5Lnu53lj4LkuI7pgKDmiJDnu5PmnpzlgY/kuZDop4LjgIJcbiMjIyDml7bpl7Tnqpflj6Ppqozor4FcbuWvueavlOS4jeWQjOaXtuauteaKveagt+e7k+aenOeahOeos+WumuaAp++8jOivhuWIq+Wto+iKguaAp+WboOe0oOW9seWTje+8jOWmguaakeacn+iwg+eglOe7k+iuuuS4jemAgueUqOS6juW8gOWtpuWto+OAgiIsInRwbGlkIjoiMTAwMDEiLCJ0cGxOYW1lIjoibGlzdDNfSW1nMzJ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09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分析阶段交付物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huaekOmYtuauteS6pOS7mOeJqS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217964" y="2882736"/>
            <a:ext cx="1917112" cy="3286642"/>
          </a:xfrm>
          <a:prstGeom prst="rect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137063" y="1399506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1227604" y="1478434"/>
            <a:ext cx="1908226" cy="190822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371480" y="2536607"/>
            <a:ext cx="1623989" cy="689515"/>
          </a:xfrm>
          <a:prstGeom prst="rect">
            <a:avLst/>
          </a:prstGeom>
          <a:ln/>
        </p:spPr>
        <p:txBody>
          <a:bodyPr anchor="ctr" anchorCtr="1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因果矩阵筛选结果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1217964" y="3643660"/>
            <a:ext cx="1914311" cy="23951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75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通过评估输入变量(X)对输出变量(Y)的影响程度及可控性评分，列出得分排名前20%的关键X变量，标注其与Y的相关系数及业务影响逻辑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Freeform 8"/>
          <p:cNvSpPr/>
          <p:nvPr/>
        </p:nvSpPr>
        <p:spPr>
          <a:xfrm rot="0">
            <a:off x="1963602" y="1921209"/>
            <a:ext cx="436229" cy="43622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Freeform 9"/>
          <p:cNvSpPr/>
          <p:nvPr/>
        </p:nvSpPr>
        <p:spPr>
          <a:xfrm rot="0">
            <a:off x="4592711" y="1890441"/>
            <a:ext cx="436229" cy="43622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628958" y="2882736"/>
            <a:ext cx="1917112" cy="3286642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48057" y="1399506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638598" y="1478434"/>
            <a:ext cx="1908226" cy="190822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782474" y="2536607"/>
            <a:ext cx="1623989" cy="689515"/>
          </a:xfrm>
          <a:prstGeom prst="rect">
            <a:avLst/>
          </a:prstGeom>
          <a:ln/>
        </p:spPr>
        <p:txBody>
          <a:bodyPr anchor="ctr" anchorCtr="1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FMEA高风险项汇总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628958" y="3643660"/>
            <a:ext cx="1914311" cy="23951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75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整理失效模式分析中严重度(S)、频度(O)、探测度(D)三者乘积(RPN)超过阈值的失效原因，按RPN值降序排列并标注当前控制措施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6995599" y="1946144"/>
            <a:ext cx="436229" cy="43622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6031846" y="2938438"/>
            <a:ext cx="1917112" cy="3286642"/>
          </a:xfrm>
          <a:prstGeom prst="rect">
            <a:avLst/>
          </a:prstGeom>
          <a:solidFill>
            <a:schemeClr val="accent1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5950945" y="1455209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6041486" y="1534137"/>
            <a:ext cx="1908226" cy="190822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185362" y="2536607"/>
            <a:ext cx="1623989" cy="689515"/>
          </a:xfrm>
          <a:prstGeom prst="rect">
            <a:avLst/>
          </a:prstGeom>
          <a:ln/>
        </p:spPr>
        <p:txBody>
          <a:bodyPr anchor="ctr" anchorCtr="1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变量筛选表终版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031846" y="3643660"/>
            <a:ext cx="1917112" cy="23951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75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包含经假设检验（如T检验、卡方检验）验证的显著性变量清单，注明P值、效应量及置信区间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Freeform 21"/>
          <p:cNvSpPr/>
          <p:nvPr/>
        </p:nvSpPr>
        <p:spPr>
          <a:xfrm rot="0">
            <a:off x="9431163" y="1946144"/>
            <a:ext cx="436229" cy="43622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8467410" y="2938438"/>
            <a:ext cx="1917112" cy="3286642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8386509" y="1455209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AutoShape 24"/>
          <p:cNvSpPr/>
          <p:nvPr/>
        </p:nvSpPr>
        <p:spPr>
          <a:xfrm rot="0">
            <a:off x="8477051" y="1534137"/>
            <a:ext cx="1908226" cy="190822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8620926" y="2536607"/>
            <a:ext cx="1623989" cy="689515"/>
          </a:xfrm>
          <a:prstGeom prst="rect">
            <a:avLst/>
          </a:prstGeom>
          <a:ln/>
        </p:spPr>
        <p:txBody>
          <a:bodyPr anchor="ctr" anchorCtr="1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根本原因验证记录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467410" y="3643660"/>
            <a:ext cx="1917112" cy="23951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75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附关联性分析（如散点图、回归方程）和现场试验（如DOE）数据，证明变量与问题的因果关系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7" name="Freeform 27"/>
          <p:cNvSpPr/>
          <p:nvPr/>
        </p:nvSpPr>
        <p:spPr>
          <a:xfrm rot="0">
            <a:off x="4342310" y="1888922"/>
            <a:ext cx="500803" cy="50080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8" name="Freeform 28"/>
          <p:cNvSpPr/>
          <p:nvPr/>
        </p:nvSpPr>
        <p:spPr>
          <a:xfrm rot="0">
            <a:off x="6723985" y="1921209"/>
            <a:ext cx="543229" cy="43622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9" name="Freeform 29"/>
          <p:cNvSpPr/>
          <p:nvPr/>
        </p:nvSpPr>
        <p:spPr>
          <a:xfrm rot="0">
            <a:off x="9203764" y="1911924"/>
            <a:ext cx="454800" cy="45480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h="304800" w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" name="TextBox 3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关键原因清单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WOn+WboOa4heWNlVxuIyMjIOWboOaenOefqemYteetm+mAiee7k+aenFxu6YCa6L+H6K+E5Lyw6L6T5YWl5Y+Y6YePKFgp5a+56L6T5Ye65Y+Y6YePKFkp55qE5b2x5ZON56iL5bqm5Y+K5Y+v5o6n5oCn6K+E5YiG77yM5YiX5Ye65b6X5YiG5o6S5ZCN5YmNMjAl55qE5YWz6ZSuWOWPmOmHj++8jOagh+azqOWFtuS4jlnnmoTnm7jlhbPns7vmlbDlj4rkuJrliqHlvbHlk43pgLvovpFcbiMjIyBGTUVB6auY6aOO6Zmp6aG55rGH5oC7XG7mlbTnkIblpLHmlYjmqKHlvI/liIbmnpDkuK3kuKXph43luqYoUynjgIHpopHluqYoTynjgIHmjqLmtYvluqYoRCnkuInogIXkuZjnp68oUlBOKei2hei/h+mYiOWAvOeahOWkseaViOWOn+WboO+8jOaMiVJQTuWAvOmZjeW6j+aOkuWIl+W5tuagh+azqOW9k+WJjeaOp+WItuaOquaWvVxuIyMjIOWPmOmHj+etm+mAieihqOe7iOeJiFxu5YyF5ZCr57uP5YGH6K6+5qOA6aqM77yI5aaCVOajgOmqjOOAgeWNoeaWueajgOmqjO+8iemqjOivgeeahOaYvuiRl+aAp+WPmOmHj+a4heWNle+8jOazqOaYjlDlgLzjgIHmlYjlupTph4/lj4rnva7kv6HljLrpl7RcbiMjIyDmoLnmnKzljp/lm6Dpqozor4HorrDlvZVcbumZhOWFs+iBlOaAp+WIhuaekO+8iOWmguaVo+eCueWbvuOAgeWbnuW9kuaWueeoi++8ieWSjOeOsOWcuuivlemqjO+8iOWmgkRPRe+8ieaVsOaNru+8jOivgeaYjuWPmOmHj+S4jumXrumimOeahOWboOaenOWFs+ezuyIsInRwbGlkIjoiMTAwMDEiLCJ0cGxOYW1lIjoibGlzdDRfMTJ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说明数据清洗过程（缺失值/异常值处理）、采样方法及测量系统分析(MSA)结果，确保分析基础可靠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数据质量评估章节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嵌入箱线图（组间差异）、散点图（相关性）、帕累托图（问题分布）等可视化图表，配专业解读文字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图形化分析模块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呈现方差分析(ANOVA)、回归分析等定量结果，包括F值/P值/R²等关键指标及业务含义转化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统计检验结论页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列明所用统计工具（Minitab/JMP等）、分析脚本代码及原始数据存储路径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附录技术细节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数据分析报告模板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WIhuaekOaKpeWRiuaooeadv1xuIyMjIOaVsOaNrui0qOmHj+ivhOS8sOeroOiKglxu6K+05piO5pWw5o2u5riF5rSX6L+H56iL77yI57y65aSx5YC8L+W8guW4uOWAvOWkhOeQhu+8ieOAgemHh+agt+aWueazleWPiua1i+mHj+ezu+e7n+WIhuaekChNU0Ep57uT5p6c77yM56Gu5L+d5YiG5p6Q5Z+656GA5Y+v6Z2gXG4jIyMg5Zu+5b2i5YyW5YiG5p6Q5qih5Z2XXG7ltYzlhaXnrrHnur/lm77vvIjnu4Tpl7Tlt67lvILvvInjgIHmlaPngrnlm77vvIjnm7jlhbPmgKfvvInjgIHluJXntK/miZjlm77vvIjpl67popjliIbluIPvvInnrYnlj6/op4bljJblm77ooajvvIzphY3kuJPkuJrop6Por7vmloflrZdcbiMjIyDnu5/orqHmo4Dpqoznu5PorrrpobVcbuWRiOeOsOaWueW3ruWIhuaekChBTk9WQSnjgIHlm57lvZLliIbmnpDnrYnlrprph4/nu5PmnpzvvIzljIXmi6xG5YC8L1DlgLwvUsKy562J5YWz6ZSu5oyH5qCH5Y+K5Lia5Yqh5ZCr5LmJ6L2s5YyWXG4jIyMg6ZmE5b2V5oqA5pyv57uG6IqCXG7liJfmmI7miYDnlKjnu5/orqHlt6XlhbfvvIhNaW5pdGFiL0pNUOetie+8ieOAgeWIhuaekOiEmuacrOS7o+eggeWPiuWOn+Wni+aVsOaNruWtmOWCqOi3r+W+hCIsInRwbGlkIjoiMTAwMDEiLCJ0cGxOYW1lIjoibGlzdDRfSW1nMV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8906" r="28906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潜在改进方案列表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基于关键原因推导出可实施的改进措施，如参数优化、流程重组等，每项注明预期效果和资源需求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评估维度定义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建立包含实施难度、成本投入、预期收益、风险等级等维度的评分标准（1-5分制）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决策建议输出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标注"快速取胜"（高收益低难度）、"战略投资"（高收益高难度）等分类标签，辅以实施路线图建议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改进机会优先级矩阵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acuuS8muS8mOWFiOe6p+efqemYtVxuIyMjIOa9nOWcqOaUuei/m+aWueahiOWIl+ihqFxu5Z+65LqO5YWz6ZSu5Y6f5Zug5o6o5a+85Ye65Y+v5a6e5pa955qE5pS56L+b5o6q5pa977yM5aaC5Y+C5pWw5LyY5YyW44CB5rWB56iL6YeN57uE562J77yM5q+P6aG55rOo5piO6aKE5pyf5pWI5p6c5ZKM6LWE5rqQ6ZyA5rGCXG4jIyMg6K+E5Lyw57u05bqm5a6a5LmJXG7lu7rnq4vljIXlkKvlrp7mlr3pmr7luqbjgIHmiJDmnKzmipXlhaXjgIHpooTmnJ/mlLbnm4rjgIHpo47pmannrYnnuqfnrYnnu7TluqbnmoTor4TliIbmoIflh4bvvIgxLTXliIbliLbvvIlcbiMjIyDlhrPnrZblu7rorq7ovpPlh7pcbuagh+azqFwi5b+r6YCf5Y+W6IOcXCLvvIjpq5jmlLbnm4rkvY7pmr7luqbvvInjgIFcIuaImOeVpeaKlei1hFwi77yI6auY5pS255uK6auY6Zq+5bqm77yJ562J5YiG57G75qCH562+77yM6L6F5Lul5a6e5pa96Lev57q/5Zu+5bu66K6uIiwidHBsaWQiOiIxMDAwMSIsInRwbE5hbWUiOiJsaXN0M19JbWcz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10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实战案例分析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nuaImOahiOS+i+WIhuaekC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727547" y="1347605"/>
            <a:ext cx="6414302" cy="84374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74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承上启下的关键环节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727547" y="1994199"/>
            <a:ext cx="6414302" cy="1261086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Analyze阶段是DMAIC模型的核心枢纽，承接Measure阶段的数据基础，为Improve阶段的解决方案提供依据。通过识别输入变量（X）与输出结果（Y）的因果关系，确保改进措施精准针对根本问题。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56837" y="3761555"/>
            <a:ext cx="6214706" cy="84374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74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数据驱动的决策桥梁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56837" y="4425262"/>
            <a:ext cx="6486882" cy="1261086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此阶段将前期收集的量化数据转化为可操作的洞见，避免主观臆断。例如，通过统计工具验证假设，确保后续优化方案的科学性，而非依赖经验或猜测。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>
          <a:xfrm rot="0">
            <a:off x="7432633" y="1237527"/>
            <a:ext cx="3505032" cy="4673376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8" name="TextBox 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分析阶段在DMAIC中的定位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huaekOmYtuauteWcqERNQUlD5Lit55qE5a6a5L2NXG4jIyMg5om/5LiK5ZCv5LiL55qE5YWz6ZSu546v6IqCXG5BbmFseXpl6Zi25q615pivRE1BSUPmqKHlnovnmoTmoLjlv4PmnqLnur3vvIzmib/mjqVNZWFzdXJl6Zi25q6155qE5pWw5o2u5Z+656GA77yM5Li6SW1wcm92ZemYtuauteeahOino+WGs+aWueahiOaPkOS+m+S+neaNruOAgumAmui/h+ivhuWIq+i+k+WFpeWPmOmHj++8iFjvvInkuI7ovpPlh7rnu5PmnpzvvIhZ77yJ55qE5Zug5p6c5YWz57O777yM56Gu5L+d5pS56L+b5o6q5pa957K+5YeG6ZKI5a+55qC55pys6Zeu6aKY44CCXG4jIyMg5pWw5o2u6amx5Yqo55qE5Yaz562W5qGl5qKBXG7mraTpmLbmrrXlsIbliY3mnJ/mlLbpm4bnmoTph4/ljJbmlbDmja7ovazljJbkuLrlj6/mk43kvZznmoTmtJ7op4HvvIzpgb/lhY3kuLvop4Loh4bmlq3jgILkvovlpoLvvIzpgJrov4fnu5/orqHlt6Xlhbfpqozor4HlgYforr7vvIznoa7kv53lkI7nu63kvJjljJbmlrnmoYjnmoTnp5HlrabmgKfvvIzogIzpnZ7kvp3otZbnu4/pqozmiJbnjJzmtYvjgIIiLCJ0cGxpZCI6IjEwMDAxIiwidHBsTmFtZSI6Imxpc3QyX0ltZzF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精益生产转型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某汽车零部件制造商通过实施价值流分析，识别出生产线上30%的非增值活动，通过布局优化和标准化作业，实现生产效率提升25%，在制品库存降低40%。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b="0" l="16650" r="16650" t="0"/>
          <a:stretch>
            <a:fillRect/>
          </a:stretch>
        </p:blipFill>
        <p:spPr>
          <a:xfrm rot="0">
            <a:off x="-328183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智能质量检测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电子设备生产企业引入AI视觉检测系统，建立包含2000+缺陷特征的数据库，使检测准确率从人工的92%提升至99.5%，年质量成本减少180万元。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供应链协同优化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工程机械龙头与核心供应商共建VMI库存管理系统，通过实时数据共享将采购周期从15天压缩至72小时，紧急订单响应速度提升60%。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制造业案例解析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ItumAoOS4muahiOS+i+ino+aekFxuIyMjIOeyvuebiueUn+S6p+i9rOWei1xu5p+Q5rG96L2m6Zu26YOo5Lu25Yi26YCg5ZWG6YCa6L+H5a6e5pa95Lu35YC85rWB5YiG5p6Q77yM6K+G5Yir5Ye655Sf5Lqn57q/5LiKMzAl55qE6Z2e5aKe5YC85rS75Yqo77yM6YCa6L+H5biD5bGA5LyY5YyW5ZKM5qCH5YeG5YyW5L2c5Lia77yM5a6e546w55Sf5Lqn5pWI546H5o+Q5Y2HMjUl77yM5Zyo5Yi25ZOB5bqT5a2Y6ZmN5L2ONDAl44CCXG4jIyMg5pm66IO96LSo6YeP5qOA5rWLXG7nlLXlrZDorr7lpIfnlJ/kuqfkvIHkuJrlvJXlhaVBSeinhuinieajgOa1i+ezu+e7n++8jOW7uueri+WMheWQqzIwMDAr57y66Zm354m55b6B55qE5pWw5o2u5bqT77yM5L2/5qOA5rWL5YeG56Gu546H5LuO5Lq65bel55qEOTIl5o+Q5Y2H6IezOTkuNSXvvIzlubTotKjph4/miJDmnKzlh4/lsJExODDkuIflhYPjgIJcbiMjIyDkvpvlupTpk77ljY/lkIzkvJjljJZcbuW3peeoi+acuuaisOm+meWktOS4juaguOW/g+S+m+W6lOWVhuWFseW7ulZNSeW6k+WtmOeuoeeQhuezu+e7n++8jOmAmui/h+WunuaXtuaVsOaNruWFseS6q+WwhumHh+i0reWRqOacn+S7jjE15aSp5Y6L57yp6IezNzLlsI/ml7bvvIzntKfmgKXorqLljZXlk43lupTpgJ/luqbmj5DljYc2MCXjgIIiLCJ0cGxpZCI6IjEwMDAxIiwidHBsTmFtZSI6Imxpc3QzX0ltZzJ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3638460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3919937" y="1867133"/>
            <a:ext cx="2061286" cy="368346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第二季度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1602487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856473" y="1837829"/>
            <a:ext cx="2115722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第一季度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0">
            <a:off x="7710499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997963" y="1837829"/>
            <a:ext cx="2061286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第四季度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Freeform 9"/>
          <p:cNvSpPr/>
          <p:nvPr/>
        </p:nvSpPr>
        <p:spPr>
          <a:xfrm rot="0">
            <a:off x="5674434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981813" y="1837829"/>
            <a:ext cx="2034069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第三季度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1856473" y="2754168"/>
            <a:ext cx="2063464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银行流程再造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972195" y="2754168"/>
            <a:ext cx="1946565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餐饮业需求预测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074444" y="2754168"/>
            <a:ext cx="1923519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医疗资源调度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8110417" y="2754168"/>
            <a:ext cx="2036065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物流路径优化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1856473" y="3166324"/>
            <a:ext cx="1817260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某全国性商业银行运用流程挖掘技术分析200万笔交易数据，发现38%的贷款审批延迟源于跨部门交接，通过建立集中作业中心使审批时效从5天缩短至8小时。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961475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连锁餐饮集团整合POS系统、天气数据和外卖平台信息，构建动态预测模型，使食材损耗率从12%降至6%，周备货准确率提升至89%。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6035498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三甲医院通过患者流量分析重构分诊流程，将CT检查平均等待时间从3.2小时压缩至45分钟，设备利用率提高27个百分点。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125947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快递企业应用运筹学算法处理每日500万件包裹数据，动态规划配送路线，使单车日均配送量增加35件，燃油成本下降18%。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服务业应用实例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cjeWKoeS4muW6lOeUqOWunuS+i1xuIyMjIOmTtuihjOa1geeoi+WGjemAoFxu5p+Q5YWo5Zu95oCn5ZWG5Lia6ZO26KGM6L+Q55So5rWB56iL5oyW5o6Y5oqA5pyv5YiG5p6QMjAw5LiH56yU5Lqk5piT5pWw5o2u77yM5Y+R546wMzgl55qE6LS35qy+5a6h5om55bu26L+f5rqQ5LqO6Leo6YOo6Zeo5Lqk5o6l77yM6YCa6L+H5bu656uL6ZuG5Lit5L2c5Lia5Lit5b+D5L2/5a6h5om55pe25pWI5LuONeWkqee8qeefreiHszjlsI/ml7bjgIJcbiMjIyDppJDppa7kuJrpnIDmsYLpooTmtYtcbui/numUgemkkOmlrumbhuWbouaVtOWQiFBPU+ezu+e7n+OAgeWkqeawlOaVsOaNruWSjOWkluWNluW5s+WPsOS/oeaBr++8jOaehOW7uuWKqOaAgemihOa1i+aooeWei++8jOS9v+mjn+adkOaNn+iAl+eOh+S7jjEyJemZjeiHszYl77yM5ZGo5aSH6LSn5YeG56Gu546H5o+Q5Y2H6IezODkl44CCXG4jIyMg5Yy755aX6LWE5rqQ6LCD5bqmXG7kuInnlLLljLvpmaLpgJrov4fmgqPogIXmtYHph4/liIbmnpDph43mnoTliIbor4rmtYHnqIvvvIzlsIZDVOajgOafpeW5s+Wdh+etieW+heaXtumXtOS7jjMuMuWwj+aXtuWOi+e8qeiHszQ15YiG6ZKf77yM6K6+5aSH5Yip55So546H5o+Q6auYMjfkuKrnmb7liIbngrnjgIJcbiMjIyDnianmtYHot6/lvoTkvJjljJZcbuW/q+mAkuS8geS4muW6lOeUqOi/kOetueWtpueul+azleWkhOeQhuavj+aXpTUwMOS4h+S7tuWMheijueaVsOaNru+8jOWKqOaAgeinhOWIkumFjemAgei3r+e6v++8jOS9v+WNlei9puaXpeWdh+mFjemAgemHj+WinuWKoDM15Lu277yM54eD5rK55oiQ5pys5LiL6ZmNMTgl44CCIiwidHBsaWQiOiIxMDAwMSIsInRwbE5hbWUiOiJsaXN0NF91bmk0N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935200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defRPr/>
            </a:pPr>
            <a:r>
              <a:rPr lang="en-US" sz="2775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68842" y="3544832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402576" y="1528636"/>
            <a:ext cx="3233733" cy="2016196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462" r="5462"/>
          <a:stretch>
            <a:fillRect/>
          </a:stretch>
        </p:blipFill>
        <p:spPr>
          <a:xfrm rot="0">
            <a:off x="935200" y="351897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eyJfdGVtcGxhdGVEYXRhIjp7ImNvbnRlbnRUeXBlIjoiJGltZzAiLCJuZWVkUmVwbGFjZSI6dHJ1ZSwidHlwZSI6ImltYWdlIn0sInRhZyI6IiRpbWcwIn0=</bd:templateData>
          </p:ext>
        </p:extLst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5462" r="5462"/>
          <a:stretch>
            <a:fillRect/>
          </a:stretch>
        </p:blipFill>
        <p:spPr>
          <a:xfrm rot="0">
            <a:off x="4168914" y="1502788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eyJfdGVtcGxhdGVEYXRhIjp7ImNvbnRlbnRUeXBlIjoiJGltZzEiLCJuZWVkUmVwbGFjZSI6dHJ1ZSwidHlwZSI6ImltYWdlIn0sInRhZyI6IiRpbWcxIn0=</bd:templateData>
          </p:ext>
        </p:extLst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18426" t="18426"/>
          <a:stretch>
            <a:fillRect/>
          </a:stretch>
        </p:blipFill>
        <p:spPr>
          <a:xfrm rot="0">
            <a:off x="7402576" y="3544832"/>
            <a:ext cx="3233682" cy="204203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eyJfdGVtcGxhdGVEYXRhIjp7ImNvbnRlbnRUeXBlIjoiJGltZzIiLCJuZWVkUmVwbGFjZSI6dHJ1ZSwidHlwZSI6ImltYWdlIn0sInRhZyI6IiRpbWcyIn0=</bd:templateData>
          </p:ext>
        </p:extLst>
      </p:pic>
      <p:sp>
        <p:nvSpPr>
          <p:cNvPr id="9" name="TextBox 9"/>
          <p:cNvSpPr txBox="1"/>
          <p:nvPr/>
        </p:nvSpPr>
        <p:spPr>
          <a:xfrm rot="0">
            <a:off x="935200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数字化转型框架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38761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提炼制造业与零售业共性经验，构建包含数据治理、流程自动化、智能决策的三阶段转型路径，已在3个行业20家企业验证适用性。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eyJfdGVtcGxhdGVEYXRhIjp7ImNvbnRlbnRUeXBlIjoiJGl0ZW0xX2MiLCJsaW5lQ291bnQiOiI0Iiwid29yZENvdW50IjoiMTUifSwidGFnIjoiJGl0ZW0xX2MifQ==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4168933" y="3570685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客户体验提升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4272494" y="3984787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融合电商用户画像技术与制造业售后服务数据，开发出预测性维护系统，使设备故障预警准确率达91%，客户满意度提升22分。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eyJfdGVtcGxhdGVEYXRhIjp7ImNvbnRlbnRUeXBlIjoiJGl0ZW0yX2MiLCJsaW5lQ291bnQiOiI0Iiwid29yZENvdW50IjoiMTUifSwidGFnIjoiJGl0ZW0yX2MifQ==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402576" y="152863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组织能力建设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506137" y="1942738"/>
            <a:ext cx="3130173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425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总结跨行业变革管理经验，形成包含变革准备度评估、敏捷团队组建、持续改进机制的标准方法论包，实施企业变革成功率提高40%。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跨行业最佳实践分享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3qOihjOS4muacgOS9s+Wunui3teWIhuS6q1xuIyMjIOaVsOWtl+WMlui9rOWei+ahhuaetlxu5o+Q54K85Yi26YCg5Lia5LiO6Zu25ZSu5Lia5YWx5oCn57uP6aqM77yM5p6E5bu65YyF5ZCr5pWw5o2u5rK755CG44CB5rWB56iL6Ieq5Yqo5YyW44CB5pm66IO95Yaz562W55qE5LiJ6Zi25q616L2s5Z6L6Lev5b6E77yM5bey5ZyoM+S4quihjOS4mjIw5a625LyB5Lia6aqM6K+B6YCC55So5oCn44CCXG4jIyMg5a6i5oi35L2T6aqM5o+Q5Y2HXG7ono3lkIjnlLXllYbnlKjmiLfnlLvlg4/mioDmnK/kuI7liLbpgKDkuJrllK7lkI7mnI3liqHmlbDmja7vvIzlvIDlj5Hlh7rpooTmtYvmgKfnu7TmiqTns7vnu5/vvIzkvb/orr7lpIfmlYXpmpzpooTorablh4bnoa7njofovr45MSXvvIzlrqLmiLfmu6HmhI/luqbmj5DljYcyMuWIhuOAglxuIyMjIOe7hOe7h+iDveWKm+W7uuiuvlxu5oC757uT6Leo6KGM5Lia5Y+Y6Z2p566h55CG57uP6aqM77yM5b2i5oiQ5YyF5ZCr5Y+Y6Z2p5YeG5aSH5bqm6K+E5Lyw44CB5pWP5o235Zui6Zif57uE5bu644CB5oyB57ut5pS56L+b5py65Yi255qE5qCH5YeG5pa55rOV6K665YyF77yM5a6e5pa95LyB5Lia5Y+Y6Z2p5oiQ5Yqf546H5o+Q6auYNDAl44CCIiwidHBsaWQiOiIxMDAwMSIsInRwbE5hbWUiOiJsaXN0M19JbWcyMzEyMDEwMV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005" name="TextBox 2"/>
          <p:cNvSpPr txBox="1"/>
          <p:nvPr/>
        </p:nvSpPr>
        <p:spPr>
          <a:xfrm rot="0">
            <a:off x="4764088" y="6445250"/>
            <a:ext cx="2851150" cy="276225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rgbClr val="222935">
                    <a:alpha val="100000"/>
                  </a:srgbClr>
                </a:solidFill>
                <a:latin typeface="Arial"/>
                <a:ea typeface="Arial"/>
                <a:cs typeface="Arial"/>
                <a:hlinkClick/>
              </a:rPr>
              <a:t>卓越质量智库 | www.zhiliangclub.com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508125" y="1268413"/>
            <a:ext cx="9180513" cy="2351087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24579" name="AutoShape 4"/>
          <p:cNvSpPr/>
          <p:nvPr/>
        </p:nvSpPr>
        <p:spPr>
          <a:xfrm rot="0">
            <a:off x="4859338" y="4030663"/>
            <a:ext cx="2395537" cy="873125"/>
          </a:xfrm>
          <a:prstGeom prst="rect">
            <a:avLst/>
          </a:prstGeom>
          <a:noFill/>
        </p:spPr>
        <p:txBody>
          <a:bodyPr anchor="b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404040">
                    <a:alpha val="100000"/>
                  </a:srgbClr>
                </a:solidFill>
                <a:latin typeface="Eras Light ITC"/>
                <a:ea typeface="Eras Light ITC"/>
                <a:cs typeface="Eras Light ITC"/>
              </a:rPr>
              <a:t>Thanks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0" name="AutoShape 5"/>
          <p:cNvSpPr/>
          <p:nvPr/>
        </p:nvSpPr>
        <p:spPr>
          <a:xfrm rot="0">
            <a:off x="1524000" y="5332413"/>
            <a:ext cx="9144000" cy="1655762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7" name="Connector 7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8" name="Connector 8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24584" name="AutoShape 9"/>
          <p:cNvSpPr/>
          <p:nvPr/>
        </p:nvSpPr>
        <p:spPr>
          <a:xfrm rot="0">
            <a:off x="15240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5" name="AutoShape 10"/>
          <p:cNvSpPr/>
          <p:nvPr/>
        </p:nvSpPr>
        <p:spPr>
          <a:xfrm rot="0">
            <a:off x="103632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MDEiLCJ0cGxOYW1lIjoiZW5kXzMwNTk5OTIzNTc0MDMwM184NzU3ODI3NzlfMjY4MDQ4ODMxNDIwMzAz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根本原因挖掘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运用因果图（鱼骨图）、5Why分析法等工具层层追问，直至定位关键X变量。例如，某生产线次品率高的根本原因可能是设备校准频率不足，而非表面上的操作失误。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25" r="16625"/>
          <a:stretch>
            <a:fillRect/>
          </a:stretch>
        </p:blipFill>
        <p:spPr>
          <a:xfrm rot="0">
            <a:off x="-328183" y="2528623"/>
            <a:ext cx="3304067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关键因子验证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通过假设检验（如T检验、ANOVA）和散布图分析，量化X对Y的影响强度。需同时满足统计显著性（p值&lt;0.05）和实践显著性（效应量足够大）。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流程瓶颈诊断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结合FMEA（失效模式分析）评估潜在风险点，优先处理高风险因子。例如，电商订单延迟问题可能需聚焦库存核对环节的系统响应速度。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基本任务与核心目标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uuacrOS7u+WKoeS4juaguOW/g+ebruagh1xuIyMjIOagueacrOWOn+WboOaMluaOmFxu6L+Q55So5Zug5p6c5Zu+77yI6bG86aqo5Zu+77yJ44CBNVdoeeWIhuaekOazleetieW3peWFt+WxguWxgui/vemXru+8jOebtOiHs+WumuS9jeWFs+mUrljlj5jph4/jgILkvovlpoLvvIzmn5DnlJ/kuqfnur/mrKHlk4Hnjofpq5jnmoTmoLnmnKzljp/lm6Dlj6/og73mmK/orr7lpIfmoKHlh4bpopHnjofkuI3otrPvvIzogIzpnZ7ooajpnaLkuIrnmoTmk43kvZzlpLHor6/jgIJcbiMjIyDlhbPplK7lm6DlrZDpqozor4FcbumAmui/h+WBh+iuvuajgOmqjO+8iOWmglTmo4DpqozjgIFBTk9WQe+8ieWSjOaVo+W4g+WbvuWIhuaekO+8jOmHj+WMlljlr7lZ55qE5b2x5ZON5by65bqm44CC6ZyA5ZCM5pe25ruh6Laz57uf6K6h5pi+6JGX5oCn77yIcOWAvDwwLjA177yJ5ZKM5a6e6Le15pi+6JGX5oCn77yI5pWI5bqU6YeP6Laz5aSf5aSn77yJ44CCXG4jIyMg5rWB56iL55O26aKI6K+K5patXG7nu5PlkIhGTUVB77yI5aSx5pWI5qih5byP5YiG5p6Q77yJ6K+E5Lyw5r2c5Zyo6aOO6Zmp54K577yM5LyY5YWI5aSE55CG6auY6aOO6Zmp5Zug5a2Q44CC5L6L5aaC77yM55S15ZWG6K6i5Y2V5bu26L+f6Zeu6aKY5Y+v6IO96ZyA6IGa54Sm5bqT5a2Y5qC45a+5546v6IqC55qE57O757uf5ZON5bqU6YCf5bqm44CCIiwidHBsaWQiOiIxMDAwMSIsInRwbE5hbWUiOiJsaXN0M19JbWcyX21vZCIsImVkaXRlZCI6ImZhbHNlIiwiZXh0cmFQYXJhbXMiOiJ7XCJpbmZvX3VybFwiOlwiaHR0cDovL2JqLmJjZWJvcy5jb20vdjEvd2Vua3UtYWktZG9jLzMwNTk5OTIzNTc0MDMwMy9ydGNzL2JkanNvbi8yYzA0NTk4ZGZlZWQwNDg0Lmpzb24/YXV0aG9yaXphdGlvbj1iY2UtYXV0aC12MSUyRjQ2ZGM4Y2MzNDY3NDRkYWQ4MDA2NTE4MjNhOTZkOWNkJTJGMjAyNi0wMy0wM1QxMiUzQTQ3JTNBMDRaJTJGLTElMkZob3N0JTJGMjdhYWNlY2I5YjhjN2Y1NjM1YzFiNjM2MTZmNzJmNmU3OTEwOGU3Nzc4ZWE1NDliMmMxMzgxMTE2M2FhNDRiZSZyZXNwb25zZUNvbnRlbnRUeXBlPWFwcGxpY2F0aW9uJTJGanNvbiZyZXNwb25zZUNhY2hlQ29udHJvbD1tYXgtYWdlJTNEMzg4ODAwMCZyZXNwb25zZUV4cGlyZXM9RnJpJTJDJTIwMTclMjBBcHIlMjAyMDI2JTIwMjAlM0E0NyUzQTA0JTIwJTJCMDgwMFwifSJ9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3879748" y="1112976"/>
            <a:ext cx="433777" cy="197093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5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49965" y="1310069"/>
            <a:ext cx="10712950" cy="4476283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 l="34063" r="34063"/>
          <a:stretch>
            <a:fillRect/>
          </a:stretch>
        </p:blipFill>
        <p:spPr>
          <a:xfrm rot="0">
            <a:off x="705505" y="1112976"/>
            <a:ext cx="3505032" cy="4673376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6" name="TextBox 6"/>
          <p:cNvSpPr txBox="1"/>
          <p:nvPr/>
        </p:nvSpPr>
        <p:spPr>
          <a:xfrm rot="0">
            <a:off x="4529023" y="1645545"/>
            <a:ext cx="6160333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Y=f(X)模型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529023" y="2194565"/>
            <a:ext cx="5944189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Y代表流程输出（如缺陷率、周期时间），X为输入变量（如温度、操作步骤）。该函数关系强调通过控制X来优化Y，例如降低焊接温度（X1）可减少产品变形（Y）。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529023" y="3603693"/>
            <a:ext cx="594418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统计显著性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529023" y="4226071"/>
            <a:ext cx="5944189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指分析结果非随机误差导致的概率，通常以α风险（0.05）为阈值。若p值&lt;0.05，则拒绝原假设，确认X对Y的影响真实存在。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关键术语解释（Y=f(X)等）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s+mUruacr+ivreino+mHiu+8iFk9ZihYKeetie+8iVxuIyMjIFk9ZihYKeaooeWei1xuWeS7o+ihqOa1geeoi+i+k+WHuu+8iOWmgue8uumZt+eOh+OAgeWRqOacn+aXtumXtO+8ie+8jFjkuLrovpPlhaXlj5jph4/vvIjlpoLmuKnluqbjgIHmk43kvZzmraXpqqTvvInjgILor6Xlh73mlbDlhbPns7vlvLrosIPpgJrov4fmjqfliLZY5p2l5LyY5YyWWe+8jOS+i+WmgumZjeS9jueEiuaOpea4qeW6pu+8iFgx77yJ5Y+v5YeP5bCR5Lqn5ZOB5Y+Y5b2i77yIWe+8ieOAglxuIyMjIOe7n+iuoeaYvuiRl+aAp1xu5oyH5YiG5p6Q57uT5p6c6Z2e6ZqP5py66K+v5beu5a+86Ie055qE5qaC546H77yM6YCa5bi45LulzrHpo47pmanvvIgwLjA177yJ5Li66ZiI5YC844CC6IulcOWAvDwwLjA177yM5YiZ5ouS57ud5Y6f5YGH6K6+77yM56Gu6K6kWOWvuVnnmoTlvbHlk43nnJ/lrp7lrZjlnKjjgIIiLCJ0cGxpZCI6IjEwMDAxIiwidHBsTmFtZSI6Imxpc3QyX0ltZzJ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问题原因分析方法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XrumimOWOn+WboOWIhuaekOaWueazlSIsInRwbGlkIjoiMTAwMDEiLCJ0cGxOYW1lIjoiaDJ0aXRsZV8zMDU5OTkyMzU3NDAzMDNfODc1NzgyNzc5XzI2ODA0ODgzMTQyMDMwM19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在开始前需清晰定义讨论的核心问题，避免发散过度。例如用“如何提升客户满意度”替代模糊的“解决服务问题”。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明确问题边界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包括禁止批评、追求数量、鼓励联想和结合改进。主持人需实时制止评价性语言，确保思维自由流动。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严格遵循四大原则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设置主持人把控流程，记录员用白板实时整理观点，标注关键词聚类（如“流程”“人员”“技术”）。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角色分工与记录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结束后按可行性、成本、影响度三维度对点子分类，投票选出TOP3方案深入分析。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后期筛选与优先级评估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头脑风暴法实施要点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ktOiEkemjjuaatOazleWunuaWveimgeeCuVxuIyMjIOaYjuehrumXrumimOi+ueeVjFxu5Zyo5byA5aeL5YmN6ZyA5riF5pmw5a6a5LmJ6K6o6K6655qE5qC45b+D6Zeu6aKY77yM6YG/5YWN5Y+R5pWj6L+H5bqm44CC5L6L5aaC55So4oCc5aaC5L2V5o+Q5Y2H5a6i5oi35ruh5oSP5bqm4oCd5pu/5Luj5qih57OK55qE4oCc6Kej5Yaz5pyN5Yqh6Zeu6aKY4oCd44CCXG4jIyMg5Lil5qC86YG15b6q5Zub5aSn5Y6f5YiZXG7ljIXmi6znpoHmraLmibnor4TjgIHov73msYLmlbDph4/jgIHpvJPlirHogZTmg7Plkoznu5PlkIjmlLnov5vjgILkuLvmjIHkurrpnIDlrp7ml7bliLbmraLor4Tku7fmgKfor63oqIDvvIznoa7kv53mgJ3nu7Toh6rnlLHmtYHliqjjgIJcbiMjIyDop5LoibLliIblt6XkuI7orrDlvZVcbuiuvue9ruS4u+aMgeS6uuaKiuaOp+a1geeoi++8jOiusOW9leWRmOeUqOeZveadv+WunuaXtuaVtOeQhuingueCue+8jOagh+azqOWFs+mUruivjeiBmuexu++8iOWmguKAnOa1geeoi+KAneKAnOS6uuWRmOKAneKAnOaKgOacr+KAne+8ieOAglxuIyMjIOWQjuacn+etm+mAieS4juS8mOWFiOe6p+ivhOS8sFxu57uT5p2f5ZCO5oyJ5Y+v6KGM5oCn44CB5oiQ5pys44CB5b2x5ZON5bqm5LiJ57u05bqm5a+554K55a2Q5YiG57G777yM5oqV56Wo6YCJ5Ye6VE9QM+aWueahiOa3seWFpeWIhuaekOOAgiIsInRwbGlkIjoiMTAwMDEiLCJ0cGxOYW1lIjoibGlzdDRfSW1nMV9tb2QiLCJlZGl0ZWQiOiJmYWxzZSIsImV4dHJhUGFyYW1zIjoie1wiaW5mb191cmxcIjpcImh0dHA6Ly9iai5iY2Vib3MuY29tL3YxL3dlbmt1LWFpLWRvYy8zMDU5OTkyMzU3NDAzMDMvcnRjcy9iZGpzb24vMmMwNDU5OGRmZWVkMDQ4NC5qc29uP2F1dGhvcml6YXRpb249YmNlLWF1dGgtdjElMkY0NmRjOGNjMzQ2NzQ0ZGFkODAwNjUxODIzYTk2ZDljZCUyRjIwMjYtMDMtMDNUMTIlM0E0NyUzQTA0WiUyRi0xJTJGaG9zdCUyRjI3YWFjZWNiOWI4YzdmNTYzNWMxYjYzNjE2ZjcyZjZlNzkxMDhlNzc3OGVhNTQ5YjJjMTM4MTExNjNhYTQ0YmUmcmVzcG9uc2VDb250ZW50VHlwZT1hcHBsaWNhdGlvbiUyRmpzb24mcmVzcG9uc2VDYWNoZUNvbnRyb2w9bWF4LWFnZSUzRDM4ODgwMDAmcmVzcG9uc2VFeHBpcmVzPUZyaSUyQyUyMDE3JTIwQXByJTIwMjAyNiUyMDIwJTNBNDclM0EwNCUyMCUyQjA4MDBcIn0ifQ==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6610" r="6610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主干与分支逻辑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鱼头右侧标注问题（如“交货延迟”），主骨箭头指向鱼头，分支按6M法（人、机、料、法、环、测）展开，次级原因用中小骨标注。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逐层追问细化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例如“人员”分支下可延伸“培训不足”“排班不合理”，避免停留在表层原因（如“员工效率低”）。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验证因果真实性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通过数据或观察确认末端因素是否真影响问题，如“设备故障率＞15%”需有维修记录支撑。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因果图(鱼骨图)绘制技巧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oOaenOWbvijpsbzpqqjlm74p57uY5Yi25oqA5benXG4jIyMg5Li75bmy5LiO5YiG5pSv6YC76L6RXG7psbzlpLTlj7PkvqfmoIfms6jpl67popjvvIjlpoLigJzkuqTotKflu7bov5/igJ3vvInvvIzkuLvpqqjnrq3lpLTmjIflkJHpsbzlpLTvvIzliIbmlK/mjIk2Teazle+8iOS6uuOAgeacuuOAgeaWmeOAgeazleOAgeeOr+OAgea1i++8ieWxleW8gO+8jOasoee6p+WOn+WboOeUqOS4reWwj+mqqOagh+azqOOAglxuIyMjIOmAkOWxgui/vemXrue7huWMllxu5L6L5aaC4oCc5Lq65ZGY4oCd5YiG5pSv5LiL5Y+v5bu25Ly44oCc5Z+56K6t5LiN6Laz4oCd4oCc5o6S54+t5LiN5ZCI55CG4oCd77yM6YG/5YWN5YGc55WZ5Zyo6KGo5bGC5Y6f5Zug77yI5aaC4oCc5ZGY5bel5pWI546H5L2O4oCd77yJ44CCXG4jIyMg6aqM6K+B5Zug5p6c55yf5a6e5oCnXG7pgJrov4fmlbDmja7miJbop4Llr5/noa7orqTmnKvnq6/lm6DntKDmmK/lkKbnnJ/lvbHlk43pl67popjvvIzlpoLigJzorr7lpIfmlYXpmpznjofvvJ4xNSXigJ3pnIDmnInnu7Tkv67orrDlvZXmlK/mkpHjgIIiLCJ0cGxpZCI6IjEwMDAxIiwidHBsTmFtZSI6Imxpc3QzX0ltZzNfbW9kIiwiZWRpdGVkIjoiZmFsc2UiLCJleHRyYVBhcmFtcyI6IntcImluZm9fdXJsXCI6XCJodHRwOi8vYmouYmNlYm9zLmNvbS92MS93ZW5rdS1haS1kb2MvMzA1OTk5MjM1NzQwMzAzL3J0Y3MvYmRqc29uLzJjMDQ1OThkZmVlZDA0ODQuanNvbj9hdXRob3JpemF0aW9uPWJjZS1hdXRoLXYxJTJGNDZkYzhjYzM0Njc0NGRhZDgwMDY1MTgyM2E5NmQ5Y2QlMkYyMDI2LTAzLTAzVDEyJTNBNDclM0EwNFolMkYtMSUyRmhvc3QlMkYyN2FhY2VjYjliOGM3ZjU2MzVjMWI2MzYxNmY3MmY2ZTc5MTA4ZTc3NzhlYTU0OWIyYzEzODExMTYzYWE0NGJlJnJlc3BvbnNlQ29udGVudFR5cGU9YXBwbGljYXRpb24lMkZqc29uJnJlc3BvbnNlQ2FjaGVDb250cm9sPW1heC1hZ2UlM0QzODg4MDAwJnJlc3BvbnNlRXhwaXJlcz1GcmklMkMlMjAxNyUyMEFwciUyMDIwMjYlMjAyMCUzQTQ3JTNBMDQlMjAlMkIwODAwXCJ9In0=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AAB8"/>
      </a:accent1>
      <a:accent2>
        <a:srgbClr val="9FAAB8"/>
      </a:accent2>
      <a:accent3>
        <a:srgbClr val="9FAAB8"/>
      </a:accent3>
      <a:accent4>
        <a:srgbClr val="9FAA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f5499ff7db5235b7f2f5153111328796_1772542254_7615fdb5eaffb39a916b211f6f1cf5c4","ReservedCode1":"a855c9cc0ccda8a6f462172d704db054cc92c65a7f526aaf858d2cc956c0ce37","ContentPropagator":"001191110000802100433B10001","PropagateID":"f5499ff7db5235b7f2f5153111328796_1772542254_7615fdb5eaffb39a916b211f6f1cf5c4","ReservedCode2":"a855c9cc0ccda8a6f462172d704db054cc92c65a7f526aaf858d2cc956c0ce37"}</vt:lpwstr>
  </op:property>
</op:Properties>
</file>