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presentationml.slide+xml" PartName="/ppt/slides/slide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Default Extension="jpg" ContentType="image/jpeg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custom-properties+xml" PartName="/docProps/custom.xml"/>
</Types>
</file>

<file path=_rels/.rels><?xml version="1.0" encoding="UTF-8" standalone="yes"?>
<Relationships xmlns="http://schemas.openxmlformats.org/package/2006/relationships">
<Relationship Target="ppt/presentation.xml" Type="http://schemas.openxmlformats.org/officeDocument/2006/relationships/officeDocument" Id="rId1"/>
<Relationship Target="docProps/thumbnail.jpeg" Type="http://schemas.openxmlformats.org/package/2006/relationships/metadata/thumbnail" Id="rId2"/>
<Relationship Target="docProps/core.xml" Type="http://schemas.openxmlformats.org/package/2006/relationships/metadata/core-properties" Id="rId3"/>
<Relationship Target="docProps/app.xml" Type="http://schemas.openxmlformats.org/officeDocument/2006/relationships/extended-properties" Id="rId4"/>
<Relationship Target="docProps/custom.xml" Type="http://schemas.openxmlformats.org/officeDocument/2006/relationships/custom-properties" Id="rId5"/>
</Relationships>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 type="screen16x9"/>
  <p:notesSz cx="6858000" cy="9144000"/>
  <p:defaultTextStyle>
    <a:defPPr>
      <a:defRPr lang="zh-CN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ooxmlsdkcls="c:P15_CT_ExtendedGuideList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 lastView="sldThumbnailView">
  <p:normalViewPr>
    <p:restoredLeft sz="16520"/>
    <p:restoredTop sz="94674"/>
  </p:normalViewPr>
  <p:slideViewPr>
    <p:cSldViewPr snapToGrid="0">
      <p:cViewPr varScale="1">
        <p:scale>
          <a:sx d="100" n="124"/>
          <a:sy d="100" n="124"/>
        </p:scale>
        <p:origin x="224" y="168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<Relationship Target="slideMasters/slideMaster1.xml" Type="http://schemas.openxmlformats.org/officeDocument/2006/relationships/slideMaster" Id="rId1"/>
<Relationship Target="presProps.xml" Type="http://schemas.openxmlformats.org/officeDocument/2006/relationships/presProps" Id="rId2"/>
<Relationship Target="viewProps.xml" Type="http://schemas.openxmlformats.org/officeDocument/2006/relationships/viewProps" Id="rId3"/>
<Relationship Target="theme/theme1.xml" Type="http://schemas.openxmlformats.org/officeDocument/2006/relationships/theme" Id="rId4"/>
<Relationship Target="tableStyles.xml" Type="http://schemas.openxmlformats.org/officeDocument/2006/relationships/tableStyles" Id="rId5"/>
<Relationship Target="slides/slide1.xml" Type="http://schemas.openxmlformats.org/officeDocument/2006/relationships/slide" Id="rId6"/>
<Relationship Target="slides/slide.xml" Type="http://schemas.openxmlformats.org/officeDocument/2006/relationships/slide" Id="rId7"/>
<Relationship Target="slides/slide2.xml" Type="http://schemas.openxmlformats.org/officeDocument/2006/relationships/slide" Id="rId8"/>
<Relationship Target="slides/slide3.xml" Type="http://schemas.openxmlformats.org/officeDocument/2006/relationships/slide" Id="rId9"/>
<Relationship Target="slides/slide4.xml" Type="http://schemas.openxmlformats.org/officeDocument/2006/relationships/slide" Id="rId10"/>
<Relationship Target="slides/slide5.xml" Type="http://schemas.openxmlformats.org/officeDocument/2006/relationships/slide" Id="rId11"/>
<Relationship Target="slides/slide6.xml" Type="http://schemas.openxmlformats.org/officeDocument/2006/relationships/slide" Id="rId12"/>
<Relationship Target="slides/slide7.xml" Type="http://schemas.openxmlformats.org/officeDocument/2006/relationships/slide" Id="rId13"/>
<Relationship Target="slides/slide8.xml" Type="http://schemas.openxmlformats.org/officeDocument/2006/relationships/slide" Id="rId14"/>
<Relationship Target="slides/slide9.xml" Type="http://schemas.openxmlformats.org/officeDocument/2006/relationships/slide" Id="rId15"/>
<Relationship Target="slides/slide10.xml" Type="http://schemas.openxmlformats.org/officeDocument/2006/relationships/slide" Id="rId16"/>
<Relationship Target="slides/slide11.xml" Type="http://schemas.openxmlformats.org/officeDocument/2006/relationships/slide" Id="rId17"/>
<Relationship Target="slides/slide12.xml" Type="http://schemas.openxmlformats.org/officeDocument/2006/relationships/slide" Id="rId18"/>
<Relationship Target="slides/slide13.xml" Type="http://schemas.openxmlformats.org/officeDocument/2006/relationships/slide" Id="rId19"/>
<Relationship Target="slides/slide14.xml" Type="http://schemas.openxmlformats.org/officeDocument/2006/relationships/slide" Id="rId20"/>
<Relationship Target="slides/slide15.xml" Type="http://schemas.openxmlformats.org/officeDocument/2006/relationships/slide" Id="rId21"/>
<Relationship Target="slides/slide16.xml" Type="http://schemas.openxmlformats.org/officeDocument/2006/relationships/slide" Id="rId22"/>
<Relationship Target="slides/slide17.xml" Type="http://schemas.openxmlformats.org/officeDocument/2006/relationships/slide" Id="rId23"/>
<Relationship Target="slides/slide18.xml" Type="http://schemas.openxmlformats.org/officeDocument/2006/relationships/slide" Id="rId24"/>
<Relationship Target="slides/slide19.xml" Type="http://schemas.openxmlformats.org/officeDocument/2006/relationships/slide" Id="rId25"/>
<Relationship Target="slides/slide20.xml" Type="http://schemas.openxmlformats.org/officeDocument/2006/relationships/slide" Id="rId26"/>
<Relationship Target="slides/slide21.xml" Type="http://schemas.openxmlformats.org/officeDocument/2006/relationships/slide" Id="rId27"/>
<Relationship Target="slides/slide22.xml" Type="http://schemas.openxmlformats.org/officeDocument/2006/relationships/slide" Id="rId28"/>
<Relationship Target="slides/slide23.xml" Type="http://schemas.openxmlformats.org/officeDocument/2006/relationships/slide" Id="rId29"/>
<Relationship Target="slides/slide24.xml" Type="http://schemas.openxmlformats.org/officeDocument/2006/relationships/slide" Id="rId30"/>
<Relationship Target="slides/slide25.xml" Type="http://schemas.openxmlformats.org/officeDocument/2006/relationships/slide" Id="rId31"/>
<Relationship Target="slides/slide26.xml" Type="http://schemas.openxmlformats.org/officeDocument/2006/relationships/slide" Id="rId32"/>
</Relationships>

</file>

<file path=ppt/slideLayouts/_rels/slideLayout1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AFF4D715-50C3-B803-A8ED-E297CF0F2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ooxmlsdkcls="c:A16_CT_CreationId" id="{72D1C8FA-4E74-3C2B-B2E1-90179EE0F86D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kumimoji="1" lang="zh-CN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EAF96F5C-20E8-D5B3-4B51-E00FBADC2408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5DCA3150-268E-E144-EB8E-C83266A4625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62C9375F-A225-D342-874D-7AF26BF34C8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213152611"/>
      </p:ext>
    </p:extLst>
  </p:cSld>
  <p:clrMapOvr>
    <a:masterClrMapping/>
  </p:clrMapOvr>
  <p:extLst>
    <p:ext uri="ooxmlsdk">
      <ooxmlsdk:mediaFallback xmlns:ooxmlsdkcls="c:OOXMLSDK_CT_MediaFallback" target="/slidelayout//ppt/slideLayouts/slideLayout1.xml.png" type="slideLayout"/>
    </p:ext>
  </p:extLst>
</p:sldLayout>
</file>

<file path=ppt/slideLayouts/slideLayout10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B19FE248-CB53-29A6-B21F-1B9B25DD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ooxmlsdkcls="c:A16_CT_CreationId" id="{B3CB66B5-34D0-BDE9-5932-0E416504FDCD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2BD9B6BF-E627-7250-3EDA-1287E1110522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AA7CADA8-4560-F141-7ED6-BD570DF7468A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24590A53-D30B-FB19-DA4E-56FFB4BECD9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821721733"/>
      </p:ext>
    </p:extLst>
  </p:cSld>
  <p:clrMapOvr>
    <a:masterClrMapping/>
  </p:clrMapOvr>
  <p:extLst>
    <p:ext uri="ooxmlsdk">
      <ooxmlsdk:mediaFallback xmlns:ooxmlsdkcls="c:OOXMLSDK_CT_MediaFallback" target="/slidelayout//ppt/slideLayouts/slideLayout10.xml.png" type="slideLayout"/>
    </p:ext>
  </p:extLst>
</p:sldLayout>
</file>

<file path=ppt/slideLayouts/slideLayout11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vertTitleAnd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ooxmlsdkcls="c:A16_CT_CreationId" id="{9F20F4DD-F736-F394-947B-5741BD745FEF}"/>
              </a:ext>
            </a:extLst>
          </p:cNvPr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ooxmlsdkcls="c:A16_CT_CreationId" id="{B6E099BE-C301-7614-65DF-46D9E84D64D7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5B136390-1E46-C21F-75CD-E31A78324479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785A1DA6-C2F0-C179-3F42-8D6667B9AE87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B4619AC8-8FAF-9013-7FB4-18456D33271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2923299543"/>
      </p:ext>
    </p:extLst>
  </p:cSld>
  <p:clrMapOvr>
    <a:masterClrMapping/>
  </p:clrMapOvr>
  <p:extLst>
    <p:ext uri="ooxmlsdk">
      <ooxmlsdk:mediaFallback xmlns:ooxmlsdkcls="c:OOXMLSDK_CT_MediaFallback" target="/slidelayout//ppt/slideLayouts/slideLayout11.xml.png" type="slideLayout"/>
    </p:ext>
  </p:extLst>
</p:sldLayout>
</file>

<file path=ppt/slideLayouts/slideLayout2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B05BA219-D050-862C-E65B-9683A367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773736A5-1585-C5FA-D2FE-8F5ED1377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76E2F4FD-E8D7-1C42-14C4-121EA09928C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7BD03D1D-7811-D79C-3E26-008C6266453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9F5FEE4B-101F-62CC-E69D-F081B97B9CB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2047147540"/>
      </p:ext>
    </p:extLst>
  </p:cSld>
  <p:clrMapOvr>
    <a:masterClrMapping/>
  </p:clrMapOvr>
  <p:extLst>
    <p:ext uri="ooxmlsdk">
      <ooxmlsdk:mediaFallback xmlns:ooxmlsdkcls="c:OOXMLSDK_CT_MediaFallback" target="/slidelayout//ppt/slideLayouts/slideLayout2.xml.png" type="slideLayout"/>
    </p:ext>
  </p:extLst>
</p:sldLayout>
</file>

<file path=ppt/slideLayouts/slideLayout3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4B30E9EE-8C71-67D4-A2BC-53B10698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6C09279D-06F0-EFDE-9CD6-193A29D31A41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23B3CCE7-DC65-DA1D-3E8E-70130CD6E89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99B74EE2-CD7D-A99C-E5D2-1366E53CABFC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5252B1E2-E5C3-92D1-FF78-B950DDC1B42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205822510"/>
      </p:ext>
    </p:extLst>
  </p:cSld>
  <p:clrMapOvr>
    <a:masterClrMapping/>
  </p:clrMapOvr>
  <p:extLst>
    <p:ext uri="ooxmlsdk">
      <ooxmlsdk:mediaFallback xmlns:ooxmlsdkcls="c:OOXMLSDK_CT_MediaFallback" target="/slidelayout//ppt/slideLayouts/slideLayout3.xml.png" type="slideLayout"/>
    </p:ext>
  </p:extLst>
</p:sldLayout>
</file>

<file path=ppt/slideLayouts/slideLayout4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A8C4817C-99A1-757B-E4AD-A4032027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2C17D338-6AC5-3B05-1915-B1578DB8BD84}"/>
              </a:ext>
            </a:extLst>
          </p:cNvPr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ooxmlsdkcls="c:A16_CT_CreationId" id="{0F8E3BF0-2279-8BF3-1C0E-03C9E7BF3BF7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5EB8EC9A-56DC-2B36-BF93-CCB1A8E3E9A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1F3D304B-FAC1-533F-1456-38E73C2AFC52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016F4D4A-E839-BFE4-78EA-559F4A54D91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968786054"/>
      </p:ext>
    </p:extLst>
  </p:cSld>
  <p:clrMapOvr>
    <a:masterClrMapping/>
  </p:clrMapOvr>
  <p:extLst>
    <p:ext uri="ooxmlsdk">
      <ooxmlsdk:mediaFallback xmlns:ooxmlsdkcls="c:OOXMLSDK_CT_MediaFallback" target="/slidelayout//ppt/slideLayouts/slideLayout4.xml.png" type="slideLayout"/>
    </p:ext>
  </p:extLst>
</p:sldLayout>
</file>

<file path=ppt/slideLayouts/slideLayout5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044C5FF1-6080-2725-74AB-5FF7D3F2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47A501C3-38EB-2364-C39C-33279253F15E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ooxmlsdkcls="c:A16_CT_CreationId" id="{85EEC63D-4589-C043-285B-B8127689F2C7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ooxmlsdkcls="c:A16_CT_CreationId" id="{18810A47-0A22-AB30-2FCE-43F3C972A800}"/>
              </a:ext>
            </a:extLst>
          </p:cNvPr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ooxmlsdkcls="c:A16_CT_CreationId" id="{588C72C7-7B09-FD2C-30C5-4350039BABB1}"/>
              </a:ext>
            </a:extLst>
          </p:cNvPr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ooxmlsdkcls="c:A16_CT_CreationId" id="{B3957867-163A-9E7A-AE92-DDB0D8E1D82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ooxmlsdkcls="c:A16_CT_CreationId" id="{140928ED-F638-2A81-FAF0-17D14FCA979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ooxmlsdkcls="c:A16_CT_CreationId" id="{EB5BCCDA-B30D-A94D-59C6-47F6302534C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120130515"/>
      </p:ext>
    </p:extLst>
  </p:cSld>
  <p:clrMapOvr>
    <a:masterClrMapping/>
  </p:clrMapOvr>
  <p:extLst>
    <p:ext uri="ooxmlsdk">
      <ooxmlsdk:mediaFallback xmlns:ooxmlsdkcls="c:OOXMLSDK_CT_MediaFallback" target="/slidelayout//ppt/slideLayouts/slideLayout5.xml.png" type="slideLayout"/>
    </p:ext>
  </p:extLst>
</p:sldLayout>
</file>

<file path=ppt/slideLayouts/slideLayout6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F6C2DB04-0D11-419F-4D88-8EE71954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ooxmlsdkcls="c:A16_CT_CreationId" id="{5CFF8EF7-C3FC-15DF-EB99-F3AFA6C50F0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ooxmlsdkcls="c:A16_CT_CreationId" id="{BBA37BA3-FB71-5172-B46A-25DF8DB9748B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ooxmlsdkcls="c:A16_CT_CreationId" id="{890FED2D-6DE6-4528-CEC4-A1B115005D03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281781461"/>
      </p:ext>
    </p:extLst>
  </p:cSld>
  <p:clrMapOvr>
    <a:masterClrMapping/>
  </p:clrMapOvr>
  <p:extLst>
    <p:ext uri="ooxmlsdk">
      <ooxmlsdk:mediaFallback xmlns:ooxmlsdkcls="c:OOXMLSDK_CT_MediaFallback" target="/slidelayout//ppt/slideLayouts/slideLayout6.xml.png" type="slideLayout"/>
    </p:ext>
  </p:extLst>
</p:sldLayout>
</file>

<file path=ppt/slideLayouts/slideLayout7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ooxmlsdkcls="c:A16_CT_CreationId" id="{3C4BDD16-6439-B908-EDD7-E328E0DBDD56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ooxmlsdkcls="c:A16_CT_CreationId" id="{82E04F1C-1C5E-FF25-BFF4-A2FD0C4AB89F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ooxmlsdkcls="c:A16_CT_CreationId" id="{25C5C0E4-D1F8-57FC-808D-20A6FC4DDD99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95038035"/>
      </p:ext>
    </p:extLst>
  </p:cSld>
  <p:clrMapOvr>
    <a:masterClrMapping/>
  </p:clrMapOvr>
  <p:extLst>
    <p:ext uri="ooxmlsdk">
      <ooxmlsdk:mediaFallback xmlns:ooxmlsdkcls="c:OOXMLSDK_CT_MediaFallback" target="/slidelayout//ppt/slideLayouts/slideLayout7.xml.png" type="slideLayout"/>
    </p:ext>
  </p:extLst>
</p:sldLayout>
</file>

<file path=ppt/slideLayouts/slideLayout8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7843FCD8-D346-D209-27B3-7C09A6E1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4FB47027-3D1C-237E-E4D0-376667F14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ooxmlsdkcls="c:A16_CT_CreationId" id="{F304B274-03F4-DFA5-61F7-9E8E0AC9846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D8BAC8FF-DC28-5C76-6936-568A1EF2BCE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0762A2AA-F26F-56C5-60C1-F265434CD341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2E79CC6C-B836-7CF1-8B26-F26AD143943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850346981"/>
      </p:ext>
    </p:extLst>
  </p:cSld>
  <p:clrMapOvr>
    <a:masterClrMapping/>
  </p:clrMapOvr>
  <p:extLst>
    <p:ext uri="ooxmlsdk">
      <ooxmlsdk:mediaFallback xmlns:ooxmlsdkcls="c:OOXMLSDK_CT_MediaFallback" target="/slidelayout//ppt/slideLayouts/slideLayout8.xml.png" type="slideLayout"/>
    </p:ext>
  </p:extLst>
</p:sldLayout>
</file>

<file path=ppt/slideLayouts/slideLayout9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93E0D37B-120B-5DC1-45AB-49EAA8B7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ooxmlsdkcls="c:A16_CT_CreationId" id="{BB5A8308-143D-B013-FA6D-13A508B23FD4}"/>
              </a:ext>
            </a:extLst>
          </p:cNvPr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kumimoji="1" lang="zh-CN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ooxmlsdkcls="c:A16_CT_CreationId" id="{A09730FC-073C-5B6F-22E8-FA4523B5C264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9C0007D1-71A0-CD5F-5290-4EB94B79278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F4971ABE-DCFA-3F63-9336-9EBAF4904CA5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BF786D08-7017-BD7F-109B-79A0EF202E2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851326504"/>
      </p:ext>
    </p:extLst>
  </p:cSld>
  <p:clrMapOvr>
    <a:masterClrMapping/>
  </p:clrMapOvr>
  <p:extLst>
    <p:ext uri="ooxmlsdk">
      <ooxmlsdk:mediaFallback xmlns:ooxmlsdkcls="c:OOXMLSDK_CT_MediaFallback" target="/slidelayout//ppt/slideLayouts/slideLayout9.xml.png" type="slideLayout"/>
    </p:ext>
  </p:extLst>
</p:sldLayout>
</file>

<file path=ppt/slideMasters/_rels/slideMaster1.xml.rels><?xml version="1.0" encoding="UTF-8" standalone="yes"?>
<Relationships xmlns="http://schemas.openxmlformats.org/package/2006/relationships">
<Relationship Target="../slideLayouts/slideLayout1.xml" Type="http://schemas.openxmlformats.org/officeDocument/2006/relationships/slideLayout" Id="rId1"/>
<Relationship Target="../slideLayouts/slideLayout10.xml" Type="http://schemas.openxmlformats.org/officeDocument/2006/relationships/slideLayout" Id="rId10"/>
<Relationship Target="../slideLayouts/slideLayout11.xml" Type="http://schemas.openxmlformats.org/officeDocument/2006/relationships/slideLayout" Id="rId11"/>
<Relationship Target="../theme/theme1.xml" Type="http://schemas.openxmlformats.org/officeDocument/2006/relationships/theme" Id="rId12"/>
<Relationship Target="../slideLayouts/slideLayout2.xml" Type="http://schemas.openxmlformats.org/officeDocument/2006/relationships/slideLayout" Id="rId2"/>
<Relationship Target="../slideLayouts/slideLayout3.xml" Type="http://schemas.openxmlformats.org/officeDocument/2006/relationships/slideLayout" Id="rId3"/>
<Relationship Target="../slideLayouts/slideLayout4.xml" Type="http://schemas.openxmlformats.org/officeDocument/2006/relationships/slideLayout" Id="rId4"/>
<Relationship Target="../slideLayouts/slideLayout5.xml" Type="http://schemas.openxmlformats.org/officeDocument/2006/relationships/slideLayout" Id="rId5"/>
<Relationship Target="../slideLayouts/slideLayout6.xml" Type="http://schemas.openxmlformats.org/officeDocument/2006/relationships/slideLayout" Id="rId6"/>
<Relationship Target="../slideLayouts/slideLayout7.xml" Type="http://schemas.openxmlformats.org/officeDocument/2006/relationships/slideLayout" Id="rId7"/>
<Relationship Target="../slideLayouts/slideLayout8.xml" Type="http://schemas.openxmlformats.org/officeDocument/2006/relationships/slideLayout" Id="rId8"/>
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ooxmlsdkcls="c:A16_CT_CreationId" id="{779C2722-3B8C-2065-5AC5-263CFE98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857A3692-2AD9-CE6F-D53F-7845B9B389BC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7B51CEA3-90BC-60A3-2BF0-EFFB67E7C6ED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CA196AE0-833D-16AA-C61D-4401D75F8977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03FBC43C-0D70-FA29-5981-9056C96452AA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258487986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.png" Type="http://schemas.openxmlformats.org/officeDocument/2006/relationships/image" Id="rId3"/>
<rels:Relationship Target="../media/image6.png" Type="http://schemas.openxmlformats.org/officeDocument/2006/relationships/image" Id="rId4"/>
<rels:Relationship Target="../media/image7.png" Type="http://schemas.openxmlformats.org/officeDocument/2006/relationships/image" Id="rId5"/>
<rels:Relationship Target="../media/image8.png" Type="http://schemas.openxmlformats.org/officeDocument/2006/relationships/image" Id="rId6"/>
<rels:Relationship Target="../media/image9.png" Type="http://schemas.openxmlformats.org/officeDocument/2006/relationships/image" Id="rId7"/>
<rels:Relationship Target="../media/image10.png" Type="http://schemas.openxmlformats.org/officeDocument/2006/relationships/image" Id="rId8"/>
</rels:Relationships>

</file>

<file path=ppt/slides/_rels/slide1.xml.rels><?xml version="1.0" encoding="UTF-8" standalone="yes"?>
<Relationships xmlns="http://schemas.openxmlformats.org/package/2006/relationships">
<Relationship Target="../slideLayouts/slideLayout7.xml" Type="http://schemas.openxmlformats.org/officeDocument/2006/relationships/slideLayout" Id="rId1"/>
<Relationship Target="../media/image1.png" Type="http://schemas.openxmlformats.org/officeDocument/2006/relationships/image" Id="rId2"/>
<Relationship Target="../media/image2.png" Type="http://schemas.openxmlformats.org/officeDocument/2006/relationships/image" Id="rId3"/>
<Relationship Target="../media/image3.png" Type="http://schemas.openxmlformats.org/officeDocument/2006/relationships/image" Id="rId4"/>
<Relationship Target="../media/image4.png" Type="http://schemas.openxmlformats.org/officeDocument/2006/relationships/image" Id="rId5"/>
<Relationship Target="../media/image5.png" Type="http://schemas.openxmlformats.org/officeDocument/2006/relationships/image" Id="rId6"/>
</Relationships>

</file>

<file path=ppt/slides/_rels/slide1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1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6.jpg" Type="http://schemas.openxmlformats.org/officeDocument/2006/relationships/image" Id="rId3"/>
</rels:Relationships>

</file>

<file path=ppt/slides/_rels/slide1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1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7.jpg" Type="http://schemas.openxmlformats.org/officeDocument/2006/relationships/image" Id="rId3"/>
</rels:Relationships>

</file>

<file path=ppt/slides/_rels/slide1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1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1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1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1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1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2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8.jpg" Type="http://schemas.openxmlformats.org/officeDocument/2006/relationships/image" Id="rId3"/>
</rels:Relationships>

</file>

<file path=ppt/slides/_rels/slide2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2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9.jpg" Type="http://schemas.openxmlformats.org/officeDocument/2006/relationships/image" Id="rId3"/>
<rels:Relationship Target="../media/image10.jpg" Type="http://schemas.openxmlformats.org/officeDocument/2006/relationships/image" Id="rId4"/>
<rels:Relationship Target="../media/image11.jpg" Type="http://schemas.openxmlformats.org/officeDocument/2006/relationships/image" Id="rId5"/>
</rels:Relationships>

</file>

<file path=ppt/slides/_rels/slide2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4.png" Type="http://schemas.openxmlformats.org/officeDocument/2006/relationships/image" Id="rId3"/>
<rels:Relationship Target="../media/image15.png" Type="http://schemas.openxmlformats.org/officeDocument/2006/relationships/image" Id="rId4"/>
</rels:Relationships>

</file>

<file path=ppt/slides/_rels/slide2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2.jpg" Type="http://schemas.openxmlformats.org/officeDocument/2006/relationships/image" Id="rId3"/>
</rels:Relationships>

</file>

<file path=ppt/slides/_rels/slide2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6.png" Type="http://schemas.openxmlformats.org/officeDocument/2006/relationships/image" Id="rId2"/>
</rels:Relationships>

</file>

<file path=ppt/slides/_rels/slide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.jpg" Type="http://schemas.openxmlformats.org/officeDocument/2006/relationships/image" Id="rId3"/>
</rels:Relationships>

</file>

<file path=ppt/slides/_rels/slide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.jpg" Type="http://schemas.openxmlformats.org/officeDocument/2006/relationships/image" Id="rId3"/>
</rels:Relationships>

</file>

<file path=ppt/slides/_rels/slide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2.jpg" Type="http://schemas.openxmlformats.org/officeDocument/2006/relationships/image" Id="rId3"/>
</rels:Relationships>

</file>

<file path=ppt/slides/_rels/slide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3.jpg" Type="http://schemas.openxmlformats.org/officeDocument/2006/relationships/image" Id="rId3"/>
<rels:Relationship Target="../media/image4.jpg" Type="http://schemas.openxmlformats.org/officeDocument/2006/relationships/image" Id="rId4"/>
<rels:Relationship Target="../media/image5.jpg" Type="http://schemas.openxmlformats.org/officeDocument/2006/relationships/image" Id="rId5"/>
</rels:Relationships>

</file>

<file path=ppt/slides/slide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19458" name="AutoShape 3"/>
          <p:cNvSpPr/>
          <p:nvPr/>
        </p:nvSpPr>
        <p:spPr>
          <a:xfrm rot="0">
            <a:off x="609600" y="609600"/>
            <a:ext cx="10972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27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课程目录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212850"/>
            <a:ext cx="914400" cy="12700"/>
          </a:xfrm>
          <a:prstGeom prst="line">
            <a:avLst/>
          </a:prstGeom>
          <a:ln w="38100">
            <a:solidFill>
              <a:srgbClr val="2563EB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200004" name="AutoShape 5"/>
          <p:cNvSpPr/>
          <p:nvPr/>
        </p:nvSpPr>
        <p:spPr>
          <a:xfrm rot="0">
            <a:off x="6096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0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9144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06" name="AutoShape 7"/>
          <p:cNvSpPr/>
          <p:nvPr/>
        </p:nvSpPr>
        <p:spPr>
          <a:xfrm rot="0">
            <a:off x="29464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63" name="AutoShape 8"/>
          <p:cNvSpPr/>
          <p:nvPr/>
        </p:nvSpPr>
        <p:spPr>
          <a:xfrm rot="0">
            <a:off x="9144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Control阶段概述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eyJfdGVtcGxhdGVEYXRhIjp7ImNvbnRlbnRUeXBlIjoiJGNhdGEwIiwibGluZUNvdW50IjoiMSIsIndvcmRDb3VudCI6IjUifSwidGFnIjoiJGNhdGEwIn0=</bd:templateData>
          </p:ext>
        </p:extLst>
      </p:sp>
      <p:sp>
        <p:nvSpPr>
          <p:cNvPr id="219464" name="AutoShape 9"/>
          <p:cNvSpPr/>
          <p:nvPr/>
        </p:nvSpPr>
        <p:spPr>
          <a:xfrm rot="0">
            <a:off x="9144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09" name="AutoShape 10"/>
          <p:cNvSpPr/>
          <p:nvPr/>
        </p:nvSpPr>
        <p:spPr>
          <a:xfrm rot="0">
            <a:off x="43688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1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46736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11" name="AutoShape 12"/>
          <p:cNvSpPr/>
          <p:nvPr/>
        </p:nvSpPr>
        <p:spPr>
          <a:xfrm rot="0">
            <a:off x="67056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68" name="AutoShape 13"/>
          <p:cNvSpPr/>
          <p:nvPr/>
        </p:nvSpPr>
        <p:spPr>
          <a:xfrm rot="0">
            <a:off x="46736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控制计划制定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eyJfdGVtcGxhdGVEYXRhIjp7ImNvbnRlbnRUeXBlIjoiJGNhdGExIiwibGluZUNvdW50IjoiMSIsIndvcmRDb3VudCI6IjUifSwidGFnIjoiJGNhdGExIn0=</bd:templateData>
          </p:ext>
        </p:extLst>
      </p:sp>
      <p:sp>
        <p:nvSpPr>
          <p:cNvPr id="219469" name="AutoShape 14"/>
          <p:cNvSpPr/>
          <p:nvPr/>
        </p:nvSpPr>
        <p:spPr>
          <a:xfrm rot="0">
            <a:off x="46736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14" name="AutoShape 15"/>
          <p:cNvSpPr/>
          <p:nvPr/>
        </p:nvSpPr>
        <p:spPr>
          <a:xfrm rot="0">
            <a:off x="81280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4328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16" name="AutoShape 17"/>
          <p:cNvSpPr/>
          <p:nvPr/>
        </p:nvSpPr>
        <p:spPr>
          <a:xfrm rot="0">
            <a:off x="104648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73" name="AutoShape 18"/>
          <p:cNvSpPr/>
          <p:nvPr/>
        </p:nvSpPr>
        <p:spPr>
          <a:xfrm rot="0">
            <a:off x="84328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控制工具与技术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eyJfdGVtcGxhdGVEYXRhIjp7ImNvbnRlbnRUeXBlIjoiJGNhdGEyIiwibGluZUNvdW50IjoiMSIsIndvcmRDb3VudCI6IjUifSwidGFnIjoiJGNhdGEyIn0=</bd:templateData>
          </p:ext>
        </p:extLst>
      </p:sp>
      <p:sp>
        <p:nvSpPr>
          <p:cNvPr id="219474" name="AutoShape 19"/>
          <p:cNvSpPr/>
          <p:nvPr/>
        </p:nvSpPr>
        <p:spPr>
          <a:xfrm rot="0">
            <a:off x="84328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19" name="AutoShape 20"/>
          <p:cNvSpPr/>
          <p:nvPr/>
        </p:nvSpPr>
        <p:spPr>
          <a:xfrm rot="0">
            <a:off x="6096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20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0">
            <a:off x="9144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21" name="AutoShape 22"/>
          <p:cNvSpPr/>
          <p:nvPr/>
        </p:nvSpPr>
        <p:spPr>
          <a:xfrm rot="0">
            <a:off x="2946400" y="4241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78" name="AutoShape 23"/>
          <p:cNvSpPr/>
          <p:nvPr/>
        </p:nvSpPr>
        <p:spPr>
          <a:xfrm rot="0">
            <a:off x="9144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控制阶段实施步骤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eyJfdGVtcGxhdGVEYXRhIjp7ImNvbnRlbnRUeXBlIjoiJGNhdGEzIiwibGluZUNvdW50IjoiMSIsIndvcmRDb3VudCI6IjUifSwidGFnIjoiJGNhdGEzIn0=</bd:templateData>
          </p:ext>
        </p:extLst>
      </p:sp>
      <p:sp>
        <p:nvSpPr>
          <p:cNvPr id="219479" name="AutoShape 24"/>
          <p:cNvSpPr/>
          <p:nvPr/>
        </p:nvSpPr>
        <p:spPr>
          <a:xfrm rot="0">
            <a:off x="9144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24" name="AutoShape 25"/>
          <p:cNvSpPr/>
          <p:nvPr/>
        </p:nvSpPr>
        <p:spPr>
          <a:xfrm rot="0">
            <a:off x="43688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25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0">
            <a:off x="46736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26" name="AutoShape 27"/>
          <p:cNvSpPr/>
          <p:nvPr/>
        </p:nvSpPr>
        <p:spPr>
          <a:xfrm rot="0">
            <a:off x="6705600" y="4241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83" name="AutoShape 28"/>
          <p:cNvSpPr/>
          <p:nvPr/>
        </p:nvSpPr>
        <p:spPr>
          <a:xfrm rot="0">
            <a:off x="46736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常见问题与解决方案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eyJfdGVtcGxhdGVEYXRhIjp7ImNvbnRlbnRUeXBlIjoiJGNhdGE0IiwibGluZUNvdW50IjoiMSIsIndvcmRDb3VudCI6IjUifSwidGFnIjoiJGNhdGE0In0=</bd:templateData>
          </p:ext>
        </p:extLst>
      </p:sp>
      <p:sp>
        <p:nvSpPr>
          <p:cNvPr id="219484" name="AutoShape 29"/>
          <p:cNvSpPr/>
          <p:nvPr/>
        </p:nvSpPr>
        <p:spPr>
          <a:xfrm rot="0">
            <a:off x="46736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85" name="AutoShape 30"/>
          <p:cNvSpPr/>
          <p:nvPr/>
        </p:nvSpPr>
        <p:spPr>
          <a:xfrm rot="0">
            <a:off x="81280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2563EB">
              <a:alpha val="4999"/>
            </a:srgbClr>
          </a:solidFill>
          <a:ln w="12700">
            <a:solidFill>
              <a:srgbClr val="2563EB">
                <a:alpha val="100000"/>
              </a:srgbClr>
            </a:solidFill>
            <a:prstDash val="dash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30" name="Picture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0">
            <a:off x="84328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19487" name="AutoShape 32"/>
          <p:cNvSpPr/>
          <p:nvPr/>
        </p:nvSpPr>
        <p:spPr>
          <a:xfrm rot="0">
            <a:off x="84328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2563E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案例分析与实操演练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eyJfdGVtcGxhdGVEYXRhIjp7ImNvbnRlbnRUeXBlIjoiJGNhdGE1IiwibGluZUNvdW50IjoiMSIsIndvcmRDb3VudCI6IjUifSwidGFnIjoiJGNhdGE1In0=</bd:templateData>
          </p:ext>
        </p:extLst>
      </p:sp>
      <p:sp>
        <p:nvSpPr>
          <p:cNvPr id="219488" name="AutoShape 33"/>
          <p:cNvSpPr/>
          <p:nvPr/>
        </p:nvSpPr>
        <p:spPr>
          <a:xfrm rot="0">
            <a:off x="84328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uebruW9lVxuQ29udHJvbOmYtuauteamgui/sFxu5o6n5Yi26K6h5YiS5Yi25a6aXG7mjqfliLblt6XlhbfkuI7mioDmnK9cbuaOp+WItumYtuauteWunuaWveatpemqpFxu5bi46KeB6Zeu6aKY5LiO6Kej5Yaz5pa55qGIXG7moYjkvovliIbmnpDkuI7lrp7mk43mvJTnu4MiLCJ0cGxpZCI6IjEwMDAxIiwidHBsTmFtZSI6ImNhdGFMaXN0XzMwNjAwNDc2OTQ2MDMwM184NzU3ODI3NzlfMjY4MDU3NzA3NzQwMzAzXzZfbW9kIiwiZWRpdGVkIjoiZmFsc2UiLCJleHRyYVBhcmFtcyI6IntcImluZm9fdXJsXCI6XCJodHRwOi8vYmouYmNlYm9zLmNvbS92MS93ZW5rdS1haS1kb2MvMzA2MDA0NzY5NDYwMzAzL3J0Y3MvYmRqc29uL2YyZDBlMjU1MDIxMDE1YTAuanNvbj9yZXNwb25zZUNvbnRlbnRUeXBlPWFwcGxpY2F0aW9uJTJGanNvbiZyZXNwb25zZUNhY2hlQ29udHJvbD1tYXgtYWdlJTNEMzg4ODAwMCZyZXNwb25zZUV4cGlyZXM9RnJpJTJDJTIwMTclMjBBcHIlMjAyMDI2JTIwMjElM0EwOCUzQTM0JTIwJTJCMDgwMCZhdXRob3JpemF0aW9uPWJjZS1hdXRoLXYxJTJGNDZkYzhjYzM0Njc0NGRhZDgwMDY1MTgyM2E5NmQ5Y2QlMkYyMDI2LTAzLTAzVDEzJTNBMDglM0EzNFolMkYtMSUyRmhvc3QlMkZhNjRkNTYyMjk1YTY4ZDBkYjQwYzI0Y2VmMTk3NThmNDI1ZTFmNzQ4OGQ0Njg0YTE5OGNhMTY5NmFmMTUyYTBhXCJ9In0=</bd:templateData>
    </p:ext>
  </p:extLst>
</p:sld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0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0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762000" y="1778000"/>
            <a:ext cx="1016000" cy="10160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2" name="AutoShape 5"/>
          <p:cNvSpPr/>
          <p:nvPr/>
        </p:nvSpPr>
        <p:spPr>
          <a:xfrm rot="0">
            <a:off x="762000" y="3048000"/>
            <a:ext cx="3048000" cy="1524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Control（控制）阶段实操课件</a:t>
            </a: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cxnSp>
        <p:nvCxnSpPr>
          <p:cNvPr id="6" name="Connector 6"/>
          <p:cNvCxnSpPr/>
          <p:nvPr/>
        </p:nvCxnSpPr>
        <p:spPr>
          <a:xfrm>
            <a:off x="762000" y="4692650"/>
            <a:ext cx="1016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00006" name="AutoShape 7"/>
          <p:cNvSpPr/>
          <p:nvPr/>
        </p:nvSpPr>
        <p:spPr>
          <a:xfrm rot="0">
            <a:off x="762000" y="4953000"/>
            <a:ext cx="3048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07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080000" y="1778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6" name="AutoShape 9"/>
          <p:cNvSpPr/>
          <p:nvPr/>
        </p:nvSpPr>
        <p:spPr>
          <a:xfrm rot="0">
            <a:off x="5080000" y="2540000"/>
            <a:ext cx="6096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7417" name="AutoShape 10"/>
          <p:cNvSpPr/>
          <p:nvPr/>
        </p:nvSpPr>
        <p:spPr>
          <a:xfrm rot="0">
            <a:off x="5080000" y="3175000"/>
            <a:ext cx="6096000" cy="889000"/>
          </a:xfrm>
          <a:prstGeom prst="roundRect">
            <a:avLst>
              <a:gd fmla="val 14287" name="adj"/>
            </a:avLst>
          </a:prstGeom>
          <a:solidFill>
            <a:srgbClr val="F1F5F9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10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5334000" y="33655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9" name="AutoShape 12"/>
          <p:cNvSpPr/>
          <p:nvPr/>
        </p:nvSpPr>
        <p:spPr>
          <a:xfrm rot="0">
            <a:off x="5842000" y="3302000"/>
            <a:ext cx="5080000" cy="635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7420" name="AutoShape 13"/>
          <p:cNvSpPr/>
          <p:nvPr/>
        </p:nvSpPr>
        <p:spPr>
          <a:xfrm rot="0">
            <a:off x="5080000" y="4191000"/>
            <a:ext cx="6096000" cy="889000"/>
          </a:xfrm>
          <a:prstGeom prst="roundRect">
            <a:avLst>
              <a:gd fmla="val 14287" name="adj"/>
            </a:avLst>
          </a:prstGeom>
          <a:solidFill>
            <a:srgbClr val="F1F5F9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13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0">
            <a:off x="5334000" y="43815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22" name="AutoShape 15"/>
          <p:cNvSpPr/>
          <p:nvPr/>
        </p:nvSpPr>
        <p:spPr>
          <a:xfrm rot="0">
            <a:off x="5842000" y="4318000"/>
            <a:ext cx="5080000" cy="635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33415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精准把控，高效执行</a:t>
            </a: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eyJ0YWciOiIkc3ViVGl0bGUifQ==</bd:templateData>
          </p:ext>
        </p:extLst>
      </p:sp>
      <p:cxnSp>
        <p:nvCxnSpPr>
          <p:cNvPr id="16" name="Connector 16"/>
          <p:cNvCxnSpPr/>
          <p:nvPr/>
        </p:nvCxnSpPr>
        <p:spPr>
          <a:xfrm>
            <a:off x="5080000" y="5454650"/>
            <a:ext cx="6096000" cy="12700"/>
          </a:xfrm>
          <a:prstGeom prst="line">
            <a:avLst/>
          </a:prstGeom>
          <a:ln w="12700">
            <a:solidFill>
              <a:srgbClr val="E2E8F0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17424" name="AutoShape 17"/>
          <p:cNvSpPr/>
          <p:nvPr/>
        </p:nvSpPr>
        <p:spPr>
          <a:xfrm rot="0">
            <a:off x="5080000" y="5651500"/>
            <a:ext cx="60960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 fontScale="100000"/>
          </a:bodyPr>
          <a:lstStyle/>
          <a:p>
            <a:pPr algn="l" defTabSz="91440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等线"/>
                <a:ea typeface="宋体"/>
                <a:cs typeface="+mn-cs"/>
              </a:defRPr>
            </a:pPr>
            <a:r>
              <a:rPr lang="en-US" sz="1200">
                <a:solidFill>
                  <a:srgbClr val="94A3B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汇报人：卓越质量智库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kNvbnRyb2zvvIjmjqfliLbvvInpmLbmrrXlrp7mk43or77ku7YiLCJ0cGxpZCI6IjEwMDAxIiwidHBsTmFtZSI6InRpdGxlXzMwNjAwNDc2OTQ2MDMwM184NzU3ODI3NzlfMjY4MDU3NzA3NzQwMzAzX21vZCIsImVkaXRlZCI6ImZhbHNlIiwiZXh0cmFQYXJhbXMiOiJ7XCJpbmZvX3VybFwiOlwiaHR0cDovL2JqLmJjZWJvcy5jb20vdjEvd2Vua3UtYWktZG9jLzMwNjAwNDc2OTQ2MDMwMy9ydGNzL2JkanNvbi9mMmQwZTI1NTAyMTAxNWEwLmpzb24/cmVzcG9uc2VDb250ZW50VHlwZT1hcHBsaWNhdGlvbiUyRmpzb24mcmVzcG9uc2VDYWNoZUNvbnRyb2w9bWF4LWFnZSUzRDM4ODgwMDAmcmVzcG9uc2VFeHBpcmVzPUZyaSUyQyUyMDE3JTIwQXByJTIwMjAyNiUyMDIxJTNBMDglM0EzNCUyMCUyQjA4MDAmYXV0aG9yaXphdGlvbj1iY2UtYXV0aC12MSUyRjQ2ZGM4Y2MzNDY3NDRkYWQ4MDA2NTE4MjNhOTZkOWNkJTJGMjAyNi0wMy0wM1QxMyUzQTA4JTNBMzRaJTJGLTElMkZob3N0JTJGYTY0ZDU2MjI5NWE2OGQwZGI0MGMyNGNlZjE5NzU4ZjQyNWUxZjc0ODhkNDY4NGExOThjYTE2OTZhZjE1MmEwYVwifSJ9</bd:templateData>
    </p:ext>
  </p:extLs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控制工具与技术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Op+WItuW3peWFt+S4juaKgOacryIsInRwbGlkIjoiMTAwMDEiLCJ0cGxOYW1lIjoiaDJ0aXRsZV8zMDYwMDQ3Njk0NjAzMDNfODc1NzgyNzc5XzI2ODA1NzcwNzc0MDMwM19tb2QiLCJlZGl0ZWQiOiJmYWxzZSIsImV4dHJhUGFyYW1zIjoie1wiaW5mb191cmxcIjpcImh0dHA6Ly9iai5iY2Vib3MuY29tL3YxL3dlbmt1LWFpLWRvYy8zMDYwMDQ3Njk0NjAzMDMvcnRjcy9iZGpzb24vZjJkMGUyNTUwMjEwMTVhMC5qc29uP3Jlc3BvbnNlQ29udGVudFR5cGU9YXBwbGljYXRpb24lMkZqc29uJnJlc3BvbnNlQ2FjaGVDb250cm9sPW1heC1hZ2UlM0QzODg4MDAwJnJlc3BvbnNlRXhwaXJlcz1GcmklMkMlMjAxNyUyMEFwciUyMDIwMjYlMjAyMSUzQTA4JTNBMzQlMjAlMkIwODAwJmF1dGhvcml6YXRpb249YmNlLWF1dGgtdjElMkY0NmRjOGNjMzQ2NzQ0ZGFkODAwNjUxODIzYTk2ZDljZCUyRjIwMjYtMDMtMDNUMTMlM0EwOCUzQTM0WiUyRi0xJTJGaG9zdCUyRmE2NGQ1NjIyOTVhNjhkMGRiNDBjMjRjZWYxOTc1OGY0MjVlMWY3NDg4ZDQ2ODRhMTk4Y2ExNjk2YWYxNTJhMGFcIn0ifQ==</bd:templateData>
    </p:ext>
  </p:extLs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3457229" y="1366715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3585573" y="1495059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5" name="Connector 5"/>
          <p:cNvCxnSpPr/>
          <p:nvPr/>
        </p:nvCxnSpPr>
        <p:spPr>
          <a:xfrm>
            <a:off x="3761139" y="197453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6" name="TextBox 6"/>
          <p:cNvSpPr txBox="1"/>
          <p:nvPr/>
        </p:nvSpPr>
        <p:spPr>
          <a:xfrm rot="0">
            <a:off x="4197466" y="1162542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多层级验证机制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197466" y="1685121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通过班组长、工程师、经理三个管理层级对关键过程特性进行高频次审核，验证标准化作业（SOP）执行情况，确保防错装置有效性。典型审核频率分别为每班次、每周和每月。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-519692" y="2337114"/>
            <a:ext cx="3687085" cy="3687085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-328183" y="2528623"/>
            <a:ext cx="3304066" cy="3304066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0" name="AutoShape 10"/>
          <p:cNvSpPr/>
          <p:nvPr/>
        </p:nvSpPr>
        <p:spPr>
          <a:xfrm rot="0">
            <a:off x="3457229" y="300532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585573" y="313366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2" name="Connector 12"/>
          <p:cNvCxnSpPr/>
          <p:nvPr/>
        </p:nvCxnSpPr>
        <p:spPr>
          <a:xfrm>
            <a:off x="3761139" y="3613143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3" name="TextBox 13"/>
          <p:cNvSpPr txBox="1"/>
          <p:nvPr/>
        </p:nvSpPr>
        <p:spPr>
          <a:xfrm rot="0">
            <a:off x="4197466" y="2801151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结构化检查清单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4197466" y="3323731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基于CQI-8标准开发涵盖5S管理、工装维护、操作合规性等要素的检查表，采用电子化系统记录偏差，自动触发纠正措施（CAPA）流程。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3457229" y="464393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3585573" y="4772277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7" name="Connector 17"/>
          <p:cNvCxnSpPr/>
          <p:nvPr/>
        </p:nvCxnSpPr>
        <p:spPr>
          <a:xfrm>
            <a:off x="3761139" y="5251753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8" name="TextBox 18"/>
          <p:cNvSpPr txBox="1"/>
          <p:nvPr/>
        </p:nvSpPr>
        <p:spPr>
          <a:xfrm rot="0">
            <a:off x="4197466" y="4439760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过程稳定性分析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4197466" y="4962340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通过统计审核问题重复率、闭环整改周期等指标，识别变异源并优化控制计划。汽车行业要求关键工位LPA执行率达95%以上。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分层过程审核（LPA）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IhuWxgui/h+eoi+WuoeaguO+8iExQQe+8iVxuIyMjIOWkmuWxgue6p+mqjOivgeacuuWItlxu6YCa6L+H54+t57uE6ZW/44CB5bel56iL5biI44CB57uP55CG5LiJ5Liq566h55CG5bGC57qn5a+55YWz6ZSu6L+H56iL54m55oCn6L+b6KGM6auY6aKR5qyh5a6h5qC477yM6aqM6K+B5qCH5YeG5YyW5L2c5Lia77yIU09Q77yJ5omn6KGM5oOF5Ya177yM56Gu5L+d6Ziy6ZSZ6KOF572u5pyJ5pWI5oCn44CC5YW45Z6L5a6h5qC46aKR546H5YiG5Yir5Li65q+P54+t5qyh44CB5q+P5ZGo5ZKM5q+P5pyI44CCXG4jIyMg57uT5p6E5YyW5qOA5p+l5riF5Y2VXG7ln7rkuo5DUUktOOagh+WHhuW8gOWPkea2teebljVT566h55CG44CB5bel6KOF57u05oqk44CB5pON5L2c5ZCI6KeE5oCn562J6KaB57Sg55qE5qOA5p+l6KGo77yM6YeH55So55S15a2Q5YyW57O757uf6K6w5b2V5YGP5beu77yM6Ieq5Yqo6Kem5Y+R57qg5q2j5o6q5pa977yIQ0FQQe+8iea1geeoi+OAglxuIyMjIOi/h+eoi+eos+WumuaAp+WIhuaekFxu6YCa6L+H57uf6K6h5a6h5qC46Zeu6aKY6YeN5aSN546H44CB6Zet546v5pW05pS55ZGo5pyf562J5oyH5qCH77yM6K+G5Yir5Y+Y5byC5rqQ5bm25LyY5YyW5o6n5Yi26K6h5YiS44CC5rG96L2m6KGM5Lia6KaB5rGC5YWz6ZSu5bel5L2NTFBB5omn6KGM546H6L6+OTUl5Lul5LiK44CCIiwidHBsaWQiOiIxMDAwMSIsInRwbE5hbWUiOiJsaXN0M19JbWcyX21vZCIsImVkaXRlZCI6ImZhbHNlIiwiZXh0cmFQYXJhbXMiOiJ7XCJpbmZvX3VybFwiOlwiaHR0cDovL2JqLmJjZWJvcy5jb20vdjEvd2Vua3UtYWktZG9jLzMwNjAwNDc2OTQ2MDMwMy9ydGNzL2JkanNvbi9mMmQwZTI1NTAyMTAxNWEwLmpzb24/cmVzcG9uc2VDb250ZW50VHlwZT1hcHBsaWNhdGlvbiUyRmpzb24mcmVzcG9uc2VDYWNoZUNvbnRyb2w9bWF4LWFnZSUzRDM4ODgwMDAmcmVzcG9uc2VFeHBpcmVzPUZyaSUyQyUyMDE3JTIwQXByJTIwMjAyNiUyMDIxJTNBMDglM0EzNCUyMCUyQjA4MDAmYXV0aG9yaXphdGlvbj1iY2UtYXV0aC12MSUyRjQ2ZGM4Y2MzNDY3NDRkYWQ4MDA2NTE4MjNhOTZkOWNkJTJGMjAyNi0wMy0wM1QxMyUzQTA4JTNBMzRaJTJGLTElMkZob3N0JTJGYTY0ZDU2MjI5NWE2OGQwZGI0MGMyNGNlZjE5NzU4ZjQyNWUxZjc0ODhkNDY4NGExOThjYTE2OTZhZjE1MmEwYVwifSJ9</bd:templateData>
    </p:ext>
  </p:extLs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742370" y="167158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870713" y="179992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5" name="Connector 5"/>
          <p:cNvCxnSpPr/>
          <p:nvPr/>
        </p:nvCxnSpPr>
        <p:spPr>
          <a:xfrm>
            <a:off x="1046279" y="227940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6" name="AutoShape 6"/>
          <p:cNvSpPr/>
          <p:nvPr/>
        </p:nvSpPr>
        <p:spPr>
          <a:xfrm rot="0">
            <a:off x="742370" y="3622548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870713" y="3750892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8" name="Connector 8"/>
          <p:cNvCxnSpPr/>
          <p:nvPr/>
        </p:nvCxnSpPr>
        <p:spPr>
          <a:xfrm>
            <a:off x="1046279" y="4230367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9" name="AutoShape 9"/>
          <p:cNvSpPr/>
          <p:nvPr/>
        </p:nvSpPr>
        <p:spPr>
          <a:xfrm rot="0">
            <a:off x="6058213" y="167158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6186557" y="179992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1" name="Connector 11"/>
          <p:cNvCxnSpPr/>
          <p:nvPr/>
        </p:nvCxnSpPr>
        <p:spPr>
          <a:xfrm>
            <a:off x="6362122" y="227940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2" name="AutoShape 12"/>
          <p:cNvSpPr/>
          <p:nvPr/>
        </p:nvSpPr>
        <p:spPr>
          <a:xfrm rot="0">
            <a:off x="6058213" y="3622548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6186557" y="3750892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4" name="Connector 14"/>
          <p:cNvCxnSpPr/>
          <p:nvPr/>
        </p:nvCxnSpPr>
        <p:spPr>
          <a:xfrm>
            <a:off x="6362122" y="4230367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5" name="TextBox 15"/>
          <p:cNvSpPr txBox="1"/>
          <p:nvPr/>
        </p:nvSpPr>
        <p:spPr>
          <a:xfrm rot="0">
            <a:off x="1500099" y="1567068"/>
            <a:ext cx="4309467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PLC逻辑控制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1500099" y="2097646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采用可编程逻辑控制器实现装配线节拍同步，通过I/O模块实时监测传感器数据，典型应用包括拧紧扭矩防错和漏装检测。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1500099" y="3518032"/>
            <a:ext cx="4554426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数字孪生反馈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1500099" y="4048610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构建虚拟产线模型同步物理设备状态，西门子Simatic系统可预测设备偏移并自动补偿加工参数。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6894162" y="3518032"/>
            <a:ext cx="4527209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能源闭环管理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6894162" y="4048610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通过SCADA系统采集能耗数据，动态调节空压机、冷却塔等设备运行模式，大众工厂应用后能耗降低12%。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6967612" y="1567068"/>
            <a:ext cx="4454628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智能视觉引导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6967612" y="2097646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集成工业相机与深度学习算法，完成零部件定位、缺陷分类等任务，丰田生产线已实现0.1mm精度的实时质量判定。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自动化控制系统的应用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HquWKqOWMluaOp+WItuezu+e7n+eahOW6lOeUqFxuIyMjIFBMQ+mAu+i+keaOp+WItlxu6YeH55So5Y+v57yW56iL6YC76L6R5o6n5Yi25Zmo5a6e546w6KOF6YWN57q/6IqC5ouN5ZCM5q2l77yM6YCa6L+HSS9P5qih5Z2X5a6e5pe255uR5rWL5Lyg5oSf5Zmo5pWw5o2u77yM5YW45Z6L5bqU55So5YyF5ous5oun57Sn5omt55+p6Ziy6ZSZ5ZKM5ryP6KOF5qOA5rWL44CCXG4jIyMg5pm66IO96KeG6KeJ5byV5a+8XG7pm4bmiJDlt6XkuJrnm7jmnLrkuI7mt7HluqblrabkuaDnrpfms5XvvIzlrozmiJDpm7bpg6jku7blrprkvY3jgIHnvLrpmbfliIbnsbvnrYnku7vliqHvvIzkuLDnlLDnlJ/kuqfnur/lt7Llrp7njrAwLjFtbeeyvuW6pueahOWunuaXtui0qOmHj+WIpOWumuOAglxuIyMjIOaVsOWtl+WtqueUn+WPjemmiFxu5p6E5bu66Jma5ouf5Lqn57q/5qih5Z6L5ZCM5q2l54mp55CG6K6+5aSH54q25oCB77yM6KW/6Zeo5a2QU2ltYXRpY+ezu+e7n+WPr+mihOa1i+iuvuWkh+WBj+enu+W5tuiHquWKqOihpeWBv+WKoOW3peWPguaVsOOAglxuIyMjIOiDvea6kOmXreeOr+euoeeQhlxu6YCa6L+HU0NBREHns7vnu5/ph4fpm4bog73ogJfmlbDmja7vvIzliqjmgIHosIPoioLnqbrljovmnLrjgIHlhrfljbTloZTnrYnorr7lpIfov5DooYzmqKHlvI/vvIzlpKfkvJflt6XljoLlupTnlKjlkI7og73ogJfpmY3kvY4xMiXjgIIiLCJ0cGxpZCI6IjEwMDAxIiwidHBsTmFtZSI6Imxpc3Q0XzBfbW9kIiwiZWRpdGVkIjoiZmFsc2UiLCJleHRyYVBhcmFtcyI6IntcImluZm9fdXJsXCI6XCJodHRwOi8vYmouYmNlYm9zLmNvbS92MS93ZW5rdS1haS1kb2MvMzA2MDA0NzY5NDYwMzAzL3J0Y3MvYmRqc29uL2YyZDBlMjU1MDIxMDE1YTAuanNvbj9yZXNwb25zZUNvbnRlbnRUeXBlPWFwcGxpY2F0aW9uJTJGanNvbiZyZXNwb25zZUNhY2hlQ29udHJvbD1tYXgtYWdlJTNEMzg4ODAwMCZyZXNwb25zZUV4cGlyZXM9RnJpJTJDJTIwMTclMjBBcHIlMjAyMDI2JTIwMjElM0EwOCUzQTM0JTIwJTJCMDgwMCZhdXRob3JpemF0aW9uPWJjZS1hdXRoLXYxJTJGNDZkYzhjYzM0Njc0NGRhZDgwMDY1MTgyM2E5NmQ5Y2QlMkYyMDI2LTAzLTAzVDEzJTNBMDglM0EzNFolMkYtMSUyRmhvc3QlMkZhNjRkNTYyMjk1YTY4ZDBkYjQwYzI0Y2VmMTk3NThmNDI1ZTFmNzQ4OGQ0Njg0YTE5OGNhMTY5NmFmMTUyYTBhXCJ9In0=</bd:templateData>
    </p:ext>
  </p:extLs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71635" y="1198944"/>
            <a:ext cx="4896317" cy="4896317"/>
          </a:xfrm>
          <a:prstGeom prst="round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TextBox 4"/>
          <p:cNvSpPr txBox="1"/>
          <p:nvPr/>
        </p:nvSpPr>
        <p:spPr>
          <a:xfrm rot="0">
            <a:off x="6117399" y="1833417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整合设备振动、温度、电流等信号建立故障特征库，应用贝叶斯网络诊断数控机床主轴异常，准确率达92%。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6117399" y="1466523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多参数关联分析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6117399" y="3371805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根据严重程度划分三级报警（预警/过程偏离/停机），配套差异化响应流程。半导体行业要求关键设备报警响应时间&lt;5分钟。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6117399" y="3039750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分层报警策略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6117399" y="4966332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采用5Why分析法结合鱼骨图，对重复性故障建立根本原因对策数据库，福特发动机工厂应用后MTTR降低40%。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6117399" y="4594438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根因追溯矩阵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故障探测与分类（FDC）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VhemanOaOoua1i+S4juWIhuexu++8iEZEQ++8iVxuIyMjIOWkmuWPguaVsOWFs+iBlOWIhuaekFxu5pW05ZCI6K6+5aSH5oyv5Yqo44CB5rip5bqm44CB55S15rWB562J5L+h5Y+35bu656uL5pWF6Zqc54m55b6B5bqT77yM5bqU55So6LSd5Y+25pav572R57uc6K+K5pat5pWw5o6n5py65bqK5Li76L205byC5bi477yM5YeG56Gu546H6L6+OTIl44CCXG4jIyMg5YiG5bGC5oql6K2m562W55WlXG7moLnmja7kuKXph43nqIvluqbliJLliIbkuInnuqfmiqXorabvvIjpooToraYv6L+H56iL5YGP56a7L+WBnOacuu+8ie+8jOmFjeWll+W3ruW8guWMluWTjeW6lOa1geeoi+OAguWNiuWvvOS9k+ihjOS4muimgeaxguWFs+mUruiuvuWkh+aKpeitpuWTjeW6lOaXtumXtDw15YiG6ZKf44CCXG4jIyMg5qC55Zug6L+95rqv55+p6Zi1XG7ph4fnlKg1V2h55YiG5p6Q5rOV57uT5ZCI6bG86aqo5Zu+77yM5a+56YeN5aSN5oCn5pWF6Zqc5bu656uL5qC55pys5Y6f5Zug5a+5562W5pWw5o2u5bqT77yM56aP54m55Y+R5Yqo5py65bel5Y6C5bqU55So5ZCOTVRUUumZjeS9jjQwJeOAgiIsInRwbGlkIjoiMTAwMDEiLCJ0cGxOYW1lIjoibGlzdDNfSW1nMTNfbW9kIiwiZWRpdGVkIjoiZmFsc2UiLCJleHRyYVBhcmFtcyI6IntcImluZm9fdXJsXCI6XCJodHRwOi8vYmouYmNlYm9zLmNvbS92MS93ZW5rdS1haS1kb2MvMzA2MDA0NzY5NDYwMzAzL3J0Y3MvYmRqc29uL2YyZDBlMjU1MDIxMDE1YTAuanNvbj9yZXNwb25zZUNvbnRlbnRUeXBlPWFwcGxpY2F0aW9uJTJGanNvbiZyZXNwb25zZUNhY2hlQ29udHJvbD1tYXgtYWdlJTNEMzg4ODAwMCZyZXNwb25zZUV4cGlyZXM9RnJpJTJDJTIwMTclMjBBcHIlMjAyMDI2JTIwMjElM0EwOCUzQTM0JTIwJTJCMDgwMCZhdXRob3JpemF0aW9uPWJjZS1hdXRoLXYxJTJGNDZkYzhjYzM0Njc0NGRhZDgwMDY1MTgyM2E5NmQ5Y2QlMkYyMDI2LTAzLTAzVDEzJTNBMDglM0EzNFolMkYtMSUyRmhvc3QlMkZhNjRkNTYyMjk1YTY4ZDBkYjQwYzI0Y2VmMTk3NThmNDI1ZTFmNzQ4OGQ0Njg0YTE5OGNhMTY5NmFmMTUyYTBhXCJ9In0=</bd:templateData>
    </p:ext>
  </p:extLs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控制阶段实施步骤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Op+WItumYtuauteWunuaWveatpemqpCIsInRwbGlkIjoiMTAwMDEiLCJ0cGxOYW1lIjoiaDJ0aXRsZV8zMDYwMDQ3Njk0NjAzMDNfODc1NzgyNzc5XzI2ODA1NzcwNzc0MDMwM19tb2QiLCJlZGl0ZWQiOiJmYWxzZSIsImV4dHJhUGFyYW1zIjoie1wiaW5mb191cmxcIjpcImh0dHA6Ly9iai5iY2Vib3MuY29tL3YxL3dlbmt1LWFpLWRvYy8zMDYwMDQ3Njk0NjAzMDMvcnRjcy9iZGpzb24vZjJkMGUyNTUwMjEwMTVhMC5qc29uP3Jlc3BvbnNlQ29udGVudFR5cGU9YXBwbGljYXRpb24lMkZqc29uJnJlc3BvbnNlQ2FjaGVDb250cm9sPW1heC1hZ2UlM0QzODg4MDAwJnJlc3BvbnNlRXhwaXJlcz1GcmklMkMlMjAxNyUyMEFwciUyMDIwMjYlMjAyMSUzQTA4JTNBMzQlMjAlMkIwODAwJmF1dGhvcml6YXRpb249YmNlLWF1dGgtdjElMkY0NmRjOGNjMzQ2NzQ0ZGFkODAwNjUxODIzYTk2ZDljZCUyRjIwMjYtMDMtMDNUMTMlM0EwOCUzQTM0WiUyRi0xJTJGaG9zdCUyRmE2NGQ1NjIyOTVhNjhkMGRiNDBjMjRjZWYxOTc1OGY0MjVlMWY3NDg4ZDQ2ODRhMTk4Y2ExNjk2YWYxNTJhMGFcIn0ifQ==</bd:templateData>
    </p:ext>
  </p:extLs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cxnSp>
        <p:nvCxnSpPr>
          <p:cNvPr id="3" name="Connector 3"/>
          <p:cNvCxnSpPr/>
          <p:nvPr/>
        </p:nvCxnSpPr>
        <p:spPr>
          <a:xfrm>
            <a:off x="1151752" y="1031049"/>
            <a:ext cx="0" cy="5501196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4" name="AutoShape 4"/>
          <p:cNvSpPr/>
          <p:nvPr/>
        </p:nvSpPr>
        <p:spPr>
          <a:xfrm rot="0">
            <a:off x="831719" y="1269059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941339" y="1378679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2049815" y="1246733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-5400000">
            <a:off x="1828611" y="1403890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2049815" y="2921629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-5400000">
            <a:off x="1828611" y="3078785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2049815" y="4596524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-5400000">
            <a:off x="1828611" y="4753680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2260458" y="1202318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过程能力验证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2164864" y="1951021"/>
            <a:ext cx="8546354" cy="85282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通过统计工具（如Cpk/Ppk分析）验证生产过程是否达到设计目标，确保关键特性在规格限内稳定运行。需收集至少25组数据，计算过程能力指数并评估其是否符合客户要求（通常Cpk≥1.33）。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2279913" y="2880543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测量系统分析（MSA）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2164864" y="3605240"/>
            <a:ext cx="8519136" cy="85282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对量具进行GR&amp;R研究，确保测量误差小于10%。若发现量具重复性或再现性超差，需立即校准或更换设备，避免因测量偏差导致误判。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2314751" y="4561685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控制点部署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2182283" y="5280135"/>
            <a:ext cx="8491918" cy="91632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根据PFMEA识别的高风险工序，在生产线上设置明确控制点（如首检、巡检、末检），并配备标准化作业指导书（SOP）和记录表单，确保操作可追溯。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831719" y="2921629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941339" y="3031248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AutoShape 20"/>
          <p:cNvSpPr/>
          <p:nvPr/>
        </p:nvSpPr>
        <p:spPr>
          <a:xfrm rot="0">
            <a:off x="831719" y="4596524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AutoShape 21"/>
          <p:cNvSpPr/>
          <p:nvPr/>
        </p:nvSpPr>
        <p:spPr>
          <a:xfrm rot="0">
            <a:off x="941339" y="4706144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控制计划验证与部署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Op+WItuiuoeWIkumqjOivgeS4jumDqOe9slxuIyMjIOi/h+eoi+iDveWKm+mqjOivgVxu6YCa6L+H57uf6K6h5bel5YW377yI5aaCQ3BrL1Bwa+WIhuaekO+8iemqjOivgeeUn+S6p+i/h+eoi+aYr+WQpui+vuWIsOiuvuiuoeebruagh++8jOehruS/neWFs+mUrueJueaAp+WcqOinhOagvOmZkOWGheeos+Wumui/kOihjOOAgumcgOaUtumbhuiHs+WwkTI157uE5pWw5o2u77yM6K6h566X6L+H56iL6IO95Yqb5oyH5pWw5bm26K+E5Lyw5YW25piv5ZCm56ym5ZCI5a6i5oi36KaB5rGC77yI6YCa5bi4Q3Br4omlMS4zM++8ieOAglxuIyMjIOa1i+mHj+ezu+e7n+WIhuaekO+8iE1TQe+8iVxu5a+56YeP5YW36L+b6KGMR1ImUueglOeptu+8jOehruS/nea1i+mHj+ivr+W3ruWwj+S6jjEwJeOAguiLpeWPkeeOsOmHj+WFt+mHjeWkjeaAp+aIluWGjeeOsOaAp+i2heW3ru+8jOmcgOeri+WNs+agoeWHhuaIluabtOaNouiuvuWkh++8jOmBv+WFjeWboOa1i+mHj+WBj+W3ruWvvOiHtOivr+WIpOOAglxuIyMjIOaOp+WItueCuemDqOe9slxu5qC55o2uUEZNRUHor4bliKvnmoTpq5jpo47pmanlt6Xluo/vvIzlnKjnlJ/kuqfnur/kuIrorr7nva7mmI7noa7mjqfliLbngrnvvIjlpoLpppbmo4DjgIHlt6Hmo4DjgIHmnKvmo4DvvInvvIzlubbphY3lpIfmoIflh4bljJbkvZzkuJrmjIflr7zkuabvvIhTT1DvvInlkozorrDlvZXooajljZXvvIznoa7kv53mk43kvZzlj6/ov73muq/jgIIiLCJ0cGxpZCI6IjEwMDAxIiwidHBsTmFtZSI6Imxpc3QzXzFfbW9kIiwiZWRpdGVkIjoiZmFsc2UiLCJleHRyYVBhcmFtcyI6IntcImluZm9fdXJsXCI6XCJodHRwOi8vYmouYmNlYm9zLmNvbS92MS93ZW5rdS1haS1kb2MvMzA2MDA0NzY5NDYwMzAzL3J0Y3MvYmRqc29uL2YyZDBlMjU1MDIxMDE1YTAuanNvbj9yZXNwb25zZUNvbnRlbnRUeXBlPWFwcGxpY2F0aW9uJTJGanNvbiZyZXNwb25zZUNhY2hlQ29udHJvbD1tYXgtYWdlJTNEMzg4ODAwMCZyZXNwb25zZUV4cGlyZXM9RnJpJTJDJTIwMTclMjBBcHIlMjAyMDI2JTIwMjElM0EwOCUzQTM0JTIwJTJCMDgwMCZhdXRob3JpemF0aW9uPWJjZS1hdXRoLXYxJTJGNDZkYzhjYzM0Njc0NGRhZDgwMDY1MTgyM2E5NmQ5Y2QlMkYyMDI2LTAzLTAzVDEzJTNBMDglM0EzNFolMkYtMSUyRmhvc3QlMkZhNjRkNTYyMjk1YTY4ZDBkYjQwYzI0Y2VmMTk3NThmNDI1ZTFmNzQ4OGQ0Njg0YTE5OGNhMTY5NmFmMTUyYTBhXCJ9In0=</bd:templateData>
    </p:ext>
  </p:extLs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1097340" y="1705312"/>
            <a:ext cx="491431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1347560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835353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835353" y="1540526"/>
            <a:ext cx="969875" cy="84193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5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727547" y="3191370"/>
            <a:ext cx="2213705" cy="159677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对连续变量（如尺寸、温度）采用Xbar-R控制图监控过程稳定性，离散数据（如缺陷数）使用P图或U图。设置上下控制限，实时采集数据并标记异常点（超出控制限或连续7点同侧）。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727547" y="2298267"/>
            <a:ext cx="2215073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SPC图表应用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3698321" y="1705312"/>
            <a:ext cx="491431" cy="52397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3948541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436334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3413109" y="1540526"/>
            <a:ext cx="1036181" cy="84193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5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3328528" y="3191370"/>
            <a:ext cx="2213705" cy="159677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针对易出错工序设计物理防错（如定位销、传感器）或逻辑防错（系统互锁），当参数异常时自动停机或报警，从源头预防缺陷产生。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364979" y="2321492"/>
            <a:ext cx="221370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防错装置（Poka-Yoke）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6246562" y="1705312"/>
            <a:ext cx="491431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6496783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5984575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5961349" y="1540526"/>
            <a:ext cx="1036181" cy="84193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5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5876769" y="3191370"/>
            <a:ext cx="2213705" cy="159677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建立三级审核机制（班组长日检、主管周检、经理月检），重点核查参数记录完整性、设备点检执行情况及员工操作符合性。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5876769" y="2298267"/>
            <a:ext cx="2215073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分层审核（Layered Audit）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21" name="AutoShape 21"/>
          <p:cNvSpPr/>
          <p:nvPr/>
        </p:nvSpPr>
        <p:spPr>
          <a:xfrm rot="0">
            <a:off x="9058122" y="1705312"/>
            <a:ext cx="491431" cy="52397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AutoShape 22"/>
          <p:cNvSpPr/>
          <p:nvPr/>
        </p:nvSpPr>
        <p:spPr>
          <a:xfrm rot="0">
            <a:off x="9308342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3" name="AutoShape 23"/>
          <p:cNvSpPr/>
          <p:nvPr/>
        </p:nvSpPr>
        <p:spPr>
          <a:xfrm rot="0">
            <a:off x="8796135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8772909" y="1540526"/>
            <a:ext cx="1036181" cy="84193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5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5" name="TextBox 25"/>
          <p:cNvSpPr txBox="1"/>
          <p:nvPr/>
        </p:nvSpPr>
        <p:spPr>
          <a:xfrm rot="0">
            <a:off x="8688328" y="3191370"/>
            <a:ext cx="2213705" cy="159677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在关键工位部署PLC或SCADA系统，实时采集压力、速度等工艺参数，通过看板可视化展示趋势，异常时触发邮件报警至责任工程师。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6" name="TextBox 26"/>
          <p:cNvSpPr txBox="1"/>
          <p:nvPr/>
        </p:nvSpPr>
        <p:spPr>
          <a:xfrm rot="0">
            <a:off x="8688328" y="2298267"/>
            <a:ext cx="2215073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自动化监控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7" name="TextBox 27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关键参数监控方法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Fs+mUruWPguaVsOebkeaOp+aWueazlVxuIyMjIFNQQ+WbvuihqOW6lOeUqFxu5a+56L+e57ut5Y+Y6YeP77yI5aaC5bC65a+444CB5rip5bqm77yJ6YeH55SoWGJhci1S5o6n5Yi25Zu+55uR5o6n6L+H56iL56iz5a6a5oCn77yM56a75pWj5pWw5o2u77yI5aaC57y66Zm35pWw77yJ5L2/55SoUOWbvuaIllXlm77jgILorr7nva7kuIrkuIvmjqfliLbpmZDvvIzlrp7ml7bph4fpm4bmlbDmja7lubbmoIforrDlvILluLjngrnvvIjotoXlh7rmjqfliLbpmZDmiJbov57nu60354K55ZCM5L6n77yJ44CCXG4jIyMg6Ziy6ZSZ6KOF572u77yIUG9rYS1Zb2tl77yJXG7pkojlr7nmmJPlh7rplJnlt6Xluo/orr7orqHniannkIbpmLLplJnvvIjlpoLlrprkvY3plIDjgIHkvKDmhJ/lmajvvInmiJbpgLvovpHpmLLplJnvvIjns7vnu5/kupLplIHvvInvvIzlvZPlj4LmlbDlvILluLjml7boh6rliqjlgZzmnLrmiJbmiqXorabvvIzku47mupDlpLTpooTpmLLnvLrpmbfkuqfnlJ/jgIJcbiMjIyDliIblsYLlrqHmoLjvvIhMYXllcmVkIEF1ZGl077yJXG7lu7rnq4vkuInnuqflrqHmoLjmnLrliLbvvIjnj63nu4Tplb/ml6Xmo4DjgIHkuLvnrqHlkajmo4DjgIHnu4/nkIbmnIjmo4DvvInvvIzph43ngrnmoLjmn6Xlj4LmlbDorrDlvZXlrozmlbTmgKfjgIHorr7lpIfngrnmo4DmiafooYzmg4XlhrXlj4rlkZjlt6Xmk43kvZznrKblkIjmgKfjgIJcbiMjIyDoh6rliqjljJbnm5HmjqdcbuWcqOWFs+mUruW3peS9jemDqOe9slBMQ+aIllNDQURB57O757uf77yM5a6e5pe26YeH6ZuG5Y6L5Yqb44CB6YCf5bqm562J5bel6Im65Y+C5pWw77yM6YCa6L+H55yL5p2/5Y+v6KeG5YyW5bGV56S66LaL5Yq/77yM5byC5bi45pe26Kem5Y+R6YKu5Lu25oql6K2m6Iez6LSj5Lu75bel56iL5biI44CCIiwidHBsaWQiOiIxMDAwMSIsInRwbE5hbWUiOiJsaXN0NF82X21vZCIsImVkaXRlZCI6ImZhbHNlIiwiZXh0cmFQYXJhbXMiOiJ7XCJpbmZvX3VybFwiOlwiaHR0cDovL2JqLmJjZWJvcy5jb20vdjEvd2Vua3UtYWktZG9jLzMwNjAwNDc2OTQ2MDMwMy9ydGNzL2JkanNvbi9mMmQwZTI1NTAyMTAxNWEwLmpzb24/cmVzcG9uc2VDb250ZW50VHlwZT1hcHBsaWNhdGlvbiUyRmpzb24mcmVzcG9uc2VDYWNoZUNvbnRyb2w9bWF4LWFnZSUzRDM4ODgwMDAmcmVzcG9uc2VFeHBpcmVzPUZyaSUyQyUyMDE3JTIwQXByJTIwMjAyNiUyMDIxJTNBMDglM0EzNCUyMCUyQjA4MDAmYXV0aG9yaXphdGlvbj1iY2UtYXV0aC12MSUyRjQ2ZGM4Y2MzNDY3NDRkYWQ4MDA2NTE4MjNhOTZkOWNkJTJGMjAyNi0wMy0wM1QxMyUzQTA4JTNBMzRaJTJGLTElMkZob3N0JTJGYTY0ZDU2MjI5NWE2OGQwZGI0MGMyNGNlZjE5NzU4ZjQyNWUxZjc0ODhkNDY4NGExOThjYTE2OTZhZjE1MmEwYVwifSJ9</bd:templateData>
    </p:ext>
  </p:extLs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708216" y="1274542"/>
            <a:ext cx="3175309" cy="4589051"/>
          </a:xfrm>
          <a:prstGeom prst="rect">
            <a:avLst/>
          </a:prstGeom>
          <a:solidFill>
            <a:schemeClr val="accent2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708216" y="1274542"/>
            <a:ext cx="3175309" cy="120778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894271" y="1372185"/>
            <a:ext cx="2852876" cy="99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异常响应流程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eyJfdGVtcGxhdGVEYXRhIjp7ImNvbnRlbnRUeXBlIjoiJGl0ZW0xX3RpdGxlIiwibGluZUNvdW50IjoiMiIsIndvcmRDb3VudCI6IjkifSwidGFnIjoiJGl0ZW0xX3RpdGxlIn0=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869433" y="2822635"/>
            <a:ext cx="2852876" cy="267096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制定分级响应机制（如黄色预警需30分钟内处理，红色预警立即停线），明确责任人、 containment action（隔离可疑品）和根本原因分析（5Why或鱼骨图）要求。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eyJfdGVtcGxhdGVEYXRhIjp7ImNvbnRlbnRUeXBlIjoiJGl0ZW0xX2MiLCJsaW5lQ291bnQiOiI4Iiwid29yZENvdW50IjoiMTUifSwidGFnIjoiJGl0ZW0xX2MifQ==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4218786" y="1274542"/>
            <a:ext cx="3175309" cy="4589051"/>
          </a:xfrm>
          <a:prstGeom prst="rect">
            <a:avLst/>
          </a:prstGeom>
          <a:solidFill>
            <a:schemeClr val="accent2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4218786" y="1274542"/>
            <a:ext cx="3175309" cy="120778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404840" y="1372185"/>
            <a:ext cx="2852876" cy="99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临时措施与永久对策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eyJfdGVtcGxhdGVEYXRhIjp7ImNvbnRlbnRUeXBlIjoiJGl0ZW0yX3RpdGxlIiwibGluZUNvdW50IjoiMiIsIndvcmRDb3VudCI6IjkifSwidGFnIjoiJGl0ZW0yX3RpdGxlIn0=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404840" y="2822635"/>
            <a:ext cx="2852876" cy="267096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针对突发异常，优先采取临时对策（如100%筛选）；后续通过PDCA循环实施永久对策（如优化工艺参数或升级模具），并更新FMEA和控制计划。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eyJfdGVtcGxhdGVEYXRhIjp7ImNvbnRlbnRUeXBlIjoiJGl0ZW0yX2MiLCJsaW5lQ291bnQiOiI4Iiwid29yZENvdW50IjoiMTUifSwidGFnIjoiJGl0ZW0yX2MifQ==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7733145" y="1274542"/>
            <a:ext cx="3175309" cy="4589051"/>
          </a:xfrm>
          <a:prstGeom prst="rect">
            <a:avLst/>
          </a:prstGeom>
          <a:solidFill>
            <a:schemeClr val="accent2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7733145" y="1274542"/>
            <a:ext cx="3175309" cy="120778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7919200" y="1372185"/>
            <a:ext cx="2852876" cy="99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动态更新机制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eyJfdGVtcGxhdGVEYXRhIjp7ImNvbnRlbnRUeXBlIjoiJGl0ZW0zX3RpdGxlIiwibGluZUNvdW50IjoiMiIsIndvcmRDb3VudCI6IjkifSwidGFnIjoiJGl0ZW0zX3RpdGxlIn0=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7919200" y="2822635"/>
            <a:ext cx="2852876" cy="267096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每月召开质量回顾会议，汇总SPC数据、客户投诉和内部报废率，评估控制计划有效性。对频发问题修订控制方法（如增加检测频次或变更防错方案），需经跨部门评审后生效。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eyJfdGVtcGxhdGVEYXRhIjp7ImNvbnRlbnRUeXBlIjoiJGl0ZW0zX2MiLCJsaW5lQ291bnQiOiI4Iiwid29yZENvdW50IjoiMTUifSwidGFnIjoiJGl0ZW0zX2MifQ==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反应计划执行与调整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PjeW6lOiuoeWIkuaJp+ihjOS4juiwg+aVtFxuIyMjIOW8guW4uOWTjeW6lOa1geeoi1xu5Yi25a6a5YiG57qn5ZON5bqU5py65Yi277yI5aaC6buE6Imy6aKE6K2m6ZyAMzDliIbpkp/lhoXlpITnkIbvvIznuqLoibLpooTorabnq4vljbPlgZznur/vvInvvIzmmI7noa7otKPku7vkurrjgIEgY29udGFpbm1lbnQgYWN0aW9u77yI6ZqU56a75Y+v55aR5ZOB77yJ5ZKM5qC55pys5Y6f5Zug5YiG5p6Q77yINVdoeeaIlumxvOmqqOWbvu+8ieimgeaxguOAglxuIyMjIOS4tOaXtuaOquaWveS4juawuOS5heWvueetllxu6ZKI5a+556qB5Y+R5byC5bi477yM5LyY5YWI6YeH5Y+W5Li05pe25a+5562W77yI5aaCMTAwJeetm+mAie+8ie+8m+WQjue7remAmui/h1BEQ0Hlvqrnjq/lrp7mlr3msLjkuYXlr7nnrZbvvIjlpoLkvJjljJblt6Xoibrlj4LmlbDmiJbljYfnuqfmqKHlhbfvvInvvIzlubbmm7TmlrBGTUVB5ZKM5o6n5Yi26K6h5YiS44CCXG4jIyMg5Yqo5oCB5pu05paw5py65Yi2XG7mr4/mnIjlj6zlvIDotKjph4/lm57pob7kvJrorq7vvIzmsYfmgLtTUEPmlbDmja7jgIHlrqLmiLfmipXor4nlkozlhoXpg6jmiqXlup/njofvvIzor4TkvLDmjqfliLborqHliJLmnInmlYjmgKfjgILlr7npopHlj5Hpl67popjkv67orqLmjqfliLbmlrnms5XvvIjlpoLlop7liqDmo4DmtYvpopHmrKHmiJblj5jmm7TpmLLplJnmlrnmoYjvvInvvIzpnIDnu4/ot6jpg6jpl6jor4TlrqHlkI7nlJ/mlYjjgIIiLCJ0cGxpZCI6IjEwMDAxIiwidHBsTmFtZSI6Imxpc3QzXzdfbW9kIiwiZWRpdGVkIjoiZmFsc2UiLCJleHRyYVBhcmFtcyI6IntcImluZm9fdXJsXCI6XCJodHRwOi8vYmouYmNlYm9zLmNvbS92MS93ZW5rdS1haS1kb2MvMzA2MDA0NzY5NDYwMzAzL3J0Y3MvYmRqc29uL2YyZDBlMjU1MDIxMDE1YTAuanNvbj9yZXNwb25zZUNvbnRlbnRUeXBlPWFwcGxpY2F0aW9uJTJGanNvbiZyZXNwb25zZUNhY2hlQ29udHJvbD1tYXgtYWdlJTNEMzg4ODAwMCZyZXNwb25zZUV4cGlyZXM9RnJpJTJDJTIwMTclMjBBcHIlMjAyMDI2JTIwMjElM0EwOCUzQTM0JTIwJTJCMDgwMCZhdXRob3JpemF0aW9uPWJjZS1hdXRoLXYxJTJGNDZkYzhjYzM0Njc0NGRhZDgwMDY1MTgyM2E5NmQ5Y2QlMkYyMDI2LTAzLTAzVDEzJTNBMDglM0EzNFolMkYtMSUyRmhvc3QlMkZhNjRkNTYyMjk1YTY4ZDBkYjQwYzI0Y2VmMTk3NThmNDI1ZTFmNzQ4OGQ0Njg0YTE5OGNhMTY5NmFmMTUyYTBhXCJ9In0=</bd:templateData>
    </p:ext>
  </p:extLs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常见问题与解决方案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4uOingemXrumimOS4juino+WGs+aWueahiCIsInRwbGlkIjoiMTAwMDEiLCJ0cGxOYW1lIjoiaDJ0aXRsZV8zMDYwMDQ3Njk0NjAzMDNfODc1NzgyNzc5XzI2ODA1NzcwNzc0MDMwM19tb2QiLCJlZGl0ZWQiOiJmYWxzZSIsImV4dHJhUGFyYW1zIjoie1wiaW5mb191cmxcIjpcImh0dHA6Ly9iai5iY2Vib3MuY29tL3YxL3dlbmt1LWFpLWRvYy8zMDYwMDQ3Njk0NjAzMDMvcnRjcy9iZGpzb24vZjJkMGUyNTUwMjEwMTVhMC5qc29uP3Jlc3BvbnNlQ29udGVudFR5cGU9YXBwbGljYXRpb24lMkZqc29uJnJlc3BvbnNlQ2FjaGVDb250cm9sPW1heC1hZ2UlM0QzODg4MDAwJnJlc3BvbnNlRXhwaXJlcz1GcmklMkMlMjAxNyUyMEFwciUyMDIwMjYlMjAyMSUzQTA4JTNBMzQlMjAlMkIwODAwJmF1dGhvcml6YXRpb249YmNlLWF1dGgtdjElMkY0NmRjOGNjMzQ2NzQ0ZGFkODAwNjUxODIzYTk2ZDljZCUyRjIwMjYtMDMtMDNUMTMlM0EwOCUzQTM0WiUyRi0xJTJGaG9zdCUyRmE2NGQ1NjIyOTVhNjhkMGRiNDBjMjRjZWYxOTc1OGY0MjVlMWY3NDg4ZDQ2ODRhMTk4Y2ExNjk2YWYxNTJhMGFcIn0ifQ==</bd:templateData>
    </p:ext>
  </p:extLs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6003854" y="1328561"/>
            <a:ext cx="4993538" cy="2090318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6003854" y="3725232"/>
            <a:ext cx="4993538" cy="2090318"/>
          </a:xfrm>
          <a:prstGeom prst="roundRect">
            <a:avLst/>
          </a:prstGeom>
          <a:solidFill>
            <a:schemeClr val="accent2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681853" y="3725232"/>
            <a:ext cx="4993538" cy="2090318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681853" y="1313442"/>
            <a:ext cx="4993538" cy="2090318"/>
          </a:xfrm>
          <a:prstGeom prst="roundRect">
            <a:avLst/>
          </a:prstGeom>
          <a:solidFill>
            <a:schemeClr val="accent2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6384614" y="3930371"/>
            <a:ext cx="408924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2">
                    <a:lumMod val="50000"/>
                  </a:schemeClr>
                </a:solidFill>
                <a:latin typeface="Microsoft Yahei"/>
                <a:ea typeface="Microsoft Yahei"/>
                <a:cs typeface="Microsoft Yahei"/>
              </a:rPr>
              <a:t>参数耦合影响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6384614" y="4481785"/>
            <a:ext cx="426421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accent2">
                    <a:lumMod val="50000"/>
                  </a:schemeClr>
                </a:solidFill>
                <a:latin typeface="Microsoft Yahei"/>
                <a:ea typeface="Microsoft Yahei"/>
                <a:cs typeface="Microsoft Yahei"/>
              </a:rPr>
              <a:t>调整任一PID参数时需考虑参数间的耦合效应，建议采用单变量调整法，每次仅修改一个参数并观察系统响应。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1046514" y="1533700"/>
            <a:ext cx="408924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2">
                    <a:lumMod val="50000"/>
                  </a:schemeClr>
                </a:solidFill>
                <a:latin typeface="Microsoft Yahei"/>
                <a:ea typeface="Microsoft Yahei"/>
                <a:cs typeface="Microsoft Yahei"/>
              </a:rPr>
              <a:t>比例增益调整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1046514" y="2085114"/>
            <a:ext cx="426421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accent2">
                    <a:lumMod val="50000"/>
                  </a:schemeClr>
                </a:solidFill>
                <a:latin typeface="Microsoft Yahei"/>
                <a:ea typeface="Microsoft Yahei"/>
                <a:cs typeface="Microsoft Yahei"/>
              </a:rPr>
              <a:t>当系统响应过慢时，应适当增大比例增益Kp值，但需注意避免引发系统振荡，通常建议每次调整幅度不超过原值的20%。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6368515" y="1533700"/>
            <a:ext cx="408924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积分时间优化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6368515" y="2085114"/>
            <a:ext cx="426421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针对存在稳态误差的系统，需减小积分时间Ti以增强积分作用，但过小的Ti会导致积分饱和现象，建议结合阶跃响应曲线进行迭代调整。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1046514" y="3930371"/>
            <a:ext cx="408924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微分作用配置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1046514" y="4481785"/>
            <a:ext cx="426421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对于存在超调或震荡的系统，应增加微分时间Td以提供相位超前补偿，但需注意高频噪声放大问题，建议配合低通滤波器使用。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控制参数设置不当的应对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Op+WItuWPguaVsOiuvue9ruS4jeW9k+eahOW6lOWvuVxuIyMjIOavlOS+i+Winuebiuiwg+aVtFxu5b2T57O757uf5ZON5bqU6L+H5oWi5pe277yM5bqU6YCC5b2T5aKe5aSn5q+U5L6L5aKe55uKS3DlgLzvvIzkvYbpnIDms6jmhI/pgb/lhY3lvJXlj5Hns7vnu5/mjK/ojaHvvIzpgJrluLjlu7rorq7mr4/mrKHosIPmlbTluYXluqbkuI3otoXov4fljp/lgLznmoQyMCXjgIJcbiMjIyDnp6/liIbml7bpl7TkvJjljJZcbumSiOWvueWtmOWcqOeos+aAgeivr+W3rueahOezu+e7n++8jOmcgOWHj+Wwj+enr+WIhuaXtumXtFRp5Lul5aKe5by656ev5YiG5L2c55So77yM5L2G6L+H5bCP55qEVGnkvJrlr7zoh7Tnp6/liIbppbHlkoznjrDosaHvvIzlu7rorq7nu5PlkIjpmLbot4Plk43lupTmm7Lnur/ov5vooYzov63ku6PosIPmlbTjgIJcbiMjIyDlvq7liIbkvZznlKjphY3nva5cbuWvueS6juWtmOWcqOi2heiwg+aIlumch+iNoeeahOezu+e7n++8jOW6lOWinuWKoOW+ruWIhuaXtumXtFRk5Lul5o+Q5L6b55u45L2N6LaF5YmN6KGl5YG/77yM5L2G6ZyA5rOo5oSP6auY6aKR5Zmq5aOw5pS+5aSn6Zeu6aKY77yM5bu66K6u6YWN5ZCI5L2O6YCa5ruk5rOi5Zmo5L2/55So44CCXG4jIyMg5Y+C5pWw6ICm5ZCI5b2x5ZONXG7osIPmlbTku7vkuIBQSUTlj4LmlbDml7bpnIDogIPomZHlj4LmlbDpl7TnmoTogKblkIjmlYjlupTvvIzlu7rorq7ph4fnlKjljZXlj5jph4/osIPmlbTms5XvvIzmr4/mrKHku4Xkv67mlLnkuIDkuKrlj4LmlbDlubbop4Llr5/ns7vnu5/lk43lupTjgIIiLCJ0cGxpZCI6IjEwMDAxIiwidHBsTmFtZSI6Imxpc3Q0XzJfbW9kIiwiZWRpdGVkIjoiZmFsc2UiLCJleHRyYVBhcmFtcyI6IntcImluZm9fdXJsXCI6XCJodHRwOi8vYmouYmNlYm9zLmNvbS92MS93ZW5rdS1haS1kb2MvMzA2MDA0NzY5NDYwMzAzL3J0Y3MvYmRqc29uL2YyZDBlMjU1MDIxMDE1YTAuanNvbj9yZXNwb25zZUNvbnRlbnRUeXBlPWFwcGxpY2F0aW9uJTJGanNvbiZyZXNwb25zZUNhY2hlQ29udHJvbD1tYXgtYWdlJTNEMzg4ODAwMCZyZXNwb25zZUV4cGlyZXM9RnJpJTJDJTIwMTclMjBBcHIlMjAyMDI2JTIwMjElM0EwOCUzQTM0JTIwJTJCMDgwMCZhdXRob3JpemF0aW9uPWJjZS1hdXRoLXYxJTJGNDZkYzhjYzM0Njc0NGRhZDgwMDY1MTgyM2E5NmQ5Y2QlMkYyMDI2LTAzLTAzVDEzJTNBMDglM0EzNFolMkYtMSUyRmhvc3QlMkZhNjRkNTYyMjk1YTY4ZDBkYjQwYzI0Y2VmMTk3NThmNDI1ZTFmNzQ4OGQ0Njg0YTE5OGNhMTY5NmFmMTUyYTBhXCJ9In0=</bd:templateData>
    </p:ext>
  </p:extLs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Control阶段概述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ENvbnRyb2zpmLbmrrXmpoLov7AiLCJ0cGxpZCI6IjEwMDAxIiwidHBsTmFtZSI6ImgydGl0bGVfMzA2MDA0NzY5NDYwMzAzXzg3NTc4Mjc3OV8yNjgwNTc3MDc3NDAzMDNfbW9kIiwiZWRpdGVkIjoiZmFsc2UiLCJleHRyYVBhcmFtcyI6IntcImluZm9fdXJsXCI6XCJodHRwOi8vYmouYmNlYm9zLmNvbS92MS93ZW5rdS1haS1kb2MvMzA2MDA0NzY5NDYwMzAzL3J0Y3MvYmRqc29uL2YyZDBlMjU1MDIxMDE1YTAuanNvbj9yZXNwb25zZUNvbnRlbnRUeXBlPWFwcGxpY2F0aW9uJTJGanNvbiZyZXNwb25zZUNhY2hlQ29udHJvbD1tYXgtYWdlJTNEMzg4ODAwMCZyZXNwb25zZUV4cGlyZXM9RnJpJTJDJTIwMTclMjBBcHIlMjAyMDI2JTIwMjElM0EwOCUzQTM0JTIwJTJCMDgwMCZhdXRob3JpemF0aW9uPWJjZS1hdXRoLXYxJTJGNDZkYzhjYzM0Njc0NGRhZDgwMDY1MTgyM2E5NmQ5Y2QlMkYyMDI2LTAzLTAzVDEzJTNBMDglM0EzNFolMkYtMSUyRmhvc3QlMkZhNjRkNTYyMjk1YTY4ZDBkYjQwYzI0Y2VmMTk3NThmNDI1ZTFmNzQ4OGQ0Njg0YTE5OGNhMTY5NmFmMTUyYTBhXCJ9In0=</bd:templateData>
    </p:ext>
  </p:extLs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3305178" y="1043570"/>
            <a:ext cx="5002524" cy="5002524"/>
          </a:xfrm>
          <a:prstGeom prst="ellipse">
            <a:avLst/>
          </a:prstGeom>
          <a:gradFill>
            <a:gsLst>
              <a:gs pos="0">
                <a:schemeClr val="accent2">
                  <a:alpha val="40000"/>
                  <a:lumMod val="60000"/>
                  <a:lumOff val="40000"/>
                </a:schemeClr>
              </a:gs>
              <a:gs pos="100000">
                <a:schemeClr val="accent2">
                  <a:alpha val="40000"/>
                </a:schemeClr>
              </a:gs>
            </a:gsLst>
            <a:lin ang="0"/>
          </a:gra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3465178" y="1203569"/>
            <a:ext cx="4682525" cy="4682525"/>
          </a:xfrm>
          <a:prstGeom prst="ellipse">
            <a:avLst/>
          </a:prstGeom>
          <a:solidFill>
            <a:schemeClr val="l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4079370" y="1817762"/>
            <a:ext cx="3454140" cy="345414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4568201" y="2306593"/>
            <a:ext cx="2476477" cy="2476477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7" name="AutoShape 7"/>
          <p:cNvSpPr/>
          <p:nvPr/>
        </p:nvSpPr>
        <p:spPr>
          <a:xfrm rot="0">
            <a:off x="7209226" y="1415182"/>
            <a:ext cx="805160" cy="80516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3000653" y="2863543"/>
            <a:ext cx="805160" cy="80516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7278903" y="4670434"/>
            <a:ext cx="805160" cy="80516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Freeform 10"/>
          <p:cNvSpPr/>
          <p:nvPr/>
        </p:nvSpPr>
        <p:spPr>
          <a:xfrm rot="0">
            <a:off x="7358065" y="1610472"/>
            <a:ext cx="507483" cy="414580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</a:path>
              <a:path h="304800" w="304800"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Freeform 11"/>
          <p:cNvSpPr/>
          <p:nvPr/>
        </p:nvSpPr>
        <p:spPr>
          <a:xfrm rot="0">
            <a:off x="3221492" y="3107607"/>
            <a:ext cx="363483" cy="363483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Freeform 12"/>
          <p:cNvSpPr/>
          <p:nvPr/>
        </p:nvSpPr>
        <p:spPr>
          <a:xfrm rot="0">
            <a:off x="7492451" y="4890111"/>
            <a:ext cx="377419" cy="365806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513502" y="3021670"/>
            <a:ext cx="2295358" cy="426410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96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时钟同步校准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8712196" y="1535764"/>
            <a:ext cx="2121614" cy="1504957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确保各子系统采用统一的采样触发信号，对于分布式系统需配置硬件触发线或采用确定性以太网通信协议。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8712196" y="1012602"/>
            <a:ext cx="2295358" cy="426410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96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数据采样对齐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8712196" y="3788298"/>
            <a:ext cx="2295358" cy="426410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96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运动轴同步补偿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8712196" y="4320536"/>
            <a:ext cx="2121614" cy="1504957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对于多轴协同运动系统，需建立电子齿轮/凸轮关系，并通过附加的从轴位置补偿算法消除机械传动间隙影响。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513502" y="3616399"/>
            <a:ext cx="2121614" cy="1504957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采用IEEE 1588精确时间协议(PTP)实现亚微秒级时钟同步，重点检查网络交换机的透明时钟(Transparent Clock)配置是否正确。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自动化系统同步问题处理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HquWKqOWMluezu+e7n+WQjOatpemXrumimOWkhOeQhlxuIyMjIOaXtumSn+WQjOatpeagoeWHhlxu6YeH55SoSUVFRSAxNTg457K+56Gu5pe26Ze05Y2P6K6uKFBUUCnlrp7njrDkuprlvq7np5Lnuqfml7bpkp/lkIzmraXvvIzph43ngrnmo4Dmn6XnvZHnu5zkuqTmjaLmnLrnmoTpgI/mmI7ml7bpkp8oVHJhbnNwYXJlbnQgQ2xvY2sp6YWN572u5piv5ZCm5q2j56Gu44CCXG4jIyMg5pWw5o2u6YeH5qC35a+56b2QXG7noa7kv53lkITlrZDns7vnu5/ph4fnlKjnu5/kuIDnmoTph4fmoLfop6blj5Hkv6Hlj7fvvIzlr7nkuo7liIbluIPlvI/ns7vnu5/pnIDphY3nva7noazku7bop6blj5Hnur/miJbph4fnlKjnoa7lrprmgKfku6XlpKrnvZHpgJrkv6HljY/orq7jgIJcbiMjIyDov5DliqjovbTlkIzmraXooaXlgb9cbuWvueS6juWkmui9tOWNj+WQjOi/kOWKqOezu+e7n++8jOmcgOW7uueri+eUteWtkOm9v+i9ri/lh7jova7lhbPns7vvvIzlubbpgJrov4fpmYTliqDnmoTku47ovbTkvY3nva7ooaXlgb/nrpfms5XmtojpmaTmnLrmorDkvKDliqjpl7TpmpnlvbHlk43jgIIiLCJ0cGxpZCI6IjEwMDAxIiwidHBsTmFtZSI6Imxpc3QzX0ltZzI3X21vZCIsImVkaXRlZCI6ImZhbHNlIiwiZXh0cmFQYXJhbXMiOiJ7XCJpbmZvX3VybFwiOlwiaHR0cDovL2JqLmJjZWJvcy5jb20vdjEvd2Vua3UtYWktZG9jLzMwNjAwNDc2OTQ2MDMwMy9ydGNzL2JkanNvbi9mMmQwZTI1NTAyMTAxNWEwLmpzb24/cmVzcG9uc2VDb250ZW50VHlwZT1hcHBsaWNhdGlvbiUyRmpzb24mcmVzcG9uc2VDYWNoZUNvbnRyb2w9bWF4LWFnZSUzRDM4ODgwMDAmcmVzcG9uc2VFeHBpcmVzPUZyaSUyQyUyMDE3JTIwQXByJTIwMjAyNiUyMDIxJTNBMDglM0EzNCUyMCUyQjA4MDAmYXV0aG9yaXphdGlvbj1iY2UtYXV0aC12MSUyRjQ2ZGM4Y2MzNDY3NDRkYWQ4MDA2NTE4MjNhOTZkOWNkJTJGMjAyNi0wMy0wM1QxMyUzQTA4JTNBMzRaJTJGLTElMkZob3N0JTJGYTY0ZDU2MjI5NWE2OGQwZGI0MGMyNGNlZjE5NzU4ZjQyNWUxZjc0ODhkNDY4NGExOThjYTE2OTZhZjE1MmEwYVwifSJ9</bd:templateData>
    </p:ext>
  </p:extLs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3954011" y="1776060"/>
            <a:ext cx="1887279" cy="1887093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5565053" y="1776060"/>
            <a:ext cx="1889296" cy="1887093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3954011" y="3411298"/>
            <a:ext cx="1887279" cy="1887093"/>
          </a:xfrm>
          <a:prstGeom prst="ellipse">
            <a:avLst/>
          </a:prstGeom>
          <a:solidFill>
            <a:schemeClr val="accent4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5565053" y="3411298"/>
            <a:ext cx="1887093" cy="1887093"/>
          </a:xfrm>
          <a:prstGeom prst="ellipse">
            <a:avLst/>
          </a:prstGeom>
          <a:solidFill>
            <a:schemeClr val="accent3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18900000">
            <a:off x="3451929" y="2635035"/>
            <a:ext cx="348840" cy="348840"/>
          </a:xfrm>
          <a:prstGeom prst="halfFram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18900000">
            <a:off x="3453925" y="4262199"/>
            <a:ext cx="344757" cy="350836"/>
          </a:xfrm>
          <a:prstGeom prst="halfFrame">
            <a:avLst/>
          </a:prstGeom>
          <a:solidFill>
            <a:schemeClr val="accent4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8100000">
            <a:off x="7569239" y="2526164"/>
            <a:ext cx="348840" cy="346844"/>
          </a:xfrm>
          <a:prstGeom prst="halfFram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8100000">
            <a:off x="7524965" y="4264195"/>
            <a:ext cx="348840" cy="348840"/>
          </a:xfrm>
          <a:prstGeom prst="halfFram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1499400" y="1776060"/>
            <a:ext cx="1760077" cy="453628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 algn="r">
              <a:lnSpc>
                <a:spcPct val="80000"/>
              </a:lnSpc>
              <a:spcBef>
                <a:spcPts val="375"/>
              </a:spcBef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过程能力分析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761779" y="2155136"/>
            <a:ext cx="2497698" cy="1406247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定期计算CPK/PPK指数监控过程稳定性，当指数低于1.33时启动根本原因分析(RCA)流程。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1499400" y="3748025"/>
            <a:ext cx="1760077" cy="453628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 algn="r">
              <a:lnSpc>
                <a:spcPct val="80000"/>
              </a:lnSpc>
              <a:spcBef>
                <a:spcPts val="375"/>
              </a:spcBef>
            </a:pPr>
            <a:r>
              <a:rPr b="1" lang="en-US" sz="1500">
                <a:solidFill>
                  <a:schemeClr val="accent4"/>
                </a:solidFill>
                <a:latin typeface="Microsoft Yahei"/>
                <a:ea typeface="Microsoft Yahei"/>
                <a:cs typeface="Microsoft Yahei"/>
              </a:rPr>
              <a:t>控制限动态调整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764522" y="4127101"/>
            <a:ext cx="2494955" cy="1268248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基于统计过程控制(SPC)原理，根据近期30组数据重新计算控制限，避免使用固定的经验值。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8114920" y="1776060"/>
            <a:ext cx="1760077" cy="453628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b="1" lang="en-US" sz="150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传感器冗余配置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8114920" y="2155136"/>
            <a:ext cx="2494955" cy="1283379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关键测量点采用三取二(TMR)传感器架构，通过中值选择算法消除单一传感器偏差。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8114920" y="3748025"/>
            <a:ext cx="1760077" cy="453628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b="1" lang="en-US" sz="1500">
                <a:solidFill>
                  <a:schemeClr val="accent3"/>
                </a:solidFill>
                <a:latin typeface="Microsoft Yahei"/>
                <a:ea typeface="Microsoft Yahei"/>
                <a:cs typeface="Microsoft Yahei"/>
              </a:rPr>
              <a:t>前馈补偿设计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8114920" y="4127101"/>
            <a:ext cx="2494955" cy="1268248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针对可测干扰源建立前馈通道，如温度控制系统中的进料流量前馈补偿，需精确标定前馈系数与延迟时间。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4495573" y="2453009"/>
            <a:ext cx="767865" cy="478759"/>
          </a:xfrm>
          <a:prstGeom prst="rect">
            <a:avLst/>
          </a:prstGeom>
          <a:ln/>
        </p:spPr>
        <p:txBody>
          <a:bodyPr anchor="t" anchorCtr="0" bIns="45720" lIns="91440" rIns="91440" rtlCol="0" tIns="45720" wrap="square">
            <a:normAutofit/>
          </a:bodyPr>
          <a:lstStyle/>
          <a:p>
            <a:pPr algn="ctr">
              <a:lnSpc>
                <a:spcPct val="80000"/>
              </a:lnSpc>
            </a:pPr>
            <a:r>
              <a:rPr b="1" lang="en-US" sz="345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4513718" y="4115465"/>
            <a:ext cx="767865" cy="478759"/>
          </a:xfrm>
          <a:prstGeom prst="rect">
            <a:avLst/>
          </a:prstGeom>
          <a:ln/>
        </p:spPr>
        <p:txBody>
          <a:bodyPr anchor="t" anchorCtr="0" bIns="45720" lIns="91440" rIns="91440" rtlCol="0" tIns="45720" wrap="square">
            <a:normAutofit/>
          </a:bodyPr>
          <a:lstStyle/>
          <a:p>
            <a:pPr algn="ctr">
              <a:lnSpc>
                <a:spcPct val="80000"/>
              </a:lnSpc>
            </a:pPr>
            <a:r>
              <a:rPr b="1" lang="en-US" sz="345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6134841" y="2471154"/>
            <a:ext cx="767865" cy="478759"/>
          </a:xfrm>
          <a:prstGeom prst="rect">
            <a:avLst/>
          </a:prstGeom>
          <a:ln/>
        </p:spPr>
        <p:txBody>
          <a:bodyPr anchor="t" anchorCtr="0" bIns="45720" lIns="91440" rIns="91440" rtlCol="0" tIns="45720" wrap="square">
            <a:normAutofit/>
          </a:bodyPr>
          <a:lstStyle/>
          <a:p>
            <a:pPr algn="ctr">
              <a:lnSpc>
                <a:spcPct val="80000"/>
              </a:lnSpc>
            </a:pPr>
            <a:r>
              <a:rPr b="1" lang="en-US" sz="345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6125769" y="4115465"/>
            <a:ext cx="767865" cy="478759"/>
          </a:xfrm>
          <a:prstGeom prst="rect">
            <a:avLst/>
          </a:prstGeom>
          <a:ln/>
        </p:spPr>
        <p:txBody>
          <a:bodyPr anchor="t" anchorCtr="0" bIns="45720" lIns="91440" rIns="91440" rtlCol="0" tIns="45720" wrap="square">
            <a:normAutofit/>
          </a:bodyPr>
          <a:lstStyle/>
          <a:p>
            <a:pPr algn="ctr">
              <a:lnSpc>
                <a:spcPct val="80000"/>
              </a:lnSpc>
            </a:pPr>
            <a:r>
              <a:rPr b="1" lang="en-US" sz="345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04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变差最小化的实践技巧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PmOW3ruacgOWwj+WMlueahOWunui3teaKgOW3p1xuIyMjIOi/h+eoi+iDveWKm+WIhuaekFxu5a6a5pyf6K6h566XQ1BLL1BQS+aMh+aVsOebkeaOp+i/h+eoi+eos+WumuaAp++8jOW9k+aMh+aVsOS9juS6jjEuMzPml7blkK/liqjmoLnmnKzljp/lm6DliIbmnpAoUkNBKea1geeoi+OAglxuIyMjIOaOp+WItumZkOWKqOaAgeiwg+aVtFxu5Z+65LqO57uf6K6h6L+H56iL5o6n5Yi2KFNQQynljp/nkIbvvIzmoLnmja7ov5HmnJ8zMOe7hOaVsOaNrumHjeaWsOiuoeeul+aOp+WItumZkO+8jOmBv+WFjeS9v+eUqOWbuuWumueahOe7j+mqjOWAvOOAglxuIyMjIOS8oOaEn+WZqOWGl+S9memFjee9rlxu5YWz6ZSu5rWL6YeP54K56YeH55So5LiJ5Y+W5LqMKFRNUinkvKDmhJ/lmajmnrbmnoTvvIzpgJrov4fkuK3lgLzpgInmi6nnrpfms5XmtojpmaTljZXkuIDkvKDmhJ/lmajlgY/lt67jgIJcbiMjIyDliY3ppojooaXlgb/orr7orqFcbumSiOWvueWPr+a1i+W5suaJsOa6kOW7uueri+WJjemmiOmAmumBk++8jOWmgua4qeW6puaOp+WItuezu+e7n+S4reeahOi/m+aWmea1gemHj+WJjemmiOihpeWBv++8jOmcgOeyvuehruagh+WumuWJjemmiOezu+aVsOS4juW7tui/n+aXtumXtOOAgiIsInRwbGlkIjoiMTAwMDEiLCJ0cGxOYW1lIjoibGlzdDRfdW5pMTlfbW9kIiwiZWRpdGVkIjoiZmFsc2UiLCJleHRyYVBhcmFtcyI6IntcImluZm9fdXJsXCI6XCJodHRwOi8vYmouYmNlYm9zLmNvbS92MS93ZW5rdS1haS1kb2MvMzA2MDA0NzY5NDYwMzAzL3J0Y3MvYmRqc29uL2YyZDBlMjU1MDIxMDE1YTAuanNvbj9yZXNwb25zZUNvbnRlbnRUeXBlPWFwcGxpY2F0aW9uJTJGanNvbiZyZXNwb25zZUNhY2hlQ29udHJvbD1tYXgtYWdlJTNEMzg4ODAwMCZyZXNwb25zZUV4cGlyZXM9RnJpJTJDJTIwMTclMjBBcHIlMjAyMDI2JTIwMjElM0EwOCUzQTM0JTIwJTJCMDgwMCZhdXRob3JpemF0aW9uPWJjZS1hdXRoLXYxJTJGNDZkYzhjYzM0Njc0NGRhZDgwMDY1MTgyM2E5NmQ5Y2QlMkYyMDI2LTAzLTAzVDEzJTNBMDglM0EzNFolMkYtMSUyRmhvc3QlMkZhNjRkNTYyMjk1YTY4ZDBkYjQwYzI0Y2VmMTk3NThmNDI1ZTFmNzQ4OGQ0Njg0YTE5OGNhMTY5NmFmMTUyYTBhXCJ9In0=</bd:templateData>
    </p:ext>
  </p:extLs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案例分析与实操演练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hiOS+i+WIhuaekOS4juWunuaTjea8lOe7gyIsInRwbGlkIjoiMTAwMDEiLCJ0cGxOYW1lIjoiaDJ0aXRsZV8zMDYwMDQ3Njk0NjAzMDNfODc1NzgyNzc5XzI2ODA1NzcwNzc0MDMwM19tb2QiLCJlZGl0ZWQiOiJmYWxzZSIsImV4dHJhUGFyYW1zIjoie1wiaW5mb191cmxcIjpcImh0dHA6Ly9iai5iY2Vib3MuY29tL3YxL3dlbmt1LWFpLWRvYy8zMDYwMDQ3Njk0NjAzMDMvcnRjcy9iZGpzb24vZjJkMGUyNTUwMjEwMTVhMC5qc29uP3Jlc3BvbnNlQ29udGVudFR5cGU9YXBwbGljYXRpb24lMkZqc29uJnJlc3BvbnNlQ2FjaGVDb250cm9sPW1heC1hZ2UlM0QzODg4MDAwJnJlc3BvbnNlRXhwaXJlcz1GcmklMkMlMjAxNyUyMEFwciUyMDIwMjYlMjAyMSUzQTA4JTNBMzQlMjAlMkIwODAwJmF1dGhvcml6YXRpb249YmNlLWF1dGgtdjElMkY0NmRjOGNjMzQ2NzQ0ZGFkODAwNjUxODIzYTk2ZDljZCUyRjIwMjYtMDMtMDNUMTMlM0EwOCUzQTM0WiUyRi0xJTJGaG9zdCUyRmE2NGQ1NjIyOTVhNjhkMGRiNDBjMjRjZWYxOTc1OGY0MjVlMWY3NDg4ZDQ2ODRhMTk4Y2ExNjk2YWYxNTJhMGFcIn0ifQ==</bd:templateData>
    </p:ext>
  </p:extLs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564808" y="2616342"/>
            <a:ext cx="3291950" cy="2910613"/>
          </a:xfrm>
          <a:prstGeom prst="roundRect">
            <a:avLst>
              <a:gd fmla="val 12500" name="adj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4160465" y="2616342"/>
            <a:ext cx="3291950" cy="2910613"/>
          </a:xfrm>
          <a:prstGeom prst="roundRect">
            <a:avLst>
              <a:gd fmla="val 12500" name="adj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7747346" y="2616342"/>
            <a:ext cx="3291950" cy="2910613"/>
          </a:xfrm>
          <a:prstGeom prst="roundRect">
            <a:avLst>
              <a:gd fmla="val 12500" name="adj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flipH="1" flipV="1" rot="-2700000">
            <a:off x="5024310" y="1269988"/>
            <a:ext cx="1564260" cy="1564260"/>
          </a:xfrm>
          <a:prstGeom prst="teardrop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365953" y="3242897"/>
            <a:ext cx="2880974" cy="306471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ctr">
              <a:lnSpc>
                <a:spcPct val="64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SPC深度应用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4394537" y="3736770"/>
            <a:ext cx="2823807" cy="1504957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对计量型特性（如孔径尺寸）实施X-R控制图监控，设定每2小时抽样5件的频率，当CPK&lt;1.33时触发工艺参数调整流程。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9" name="AutoShape 9"/>
          <p:cNvSpPr/>
          <p:nvPr/>
        </p:nvSpPr>
        <p:spPr>
          <a:xfrm flipH="1" flipV="1" rot="-2700000">
            <a:off x="1428653" y="1269988"/>
            <a:ext cx="1564260" cy="1564260"/>
          </a:xfrm>
          <a:prstGeom prst="teardrop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770296" y="3242897"/>
            <a:ext cx="2880974" cy="306471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ctr">
              <a:lnSpc>
                <a:spcPct val="64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特殊特性分解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798880" y="3736770"/>
            <a:ext cx="2823807" cy="1504957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将产品图纸上的密封性、透光性等特殊特性分解到具体工序和工艺参数，例如通过注塑温度、保压时间等过程特性控制，而非仅依赖最终检验。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2" name="AutoShape 12"/>
          <p:cNvSpPr/>
          <p:nvPr/>
        </p:nvSpPr>
        <p:spPr>
          <a:xfrm flipH="1" flipV="1" rot="-2700000">
            <a:off x="8611191" y="1269988"/>
            <a:ext cx="1564260" cy="1564260"/>
          </a:xfrm>
          <a:prstGeom prst="teardrop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7952834" y="3242897"/>
            <a:ext cx="2880974" cy="306471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ctr">
              <a:lnSpc>
                <a:spcPct val="64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防错装置验证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7981417" y="3736770"/>
            <a:ext cx="2823807" cy="1504957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在关键焊接工位配置电流感应防错装置，通过每日使用模拟虚焊样件测试感应灵敏度，并记录验证数据备查。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1508111" y="1349446"/>
            <a:ext cx="1405344" cy="1405344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alphaModFix amt="100000"/>
          </a:blip>
          <a:srcRect l="16675" r="16675"/>
          <a:stretch>
            <a:fillRect/>
          </a:stretch>
        </p:blipFill>
        <p:spPr>
          <a:xfrm rot="0">
            <a:off x="5103768" y="1349446"/>
            <a:ext cx="1405344" cy="1405344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eyJ0YWciOiIkaW1nMSJ9</bd:templateData>
          </p:ext>
        </p:extLst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alphaModFix amt="100000"/>
          </a:blip>
          <a:srcRect l="16675" r="16675"/>
          <a:stretch>
            <a:fillRect/>
          </a:stretch>
        </p:blipFill>
        <p:spPr>
          <a:xfrm rot="0">
            <a:off x="8687843" y="1349446"/>
            <a:ext cx="1405344" cy="1405344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eyJ0YWciOiIkaW1nMiJ9</bd:templateData>
          </p:ext>
        </p:extLst>
      </p:pic>
      <p:sp>
        <p:nvSpPr>
          <p:cNvPr id="18" name="TextBox 18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制造业控制计划案例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ItumAoOS4muaOp+WItuiuoeWIkuahiOS+i1xuIyMjIOeJueauiueJueaAp+WIhuino1xu5bCG5Lqn5ZOB5Zu+57q45LiK55qE5a+G5bCB5oCn44CB6YCP5YWJ5oCn562J54m55q6K54m55oCn5YiG6Kej5Yiw5YW35L2T5bel5bqP5ZKM5bel6Im65Y+C5pWw77yM5L6L5aaC6YCa6L+H5rOo5aGR5rip5bqm44CB5L+d5Y6L5pe26Ze0562J6L+H56iL54m55oCn5o6n5Yi277yM6ICM6Z2e5LuF5L6d6LWW5pyA57uI5qOA6aqM44CCXG4jIyMgU1BD5rex5bqm5bqU55SoXG7lr7norqHph4/lnovnibnmgKfvvIjlpoLlrZTlvoTlsLrlr7jvvInlrp7mlr1YLVLmjqfliLblm77nm5HmjqfvvIzorr7lrprmr48y5bCP5pe25oq95qC3NeS7tueahOmikeeOh++8jOW9k0NQSzwxLjMz5pe26Kem5Y+R5bel6Im65Y+C5pWw6LCD5pW05rWB56iL44CCXG4jIyMg6Ziy6ZSZ6KOF572u6aqM6K+BXG7lnKjlhbPplK7nhIrmjqXlt6XkvY3phY3nva7nlLXmtYHmhJ/lupTpmLLplJnoo4Xnva7vvIzpgJrov4fmr4/ml6Xkvb/nlKjmqKHmi5/omZrnhIrmoLfku7bmtYvor5XmhJ/lupTngbXmlY/luqbvvIzlubborrDlvZXpqozor4HmlbDmja7lpIfmn6XjgIIiLCJ0cGxpZCI6IjEwMDAxIiwidHBsTmFtZSI6Imxpc3QzX0ltZzIwX21vZCIsImVkaXRlZCI6ImZhbHNlIiwiZXh0cmFQYXJhbXMiOiJ7XCJpbmZvX3VybFwiOlwiaHR0cDovL2JqLmJjZWJvcy5jb20vdjEvd2Vua3UtYWktZG9jLzMwNjAwNDc2OTQ2MDMwMy9ydGNzL2JkanNvbi9mMmQwZTI1NTAyMTAxNWEwLmpzb24/cmVzcG9uc2VDb250ZW50VHlwZT1hcHBsaWNhdGlvbiUyRmpzb24mcmVzcG9uc2VDYWNoZUNvbnRyb2w9bWF4LWFnZSUzRDM4ODgwMDAmcmVzcG9uc2VFeHBpcmVzPUZyaSUyQyUyMDE3JTIwQXByJTIwMjAyNiUyMDIxJTNBMDglM0EzNCUyMCUyQjA4MDAmYXV0aG9yaXphdGlvbj1iY2UtYXV0aC12MSUyRjQ2ZGM4Y2MzNDY3NDRkYWQ4MDA2NTE4MjNhOTZkOWNkJTJGMjAyNi0wMy0wM1QxMyUzQTA4JTNBMzRaJTJGLTElMkZob3N0JTJGYTY0ZDU2MjI5NWE2OGQwZGI0MGMyNGNlZjE5NzU4ZjQyNWUxZjc0ODhkNDY4NGExOThjYTE2OTZhZjE1MmEwYVwifSJ9</bd:templateData>
    </p:ext>
  </p:extLs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1430315" y="1542166"/>
            <a:ext cx="2721769" cy="4252426"/>
          </a:xfrm>
          <a:prstGeom prst="roundRect">
            <a:avLst>
              <a:gd fmla="val 8457" name="adj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3535260" y="1542166"/>
            <a:ext cx="2721769" cy="4252426"/>
          </a:xfrm>
          <a:prstGeom prst="roundRect">
            <a:avLst>
              <a:gd fmla="val 8457" name="adj"/>
            </a:avLst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5640203" y="1542166"/>
            <a:ext cx="2721769" cy="4252426"/>
          </a:xfrm>
          <a:prstGeom prst="roundRect">
            <a:avLst>
              <a:gd fmla="val 8457" name="adj"/>
            </a:avLst>
          </a:prstGeom>
          <a:solidFill>
            <a:schemeClr val="accent3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7745147" y="1542166"/>
            <a:ext cx="2436401" cy="4252426"/>
          </a:xfrm>
          <a:prstGeom prst="roundRect">
            <a:avLst>
              <a:gd fmla="val 8457" name="adj"/>
            </a:avLst>
          </a:prstGeom>
          <a:solidFill>
            <a:schemeClr val="accent4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2086949" y="2913306"/>
            <a:ext cx="778301" cy="554488"/>
          </a:xfrm>
          <a:prstGeom prst="rect">
            <a:avLst/>
          </a:prstGeom>
          <a:noFill/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4324815" y="2991642"/>
            <a:ext cx="536342" cy="536342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8666948" y="2907257"/>
            <a:ext cx="592799" cy="592799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0" name="AutoShape 10"/>
          <p:cNvSpPr/>
          <p:nvPr/>
        </p:nvSpPr>
        <p:spPr>
          <a:xfrm rot="0">
            <a:off x="1645374" y="1321394"/>
            <a:ext cx="1661450" cy="177277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ctr">
              <a:defRPr/>
            </a:pPr>
            <a:r>
              <a:rPr b="1" lang="en-US" sz="10950">
                <a:solidFill>
                  <a:srgbClr val="FFFFFF"/>
                </a:solidFill>
                <a:latin typeface="Arial"/>
                <a:ea typeface="Arial"/>
                <a:cs typeface="Arial"/>
              </a:rPr>
              <a:t>1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762261" y="1351338"/>
            <a:ext cx="1661450" cy="177277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ctr">
              <a:defRPr/>
            </a:pPr>
            <a:r>
              <a:rPr b="1" lang="en-US" sz="1095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5866168" y="1387933"/>
            <a:ext cx="1659434" cy="177277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ctr">
              <a:defRPr/>
            </a:pPr>
            <a:r>
              <a:rPr b="1" lang="en-US" sz="10950">
                <a:solidFill>
                  <a:srgbClr val="FFFFFF"/>
                </a:solidFill>
                <a:latin typeface="Arial"/>
                <a:ea typeface="Arial"/>
                <a:cs typeface="Arial"/>
              </a:rPr>
              <a:t>3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8133630" y="1387933"/>
            <a:ext cx="1659435" cy="177277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ctr">
              <a:defRPr/>
            </a:pPr>
            <a:r>
              <a:rPr b="1" lang="en-US" sz="10950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1500799" y="4029307"/>
            <a:ext cx="1950601" cy="1614664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275">
                <a:solidFill>
                  <a:srgbClr val="FFFEFE"/>
                </a:solidFill>
                <a:latin typeface="Microsoft Yahei"/>
                <a:ea typeface="Microsoft Yahei"/>
                <a:cs typeface="Microsoft Yahei"/>
              </a:rPr>
              <a:t>通过OPC-UA协议打通PLC与MES系统，实现冲压设备压力、速度等300+参数毫秒级采集，为SPC提供实时数据源。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3617686" y="4029307"/>
            <a:ext cx="1950601" cy="1614664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275">
                <a:solidFill>
                  <a:srgbClr val="FFFEFE"/>
                </a:solidFill>
                <a:latin typeface="Microsoft Yahei"/>
                <a:ea typeface="Microsoft Yahei"/>
                <a:cs typeface="Microsoft Yahei"/>
              </a:rPr>
              <a:t>在涂装生产线部署AI算法，根据环境温湿度动态调整烘烤曲线，使能耗降低15%的同时保证漆膜附着力达标。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5720585" y="4029307"/>
            <a:ext cx="1950601" cy="1614664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275">
                <a:solidFill>
                  <a:srgbClr val="FFFEFE"/>
                </a:solidFill>
                <a:latin typeface="Microsoft Yahei"/>
                <a:ea typeface="Microsoft Yahei"/>
                <a:cs typeface="Microsoft Yahei"/>
              </a:rPr>
              <a:t>当CNC加工中心刀具磨损值超限时，系统自动调用备用刀补参数并触发刀具更换工单，减少75%的异常停机时间。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7975727" y="4027291"/>
            <a:ext cx="1975241" cy="1614664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275">
                <a:solidFill>
                  <a:srgbClr val="FFFEFE"/>
                </a:solidFill>
                <a:latin typeface="Microsoft Yahei"/>
                <a:ea typeface="Microsoft Yahei"/>
                <a:cs typeface="Microsoft Yahei"/>
              </a:rPr>
              <a:t>在新产品导入阶段，通过虚拟调试验证机器人轨迹与节拍，将实际产线调试周期从14天压缩至3天。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18" name="Freeform 18"/>
          <p:cNvSpPr/>
          <p:nvPr/>
        </p:nvSpPr>
        <p:spPr>
          <a:xfrm rot="0">
            <a:off x="6440820" y="2953631"/>
            <a:ext cx="510130" cy="510130"/>
          </a:xfrm>
          <a:custGeom>
            <a:avLst/>
            <a:gdLst/>
            <a:ahLst/>
            <a:cxnLst/>
            <a:rect b="b" l="l" r="r" t="t"/>
            <a:pathLst>
              <a:path h="445" w="444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</a:path>
              <a:path h="445" w="444"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</a:path>
              <a:path h="445" w="444"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</a:path>
            </a:pathLst>
          </a:custGeom>
          <a:solidFill>
            <a:srgbClr val="FFFEFE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1588918" y="3648081"/>
            <a:ext cx="1774363" cy="444556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实时数据采集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8076166" y="3648081"/>
            <a:ext cx="1774363" cy="444556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数字孪生验证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5805932" y="3648081"/>
            <a:ext cx="1774363" cy="444556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异常自愈机制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3796530" y="3648081"/>
            <a:ext cx="1774363" cy="444556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自适应控制逻辑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高度自动化流程控制实例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mrmOW6puiHquWKqOWMlua1geeoi+aOp+WItuWunuS+i1xuIyMjIOWunuaXtuaVsOaNrumHh+mbhlxu6YCa6L+HT1BDLVVB5Y2P6K6u5omT6YCaUExD5LiOTUVT57O757uf77yM5a6e546w5Yay5Y6L6K6+5aSH5Y6L5Yqb44CB6YCf5bqm562JMzAwK+WPguaVsOavq+enkue6p+mHh+mbhu+8jOS4ulNQQ+aPkOS+m+WunuaXtuaVsOaNrua6kOOAglxuIyMjIOiHqumAguW6lOaOp+WItumAu+i+kVxu5Zyo5raC6KOF55Sf5Lqn57q/6YOo572yQUnnrpfms5XvvIzmoLnmja7njq/looPmuKnmub/luqbliqjmgIHosIPmlbTng5jng6Tmm7Lnur/vvIzkvb/og73ogJfpmY3kvY4xNSXnmoTlkIzml7bkv53or4HmvIbohpzpmYTnnYDlipvovr7moIfjgIJcbiMjIyDlvILluLjoh6rmhIjmnLrliLZcbuW9k0NOQ+WKoOW3peS4reW/g+WIgOWFt+ejqOaNn+WAvOi2hemZkOaXtu+8jOezu+e7n+iHquWKqOiwg+eUqOWkh+eUqOWIgOihpeWPguaVsOW5tuinpuWPkeWIgOWFt+abtOaNouW3peWNle+8jOWHj+WwkTc1JeeahOW8guW4uOWBnOacuuaXtumXtOOAglxuIyMjIOaVsOWtl+WtqueUn+mqjOivgVxu5Zyo5paw5Lqn5ZOB5a+85YWl6Zi25q6177yM6YCa6L+H6Jma5ouf6LCD6K+V6aqM6K+B5py65Zmo5Lq66L2o6L+55LiO6IqC5ouN77yM5bCG5a6e6ZmF5Lqn57q/6LCD6K+V5ZGo5pyf5LuOMTTlpKnljovnvKnoh7Mz5aSp44CCIiwidHBsaWQiOiIxMDAwMSIsInRwbE5hbWUiOiJsaXN0NF91bmkxOF9tb2QiLCJlZGl0ZWQiOiJmYWxzZSIsImV4dHJhUGFyYW1zIjoie1wiaW5mb191cmxcIjpcImh0dHA6Ly9iai5iY2Vib3MuY29tL3YxL3dlbmt1LWFpLWRvYy8zMDYwMDQ3Njk0NjAzMDMvcnRjcy9iZGpzb24vZjJkMGUyNTUwMjEwMTVhMC5qc29uP3Jlc3BvbnNlQ29udGVudFR5cGU9YXBwbGljYXRpb24lMkZqc29uJnJlc3BvbnNlQ2FjaGVDb250cm9sPW1heC1hZ2UlM0QzODg4MDAwJnJlc3BvbnNlRXhwaXJlcz1GcmklMkMlMjAxNyUyMEFwciUyMDIwMjYlMjAyMSUzQTA4JTNBMzQlMjAlMkIwODAwJmF1dGhvcml6YXRpb249YmNlLWF1dGgtdjElMkY0NmRjOGNjMzQ2NzQ0ZGFkODAwNjUxODIzYTk2ZDljZCUyRjIwMjYtMDMtMDNUMTMlM0EwOCUzQTM0WiUyRi0xJTJGaG9zdCUyRmE2NGQ1NjIyOTVhNjhkMGRiNDBjMjRjZWYxOTc1OGY0MjVlMWY3NDg4ZDQ2ODRhMTk4Y2ExNjk2YWYxNTJhMGFcIn0ifQ==</bd:templateData>
    </p:ext>
  </p:extLs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6755660" y="1485222"/>
            <a:ext cx="4279418" cy="4279418"/>
          </a:xfrm>
          <a:prstGeom prst="round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Freeform 4"/>
          <p:cNvSpPr/>
          <p:nvPr/>
        </p:nvSpPr>
        <p:spPr>
          <a:xfrm rot="0">
            <a:off x="513502" y="1417679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704352" y="1305549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Freeform 6"/>
          <p:cNvSpPr/>
          <p:nvPr/>
        </p:nvSpPr>
        <p:spPr>
          <a:xfrm rot="0">
            <a:off x="513502" y="3053569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704352" y="2941440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Freeform 8"/>
          <p:cNvSpPr/>
          <p:nvPr/>
        </p:nvSpPr>
        <p:spPr>
          <a:xfrm rot="0">
            <a:off x="513502" y="4747524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704352" y="4635394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2141730" y="1633688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在新产品转量产节点，由质量部牵头组织设计、工艺、生产部门进行联合评审，冻结控制计划并签署质量放行协议。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2141730" y="1191114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质量阀机制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2141730" y="3208717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当供应商原材料变更时，触发工艺参数评审→试生产验证→控制计划更新的闭环，确保变更受控率达100%。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2141730" y="2789369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变更联动流程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2141730" y="4890693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模拟客户端突发质量投诉场景，30分钟内集结研发/质量/生产团队完成根本原因分析，输出围堵措施与长期对策。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2141730" y="4471345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应急响应演练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跨部门协作控制场景模拟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3qOmDqOmXqOWNj+S9nOaOp+WItuWcuuaZr+aooeaLn1xuIyMjIOi0qOmHj+mYgOacuuWItlxu5Zyo5paw5Lqn5ZOB6L2s6YeP5Lqn6IqC54K577yM55Sx6LSo6YeP6YOo54m15aS057uE57uH6K6+6K6h44CB5bel6Im644CB55Sf5Lqn6YOo6Zeo6L+b6KGM6IGU5ZCI6K+E5a6h77yM5Ya757uT5o6n5Yi26K6h5YiS5bm2562+572y6LSo6YeP5pS+6KGM5Y2P6K6u44CCXG4jIyMg5Y+Y5pu06IGU5Yqo5rWB56iLXG7lvZPkvpvlupTllYbljp/mnZDmlpnlj5jmm7Tml7bvvIzop6blj5Hlt6Xoibrlj4LmlbDor4TlrqHihpLor5XnlJ/kuqfpqozor4HihpLmjqfliLborqHliJLmm7TmlrDnmoTpl63njq/vvIznoa7kv53lj5jmm7Tlj5fmjqfnjofovr4xMDAl44CCXG4jIyMg5bqU5oCl5ZON5bqU5ryU57uDXG7mqKHmi5/lrqLmiLfnq6/nqoHlj5HotKjph4/mipXor4nlnLrmma/vvIwzMOWIhumSn+WGhembhue7k+eglOWPkS/otKjph48v55Sf5Lqn5Zui6Zif5a6M5oiQ5qC55pys5Y6f5Zug5YiG5p6Q77yM6L6T5Ye65Zu05aC15o6q5pa95LiO6ZW/5pyf5a+5562W44CCIiwidHBsaWQiOiIxMDAwMSIsInRwbE5hbWUiOiJsaXN0M19JbWcwX21vZCIsImVkaXRlZCI6ImZhbHNlIiwiZXh0cmFQYXJhbXMiOiJ7XCJpbmZvX3VybFwiOlwiaHR0cDovL2JqLmJjZWJvcy5jb20vdjEvd2Vua3UtYWktZG9jLzMwNjAwNDc2OTQ2MDMwMy9ydGNzL2JkanNvbi9mMmQwZTI1NTAyMTAxNWEwLmpzb24/cmVzcG9uc2VDb250ZW50VHlwZT1hcHBsaWNhdGlvbiUyRmpzb24mcmVzcG9uc2VDYWNoZUNvbnRyb2w9bWF4LWFnZSUzRDM4ODgwMDAmcmVzcG9uc2VFeHBpcmVzPUZyaSUyQyUyMDE3JTIwQXByJTIwMjAyNiUyMDIxJTNBMDglM0EzNCUyMCUyQjA4MDAmYXV0aG9yaXphdGlvbj1iY2UtYXV0aC12MSUyRjQ2ZGM4Y2MzNDY3NDRkYWQ4MDA2NTE4MjNhOTZkOWNkJTJGMjAyNi0wMy0wM1QxMyUzQTA4JTNBMzRaJTJGLTElMkZob3N0JTJGYTY0ZDU2MjI5NWE2OGQwZGI0MGMyNGNlZjE5NzU4ZjQyNWUxZjc0ODhkNDY4NGExOThjYTE2OTZhZjE1MmEwYVwifSJ9</bd:templateData>
    </p:ext>
  </p:extLs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005" name="TextBox 2"/>
          <p:cNvSpPr txBox="1"/>
          <p:nvPr/>
        </p:nvSpPr>
        <p:spPr>
          <a:xfrm rot="0">
            <a:off x="4764088" y="6445250"/>
            <a:ext cx="2851150" cy="276225"/>
          </a:xfrm>
          <a:prstGeom prst="rect">
            <a:avLst/>
          </a:prstGeom>
          <a:noFill/>
        </p:spPr>
        <p:txBody>
          <a:bodyPr anchor="t" anchorCtr="0" bIns="45720" lIns="91440" rIns="91440" rtlCol="0" tIns="4572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>
                <a:solidFill>
                  <a:srgbClr val="222935">
                    <a:alpha val="100000"/>
                  </a:srgbClr>
                </a:solidFill>
                <a:latin typeface="Arial"/>
                <a:ea typeface="Arial"/>
                <a:cs typeface="Arial"/>
                <a:hlinkClick/>
              </a:rPr>
              <a:t>卓越质量智库 | www.zhiliangclub.com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52457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508125" y="1268413"/>
            <a:ext cx="9180513" cy="2351087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524579" name="AutoShape 4"/>
          <p:cNvSpPr/>
          <p:nvPr/>
        </p:nvSpPr>
        <p:spPr>
          <a:xfrm rot="0">
            <a:off x="4859338" y="4030663"/>
            <a:ext cx="2395537" cy="873125"/>
          </a:xfrm>
          <a:prstGeom prst="rect">
            <a:avLst/>
          </a:prstGeom>
          <a:noFill/>
        </p:spPr>
        <p:txBody>
          <a:bodyPr anchor="b" anchorCtr="0" bIns="45720" lIns="91440" rIns="91440" rtlCol="0" tIns="45720" vert="horz" wrap="square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>
                <a:solidFill>
                  <a:srgbClr val="404040">
                    <a:alpha val="100000"/>
                  </a:srgbClr>
                </a:solidFill>
                <a:latin typeface="Eras Light ITC"/>
                <a:ea typeface="Eras Light ITC"/>
                <a:cs typeface="Eras Light ITC"/>
              </a:rPr>
              <a:t>Thanks 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24580" name="AutoShape 5"/>
          <p:cNvSpPr/>
          <p:nvPr/>
        </p:nvSpPr>
        <p:spPr>
          <a:xfrm rot="0">
            <a:off x="1524000" y="5332413"/>
            <a:ext cx="9144000" cy="1655762"/>
          </a:xfrm>
          <a:prstGeom prst="rect">
            <a:avLst/>
          </a:prstGeom>
          <a:noFill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6" name="Connector 6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cxnSp>
        <p:nvCxnSpPr>
          <p:cNvPr id="7" name="Connector 7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cxnSp>
        <p:nvCxnSpPr>
          <p:cNvPr id="8" name="Connector 8"/>
          <p:cNvCxnSpPr/>
          <p:nvPr/>
        </p:nvCxnSpPr>
        <p:spPr>
          <a:xfrm>
            <a:off x="4195763" y="5172075"/>
            <a:ext cx="3800475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524584" name="AutoShape 9"/>
          <p:cNvSpPr/>
          <p:nvPr/>
        </p:nvSpPr>
        <p:spPr>
          <a:xfrm rot="0">
            <a:off x="1524000" y="2125663"/>
            <a:ext cx="304800" cy="585787"/>
          </a:xfrm>
          <a:prstGeom prst="rect">
            <a:avLst/>
          </a:prstGeom>
          <a:solidFill>
            <a:srgbClr val="4472C4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24585" name="AutoShape 10"/>
          <p:cNvSpPr/>
          <p:nvPr/>
        </p:nvSpPr>
        <p:spPr>
          <a:xfrm rot="0">
            <a:off x="10363200" y="2125663"/>
            <a:ext cx="304800" cy="585787"/>
          </a:xfrm>
          <a:prstGeom prst="rect">
            <a:avLst/>
          </a:prstGeom>
          <a:solidFill>
            <a:srgbClr val="4472C4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IsInRwbGlkIjoiMTAwMDEiLCJ0cGxOYW1lIjoiZW5kXzMwNjAwNDc2OTQ2MDMwM184NzU3ODI3NzlfMjY4MDU3NzA3NzQwMzAzX21vZCIsImVkaXRlZCI6ImZhbHNlIiwiZXh0cmFQYXJhbXMiOiJ7XCJpbmZvX3VybFwiOlwiaHR0cDovL2JqLmJjZWJvcy5jb20vdjEvd2Vua3UtYWktZG9jLzMwNjAwNDc2OTQ2MDMwMy9ydGNzL2JkanNvbi9mMmQwZTI1NTAyMTAxNWEwLmpzb24/cmVzcG9uc2VDb250ZW50VHlwZT1hcHBsaWNhdGlvbiUyRmpzb24mcmVzcG9uc2VDYWNoZUNvbnRyb2w9bWF4LWFnZSUzRDM4ODgwMDAmcmVzcG9uc2VFeHBpcmVzPUZyaSUyQyUyMDE3JTIwQXByJTIwMjAyNiUyMDIxJTNBMDglM0EzNCUyMCUyQjA4MDAmYXV0aG9yaXphdGlvbj1iY2UtYXV0aC12MSUyRjQ2ZGM4Y2MzNDY3NDRkYWQ4MDA2NTE4MjNhOTZkOWNkJTJGMjAyNi0wMy0wM1QxMyUzQTA4JTNBMzRaJTJGLTElMkZob3N0JTJGYTY0ZDU2MjI5NWE2OGQwZGI0MGMyNGNlZjE5NzU4ZjQyNWUxZjc0ODhkNDY4NGExOThjYTE2OTZhZjE1MmEwYVwifSJ9</bd:templateData>
    </p:ext>
  </p:extLs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cxnSp>
        <p:nvCxnSpPr>
          <p:cNvPr id="3" name="Connector 3"/>
          <p:cNvCxnSpPr/>
          <p:nvPr/>
        </p:nvCxnSpPr>
        <p:spPr>
          <a:xfrm>
            <a:off x="433352" y="3495611"/>
            <a:ext cx="10694132" cy="0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4" name="AutoShape 4"/>
          <p:cNvSpPr/>
          <p:nvPr/>
        </p:nvSpPr>
        <p:spPr>
          <a:xfrm rot="0">
            <a:off x="471518" y="1410767"/>
            <a:ext cx="3074487" cy="1901609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2744535" y="1410767"/>
            <a:ext cx="800835" cy="1901609"/>
          </a:xfrm>
          <a:prstGeom prst="rect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614407" y="1637581"/>
            <a:ext cx="2057871" cy="1447981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通过标准化操作程序（SOP）、控制图等工具，将改进阶段的优化措施转化为可长期执行的规范，确保流程稳定性。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eyJfdGVtcGxhdGVEYXRhIjp7ImNvbnRlbnRUeXBlIjoiJGl0ZW0xX2MiLCJsaW5lQ291bnQiOiI0Iiwid29yZENvdW50IjoiOSJ9LCJ0YWciOiIkaXRlbTFfYyJ9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2828910" y="1554052"/>
            <a:ext cx="632085" cy="1615039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b="1" lang="en-US" sz="15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成果固化机制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eyJfdGVtcGxhdGVEYXRhIjp7ImNvbnRlbnRUeXBlIjoiJGl0ZW0xX3RpdGxlIiwibGluZUNvdW50IjoiNSIsIndvcmRDb3VudCI6IjEifSwidGFnIjoiJGl0ZW0xX3RpdGxlIn0=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1965875" y="3670049"/>
            <a:ext cx="3074487" cy="1901609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4238892" y="3670049"/>
            <a:ext cx="800835" cy="1901609"/>
          </a:xfrm>
          <a:prstGeom prst="rect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2108764" y="3896863"/>
            <a:ext cx="2057871" cy="1447981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建立实时数据采集和分析体系，对关键质量特性（CTQ）进行持续追踪，识别异常波动并触发预警。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eyJfdGVtcGxhdGVEYXRhIjp7ImNvbnRlbnRUeXBlIjoiJGl0ZW0yX2MiLCJsaW5lQ291bnQiOiI0Iiwid29yZENvdW50IjoiOSJ9LCJ0YWciOiIkaXRlbTJfYyJ9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4226704" y="1410767"/>
            <a:ext cx="3074487" cy="1901609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6499721" y="1410767"/>
            <a:ext cx="800835" cy="1901609"/>
          </a:xfrm>
          <a:prstGeom prst="rect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4369593" y="1637581"/>
            <a:ext cx="2057871" cy="1447981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针对潜在失效模式制定预防性措施（如防错装置），降低问题复发的可能性。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eyJfdGVtcGxhdGVEYXRhIjp7ImNvbnRlbnRUeXBlIjoiJGl0ZW0zX2MiLCJsaW5lQ291bnQiOiI0Iiwid29yZENvdW50IjoiOSJ9LCJ0YWciOiIkaXRlbTNfYyJ9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5756695" y="3670049"/>
            <a:ext cx="3074487" cy="1901609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8029712" y="3670049"/>
            <a:ext cx="800835" cy="1901609"/>
          </a:xfrm>
          <a:prstGeom prst="rect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5899584" y="3896863"/>
            <a:ext cx="2057871" cy="1447981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通过定期审核和KPI考核，验证改进效果是否持续达标，避免绩效倒退。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eyJfdGVtcGxhdGVEYXRhIjp7ImNvbnRlbnRUeXBlIjoiJGl0ZW00X2MiLCJsaW5lQ291bnQiOiI0Iiwid29yZENvdW50IjoiOSJ9LCJ0YWciOiIkaXRlbTRfYyJ9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7925398" y="1410767"/>
            <a:ext cx="3074487" cy="1901609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10198415" y="1410767"/>
            <a:ext cx="800835" cy="1901609"/>
          </a:xfrm>
          <a:prstGeom prst="rect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8068287" y="1637581"/>
            <a:ext cx="2057871" cy="1447981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将控制机制融入日常管理，培养员工形成"预防优于纠正"的质量意识。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eyJfdGVtcGxhdGVEYXRhIjp7ImNvbnRlbnRUeXBlIjoiJGl0ZW01X2MiLCJsaW5lQ291bnQiOiI0Iiwid29yZENvdW50IjoiOSJ9LCJ0YWciOiIkaXRlbTVfYyJ9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6584096" y="1554052"/>
            <a:ext cx="632085" cy="1615039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b="1" lang="en-US" sz="15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变异监控系统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eyJfdGVtcGxhdGVEYXRhIjp7ImNvbnRlbnRUeXBlIjoiJGl0ZW0yX3RpdGxlIiwibGluZUNvdW50IjoiNSIsIndvcmRDb3VudCI6IjEifSwidGFnIjoiJGl0ZW0yX3RpdGxlIn0=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10282790" y="1554052"/>
            <a:ext cx="632085" cy="1615039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b="1" lang="en-US" sz="15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风险防范体系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eyJfdGVtcGxhdGVEYXRhIjp7ImNvbnRlbnRUeXBlIjoiJGl0ZW0zX3RpdGxlIiwibGluZUNvdW50IjoiNSIsIndvcmRDb3VudCI6IjEifSwidGFnIjoiJGl0ZW0zX3RpdGxlIn0=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4323267" y="3813334"/>
            <a:ext cx="632085" cy="1615039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b="1" lang="en-US" sz="15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绩效维持策略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eyJfdGVtcGxhdGVEYXRhIjp7ImNvbnRlbnRUeXBlIjoiJGl0ZW00X3RpdGxlIiwibGluZUNvdW50IjoiNSIsIndvcmRDb3VudCI6IjEifSwidGFnIjoiJGl0ZW00X3RpdGxlIn0=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8114087" y="3813334"/>
            <a:ext cx="632085" cy="1615039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b="1" lang="en-US" sz="15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文化渗透路径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eyJfdGVtcGxhdGVEYXRhIjp7ImNvbnRlbnRUeXBlIjoiJGl0ZW01X3RpdGxlIiwibGluZUNvdW50IjoiNSIsIndvcmRDb3VudCI6IjEifSwidGFnIjoiJGl0ZW01X3RpdGxlIn0=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r>
              <a:rPr b="1" lang="en-US" sz="3000">
                <a:latin typeface="Microsoft Yahei"/>
                <a:ea typeface="Microsoft Yahei"/>
                <a:cs typeface="Microsoft Yahei"/>
              </a:rPr>
              <a:t>定义与核心目标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umuS5ieS4juaguOW/g+ebruagh1xuIyMjIOaIkOaenOWbuuWMluacuuWItlxu6YCa6L+H5qCH5YeG5YyW5pON5L2c56iL5bqP77yIU09Q77yJ44CB5o6n5Yi25Zu+562J5bel5YW377yM5bCG5pS56L+b6Zi25q6155qE5LyY5YyW5o6q5pa96L2s5YyW5Li65Y+v6ZW/5pyf5omn6KGM55qE6KeE6IyD77yM56Gu5L+d5rWB56iL56iz5a6a5oCn44CCXG4jIyMg5Y+Y5byC55uR5o6n57O757ufXG7lu7rnq4vlrp7ml7bmlbDmja7ph4fpm4blkozliIbmnpDkvZPns7vvvIzlr7nlhbPplK7otKjph4/nibnmgKfvvIhDVFHvvInov5vooYzmjIHnu63ov73ouKrvvIzor4bliKvlvILluLjms6Lliqjlubbop6blj5HpooTorabjgIJcbiMjIyDpo47pmanpmLLojIPkvZPns7tcbumSiOWvuea9nOWcqOWkseaViOaooeW8j+WItuWumumihOmYsuaAp+aOquaWve+8iOWmgumYsumUmeijhee9ru+8ie+8jOmZjeS9jumXrumimOWkjeWPkeeahOWPr+iDveaAp+OAglxuIyMjIOe7qeaViOe7tOaMgeetlueVpVxu6YCa6L+H5a6a5pyf5a6h5qC45ZKMS1BJ6ICD5qC477yM6aqM6K+B5pS56L+b5pWI5p6c5piv5ZCm5oyB57ut6L6+5qCH77yM6YG/5YWN57up5pWI5YCS6YCA44CCXG4jIyMg5paH5YyW5riX6YCP6Lev5b6EXG7lsIbmjqfliLbmnLrliLbono3lhaXml6XluLjnrqHnkIbvvIzln7nlhbvlkZjlt6XlvaLmiJBcIumihOmYsuS8mOS6jue6oOato1wi55qE6LSo6YeP5oSP6K+G44CCIiwidHBsaWQiOiIxMDAwMSIsInRwbE5hbWUiOiJsaXN0NV8yMzEyMDEwMl9tb2QiLCJlZGl0ZWQiOiJmYWxzZSIsImV4dHJhUGFyYW1zIjoie1wiaW5mb191cmxcIjpcImh0dHA6Ly9iai5iY2Vib3MuY29tL3YxL3dlbmt1LWFpLWRvYy8zMDYwMDQ3Njk0NjAzMDMvcnRjcy9iZGpzb24vZjJkMGUyNTUwMjEwMTVhMC5qc29uP3Jlc3BvbnNlQ29udGVudFR5cGU9YXBwbGljYXRpb24lMkZqc29uJnJlc3BvbnNlQ2FjaGVDb250cm9sPW1heC1hZ2UlM0QzODg4MDAwJnJlc3BvbnNlRXhwaXJlcz1GcmklMkMlMjAxNyUyMEFwciUyMDIwMjYlMjAyMSUzQTA4JTNBMzQlMjAlMkIwODAwJmF1dGhvcml6YXRpb249YmNlLWF1dGgtdjElMkY0NmRjOGNjMzQ2NzQ0ZGFkODAwNjUxODIzYTk2ZDljZCUyRjIwMjYtMDMtMDNUMTMlM0EwOCUzQTM0WiUyRi0xJTJGaG9zdCUyRmE2NGQ1NjIyOTVhNjhkMGRiNDBjMjRjZWYxOTc1OGY0MjVlMWY3NDg4ZDQ2ODRhMTk4Y2ExNjk2YWYxNTJhMGFcIn0ifQ==</bd:templateData>
    </p:ext>
  </p:extLs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 l="25751" r="25751"/>
          <a:stretch>
            <a:fillRect/>
          </a:stretch>
        </p:blipFill>
        <p:spPr>
          <a:xfrm rot="0">
            <a:off x="8022350" y="1109679"/>
            <a:ext cx="3590530" cy="4923231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eyJfdGVtcGxhdGVEYXRhIjp7Im5lZWRSZXBsYWNlIjp0cnVlLCJ0eXBlIjoiaW1hZ2UifSwidGFnIjoiJGltZzAifQ==</bd:templateData>
          </p:ext>
        </p:extLst>
      </p:pic>
      <p:sp>
        <p:nvSpPr>
          <p:cNvPr id="4" name="AutoShape 4"/>
          <p:cNvSpPr/>
          <p:nvPr/>
        </p:nvSpPr>
        <p:spPr>
          <a:xfrm rot="0">
            <a:off x="999610" y="1326712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513502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572683" y="2363249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某企业改进阶段将次品率从8%降至2%，但未实施控制计划，半年后因人员操作松懈导致次品率反弹至6%。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2951935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747603" y="1526246"/>
            <a:ext cx="2903220" cy="52620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防止成果流失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196307" y="2363249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通过控制图监控注塑参数波动，提前调整避免批量不良，年节省报废成本超200万元。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4623521" y="1325773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4137126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6575559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4369248" y="1525307"/>
            <a:ext cx="2903220" cy="52620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成本节约杠杆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999610" y="3753804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513502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572683" y="4801954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对关键工序实施SPC控制后，某汽车零部件供应商的PPM（百万件缺陷数）持续低于50，获得主机厂金牌供应商认证。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2951935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747603" y="3953338"/>
            <a:ext cx="2920854" cy="526209"/>
          </a:xfrm>
          <a:prstGeom prst="rect">
            <a:avLst/>
          </a:prstGeom>
          <a:ln/>
        </p:spPr>
        <p:txBody>
          <a:bodyPr anchor="ctr" anchorCtr="1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客户信任基石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4623233" y="3753804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AutoShape 20"/>
          <p:cNvSpPr/>
          <p:nvPr/>
        </p:nvSpPr>
        <p:spPr>
          <a:xfrm rot="0">
            <a:off x="4137126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4196307" y="4801954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控制阶段收集的稳定性数据为新一轮DMAIC循环提供输入，形成PDCA闭环。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2" name="AutoShape 22"/>
          <p:cNvSpPr/>
          <p:nvPr/>
        </p:nvSpPr>
        <p:spPr>
          <a:xfrm rot="0">
            <a:off x="6575559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4369248" y="3953338"/>
            <a:ext cx="2903220" cy="526209"/>
          </a:xfrm>
          <a:prstGeom prst="rect">
            <a:avLst/>
          </a:prstGeom>
          <a:ln/>
        </p:spPr>
        <p:txBody>
          <a:bodyPr anchor="ctr" anchorCtr="1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持续改进基础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控制阶段的重要性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Op+WItumYtuauteeahOmHjeimgeaAp1xuIyMjIOmYsuatouaIkOaenOa1geWksVxu5p+Q5LyB5Lia5pS56L+b6Zi25q615bCG5qyh5ZOB546H5LuOOCXpmY3oh7MyJe+8jOS9huacquWunuaWveaOp+WItuiuoeWIku+8jOWNiuW5tOWQjuWboOS6uuWRmOaTjeS9nOadvuaHiOWvvOiHtOasoeWTgeeOh+WPjeW8ueiHszYl44CCXG4jIyMg5oiQ5pys6IqC57qm5p2g5p2GXG7pgJrov4fmjqfliLblm77nm5Hmjqfms6jloZHlj4LmlbDms6LliqjvvIzmj5DliY3osIPmlbTpgb/lhY3mibnph4/kuI3oia/vvIzlubToioLnnIHmiqXlup/miJDmnKzotoUyMDDkuIflhYPjgIJcbiMjIyDlrqLmiLfkv6Hku7vln7rnn7NcbuWvueWFs+mUruW3peW6j+WunuaWvVNQQ+aOp+WItuWQju+8jOafkOaxvei9pumbtumDqOS7tuS+m+W6lOWVhueahFBQTe+8iOeZvuS4h+S7tue8uumZt+aVsO+8ieaMgee7reS9juS6jjUw77yM6I635b6X5Li75py65Y6C6YeR54mM5L6b5bqU5ZWG6K6k6K+B44CCXG4jIyMg5oyB57ut5pS56L+b5Z+656GAXG7mjqfliLbpmLbmrrXmlLbpm4bnmoTnqLPlrprmgKfmlbDmja7kuLrmlrDkuIDova5ETUFJQ+W+queOr+aPkOS+m+i+k+WFpe+8jOW9ouaIkFBEQ0Hpl63njq/jgIIiLCJ0cGxpZCI6IjEwMDAxIiwidHBsTmFtZSI6Imxpc3Q0X0ltZzFfbW9kIiwiZWRpdGVkIjoiZmFsc2UiLCJleHRyYVBhcmFtcyI6IntcImluZm9fdXJsXCI6XCJodHRwOi8vYmouYmNlYm9zLmNvbS92MS93ZW5rdS1haS1kb2MvMzA2MDA0NzY5NDYwMzAzL3J0Y3MvYmRqc29uL2YyZDBlMjU1MDIxMDE1YTAuanNvbj9yZXNwb25zZUNvbnRlbnRUeXBlPWFwcGxpY2F0aW9uJTJGanNvbiZyZXNwb25zZUNhY2hlQ29udHJvbD1tYXgtYWdlJTNEMzg4ODAwMCZyZXNwb25zZUV4cGlyZXM9RnJpJTJDJTIwMTclMjBBcHIlMjAyMDI2JTIwMjElM0EwOCUzQTM0JTIwJTJCMDgwMCZhdXRob3JpemF0aW9uPWJjZS1hdXRoLXYxJTJGNDZkYzhjYzM0Njc0NGRhZDgwMDY1MTgyM2E5NmQ5Y2QlMkYyMDI2LTAzLTAzVDEzJTNBMDglM0EzNFolMkYtMSUyRmhvc3QlMkZhNjRkNTYyMjk1YTY4ZDBkYjQwYzI0Y2VmMTk3NThmNDI1ZTFmNzQ4OGQ0Njg0YTE5OGNhMTY5NmFmMTUyYTBhXCJ9In0=</bd:templateData>
    </p:ext>
  </p:extLs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6810510" y="1925939"/>
            <a:ext cx="3752401" cy="3752401"/>
          </a:xfrm>
          <a:prstGeom prst="ellipse">
            <a:avLst/>
          </a:prstGeom>
          <a:solidFill>
            <a:schemeClr val="accent2">
              <a:alpha val="100000"/>
              <a:lumMod val="60000"/>
              <a:lumOff val="4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433352" y="1937552"/>
            <a:ext cx="5549636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控制阶段使用的监控指标（如CpK值）需与测量阶段建立的基准数据保持一致性和可比性。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433352" y="1500980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与测量阶段的呼应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433352" y="3362368"/>
            <a:ext cx="5549636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通过长期数据观察，验证分析阶段识别的根本原因是否被彻底消除，例如温度控制精度提升后，产品尺寸变异是否持续改善。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33352" y="2925796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对分析阶段的验证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433352" y="4875829"/>
            <a:ext cx="5732473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控制阶段发现的系统性变异（如设备周期性衰减）可能触发新的改进项目，形成螺旋上升的改进循环。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33352" y="4439257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向改进阶段的反馈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7311423" y="2405014"/>
            <a:ext cx="2750574" cy="2750574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1" name="AutoShape 11"/>
          <p:cNvSpPr/>
          <p:nvPr/>
        </p:nvSpPr>
        <p:spPr>
          <a:xfrm rot="0">
            <a:off x="8251667" y="141254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6592870" y="439906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9893403" y="439906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Freeform 14"/>
          <p:cNvSpPr/>
          <p:nvPr/>
        </p:nvSpPr>
        <p:spPr>
          <a:xfrm rot="0">
            <a:off x="8483596" y="1611436"/>
            <a:ext cx="406228" cy="406228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Freeform 15"/>
          <p:cNvSpPr/>
          <p:nvPr/>
        </p:nvSpPr>
        <p:spPr>
          <a:xfrm rot="0">
            <a:off x="10133735" y="4607907"/>
            <a:ext cx="405950" cy="405950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Freeform 16"/>
          <p:cNvSpPr/>
          <p:nvPr/>
        </p:nvSpPr>
        <p:spPr>
          <a:xfrm rot="0">
            <a:off x="6798897" y="4604169"/>
            <a:ext cx="459877" cy="459877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与其他阶段的衔接关系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S4juWFtuS7lumYtuauteeahOihlOaOpeWFs+ezu1xuIyMjIOS4jua1i+mHj+mYtuauteeahOWRvOW6lFxu5o6n5Yi26Zi25q615L2/55So55qE55uR5o6n5oyH5qCH77yI5aaCQ3BL5YC877yJ6ZyA5LiO5rWL6YeP6Zi25q615bu656uL55qE5Z+65YeG5pWw5o2u5L+d5oyB5LiA6Ie05oCn5ZKM5Y+v5q+U5oCn44CCXG4jIyMg5a+55YiG5p6Q6Zi25q6155qE6aqM6K+BXG7pgJrov4fplb/mnJ/mlbDmja7op4Llr5/vvIzpqozor4HliIbmnpDpmLbmrrXor4bliKvnmoTmoLnmnKzljp/lm6DmmK/lkKbooqvlvbvlupXmtojpmaTvvIzkvovlpoLmuKnluqbmjqfliLbnsr7luqbmj5DljYflkI7vvIzkuqflk4HlsLrlr7jlj5jlvILmmK/lkKbmjIHnu63mlLnlloTjgIJcbiMjIyDlkJHmlLnov5vpmLbmrrXnmoTlj43ppohcbuaOp+WItumYtuauteWPkeeOsOeahOezu+e7n+aAp+WPmOW8gu+8iOWmguiuvuWkh+WRqOacn+aAp+ihsOWHj++8ieWPr+iDveinpuWPkeaWsOeahOaUuei/m+mhueebru+8jOW9ouaIkOieuuaXi+S4iuWNh+eahOaUuei/m+W+queOr+OAgiIsInRwbGlkIjoiMTAwMDEiLCJ0cGxOYW1lIjoibGlzdDNfSW1nMTVfbW9kIiwiZWRpdGVkIjoiZmFsc2UiLCJleHRyYVBhcmFtcyI6IntcImluZm9fdXJsXCI6XCJodHRwOi8vYmouYmNlYm9zLmNvbS92MS93ZW5rdS1haS1kb2MvMzA2MDA0NzY5NDYwMzAzL3J0Y3MvYmRqc29uL2YyZDBlMjU1MDIxMDE1YTAuanNvbj9yZXNwb25zZUNvbnRlbnRUeXBlPWFwcGxpY2F0aW9uJTJGanNvbiZyZXNwb25zZUNhY2hlQ29udHJvbD1tYXgtYWdlJTNEMzg4ODAwMCZyZXNwb25zZUV4cGlyZXM9RnJpJTJDJTIwMTclMjBBcHIlMjAyMDI2JTIwMjElM0EwOCUzQTM0JTIwJTJCMDgwMCZhdXRob3JpemF0aW9uPWJjZS1hdXRoLXYxJTJGNDZkYzhjYzM0Njc0NGRhZDgwMDY1MTgyM2E5NmQ5Y2QlMkYyMDI2LTAzLTAzVDEzJTNBMDglM0EzNFolMkYtMSUyRmhvc3QlMkZhNjRkNTYyMjk1YTY4ZDBkYjQwYzI0Y2VmMTk3NThmNDI1ZTFmNzQ4OGQ0Njg0YTE5OGNhMTY5NmFmMTUyYTBhXCJ9In0=</bd:templateData>
    </p:ext>
  </p:extLs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控制计划制定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Op+WItuiuoeWIkuWItuWumiIsInRwbGlkIjoiMTAwMDEiLCJ0cGxOYW1lIjoiaDJ0aXRsZV8zMDYwMDQ3Njk0NjAzMDNfODc1NzgyNzc5XzI2ODA1NzcwNzc0MDMwM19tb2QiLCJlZGl0ZWQiOiJmYWxzZSIsImV4dHJhUGFyYW1zIjoie1wiaW5mb191cmxcIjpcImh0dHA6Ly9iai5iY2Vib3MuY29tL3YxL3dlbmt1LWFpLWRvYy8zMDYwMDQ3Njk0NjAzMDMvcnRjcy9iZGpzb24vZjJkMGUyNTUwMjEwMTVhMC5qc29uP3Jlc3BvbnNlQ29udGVudFR5cGU9YXBwbGljYXRpb24lMkZqc29uJnJlc3BvbnNlQ2FjaGVDb250cm9sPW1heC1hZ2UlM0QzODg4MDAwJnJlc3BvbnNlRXhwaXJlcz1GcmklMkMlMjAxNyUyMEFwciUyMDIwMjYlMjAyMSUzQTA4JTNBMzQlMjAlMkIwODAwJmF1dGhvcml6YXRpb249YmNlLWF1dGgtdjElMkY0NmRjOGNjMzQ2NzQ0ZGFkODAwNjUxODIzYTk2ZDljZCUyRjIwMjYtMDMtMDNUMTMlM0EwOCUzQTM0WiUyRi0xJTJGaG9zdCUyRmE2NGQ1NjIyOTVhNjhkMGRiNDBjMjRjZWYxOTc1OGY0MjVlMWY3NDg4ZDQ2ODRhMTk4Y2ExNjk2YWYxNTJhMGFcIn0ifQ==</bd:templateData>
    </p:ext>
  </p:extLs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 rot="0">
            <a:off x="154300" y="1109992"/>
            <a:ext cx="4095887" cy="5461182"/>
          </a:xfrm>
          <a:prstGeom prst="parallelogram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TextBox 4"/>
          <p:cNvSpPr txBox="1"/>
          <p:nvPr/>
        </p:nvSpPr>
        <p:spPr>
          <a:xfrm rot="0">
            <a:off x="5021790" y="1109992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产品与过程基本信息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3723196" y="1295798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4144917" y="1295798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3461209" y="1295798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3629632" y="1174560"/>
            <a:ext cx="761713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5021790" y="1611739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包括零件编号、名称、控制计划版本号及适用阶段（样件/试生产/量产），明确文件管理追溯性。例如需标注发布日期、修订记录和跨部门责任人（编制/审核/批准），确保文件权威性。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603086" y="2766189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质量目标与要求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304492" y="2951995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3726213" y="2951995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3042505" y="2951995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094713" y="2830757"/>
            <a:ext cx="1050205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4603086" y="3267935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基于客户规范或行业标准定义关键特性公差（如尺寸阈值），将PFMEA输出的高风险项转化为可量化指标，如Cpk≥1.33等过程能力目标。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4221062" y="4422385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控制方法与反应机制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2922468" y="4608191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3344189" y="4608191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2660481" y="4608191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2741771" y="4486953"/>
            <a:ext cx="1062715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4221062" y="4924131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规定具体检验手段（如SPC、防错装置）、抽样频率（全检/抽检比例），并配套异常触发条件及遏制措施（停线、返工流程）。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控制计划的基本要素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Op+WItuiuoeWIkueahOWfuuacrOimgee0oFxuIyMjIOS6p+WTgeS4jui/h+eoi+WfuuacrOS/oeaBr1xu5YyF5ous6Zu25Lu257yW5Y+344CB5ZCN56ew44CB5o6n5Yi26K6h5YiS54mI5pys5Y+35Y+K6YCC55So6Zi25q6177yI5qC35Lu2L+ivleeUn+S6py/ph4/kuqfvvInvvIzmmI7noa7mlofku7bnrqHnkIbov73muq/mgKfjgILkvovlpoLpnIDmoIfms6jlj5HluIPml6XmnJ/jgIHkv67orqLorrDlvZXlkozot6jpg6jpl6jotKPku7vkurrvvIjnvJbliLYv5a6h5qC4L+aJueWHhu+8ie+8jOehruS/neaWh+S7tuadg+WogeaAp+OAglxuIyMjIOi0qOmHj+ebruagh+S4juimgeaxglxu5Z+65LqO5a6i5oi36KeE6IyD5oiW6KGM5Lia5qCH5YeG5a6a5LmJ5YWz6ZSu54m55oCn5YWs5beu77yI5aaC5bC65a+46ZiI5YC877yJ77yM5bCGUEZNRUHovpPlh7rnmoTpq5jpo47pmanpobnovazljJbkuLrlj6/ph4/ljJbmjIfmoIfvvIzlpoJDcGviiaUxLjMz562J6L+H56iL6IO95Yqb55uu5qCH44CCXG4jIyMg5o6n5Yi25pa55rOV5LiO5Y+N5bqU5py65Yi2XG7op4TlrprlhbfkvZPmo4DpqozmiYvmrrXvvIjlpoJTUEPjgIHpmLLplJnoo4Xnva7vvInjgIHmir3moLfpopHnjofvvIjlhajmo4Av5oq95qOA5q+U5L6L77yJ77yM5bm26YWN5aWX5byC5bi46Kem5Y+R5p2h5Lu25Y+K6YGP5Yi25o6q5pa977yI5YGc57q/44CB6L+U5bel5rWB56iL77yJ44CCIiwidHBsaWQiOiIxMDAwMSIsInRwbE5hbWUiOiJsaXN0M19JbWczX21vZCIsImVkaXRlZCI6ImZhbHNlIiwiZXh0cmFQYXJhbXMiOiJ7XCJpbmZvX3VybFwiOlwiaHR0cDovL2JqLmJjZWJvcy5jb20vdjEvd2Vua3UtYWktZG9jLzMwNjAwNDc2OTQ2MDMwMy9ydGNzL2JkanNvbi9mMmQwZTI1NTAyMTAxNWEwLmpzb24/cmVzcG9uc2VDb250ZW50VHlwZT1hcHBsaWNhdGlvbiUyRmpzb24mcmVzcG9uc2VDYWNoZUNvbnRyb2w9bWF4LWFnZSUzRDM4ODgwMDAmcmVzcG9uc2VFeHBpcmVzPUZyaSUyQyUyMDE3JTIwQXByJTIwMjAyNiUyMDIxJTNBMDglM0EzNCUyMCUyQjA4MDAmYXV0aG9yaXphdGlvbj1iY2UtYXV0aC12MSUyRjQ2ZGM4Y2MzNDY3NDRkYWQ4MDA2NTE4MjNhOTZkOWNkJTJGMjAyNi0wMy0wM1QxMyUzQTA4JTNBMzRaJTJGLTElMkZob3N0JTJGYTY0ZDU2MjI5NWE2OGQwZGI0MGMyNGNlZjE5NzU4ZjQyNWUxZjc0ODhkNDY4NGExOThjYTE2OTZhZjE1MmEwYVwifSJ9</bd:templateData>
    </p:ext>
  </p:extLs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Freeform 3"/>
          <p:cNvSpPr/>
          <p:nvPr/>
        </p:nvSpPr>
        <p:spPr>
          <a:xfrm rot="0">
            <a:off x="1042837" y="1874167"/>
            <a:ext cx="2707923" cy="1080749"/>
          </a:xfrm>
          <a:custGeom>
            <a:avLst/>
            <a:gdLst/>
            <a:ahLst/>
            <a:cxnLst/>
            <a:rect b="b" l="l" r="r" t="t"/>
            <a:pathLst>
              <a:path h="3558" w="7144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Freeform 4"/>
          <p:cNvSpPr/>
          <p:nvPr/>
        </p:nvSpPr>
        <p:spPr>
          <a:xfrm rot="0">
            <a:off x="3293053" y="1874167"/>
            <a:ext cx="2707923" cy="1080749"/>
          </a:xfrm>
          <a:custGeom>
            <a:avLst/>
            <a:gdLst/>
            <a:ahLst/>
            <a:cxnLst/>
            <a:rect b="b" l="l" r="r" t="t"/>
            <a:pathLst>
              <a:path h="3558" w="7144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Freeform 5"/>
          <p:cNvSpPr/>
          <p:nvPr/>
        </p:nvSpPr>
        <p:spPr>
          <a:xfrm rot="0">
            <a:off x="5543270" y="1880215"/>
            <a:ext cx="2705906" cy="1080749"/>
          </a:xfrm>
          <a:custGeom>
            <a:avLst/>
            <a:gdLst/>
            <a:ahLst/>
            <a:cxnLst/>
            <a:rect b="b" l="l" r="r" t="t"/>
            <a:pathLst>
              <a:path h="3558" w="7144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chemeClr val="accent3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Freeform 6"/>
          <p:cNvSpPr/>
          <p:nvPr/>
        </p:nvSpPr>
        <p:spPr>
          <a:xfrm rot="0">
            <a:off x="7795504" y="1874167"/>
            <a:ext cx="2705906" cy="1080749"/>
          </a:xfrm>
          <a:custGeom>
            <a:avLst/>
            <a:gdLst/>
            <a:ahLst/>
            <a:cxnLst/>
            <a:rect b="b" l="l" r="r" t="t"/>
            <a:pathLst>
              <a:path h="3558" w="7144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chemeClr val="accent4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Freeform 7"/>
          <p:cNvSpPr/>
          <p:nvPr/>
        </p:nvSpPr>
        <p:spPr>
          <a:xfrm rot="0">
            <a:off x="2155847" y="2116126"/>
            <a:ext cx="582719" cy="516179"/>
          </a:xfrm>
          <a:custGeom>
            <a:avLst/>
            <a:gdLst/>
            <a:ahLst/>
            <a:cxnLst/>
            <a:rect b="b" l="l" r="r" t="t"/>
            <a:pathLst>
              <a:path h="409" w="461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rgbClr val="FFFEFE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Freeform 8"/>
          <p:cNvSpPr/>
          <p:nvPr/>
        </p:nvSpPr>
        <p:spPr>
          <a:xfrm rot="0">
            <a:off x="4504865" y="2146369"/>
            <a:ext cx="489966" cy="530294"/>
          </a:xfrm>
          <a:custGeom>
            <a:avLst/>
            <a:gdLst/>
            <a:ahLst/>
            <a:cxnLst/>
            <a:rect b="b" l="l" r="r" t="t"/>
            <a:pathLst>
              <a:path h="462" w="426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rgbClr val="FFFEFE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Freeform 9"/>
          <p:cNvSpPr/>
          <p:nvPr/>
        </p:nvSpPr>
        <p:spPr>
          <a:xfrm rot="0">
            <a:off x="6636118" y="2166533"/>
            <a:ext cx="510130" cy="510130"/>
          </a:xfrm>
          <a:custGeom>
            <a:avLst/>
            <a:gdLst/>
            <a:ahLst/>
            <a:cxnLst/>
            <a:rect b="b" l="l" r="r" t="t"/>
            <a:pathLst>
              <a:path h="445" w="444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</a:path>
              <a:path h="445" w="444"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</a:path>
              <a:path h="445" w="444"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</a:path>
            </a:pathLst>
          </a:custGeom>
          <a:solidFill>
            <a:srgbClr val="FFFEFE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Freeform 10"/>
          <p:cNvSpPr/>
          <p:nvPr/>
        </p:nvSpPr>
        <p:spPr>
          <a:xfrm rot="0">
            <a:off x="8856090" y="2218958"/>
            <a:ext cx="518194" cy="399232"/>
          </a:xfrm>
          <a:custGeom>
            <a:avLst/>
            <a:gdLst/>
            <a:ahLst/>
            <a:cxnLst/>
            <a:rect b="b" l="l" r="r" t="t"/>
            <a:pathLst>
              <a:path h="382" w="497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rgbClr val="FFFEFE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1162402" y="3092515"/>
            <a:ext cx="1986891" cy="426410"/>
          </a:xfrm>
          <a:prstGeom prst="rect">
            <a:avLst/>
          </a:prstGeom>
          <a:ln/>
        </p:spPr>
        <p:txBody>
          <a:bodyPr anchor="t" anchorCtr="0" bIns="95250" lIns="95250" rIns="47625" rtlCol="0" tIns="95250" vert="horz" wrap="square">
            <a:normAutofit/>
          </a:bodyPr>
          <a:lstStyle/>
          <a:p>
            <a:pPr>
              <a:lnSpc>
                <a:spcPct val="100000"/>
              </a:lnSpc>
            </a:pPr>
            <a:r>
              <a:rPr b="1" lang="en-US" sz="15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工艺流程图关联性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3511419" y="3092515"/>
            <a:ext cx="1986891" cy="426410"/>
          </a:xfrm>
          <a:prstGeom prst="rect">
            <a:avLst/>
          </a:prstGeom>
          <a:ln/>
        </p:spPr>
        <p:txBody>
          <a:bodyPr anchor="t" anchorCtr="0" bIns="95250" lIns="95250" rIns="47625" rtlCol="0" tIns="95250" vert="horz" wrap="square">
            <a:normAutofit/>
          </a:bodyPr>
          <a:lstStyle/>
          <a:p>
            <a:pPr>
              <a:lnSpc>
                <a:spcPct val="100000"/>
              </a:lnSpc>
            </a:pPr>
            <a:r>
              <a:rPr b="1" lang="en-US" sz="1500">
                <a:solidFill>
                  <a:schemeClr val="accen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测量系统标准化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5808613" y="3092515"/>
            <a:ext cx="1986891" cy="426410"/>
          </a:xfrm>
          <a:prstGeom prst="rect">
            <a:avLst/>
          </a:prstGeom>
          <a:ln/>
        </p:spPr>
        <p:txBody>
          <a:bodyPr anchor="t" anchorCtr="0" bIns="95250" lIns="95250" rIns="47625" rtlCol="0" tIns="95250" vert="horz" wrap="square">
            <a:normAutofit/>
          </a:bodyPr>
          <a:lstStyle/>
          <a:p>
            <a:pPr>
              <a:lnSpc>
                <a:spcPct val="100000"/>
              </a:lnSpc>
            </a:pPr>
            <a:r>
              <a:rPr b="1" lang="en-US" sz="15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特殊特性标识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8121742" y="3092515"/>
            <a:ext cx="1986891" cy="426410"/>
          </a:xfrm>
          <a:prstGeom prst="rect">
            <a:avLst/>
          </a:prstGeom>
          <a:ln/>
        </p:spPr>
        <p:txBody>
          <a:bodyPr anchor="t" anchorCtr="0" bIns="95250" lIns="95250" rIns="47625" rtlCol="0" tIns="95250" vert="horz" wrap="square">
            <a:normAutofit/>
          </a:bodyPr>
          <a:lstStyle/>
          <a:p>
            <a:pPr>
              <a:lnSpc>
                <a:spcPct val="100000"/>
              </a:lnSpc>
            </a:pPr>
            <a:r>
              <a:rPr b="1" lang="en-US" sz="1500">
                <a:solidFill>
                  <a:schemeClr val="accent4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跨部门协同规范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162402" y="3518926"/>
            <a:ext cx="1986891" cy="1760077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控制计划需与PFMEA、作业指导书形成闭环，例如在焊接工位同步标注FMEA的失效模式编号与控制计划的对应检验点。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3511419" y="3518926"/>
            <a:ext cx="1986891" cy="1760077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明确量具MSA（测量系统分析）要求，包括GR&amp;R≤10%的合格标准，确保检测设备精度与人员操作一致性。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5808613" y="3518926"/>
            <a:ext cx="1986891" cy="1760077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对SC/CC（关键/重要特性）采用红标管理，在控制计划中单独列出并强化监控（如增加频次至100%）。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8121742" y="3518926"/>
            <a:ext cx="1986891" cy="1760077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建立技术、生产、质量三方联签机制，确保控制计划更新时同步修订工艺卡、检验基准书等下游文件。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流程文献与标准建立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geeoi+aWh+eMruS4juagh+WHhuW7uueri1xuIyMjIOW3peiJuua1geeoi+WbvuWFs+iBlOaAp1xu5o6n5Yi26K6h5YiS6ZyA5LiOUEZNRUHjgIHkvZzkuJrmjIflr7zkuablvaLmiJDpl63njq/vvIzkvovlpoLlnKjnhIrmjqXlt6XkvY3lkIzmraXmoIfms6hGTUVB55qE5aSx5pWI5qih5byP57yW5Y+35LiO5o6n5Yi26K6h5YiS55qE5a+55bqU5qOA6aqM54K544CCXG4jIyMg5rWL6YeP57O757uf5qCH5YeG5YyWXG7mmI7noa7ph4/lhbdNU0HvvIjmtYvph4/ns7vnu5/liIbmnpDvvInopoHmsYLvvIzljIXmi6xHUiZS4omkMTAl55qE5ZCI5qC85qCH5YeG77yM56Gu5L+d5qOA5rWL6K6+5aSH57K+5bqm5LiO5Lq65ZGY5pON5L2c5LiA6Ie05oCn44CCXG4jIyMg54m55q6K54m55oCn5qCH6K+GXG7lr7lTQy9DQ++8iOWFs+mUri/ph43opoHnibnmgKfvvInph4fnlKjnuqLmoIfnrqHnkIbvvIzlnKjmjqfliLborqHliJLkuK3ljZXni6zliJflh7rlubblvLrljJbnm5HmjqfvvIjlpoLlop7liqDpopHmrKHoh7MxMDAl77yJ44CCXG4jIyMg6Leo6YOo6Zeo5Y2P5ZCM6KeE6IyDXG7lu7rnq4vmioDmnK/jgIHnlJ/kuqfjgIHotKjph4/kuInmlrnogZTnrb7mnLrliLbvvIznoa7kv53mjqfliLborqHliJLmm7TmlrDml7blkIzmraXkv67orqLlt6XoibrljaHjgIHmo4Dpqozln7rlh4bkuabnrYnkuIvmuLjmlofku7bjgIIiLCJ0cGxpZCI6IjEwMDAxIiwidHBsTmFtZSI6Imxpc3Q0X3VuaTE3X21vZCIsImVkaXRlZCI6ImZhbHNlIiwiZXh0cmFQYXJhbXMiOiJ7XCJpbmZvX3VybFwiOlwiaHR0cDovL2JqLmJjZWJvcy5jb20vdjEvd2Vua3UtYWktZG9jLzMwNjAwNDc2OTQ2MDMwMy9ydGNzL2JkanNvbi9mMmQwZTI1NTAyMTAxNWEwLmpzb24/cmVzcG9uc2VDb250ZW50VHlwZT1hcHBsaWNhdGlvbiUyRmpzb24mcmVzcG9uc2VDYWNoZUNvbnRyb2w9bWF4LWFnZSUzRDM4ODgwMDAmcmVzcG9uc2VFeHBpcmVzPUZyaSUyQyUyMDE3JTIwQXByJTIwMjAyNiUyMDIxJTNBMDglM0EzNCUyMCUyQjA4MDAmYXV0aG9yaXphdGlvbj1iY2UtYXV0aC12MSUyRjQ2ZGM4Y2MzNDY3NDRkYWQ4MDA2NTE4MjNhOTZkOWNkJTJGMjAyNi0wMy0wM1QxMyUzQTA4JTNBMzRaJTJGLTElMkZob3N0JTJGYTY0ZDU2MjI5NWE2OGQwZGI0MGMyNGNlZjE5NzU4ZjQyNWUxZjc0ODhkNDY4NGExOThjYTE2OTZhZjE1MmEwYVwifSJ9</bd:templateData>
    </p:ext>
  </p:extLs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935200" y="1528636"/>
            <a:ext cx="3233733" cy="2016196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 anchor="ctr" anchorCtr="0" bIns="45720" lIns="91440" rIns="91440" rtlCol="0" tIns="45720" vert="horz" wrap="square">
            <a:noAutofit/>
          </a:bodyPr>
          <a:lstStyle/>
          <a:p>
            <a:pPr algn="ctr">
              <a:defRPr/>
            </a:pPr>
            <a:r>
              <a:rPr lang="en-US" sz="2775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   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4168842" y="3544832"/>
            <a:ext cx="3233733" cy="2016196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7402576" y="1528636"/>
            <a:ext cx="3233733" cy="2016196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2627" t="2627"/>
          <a:stretch>
            <a:fillRect/>
          </a:stretch>
        </p:blipFill>
        <p:spPr>
          <a:xfrm rot="0">
            <a:off x="935200" y="3518978"/>
            <a:ext cx="3233682" cy="204203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eyJfdGVtcGxhdGVEYXRhIjp7ImNvbnRlbnRUeXBlIjoiJGltZzAiLCJuZWVkUmVwbGFjZSI6dHJ1ZSwidHlwZSI6ImltYWdlIn0sInRhZyI6IiRpbWcwIn0=</bd:templateData>
          </p:ext>
        </p:extLst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b="2627" t="2627"/>
          <a:stretch>
            <a:fillRect/>
          </a:stretch>
        </p:blipFill>
        <p:spPr>
          <a:xfrm rot="0">
            <a:off x="4168914" y="1502788"/>
            <a:ext cx="3233682" cy="204203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eyJfdGVtcGxhdGVEYXRhIjp7ImNvbnRlbnRUeXBlIjoiJGltZzEiLCJuZWVkUmVwbGFjZSI6dHJ1ZSwidHlwZSI6ImltYWdlIn0sInRhZyI6IiRpbWcxIn0=</bd:templateData>
          </p:ext>
        </p:extLst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2627" t="2627"/>
          <a:stretch>
            <a:fillRect/>
          </a:stretch>
        </p:blipFill>
        <p:spPr>
          <a:xfrm rot="0">
            <a:off x="7402576" y="3544832"/>
            <a:ext cx="3233682" cy="204203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eyJfdGVtcGxhdGVEYXRhIjp7ImNvbnRlbnRUeXBlIjoiJGltZzIiLCJuZWVkUmVwbGFjZSI6dHJ1ZSwidHlwZSI6ImltYWdlIn0sInRhZyI6IiRpbWcyIn0=</bd:templateData>
          </p:ext>
        </p:extLst>
      </p:pic>
      <p:sp>
        <p:nvSpPr>
          <p:cNvPr id="9" name="TextBox 9"/>
          <p:cNvSpPr txBox="1"/>
          <p:nvPr/>
        </p:nvSpPr>
        <p:spPr>
          <a:xfrm rot="0">
            <a:off x="935200" y="1528636"/>
            <a:ext cx="3233733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阶段适应性调整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eyJfdGVtcGxhdGVEYXRhIjp7ImNvbnRlbnRUeXBlIjoiJGl0ZW0xX3RpdGxlIiwibGluZUNvdW50IjoiMSIsIndvcmRDb3VudCI6IjExIn0sInRhZyI6IiRpdGVtMV90aXRsZSJ9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1038761" y="1942738"/>
            <a:ext cx="3130173" cy="1576240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4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样件阶段侧重全尺寸验证，量产阶段转为SPC控制图监控，试生产阶段需设置过渡性检验频次（如首末件+间隔50件抽检）。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eyJfdGVtcGxhdGVEYXRhIjp7ImNvbnRlbnRUeXBlIjoiJGl0ZW0xX2MiLCJsaW5lQ291bnQiOiI0Iiwid29yZENvdW50IjoiMTUifSwidGFnIjoiJGl0ZW0xX2MifQ==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4168933" y="3570685"/>
            <a:ext cx="3233733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变更响应机制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eyJfdGVtcGxhdGVEYXRhIjp7ImNvbnRlbnRUeXBlIjoiJGl0ZW0yX3RpdGxlIiwibGluZUNvdW50IjoiMSIsIndvcmRDb3VudCI6IjExIn0sInRhZyI6IiRpdGVtMl90aXRsZSJ9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4272494" y="3984787"/>
            <a:ext cx="3130173" cy="1576240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4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当工艺参数变更或客户要求更新时，启动控制计划评审流程，修订后需重新验证过程能力（如做30组数据CPK分析）。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eyJfdGVtcGxhdGVEYXRhIjp7ImNvbnRlbnRUeXBlIjoiJGl0ZW0yX2MiLCJsaW5lQ291bnQiOiI0Iiwid29yZENvdW50IjoiMTUifSwidGFnIjoiJGl0ZW0yX2MifQ==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7402576" y="1528636"/>
            <a:ext cx="3233733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持续改进闭环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eyJfdGVtcGxhdGVEYXRhIjp7ImNvbnRlbnRUeXBlIjoiJGl0ZW0zX3RpdGxlIiwibGluZUNvdW50IjoiMSIsIndvcmRDb3VudCI6IjExIn0sInRhZyI6IiRpdGVtM190aXRsZSJ9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7506137" y="1942738"/>
            <a:ext cx="3130173" cy="1576240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4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通过月度质量会议分析控制计划执行偏差（如OOC频次），将改进措施（如夹具优化）反馈至新版控制计划。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eyJfdGVtcGxhdGVEYXRhIjp7ImNvbnRlbnRUeXBlIjoiJGl0ZW0zX2MiLCJsaW5lQ291bnQiOiI0Iiwid29yZENvdW50IjoiMTUifSwidGFnIjoiJGl0ZW0zX2MifQ==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r>
              <a:rPr b="1" lang="en-US" sz="3000">
                <a:latin typeface="Microsoft Yahei"/>
                <a:ea typeface="Microsoft Yahei"/>
                <a:cs typeface="Microsoft Yahei"/>
              </a:rPr>
              <a:t>动态控制策略设计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KqOaAgeaOp+WItuetlueVpeiuvuiuoVxuIyMjIOmYtuautemAguW6lOaAp+iwg+aVtFxu5qC35Lu26Zi25q615L6n6YeN5YWo5bC65a+46aqM6K+B77yM6YeP5Lqn6Zi25q616L2s5Li6U1BD5o6n5Yi25Zu+55uR5o6n77yM6K+V55Sf5Lqn6Zi25q616ZyA6K6+572u6L+H5rih5oCn5qOA6aqM6aKR5qyh77yI5aaC6aaW5pyr5Lu2K+mXtOmalDUw5Lu25oq95qOA77yJ44CCXG4jIyMg5Y+Y5pu05ZON5bqU5py65Yi2XG7lvZPlt6Xoibrlj4LmlbDlj5jmm7TmiJblrqLmiLfopoHmsYLmm7TmlrDml7bvvIzlkK/liqjmjqfliLborqHliJLor4TlrqHmtYHnqIvvvIzkv67orqLlkI7pnIDph43mlrDpqozor4Hov4fnqIvog73lipvvvIjlpoLlgZozMOe7hOaVsOaNrkNQS+WIhuaekO+8ieOAglxuIyMjIOaMgee7reaUuei/m+mXreeOr1xu6YCa6L+H5pyI5bqm6LSo6YeP5Lya6K6u5YiG5p6Q5o6n5Yi26K6h5YiS5omn6KGM5YGP5beu77yI5aaCT09D6aKR5qyh77yJ77yM5bCG5pS56L+b5o6q5pa977yI5aaC5aS55YW35LyY5YyW77yJ5Y+N6aaI6Iez5paw54mI5o6n5Yi26K6h5YiS44CCIiwidHBsaWQiOiIxMDAwMSIsInRwbE5hbWUiOiJsaXN0M19JbWcyMzEyMDEwMV9tb2QiLCJlZGl0ZWQiOiJmYWxzZSIsImV4dHJhUGFyYW1zIjoie1wiaW5mb191cmxcIjpcImh0dHA6Ly9iai5iY2Vib3MuY29tL3YxL3dlbmt1LWFpLWRvYy8zMDYwMDQ3Njk0NjAzMDMvcnRjcy9iZGpzb24vZjJkMGUyNTUwMjEwMTVhMC5qc29uP3Jlc3BvbnNlQ29udGVudFR5cGU9YXBwbGljYXRpb24lMkZqc29uJnJlc3BvbnNlQ2FjaGVDb250cm9sPW1heC1hZ2UlM0QzODg4MDAwJnJlc3BvbnNlRXhwaXJlcz1GcmklMkMlMjAxNyUyMEFwciUyMDIwMjYlMjAyMSUzQTA4JTNBMzQlMjAlMkIwODAwJmF1dGhvcml6YXRpb249YmNlLWF1dGgtdjElMkY0NmRjOGNjMzQ2NzQ0ZGFkODAwNjUxODIzYTk2ZDljZCUyRjIwMjYtMDMtMDNUMTMlM0EwOCUzQTM0WiUyRi0xJTJGaG9zdCUyRmE2NGQ1NjIyOTVhNjhkMGRiNDBjMjRjZWYxOTc1OGY0MjVlMWY3NDg4ZDQ2ODRhMTk4Y2ExNjk2YWYxNTJhMGFcIn0ifQ==</bd:templateData>
    </p:ext>
  </p:extLs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FAAB8"/>
      </a:accent1>
      <a:accent2>
        <a:srgbClr val="9FAAB8"/>
      </a:accent2>
      <a:accent3>
        <a:srgbClr val="9FAAB8"/>
      </a:accent3>
      <a:accent4>
        <a:srgbClr val="9FAAB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宽屏</PresentationFormat>
  <Paragraphs>0</Paragraphs>
  <Slides>0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0</vt:i4>
      </vt:variant>
    </vt:vector>
  </HeadingPairs>
  <TitlesOfParts>
    <vt:vector baseType="lpstr" size="4">
      <vt:lpstr>等线</vt:lpstr>
      <vt:lpstr>等线 Light</vt:lpstr>
      <vt:lpstr>Arial</vt:lpstr>
      <vt:lpstr>Office 主题​​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2025-10-20T11:38:53Z</dcterms:created>
  <dc:creator>zhangqishou</dc:creator>
  <cp:lastModifiedBy>zhangqishou</cp:lastModifiedBy>
  <dcterms:modified xsi:type="dcterms:W3CDTF">2025-10-20T12:04:35Z</dcterms:modified>
  <cp:revision>2</cp:revision>
  <dc:title>PowerPoint 演示文稿</dc:title>
</cp:coreProperties>
</file>

<file path=docProps/custom.xml><?xml version="1.0" encoding="utf-8"?>
<op:Properties xmlns:op="http://schemas.openxmlformats.org/officeDocument/2006/custom-properties" xmlns:vt="http://schemas.openxmlformats.org/officeDocument/2006/docPropsVTypes">
  <op:property fmtid="{D5CDD505-2E9C-101B-9397-08002B2CF9AE}" pid="2" name="AIGC">
    <vt:lpwstr>{"Label":"1","ContentProducer":"001191110000802100433B10001","ProduceID":"45332da1ff7938ecdb1dbef92444f08a_1772543474_8f7a55777a9b16b8b704f33fe155b743","ReservedCode1":"45dde2b8aeb1cba0ef8161fce86f5261173ffcb5cf5206e3bd566e212d243f4c","ContentPropagator":"001191110000802100433B10001","PropagateID":"45332da1ff7938ecdb1dbef92444f08a_1772543474_8f7a55777a9b16b8b704f33fe155b743","ReservedCode2":"45dde2b8aeb1cba0ef8161fce86f5261173ffcb5cf5206e3bd566e212d243f4c"}</vt:lpwstr>
  </op:property>
</op:Properties>
</file>