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3.svg" ContentType="image/svg+xml"/>
  <Override PartName="/ppt/media/image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  <p:sldMasterId id="2147483660" r:id="rId3"/>
  </p:sldMasterIdLst>
  <p:notesMasterIdLst>
    <p:notesMasterId r:id="rId5"/>
  </p:notesMasterIdLst>
  <p:sldIdLst>
    <p:sldId id="256" r:id="rId4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23" r:id="rId37"/>
    <p:sldId id="324" r:id="rId38"/>
    <p:sldId id="325" r:id="rId39"/>
    <p:sldId id="326" r:id="rId40"/>
    <p:sldId id="327" r:id="rId41"/>
    <p:sldId id="328" r:id="rId42"/>
    <p:sldId id="329" r:id="rId43"/>
    <p:sldId id="330" r:id="rId44"/>
    <p:sldId id="331" r:id="rId45"/>
    <p:sldId id="332" r:id="rId46"/>
    <p:sldId id="333" r:id="rId47"/>
    <p:sldId id="289" r:id="rId4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90204"/>
      <a:defRPr sz="1400" b="0" i="0" u="none" strike="noStrike" cap="none">
        <a:solidFill>
          <a:srgbClr val="000000"/>
        </a:solidFill>
        <a:latin typeface="Arial" panose="020B0604020202090204"/>
        <a:ea typeface="Arial" panose="020B0604020202090204"/>
        <a:cs typeface="Arial" panose="020B0604020202090204"/>
        <a:sym typeface="Arial" panose="020B0604020202090204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747775"/>
          </p15:clr>
        </p15:guide>
        <p15:guide id="2" pos="2880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5620"/>
    <p:restoredTop sz="94660"/>
  </p:normalViewPr>
  <p:slideViewPr>
    <p:cSldViewPr snapToGrid="0" showGuides="1">
      <p:cViewPr varScale="1">
        <p:scale>
          <a:sx n="100" d="100"/>
          <a:sy n="100" d="100"/>
        </p:scale>
        <p:origin x="0" y="0"/>
      </p:cViewPr>
      <p:guideLst>
        <p:guide orient="horz" pos="162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49" Type="http://schemas.openxmlformats.org/officeDocument/2006/relationships/presProps" Target="presProps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 smtClean="0"/>
              <a:t>1.7.2013</a:t>
            </a:r>
            <a:endParaRPr lang="cs-CZ" smtClean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大家好，欢迎参加本次精益生产实战培训。今天，我们将一起深入探讨精益生产的核心理念、实用工具和成功案例，共同学习如何通过消除浪费来创造更大的价值，提升我们的生产运营效率。</a:t>
            </a:r>
            <a:endParaRPr lang="en-US" sz="1400" b="0" i="0" u="none" strike="noStrike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 smtClean="0"/>
              <a:t>‹#›</a:t>
            </a:r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zhiliangclub.com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标题幻灯片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9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" name="Shape 31"/>
          <p:cNvSpPr txBox="1"/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4" name="Shape 3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" name="Shape 3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" name="Shape 3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标题和竖排文字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Shape 50"/>
          <p:cNvSpPr txBox="1"/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1" name="Shape 5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Shape 5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Shape 5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竖排标题与文本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Shape 16"/>
          <p:cNvSpPr txBox="1"/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Shape 1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8" name="Shape 1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Shape 1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logo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6005" y="70485"/>
            <a:ext cx="883920" cy="3759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7753350" y="6356350"/>
            <a:ext cx="4114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1" fontAlgn="base" hangingPunct="1"/>
            <a:r>
              <a:rPr lang="zh-CN" altLang="en-US" strike="noStrike" noProof="1" dirty="0">
                <a:latin typeface="Eras Medium ITC" panose="020B0602030504020804" pitchFamily="2" charset="0"/>
                <a:ea typeface="微软雅黑" charset="-122"/>
                <a:cs typeface="+mn-cs"/>
              </a:rPr>
              <a:t> </a:t>
            </a:r>
            <a:endParaRPr lang="zh-CN" altLang="en-US" strike="noStrike" noProof="1" dirty="0">
              <a:latin typeface="Eras Medium ITC" panose="020B0602030504020804" pitchFamily="2" charset="0"/>
            </a:endParaRPr>
          </a:p>
        </p:txBody>
      </p:sp>
      <p:sp>
        <p:nvSpPr>
          <p:cNvPr id="5" name="文本框 4"/>
          <p:cNvSpPr txBox="1"/>
          <p:nvPr userDrawn="1"/>
        </p:nvSpPr>
        <p:spPr>
          <a:xfrm>
            <a:off x="4764405" y="6445885"/>
            <a:ext cx="2850515" cy="27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65000"/>
                  </a:schemeClr>
                </a:solidFill>
              </a14:hiddenFill>
            </a:ext>
          </a:extLst>
        </p:spPr>
        <p:txBody>
          <a:bodyPr wrap="square" rtlCol="0">
            <a:spAutoFit/>
          </a:bodyPr>
          <a:p>
            <a:r>
              <a:rPr lang="zh-CN" altLang="en-US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卓越质量智库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 | www.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uFillTx/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zhiliangclub</a:t>
            </a:r>
            <a:r>
              <a:rPr lang="en-US" altLang="zh-CN" sz="1200">
                <a:solidFill>
                  <a:schemeClr val="bg2">
                    <a:lumMod val="50000"/>
                  </a:schemeClr>
                </a:solidFill>
                <a:latin typeface="儷宋 Pro" panose="02020300000000000000" charset="-120"/>
                <a:cs typeface="儷宋 Pro" panose="02020300000000000000" charset="-120"/>
                <a:hlinkClick r:id="rId2" action="ppaction://hlinkfile"/>
              </a:rPr>
              <a:t>.com</a:t>
            </a:r>
            <a:endParaRPr lang="en-US" altLang="zh-CN" sz="1200">
              <a:solidFill>
                <a:schemeClr val="bg2">
                  <a:lumMod val="50000"/>
                </a:schemeClr>
              </a:solidFill>
              <a:latin typeface="儷宋 Pro" panose="02020300000000000000" charset="-120"/>
              <a:cs typeface="儷宋 Pro" panose="02020300000000000000" charset="-120"/>
              <a:hlinkClick r:id="rId2" action="ppaction://hlinkfil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标题和内容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" name="Shape 55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" name="Shape 5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" name="Shape 5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" name="Shape 5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节标题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 panose="020B0604020202090204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" name="Shape 60"/>
          <p:cNvSpPr txBox="1"/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Shape 6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Shape 6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" name="Shape 6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两栏内容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" name="Shape 10"/>
          <p:cNvSpPr txBox="1"/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" name="Shape 11"/>
          <p:cNvSpPr txBox="1"/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" name="Shape 12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" name="Shape 13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5" name="Shape 14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比较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8" name="Shape 36"/>
          <p:cNvSpPr txBox="1"/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39" name="Shape 37"/>
          <p:cNvSpPr txBox="1"/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" name="Shape 38"/>
          <p:cNvSpPr txBox="1"/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/>
        </p:txBody>
      </p:sp>
      <p:sp>
        <p:nvSpPr>
          <p:cNvPr id="41" name="Shape 39"/>
          <p:cNvSpPr txBox="1"/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" name="Shape 40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3" name="Shape 41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4" name="Shape 42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仅标题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7" name="Shape 21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8" name="Shape 22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49" name="Shape 23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空白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2" name="Shape 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3" name="Shape 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内容与标题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9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6" name="Shape 44"/>
          <p:cNvSpPr txBox="1"/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7" name="Shape 45"/>
          <p:cNvSpPr txBox="1"/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58" name="Shape 46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Shape 47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Shape 48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图片与标题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90204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3" name="Shape 25"/>
          <p:cNvSpPr/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/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65" name="Shape 27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Shape 28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Shape 29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 panose="020B0604020202090204"/>
              <a:buNone/>
              <a:defRPr sz="33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" name="Shape 2"/>
          <p:cNvSpPr txBox="1"/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90204"/>
              <a:buChar char="•"/>
              <a:defRPr sz="21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90204"/>
              <a:buChar char="•"/>
              <a:defRPr sz="18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90204"/>
              <a:buChar char="•"/>
              <a:defRPr sz="15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9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9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9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9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9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90204"/>
              <a:buChar char="•"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/>
        </p:txBody>
      </p:sp>
      <p:sp>
        <p:nvSpPr>
          <p:cNvPr id="8" name="Shape 3"/>
          <p:cNvSpPr txBox="1"/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/>
        </p:txBody>
      </p:sp>
      <p:sp>
        <p:nvSpPr>
          <p:cNvPr id="9" name="Shape 4"/>
          <p:cNvSpPr txBox="1"/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/>
        </p:txBody>
      </p:sp>
      <p:sp>
        <p:nvSpPr>
          <p:cNvPr id="10" name="Shape 5"/>
          <p:cNvSpPr txBox="1"/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</a:fld>
            <a:endParaRPr lang="zh-C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90204"/>
        <a:defRPr sz="1400" b="0" i="0" u="none" strike="noStrike" cap="none">
          <a:solidFill>
            <a:srgbClr val="000000"/>
          </a:solidFill>
          <a:latin typeface="Arial" panose="020B0604020202090204"/>
          <a:ea typeface="Arial" panose="020B0604020202090204"/>
          <a:cs typeface="Arial" panose="020B0604020202090204"/>
          <a:sym typeface="Arial" panose="020B060402020209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12.xml"/><Relationship Id="rId5" Type="http://schemas.openxmlformats.org/officeDocument/2006/relationships/hyperlink" Target="https://www.zhiliangclub.com" TargetMode="External"/><Relationship Id="rId4" Type="http://schemas.openxmlformats.org/officeDocument/2006/relationships/image" Target="../media/image5.svg"/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37.jpeg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2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48.jpeg"/><Relationship Id="rId1" Type="http://schemas.openxmlformats.org/officeDocument/2006/relationships/image" Target="../media/image47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0.jpeg"/><Relationship Id="rId1" Type="http://schemas.openxmlformats.org/officeDocument/2006/relationships/image" Target="../media/image49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1.emf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AFC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318000" cy="6858000"/>
          </a:xfrm>
          <a:prstGeom prst="roundRect">
            <a:avLst>
              <a:gd name="adj" fmla="val 0"/>
            </a:avLst>
          </a:prstGeom>
          <a:solidFill>
            <a:srgbClr val="1E3A8A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 sz="3600">
              <a:solidFill>
                <a:schemeClr val="bg1"/>
              </a:solidFill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62000" y="1778000"/>
            <a:ext cx="1016000" cy="1016000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762000" y="3048000"/>
            <a:ext cx="3048000" cy="152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3200">
                <a:solidFill>
                  <a:schemeClr val="bg1"/>
                </a:solidFill>
              </a:rPr>
              <a:t>六西格玛</a:t>
            </a:r>
            <a:r>
              <a:rPr lang="en-US" altLang="zh-CN" sz="3200">
                <a:solidFill>
                  <a:schemeClr val="bg1"/>
                </a:solidFill>
              </a:rPr>
              <a:t>DMAIC</a:t>
            </a:r>
            <a:r>
              <a:rPr lang="zh-CN" altLang="en-US" sz="3200">
                <a:solidFill>
                  <a:schemeClr val="bg1"/>
                </a:solidFill>
              </a:rPr>
              <a:t>五阶段核心逻辑</a:t>
            </a:r>
            <a:endParaRPr lang="zh-CN" altLang="en-US" sz="1100"/>
          </a:p>
          <a:p>
            <a:pPr indent="0" algn="l">
              <a:lnSpc>
                <a:spcPct val="125000"/>
              </a:lnSpc>
              <a:defRPr/>
            </a:pPr>
            <a:endParaRPr lang="zh-CN" altLang="en-US" sz="1100"/>
          </a:p>
        </p:txBody>
      </p:sp>
      <p:sp>
        <p:nvSpPr>
          <p:cNvPr id="12" name="AutoShape 12"/>
          <p:cNvSpPr/>
          <p:nvPr/>
        </p:nvSpPr>
        <p:spPr>
          <a:xfrm>
            <a:off x="5080000" y="2628900"/>
            <a:ext cx="6096000" cy="889000"/>
          </a:xfrm>
          <a:prstGeom prst="roundRect">
            <a:avLst>
              <a:gd name="adj" fmla="val 14285"/>
            </a:avLst>
          </a:prstGeom>
          <a:solidFill>
            <a:srgbClr val="F1F5F9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4000" y="2819400"/>
            <a:ext cx="406400" cy="4064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5842000" y="2755900"/>
            <a:ext cx="508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34155"/>
                </a:solidFill>
                <a:latin typeface="Noto Sans SC"/>
                <a:ea typeface="Noto Sans SC"/>
                <a:cs typeface="Noto Sans SC"/>
                <a:sym typeface="Noto Sans SC"/>
              </a:rPr>
              <a:t>提升运营价值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2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通过</a:t>
            </a:r>
            <a:r>
              <a:rPr lang="zh-CN" altLang="en-US" sz="12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六西格玛</a:t>
            </a:r>
            <a:r>
              <a:rPr lang="en-US" sz="12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提升</a:t>
            </a:r>
            <a:r>
              <a:rPr lang="zh-CN" altLang="en-US" sz="12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运营</a:t>
            </a:r>
            <a:r>
              <a:rPr lang="en-US" sz="1200" b="0" i="0" u="none" strike="noStrike">
                <a:solidFill>
                  <a:srgbClr val="64748B"/>
                </a:solidFill>
                <a:latin typeface="Noto Sans SC"/>
                <a:ea typeface="Noto Sans SC"/>
                <a:cs typeface="Noto Sans SC"/>
                <a:sym typeface="Noto Sans SC"/>
              </a:rPr>
              <a:t>效率，降低成本，增强市场竞争力。</a:t>
            </a:r>
            <a:endParaRPr lang="en-US" sz="1200" b="0" i="0" u="none" strike="noStrike">
              <a:solidFill>
                <a:srgbClr val="64748B"/>
              </a:solidFill>
              <a:latin typeface="Noto Sans SC"/>
              <a:ea typeface="Noto Sans SC"/>
              <a:cs typeface="Noto Sans SC"/>
              <a:sym typeface="Noto Sans SC"/>
            </a:endParaRPr>
          </a:p>
        </p:txBody>
      </p:sp>
      <p:cxnSp>
        <p:nvCxnSpPr>
          <p:cNvPr id="15" name="Connector 15"/>
          <p:cNvCxnSpPr/>
          <p:nvPr/>
        </p:nvCxnSpPr>
        <p:spPr>
          <a:xfrm rot="-7161">
            <a:off x="5080007" y="5454650"/>
            <a:ext cx="609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2E8F0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AutoShape 16"/>
          <p:cNvSpPr/>
          <p:nvPr/>
        </p:nvSpPr>
        <p:spPr>
          <a:xfrm>
            <a:off x="5080000" y="5651500"/>
            <a:ext cx="6096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94A3B8"/>
                </a:solidFill>
                <a:latin typeface="Noto Sans SC"/>
                <a:ea typeface="Noto Sans SC"/>
                <a:cs typeface="Noto Sans SC"/>
                <a:sym typeface="Noto Sans SC"/>
              </a:rPr>
              <a:t>主办单位：卓越质量智库 | 官网：</a:t>
            </a:r>
            <a:r>
              <a:rPr lang="en-US" sz="1200" b="0" i="0" u="none" strike="noStrike">
                <a:solidFill>
                  <a:srgbClr val="94A3B8"/>
                </a:solidFill>
                <a:latin typeface="Noto Sans SC"/>
                <a:ea typeface="Noto Sans SC"/>
                <a:cs typeface="Noto Sans SC"/>
                <a:sym typeface="Noto Sans SC"/>
                <a:hlinkClick r:id="rId5" action="ppaction://hlinkfile"/>
              </a:rPr>
              <a:t>www.zhiliangclub.com</a:t>
            </a:r>
            <a:endParaRPr lang="en-US" sz="11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识别关键客户需求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580909" y="1271253"/>
            <a:ext cx="2628508" cy="504477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372015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512796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采用焦点小组、客户访谈等方式收集外部客户和内部利益相关者需求，使用Kano模型区分基本需求（如交付准时率）与增值需求（如个性化包装）。某电子厂商曾因忽略经销商对运输效率的需求导致渠道冲突。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12796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多维度VOC分析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156270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297050" y="2561882"/>
            <a:ext cx="2346946" cy="30151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将客户语言转化为可测量的关键质量特性（CTQ），如将"快速响应"转化为"客服电话接起时间≤15秒"。需通过树状图等工具逐级分解高层级需求至操作层面指标。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7050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CTQ转化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949764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9090545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通过统计抽样（如卡诺问卷）量化需求优先级，避免主观臆断。例如汽车配件项目发现客户对尺寸精度的敏感度是表面处理的2.3倍，据此调整改进权重。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90545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需求验证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建立项目团队和章程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7574874" y="1433947"/>
            <a:ext cx="3969200" cy="463705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495913" y="2366281"/>
            <a:ext cx="5822174" cy="122046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组建包含流程所有者、技术专家及数据人员的核心团队，明确黑带/绿带角色分工。如生产线改进项目需整合设备工程师、质检员和一线操作员的多视角输入。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495913" y="1789059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跨职能协作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495913" y="4637047"/>
            <a:ext cx="5822174" cy="1526528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项目章程需包含问题陈述、目标指标（如将缺陷率从5%降至1.2%）、财务收益预估（年节约成本XX万元）及里程碑计划。采用SMART原则确保目标可达成且可衡量。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495913" y="4040525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章程标准化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55545" y="2094667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55545" y="4338915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661045" y="2016336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1" name="AutoShape 11"/>
          <p:cNvSpPr/>
          <p:nvPr/>
        </p:nvSpPr>
        <p:spPr>
          <a:xfrm>
            <a:off x="661045" y="4251935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6" y="2526030"/>
            <a:ext cx="764449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测量阶段(Measure)实施方法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870968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552145" y="1505857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3" name="AutoShape 3"/>
          <p:cNvSpPr/>
          <p:nvPr/>
        </p:nvSpPr>
        <p:spPr>
          <a:xfrm>
            <a:off x="8129196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4" name="AutoShape 4"/>
          <p:cNvSpPr/>
          <p:nvPr/>
        </p:nvSpPr>
        <p:spPr>
          <a:xfrm>
            <a:off x="1065923" y="3967915"/>
            <a:ext cx="3087256" cy="2448513"/>
          </a:xfrm>
          <a:prstGeom prst="rect">
            <a:avLst/>
          </a:prstGeom>
          <a:gradFill>
            <a:gsLst>
              <a:gs pos="0">
                <a:schemeClr val="lt1">
                  <a:alpha val="0"/>
                </a:schemeClr>
              </a:gs>
              <a:gs pos="100000">
                <a:schemeClr val="lt2">
                  <a:alpha val="100000"/>
                </a:schemeClr>
              </a:gs>
            </a:gsLst>
            <a:lin ang="16200000"/>
          </a:gradFill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数据收集方法与工具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751830" y="3591361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Freeform 7"/>
          <p:cNvSpPr/>
          <p:nvPr/>
        </p:nvSpPr>
        <p:spPr>
          <a:xfrm>
            <a:off x="4307248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8" name="Freeform 8"/>
          <p:cNvSpPr/>
          <p:nvPr/>
        </p:nvSpPr>
        <p:spPr>
          <a:xfrm>
            <a:off x="7884299" y="3591655"/>
            <a:ext cx="3577051" cy="561048"/>
          </a:xfrm>
          <a:custGeom>
            <a:avLst/>
            <a:gdLst/>
            <a:ahLst/>
            <a:cxnLst/>
            <a:rect l="l" t="t" r="r" b="b"/>
            <a:pathLst>
              <a:path w="4229101" h="507819">
                <a:moveTo>
                  <a:pt x="0" y="0"/>
                </a:moveTo>
                <a:lnTo>
                  <a:pt x="4117569" y="0"/>
                </a:lnTo>
                <a:lnTo>
                  <a:pt x="4229101" y="253910"/>
                </a:lnTo>
                <a:lnTo>
                  <a:pt x="4117569" y="507819"/>
                </a:lnTo>
                <a:lnTo>
                  <a:pt x="0" y="507819"/>
                </a:lnTo>
                <a:lnTo>
                  <a:pt x="111532" y="253910"/>
                </a:lnTo>
              </a:path>
            </a:pathLst>
          </a:custGeom>
          <a:solidFill>
            <a:schemeClr val="accent6">
              <a:alpha val="10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">
            <a:alphaModFix amt="100000"/>
          </a:blip>
          <a:srcRect t="14927" b="14927"/>
          <a:stretch>
            <a:fillRect/>
          </a:stretch>
        </p:blipFill>
        <p:spPr>
          <a:xfrm>
            <a:off x="10505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4592794" y="4395606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100000"/>
          </a:blip>
          <a:srcRect t="103" b="103"/>
          <a:stretch>
            <a:fillRect/>
          </a:stretch>
        </p:blipFill>
        <p:spPr>
          <a:xfrm>
            <a:off x="8169846" y="1505857"/>
            <a:ext cx="3005958" cy="1874851"/>
          </a:xfrm>
          <a:prstGeom prst="rect">
            <a:avLst/>
          </a:prstGeom>
          <a:ln w="12668">
            <a:solidFill>
              <a:schemeClr val="accent1"/>
            </a:solidFill>
            <a:prstDash val="solid"/>
          </a:ln>
        </p:spPr>
      </p:pic>
      <p:sp>
        <p:nvSpPr>
          <p:cNvPr id="12" name="TextBox 12"/>
          <p:cNvSpPr txBox="1"/>
          <p:nvPr/>
        </p:nvSpPr>
        <p:spPr>
          <a:xfrm>
            <a:off x="1074382" y="4420514"/>
            <a:ext cx="2914491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流程图绘制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24823" y="4971031"/>
            <a:ext cx="3213608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通过绘制详细流程图(SIPOC图)识别关键输入输出变量，明确数据收集点，确保覆盖全流程各环节，为后续分析奠定基础。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12719" y="1571876"/>
            <a:ext cx="2954298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分层抽样技术</a:t>
            </a:r>
            <a:endParaRPr lang="en-US" sz="2400" b="1">
              <a:solidFill>
                <a:schemeClr val="accent4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467838" y="2070075"/>
            <a:ext cx="3244061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根据产品批次、设备型号、操作人员等关键因素进行分层抽样，确保数据代表性，避免因抽样偏差导致分析结论失真。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46416" y="4420514"/>
            <a:ext cx="2954412" cy="560761"/>
          </a:xfrm>
          <a:prstGeom prst="rect">
            <a:avLst/>
          </a:prstGeom>
        </p:spPr>
        <p:txBody>
          <a:bodyPr vert="horz" wrap="square" lIns="76200" tIns="0" rIns="57150" bIns="0" rtlCol="0" anchor="t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自动化数据采集</a:t>
            </a:r>
            <a:endParaRPr lang="en-US" sz="2400" b="1">
              <a:solidFill>
                <a:schemeClr val="accent6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21552" y="4971031"/>
            <a:ext cx="3204140" cy="1242957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在制造过程中应用传感器、SCADA系统等自动化工具实时采集关键参数数据，提高数据准确性和时效性，减少人为记录误差。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2334095" y="3665624"/>
            <a:ext cx="412521" cy="41252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74320" y="243840"/>
                </a:moveTo>
                <a:lnTo>
                  <a:pt x="304800" y="243840"/>
                </a:lnTo>
                <a:lnTo>
                  <a:pt x="304800" y="259080"/>
                </a:lnTo>
                <a:cubicBezTo>
                  <a:pt x="304800" y="267500"/>
                  <a:pt x="297980" y="274320"/>
                  <a:pt x="289560" y="274320"/>
                </a:cubicBezTo>
                <a:lnTo>
                  <a:pt x="289560" y="274320"/>
                </a:lnTo>
                <a:lnTo>
                  <a:pt x="15240" y="274320"/>
                </a:lnTo>
                <a:cubicBezTo>
                  <a:pt x="6820" y="274320"/>
                  <a:pt x="0" y="267500"/>
                  <a:pt x="0" y="259080"/>
                </a:cubicBezTo>
                <a:lnTo>
                  <a:pt x="0" y="259080"/>
                </a:lnTo>
                <a:lnTo>
                  <a:pt x="0" y="243840"/>
                </a:lnTo>
                <a:lnTo>
                  <a:pt x="30480" y="243840"/>
                </a:lnTo>
                <a:lnTo>
                  <a:pt x="30480" y="60960"/>
                </a:lnTo>
                <a:cubicBezTo>
                  <a:pt x="30480" y="44196"/>
                  <a:pt x="44196" y="30480"/>
                  <a:pt x="60960" y="30480"/>
                </a:cubicBezTo>
                <a:lnTo>
                  <a:pt x="243840" y="30480"/>
                </a:lnTo>
                <a:cubicBezTo>
                  <a:pt x="260671" y="30480"/>
                  <a:pt x="274320" y="44129"/>
                  <a:pt x="274320" y="60960"/>
                </a:cubicBezTo>
                <a:lnTo>
                  <a:pt x="274320" y="60960"/>
                </a:lnTo>
                <a:lnTo>
                  <a:pt x="274320" y="243840"/>
                </a:lnTo>
                <a:close/>
                <a:moveTo>
                  <a:pt x="60960" y="60960"/>
                </a:moveTo>
                <a:lnTo>
                  <a:pt x="60960" y="198120"/>
                </a:lnTo>
                <a:lnTo>
                  <a:pt x="243840" y="198120"/>
                </a:lnTo>
                <a:lnTo>
                  <a:pt x="243840" y="60960"/>
                </a:lnTo>
                <a:lnTo>
                  <a:pt x="60960" y="60960"/>
                </a:lnTo>
                <a:close/>
                <a:moveTo>
                  <a:pt x="121920" y="228600"/>
                </a:moveTo>
                <a:lnTo>
                  <a:pt x="121920" y="243840"/>
                </a:lnTo>
                <a:lnTo>
                  <a:pt x="182880" y="243840"/>
                </a:lnTo>
                <a:lnTo>
                  <a:pt x="182880" y="228600"/>
                </a:lnTo>
                <a:lnTo>
                  <a:pt x="121920" y="22860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9" name="Freeform 19"/>
          <p:cNvSpPr/>
          <p:nvPr/>
        </p:nvSpPr>
        <p:spPr>
          <a:xfrm>
            <a:off x="5927547" y="3703953"/>
            <a:ext cx="336452" cy="33645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0" name="Freeform 20"/>
          <p:cNvSpPr/>
          <p:nvPr/>
        </p:nvSpPr>
        <p:spPr>
          <a:xfrm>
            <a:off x="9494081" y="3693435"/>
            <a:ext cx="357486" cy="357486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91440"/>
                </a:moveTo>
                <a:lnTo>
                  <a:pt x="152400" y="0"/>
                </a:lnTo>
                <a:lnTo>
                  <a:pt x="304800" y="91440"/>
                </a:lnTo>
                <a:lnTo>
                  <a:pt x="304800" y="121920"/>
                </a:lnTo>
                <a:lnTo>
                  <a:pt x="0" y="121920"/>
                </a:lnTo>
                <a:lnTo>
                  <a:pt x="0" y="91440"/>
                </a:lnTo>
                <a:close/>
                <a:moveTo>
                  <a:pt x="0" y="274320"/>
                </a:moveTo>
                <a:lnTo>
                  <a:pt x="304800" y="274320"/>
                </a:lnTo>
                <a:lnTo>
                  <a:pt x="304800" y="304800"/>
                </a:lnTo>
                <a:lnTo>
                  <a:pt x="0" y="304800"/>
                </a:lnTo>
                <a:lnTo>
                  <a:pt x="0" y="274320"/>
                </a:lnTo>
                <a:close/>
                <a:moveTo>
                  <a:pt x="30480" y="243840"/>
                </a:moveTo>
                <a:lnTo>
                  <a:pt x="274320" y="243840"/>
                </a:lnTo>
                <a:lnTo>
                  <a:pt x="274320" y="274320"/>
                </a:lnTo>
                <a:lnTo>
                  <a:pt x="30480" y="274320"/>
                </a:lnTo>
                <a:lnTo>
                  <a:pt x="30480" y="243840"/>
                </a:lnTo>
                <a:close/>
                <a:moveTo>
                  <a:pt x="30480" y="121920"/>
                </a:moveTo>
                <a:lnTo>
                  <a:pt x="91440" y="121920"/>
                </a:lnTo>
                <a:lnTo>
                  <a:pt x="91440" y="243840"/>
                </a:lnTo>
                <a:lnTo>
                  <a:pt x="30480" y="243840"/>
                </a:lnTo>
                <a:lnTo>
                  <a:pt x="30480" y="121920"/>
                </a:lnTo>
                <a:close/>
                <a:moveTo>
                  <a:pt x="121920" y="121920"/>
                </a:moveTo>
                <a:lnTo>
                  <a:pt x="182880" y="121920"/>
                </a:lnTo>
                <a:lnTo>
                  <a:pt x="182880" y="243840"/>
                </a:lnTo>
                <a:lnTo>
                  <a:pt x="121920" y="243840"/>
                </a:lnTo>
                <a:lnTo>
                  <a:pt x="121920" y="121920"/>
                </a:lnTo>
                <a:close/>
                <a:moveTo>
                  <a:pt x="213360" y="121920"/>
                </a:moveTo>
                <a:lnTo>
                  <a:pt x="274320" y="121920"/>
                </a:lnTo>
                <a:lnTo>
                  <a:pt x="274320" y="243840"/>
                </a:lnTo>
                <a:lnTo>
                  <a:pt x="213360" y="243840"/>
                </a:lnTo>
                <a:lnTo>
                  <a:pt x="213360" y="12192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400000">
            <a:off x="5133975" y="3111977"/>
            <a:ext cx="1394901" cy="634046"/>
          </a:xfrm>
          <a:prstGeom prst="triangle">
            <a:avLst>
              <a:gd name="adj" fmla="val 50000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0" y="0"/>
            <a:ext cx="551840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测量系统分析(MSA)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320801" y="2912195"/>
            <a:ext cx="5048887" cy="67482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检验测量设备在全量程范围内的准确性，确认其读数与基准值的偏差是否稳定，避免出现系统性测量偏差。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320801" y="1552233"/>
            <a:ext cx="5048887" cy="632410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通过让不同操作者多次测量同一样本，量化测量设备变异和人为操作变异占比，确保测量误差小于总变异的10%。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320801" y="4240817"/>
            <a:ext cx="5048887" cy="660590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针对分类数据（如合格/不合格判定），采用Kappa统计量评估检验员间判断标准的一致性，解决主观判定差异问题。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320801" y="5594674"/>
            <a:ext cx="5048887" cy="660590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对于无法重复测量的破坏性试验（如材料强度测试），通过嵌套方差分析分离产品变异与测量系统变异。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cxnSp>
        <p:nvCxnSpPr>
          <p:cNvPr id="9" name="Connector 9"/>
          <p:cNvCxnSpPr/>
          <p:nvPr/>
        </p:nvCxnSpPr>
        <p:spPr>
          <a:xfrm>
            <a:off x="6440470" y="2438060"/>
            <a:ext cx="4790570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Connector 10"/>
          <p:cNvCxnSpPr/>
          <p:nvPr/>
        </p:nvCxnSpPr>
        <p:spPr>
          <a:xfrm>
            <a:off x="6449960" y="3753923"/>
            <a:ext cx="4790570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Connector 11"/>
          <p:cNvCxnSpPr/>
          <p:nvPr/>
        </p:nvCxnSpPr>
        <p:spPr>
          <a:xfrm>
            <a:off x="6449960" y="5081946"/>
            <a:ext cx="4790570" cy="0"/>
          </a:xfrm>
          <a:prstGeom prst="line">
            <a:avLst/>
          </a:prstGeom>
          <a:ln w="19050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1317535" y="1990725"/>
            <a:ext cx="2876550" cy="2876550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13" name="AutoShape 13"/>
          <p:cNvSpPr/>
          <p:nvPr/>
        </p:nvSpPr>
        <p:spPr>
          <a:xfrm>
            <a:off x="6450879" y="1179728"/>
            <a:ext cx="4282862" cy="4547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重复性与再现性(R&amp;R)研究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6450879" y="2575756"/>
            <a:ext cx="4282862" cy="4547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偏倚-线性分析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450879" y="3899082"/>
            <a:ext cx="4282862" cy="4547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属性一致性评估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450879" y="5195893"/>
            <a:ext cx="4282862" cy="45473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破坏性测试MSA</a:t>
            </a:r>
            <a:endParaRPr lang="en-US"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当前流程能力评估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752047" y="1412707"/>
            <a:ext cx="3005958" cy="4496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7833544" y="3730249"/>
            <a:ext cx="3737850" cy="2127687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4099978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过程能力指数计算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4099978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通过Cp、Cpk指标量化流程输出与规格界限的匹配程度，其中Cp反映潜在能力，Cpk体现实际中心偏移情况。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4099978" y="4036516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非正态数据能力分析</a:t>
            </a:r>
            <a:endParaRPr lang="en-US" sz="1100"/>
          </a:p>
        </p:txBody>
      </p:sp>
      <p:sp>
        <p:nvSpPr>
          <p:cNvPr id="12" name="TextBox 12"/>
          <p:cNvSpPr txBox="1"/>
          <p:nvPr/>
        </p:nvSpPr>
        <p:spPr>
          <a:xfrm>
            <a:off x="4099978" y="4470242"/>
            <a:ext cx="3431205" cy="1276624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针对非正态分布数据（如服务响应时间），采用Box-Cox变换或非参数方法计算Pp/Ppk，确保评估方法适配数据特性。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7996869" y="1672358"/>
            <a:ext cx="3431205" cy="481351"/>
          </a:xfrm>
          <a:prstGeom prst="rect">
            <a:avLst/>
          </a:prstGeom>
          <a:noFill/>
        </p:spPr>
        <p:txBody>
          <a:bodyPr vert="horz" wrap="square" lIns="9525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西格玛水平转换</a:t>
            </a:r>
            <a:endParaRPr lang="en-US" sz="1100"/>
          </a:p>
        </p:txBody>
      </p:sp>
      <p:sp>
        <p:nvSpPr>
          <p:cNvPr id="14" name="TextBox 14"/>
          <p:cNvSpPr txBox="1"/>
          <p:nvPr/>
        </p:nvSpPr>
        <p:spPr>
          <a:xfrm>
            <a:off x="7996869" y="2110737"/>
            <a:ext cx="3431205" cy="1270638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将缺陷率转换为DPMO值并对应西格玛水平表，直观展示当前流程与6σ目标（3.4DPMO）的差距。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6" y="2526030"/>
            <a:ext cx="764449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分析阶段(Analyze)关键技术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870968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根本原因分析方法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66708" y="1200845"/>
            <a:ext cx="10965082" cy="1676699"/>
          </a:xfrm>
          <a:prstGeom prst="rect">
            <a:avLst/>
          </a:prstGeom>
          <a:solidFill>
            <a:schemeClr val="lt2">
              <a:alpha val="37000"/>
            </a:schemeClr>
          </a:solidFill>
        </p:spPr>
      </p:sp>
      <p:sp>
        <p:nvSpPr>
          <p:cNvPr id="4" name="AutoShape 4"/>
          <p:cNvSpPr/>
          <p:nvPr/>
        </p:nvSpPr>
        <p:spPr>
          <a:xfrm rot="-8100000">
            <a:off x="280801" y="1653287"/>
            <a:ext cx="771814" cy="771814"/>
          </a:xfrm>
          <a:prstGeom prst="rtTriangle">
            <a:avLst/>
          </a:prstGeom>
          <a:solidFill>
            <a:schemeClr val="accent1">
              <a:alpha val="100000"/>
            </a:schemeClr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1">
            <a:alphaModFix amt="100000"/>
          </a:blip>
          <a:srcRect t="20444" b="20444"/>
          <a:stretch>
            <a:fillRect/>
          </a:stretch>
        </p:blipFill>
        <p:spPr>
          <a:xfrm>
            <a:off x="8550029" y="1334644"/>
            <a:ext cx="2846272" cy="1409101"/>
          </a:xfrm>
          <a:prstGeom prst="rect">
            <a:avLst/>
          </a:prstGeom>
        </p:spPr>
      </p:pic>
      <p:sp>
        <p:nvSpPr>
          <p:cNvPr id="6" name="AutoShape 6"/>
          <p:cNvSpPr/>
          <p:nvPr/>
        </p:nvSpPr>
        <p:spPr>
          <a:xfrm>
            <a:off x="668808" y="3026023"/>
            <a:ext cx="10965082" cy="1676699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 rot="2700000">
            <a:off x="11245883" y="3478465"/>
            <a:ext cx="771814" cy="771814"/>
          </a:xfrm>
          <a:prstGeom prst="rtTriangle">
            <a:avLst/>
          </a:prstGeom>
          <a:solidFill>
            <a:schemeClr val="accent4">
              <a:alpha val="100000"/>
            </a:scheme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alphaModFix amt="100000"/>
          </a:blip>
          <a:srcRect t="12870" b="12870"/>
          <a:stretch>
            <a:fillRect/>
          </a:stretch>
        </p:blipFill>
        <p:spPr>
          <a:xfrm>
            <a:off x="885002" y="3159822"/>
            <a:ext cx="2846272" cy="1409101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684216" y="4851200"/>
            <a:ext cx="10965082" cy="1676699"/>
          </a:xfrm>
          <a:prstGeom prst="rect">
            <a:avLst/>
          </a:prstGeom>
          <a:solidFill>
            <a:schemeClr val="lt2">
              <a:alpha val="35000"/>
            </a:schemeClr>
          </a:solidFill>
        </p:spPr>
      </p:sp>
      <p:sp>
        <p:nvSpPr>
          <p:cNvPr id="10" name="AutoShape 10"/>
          <p:cNvSpPr/>
          <p:nvPr/>
        </p:nvSpPr>
        <p:spPr>
          <a:xfrm rot="-8100000">
            <a:off x="298309" y="5303643"/>
            <a:ext cx="771814" cy="771814"/>
          </a:xfrm>
          <a:prstGeom prst="rtTriangle">
            <a:avLst/>
          </a:prstGeom>
          <a:solidFill>
            <a:schemeClr val="accent6">
              <a:alpha val="100000"/>
            </a:schemeClr>
          </a:solid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100000"/>
          </a:blip>
          <a:srcRect t="12777" b="12777"/>
          <a:stretch>
            <a:fillRect/>
          </a:stretch>
        </p:blipFill>
        <p:spPr>
          <a:xfrm>
            <a:off x="8567537" y="4985000"/>
            <a:ext cx="2846272" cy="1409101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1459434" y="1444542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5Why分析法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1419388" y="1937100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通过连续追问"为什么"直至追溯到问题根源，适用于简单或中等复杂问题的因果链分析。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102224" y="3762278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将问题现象作为鱼头，从人、机、料、法、环、测六大维度展开潜在原因分析，可视化呈现多因素关联。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436896" y="5587455"/>
            <a:ext cx="6616479" cy="696746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运用统计方法验证变量间的显著性关系，区分偶然因素与系统性原因，适用于量化数据的深层归因。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4151488" y="3269720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鱼骨图（因果图）</a:t>
            </a:r>
            <a:endParaRPr lang="en-US" sz="1100"/>
          </a:p>
        </p:txBody>
      </p:sp>
      <p:sp>
        <p:nvSpPr>
          <p:cNvPr id="17" name="AutoShape 17"/>
          <p:cNvSpPr/>
          <p:nvPr/>
        </p:nvSpPr>
        <p:spPr>
          <a:xfrm>
            <a:off x="1486063" y="5094898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假设检验与回归分析</a:t>
            </a:r>
            <a:endParaRPr lang="en-US" sz="11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统计工具应用(因果图、散点图等)</a:t>
            </a:r>
            <a:endParaRPr lang="en-US" sz="30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0000"/>
          </a:blip>
          <a:srcRect l="9839" r="9839"/>
          <a:stretch>
            <a:fillRect/>
          </a:stretch>
        </p:blipFill>
        <p:spPr>
          <a:xfrm>
            <a:off x="1466885" y="2187982"/>
            <a:ext cx="2739046" cy="2739046"/>
          </a:xfrm>
          <a:prstGeom prst="ellipse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4509171" y="1790522"/>
            <a:ext cx="583851" cy="3533966"/>
          </a:xfrm>
          <a:custGeom>
            <a:avLst/>
            <a:gdLst/>
            <a:ahLst/>
            <a:cxnLst/>
            <a:rect l="l" t="t" r="r" b="b"/>
            <a:pathLst>
              <a:path w="583851" h="3533966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5" name="AutoShape 5"/>
          <p:cNvSpPr/>
          <p:nvPr/>
        </p:nvSpPr>
        <p:spPr>
          <a:xfrm>
            <a:off x="5347614" y="506720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3">
              <a:alpha val="100000"/>
              <a:lumMod val="5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6414867" y="5045544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假设检验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452715" y="5573201"/>
            <a:ext cx="5194466" cy="96479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运用T检验、ANOVA等判定数据差异的统计显著性。典型案例包括对比不同班次的产品缺陷率，确认是否存在操作规范执行差异，需确保样本量满足检验功效要求。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5347614" y="3298365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414867" y="3276708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散点图与相关系数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5452715" y="3804364"/>
            <a:ext cx="5194466" cy="106127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直观展示连续变量间的线性关系，辅以Pearson系数判定相关性强度。如分析客服响应时间与客户满意度时，可发现响应时间超过2小时后满意度显著下降的非线性拐点。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5347614" y="1556561"/>
            <a:ext cx="5299568" cy="468573"/>
          </a:xfrm>
          <a:prstGeom prst="roundRect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414867" y="1534903"/>
            <a:ext cx="3165062" cy="45473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1">
            <a:normAutofit/>
          </a:bodyPr>
          <a:lstStyle/>
          <a:p>
            <a:pPr algn="ctr">
              <a:defRPr/>
            </a:pPr>
            <a:r>
              <a:rPr lang="en-US" sz="18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因果矩阵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5452715" y="2062560"/>
            <a:ext cx="5194466" cy="105794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 algn="l">
              <a:lnSpc>
                <a:spcPct val="115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量化评估输入变量(X)对输出变量(Y)的影响程度，通过专家评分筛选关键少数因子。例如在降低焊接不良率项目中，将气压、焊枪角度等20个参数按相关性排序，聚焦前3个高权重参数进行优化。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86985" y="1447326"/>
            <a:ext cx="4842667" cy="4825246"/>
          </a:xfrm>
          <a:prstGeom prst="roundRect">
            <a:avLst>
              <a:gd name="adj" fmla="val 7071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1024528" y="1447326"/>
            <a:ext cx="4842667" cy="4825246"/>
          </a:xfrm>
          <a:prstGeom prst="roundRect">
            <a:avLst>
              <a:gd name="adj" fmla="val 7071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5103500" y="1583806"/>
            <a:ext cx="651613" cy="6516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5265909" y="1746215"/>
            <a:ext cx="326794" cy="32679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304800" y="171155"/>
                </a:moveTo>
                <a:lnTo>
                  <a:pt x="304800" y="133055"/>
                </a:lnTo>
                <a:lnTo>
                  <a:pt x="259261" y="114081"/>
                </a:lnTo>
                <a:cubicBezTo>
                  <a:pt x="257994" y="110509"/>
                  <a:pt x="256661" y="107051"/>
                  <a:pt x="255022" y="103661"/>
                </a:cubicBezTo>
                <a:lnTo>
                  <a:pt x="273406" y="57893"/>
                </a:lnTo>
                <a:lnTo>
                  <a:pt x="246459" y="30956"/>
                </a:lnTo>
                <a:lnTo>
                  <a:pt x="201101" y="49635"/>
                </a:lnTo>
                <a:cubicBezTo>
                  <a:pt x="197644" y="47958"/>
                  <a:pt x="194110" y="46549"/>
                  <a:pt x="190462" y="45244"/>
                </a:cubicBezTo>
                <a:lnTo>
                  <a:pt x="171155" y="0"/>
                </a:lnTo>
                <a:lnTo>
                  <a:pt x="133055" y="0"/>
                </a:lnTo>
                <a:lnTo>
                  <a:pt x="114224" y="45091"/>
                </a:lnTo>
                <a:cubicBezTo>
                  <a:pt x="110433" y="46434"/>
                  <a:pt x="106785" y="47844"/>
                  <a:pt x="103175" y="49559"/>
                </a:cubicBezTo>
                <a:lnTo>
                  <a:pt x="57893" y="31366"/>
                </a:lnTo>
                <a:lnTo>
                  <a:pt x="30956" y="58303"/>
                </a:lnTo>
                <a:lnTo>
                  <a:pt x="49416" y="103175"/>
                </a:lnTo>
                <a:cubicBezTo>
                  <a:pt x="47625" y="106861"/>
                  <a:pt x="46177" y="110614"/>
                  <a:pt x="44796" y="114491"/>
                </a:cubicBezTo>
                <a:lnTo>
                  <a:pt x="0" y="133645"/>
                </a:lnTo>
                <a:lnTo>
                  <a:pt x="0" y="171745"/>
                </a:lnTo>
                <a:lnTo>
                  <a:pt x="44834" y="190424"/>
                </a:lnTo>
                <a:cubicBezTo>
                  <a:pt x="46215" y="194291"/>
                  <a:pt x="47701" y="198053"/>
                  <a:pt x="49482" y="201740"/>
                </a:cubicBezTo>
                <a:lnTo>
                  <a:pt x="31366" y="246907"/>
                </a:lnTo>
                <a:lnTo>
                  <a:pt x="58303" y="273844"/>
                </a:lnTo>
                <a:lnTo>
                  <a:pt x="103289" y="255318"/>
                </a:lnTo>
                <a:cubicBezTo>
                  <a:pt x="106899" y="257032"/>
                  <a:pt x="110585" y="258404"/>
                  <a:pt x="114376" y="259709"/>
                </a:cubicBezTo>
                <a:lnTo>
                  <a:pt x="133645" y="304800"/>
                </a:lnTo>
                <a:lnTo>
                  <a:pt x="171745" y="304800"/>
                </a:lnTo>
                <a:lnTo>
                  <a:pt x="190605" y="259480"/>
                </a:lnTo>
                <a:cubicBezTo>
                  <a:pt x="194215" y="258137"/>
                  <a:pt x="197787" y="256727"/>
                  <a:pt x="201206" y="255089"/>
                </a:cubicBezTo>
                <a:lnTo>
                  <a:pt x="246898" y="273396"/>
                </a:lnTo>
                <a:lnTo>
                  <a:pt x="273834" y="246459"/>
                </a:lnTo>
                <a:lnTo>
                  <a:pt x="255079" y="200997"/>
                </a:lnTo>
                <a:cubicBezTo>
                  <a:pt x="256680" y="197577"/>
                  <a:pt x="257985" y="194110"/>
                  <a:pt x="259251" y="190576"/>
                </a:cubicBezTo>
                <a:lnTo>
                  <a:pt x="304800" y="171155"/>
                </a:lnTo>
                <a:close/>
                <a:moveTo>
                  <a:pt x="152105" y="209550"/>
                </a:moveTo>
                <a:cubicBezTo>
                  <a:pt x="120558" y="209550"/>
                  <a:pt x="94955" y="183947"/>
                  <a:pt x="94955" y="152400"/>
                </a:cubicBezTo>
                <a:cubicBezTo>
                  <a:pt x="94955" y="120853"/>
                  <a:pt x="120558" y="95250"/>
                  <a:pt x="152105" y="95250"/>
                </a:cubicBezTo>
                <a:cubicBezTo>
                  <a:pt x="183652" y="95250"/>
                  <a:pt x="209255" y="120853"/>
                  <a:pt x="209255" y="152400"/>
                </a:cubicBezTo>
                <a:cubicBezTo>
                  <a:pt x="209255" y="183947"/>
                  <a:pt x="183652" y="209550"/>
                  <a:pt x="152105" y="20955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流程瓶颈与变异源识别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32938" y="1682727"/>
            <a:ext cx="3352601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价值流图析(VSM)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532938" y="2559668"/>
            <a:ext cx="3943350" cy="3504350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通过绘制当前状态图识别非增值活动，如某审批流程中暴露的跨部门等待耗时占总周期70%，需采用ECRS原则（取消、合并、重排、简化）进行重组。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536643" y="1664446"/>
            <a:ext cx="335280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多变异分析(MVA)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536643" y="2480793"/>
            <a:ext cx="3943350" cy="3504350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区分时间序列变异、批次间变异和部件间变异来源。例如注塑件尺寸波动分析中，通过分层数据发现模具温度波动占变异总量的65%，远高于原材料批次差异的15%。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10069239" y="1580463"/>
            <a:ext cx="651613" cy="651613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10257016" y="1771582"/>
            <a:ext cx="276060" cy="27606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209550"/>
                </a:moveTo>
                <a:lnTo>
                  <a:pt x="152410" y="247650"/>
                </a:lnTo>
                <a:lnTo>
                  <a:pt x="304800" y="209550"/>
                </a:lnTo>
                <a:lnTo>
                  <a:pt x="304800" y="247650"/>
                </a:lnTo>
                <a:lnTo>
                  <a:pt x="152410" y="285750"/>
                </a:lnTo>
                <a:lnTo>
                  <a:pt x="0" y="247650"/>
                </a:lnTo>
                <a:close/>
              </a:path>
              <a:path w="304800" h="304800">
                <a:moveTo>
                  <a:pt x="0" y="133350"/>
                </a:moveTo>
                <a:lnTo>
                  <a:pt x="152410" y="171450"/>
                </a:lnTo>
                <a:lnTo>
                  <a:pt x="304800" y="133350"/>
                </a:lnTo>
                <a:lnTo>
                  <a:pt x="304800" y="171450"/>
                </a:lnTo>
                <a:lnTo>
                  <a:pt x="152410" y="209550"/>
                </a:lnTo>
                <a:lnTo>
                  <a:pt x="0" y="171450"/>
                </a:lnTo>
                <a:close/>
              </a:path>
              <a:path w="304800" h="304800">
                <a:moveTo>
                  <a:pt x="0" y="57150"/>
                </a:moveTo>
                <a:lnTo>
                  <a:pt x="152410" y="19050"/>
                </a:lnTo>
                <a:lnTo>
                  <a:pt x="304800" y="57150"/>
                </a:lnTo>
                <a:lnTo>
                  <a:pt x="304800" y="95250"/>
                </a:lnTo>
                <a:lnTo>
                  <a:pt x="152410" y="133350"/>
                </a:lnTo>
                <a:lnTo>
                  <a:pt x="0" y="95250"/>
                </a:ln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7778563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 rot="5400000" flipH="1">
            <a:off x="-174296" y="323150"/>
            <a:ext cx="1422400" cy="1073808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8006608" y="2106128"/>
            <a:ext cx="2634720" cy="2645743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1272220" y="1054491"/>
            <a:ext cx="5810250" cy="48196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六西格玛方法论概述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定义阶段(Define)核心要点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测量阶段(Measure)实施方法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分析阶段(Analyze)关键技术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改进阶段(Improve)实施策略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06608" y="2708827"/>
            <a:ext cx="2634720" cy="149542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 lang="en-US" sz="6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6" y="2526030"/>
            <a:ext cx="764449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改进阶段(Improve)实施策略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870968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05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915035" y="4715149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918415" y="3060483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3999788" y="1823026"/>
            <a:ext cx="891411" cy="3949143"/>
          </a:xfrm>
          <a:custGeom>
            <a:avLst/>
            <a:gdLst/>
            <a:ahLst/>
            <a:cxnLst/>
            <a:rect l="l" t="t" r="r" b="b"/>
            <a:pathLst>
              <a:path w="891411" h="3949143">
                <a:moveTo>
                  <a:pt x="891411" y="0"/>
                </a:moveTo>
                <a:quadBezTo>
                  <a:pt x="445706" y="0"/>
                  <a:pt x="445706" y="394914"/>
                </a:quadBezTo>
                <a:lnTo>
                  <a:pt x="445706" y="1579657"/>
                </a:lnTo>
                <a:quadBezTo>
                  <a:pt x="445706" y="1974572"/>
                  <a:pt x="0" y="1974572"/>
                </a:quadBezTo>
                <a:quadBezTo>
                  <a:pt x="445706" y="1974572"/>
                  <a:pt x="445706" y="2369486"/>
                </a:quadBezTo>
                <a:lnTo>
                  <a:pt x="445706" y="3554229"/>
                </a:lnTo>
                <a:quadBezTo>
                  <a:pt x="445706" y="3949143"/>
                  <a:pt x="891411" y="3949143"/>
                </a:quadBezTo>
              </a:path>
            </a:pathLst>
          </a:custGeom>
          <a:noFill/>
          <a:ln w="127000">
            <a:gradFill>
              <a:gsLst>
                <a:gs pos="0">
                  <a:schemeClr val="accent1">
                    <a:alpha val="0"/>
                    <a:lumMod val="5000"/>
                    <a:lumOff val="95000"/>
                  </a:schemeClr>
                </a:gs>
                <a:gs pos="62000">
                  <a:schemeClr val="accent1">
                    <a:alpha val="20000"/>
                  </a:schemeClr>
                </a:gs>
                <a:gs pos="100000">
                  <a:schemeClr val="accent1">
                    <a:alpha val="20000"/>
                    <a:lumMod val="40000"/>
                    <a:lumOff val="60000"/>
                  </a:schemeClr>
                </a:gs>
              </a:gsLst>
              <a:lin ang="10800000"/>
            </a:gradFill>
            <a:prstDash val="solid"/>
          </a:ln>
        </p:spPr>
      </p:sp>
      <p:sp>
        <p:nvSpPr>
          <p:cNvPr id="5" name="TextBox 5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潜在解决方案生成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829525" y="2300544"/>
            <a:ext cx="2994106" cy="2994106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1015825" y="2486844"/>
            <a:ext cx="2621506" cy="2621506"/>
          </a:xfrm>
          <a:prstGeom prst="ellipse">
            <a:avLst/>
          </a:prstGeom>
          <a:solidFill>
            <a:srgbClr val="FFFFFF">
              <a:alpha val="100000"/>
            </a:srgbClr>
          </a:solidFill>
        </p:spPr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1147718" y="2618737"/>
            <a:ext cx="2357721" cy="2357721"/>
          </a:xfrm>
          <a:prstGeom prst="ellipse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4929622" y="1421605"/>
            <a:ext cx="6480577" cy="1472880"/>
          </a:xfrm>
          <a:prstGeom prst="roundRect">
            <a:avLst>
              <a:gd name="adj" fmla="val 16667"/>
            </a:avLst>
          </a:prstGeom>
          <a:solidFill>
            <a:schemeClr val="l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163786" y="1545356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头脑风暴法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5135211" y="2009338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组织跨职能团队进行结构化讨论，鼓励发散性思维，通过亲和图或思维导图归类创新性解决方案。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5124004" y="3648216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研究行业领先企业或跨行业的最佳实践，量化对比差距并提取可适配的改进方案。  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120625" y="5302882"/>
            <a:ext cx="5964430" cy="609398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通过因子筛选和响应优化，系统性测试变量组合，识别关键影响因素的最优参数配置。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105409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1067430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10807651" y="1696385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105409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AutoShape 18"/>
          <p:cNvSpPr/>
          <p:nvPr/>
        </p:nvSpPr>
        <p:spPr>
          <a:xfrm>
            <a:off x="1067430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19" name="AutoShape 19"/>
          <p:cNvSpPr/>
          <p:nvPr/>
        </p:nvSpPr>
        <p:spPr>
          <a:xfrm>
            <a:off x="10807651" y="3335263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0" name="AutoShape 20"/>
          <p:cNvSpPr/>
          <p:nvPr/>
        </p:nvSpPr>
        <p:spPr>
          <a:xfrm>
            <a:off x="105882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AutoShape 21"/>
          <p:cNvSpPr/>
          <p:nvPr/>
        </p:nvSpPr>
        <p:spPr>
          <a:xfrm>
            <a:off x="1072164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22" name="AutoShape 22"/>
          <p:cNvSpPr/>
          <p:nvPr/>
        </p:nvSpPr>
        <p:spPr>
          <a:xfrm>
            <a:off x="10854996" y="4989928"/>
            <a:ext cx="190500" cy="190500"/>
          </a:xfrm>
          <a:prstGeom prst="ellipse">
            <a:avLst/>
          </a:pr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23" name="AutoShape 23"/>
          <p:cNvSpPr/>
          <p:nvPr/>
        </p:nvSpPr>
        <p:spPr>
          <a:xfrm>
            <a:off x="5163786" y="3184234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标杆分析法</a:t>
            </a:r>
            <a:endParaRPr lang="en-US" sz="1100"/>
          </a:p>
        </p:txBody>
      </p:sp>
      <p:sp>
        <p:nvSpPr>
          <p:cNvPr id="24" name="AutoShape 24"/>
          <p:cNvSpPr/>
          <p:nvPr/>
        </p:nvSpPr>
        <p:spPr>
          <a:xfrm>
            <a:off x="5163786" y="4862072"/>
            <a:ext cx="4410330" cy="492557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400" b="1">
                <a:solidFill>
                  <a:schemeClr val="accent6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实验设计(DOE)</a:t>
            </a:r>
            <a:endParaRPr lang="en-US" sz="11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改进方案评估与选择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</p:sp>
      <p:pic>
        <p:nvPicPr>
          <p:cNvPr id="9" name="Picture 9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6784660" y="1575177"/>
            <a:ext cx="2743200" cy="27432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6784660" y="4670802"/>
            <a:ext cx="2743200" cy="14478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alphaModFix amt="100000"/>
          </a:blip>
          <a:srcRect l="34180" r="34180"/>
          <a:stretch>
            <a:fillRect/>
          </a:stretch>
        </p:blipFill>
        <p:spPr>
          <a:xfrm>
            <a:off x="9866114" y="1575177"/>
            <a:ext cx="1543050" cy="27432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10232888" y="5037575"/>
            <a:ext cx="809504" cy="809504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1382164" y="1579985"/>
            <a:ext cx="2088193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成本效益分析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1">
              <a:alpha val="2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756538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量化评估每个方案的预期收益（质量成本降低、周期缩短等）与实施成本（人力、设备、时间投入），计算ROI并建立优先级矩阵。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597683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0" name="TextBox 20"/>
          <p:cNvSpPr txBox="1"/>
          <p:nvPr/>
        </p:nvSpPr>
        <p:spPr>
          <a:xfrm>
            <a:off x="4431599" y="157998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风险评估矩阵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2">
              <a:alpha val="20000"/>
              <a:lumMod val="75000"/>
            </a:schemeClr>
          </a:solidFill>
        </p:spPr>
      </p:sp>
      <p:sp>
        <p:nvSpPr>
          <p:cNvPr id="22" name="TextBox 22"/>
          <p:cNvSpPr txBox="1"/>
          <p:nvPr/>
        </p:nvSpPr>
        <p:spPr>
          <a:xfrm>
            <a:off x="3805973" y="213757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从技术可行性、组织接受度、客户影响等维度评估风险，采用FMEA工具计算风险优先数（RPN），排除高风险低价值的方案。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2">
              <a:alpha val="100000"/>
              <a:lumMod val="75000"/>
            </a:schemeClr>
          </a:solidFill>
        </p:spPr>
      </p:sp>
      <p:sp>
        <p:nvSpPr>
          <p:cNvPr id="24" name="TextBox 24"/>
          <p:cNvSpPr txBox="1"/>
          <p:nvPr/>
        </p:nvSpPr>
        <p:spPr>
          <a:xfrm>
            <a:off x="1382164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多标准决策分析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3">
              <a:alpha val="20000"/>
              <a:lumMod val="75000"/>
            </a:schemeClr>
          </a:solidFill>
        </p:spPr>
      </p:sp>
      <p:sp>
        <p:nvSpPr>
          <p:cNvPr id="26" name="TextBox 26"/>
          <p:cNvSpPr txBox="1"/>
          <p:nvPr/>
        </p:nvSpPr>
        <p:spPr>
          <a:xfrm>
            <a:off x="756538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建立包含质量影响、实施难度、可持续性等加权评价指标的决策矩阵，通过标准化评分客观比较不同方案的综合性优势。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3">
              <a:alpha val="100000"/>
              <a:lumMod val="75000"/>
            </a:schemeClr>
          </a:solidFill>
        </p:spPr>
      </p:sp>
      <p:sp>
        <p:nvSpPr>
          <p:cNvPr id="28" name="AutoShape 28"/>
          <p:cNvSpPr/>
          <p:nvPr/>
        </p:nvSpPr>
        <p:spPr>
          <a:xfrm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29" name="TextBox 29"/>
          <p:cNvSpPr txBox="1"/>
          <p:nvPr/>
        </p:nvSpPr>
        <p:spPr>
          <a:xfrm>
            <a:off x="4431599" y="4024895"/>
            <a:ext cx="2037145" cy="39730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6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利益相关者验证</a:t>
            </a:r>
            <a:endParaRPr lang="en-US" sz="16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name="adj" fmla="val 47297"/>
            </a:avLst>
          </a:prstGeom>
          <a:solidFill>
            <a:schemeClr val="accent4">
              <a:alpha val="20000"/>
              <a:lumMod val="75000"/>
            </a:schemeClr>
          </a:solidFill>
        </p:spPr>
      </p:sp>
      <p:sp>
        <p:nvSpPr>
          <p:cNvPr id="31" name="TextBox 31"/>
          <p:cNvSpPr txBox="1"/>
          <p:nvPr/>
        </p:nvSpPr>
        <p:spPr>
          <a:xfrm>
            <a:off x="3805973" y="4582488"/>
            <a:ext cx="2527745" cy="1395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algn="just">
              <a:lnSpc>
                <a:spcPct val="115000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与流程所有者、操作人员及客户代表开展方案评审，收集实际使用者反馈，确保方案既满足技术指标又具备实操落地性。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name="adj" fmla="val 47297"/>
            </a:avLst>
          </a:prstGeom>
          <a:solidFill>
            <a:schemeClr val="accent4">
              <a:alpha val="100000"/>
              <a:lumMod val="75000"/>
            </a:schemeClr>
          </a:solidFill>
        </p:spPr>
      </p:sp>
      <p:sp>
        <p:nvSpPr>
          <p:cNvPr id="33" name="TextBox 33"/>
          <p:cNvSpPr txBox="1"/>
          <p:nvPr/>
        </p:nvSpPr>
        <p:spPr>
          <a:xfrm>
            <a:off x="3647118" y="157517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597683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3647118" y="4020087"/>
            <a:ext cx="559462" cy="340994"/>
          </a:xfrm>
          <a:prstGeom prst="rect">
            <a:avLst/>
          </a:prstGeom>
        </p:spPr>
        <p:txBody>
          <a:bodyPr vert="horz" wrap="square" lIns="76200" tIns="0" rIns="57150" bIns="0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1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1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714856" y="1399106"/>
            <a:ext cx="4681530" cy="2142915"/>
          </a:xfrm>
          <a:prstGeom prst="roundRect">
            <a:avLst>
              <a:gd name="adj" fmla="val 6038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6714856" y="4038030"/>
            <a:ext cx="4681530" cy="2142915"/>
          </a:xfrm>
          <a:prstGeom prst="roundRect">
            <a:avLst>
              <a:gd name="adj" fmla="val 6038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 flipH="1">
            <a:off x="854441" y="2574499"/>
            <a:ext cx="4659739" cy="2419350"/>
          </a:xfrm>
          <a:prstGeom prst="roundRect">
            <a:avLst>
              <a:gd name="adj" fmla="val 6038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114137" y="5224242"/>
            <a:ext cx="4463172" cy="655809"/>
          </a:xfrm>
          <a:prstGeom prst="roundRect">
            <a:avLst>
              <a:gd name="adj" fmla="val 16667"/>
            </a:avLst>
          </a:prstGeom>
          <a:solidFill>
            <a:srgbClr val="73DDE3">
              <a:alpha val="15000"/>
            </a:srgbClr>
          </a:solidFill>
        </p:spPr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小规模试验与验证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2931341" y="1669712"/>
            <a:ext cx="3783515" cy="655809"/>
          </a:xfrm>
          <a:prstGeom prst="roundRect">
            <a:avLst>
              <a:gd name="adj" fmla="val 16667"/>
            </a:avLst>
          </a:prstGeom>
          <a:solidFill>
            <a:schemeClr val="accent4">
              <a:alpha val="15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2180357" y="1669712"/>
            <a:ext cx="674714" cy="655809"/>
          </a:xfrm>
          <a:prstGeom prst="roundRect">
            <a:avLst>
              <a:gd name="adj" fmla="val 16667"/>
            </a:avLst>
          </a:prstGeom>
          <a:solidFill>
            <a:schemeClr val="accent4">
              <a:alpha val="15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987422" y="4772488"/>
            <a:ext cx="114300" cy="11430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11158261" y="5954700"/>
            <a:ext cx="114300" cy="114300"/>
          </a:xfrm>
          <a:prstGeom prst="ellipse">
            <a:avLst/>
          </a:prstGeom>
          <a:solidFill>
            <a:schemeClr val="accent5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11158261" y="3334826"/>
            <a:ext cx="114300" cy="114300"/>
          </a:xfrm>
          <a:prstGeom prst="ellipse">
            <a:avLst/>
          </a:prstGeom>
          <a:solidFill>
            <a:schemeClr val="accent5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 rot="2700000">
            <a:off x="5955556" y="4350187"/>
            <a:ext cx="1518601" cy="1518601"/>
          </a:xfrm>
          <a:prstGeom prst="roundRect">
            <a:avLst>
              <a:gd name="adj" fmla="val 13172"/>
            </a:avLst>
          </a:prstGeom>
          <a:solidFill>
            <a:schemeClr val="accent5">
              <a:alpha val="100000"/>
            </a:schemeClr>
          </a:solidFill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5762356" y="4156988"/>
            <a:ext cx="1905000" cy="1905000"/>
          </a:xfrm>
          <a:prstGeom prst="diamond">
            <a:avLst/>
          </a:prstGeom>
        </p:spPr>
      </p:pic>
      <p:sp>
        <p:nvSpPr>
          <p:cNvPr id="14" name="AutoShape 14"/>
          <p:cNvSpPr/>
          <p:nvPr/>
        </p:nvSpPr>
        <p:spPr>
          <a:xfrm rot="2700000">
            <a:off x="5955556" y="1711263"/>
            <a:ext cx="1518601" cy="1518601"/>
          </a:xfrm>
          <a:prstGeom prst="roundRect">
            <a:avLst>
              <a:gd name="adj" fmla="val 13172"/>
            </a:avLst>
          </a:prstGeom>
          <a:solidFill>
            <a:schemeClr val="accent4">
              <a:alpha val="100000"/>
            </a:schemeClr>
          </a:solidFill>
        </p:spPr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762356" y="1518063"/>
            <a:ext cx="1905000" cy="1905000"/>
          </a:xfrm>
          <a:prstGeom prst="diamond">
            <a:avLst/>
          </a:prstGeom>
        </p:spPr>
      </p:pic>
      <p:sp>
        <p:nvSpPr>
          <p:cNvPr id="16" name="AutoShape 16"/>
          <p:cNvSpPr/>
          <p:nvPr/>
        </p:nvSpPr>
        <p:spPr>
          <a:xfrm rot="18900000" flipH="1">
            <a:off x="4656930" y="2926924"/>
            <a:ext cx="1714500" cy="1714500"/>
          </a:xfrm>
          <a:prstGeom prst="roundRect">
            <a:avLst>
              <a:gd name="adj" fmla="val 13172"/>
            </a:avLst>
          </a:prstGeom>
          <a:solidFill>
            <a:schemeClr val="accent1">
              <a:alpha val="100000"/>
            </a:schemeClr>
          </a:solidFill>
        </p:spPr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4418805" y="2688799"/>
            <a:ext cx="2190750" cy="2190750"/>
          </a:xfrm>
          <a:prstGeom prst="diamond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140219" y="2985034"/>
            <a:ext cx="3207825" cy="269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DOE（实验设计）应用</a:t>
            </a:r>
            <a:endParaRPr lang="en-US" sz="18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140219" y="3358789"/>
            <a:ext cx="3215030" cy="147084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针对关键变量设计对照实验，量化分析改进方案对输出指标（Y）的影响，确保结果具有统计显著性。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7821497" y="1707706"/>
            <a:ext cx="2931341" cy="269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PDCA循环测试</a:t>
            </a:r>
            <a:endParaRPr lang="en-US" sz="18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821497" y="2071935"/>
            <a:ext cx="3215030" cy="14129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在试点流程中实施改进方案后，通过计划-执行-检查-处理循环持续收集数据并微调方案，逐步优化至稳定状态。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821497" y="4365680"/>
            <a:ext cx="2855071" cy="26950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1800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控制图监控</a:t>
            </a:r>
            <a:endParaRPr lang="en-US" sz="1800" b="1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7821497" y="4710860"/>
            <a:ext cx="3215030" cy="141293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ts val="375"/>
              </a:spcBef>
            </a:pPr>
            <a:r>
              <a:rPr lang="en-US" sz="1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利用控制图跟踪试点过程中的关键指标波动，确认改进后流程是否达到预期稳定性（如CpK≥1.33），为全面推广提供数据支撑。</a:t>
            </a:r>
            <a:endParaRPr lang="en-US" sz="14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6" y="2526030"/>
            <a:ext cx="764449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控制阶段(Control)长效机制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870968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06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标准化改进措施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618313" y="3277022"/>
            <a:ext cx="10954472" cy="806672"/>
          </a:xfrm>
          <a:custGeom>
            <a:avLst/>
            <a:gdLst/>
            <a:ahLst/>
            <a:cxnLst/>
            <a:rect l="l" t="t" r="r" b="b"/>
            <a:pathLst>
              <a:path w="10302080" h="806677">
                <a:moveTo>
                  <a:pt x="0" y="232726"/>
                </a:moveTo>
                <a:lnTo>
                  <a:pt x="9651270" y="232726"/>
                </a:lnTo>
                <a:lnTo>
                  <a:pt x="9651270" y="0"/>
                </a:lnTo>
                <a:lnTo>
                  <a:pt x="10302081" y="403339"/>
                </a:lnTo>
                <a:lnTo>
                  <a:pt x="9651270" y="806677"/>
                </a:lnTo>
                <a:lnTo>
                  <a:pt x="9651270" y="573951"/>
                </a:lnTo>
                <a:lnTo>
                  <a:pt x="0" y="573951"/>
                </a:lnTo>
              </a:path>
            </a:pathLst>
          </a:custGeom>
          <a:solidFill>
            <a:schemeClr val="accent2">
              <a:alpha val="1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9324347" y="3232827"/>
            <a:ext cx="901256" cy="901256"/>
          </a:xfrm>
          <a:prstGeom prst="ellipse">
            <a:avLst/>
          </a:prstGeom>
          <a:solidFill>
            <a:schemeClr val="accent6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4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8373113" y="148701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6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人员能力认证</a:t>
            </a:r>
            <a:endParaRPr lang="en-US" sz="1800" b="1">
              <a:solidFill>
                <a:schemeClr val="accent6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6" name="AutoShape 6"/>
          <p:cNvSpPr/>
          <p:nvPr/>
        </p:nvSpPr>
        <p:spPr>
          <a:xfrm>
            <a:off x="6893147" y="3232827"/>
            <a:ext cx="901256" cy="901256"/>
          </a:xfrm>
          <a:prstGeom prst="ellipse">
            <a:avLst/>
          </a:prstGeom>
          <a:solidFill>
            <a:schemeClr val="accent5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3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5955220" y="427196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5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分层审核制度</a:t>
            </a:r>
            <a:endParaRPr lang="en-US" sz="1800" b="1">
              <a:solidFill>
                <a:schemeClr val="accent5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4433372" y="3232827"/>
            <a:ext cx="901256" cy="901256"/>
          </a:xfrm>
          <a:prstGeom prst="ellipse">
            <a:avLst/>
          </a:prstGeom>
          <a:solidFill>
            <a:schemeClr val="accent4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2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3482138" y="148701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4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可视化操作规范</a:t>
            </a:r>
            <a:endParaRPr lang="en-US" sz="1800" b="1">
              <a:solidFill>
                <a:schemeClr val="accent4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1953634" y="3232827"/>
            <a:ext cx="901256" cy="901256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  <p:txBody>
          <a:bodyPr vert="horz" wrap="none" lIns="91440" tIns="45720" rIns="91440" bIns="45720" rtlCol="0" anchor="ctr" anchorCtr="0">
            <a:normAutofit/>
          </a:bodyPr>
          <a:lstStyle/>
          <a:p>
            <a:pPr algn="ctr">
              <a:defRPr/>
            </a:pPr>
            <a:r>
              <a:rPr lang="en-US" sz="2100" b="1">
                <a:solidFill>
                  <a:schemeClr val="lt1">
                    <a:alpha val="100000"/>
                  </a:schemeClr>
                </a:solidFill>
                <a:latin typeface="Arial" panose="020B0604020202090204"/>
                <a:ea typeface="Arial" panose="020B0604020202090204"/>
                <a:cs typeface="Arial" panose="020B0604020202090204"/>
              </a:rPr>
              <a:t>1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1015707" y="4271960"/>
            <a:ext cx="2777109" cy="44796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chemeClr val="accent3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工艺参数固化</a:t>
            </a:r>
            <a:endParaRPr lang="en-US" sz="1800" b="1">
              <a:solidFill>
                <a:schemeClr val="accent3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8296000" y="1934971"/>
            <a:ext cx="2931336" cy="10548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实施岗位技能矩阵管理，操作人员需通过理论考试和实操评估才能上岗，如电子元器件检测岗位需掌握显微镜调校、缺陷判定等标准化技能。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3405025" y="1934971"/>
            <a:ext cx="2931336" cy="105489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通过图文并茂的看板或数字终端展示标准化流程，如在汽车装配线设置电子屏幕动态提示扭矩标准，减少人为误操作风险。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5878107" y="4719921"/>
            <a:ext cx="2931336" cy="116271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建立班组/车间/工厂三级检查机制，定期核查标准执行情况，包括文件记录完整性、现场操作符合性等关键控制点。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938594" y="4719921"/>
            <a:ext cx="2931336" cy="106956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将改进阶段验证的有效参数（如温度、压力、时间等）写入标准作业指导书，例如焊接工艺需明确规定焊枪角度、移动速度等关键参数，确保操作一致性。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425795" y="2384018"/>
            <a:ext cx="3415971" cy="34159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建立监控系统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4113475" y="1643082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4312581" y="1836534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关键指标仪表盘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312581" y="2273337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开发实时监控系统，将CTQ（关键质量特性）指标、过程能力指数等关键数据可视化，便于管理层快速发现异常并采取干预措施。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8070842" y="1650556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8269948" y="1844009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自动化报警机制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8269948" y="2280812"/>
            <a:ext cx="3251104" cy="130121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设置过程参数的上下限阈值，当数据超出控制范围时自动触发报警，通过邮件、短信等方式通知相关人员及时处理潜在问题。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4120950" y="4294709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20056" y="4488162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定期审核制度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20056" y="4924965"/>
            <a:ext cx="3251104" cy="1316168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建立分层审核机制，包括日常班组检查、周度部门审核和月度跨职能评审，从不同维度验证改进效果的持续性。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AutoShape 13"/>
          <p:cNvSpPr/>
          <p:nvPr/>
        </p:nvSpPr>
        <p:spPr>
          <a:xfrm>
            <a:off x="8078316" y="4302184"/>
            <a:ext cx="3657600" cy="2219857"/>
          </a:xfrm>
          <a:prstGeom prst="roundRect">
            <a:avLst>
              <a:gd name="adj" fmla="val 16667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4" name="TextBox 14"/>
          <p:cNvSpPr txBox="1"/>
          <p:nvPr/>
        </p:nvSpPr>
        <p:spPr>
          <a:xfrm>
            <a:off x="8277423" y="4495637"/>
            <a:ext cx="3251104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数据追溯系统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8277423" y="4932440"/>
            <a:ext cx="3251104" cy="1308693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完善数据采集和存储体系，确保每个批次/订单的过程参数和检验结果可追溯，为问题分析和持续改进提供数据基础。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持续改进机制建立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0000"/>
          </a:blip>
          <a:srcRect t="31883" b="31883"/>
          <a:stretch>
            <a:fillRect/>
          </a:stretch>
        </p:blipFill>
        <p:spPr>
          <a:xfrm>
            <a:off x="415139" y="4116757"/>
            <a:ext cx="11184555" cy="2281602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415139" y="1515292"/>
            <a:ext cx="3641228" cy="2484463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1902378" y="1291921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567539" y="1914416"/>
            <a:ext cx="3336428" cy="61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经验教训数据库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34201" y="2423398"/>
            <a:ext cx="3403103" cy="14430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建立组织级的知识管理系统，将项目改进过程中的成功经验和失败教训结构化归档，供其他项目团队参考借鉴。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902378" y="1260190"/>
            <a:ext cx="666750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4190723" y="1515292"/>
            <a:ext cx="3641228" cy="2484463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5677962" y="1278613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4343123" y="1914416"/>
            <a:ext cx="3336428" cy="61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改进建议通道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309785" y="2423398"/>
            <a:ext cx="3403103" cy="14430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搭建员工提案平台，鼓励一线人员提交流程优化建议，并设立快速评审和奖励机制，形成全员参与持续改善的文化氛围。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5677962" y="1246883"/>
            <a:ext cx="666750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AutoShape 14"/>
          <p:cNvSpPr/>
          <p:nvPr/>
        </p:nvSpPr>
        <p:spPr>
          <a:xfrm>
            <a:off x="7951179" y="1515292"/>
            <a:ext cx="3641228" cy="2484463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5" name="AutoShape 15"/>
          <p:cNvSpPr/>
          <p:nvPr/>
        </p:nvSpPr>
        <p:spPr>
          <a:xfrm>
            <a:off x="9438418" y="1278613"/>
            <a:ext cx="666750" cy="666750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8103579" y="1914416"/>
            <a:ext cx="3336428" cy="6117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定期复检机制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070242" y="2423398"/>
            <a:ext cx="3403103" cy="14430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制定项目后评估计划，在改进实施后的3个月、6个月、12个月等节点重新测量关键指标，验证长期效果并识别新的改进机会。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438418" y="1246883"/>
            <a:ext cx="666750" cy="730211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6" y="2526030"/>
            <a:ext cx="764449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DMAIC各阶段工具集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870968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07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</p:pic>
      <p:sp>
        <p:nvSpPr>
          <p:cNvPr id="3" name="TextBox 3"/>
          <p:cNvSpPr txBox="1"/>
          <p:nvPr/>
        </p:nvSpPr>
        <p:spPr>
          <a:xfrm>
            <a:off x="742971" y="2306715"/>
            <a:ext cx="3314231" cy="64799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SIPOC模型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59848" y="1716027"/>
            <a:ext cx="3794740" cy="196811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将客户需求(VOC)转化为可测量的关键质量特性(CTQ)，通过质量屋矩阵实现客户需求与工程特性的逐级展开和权重分配。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59848" y="1097369"/>
            <a:ext cx="3314231" cy="62295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>
              <a:lnSpc>
                <a:spcPct val="96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质量功能展开(QFD)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8059848" y="4019931"/>
            <a:ext cx="3314231" cy="547835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项目章程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59848" y="4565142"/>
            <a:ext cx="3794740" cy="1995832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包含问题陈述、业务案例、目标范围、团队结构和里程碑计划的正式文档，作为项目启动的基准文件需获得管理层签署批准。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401071" y="2954711"/>
            <a:ext cx="3656131" cy="21159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用于宏观流程分析的工具，通过识别供应商(Supplier)、输入(Input)、流程(Process)、输出(Output)和客户(Customer)五大要素，明确项目范围并建立流程全景图。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定义阶段常用工具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</p:sp>
      <p:sp>
        <p:nvSpPr>
          <p:cNvPr id="3" name="Freeform 3"/>
          <p:cNvSpPr/>
          <p:nvPr/>
        </p:nvSpPr>
        <p:spPr>
          <a:xfrm>
            <a:off x="7778563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 rot="5400000" flipH="1">
            <a:off x="-174296" y="323150"/>
            <a:ext cx="1422400" cy="1073808"/>
          </a:xfrm>
          <a:prstGeom prst="triangle">
            <a:avLst>
              <a:gd name="adj" fmla="val 50000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8006608" y="2106128"/>
            <a:ext cx="2634720" cy="2645743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1272220" y="1054491"/>
            <a:ext cx="5810250" cy="481965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rmAutofit/>
          </a:bodyPr>
          <a:lstStyle/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控制阶段(Control)长效机制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DMAIC各阶段工具集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DMAIC成功关键因素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DMAIC应用案例分析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marL="228600" lvl="1" indent="-228600">
              <a:lnSpc>
                <a:spcPct val="150000"/>
              </a:lnSpc>
              <a:buFont typeface="Arial" panose="020B0604020202090204"/>
              <a:buChar char="•"/>
            </a:pPr>
            <a:r>
              <a:rPr lang="en-US" sz="21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六西格玛未来发展趋势</a:t>
            </a:r>
            <a:endParaRPr lang="en-US" sz="21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006608" y="2708827"/>
            <a:ext cx="2634720" cy="149542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60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目录</a:t>
            </a:r>
            <a:endParaRPr lang="en-US" sz="60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56100" y="2971800"/>
            <a:ext cx="3554730" cy="3390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感谢您下载包图网平台上提供的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PPT</a:t>
            </a:r>
            <a:r>
              <a:rPr lang="en-US" sz="3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  <a:endParaRPr lang="en-US" sz="300">
              <a:solidFill>
                <a:schemeClr val="lt1">
                  <a:alpha val="0"/>
                </a:schemeClr>
              </a:solidFill>
              <a:latin typeface="Noto Sans SC"/>
              <a:ea typeface="Noto Sans SC"/>
              <a:cs typeface="Noto Sans SC"/>
            </a:endParaRPr>
          </a:p>
          <a:p>
            <a:pPr algn="l">
              <a:lnSpc>
                <a:spcPct val="80000"/>
              </a:lnSpc>
            </a:pPr>
            <a:r>
              <a:rPr lang="en-US" sz="600">
                <a:solidFill>
                  <a:schemeClr val="lt1">
                    <a:alpha val="0"/>
                  </a:schemeClr>
                </a:solidFill>
                <a:latin typeface="Noto Sans SC"/>
                <a:ea typeface="Noto Sans SC"/>
                <a:cs typeface="Noto Sans SC"/>
              </a:rPr>
              <a:t>ibaotu.com</a:t>
            </a:r>
            <a:endParaRPr lang="en-US" sz="600">
              <a:solidFill>
                <a:schemeClr val="lt1">
                  <a:alpha val="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7431214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0" y="346"/>
                </a:moveTo>
                <a:cubicBezTo>
                  <a:pt x="73" y="563"/>
                  <a:pt x="73" y="563"/>
                  <a:pt x="73" y="563"/>
                </a:cubicBezTo>
                <a:cubicBezTo>
                  <a:pt x="224" y="391"/>
                  <a:pt x="224" y="391"/>
                  <a:pt x="224" y="391"/>
                </a:cubicBezTo>
                <a:cubicBezTo>
                  <a:pt x="149" y="376"/>
                  <a:pt x="149" y="376"/>
                  <a:pt x="149" y="376"/>
                </a:cubicBezTo>
                <a:cubicBezTo>
                  <a:pt x="160" y="250"/>
                  <a:pt x="146" y="121"/>
                  <a:pt x="108" y="0"/>
                </a:cubicBezTo>
                <a:cubicBezTo>
                  <a:pt x="35" y="24"/>
                  <a:pt x="35" y="24"/>
                  <a:pt x="35" y="24"/>
                </a:cubicBezTo>
                <a:cubicBezTo>
                  <a:pt x="69" y="132"/>
                  <a:pt x="82" y="247"/>
                  <a:pt x="73" y="361"/>
                </a:cubicBezTo>
                <a:lnTo>
                  <a:pt x="0" y="34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4" name="Freeform 4"/>
          <p:cNvSpPr/>
          <p:nvPr/>
        </p:nvSpPr>
        <p:spPr>
          <a:xfrm>
            <a:off x="5712238" y="2275522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361" y="151"/>
                </a:moveTo>
                <a:cubicBezTo>
                  <a:pt x="346" y="224"/>
                  <a:pt x="346" y="224"/>
                  <a:pt x="346" y="224"/>
                </a:cubicBezTo>
                <a:cubicBezTo>
                  <a:pt x="563" y="151"/>
                  <a:pt x="563" y="151"/>
                  <a:pt x="563" y="151"/>
                </a:cubicBezTo>
                <a:cubicBezTo>
                  <a:pt x="391" y="0"/>
                  <a:pt x="391" y="0"/>
                  <a:pt x="391" y="0"/>
                </a:cubicBezTo>
                <a:cubicBezTo>
                  <a:pt x="376" y="75"/>
                  <a:pt x="376" y="75"/>
                  <a:pt x="376" y="75"/>
                </a:cubicBezTo>
                <a:cubicBezTo>
                  <a:pt x="250" y="64"/>
                  <a:pt x="121" y="78"/>
                  <a:pt x="0" y="116"/>
                </a:cubicBezTo>
                <a:cubicBezTo>
                  <a:pt x="23" y="189"/>
                  <a:pt x="23" y="189"/>
                  <a:pt x="23" y="189"/>
                </a:cubicBezTo>
                <a:cubicBezTo>
                  <a:pt x="131" y="155"/>
                  <a:pt x="247" y="142"/>
                  <a:pt x="361" y="151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Freeform 5"/>
          <p:cNvSpPr/>
          <p:nvPr/>
        </p:nvSpPr>
        <p:spPr>
          <a:xfrm>
            <a:off x="4419600" y="3452908"/>
            <a:ext cx="359093" cy="900589"/>
          </a:xfrm>
          <a:custGeom>
            <a:avLst/>
            <a:gdLst/>
            <a:ahLst/>
            <a:cxnLst/>
            <a:rect l="l" t="t" r="r" b="b"/>
            <a:pathLst>
              <a:path w="224" h="563">
                <a:moveTo>
                  <a:pt x="116" y="563"/>
                </a:moveTo>
                <a:cubicBezTo>
                  <a:pt x="189" y="540"/>
                  <a:pt x="189" y="540"/>
                  <a:pt x="189" y="540"/>
                </a:cubicBezTo>
                <a:cubicBezTo>
                  <a:pt x="155" y="432"/>
                  <a:pt x="142" y="316"/>
                  <a:pt x="151" y="202"/>
                </a:cubicBezTo>
                <a:cubicBezTo>
                  <a:pt x="224" y="217"/>
                  <a:pt x="224" y="217"/>
                  <a:pt x="224" y="217"/>
                </a:cubicBezTo>
                <a:cubicBezTo>
                  <a:pt x="151" y="0"/>
                  <a:pt x="151" y="0"/>
                  <a:pt x="151" y="0"/>
                </a:cubicBezTo>
                <a:cubicBezTo>
                  <a:pt x="0" y="172"/>
                  <a:pt x="0" y="172"/>
                  <a:pt x="0" y="172"/>
                </a:cubicBezTo>
                <a:cubicBezTo>
                  <a:pt x="75" y="187"/>
                  <a:pt x="75" y="187"/>
                  <a:pt x="75" y="187"/>
                </a:cubicBezTo>
                <a:cubicBezTo>
                  <a:pt x="64" y="313"/>
                  <a:pt x="78" y="442"/>
                  <a:pt x="116" y="563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5712238" y="5287137"/>
            <a:ext cx="902113" cy="359093"/>
          </a:xfrm>
          <a:custGeom>
            <a:avLst/>
            <a:gdLst/>
            <a:ahLst/>
            <a:cxnLst/>
            <a:rect l="l" t="t" r="r" b="b"/>
            <a:pathLst>
              <a:path w="563" h="224">
                <a:moveTo>
                  <a:pt x="202" y="73"/>
                </a:moveTo>
                <a:cubicBezTo>
                  <a:pt x="217" y="0"/>
                  <a:pt x="217" y="0"/>
                  <a:pt x="217" y="0"/>
                </a:cubicBezTo>
                <a:cubicBezTo>
                  <a:pt x="0" y="73"/>
                  <a:pt x="0" y="73"/>
                  <a:pt x="0" y="73"/>
                </a:cubicBezTo>
                <a:cubicBezTo>
                  <a:pt x="172" y="224"/>
                  <a:pt x="172" y="224"/>
                  <a:pt x="172" y="224"/>
                </a:cubicBezTo>
                <a:cubicBezTo>
                  <a:pt x="187" y="149"/>
                  <a:pt x="187" y="149"/>
                  <a:pt x="187" y="149"/>
                </a:cubicBezTo>
                <a:cubicBezTo>
                  <a:pt x="216" y="151"/>
                  <a:pt x="244" y="153"/>
                  <a:pt x="273" y="153"/>
                </a:cubicBezTo>
                <a:cubicBezTo>
                  <a:pt x="371" y="153"/>
                  <a:pt x="470" y="138"/>
                  <a:pt x="563" y="108"/>
                </a:cubicBezTo>
                <a:cubicBezTo>
                  <a:pt x="540" y="35"/>
                  <a:pt x="540" y="35"/>
                  <a:pt x="540" y="35"/>
                </a:cubicBezTo>
                <a:cubicBezTo>
                  <a:pt x="431" y="69"/>
                  <a:pt x="316" y="82"/>
                  <a:pt x="202" y="73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19600" y="217846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58255" y="2195513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58255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19600" y="4088892"/>
            <a:ext cx="1552575" cy="1552575"/>
          </a:xfrm>
          <a:prstGeom prst="diamond">
            <a:avLst/>
          </a:prstGeom>
          <a:ln w="19050">
            <a:solidFill>
              <a:schemeClr val="accent1"/>
            </a:solidFill>
            <a:prstDash val="solid"/>
          </a:ln>
        </p:spPr>
      </p:pic>
      <p:sp>
        <p:nvSpPr>
          <p:cNvPr id="11" name="TextBox 11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测量分析阶段统计工具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41006" y="1512641"/>
            <a:ext cx="3354747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测量系统分析(MSA)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675630" y="1987544"/>
            <a:ext cx="3420122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通过Gage R&amp;R研究评估测量设备的重复性(EV)和操作员再现性(AV)，要求测量误差占比小于10%才能确保数据可靠性。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75630" y="4007084"/>
            <a:ext cx="3420122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回归分析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75630" y="4481987"/>
            <a:ext cx="3420122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建立连续型X与Y的数学关系模型，通过R²判定拟合优度，t检验验证系数显著性，用于预测和优化关键参数设置。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8193436" y="1510590"/>
            <a:ext cx="3155140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过程能力指数(Cp/Cpk)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193436" y="1985493"/>
            <a:ext cx="338136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Cp反映过程潜在能力(规格限与6σ比值)，Cpk考虑均值偏移的实际能力，当Cp≥1.33且Cpk≥1.0时视为过程能力可接受。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93436" y="4005034"/>
            <a:ext cx="3295866" cy="4903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方差分析(ANOVA)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8193436" y="4479937"/>
            <a:ext cx="3381361" cy="146547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rm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通过比较组间变异(SA)与组内变异(SE)的F比值，识别对输出Y有显著影响的因子X，需配合P值&lt;0.05的显著性判定标准。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改进控制阶段管理工具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628688" y="1404052"/>
            <a:ext cx="2537970" cy="16073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 t="7778" b="7778"/>
          <a:stretch>
            <a:fillRect/>
          </a:stretch>
        </p:blipFill>
        <p:spPr>
          <a:xfrm>
            <a:off x="3358752" y="1404052"/>
            <a:ext cx="2537970" cy="160735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alphaModFix amt="100000"/>
          </a:blip>
          <a:srcRect/>
          <a:stretch>
            <a:fillRect/>
          </a:stretch>
        </p:blipFill>
        <p:spPr>
          <a:xfrm>
            <a:off x="6085691" y="1390066"/>
            <a:ext cx="2537970" cy="160735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>
            <a:off x="8815755" y="1390066"/>
            <a:ext cx="2537970" cy="1607357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695363" y="5019688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8" name="AutoShape 8"/>
          <p:cNvSpPr/>
          <p:nvPr/>
        </p:nvSpPr>
        <p:spPr>
          <a:xfrm>
            <a:off x="6255856" y="3494972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9" name="AutoShape 9"/>
          <p:cNvSpPr/>
          <p:nvPr/>
        </p:nvSpPr>
        <p:spPr>
          <a:xfrm>
            <a:off x="6255856" y="5021789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10" name="TextBox 10"/>
          <p:cNvSpPr txBox="1"/>
          <p:nvPr/>
        </p:nvSpPr>
        <p:spPr>
          <a:xfrm>
            <a:off x="1530231" y="3789727"/>
            <a:ext cx="4238625" cy="1201387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运用全因子/部分因子/响应曲面法，建立Y=f(X)数学模型，通过主效应图与交互作用图确定最优参数组合。</a:t>
            </a:r>
            <a:endParaRPr lang="en-US" sz="1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30231" y="3241079"/>
            <a:ext cx="4219575" cy="738707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DOE实验设计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530231" y="5344377"/>
            <a:ext cx="4238625" cy="1272134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采用Xbar-R图、P图等实时监控关键X变量，设置3σ控制限区分普通原因与特殊原因变异。</a:t>
            </a:r>
            <a:endParaRPr lang="en-US" sz="1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530231" y="4786080"/>
            <a:ext cx="4219575" cy="736876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SPC控制图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7107882" y="3785711"/>
            <a:ext cx="4238625" cy="1205403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设计物理或逻辑防错装置，如丰田生产系中使用的限位开关、颜色标识等错误预防机制。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107882" y="3237063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防错技术(Poka-Yoke)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89863" y="3546688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589863" y="5087619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150355" y="3554253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AutoShape 19"/>
          <p:cNvSpPr/>
          <p:nvPr/>
        </p:nvSpPr>
        <p:spPr>
          <a:xfrm>
            <a:off x="695363" y="3468356"/>
            <a:ext cx="638629" cy="638629"/>
          </a:xfrm>
          <a:prstGeom prst="rect">
            <a:avLst/>
          </a:pr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</p:sp>
      <p:sp>
        <p:nvSpPr>
          <p:cNvPr id="20" name="TextBox 20"/>
          <p:cNvSpPr txBox="1"/>
          <p:nvPr/>
        </p:nvSpPr>
        <p:spPr>
          <a:xfrm>
            <a:off x="7107882" y="5350628"/>
            <a:ext cx="4238625" cy="1265882"/>
          </a:xfrm>
          <a:prstGeom prst="rect">
            <a:avLst/>
          </a:prstGeom>
        </p:spPr>
        <p:txBody>
          <a:bodyPr vert="horz" wrap="square" lIns="123825" tIns="57150" rIns="5715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6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通过文件化最佳实践，建立包含作业要领书、标准作业组合票等在内的标准化管理体系。</a:t>
            </a:r>
            <a:endParaRPr lang="en-US" sz="16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7107882" y="4779791"/>
            <a:ext cx="4219575" cy="74945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标准化作业SOP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6150355" y="5081071"/>
            <a:ext cx="849630" cy="5200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6" y="2526030"/>
            <a:ext cx="764449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DMAIC成功关键因素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870968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08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640619" y="1239230"/>
            <a:ext cx="2397494" cy="5044771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476023" y="265328"/>
            <a:ext cx="11239500" cy="942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高层领导支持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2651850" y="478701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2651850" y="3018088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2651850" y="1237957"/>
            <a:ext cx="701468" cy="550104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7" name="TextBox 7"/>
          <p:cNvSpPr txBox="1"/>
          <p:nvPr/>
        </p:nvSpPr>
        <p:spPr>
          <a:xfrm>
            <a:off x="3729047" y="1165346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战略目标制定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729047" y="1788061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高层领导需根据企业战略制定明确的六西格玛目标，如“三年内缺陷率降至3.4PPM以下”，并确保与业务方向高度一致。目标需具备可量化、可跟踪特性，通过定期评审机制保障执行。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3086434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2368630" y="478701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3086434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2368630" y="3018088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AutoShape 13"/>
          <p:cNvSpPr/>
          <p:nvPr/>
        </p:nvSpPr>
        <p:spPr>
          <a:xfrm>
            <a:off x="3086434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4" name="AutoShape 14"/>
          <p:cNvSpPr/>
          <p:nvPr/>
        </p:nvSpPr>
        <p:spPr>
          <a:xfrm>
            <a:off x="2368630" y="1237957"/>
            <a:ext cx="550104" cy="550104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5" name="TextBox 15"/>
          <p:cNvSpPr txBox="1"/>
          <p:nvPr/>
        </p:nvSpPr>
        <p:spPr>
          <a:xfrm>
            <a:off x="2619589" y="482585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619589" y="3056920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619589" y="1276789"/>
            <a:ext cx="765990" cy="472440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325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325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3729047" y="2951620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资源保障与授权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3729047" y="3574334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高层必须为六西格玛项目提供专项预算、黑带/绿带人才编制及技术工具（如Minitab软件），同时授权推进小组跨部门调配资源，消除执行阻力。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3729047" y="4737324"/>
            <a:ext cx="6286500" cy="695325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文化塑造与示范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729047" y="5360039"/>
            <a:ext cx="8249905" cy="1081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4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通过亲自参与项目评审、公开表彰团队成果等方式，高层需将“数据驱动”“持续改进”等价值观植入组织文化，打破部门本位主义。</a:t>
            </a:r>
            <a:endParaRPr lang="en-US" sz="1425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591125" y="2110894"/>
            <a:ext cx="369656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采用假设检验、回归分析等量化方法识别关键输入变量（KPIV），避免依赖经验判断。例如通过过程能力指数（CPK）客观评估现状与六西格玛水平的差距。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07698" y="1650147"/>
            <a:ext cx="3679987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统计工具深度应用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3125" y="4426629"/>
            <a:ext cx="372456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结合鱼骨图、5Why法等工具锁定变异源，如通过方差分析（ANOVA）验证不同产线间的缺陷率差异是否显著。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9698" y="3965882"/>
            <a:ext cx="3707987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根本原因分析技术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913397" y="2110894"/>
            <a:ext cx="363680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在数据收集前需进行重复性与再现性分析（GR&amp;R），确保测量误差小于10%，否则改进方向可能偏离真实问题。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7913397" y="1650147"/>
            <a:ext cx="36533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测量系统验证（MSA）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913397" y="4426629"/>
            <a:ext cx="3608800" cy="162277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引入物联网传感器实时采集产线数据，或利用Python脚本自动化处理大规模数据集，提升分析效率与准确性。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913397" y="3965882"/>
            <a:ext cx="3625373" cy="56084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数字化技术融合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数据驱动决策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5298153" y="3104315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2" name="Freeform 12"/>
          <p:cNvSpPr/>
          <p:nvPr/>
        </p:nvSpPr>
        <p:spPr>
          <a:xfrm>
            <a:off x="4434792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3" name="Freeform 13"/>
          <p:cNvSpPr/>
          <p:nvPr/>
        </p:nvSpPr>
        <p:spPr>
          <a:xfrm>
            <a:off x="6159720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</p:spPr>
      </p:sp>
      <p:sp>
        <p:nvSpPr>
          <p:cNvPr id="14" name="Freeform 14"/>
          <p:cNvSpPr/>
          <p:nvPr/>
        </p:nvSpPr>
        <p:spPr>
          <a:xfrm>
            <a:off x="6159720" y="2240953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5" name="Freeform 15"/>
          <p:cNvSpPr/>
          <p:nvPr/>
        </p:nvSpPr>
        <p:spPr>
          <a:xfrm>
            <a:off x="4434792" y="3965882"/>
            <a:ext cx="1597488" cy="1597488"/>
          </a:xfrm>
          <a:custGeom>
            <a:avLst/>
            <a:gdLst/>
            <a:ahLst/>
            <a:cxnLst/>
            <a:rect l="l" t="t" r="r" b="b"/>
            <a:pathLst>
              <a:path w="890" h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16" name="TextBox 16"/>
          <p:cNvSpPr txBox="1"/>
          <p:nvPr/>
        </p:nvSpPr>
        <p:spPr>
          <a:xfrm>
            <a:off x="4808721" y="2798715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533649" y="2798715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4808721" y="452364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533649" y="4523643"/>
            <a:ext cx="849630" cy="4819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Freeform 20"/>
          <p:cNvSpPr/>
          <p:nvPr/>
        </p:nvSpPr>
        <p:spPr>
          <a:xfrm>
            <a:off x="5811147" y="3680132"/>
            <a:ext cx="571500" cy="571500"/>
          </a:xfrm>
          <a:custGeom>
            <a:avLst/>
            <a:gdLst/>
            <a:ahLst/>
            <a:cxnLst/>
            <a:rect l="l" t="t" r="r" b="b"/>
            <a:pathLst>
              <a:path w="9753600" h="9753600">
                <a:moveTo>
                  <a:pt x="9480575" y="2318400"/>
                </a:moveTo>
                <a:cubicBezTo>
                  <a:pt x="9330477" y="1970037"/>
                  <a:pt x="9115410" y="1658638"/>
                  <a:pt x="8843216" y="1390924"/>
                </a:cubicBezTo>
                <a:cubicBezTo>
                  <a:pt x="8571022" y="1124331"/>
                  <a:pt x="8255142" y="915985"/>
                  <a:pt x="7902298" y="769247"/>
                </a:cubicBezTo>
                <a:cubicBezTo>
                  <a:pt x="7538253" y="618028"/>
                  <a:pt x="7152924" y="541858"/>
                  <a:pt x="6755275" y="541858"/>
                </a:cubicBezTo>
                <a:cubicBezTo>
                  <a:pt x="6203046" y="541858"/>
                  <a:pt x="5664258" y="693077"/>
                  <a:pt x="5196040" y="978713"/>
                </a:cubicBezTo>
                <a:cubicBezTo>
                  <a:pt x="5084026" y="1047041"/>
                  <a:pt x="4977613" y="1122091"/>
                  <a:pt x="4876800" y="1203861"/>
                </a:cubicBezTo>
                <a:cubicBezTo>
                  <a:pt x="4775987" y="1122091"/>
                  <a:pt x="4669574" y="1047041"/>
                  <a:pt x="4557560" y="978713"/>
                </a:cubicBezTo>
                <a:cubicBezTo>
                  <a:pt x="4089342" y="693077"/>
                  <a:pt x="3550554" y="541858"/>
                  <a:pt x="2998325" y="541858"/>
                </a:cubicBezTo>
                <a:cubicBezTo>
                  <a:pt x="2600676" y="541858"/>
                  <a:pt x="2215347" y="618028"/>
                  <a:pt x="1851302" y="769247"/>
                </a:cubicBezTo>
                <a:cubicBezTo>
                  <a:pt x="1499578" y="914865"/>
                  <a:pt x="1182578" y="1124331"/>
                  <a:pt x="910384" y="1390924"/>
                </a:cubicBezTo>
                <a:cubicBezTo>
                  <a:pt x="637070" y="1658638"/>
                  <a:pt x="423123" y="1970037"/>
                  <a:pt x="273025" y="2318400"/>
                </a:cubicBezTo>
                <a:cubicBezTo>
                  <a:pt x="117325" y="2680205"/>
                  <a:pt x="37795" y="3064413"/>
                  <a:pt x="37795" y="3459823"/>
                </a:cubicBezTo>
                <a:cubicBezTo>
                  <a:pt x="37795" y="3832830"/>
                  <a:pt x="113965" y="4221518"/>
                  <a:pt x="265184" y="4616928"/>
                </a:cubicBezTo>
                <a:cubicBezTo>
                  <a:pt x="391759" y="4947369"/>
                  <a:pt x="573222" y="5290132"/>
                  <a:pt x="805091" y="5636255"/>
                </a:cubicBezTo>
                <a:cubicBezTo>
                  <a:pt x="1172497" y="6184003"/>
                  <a:pt x="1677680" y="6755275"/>
                  <a:pt x="2304959" y="7334387"/>
                </a:cubicBezTo>
                <a:cubicBezTo>
                  <a:pt x="3344448" y="8294347"/>
                  <a:pt x="4373857" y="8957470"/>
                  <a:pt x="4417543" y="8984353"/>
                </a:cubicBezTo>
                <a:lnTo>
                  <a:pt x="4683016" y="9154615"/>
                </a:lnTo>
                <a:cubicBezTo>
                  <a:pt x="4800630" y="9229664"/>
                  <a:pt x="4951849" y="9229664"/>
                  <a:pt x="5069464" y="9154615"/>
                </a:cubicBezTo>
                <a:lnTo>
                  <a:pt x="5334937" y="8984353"/>
                </a:lnTo>
                <a:cubicBezTo>
                  <a:pt x="5378623" y="8956350"/>
                  <a:pt x="6406911" y="8294347"/>
                  <a:pt x="7447521" y="7334387"/>
                </a:cubicBezTo>
                <a:cubicBezTo>
                  <a:pt x="8074800" y="6755275"/>
                  <a:pt x="8579983" y="6184003"/>
                  <a:pt x="8947389" y="5636255"/>
                </a:cubicBezTo>
                <a:cubicBezTo>
                  <a:pt x="9179258" y="5290132"/>
                  <a:pt x="9361841" y="4947369"/>
                  <a:pt x="9487296" y="4616928"/>
                </a:cubicBezTo>
                <a:cubicBezTo>
                  <a:pt x="9638515" y="4221518"/>
                  <a:pt x="9714685" y="3832830"/>
                  <a:pt x="9714685" y="3459823"/>
                </a:cubicBezTo>
                <a:cubicBezTo>
                  <a:pt x="9715805" y="3064413"/>
                  <a:pt x="9636275" y="2680205"/>
                  <a:pt x="9480575" y="2318400"/>
                </a:cubicBezTo>
              </a:path>
            </a:pathLst>
          </a:custGeom>
          <a:solidFill>
            <a:srgbClr val="FFFFFE">
              <a:alpha val="100000"/>
            </a:srgbClr>
          </a:solidFill>
        </p:spPr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4648" y="1701941"/>
            <a:ext cx="9794558" cy="3583591"/>
          </a:xfrm>
          <a:custGeom>
            <a:avLst/>
            <a:gdLst/>
            <a:ahLst/>
            <a:cxnLst/>
            <a:rect l="l" t="t" r="r" b="b"/>
            <a:pathLst>
              <a:path w="2828" h="1032">
                <a:moveTo>
                  <a:pt x="0" y="856"/>
                </a:moveTo>
                <a:cubicBezTo>
                  <a:pt x="420" y="1032"/>
                  <a:pt x="464" y="536"/>
                  <a:pt x="660" y="540"/>
                </a:cubicBezTo>
                <a:cubicBezTo>
                  <a:pt x="856" y="544"/>
                  <a:pt x="976" y="736"/>
                  <a:pt x="1232" y="720"/>
                </a:cubicBezTo>
                <a:cubicBezTo>
                  <a:pt x="1488" y="704"/>
                  <a:pt x="1508" y="352"/>
                  <a:pt x="1772" y="320"/>
                </a:cubicBezTo>
                <a:cubicBezTo>
                  <a:pt x="2036" y="288"/>
                  <a:pt x="2063" y="491"/>
                  <a:pt x="2315" y="479"/>
                </a:cubicBezTo>
                <a:cubicBezTo>
                  <a:pt x="2567" y="467"/>
                  <a:pt x="2572" y="84"/>
                  <a:pt x="2828" y="0"/>
                </a:cubicBezTo>
              </a:path>
            </a:pathLst>
          </a:custGeom>
          <a:noFill/>
          <a:ln w="15875">
            <a:solidFill>
              <a:schemeClr val="dk1">
                <a:alpha val="100000"/>
              </a:schemeClr>
            </a:solidFill>
            <a:prstDash val="dash"/>
          </a:ln>
        </p:spPr>
      </p:sp>
      <p:sp>
        <p:nvSpPr>
          <p:cNvPr id="3" name="TextBox 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跨部门协作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94191" y="5470535"/>
            <a:ext cx="3596953" cy="894036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明确各业务环节的负责人（如生产、采购、物流），通过SIPOC图（供应商-输入-过程-输出-客户）界定接口，避免职责真空。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94191" y="5102472"/>
            <a:ext cx="3335157" cy="37687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1800" b="1">
                <a:solidFill>
                  <a:schemeClr val="accent3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流程Owner责任制</a:t>
            </a:r>
            <a:endParaRPr lang="en-US" sz="1800" b="1">
              <a:solidFill>
                <a:schemeClr val="accent3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6" name="Freeform 6"/>
          <p:cNvSpPr/>
          <p:nvPr/>
        </p:nvSpPr>
        <p:spPr>
          <a:xfrm rot="816452">
            <a:off x="10423970" y="1127284"/>
            <a:ext cx="767525" cy="76752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7" name="AutoShape 7"/>
          <p:cNvSpPr/>
          <p:nvPr/>
        </p:nvSpPr>
        <p:spPr>
          <a:xfrm>
            <a:off x="4522375" y="3844671"/>
            <a:ext cx="777050" cy="774859"/>
          </a:xfrm>
          <a:prstGeom prst="ellipse">
            <a:avLst/>
          </a:prstGeom>
          <a:solidFill>
            <a:schemeClr val="accent5">
              <a:alpha val="100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defRPr/>
            </a:pP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92138" y="4446310"/>
            <a:ext cx="604171" cy="602551"/>
          </a:xfrm>
          <a:prstGeom prst="ellipse">
            <a:avLst/>
          </a:prstGeom>
          <a:solidFill>
            <a:schemeClr val="accent3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2514790" y="3114199"/>
            <a:ext cx="995934" cy="993267"/>
          </a:xfrm>
          <a:prstGeom prst="ellipse">
            <a:avLst/>
          </a:prstGeom>
          <a:solidFill>
            <a:schemeClr val="accent4">
              <a:alpha val="100000"/>
            </a:schemeClr>
          </a:solidFill>
        </p:spPr>
      </p:sp>
      <p:sp>
        <p:nvSpPr>
          <p:cNvPr id="10" name="Freeform 10"/>
          <p:cNvSpPr/>
          <p:nvPr/>
        </p:nvSpPr>
        <p:spPr>
          <a:xfrm>
            <a:off x="1218513" y="4571876"/>
            <a:ext cx="351420" cy="35142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85750" y="171450"/>
                </a:moveTo>
                <a:lnTo>
                  <a:pt x="266700" y="171450"/>
                </a:lnTo>
                <a:lnTo>
                  <a:pt x="266700" y="133350"/>
                </a:lnTo>
                <a:cubicBezTo>
                  <a:pt x="266700" y="70247"/>
                  <a:pt x="215503" y="19050"/>
                  <a:pt x="152400" y="19050"/>
                </a:cubicBezTo>
                <a:cubicBezTo>
                  <a:pt x="89297" y="19050"/>
                  <a:pt x="38100" y="70247"/>
                  <a:pt x="38100" y="133350"/>
                </a:cubicBezTo>
                <a:lnTo>
                  <a:pt x="38100" y="171450"/>
                </a:lnTo>
                <a:lnTo>
                  <a:pt x="19050" y="171450"/>
                </a:lnTo>
                <a:cubicBezTo>
                  <a:pt x="8525" y="171450"/>
                  <a:pt x="0" y="179975"/>
                  <a:pt x="0" y="190500"/>
                </a:cubicBezTo>
                <a:lnTo>
                  <a:pt x="0" y="266700"/>
                </a:lnTo>
                <a:cubicBezTo>
                  <a:pt x="0" y="277225"/>
                  <a:pt x="8525" y="285750"/>
                  <a:pt x="19050" y="285750"/>
                </a:cubicBezTo>
                <a:lnTo>
                  <a:pt x="76200" y="285750"/>
                </a:lnTo>
                <a:lnTo>
                  <a:pt x="76200" y="133350"/>
                </a:lnTo>
                <a:cubicBezTo>
                  <a:pt x="76200" y="91307"/>
                  <a:pt x="110357" y="57150"/>
                  <a:pt x="152400" y="57150"/>
                </a:cubicBezTo>
                <a:cubicBezTo>
                  <a:pt x="194443" y="57150"/>
                  <a:pt x="228600" y="91307"/>
                  <a:pt x="228600" y="133350"/>
                </a:cubicBezTo>
                <a:lnTo>
                  <a:pt x="228600" y="285750"/>
                </a:lnTo>
                <a:lnTo>
                  <a:pt x="285750" y="285750"/>
                </a:lnTo>
                <a:cubicBezTo>
                  <a:pt x="296275" y="285750"/>
                  <a:pt x="304800" y="277225"/>
                  <a:pt x="304800" y="266700"/>
                </a:cubicBezTo>
                <a:lnTo>
                  <a:pt x="304800" y="190500"/>
                </a:lnTo>
                <a:cubicBezTo>
                  <a:pt x="304800" y="179975"/>
                  <a:pt x="296275" y="171450"/>
                  <a:pt x="285750" y="17145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11" name="Freeform 11"/>
          <p:cNvSpPr/>
          <p:nvPr/>
        </p:nvSpPr>
        <p:spPr>
          <a:xfrm>
            <a:off x="2757142" y="3355217"/>
            <a:ext cx="511231" cy="511231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cubicBezTo>
                  <a:pt x="38100" y="190500"/>
                  <a:pt x="137817" y="0"/>
                  <a:pt x="304800" y="0"/>
                </a:cubicBezTo>
                <a:cubicBezTo>
                  <a:pt x="226514" y="62808"/>
                  <a:pt x="190500" y="209550"/>
                  <a:pt x="133350" y="209550"/>
                </a:cubicBezTo>
                <a:cubicBezTo>
                  <a:pt x="76200" y="209550"/>
                  <a:pt x="76200" y="209550"/>
                  <a:pt x="76200" y="209550"/>
                </a:cubicBezTo>
                <a:lnTo>
                  <a:pt x="19050" y="304800"/>
                </a:lnTo>
                <a:lnTo>
                  <a:pt x="0" y="304800"/>
                </a:lnTo>
              </a:path>
            </a:pathLst>
          </a:custGeom>
          <a:solidFill>
            <a:schemeClr val="accent4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581115" y="2414332"/>
            <a:ext cx="777050" cy="774859"/>
          </a:xfrm>
          <a:prstGeom prst="ellipse">
            <a:avLst/>
          </a:prstGeom>
          <a:solidFill>
            <a:schemeClr val="accent6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690560" y="2194314"/>
            <a:ext cx="3433530" cy="880577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项目团队需包含质量、工程、财务等多领域专家，采用矩阵式管理确保知识互补，例如由黑带主导技术分析，财务人员核算成本收益。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0560" y="1835776"/>
            <a:ext cx="3162165" cy="37687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1800" b="1">
                <a:solidFill>
                  <a:schemeClr val="accent4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跨职能团队组建</a:t>
            </a:r>
            <a:endParaRPr lang="en-US" sz="1800" b="1">
              <a:solidFill>
                <a:schemeClr val="accent4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5249571" y="4884115"/>
            <a:ext cx="3407457" cy="97048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高层领导需定期召开跨部门协调会，解决资源争夺问题。例如通过QFD（质量功能展开）将客户需求转化为各部门可执行的优先级指标。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249571" y="4516052"/>
            <a:ext cx="3148858" cy="37687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1800" b="1">
                <a:solidFill>
                  <a:schemeClr val="accent5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利益冲突协调机制</a:t>
            </a:r>
            <a:endParaRPr lang="en-US" sz="1800" b="1">
              <a:solidFill>
                <a:schemeClr val="accent5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6418384" y="1593767"/>
            <a:ext cx="3372175" cy="82253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建立六西格玛案例库与经验数据库（如Minitab项目档案），通过内部培训与工作坊促进方法论横向推广。</a:t>
            </a:r>
            <a:endParaRPr lang="en-US" sz="12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418384" y="1235229"/>
            <a:ext cx="3066111" cy="37687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80000"/>
              </a:lnSpc>
              <a:spcBef>
                <a:spcPct val="0"/>
              </a:spcBef>
            </a:pPr>
            <a:r>
              <a:rPr lang="en-US" sz="1800" b="1">
                <a:solidFill>
                  <a:schemeClr val="accent6">
                    <a:alpha val="100000"/>
                  </a:schemeClr>
                </a:solidFill>
                <a:latin typeface="微软雅黑"/>
                <a:ea typeface="微软雅黑"/>
                <a:cs typeface="微软雅黑"/>
              </a:rPr>
              <a:t>知识共享平台建设</a:t>
            </a:r>
            <a:endParaRPr lang="en-US" sz="1800" b="1">
              <a:solidFill>
                <a:schemeClr val="accent6">
                  <a:alpha val="100000"/>
                </a:schemeClr>
              </a:solidFill>
              <a:latin typeface="微软雅黑"/>
              <a:ea typeface="微软雅黑"/>
              <a:cs typeface="微软雅黑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6748223" y="2580345"/>
            <a:ext cx="442832" cy="442832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222609" y="281264"/>
                </a:moveTo>
                <a:cubicBezTo>
                  <a:pt x="222609" y="281264"/>
                  <a:pt x="225800" y="262099"/>
                  <a:pt x="206121" y="238696"/>
                </a:cubicBezTo>
                <a:cubicBezTo>
                  <a:pt x="225276" y="184966"/>
                  <a:pt x="227933" y="136036"/>
                  <a:pt x="227933" y="136036"/>
                </a:cubicBezTo>
                <a:cubicBezTo>
                  <a:pt x="227933" y="136036"/>
                  <a:pt x="267300" y="145085"/>
                  <a:pt x="267300" y="183909"/>
                </a:cubicBezTo>
                <a:cubicBezTo>
                  <a:pt x="267291" y="250403"/>
                  <a:pt x="222609" y="281264"/>
                  <a:pt x="222609" y="281264"/>
                </a:cubicBezTo>
                <a:close/>
                <a:moveTo>
                  <a:pt x="114100" y="257918"/>
                </a:moveTo>
                <a:cubicBezTo>
                  <a:pt x="114100" y="257918"/>
                  <a:pt x="87735" y="173307"/>
                  <a:pt x="87735" y="138208"/>
                </a:cubicBezTo>
                <a:cubicBezTo>
                  <a:pt x="87735" y="122415"/>
                  <a:pt x="89516" y="108366"/>
                  <a:pt x="92288" y="95612"/>
                </a:cubicBezTo>
                <a:lnTo>
                  <a:pt x="212398" y="95612"/>
                </a:lnTo>
                <a:cubicBezTo>
                  <a:pt x="215189" y="108375"/>
                  <a:pt x="216980" y="122434"/>
                  <a:pt x="216980" y="138217"/>
                </a:cubicBezTo>
                <a:cubicBezTo>
                  <a:pt x="216980" y="172784"/>
                  <a:pt x="190691" y="257918"/>
                  <a:pt x="190691" y="257918"/>
                </a:cubicBezTo>
                <a:lnTo>
                  <a:pt x="114100" y="257918"/>
                </a:lnTo>
                <a:close/>
                <a:moveTo>
                  <a:pt x="152305" y="114957"/>
                </a:moveTo>
                <a:cubicBezTo>
                  <a:pt x="138798" y="114957"/>
                  <a:pt x="127845" y="125911"/>
                  <a:pt x="127845" y="139427"/>
                </a:cubicBezTo>
                <a:cubicBezTo>
                  <a:pt x="127845" y="152933"/>
                  <a:pt x="138798" y="163897"/>
                  <a:pt x="152305" y="163897"/>
                </a:cubicBezTo>
                <a:cubicBezTo>
                  <a:pt x="165811" y="163897"/>
                  <a:pt x="176774" y="152943"/>
                  <a:pt x="176774" y="139427"/>
                </a:cubicBezTo>
                <a:cubicBezTo>
                  <a:pt x="176784" y="125911"/>
                  <a:pt x="165821" y="114957"/>
                  <a:pt x="152305" y="114957"/>
                </a:cubicBezTo>
                <a:close/>
                <a:moveTo>
                  <a:pt x="147047" y="5677"/>
                </a:moveTo>
                <a:lnTo>
                  <a:pt x="147047" y="-27642"/>
                </a:lnTo>
                <a:lnTo>
                  <a:pt x="156572" y="-27642"/>
                </a:lnTo>
                <a:lnTo>
                  <a:pt x="156572" y="4829"/>
                </a:lnTo>
                <a:cubicBezTo>
                  <a:pt x="167459" y="12754"/>
                  <a:pt x="196920" y="37957"/>
                  <a:pt x="210245" y="86506"/>
                </a:cubicBezTo>
                <a:lnTo>
                  <a:pt x="94421" y="86506"/>
                </a:lnTo>
                <a:cubicBezTo>
                  <a:pt x="107299" y="39291"/>
                  <a:pt x="135341" y="14364"/>
                  <a:pt x="147047" y="5677"/>
                </a:cubicBezTo>
                <a:close/>
                <a:moveTo>
                  <a:pt x="82191" y="281264"/>
                </a:moveTo>
                <a:cubicBezTo>
                  <a:pt x="82191" y="281264"/>
                  <a:pt x="37509" y="250403"/>
                  <a:pt x="37509" y="183909"/>
                </a:cubicBezTo>
                <a:cubicBezTo>
                  <a:pt x="37509" y="145085"/>
                  <a:pt x="76876" y="136036"/>
                  <a:pt x="76876" y="136036"/>
                </a:cubicBezTo>
                <a:cubicBezTo>
                  <a:pt x="76876" y="136036"/>
                  <a:pt x="79534" y="184966"/>
                  <a:pt x="98679" y="238697"/>
                </a:cubicBezTo>
                <a:cubicBezTo>
                  <a:pt x="78991" y="262109"/>
                  <a:pt x="82191" y="281264"/>
                  <a:pt x="82191" y="281264"/>
                </a:cubicBezTo>
                <a:close/>
                <a:moveTo>
                  <a:pt x="168507" y="286179"/>
                </a:moveTo>
                <a:lnTo>
                  <a:pt x="160525" y="278197"/>
                </a:lnTo>
                <a:lnTo>
                  <a:pt x="152019" y="304800"/>
                </a:lnTo>
                <a:lnTo>
                  <a:pt x="141903" y="278197"/>
                </a:lnTo>
                <a:lnTo>
                  <a:pt x="134988" y="292017"/>
                </a:lnTo>
                <a:lnTo>
                  <a:pt x="124873" y="267014"/>
                </a:lnTo>
                <a:lnTo>
                  <a:pt x="179661" y="267014"/>
                </a:lnTo>
                <a:lnTo>
                  <a:pt x="168507" y="286179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0" name="Freeform 20"/>
          <p:cNvSpPr/>
          <p:nvPr/>
        </p:nvSpPr>
        <p:spPr>
          <a:xfrm>
            <a:off x="2747223" y="3307198"/>
            <a:ext cx="531069" cy="531069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190500"/>
                </a:moveTo>
                <a:cubicBezTo>
                  <a:pt x="152400" y="169459"/>
                  <a:pt x="169459" y="152400"/>
                  <a:pt x="190500" y="152400"/>
                </a:cubicBezTo>
                <a:cubicBezTo>
                  <a:pt x="211541" y="152400"/>
                  <a:pt x="228600" y="169459"/>
                  <a:pt x="228600" y="190500"/>
                </a:cubicBezTo>
                <a:cubicBezTo>
                  <a:pt x="228600" y="211541"/>
                  <a:pt x="211541" y="228600"/>
                  <a:pt x="190500" y="228600"/>
                </a:cubicBezTo>
                <a:cubicBezTo>
                  <a:pt x="169459" y="228600"/>
                  <a:pt x="152400" y="211541"/>
                  <a:pt x="152400" y="190500"/>
                </a:cubicBezTo>
                <a:close/>
                <a:moveTo>
                  <a:pt x="266700" y="76200"/>
                </a:moveTo>
                <a:lnTo>
                  <a:pt x="235372" y="12925"/>
                </a:lnTo>
                <a:cubicBezTo>
                  <a:pt x="232801" y="5410"/>
                  <a:pt x="225695" y="0"/>
                  <a:pt x="217284" y="0"/>
                </a:cubicBezTo>
                <a:lnTo>
                  <a:pt x="164973" y="0"/>
                </a:lnTo>
                <a:cubicBezTo>
                  <a:pt x="156467" y="0"/>
                  <a:pt x="149295" y="5544"/>
                  <a:pt x="146837" y="13192"/>
                </a:cubicBezTo>
                <a:lnTo>
                  <a:pt x="114338" y="76200"/>
                </a:lnTo>
                <a:lnTo>
                  <a:pt x="38100" y="76200"/>
                </a:lnTo>
                <a:cubicBezTo>
                  <a:pt x="17059" y="76200"/>
                  <a:pt x="0" y="93259"/>
                  <a:pt x="0" y="114300"/>
                </a:cubicBezTo>
                <a:lnTo>
                  <a:pt x="0" y="304800"/>
                </a:lnTo>
                <a:lnTo>
                  <a:pt x="304800" y="304800"/>
                </a:lnTo>
                <a:lnTo>
                  <a:pt x="304800" y="114300"/>
                </a:lnTo>
                <a:cubicBezTo>
                  <a:pt x="304800" y="93259"/>
                  <a:pt x="287760" y="76200"/>
                  <a:pt x="266700" y="76200"/>
                </a:cubicBezTo>
                <a:close/>
                <a:moveTo>
                  <a:pt x="57150" y="152400"/>
                </a:moveTo>
                <a:cubicBezTo>
                  <a:pt x="46625" y="152400"/>
                  <a:pt x="38100" y="143875"/>
                  <a:pt x="38100" y="133350"/>
                </a:cubicBezTo>
                <a:cubicBezTo>
                  <a:pt x="38100" y="122825"/>
                  <a:pt x="46625" y="114300"/>
                  <a:pt x="57150" y="114300"/>
                </a:cubicBezTo>
                <a:cubicBezTo>
                  <a:pt x="67675" y="114300"/>
                  <a:pt x="76200" y="122825"/>
                  <a:pt x="76200" y="133350"/>
                </a:cubicBezTo>
                <a:cubicBezTo>
                  <a:pt x="76200" y="143875"/>
                  <a:pt x="67675" y="152400"/>
                  <a:pt x="57150" y="152400"/>
                </a:cubicBezTo>
                <a:close/>
                <a:moveTo>
                  <a:pt x="190500" y="266700"/>
                </a:moveTo>
                <a:cubicBezTo>
                  <a:pt x="148419" y="266700"/>
                  <a:pt x="114300" y="232581"/>
                  <a:pt x="114300" y="190500"/>
                </a:cubicBezTo>
                <a:cubicBezTo>
                  <a:pt x="114300" y="148419"/>
                  <a:pt x="148419" y="114300"/>
                  <a:pt x="190500" y="114300"/>
                </a:cubicBezTo>
                <a:cubicBezTo>
                  <a:pt x="232581" y="114300"/>
                  <a:pt x="266700" y="148419"/>
                  <a:pt x="266700" y="190500"/>
                </a:cubicBezTo>
                <a:cubicBezTo>
                  <a:pt x="266700" y="232581"/>
                  <a:pt x="232581" y="266700"/>
                  <a:pt x="190500" y="266700"/>
                </a:cubicBezTo>
                <a:close/>
              </a:path>
            </a:pathLst>
          </a:custGeom>
          <a:solidFill>
            <a:srgbClr val="FFFFFF">
              <a:alpha val="100000"/>
            </a:srgbClr>
          </a:solidFill>
        </p:spPr>
      </p:sp>
      <p:sp>
        <p:nvSpPr>
          <p:cNvPr id="21" name="Freeform 21"/>
          <p:cNvSpPr/>
          <p:nvPr/>
        </p:nvSpPr>
        <p:spPr>
          <a:xfrm>
            <a:off x="4762643" y="4020860"/>
            <a:ext cx="423775" cy="423775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14300" y="152400"/>
                </a:moveTo>
                <a:cubicBezTo>
                  <a:pt x="135360" y="152400"/>
                  <a:pt x="152400" y="135341"/>
                  <a:pt x="152400" y="114300"/>
                </a:cubicBezTo>
                <a:lnTo>
                  <a:pt x="152400" y="38100"/>
                </a:lnTo>
                <a:cubicBezTo>
                  <a:pt x="152400" y="17059"/>
                  <a:pt x="135360" y="0"/>
                  <a:pt x="114300" y="0"/>
                </a:cubicBezTo>
                <a:cubicBezTo>
                  <a:pt x="93240" y="0"/>
                  <a:pt x="76200" y="17059"/>
                  <a:pt x="76200" y="38100"/>
                </a:cubicBezTo>
                <a:lnTo>
                  <a:pt x="76200" y="114300"/>
                </a:lnTo>
                <a:cubicBezTo>
                  <a:pt x="76200" y="135341"/>
                  <a:pt x="93240" y="152400"/>
                  <a:pt x="114300" y="152400"/>
                </a:cubicBezTo>
                <a:close/>
              </a:path>
              <a:path w="304800" h="304800">
                <a:moveTo>
                  <a:pt x="152400" y="266700"/>
                </a:moveTo>
                <a:lnTo>
                  <a:pt x="133350" y="266700"/>
                </a:lnTo>
                <a:lnTo>
                  <a:pt x="133350" y="226666"/>
                </a:lnTo>
                <a:cubicBezTo>
                  <a:pt x="187300" y="217551"/>
                  <a:pt x="228600" y="170802"/>
                  <a:pt x="228600" y="114300"/>
                </a:cubicBezTo>
                <a:lnTo>
                  <a:pt x="228600" y="95841"/>
                </a:lnTo>
                <a:cubicBezTo>
                  <a:pt x="228600" y="85315"/>
                  <a:pt x="220075" y="76791"/>
                  <a:pt x="209550" y="76791"/>
                </a:cubicBezTo>
                <a:cubicBezTo>
                  <a:pt x="199025" y="76791"/>
                  <a:pt x="190500" y="85315"/>
                  <a:pt x="190500" y="95841"/>
                </a:cubicBezTo>
                <a:lnTo>
                  <a:pt x="190500" y="114300"/>
                </a:lnTo>
                <a:cubicBezTo>
                  <a:pt x="190500" y="156324"/>
                  <a:pt x="156343" y="190500"/>
                  <a:pt x="114300" y="190500"/>
                </a:cubicBezTo>
                <a:cubicBezTo>
                  <a:pt x="72257" y="190500"/>
                  <a:pt x="38100" y="156324"/>
                  <a:pt x="38100" y="114300"/>
                </a:cubicBezTo>
                <a:lnTo>
                  <a:pt x="38100" y="95841"/>
                </a:lnTo>
                <a:cubicBezTo>
                  <a:pt x="38100" y="85315"/>
                  <a:pt x="29575" y="76791"/>
                  <a:pt x="19050" y="76791"/>
                </a:cubicBezTo>
                <a:cubicBezTo>
                  <a:pt x="8525" y="76791"/>
                  <a:pt x="0" y="85315"/>
                  <a:pt x="0" y="95841"/>
                </a:cubicBezTo>
                <a:lnTo>
                  <a:pt x="0" y="114300"/>
                </a:lnTo>
                <a:cubicBezTo>
                  <a:pt x="0" y="170802"/>
                  <a:pt x="41300" y="217551"/>
                  <a:pt x="95250" y="226666"/>
                </a:cubicBezTo>
                <a:lnTo>
                  <a:pt x="95250" y="266700"/>
                </a:lnTo>
                <a:lnTo>
                  <a:pt x="76200" y="266700"/>
                </a:lnTo>
                <a:cubicBezTo>
                  <a:pt x="55140" y="266700"/>
                  <a:pt x="38100" y="283740"/>
                  <a:pt x="38100" y="304800"/>
                </a:cubicBezTo>
                <a:lnTo>
                  <a:pt x="190500" y="304800"/>
                </a:lnTo>
                <a:cubicBezTo>
                  <a:pt x="190500" y="283740"/>
                  <a:pt x="173460" y="266700"/>
                  <a:pt x="152400" y="266700"/>
                </a:cubicBezTo>
              </a:path>
            </a:pathLst>
          </a:custGeom>
          <a:solidFill>
            <a:srgbClr val="FFFFFF">
              <a:alpha val="100000"/>
            </a:srgbClr>
          </a:solidFill>
        </p:spPr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6" y="2526030"/>
            <a:ext cx="764449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DMAIC应用案例分析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870968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09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制造业应用实例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767734" y="1508670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81934" y="1173406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1672828" y="1508670"/>
            <a:ext cx="3541000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锡膏印刷工艺优化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9492" y="2020970"/>
            <a:ext cx="4307099" cy="170358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通过测量系统分析（MSA）确认印刷厚度波动是SMT产线缺陷主因，采用实验设计（DOE）优化刮刀压力与速度参数组合，将焊点不良率降低72%。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63459" y="1261142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762057" y="4118688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1675667" y="4118688"/>
            <a:ext cx="3535323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汽车零部件缺陷改善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24348" y="4607093"/>
            <a:ext cx="4217386" cy="184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通过过程能力分析锁定冲压模具磨损周期，建立预防性维护标准作业程序（SOP），将冲压件尺寸合格率从92%提升至99.6%。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329872" y="1469351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6044071" y="1134087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3" name="TextBox 13"/>
          <p:cNvSpPr txBox="1"/>
          <p:nvPr/>
        </p:nvSpPr>
        <p:spPr>
          <a:xfrm>
            <a:off x="7183533" y="1469351"/>
            <a:ext cx="3570904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曲轴动平衡精度提升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64957" y="1997074"/>
            <a:ext cx="4187482" cy="184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运用假设检验识别毛坯尺寸变异关键因子，重构热处理工艺参数窗口，使发动机曲轴残余不平衡量控制在±3g·cm以内，年节约返工成本超百万元。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6025597" y="1221823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6" name="AutoShape 16"/>
          <p:cNvSpPr/>
          <p:nvPr/>
        </p:nvSpPr>
        <p:spPr>
          <a:xfrm>
            <a:off x="6324195" y="4079369"/>
            <a:ext cx="5394245" cy="2536699"/>
          </a:xfrm>
          <a:prstGeom prst="round2SameRect">
            <a:avLst/>
          </a:prstGeom>
          <a:solidFill>
            <a:schemeClr val="lt2">
              <a:alpha val="80000"/>
            </a:schemeClr>
          </a:solidFill>
        </p:spPr>
      </p:sp>
      <p:sp>
        <p:nvSpPr>
          <p:cNvPr id="17" name="AutoShape 17"/>
          <p:cNvSpPr/>
          <p:nvPr/>
        </p:nvSpPr>
        <p:spPr>
          <a:xfrm>
            <a:off x="6038394" y="3744105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8" name="TextBox 18"/>
          <p:cNvSpPr txBox="1"/>
          <p:nvPr/>
        </p:nvSpPr>
        <p:spPr>
          <a:xfrm>
            <a:off x="6935052" y="4607093"/>
            <a:ext cx="4247291" cy="184275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利用PFMEA识别贴片工序误操作风险点，引入视觉定位防呆装置，实现错漏件缺陷PPM由450降至12。</a:t>
            </a:r>
            <a:endParaRPr lang="en-US" sz="12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6019920" y="3831841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0" name="AutoShape 20"/>
          <p:cNvSpPr/>
          <p:nvPr/>
        </p:nvSpPr>
        <p:spPr>
          <a:xfrm>
            <a:off x="442614" y="3724550"/>
            <a:ext cx="631444" cy="646396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21" name="TextBox 21"/>
          <p:cNvSpPr txBox="1"/>
          <p:nvPr/>
        </p:nvSpPr>
        <p:spPr>
          <a:xfrm>
            <a:off x="424140" y="3812286"/>
            <a:ext cx="668393" cy="470924"/>
          </a:xfrm>
          <a:prstGeom prst="rect">
            <a:avLst/>
          </a:prstGeom>
          <a:noFill/>
        </p:spPr>
        <p:txBody>
          <a:bodyPr vert="horz" wrap="none" lIns="0" tIns="0" rIns="0" bIns="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24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7183533" y="4079369"/>
            <a:ext cx="3570904" cy="594584"/>
          </a:xfrm>
          <a:prstGeom prst="rect">
            <a:avLst/>
          </a:prstGeom>
          <a:noFill/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电子装配防错设计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7429610" y="1611840"/>
            <a:ext cx="1905000" cy="405094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8048" y="2170513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通过价值流图析（VSM）剔除7项非增值步骤，重构客户资料审核路径，使单笔业务处理时间从22分钟压缩至9分钟。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8048" y="1702636"/>
            <a:ext cx="380098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银行柜面流程再造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8048" y="3785618"/>
            <a:ext cx="6288387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运用因果矩阵定位标本流转瓶颈，建立自动化分拣与优先级调度机制，将急诊报告出具时效由4小时缩短至90分钟。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8048" y="3368098"/>
            <a:ext cx="359041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医院检验报告周期缩短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8048" y="5459662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基于回归分析构建路线优化模型，整合实时交通数据动态调整配送方案，使次日达履约率从83%稳定至98.5%。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8048" y="5014099"/>
            <a:ext cx="359041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物流配送准时率提升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服务业改进案例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429610" y="5662789"/>
            <a:ext cx="1905000" cy="1195211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9675697" y="0"/>
            <a:ext cx="1905000" cy="2353933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75697" y="2353933"/>
            <a:ext cx="1905000" cy="405094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873355" y="166430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008100" y="179904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4" name="TextBox 4"/>
          <p:cNvSpPr txBox="1"/>
          <p:nvPr/>
        </p:nvSpPr>
        <p:spPr>
          <a:xfrm>
            <a:off x="4636726" y="1463721"/>
            <a:ext cx="6886575" cy="76590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数据驱动的质量预警系统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4636726" y="204621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长安汽车开发智能化分析平台，实时监控关键质量特性（如扭矩、密封性），通过SPC控制图自动触发异常预警，提前拦截潜在缺陷。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-1061158" y="1741145"/>
            <a:ext cx="4421505" cy="4421505"/>
          </a:xfrm>
          <a:prstGeom prst="ellipse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3873355" y="3384629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4008100" y="3519373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TextBox 9"/>
          <p:cNvSpPr txBox="1"/>
          <p:nvPr/>
        </p:nvSpPr>
        <p:spPr>
          <a:xfrm>
            <a:off x="4636726" y="3182098"/>
            <a:ext cx="6886575" cy="7698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供应商协同改进机制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3873355" y="5104954"/>
            <a:ext cx="638131" cy="638131"/>
          </a:xfrm>
          <a:prstGeom prst="ellipse">
            <a:avLst/>
          </a:prstGeom>
          <a:solidFill>
            <a:schemeClr val="accent1">
              <a:alpha val="20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4008100" y="5239698"/>
            <a:ext cx="368642" cy="368642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12" name="TextBox 12"/>
          <p:cNvSpPr txBox="1"/>
          <p:nvPr/>
        </p:nvSpPr>
        <p:spPr>
          <a:xfrm>
            <a:off x="4636726" y="4920230"/>
            <a:ext cx="6886575" cy="734184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客户投诉根因闭环管理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跨行业最佳实践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636726" y="3789081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汽车与电子行业共享DMAIC方法论，对共同供应商的关键参数（如金属件硬度、塑料件尺寸）实施联合过程能力分析，推动供应链整体Cpk值提升0.5。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4636726" y="5471644"/>
            <a:ext cx="6891292" cy="982033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金融与电信行业应用5Why分析法追溯投诉深层原因（如账单错误源于系统接口不同步），建立跨部门问题解决小组，重复投诉率下降60%。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6" y="2526030"/>
            <a:ext cx="764449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六西格玛方法论概述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870968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6" y="2526030"/>
            <a:ext cx="764449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六西格玛未来发展趋势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870968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10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与其他管理方法融合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0000"/>
          </a:blip>
          <a:srcRect l="32133" r="32133"/>
          <a:stretch>
            <a:fillRect/>
          </a:stretch>
        </p:blipFill>
        <p:spPr>
          <a:xfrm>
            <a:off x="580909" y="1271253"/>
            <a:ext cx="2628508" cy="504477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3372015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3512796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将精益生产的消除浪费理念与六西格玛的减少变异方法相结合，形成更全面的流程优化体系，通过价值流分析和DMAIC技术实现效率与质量的双重提升。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3512796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精益六西格玛整合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156270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8" name="TextBox 8"/>
          <p:cNvSpPr txBox="1"/>
          <p:nvPr/>
        </p:nvSpPr>
        <p:spPr>
          <a:xfrm>
            <a:off x="6297050" y="2561882"/>
            <a:ext cx="2346946" cy="301516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与全面质量管理(TQM)的全员参与原则相结合，强化质量文化渗透，通过PDCA循环实现持续改进机制在组织层面的深度落地。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297050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TQM协同应用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949764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</p:spPr>
      </p:sp>
      <p:sp>
        <p:nvSpPr>
          <p:cNvPr id="11" name="TextBox 11"/>
          <p:cNvSpPr txBox="1"/>
          <p:nvPr/>
        </p:nvSpPr>
        <p:spPr>
          <a:xfrm>
            <a:off x="9090545" y="2561882"/>
            <a:ext cx="2346946" cy="3148231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在快速迭代的研发场景中，六西格玛的DFSS（设计）流程与敏捷开发的冲刺周期相互补充，平衡质量管控与市场响应速度的需求。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9090545" y="1399982"/>
            <a:ext cx="2346946" cy="1104811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敏捷管理互补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34909" y="1907184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工业物联网集成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8034635" y="1906360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大数据分析平台</a:t>
            </a:r>
            <a:endParaRPr lang="en-US" sz="1100"/>
          </a:p>
        </p:txBody>
      </p:sp>
      <p:sp>
        <p:nvSpPr>
          <p:cNvPr id="4" name="TextBox 4"/>
          <p:cNvSpPr txBox="1"/>
          <p:nvPr/>
        </p:nvSpPr>
        <p:spPr>
          <a:xfrm>
            <a:off x="534909" y="2402205"/>
            <a:ext cx="3648075" cy="14377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通过传感器网络实时采集产线数据，结合统计过程控制(SPC)技术实现生产异常的自动预警与根因分析，建立预测性质量维护体系。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034635" y="2402205"/>
            <a:ext cx="3648075" cy="138980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运用机器学习算法处理海量过程数据，识别传统控制图难以发现的复杂质量关联模式，如通过回归分析挖掘工艺参数与产品特性的非线性关系。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数字化转型中的应用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534909" y="4442458"/>
            <a:ext cx="3648075" cy="47775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r">
              <a:spcBef>
                <a:spcPts val="270"/>
              </a:spcBef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数字孪生技术</a:t>
            </a:r>
            <a:endParaRPr lang="en-US" sz="1100"/>
          </a:p>
        </p:txBody>
      </p:sp>
      <p:sp>
        <p:nvSpPr>
          <p:cNvPr id="8" name="TextBox 8"/>
          <p:cNvSpPr txBox="1"/>
          <p:nvPr/>
        </p:nvSpPr>
        <p:spPr>
          <a:xfrm>
            <a:off x="534909" y="4964243"/>
            <a:ext cx="3648075" cy="1422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r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构建虚拟生产系统的仿真模型，在改进阶段提前验证流程优化方案的有效性，大幅降低试错成本与实施风险。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8034635" y="4441633"/>
            <a:ext cx="3648075" cy="4794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自动化质量检测</a:t>
            </a:r>
            <a:endParaRPr lang="en-US" sz="1100"/>
          </a:p>
        </p:txBody>
      </p:sp>
      <p:sp>
        <p:nvSpPr>
          <p:cNvPr id="10" name="TextBox 10"/>
          <p:cNvSpPr txBox="1"/>
          <p:nvPr/>
        </p:nvSpPr>
        <p:spPr>
          <a:xfrm>
            <a:off x="8034635" y="4964243"/>
            <a:ext cx="3648075" cy="1422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ts val="375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采用计算机视觉和AI技术替代人工检验，实现缺陷识别的标准化与量化，确保测量系统分析(MSA)的客观性和精确度。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471754" y="1456718"/>
            <a:ext cx="3177621" cy="2383216"/>
          </a:xfrm>
          <a:prstGeom prst="round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71754" y="4003244"/>
            <a:ext cx="3177621" cy="2383216"/>
          </a:xfrm>
          <a:prstGeom prst="round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持续改进文化构建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8488800" y="1777403"/>
            <a:ext cx="3049996" cy="4216695"/>
          </a:xfrm>
          <a:prstGeom prst="round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alphaModFix amt="100000"/>
          </a:blip>
          <a:srcRect/>
          <a:stretch>
            <a:fillRect/>
          </a:stretch>
        </p:blipFill>
        <p:spPr>
          <a:xfrm>
            <a:off x="5335151" y="1777403"/>
            <a:ext cx="3005958" cy="4216695"/>
          </a:xfrm>
          <a:prstGeom prst="round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5335151" y="1339414"/>
            <a:ext cx="6203645" cy="292757"/>
          </a:xfrm>
          <a:prstGeom prst="roundRect">
            <a:avLst>
              <a:gd name="adj" fmla="val 45454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720401" y="1296052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人才梯队培养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609373" y="1732534"/>
            <a:ext cx="4282862" cy="983867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建立分级的绿带/黑带认证体系，通过项目实践与数字化工具培训相结合，培养具备统计分析能力和技术融合思维的复合型改进专家。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09373" y="3369312"/>
            <a:ext cx="4282862" cy="1010481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打破职能壁垒建立流程Owner制度，运用六西格玛通用语言标准化问题解决路径，促进质量改进活动在研发、生产、供应链等环节的协同推进。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09373" y="5010231"/>
            <a:ext cx="4282862" cy="1156860"/>
          </a:xfrm>
          <a:prstGeom prst="rect">
            <a:avLst/>
          </a:prstGeom>
        </p:spPr>
        <p:txBody>
          <a:bodyPr vert="horz" wrap="square" lIns="9525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将质量KPI与组织绩效管理体系深度绑定，通过案例分享会和改进成果展示强化全员参与意识，形成数据驱动的决策文化。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01351" y="2916535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跨部门协作机制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20401" y="4528880"/>
            <a:ext cx="3431205" cy="48135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/>
          <a:p>
            <a:pPr algn="l">
              <a:spcBef>
                <a:spcPct val="0"/>
              </a:spcBef>
              <a:defRPr/>
            </a:pPr>
            <a:r>
              <a:rPr lang="en-US" sz="2325" b="1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激励机制设计</a:t>
            </a:r>
            <a:endParaRPr lang="en-US" sz="110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pic>
        <p:nvPicPr>
          <p:cNvPr id="21505" name="图片 24577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1508125" y="1268413"/>
            <a:ext cx="9180513" cy="23510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标题 1"/>
          <p:cNvSpPr>
            <a:spLocks noGrp="1"/>
          </p:cNvSpPr>
          <p:nvPr>
            <p:ph type="ctrTitle"/>
          </p:nvPr>
        </p:nvSpPr>
        <p:spPr>
          <a:xfrm>
            <a:off x="4859338" y="4030663"/>
            <a:ext cx="2395537" cy="873125"/>
          </a:xfrm>
        </p:spPr>
        <p:txBody>
          <a:bodyPr wrap="square" anchor="b" anchorCtr="0"/>
          <a:lstStyle>
            <a:lvl1pPr lvl="0">
              <a:buClrTx/>
              <a:buSzTx/>
              <a:buFontTx/>
              <a:defRPr/>
            </a:lvl1pPr>
          </a:lstStyle>
          <a:p>
            <a:pPr lvl="0" defTabSz="914400" eaLnBrk="1" hangingPunct="1"/>
            <a:r>
              <a:rPr lang="en-US" altLang="zh-CN" sz="4800" dirty="0">
                <a:solidFill>
                  <a:srgbClr val="404040"/>
                </a:solidFill>
                <a:latin typeface="Eras Light ITC" panose="020B0402030504020804" pitchFamily="2" charset="0"/>
              </a:rPr>
              <a:t>Thanks </a:t>
            </a:r>
            <a:endParaRPr lang="zh-CN" altLang="en-US" sz="4800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sp>
        <p:nvSpPr>
          <p:cNvPr id="21507" name="副标题 2"/>
          <p:cNvSpPr>
            <a:spLocks noGrp="1"/>
          </p:cNvSpPr>
          <p:nvPr>
            <p:ph type="subTitle"/>
          </p:nvPr>
        </p:nvSpPr>
        <p:spPr>
          <a:xfrm>
            <a:off x="1524000" y="5332413"/>
            <a:ext cx="9144000" cy="1655762"/>
          </a:xfrm>
        </p:spPr>
        <p:txBody>
          <a:bodyPr wrap="square" anchor="t" anchorCtr="0"/>
          <a:lstStyle>
            <a:lvl1pPr marL="0" lvl="0" indent="0" algn="ctr">
              <a:buClrTx/>
              <a:buSzTx/>
              <a:buFont typeface="Arial" panose="020B0604020202090204" pitchFamily="34" charset="0"/>
              <a:defRPr/>
            </a:lvl1pPr>
            <a:lvl2pPr marL="457200" lvl="1" indent="0" algn="ctr">
              <a:buClrTx/>
              <a:buSzTx/>
              <a:buFont typeface="Arial" panose="020B0604020202090204" pitchFamily="34" charset="0"/>
              <a:defRPr/>
            </a:lvl2pPr>
            <a:lvl3pPr marL="914400" lvl="2" indent="0" algn="ctr">
              <a:buClrTx/>
              <a:buSzTx/>
              <a:buFont typeface="Arial" panose="020B0604020202090204" pitchFamily="34" charset="0"/>
              <a:defRPr/>
            </a:lvl3pPr>
            <a:lvl4pPr marL="1371600" lvl="3" indent="0" algn="ctr">
              <a:buClrTx/>
              <a:buSzTx/>
              <a:buFont typeface="Arial" panose="020B0604020202090204" pitchFamily="34" charset="0"/>
              <a:defRPr/>
            </a:lvl4pPr>
            <a:lvl5pPr marL="1828800" lvl="4" indent="0" algn="ctr">
              <a:buClrTx/>
              <a:buSzTx/>
              <a:buFont typeface="Arial" panose="020B0604020202090204" pitchFamily="34" charset="0"/>
              <a:defRPr/>
            </a:lvl5pPr>
          </a:lstStyle>
          <a:p>
            <a:pPr marL="0" lvl="0" indent="0" algn="ctr" defTabSz="914400" eaLnBrk="1" hangingPunct="1">
              <a:buNone/>
            </a:pPr>
            <a:r>
              <a:rPr lang="en-US" altLang="zh-CN" dirty="0">
                <a:solidFill>
                  <a:srgbClr val="404040"/>
                </a:solidFill>
                <a:latin typeface="Eras Light ITC" panose="020B0402030504020804" pitchFamily="2" charset="0"/>
              </a:rPr>
              <a:t> </a:t>
            </a:r>
            <a:endParaRPr lang="en-US" altLang="zh-CN" dirty="0">
              <a:solidFill>
                <a:srgbClr val="404040"/>
              </a:solidFill>
              <a:latin typeface="Eras Light ITC" panose="020B0402030504020804" pitchFamily="2" charset="0"/>
              <a:ea typeface="Segoe UI" pitchFamily="2" charset="0"/>
            </a:endParaRPr>
          </a:p>
        </p:txBody>
      </p:sp>
      <p:cxnSp>
        <p:nvCxnSpPr>
          <p:cNvPr id="21508" name="直接连接符 4"/>
          <p:cNvCxnSpPr/>
          <p:nvPr/>
        </p:nvCxnSpPr>
        <p:spPr>
          <a:xfrm>
            <a:off x="1524000" y="3762375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09" name="直接连接符 5"/>
          <p:cNvCxnSpPr/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10" name="直接连接符 7"/>
          <p:cNvCxnSpPr/>
          <p:nvPr/>
        </p:nvCxnSpPr>
        <p:spPr>
          <a:xfrm>
            <a:off x="4195763" y="5172075"/>
            <a:ext cx="3800475" cy="0"/>
          </a:xfrm>
          <a:prstGeom prst="line">
            <a:avLst/>
          </a:prstGeom>
          <a:ln w="3175" cap="flat" cmpd="sng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511" name="矩形 10"/>
          <p:cNvSpPr/>
          <p:nvPr/>
        </p:nvSpPr>
        <p:spPr>
          <a:xfrm>
            <a:off x="15240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  <p:sp>
        <p:nvSpPr>
          <p:cNvPr id="21512" name="矩形 15"/>
          <p:cNvSpPr/>
          <p:nvPr/>
        </p:nvSpPr>
        <p:spPr>
          <a:xfrm>
            <a:off x="10363200" y="2125663"/>
            <a:ext cx="304800" cy="5857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ctr" anchorCtr="0"/>
          <a:p>
            <a:pPr algn="ctr"/>
            <a:endParaRPr lang="zh-CN" altLang="zh-CN">
              <a:solidFill>
                <a:srgbClr val="FFFFFF"/>
              </a:solidFill>
              <a:latin typeface="Eras Medium ITC" panose="020B0602030504020804" pitchFamily="2" charset="0"/>
              <a:ea typeface="微软雅黑" charset="-122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28234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3" name="AutoShape 3"/>
          <p:cNvSpPr/>
          <p:nvPr/>
        </p:nvSpPr>
        <p:spPr>
          <a:xfrm>
            <a:off x="437709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471840" y="2341090"/>
            <a:ext cx="3487460" cy="3588254"/>
          </a:xfrm>
          <a:prstGeom prst="roundRect">
            <a:avLst>
              <a:gd name="adj" fmla="val 684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/>
        </p:nvSpPr>
        <p:spPr>
          <a:xfrm>
            <a:off x="709078" y="3758673"/>
            <a:ext cx="3080054" cy="174552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六西格玛以统计学中的标准差（σ）为核心指标，衡量每百万次操作中的缺陷数，目标为不超过3.4次缺陷，实现“零缺陷”质量水平。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9078" y="3181752"/>
            <a:ext cx="3000211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统计质量控制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六西格玛基本概念与起源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414694" y="1693793"/>
            <a:ext cx="1294595" cy="1294595"/>
          </a:xfrm>
          <a:prstGeom prst="round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580794" y="3196367"/>
            <a:ext cx="3033745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摩托罗拉首创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6319944" y="1708408"/>
            <a:ext cx="1294595" cy="1294595"/>
          </a:xfrm>
          <a:prstGeom prst="round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8486044" y="3190824"/>
            <a:ext cx="3033745" cy="527118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通用电气推广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225194" y="1702864"/>
            <a:ext cx="1294595" cy="1294595"/>
          </a:xfrm>
          <a:prstGeom prst="round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580794" y="3758673"/>
            <a:ext cx="3080054" cy="174552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由工程师比尔·史密斯于1986年提出，最初用于解决制造流程中的变异问题，后发展为系统性质量管理方法。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8486044" y="3758673"/>
            <a:ext cx="3080054" cy="1745527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20世纪90年代，杰克·韦尔奇将六西格玛纳入通用电气核心战略，推动其成为全球企业流程优化的标杆方法论。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DMAIC流程框架介绍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673008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4" name="AutoShape 4"/>
          <p:cNvSpPr/>
          <p:nvPr/>
        </p:nvSpPr>
        <p:spPr>
          <a:xfrm>
            <a:off x="1857984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定义阶段（Define）</a:t>
            </a:r>
            <a:endParaRPr lang="en-US" sz="1100"/>
          </a:p>
        </p:txBody>
      </p:sp>
      <p:sp>
        <p:nvSpPr>
          <p:cNvPr id="5" name="TextBox 5"/>
          <p:cNvSpPr txBox="1"/>
          <p:nvPr/>
        </p:nvSpPr>
        <p:spPr>
          <a:xfrm>
            <a:off x="489633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703091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明确项目目标、范围和客户关键需求（CTQ），制定团队章程和计划，确保改进方向与业务目标一致。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AutoShape 7"/>
          <p:cNvSpPr/>
          <p:nvPr/>
        </p:nvSpPr>
        <p:spPr>
          <a:xfrm>
            <a:off x="6250024" y="1424575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8" name="AutoShape 8"/>
          <p:cNvSpPr/>
          <p:nvPr/>
        </p:nvSpPr>
        <p:spPr>
          <a:xfrm>
            <a:off x="7435000" y="1424575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测量阶段（Measure）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6066649" y="1584381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6280107" y="2527659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建立数据收集系统，量化当前流程绩效，识别关键质量指标（KPI），为分析提供基线数据。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1" name="AutoShape 11"/>
          <p:cNvSpPr/>
          <p:nvPr/>
        </p:nvSpPr>
        <p:spPr>
          <a:xfrm>
            <a:off x="669665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2" name="AutoShape 12"/>
          <p:cNvSpPr/>
          <p:nvPr/>
        </p:nvSpPr>
        <p:spPr>
          <a:xfrm>
            <a:off x="1854641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分析阶段（Analyze）</a:t>
            </a:r>
            <a:endParaRPr lang="en-US" sz="1100"/>
          </a:p>
        </p:txBody>
      </p:sp>
      <p:sp>
        <p:nvSpPr>
          <p:cNvPr id="13" name="TextBox 13"/>
          <p:cNvSpPr txBox="1"/>
          <p:nvPr/>
        </p:nvSpPr>
        <p:spPr>
          <a:xfrm>
            <a:off x="486290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99748" y="5353598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运用鱼骨图、柏拉图等工具挖掘数据，定位根本原因，区分关键影响因素与次要因素。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5" name="AutoShape 15"/>
          <p:cNvSpPr/>
          <p:nvPr/>
        </p:nvSpPr>
        <p:spPr>
          <a:xfrm>
            <a:off x="6246681" y="4240990"/>
            <a:ext cx="1001602" cy="1001602"/>
          </a:xfrm>
          <a:prstGeom prst="roundRect">
            <a:avLst>
              <a:gd name="adj" fmla="val 16667"/>
            </a:avLst>
          </a:prstGeom>
          <a:solidFill>
            <a:schemeClr val="accent1">
              <a:alpha val="100000"/>
            </a:schemeClr>
          </a:solidFill>
        </p:spPr>
      </p:sp>
      <p:sp>
        <p:nvSpPr>
          <p:cNvPr id="16" name="AutoShape 16"/>
          <p:cNvSpPr/>
          <p:nvPr/>
        </p:nvSpPr>
        <p:spPr>
          <a:xfrm>
            <a:off x="7431657" y="4240990"/>
            <a:ext cx="3543300" cy="1001602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改进与控制阶段（Improve &amp; Control）</a:t>
            </a:r>
            <a:endParaRPr lang="en-US" sz="1100"/>
          </a:p>
        </p:txBody>
      </p:sp>
      <p:sp>
        <p:nvSpPr>
          <p:cNvPr id="17" name="TextBox 17"/>
          <p:cNvSpPr txBox="1"/>
          <p:nvPr/>
        </p:nvSpPr>
        <p:spPr>
          <a:xfrm>
            <a:off x="6063306" y="4400796"/>
            <a:ext cx="1368351" cy="68199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36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  <a:endParaRPr lang="en-US" sz="3600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6276764" y="5353598"/>
            <a:ext cx="4857750" cy="1000125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设计优化方案并验证效果，通过标准化操作和监控体系（如控制图）确保成果持续稳定。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rcRect l="33330" r="33330"/>
          <a:stretch>
            <a:fillRect/>
          </a:stretch>
        </p:blipFill>
        <p:spPr>
          <a:xfrm>
            <a:off x="7429610" y="1611840"/>
            <a:ext cx="1905000" cy="4050949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68048" y="2170513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通过减少流程变异，显著降低产品和服务缺陷，提升客户满意度与品牌信誉。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68048" y="1702636"/>
            <a:ext cx="3800986" cy="449970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缺陷率降低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68048" y="3785618"/>
            <a:ext cx="6288387" cy="884543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优化资源利用效率，减少返工和浪费，直接改善企业财务绩效。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68048" y="3368098"/>
            <a:ext cx="3590416" cy="436189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成本节约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568048" y="5459662"/>
            <a:ext cx="6288387" cy="898324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适用于制造业、医疗、金融服务等多领域，兼具流程改进（DMAIC）与设计优化（DFSS）的双重能力。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68048" y="5014099"/>
            <a:ext cx="3590416" cy="422408"/>
          </a:xfrm>
          <a:prstGeom prst="rect">
            <a:avLst/>
          </a:prstGeom>
        </p:spPr>
        <p:txBody>
          <a:bodyPr vert="horz" wrap="square" lIns="114300" tIns="57150" rIns="114300" bIns="57150" rtlCol="0" anchor="b" anchorCtr="0">
            <a:noAutofit/>
          </a:bodyPr>
          <a:lstStyle/>
          <a:p>
            <a:pPr>
              <a:lnSpc>
                <a:spcPct val="77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跨行业适应性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六西格玛在质量管理中的应用价值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7429610" y="5662789"/>
            <a:ext cx="1905000" cy="1195211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sp>
        <p:nvSpPr>
          <p:cNvPr id="11" name="AutoShape 11"/>
          <p:cNvSpPr/>
          <p:nvPr/>
        </p:nvSpPr>
        <p:spPr>
          <a:xfrm>
            <a:off x="9675697" y="0"/>
            <a:ext cx="1905000" cy="2353933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675697" y="2353933"/>
            <a:ext cx="1905000" cy="405094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60054"/>
            <a:ext cx="12192000" cy="5192971"/>
          </a:xfrm>
          <a:prstGeom prst="rect">
            <a:avLst/>
          </a:prstGeom>
          <a:solidFill>
            <a:schemeClr val="accent1">
              <a:alpha val="16000"/>
            </a:schemeClr>
          </a:solidFill>
        </p:spPr>
        <p:txBody>
          <a:bodyPr vert="horz" wrap="square" lIns="91440" tIns="45720" rIns="91440" bIns="45720" rtlCol="0" anchor="ctr" anchorCtr="0">
            <a:no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  <a:defRPr/>
            </a:pPr>
            <a:endParaRPr lang="en-US" sz="1100"/>
          </a:p>
        </p:txBody>
      </p:sp>
      <p:sp>
        <p:nvSpPr>
          <p:cNvPr id="3" name="TextBox 3"/>
          <p:cNvSpPr txBox="1"/>
          <p:nvPr/>
        </p:nvSpPr>
        <p:spPr>
          <a:xfrm>
            <a:off x="3829056" y="2526030"/>
            <a:ext cx="7644490" cy="180594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>
              <a:lnSpc>
                <a:spcPct val="120000"/>
              </a:lnSpc>
              <a:spcBef>
                <a:spcPts val="375"/>
              </a:spcBef>
            </a:pPr>
            <a:r>
              <a:rPr lang="en-US" sz="45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定义阶段(Define)核心要点</a:t>
            </a:r>
            <a:endParaRPr lang="en-US" sz="4500" b="1">
              <a:solidFill>
                <a:schemeClr val="accent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4" name="Freeform 4"/>
          <p:cNvSpPr/>
          <p:nvPr/>
        </p:nvSpPr>
        <p:spPr>
          <a:xfrm flipH="1">
            <a:off x="-870968" y="0"/>
            <a:ext cx="4413437" cy="6858000"/>
          </a:xfrm>
          <a:custGeom>
            <a:avLst/>
            <a:gdLst/>
            <a:ahLst/>
            <a:cxnLst/>
            <a:rect l="l" t="t" r="r" b="b"/>
            <a:pathLst>
              <a:path w="5410200" h="4228096">
                <a:moveTo>
                  <a:pt x="5410200" y="0"/>
                </a:moveTo>
                <a:lnTo>
                  <a:pt x="3313432" y="0"/>
                </a:lnTo>
                <a:lnTo>
                  <a:pt x="0" y="4228096"/>
                </a:lnTo>
                <a:lnTo>
                  <a:pt x="5410200" y="4228096"/>
                </a:lnTo>
              </a:path>
            </a:pathLst>
          </a:custGeom>
          <a:solidFill>
            <a:schemeClr val="accent1">
              <a:alpha val="100000"/>
            </a:schemeClr>
          </a:solidFill>
        </p:spPr>
      </p:sp>
      <p:sp>
        <p:nvSpPr>
          <p:cNvPr id="5" name="AutoShape 5"/>
          <p:cNvSpPr/>
          <p:nvPr/>
        </p:nvSpPr>
        <p:spPr>
          <a:xfrm>
            <a:off x="727802" y="2106128"/>
            <a:ext cx="2634720" cy="2645743"/>
          </a:xfrm>
          <a:prstGeom prst="ellipse">
            <a:avLst/>
          </a:prstGeom>
          <a:solidFill>
            <a:schemeClr val="accent1">
              <a:alpha val="100000"/>
              <a:lumMod val="75000"/>
            </a:schemeClr>
          </a:solidFill>
        </p:spPr>
      </p:sp>
      <p:sp>
        <p:nvSpPr>
          <p:cNvPr id="6" name="TextBox 6"/>
          <p:cNvSpPr txBox="1"/>
          <p:nvPr/>
        </p:nvSpPr>
        <p:spPr>
          <a:xfrm>
            <a:off x="488782" y="2859522"/>
            <a:ext cx="3112760" cy="1138956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8400" b="1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8400" b="1">
              <a:solidFill>
                <a:srgbClr val="FFFFFF">
                  <a:alpha val="100000"/>
                </a:srgbClr>
              </a:solidFill>
              <a:latin typeface="Noto Sans SC"/>
              <a:ea typeface="Noto Sans SC"/>
              <a:cs typeface="Noto Sans S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100000"/>
          </a:blip>
          <a:srcRect/>
          <a:stretch>
            <a:fillRect/>
          </a:stretch>
        </p:blipFill>
        <p:spPr>
          <a:xfrm>
            <a:off x="-227" y="1719338"/>
            <a:ext cx="12192000" cy="203432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-227" y="1719338"/>
            <a:ext cx="12192000" cy="2034324"/>
          </a:xfrm>
          <a:prstGeom prst="rect">
            <a:avLst/>
          </a:prstGeom>
          <a:gradFill>
            <a:gsLst>
              <a:gs pos="0">
                <a:schemeClr val="accent1">
                  <a:alpha val="83000"/>
                  <a:lumMod val="20000"/>
                  <a:lumOff val="80000"/>
                </a:schemeClr>
              </a:gs>
              <a:gs pos="96000">
                <a:schemeClr val="accent1">
                  <a:alpha val="83000"/>
                </a:schemeClr>
              </a:gs>
            </a:gsLst>
            <a:lin ang="0"/>
          </a:gradFill>
        </p:spPr>
      </p:sp>
      <p:sp>
        <p:nvSpPr>
          <p:cNvPr id="4" name="TextBox 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明确项目目标与范围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5" name="AutoShape 5"/>
          <p:cNvSpPr/>
          <p:nvPr/>
        </p:nvSpPr>
        <p:spPr>
          <a:xfrm>
            <a:off x="741935" y="2639356"/>
            <a:ext cx="5232953" cy="3645646"/>
          </a:xfrm>
          <a:prstGeom prst="roundRect">
            <a:avLst>
              <a:gd name="adj" fmla="val 8580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6" name="AutoShape 6"/>
          <p:cNvSpPr/>
          <p:nvPr/>
        </p:nvSpPr>
        <p:spPr>
          <a:xfrm>
            <a:off x="1153246" y="309798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战略对齐</a:t>
            </a:r>
            <a:endParaRPr lang="en-US" sz="1100"/>
          </a:p>
        </p:txBody>
      </p:sp>
      <p:sp>
        <p:nvSpPr>
          <p:cNvPr id="7" name="TextBox 7"/>
          <p:cNvSpPr txBox="1"/>
          <p:nvPr/>
        </p:nvSpPr>
        <p:spPr>
          <a:xfrm>
            <a:off x="1153246" y="3950024"/>
            <a:ext cx="4314344" cy="1960925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项目目标需与公司战略高度匹配，通过评估业务优先级确定改进方向。例如制造企业可能聚焦降低产品缺陷率，而服务行业则关注缩短客户等待时间。项目范围需明确流程边界，避免范围蔓延影响实施效果。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8" name="AutoShape 8"/>
          <p:cNvSpPr/>
          <p:nvPr/>
        </p:nvSpPr>
        <p:spPr>
          <a:xfrm>
            <a:off x="1228221" y="3723890"/>
            <a:ext cx="4239369" cy="19050"/>
          </a:xfrm>
          <a:prstGeom prst="rect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9" name="AutoShape 9"/>
          <p:cNvSpPr/>
          <p:nvPr/>
        </p:nvSpPr>
        <p:spPr>
          <a:xfrm>
            <a:off x="6266497" y="2639356"/>
            <a:ext cx="5232953" cy="3645646"/>
          </a:xfrm>
          <a:prstGeom prst="roundRect">
            <a:avLst>
              <a:gd name="adj" fmla="val 7569"/>
            </a:avLst>
          </a:prstGeom>
          <a:solidFill>
            <a:schemeClr val="lt2">
              <a:alpha val="100000"/>
            </a:schemeClr>
          </a:solidFill>
        </p:spPr>
      </p:sp>
      <p:sp>
        <p:nvSpPr>
          <p:cNvPr id="10" name="AutoShape 10"/>
          <p:cNvSpPr/>
          <p:nvPr/>
        </p:nvSpPr>
        <p:spPr>
          <a:xfrm>
            <a:off x="6677808" y="3097982"/>
            <a:ext cx="4410330" cy="492557"/>
          </a:xfrm>
          <a:prstGeom prst="rect">
            <a:avLst/>
          </a:prstGeom>
          <a:noFill/>
        </p:spPr>
        <p:txBody>
          <a:bodyPr vert="horz" wrap="square" lIns="76200" tIns="45720" rIns="91440" bIns="45720" rtlCol="0" anchor="t" anchorCtr="1">
            <a:noAutofit/>
          </a:bodyPr>
          <a:lstStyle/>
          <a:p>
            <a:pPr algn="l">
              <a:defRPr/>
            </a:pPr>
            <a:r>
              <a:rPr lang="en-US" sz="2400" b="1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量化基准</a:t>
            </a:r>
            <a:endParaRPr lang="en-US" sz="1100"/>
          </a:p>
        </p:txBody>
      </p:sp>
      <p:sp>
        <p:nvSpPr>
          <p:cNvPr id="11" name="TextBox 11"/>
          <p:cNvSpPr txBox="1"/>
          <p:nvPr/>
        </p:nvSpPr>
        <p:spPr>
          <a:xfrm>
            <a:off x="6677808" y="3950024"/>
            <a:ext cx="4314344" cy="1960925"/>
          </a:xfrm>
          <a:prstGeom prst="rect">
            <a:avLst/>
          </a:prstGeom>
        </p:spPr>
        <p:txBody>
          <a:bodyPr vert="horz" wrap="square" lIns="76200" tIns="57150" rIns="57150" bIns="57150" rtlCol="0" anchor="t" anchorCtr="0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建立可测量的基线指标（如当前缺陷率、周期时间），通过帕累托图等工具定位核心问题区域。例如某物流项目通过分析发现80%的延误集中在分拣环节，从而精准划定改进范围。</a:t>
            </a:r>
            <a:endParaRPr lang="en-US" sz="1350">
              <a:solidFill>
                <a:schemeClr val="dk1">
                  <a:alpha val="100000"/>
                </a:schemeClr>
              </a:solidFill>
              <a:latin typeface="Noto Sans SC"/>
              <a:ea typeface="Noto Sans SC"/>
              <a:cs typeface="Noto Sans SC"/>
            </a:endParaRPr>
          </a:p>
        </p:txBody>
      </p:sp>
      <p:sp>
        <p:nvSpPr>
          <p:cNvPr id="12" name="AutoShape 12"/>
          <p:cNvSpPr/>
          <p:nvPr/>
        </p:nvSpPr>
        <p:spPr>
          <a:xfrm>
            <a:off x="6752783" y="3723890"/>
            <a:ext cx="4239369" cy="19050"/>
          </a:xfrm>
          <a:prstGeom prst="rect">
            <a:avLst/>
          </a:prstGeom>
          <a:solidFill>
            <a:schemeClr val="accent4">
              <a:alpha val="100000"/>
            </a:schemeClr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7182</Words>
  <Application>WPS 文字</Application>
  <PresentationFormat/>
  <Paragraphs>587</Paragraphs>
  <Slides>44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44</vt:i4>
      </vt:variant>
    </vt:vector>
  </HeadingPairs>
  <TitlesOfParts>
    <vt:vector size="63" baseType="lpstr">
      <vt:lpstr>Arial</vt:lpstr>
      <vt:lpstr>宋体</vt:lpstr>
      <vt:lpstr>Wingdings</vt:lpstr>
      <vt:lpstr>Arial</vt:lpstr>
      <vt:lpstr>Eras Medium ITC</vt:lpstr>
      <vt:lpstr>苹方-简</vt:lpstr>
      <vt:lpstr>微软雅黑</vt:lpstr>
      <vt:lpstr>儷宋 Pro</vt:lpstr>
      <vt:lpstr>Noto Sans SC</vt:lpstr>
      <vt:lpstr>Thonburi</vt:lpstr>
      <vt:lpstr>Eras Light ITC</vt:lpstr>
      <vt:lpstr>Segoe UI</vt:lpstr>
      <vt:lpstr>宋体</vt:lpstr>
      <vt:lpstr>宋体-简</vt:lpstr>
      <vt:lpstr>汉仪旗黑</vt:lpstr>
      <vt:lpstr>Arial Unicode MS</vt:lpstr>
      <vt:lpstr>微软雅黑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王新民</cp:lastModifiedBy>
  <cp:revision>11</cp:revision>
  <dcterms:created xsi:type="dcterms:W3CDTF">2026-03-02T16:01:50Z</dcterms:created>
  <dcterms:modified xsi:type="dcterms:W3CDTF">2026-03-02T16:01:50Z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87F0E816083706165E3BA069C8EFFA9E_43</vt:lpwstr>
  </property>
  <property fmtid="{D5CDD505-2E9C-101B-9397-08002B2CF9AE}" pid="3" name="KSOProductBuildVer">
    <vt:lpwstr>2052-12.1.23155.23155</vt:lpwstr>
  </property>
</Properties>
</file>