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  <Override ContentType="application/vnd.openxmlformats-officedocument.presentationml.slide+xml" PartName="/ppt/slides/slide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Default Extension="jpg" ContentType="image/jpeg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custom-properties+xml" PartName="/docProps/custom.xml"/>
</Types>
</file>

<file path=_rels/.rels><?xml version="1.0" encoding="UTF-8" standalone="yes"?>
<Relationships xmlns="http://schemas.openxmlformats.org/package/2006/relationships">
<Relationship Target="ppt/presentation.xml" Type="http://schemas.openxmlformats.org/officeDocument/2006/relationships/officeDocument" Id="rId1"/>
<Relationship Target="docProps/thumbnail.jpeg" Type="http://schemas.openxmlformats.org/package/2006/relationships/metadata/thumbnail" Id="rId2"/>
<Relationship Target="docProps/core.xml" Type="http://schemas.openxmlformats.org/package/2006/relationships/metadata/core-properties" Id="rId3"/>
<Relationship Target="docProps/app.xml" Type="http://schemas.openxmlformats.org/officeDocument/2006/relationships/extended-properties" Id="rId4"/>
<Relationship Target="docProps/custom.xml" Type="http://schemas.openxmlformats.org/officeDocument/2006/relationships/custom-properties" Id="rId5"/>
</Relationships>
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</p:sldIdLst>
  <p:sldSz cx="12192000" cy="6858000" type="screen16x9"/>
  <p:notesSz cx="6858000" cy="9144000"/>
  <p:defaultTextStyle>
    <a:defPPr>
      <a:defRPr lang="zh-CN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ooxmlsdkcls="c:P15_CT_ExtendedGuideList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 lastView="sldThumbnailView">
  <p:normalViewPr>
    <p:restoredLeft sz="16520"/>
    <p:restoredTop sz="94674"/>
  </p:normalViewPr>
  <p:slideViewPr>
    <p:cSldViewPr snapToGrid="0">
      <p:cViewPr varScale="1">
        <p:scale>
          <a:sx d="100" n="124"/>
          <a:sy d="100" n="124"/>
        </p:scale>
        <p:origin x="224" y="168"/>
      </p:cViewPr>
      <p:guideLst/>
    </p:cSldViewPr>
  </p:slideViewPr>
  <p:notesTextViewPr>
    <p:cViewPr>
      <p:scale>
        <a:sx d="1" n="1"/>
        <a:sy d="1" n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
<Relationship Target="slideMasters/slideMaster1.xml" Type="http://schemas.openxmlformats.org/officeDocument/2006/relationships/slideMaster" Id="rId1"/>
<Relationship Target="presProps.xml" Type="http://schemas.openxmlformats.org/officeDocument/2006/relationships/presProps" Id="rId2"/>
<Relationship Target="viewProps.xml" Type="http://schemas.openxmlformats.org/officeDocument/2006/relationships/viewProps" Id="rId3"/>
<Relationship Target="theme/theme1.xml" Type="http://schemas.openxmlformats.org/officeDocument/2006/relationships/theme" Id="rId4"/>
<Relationship Target="tableStyles.xml" Type="http://schemas.openxmlformats.org/officeDocument/2006/relationships/tableStyles" Id="rId5"/>
<Relationship Target="slides/slide1.xml" Type="http://schemas.openxmlformats.org/officeDocument/2006/relationships/slide" Id="rId6"/>
<Relationship Target="slides/slide.xml" Type="http://schemas.openxmlformats.org/officeDocument/2006/relationships/slide" Id="rId7"/>
<Relationship Target="slides/slide2.xml" Type="http://schemas.openxmlformats.org/officeDocument/2006/relationships/slide" Id="rId8"/>
<Relationship Target="slides/slide3.xml" Type="http://schemas.openxmlformats.org/officeDocument/2006/relationships/slide" Id="rId9"/>
<Relationship Target="slides/slide4.xml" Type="http://schemas.openxmlformats.org/officeDocument/2006/relationships/slide" Id="rId10"/>
<Relationship Target="slides/slide5.xml" Type="http://schemas.openxmlformats.org/officeDocument/2006/relationships/slide" Id="rId11"/>
<Relationship Target="slides/slide6.xml" Type="http://schemas.openxmlformats.org/officeDocument/2006/relationships/slide" Id="rId12"/>
<Relationship Target="slides/slide7.xml" Type="http://schemas.openxmlformats.org/officeDocument/2006/relationships/slide" Id="rId13"/>
<Relationship Target="slides/slide8.xml" Type="http://schemas.openxmlformats.org/officeDocument/2006/relationships/slide" Id="rId14"/>
<Relationship Target="slides/slide9.xml" Type="http://schemas.openxmlformats.org/officeDocument/2006/relationships/slide" Id="rId15"/>
<Relationship Target="slides/slide10.xml" Type="http://schemas.openxmlformats.org/officeDocument/2006/relationships/slide" Id="rId16"/>
<Relationship Target="slides/slide11.xml" Type="http://schemas.openxmlformats.org/officeDocument/2006/relationships/slide" Id="rId17"/>
<Relationship Target="slides/slide12.xml" Type="http://schemas.openxmlformats.org/officeDocument/2006/relationships/slide" Id="rId18"/>
<Relationship Target="slides/slide13.xml" Type="http://schemas.openxmlformats.org/officeDocument/2006/relationships/slide" Id="rId19"/>
<Relationship Target="slides/slide14.xml" Type="http://schemas.openxmlformats.org/officeDocument/2006/relationships/slide" Id="rId20"/>
<Relationship Target="slides/slide15.xml" Type="http://schemas.openxmlformats.org/officeDocument/2006/relationships/slide" Id="rId21"/>
<Relationship Target="slides/slide16.xml" Type="http://schemas.openxmlformats.org/officeDocument/2006/relationships/slide" Id="rId22"/>
<Relationship Target="slides/slide17.xml" Type="http://schemas.openxmlformats.org/officeDocument/2006/relationships/slide" Id="rId23"/>
<Relationship Target="slides/slide18.xml" Type="http://schemas.openxmlformats.org/officeDocument/2006/relationships/slide" Id="rId24"/>
<Relationship Target="slides/slide19.xml" Type="http://schemas.openxmlformats.org/officeDocument/2006/relationships/slide" Id="rId25"/>
<Relationship Target="slides/slide20.xml" Type="http://schemas.openxmlformats.org/officeDocument/2006/relationships/slide" Id="rId26"/>
<Relationship Target="slides/slide21.xml" Type="http://schemas.openxmlformats.org/officeDocument/2006/relationships/slide" Id="rId27"/>
<Relationship Target="slides/slide22.xml" Type="http://schemas.openxmlformats.org/officeDocument/2006/relationships/slide" Id="rId28"/>
<Relationship Target="slides/slide23.xml" Type="http://schemas.openxmlformats.org/officeDocument/2006/relationships/slide" Id="rId29"/>
<Relationship Target="slides/slide24.xml" Type="http://schemas.openxmlformats.org/officeDocument/2006/relationships/slide" Id="rId30"/>
<Relationship Target="slides/slide25.xml" Type="http://schemas.openxmlformats.org/officeDocument/2006/relationships/slide" Id="rId31"/>
<Relationship Target="slides/slide26.xml" Type="http://schemas.openxmlformats.org/officeDocument/2006/relationships/slide" Id="rId32"/>
<Relationship Target="slides/slide27.xml" Type="http://schemas.openxmlformats.org/officeDocument/2006/relationships/slide" Id="rId33"/>
<Relationship Target="slides/slide28.xml" Type="http://schemas.openxmlformats.org/officeDocument/2006/relationships/slide" Id="rId34"/>
<Relationship Target="slides/slide29.xml" Type="http://schemas.openxmlformats.org/officeDocument/2006/relationships/slide" Id="rId35"/>
<Relationship Target="slides/slide30.xml" Type="http://schemas.openxmlformats.org/officeDocument/2006/relationships/slide" Id="rId36"/>
<Relationship Target="slides/slide31.xml" Type="http://schemas.openxmlformats.org/officeDocument/2006/relationships/slide" Id="rId37"/>
<Relationship Target="slides/slide32.xml" Type="http://schemas.openxmlformats.org/officeDocument/2006/relationships/slide" Id="rId38"/>
<Relationship Target="slides/slide33.xml" Type="http://schemas.openxmlformats.org/officeDocument/2006/relationships/slide" Id="rId39"/>
<Relationship Target="slides/slide34.xml" Type="http://schemas.openxmlformats.org/officeDocument/2006/relationships/slide" Id="rId40"/>
<Relationship Target="slides/slide35.xml" Type="http://schemas.openxmlformats.org/officeDocument/2006/relationships/slide" Id="rId41"/>
<Relationship Target="slides/slide36.xml" Type="http://schemas.openxmlformats.org/officeDocument/2006/relationships/slide" Id="rId42"/>
<Relationship Target="slides/slide37.xml" Type="http://schemas.openxmlformats.org/officeDocument/2006/relationships/slide" Id="rId43"/>
<Relationship Target="slides/slide38.xml" Type="http://schemas.openxmlformats.org/officeDocument/2006/relationships/slide" Id="rId44"/>
<Relationship Target="slides/slide39.xml" Type="http://schemas.openxmlformats.org/officeDocument/2006/relationships/slide" Id="rId45"/>
<Relationship Target="slides/slide40.xml" Type="http://schemas.openxmlformats.org/officeDocument/2006/relationships/slide" Id="rId46"/>
<Relationship Target="slides/slide41.xml" Type="http://schemas.openxmlformats.org/officeDocument/2006/relationships/slide" Id="rId47"/>
<Relationship Target="slides/slide42.xml" Type="http://schemas.openxmlformats.org/officeDocument/2006/relationships/slide" Id="rId48"/>
<Relationship Target="slides/slide43.xml" Type="http://schemas.openxmlformats.org/officeDocument/2006/relationships/slide" Id="rId49"/>
</Relationships>

</file>

<file path=ppt/slideLayouts/_rels/slideLayout1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_rels/slideLayout10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_rels/slideLayout11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_rels/slideLayout2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_rels/slideLayout3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_rels/slideLayout4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_rels/slideLayout5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_rels/slideLayout6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_rels/slideLayout7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_rels/slideLayout8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_rels/slideLayout9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slideLayout1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ooxmlsdkcls="c:A16_CT_CreationId" id="{AFF4D715-50C3-B803-A8ED-E297CF0F23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:ooxmlsdkcls="c:A16_CT_CreationId" id="{72D1C8FA-4E74-3C2B-B2E1-90179EE0F86D}"/>
              </a:ext>
            </a:extLst>
          </p:cNvPr>
          <p:cNvSpPr>
            <a:spLocks noGrp="1"/>
          </p:cNvSpPr>
          <p:nvPr>
            <p:ph idx="1" type="subTitle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en-US" kumimoji="1" lang="zh-CN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ooxmlsdkcls="c:A16_CT_CreationId" id="{EAF96F5C-20E8-D5B3-4B51-E00FBADC2408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ooxmlsdkcls="c:A16_CT_CreationId" id="{5DCA3150-268E-E144-EB8E-C83266A4625E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ooxmlsdkcls="c:A16_CT_CreationId" id="{62C9375F-A225-D342-874D-7AF26BF34C8D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1213152611"/>
      </p:ext>
    </p:extLst>
  </p:cSld>
  <p:clrMapOvr>
    <a:masterClrMapping/>
  </p:clrMapOvr>
  <p:extLst>
    <p:ext uri="ooxmlsdk">
      <ooxmlsdk:mediaFallback xmlns:ooxmlsdkcls="c:OOXMLSDK_CT_MediaFallback" target="/slidelayout//ppt/slideLayouts/slideLayout1.xml.png" type="slideLayout"/>
    </p:ext>
  </p:extLst>
</p:sldLayout>
</file>

<file path=ppt/slideLayouts/slideLayout10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vert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ooxmlsdkcls="c:A16_CT_CreationId" id="{B19FE248-CB53-29A6-B21F-1B9B25DDF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:ooxmlsdkcls="c:A16_CT_CreationId" id="{B3CB66B5-34D0-BDE9-5932-0E416504FDCD}"/>
              </a:ext>
            </a:extLst>
          </p:cNvPr>
          <p:cNvSpPr>
            <a:spLocks noGrp="1"/>
          </p:cNvSpPr>
          <p:nvPr>
            <p:ph idx="1" orient="vert" type="body"/>
          </p:nvPr>
        </p:nvSpPr>
        <p:spPr/>
        <p:txBody>
          <a:bodyPr vert="eaVert"/>
          <a:lstStyle/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二级</a:t>
            </a:r>
          </a:p>
          <a:p>
            <a:pPr lvl="2"/>
            <a:r>
              <a:rPr altLang="en-US" kumimoji="1" lang="zh-CN"/>
              <a:t>三级</a:t>
            </a:r>
          </a:p>
          <a:p>
            <a:pPr lvl="3"/>
            <a:r>
              <a:rPr altLang="en-US" kumimoji="1" lang="zh-CN"/>
              <a:t>四级</a:t>
            </a:r>
          </a:p>
          <a:p>
            <a:pPr lvl="4"/>
            <a:r>
              <a:rPr altLang="en-US" kumimoji="1" lang="zh-CN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ooxmlsdkcls="c:A16_CT_CreationId" id="{2BD9B6BF-E627-7250-3EDA-1287E1110522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ooxmlsdkcls="c:A16_CT_CreationId" id="{AA7CADA8-4560-F141-7ED6-BD570DF7468A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ooxmlsdkcls="c:A16_CT_CreationId" id="{24590A53-D30B-FB19-DA4E-56FFB4BECD9D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1821721733"/>
      </p:ext>
    </p:extLst>
  </p:cSld>
  <p:clrMapOvr>
    <a:masterClrMapping/>
  </p:clrMapOvr>
  <p:extLst>
    <p:ext uri="ooxmlsdk">
      <ooxmlsdk:mediaFallback xmlns:ooxmlsdkcls="c:OOXMLSDK_CT_MediaFallback" target="/slidelayout//ppt/slideLayouts/slideLayout10.xml.png" type="slideLayout"/>
    </p:ext>
  </p:extLst>
</p:sldLayout>
</file>

<file path=ppt/slideLayouts/slideLayout11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vertTitleAndTx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:ooxmlsdkcls="c:A16_CT_CreationId" id="{9F20F4DD-F736-F394-947B-5741BD745FEF}"/>
              </a:ext>
            </a:extLst>
          </p:cNvPr>
          <p:cNvSpPr>
            <a:spLocks noGrp="1"/>
          </p:cNvSpPr>
          <p:nvPr>
            <p:ph orient="vert" type="title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:ooxmlsdkcls="c:A16_CT_CreationId" id="{B6E099BE-C301-7614-65DF-46D9E84D64D7}"/>
              </a:ext>
            </a:extLst>
          </p:cNvPr>
          <p:cNvSpPr>
            <a:spLocks noGrp="1"/>
          </p:cNvSpPr>
          <p:nvPr>
            <p:ph idx="1" orient="vert" type="body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二级</a:t>
            </a:r>
          </a:p>
          <a:p>
            <a:pPr lvl="2"/>
            <a:r>
              <a:rPr altLang="en-US" kumimoji="1" lang="zh-CN"/>
              <a:t>三级</a:t>
            </a:r>
          </a:p>
          <a:p>
            <a:pPr lvl="3"/>
            <a:r>
              <a:rPr altLang="en-US" kumimoji="1" lang="zh-CN"/>
              <a:t>四级</a:t>
            </a:r>
          </a:p>
          <a:p>
            <a:pPr lvl="4"/>
            <a:r>
              <a:rPr altLang="en-US" kumimoji="1" lang="zh-CN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ooxmlsdkcls="c:A16_CT_CreationId" id="{5B136390-1E46-C21F-75CD-E31A78324479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ooxmlsdkcls="c:A16_CT_CreationId" id="{785A1DA6-C2F0-C179-3F42-8D6667B9AE87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ooxmlsdkcls="c:A16_CT_CreationId" id="{B4619AC8-8FAF-9013-7FB4-18456D33271D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2923299543"/>
      </p:ext>
    </p:extLst>
  </p:cSld>
  <p:clrMapOvr>
    <a:masterClrMapping/>
  </p:clrMapOvr>
  <p:extLst>
    <p:ext uri="ooxmlsdk">
      <ooxmlsdk:mediaFallback xmlns:ooxmlsdkcls="c:OOXMLSDK_CT_MediaFallback" target="/slidelayout//ppt/slideLayouts/slideLayout11.xml.png" type="slideLayout"/>
    </p:ext>
  </p:extLst>
</p:sldLayout>
</file>

<file path=ppt/slideLayouts/slideLayout2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ooxmlsdkcls="c:A16_CT_CreationId" id="{B05BA219-D050-862C-E65B-9683A3676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ooxmlsdkcls="c:A16_CT_CreationId" id="{773736A5-1585-C5FA-D2FE-8F5ED1377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二级</a:t>
            </a:r>
          </a:p>
          <a:p>
            <a:pPr lvl="2"/>
            <a:r>
              <a:rPr altLang="en-US" kumimoji="1" lang="zh-CN"/>
              <a:t>三级</a:t>
            </a:r>
          </a:p>
          <a:p>
            <a:pPr lvl="3"/>
            <a:r>
              <a:rPr altLang="en-US" kumimoji="1" lang="zh-CN"/>
              <a:t>四级</a:t>
            </a:r>
          </a:p>
          <a:p>
            <a:pPr lvl="4"/>
            <a:r>
              <a:rPr altLang="en-US" kumimoji="1" lang="zh-CN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ooxmlsdkcls="c:A16_CT_CreationId" id="{76E2F4FD-E8D7-1C42-14C4-121EA09928CE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ooxmlsdkcls="c:A16_CT_CreationId" id="{7BD03D1D-7811-D79C-3E26-008C62664539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ooxmlsdkcls="c:A16_CT_CreationId" id="{9F5FEE4B-101F-62CC-E69D-F081B97B9CBC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2047147540"/>
      </p:ext>
    </p:extLst>
  </p:cSld>
  <p:clrMapOvr>
    <a:masterClrMapping/>
  </p:clrMapOvr>
  <p:extLst>
    <p:ext uri="ooxmlsdk">
      <ooxmlsdk:mediaFallback xmlns:ooxmlsdkcls="c:OOXMLSDK_CT_MediaFallback" target="/slidelayout//ppt/slideLayouts/slideLayout2.xml.png" type="slideLayout"/>
    </p:ext>
  </p:extLst>
</p:sldLayout>
</file>

<file path=ppt/slideLayouts/slideLayout3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ooxmlsdkcls="c:A16_CT_CreationId" id="{4B30E9EE-8C71-67D4-A2BC-53B106986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:ooxmlsdkcls="c:A16_CT_CreationId" id="{6C09279D-06F0-EFDE-9CD6-193A29D31A41}"/>
              </a:ext>
            </a:extLst>
          </p:cNvPr>
          <p:cNvSpPr>
            <a:spLocks noGrp="1"/>
          </p:cNvSpPr>
          <p:nvPr>
            <p:ph idx="1" type="body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en-US" kumimoji="1" lang="zh-CN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ooxmlsdkcls="c:A16_CT_CreationId" id="{23B3CCE7-DC65-DA1D-3E8E-70130CD6E894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ooxmlsdkcls="c:A16_CT_CreationId" id="{99B74EE2-CD7D-A99C-E5D2-1366E53CABFC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ooxmlsdkcls="c:A16_CT_CreationId" id="{5252B1E2-E5C3-92D1-FF78-B950DDC1B42D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4205822510"/>
      </p:ext>
    </p:extLst>
  </p:cSld>
  <p:clrMapOvr>
    <a:masterClrMapping/>
  </p:clrMapOvr>
  <p:extLst>
    <p:ext uri="ooxmlsdk">
      <ooxmlsdk:mediaFallback xmlns:ooxmlsdkcls="c:OOXMLSDK_CT_MediaFallback" target="/slidelayout//ppt/slideLayouts/slideLayout3.xml.png" type="slideLayout"/>
    </p:ext>
  </p:extLst>
</p:sldLayout>
</file>

<file path=ppt/slideLayouts/slideLayout4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ooxmlsdkcls="c:A16_CT_CreationId" id="{A8C4817C-99A1-757B-E4AD-A40320272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ooxmlsdkcls="c:A16_CT_CreationId" id="{2C17D338-6AC5-3B05-1915-B1578DB8BD84}"/>
              </a:ext>
            </a:extLst>
          </p:cNvPr>
          <p:cNvSpPr>
            <a:spLocks noGrp="1"/>
          </p:cNvSpPr>
          <p:nvPr>
            <p:ph idx="1" sz="half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二级</a:t>
            </a:r>
          </a:p>
          <a:p>
            <a:pPr lvl="2"/>
            <a:r>
              <a:rPr altLang="en-US" kumimoji="1" lang="zh-CN"/>
              <a:t>三级</a:t>
            </a:r>
          </a:p>
          <a:p>
            <a:pPr lvl="3"/>
            <a:r>
              <a:rPr altLang="en-US" kumimoji="1" lang="zh-CN"/>
              <a:t>四级</a:t>
            </a:r>
          </a:p>
          <a:p>
            <a:pPr lvl="4"/>
            <a:r>
              <a:rPr altLang="en-US" kumimoji="1" lang="zh-CN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:ooxmlsdkcls="c:A16_CT_CreationId" id="{0F8E3BF0-2279-8BF3-1C0E-03C9E7BF3BF7}"/>
              </a:ext>
            </a:extLst>
          </p:cNvPr>
          <p:cNvSpPr>
            <a:spLocks noGrp="1"/>
          </p:cNvSpPr>
          <p:nvPr>
            <p:ph idx="2" sz="half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二级</a:t>
            </a:r>
          </a:p>
          <a:p>
            <a:pPr lvl="2"/>
            <a:r>
              <a:rPr altLang="en-US" kumimoji="1" lang="zh-CN"/>
              <a:t>三级</a:t>
            </a:r>
          </a:p>
          <a:p>
            <a:pPr lvl="3"/>
            <a:r>
              <a:rPr altLang="en-US" kumimoji="1" lang="zh-CN"/>
              <a:t>四级</a:t>
            </a:r>
          </a:p>
          <a:p>
            <a:pPr lvl="4"/>
            <a:r>
              <a:rPr altLang="en-US" kumimoji="1" lang="zh-CN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:ooxmlsdkcls="c:A16_CT_CreationId" id="{5EB8EC9A-56DC-2B36-BF93-CCB1A8E3E9AE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:ooxmlsdkcls="c:A16_CT_CreationId" id="{1F3D304B-FAC1-533F-1456-38E73C2AFC52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:ooxmlsdkcls="c:A16_CT_CreationId" id="{016F4D4A-E839-BFE4-78EA-559F4A54D91C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1968786054"/>
      </p:ext>
    </p:extLst>
  </p:cSld>
  <p:clrMapOvr>
    <a:masterClrMapping/>
  </p:clrMapOvr>
  <p:extLst>
    <p:ext uri="ooxmlsdk">
      <ooxmlsdk:mediaFallback xmlns:ooxmlsdkcls="c:OOXMLSDK_CT_MediaFallback" target="/slidelayout//ppt/slideLayouts/slideLayout4.xml.png" type="slideLayout"/>
    </p:ext>
  </p:extLst>
</p:sldLayout>
</file>

<file path=ppt/slideLayouts/slideLayout5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ooxmlsdkcls="c:A16_CT_CreationId" id="{044C5FF1-6080-2725-74AB-5FF7D3F27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:ooxmlsdkcls="c:A16_CT_CreationId" id="{47A501C3-38EB-2364-C39C-33279253F15E}"/>
              </a:ext>
            </a:extLst>
          </p:cNvPr>
          <p:cNvSpPr>
            <a:spLocks noGrp="1"/>
          </p:cNvSpPr>
          <p:nvPr>
            <p:ph idx="1" type="body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kumimoji="1" lang="zh-CN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:ooxmlsdkcls="c:A16_CT_CreationId" id="{85EEC63D-4589-C043-285B-B8127689F2C7}"/>
              </a:ext>
            </a:extLst>
          </p:cNvPr>
          <p:cNvSpPr>
            <a:spLocks noGrp="1"/>
          </p:cNvSpPr>
          <p:nvPr>
            <p:ph idx="2" sz="half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二级</a:t>
            </a:r>
          </a:p>
          <a:p>
            <a:pPr lvl="2"/>
            <a:r>
              <a:rPr altLang="en-US" kumimoji="1" lang="zh-CN"/>
              <a:t>三级</a:t>
            </a:r>
          </a:p>
          <a:p>
            <a:pPr lvl="3"/>
            <a:r>
              <a:rPr altLang="en-US" kumimoji="1" lang="zh-CN"/>
              <a:t>四级</a:t>
            </a:r>
          </a:p>
          <a:p>
            <a:pPr lvl="4"/>
            <a:r>
              <a:rPr altLang="en-US" kumimoji="1" lang="zh-CN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:ooxmlsdkcls="c:A16_CT_CreationId" id="{18810A47-0A22-AB30-2FCE-43F3C972A800}"/>
              </a:ext>
            </a:extLst>
          </p:cNvPr>
          <p:cNvSpPr>
            <a:spLocks noGrp="1"/>
          </p:cNvSpPr>
          <p:nvPr>
            <p:ph idx="3" sz="quarter" type="body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kumimoji="1" lang="zh-CN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:ooxmlsdkcls="c:A16_CT_CreationId" id="{588C72C7-7B09-FD2C-30C5-4350039BABB1}"/>
              </a:ext>
            </a:extLst>
          </p:cNvPr>
          <p:cNvSpPr>
            <a:spLocks noGrp="1"/>
          </p:cNvSpPr>
          <p:nvPr>
            <p:ph idx="4" sz="quarter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二级</a:t>
            </a:r>
          </a:p>
          <a:p>
            <a:pPr lvl="2"/>
            <a:r>
              <a:rPr altLang="en-US" kumimoji="1" lang="zh-CN"/>
              <a:t>三级</a:t>
            </a:r>
          </a:p>
          <a:p>
            <a:pPr lvl="3"/>
            <a:r>
              <a:rPr altLang="en-US" kumimoji="1" lang="zh-CN"/>
              <a:t>四级</a:t>
            </a:r>
          </a:p>
          <a:p>
            <a:pPr lvl="4"/>
            <a:r>
              <a:rPr altLang="en-US" kumimoji="1" lang="zh-CN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:ooxmlsdkcls="c:A16_CT_CreationId" id="{B3957867-163A-9E7A-AE92-DDB0D8E1D82F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:ooxmlsdkcls="c:A16_CT_CreationId" id="{140928ED-F638-2A81-FAF0-17D14FCA9799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:ooxmlsdkcls="c:A16_CT_CreationId" id="{EB5BCCDA-B30D-A94D-59C6-47F6302534CD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4120130515"/>
      </p:ext>
    </p:extLst>
  </p:cSld>
  <p:clrMapOvr>
    <a:masterClrMapping/>
  </p:clrMapOvr>
  <p:extLst>
    <p:ext uri="ooxmlsdk">
      <ooxmlsdk:mediaFallback xmlns:ooxmlsdkcls="c:OOXMLSDK_CT_MediaFallback" target="/slidelayout//ppt/slideLayouts/slideLayout5.xml.png" type="slideLayout"/>
    </p:ext>
  </p:extLst>
</p:sldLayout>
</file>

<file path=ppt/slideLayouts/slideLayout6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ooxmlsdkcls="c:A16_CT_CreationId" id="{F6C2DB04-0D11-419F-4D88-8EE71954B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:ooxmlsdkcls="c:A16_CT_CreationId" id="{5CFF8EF7-C3FC-15DF-EB99-F3AFA6C50F0F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:ooxmlsdkcls="c:A16_CT_CreationId" id="{BBA37BA3-FB71-5172-B46A-25DF8DB9748B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:ooxmlsdkcls="c:A16_CT_CreationId" id="{890FED2D-6DE6-4528-CEC4-A1B115005D03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3281781461"/>
      </p:ext>
    </p:extLst>
  </p:cSld>
  <p:clrMapOvr>
    <a:masterClrMapping/>
  </p:clrMapOvr>
  <p:extLst>
    <p:ext uri="ooxmlsdk">
      <ooxmlsdk:mediaFallback xmlns:ooxmlsdkcls="c:OOXMLSDK_CT_MediaFallback" target="/slidelayout//ppt/slideLayouts/slideLayout6.xml.png" type="slideLayout"/>
    </p:ext>
  </p:extLst>
</p:sldLayout>
</file>

<file path=ppt/slideLayouts/slideLayout7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:ooxmlsdkcls="c:A16_CT_CreationId" id="{3C4BDD16-6439-B908-EDD7-E328E0DBDD56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:ooxmlsdkcls="c:A16_CT_CreationId" id="{82E04F1C-1C5E-FF25-BFF4-A2FD0C4AB89F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:ooxmlsdkcls="c:A16_CT_CreationId" id="{25C5C0E4-D1F8-57FC-808D-20A6FC4DDD99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495038035"/>
      </p:ext>
    </p:extLst>
  </p:cSld>
  <p:clrMapOvr>
    <a:masterClrMapping/>
  </p:clrMapOvr>
  <p:extLst>
    <p:ext uri="ooxmlsdk">
      <ooxmlsdk:mediaFallback xmlns:ooxmlsdkcls="c:OOXMLSDK_CT_MediaFallback" target="/slidelayout//ppt/slideLayouts/slideLayout7.xml.png" type="slideLayout"/>
    </p:ext>
  </p:extLst>
</p:sldLayout>
</file>

<file path=ppt/slideLayouts/slideLayout8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obj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ooxmlsdkcls="c:A16_CT_CreationId" id="{7843FCD8-D346-D209-27B3-7C09A6E16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ooxmlsdkcls="c:A16_CT_CreationId" id="{4FB47027-3D1C-237E-E4D0-376667F14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二级</a:t>
            </a:r>
          </a:p>
          <a:p>
            <a:pPr lvl="2"/>
            <a:r>
              <a:rPr altLang="en-US" kumimoji="1" lang="zh-CN"/>
              <a:t>三级</a:t>
            </a:r>
          </a:p>
          <a:p>
            <a:pPr lvl="3"/>
            <a:r>
              <a:rPr altLang="en-US" kumimoji="1" lang="zh-CN"/>
              <a:t>四级</a:t>
            </a:r>
          </a:p>
          <a:p>
            <a:pPr lvl="4"/>
            <a:r>
              <a:rPr altLang="en-US" kumimoji="1" lang="zh-CN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:ooxmlsdkcls="c:A16_CT_CreationId" id="{F304B274-03F4-DFA5-61F7-9E8E0AC98463}"/>
              </a:ext>
            </a:extLst>
          </p:cNvPr>
          <p:cNvSpPr>
            <a:spLocks noGrp="1"/>
          </p:cNvSpPr>
          <p:nvPr>
            <p:ph idx="2" sz="half" type="body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en-US" kumimoji="1" lang="zh-CN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:ooxmlsdkcls="c:A16_CT_CreationId" id="{D8BAC8FF-DC28-5C76-6936-568A1EF2BCE4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:ooxmlsdkcls="c:A16_CT_CreationId" id="{0762A2AA-F26F-56C5-60C1-F265434CD341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:ooxmlsdkcls="c:A16_CT_CreationId" id="{2E79CC6C-B836-7CF1-8B26-F26AD1439431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3850346981"/>
      </p:ext>
    </p:extLst>
  </p:cSld>
  <p:clrMapOvr>
    <a:masterClrMapping/>
  </p:clrMapOvr>
  <p:extLst>
    <p:ext uri="ooxmlsdk">
      <ooxmlsdk:mediaFallback xmlns:ooxmlsdkcls="c:OOXMLSDK_CT_MediaFallback" target="/slidelayout//ppt/slideLayouts/slideLayout8.xml.png" type="slideLayout"/>
    </p:ext>
  </p:extLst>
</p:sldLayout>
</file>

<file path=ppt/slideLayouts/slideLayout9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pic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ooxmlsdkcls="c:A16_CT_CreationId" id="{93E0D37B-120B-5DC1-45AB-49EAA8B78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:ooxmlsdkcls="c:A16_CT_CreationId" id="{BB5A8308-143D-B013-FA6D-13A508B23FD4}"/>
              </a:ext>
            </a:extLst>
          </p:cNvPr>
          <p:cNvSpPr>
            <a:spLocks noGrp="1"/>
          </p:cNvSpPr>
          <p:nvPr>
            <p:ph idx="1" type="pic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altLang="en-US" kumimoji="1" lang="zh-CN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:ooxmlsdkcls="c:A16_CT_CreationId" id="{A09730FC-073C-5B6F-22E8-FA4523B5C264}"/>
              </a:ext>
            </a:extLst>
          </p:cNvPr>
          <p:cNvSpPr>
            <a:spLocks noGrp="1"/>
          </p:cNvSpPr>
          <p:nvPr>
            <p:ph idx="2" sz="half" type="body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en-US" kumimoji="1" lang="zh-CN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:ooxmlsdkcls="c:A16_CT_CreationId" id="{9C0007D1-71A0-CD5F-5290-4EB94B79278E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:ooxmlsdkcls="c:A16_CT_CreationId" id="{F4971ABE-DCFA-3F63-9336-9EBAF4904CA5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:ooxmlsdkcls="c:A16_CT_CreationId" id="{BF786D08-7017-BD7F-109B-79A0EF202E2B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1851326504"/>
      </p:ext>
    </p:extLst>
  </p:cSld>
  <p:clrMapOvr>
    <a:masterClrMapping/>
  </p:clrMapOvr>
  <p:extLst>
    <p:ext uri="ooxmlsdk">
      <ooxmlsdk:mediaFallback xmlns:ooxmlsdkcls="c:OOXMLSDK_CT_MediaFallback" target="/slidelayout//ppt/slideLayouts/slideLayout9.xml.png" type="slideLayout"/>
    </p:ext>
  </p:extLst>
</p:sldLayout>
</file>

<file path=ppt/slideMasters/_rels/slideMaster1.xml.rels><?xml version="1.0" encoding="UTF-8" standalone="yes"?>
<Relationships xmlns="http://schemas.openxmlformats.org/package/2006/relationships">
<Relationship Target="../slideLayouts/slideLayout1.xml" Type="http://schemas.openxmlformats.org/officeDocument/2006/relationships/slideLayout" Id="rId1"/>
<Relationship Target="../slideLayouts/slideLayout10.xml" Type="http://schemas.openxmlformats.org/officeDocument/2006/relationships/slideLayout" Id="rId10"/>
<Relationship Target="../slideLayouts/slideLayout11.xml" Type="http://schemas.openxmlformats.org/officeDocument/2006/relationships/slideLayout" Id="rId11"/>
<Relationship Target="../theme/theme1.xml" Type="http://schemas.openxmlformats.org/officeDocument/2006/relationships/theme" Id="rId12"/>
<Relationship Target="../slideLayouts/slideLayout2.xml" Type="http://schemas.openxmlformats.org/officeDocument/2006/relationships/slideLayout" Id="rId2"/>
<Relationship Target="../slideLayouts/slideLayout3.xml" Type="http://schemas.openxmlformats.org/officeDocument/2006/relationships/slideLayout" Id="rId3"/>
<Relationship Target="../slideLayouts/slideLayout4.xml" Type="http://schemas.openxmlformats.org/officeDocument/2006/relationships/slideLayout" Id="rId4"/>
<Relationship Target="../slideLayouts/slideLayout5.xml" Type="http://schemas.openxmlformats.org/officeDocument/2006/relationships/slideLayout" Id="rId5"/>
<Relationship Target="../slideLayouts/slideLayout6.xml" Type="http://schemas.openxmlformats.org/officeDocument/2006/relationships/slideLayout" Id="rId6"/>
<Relationship Target="../slideLayouts/slideLayout7.xml" Type="http://schemas.openxmlformats.org/officeDocument/2006/relationships/slideLayout" Id="rId7"/>
<Relationship Target="../slideLayouts/slideLayout8.xml" Type="http://schemas.openxmlformats.org/officeDocument/2006/relationships/slideLayout" Id="rId8"/>
<Relationship Target="../slideLayouts/slideLayout9.xml" Type="http://schemas.openxmlformats.org/officeDocument/2006/relationships/slideLayout" Id="rId9"/>
</Relationships>
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:ooxmlsdkcls="c:A16_CT_CreationId" id="{779C2722-3B8C-2065-5AC5-263CFE98F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:ooxmlsdkcls="c:A16_CT_CreationId" id="{857A3692-2AD9-CE6F-D53F-7845B9B389BC}"/>
              </a:ext>
            </a:extLst>
          </p:cNvPr>
          <p:cNvSpPr>
            <a:spLocks noGrp="1"/>
          </p:cNvSpPr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二级</a:t>
            </a:r>
          </a:p>
          <a:p>
            <a:pPr lvl="2"/>
            <a:r>
              <a:rPr altLang="en-US" kumimoji="1" lang="zh-CN"/>
              <a:t>三级</a:t>
            </a:r>
          </a:p>
          <a:p>
            <a:pPr lvl="3"/>
            <a:r>
              <a:rPr altLang="en-US" kumimoji="1" lang="zh-CN"/>
              <a:t>四级</a:t>
            </a:r>
          </a:p>
          <a:p>
            <a:pPr lvl="4"/>
            <a:r>
              <a:rPr altLang="en-US" kumimoji="1" lang="zh-CN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ooxmlsdkcls="c:A16_CT_CreationId" id="{7B51CEA3-90BC-60A3-2BF0-EFFB67E7C6ED}"/>
              </a:ext>
            </a:extLst>
          </p:cNvPr>
          <p:cNvSpPr>
            <a:spLocks noGrp="1"/>
          </p:cNvSpPr>
          <p:nvPr>
            <p:ph idx="2" sz="half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ooxmlsdkcls="c:A16_CT_CreationId" id="{CA196AE0-833D-16AA-C61D-4401D75F8977}"/>
              </a:ext>
            </a:extLst>
          </p:cNvPr>
          <p:cNvSpPr>
            <a:spLocks noGrp="1"/>
          </p:cNvSpPr>
          <p:nvPr>
            <p:ph idx="3" sz="quarter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kumimoji="1"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ooxmlsdkcls="c:A16_CT_CreationId" id="{03FBC43C-0D70-FA29-5981-9056C96452AA}"/>
              </a:ext>
            </a:extLst>
          </p:cNvPr>
          <p:cNvSpPr>
            <a:spLocks noGrp="1"/>
          </p:cNvSpPr>
          <p:nvPr>
            <p:ph idx="4" sz="quarter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3258487986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kern="1200"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charset="0" panose="020B0604020202020204" pitchFamily="34" typeface="Arial"/>
        <a:buChar char="•"/>
        <a:defRPr kern="1200" sz="2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4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algn="l" defTabSz="914400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.png" Type="http://schemas.openxmlformats.org/officeDocument/2006/relationships/image" Id="rId3"/>
<rels:Relationship Target="../media/image6.png" Type="http://schemas.openxmlformats.org/officeDocument/2006/relationships/image" Id="rId4"/>
<rels:Relationship Target="../media/image7.png" Type="http://schemas.openxmlformats.org/officeDocument/2006/relationships/image" Id="rId5"/>
<rels:Relationship Target="../media/image8.png" Type="http://schemas.openxmlformats.org/officeDocument/2006/relationships/image" Id="rId6"/>
<rels:Relationship Target="../media/image9.png" Type="http://schemas.openxmlformats.org/officeDocument/2006/relationships/image" Id="rId7"/>
<rels:Relationship Target="../media/image10.png" Type="http://schemas.openxmlformats.org/officeDocument/2006/relationships/image" Id="rId8"/>
</rels:Relationships>

</file>

<file path=ppt/slides/_rels/slide1.xml.rels><?xml version="1.0" encoding="UTF-8" standalone="yes"?>
<Relationships xmlns="http://schemas.openxmlformats.org/package/2006/relationships">
<Relationship Target="../slideLayouts/slideLayout7.xml" Type="http://schemas.openxmlformats.org/officeDocument/2006/relationships/slideLayout" Id="rId1"/>
<Relationship Target="../media/image1.png" Type="http://schemas.openxmlformats.org/officeDocument/2006/relationships/image" Id="rId2"/>
<Relationship Target="../media/image2.png" Type="http://schemas.openxmlformats.org/officeDocument/2006/relationships/image" Id="rId3"/>
<Relationship Target="../media/image3.png" Type="http://schemas.openxmlformats.org/officeDocument/2006/relationships/image" Id="rId4"/>
<Relationship Target="../media/image4.png" Type="http://schemas.openxmlformats.org/officeDocument/2006/relationships/image" Id="rId5"/>
<Relationship Target="../media/image5.png" Type="http://schemas.openxmlformats.org/officeDocument/2006/relationships/image" Id="rId6"/>
</Relationships>

</file>

<file path=ppt/slides/_rels/slide10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14.png" Type="http://schemas.openxmlformats.org/officeDocument/2006/relationships/image" Id="rId3"/>
</rels:Relationships>

</file>

<file path=ppt/slides/_rels/slide11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11.png" Type="http://schemas.openxmlformats.org/officeDocument/2006/relationships/image" Id="rId3"/>
<rels:Relationship Target="../media/image12.png" Type="http://schemas.openxmlformats.org/officeDocument/2006/relationships/image" Id="rId4"/>
<rels:Relationship Target="../media/image13.png" Type="http://schemas.openxmlformats.org/officeDocument/2006/relationships/image" Id="rId5"/>
</rels:Relationships>

</file>

<file path=ppt/slides/_rels/slide12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/rels:Relationships>

</file>

<file path=ppt/slides/_rels/slide13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15.png" Type="http://schemas.openxmlformats.org/officeDocument/2006/relationships/image" Id="rId3"/>
</rels:Relationships>

</file>

<file path=ppt/slides/_rels/slide14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2.jpg" Type="http://schemas.openxmlformats.org/officeDocument/2006/relationships/image" Id="rId3"/>
</rels:Relationships>

</file>

<file path=ppt/slides/_rels/slide15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11.png" Type="http://schemas.openxmlformats.org/officeDocument/2006/relationships/image" Id="rId3"/>
<rels:Relationship Target="../media/image12.png" Type="http://schemas.openxmlformats.org/officeDocument/2006/relationships/image" Id="rId4"/>
<rels:Relationship Target="../media/image13.png" Type="http://schemas.openxmlformats.org/officeDocument/2006/relationships/image" Id="rId5"/>
</rels:Relationships>

</file>

<file path=ppt/slides/_rels/slide16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3.jpg" Type="http://schemas.openxmlformats.org/officeDocument/2006/relationships/image" Id="rId3"/>
<rels:Relationship Target="../media/image4.jpg" Type="http://schemas.openxmlformats.org/officeDocument/2006/relationships/image" Id="rId4"/>
<rels:Relationship Target="../media/image5.jpg" Type="http://schemas.openxmlformats.org/officeDocument/2006/relationships/image" Id="rId5"/>
</rels:Relationships>

</file>

<file path=ppt/slides/_rels/slide17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/rels:Relationships>

</file>

<file path=ppt/slides/_rels/slide18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6.jpg" Type="http://schemas.openxmlformats.org/officeDocument/2006/relationships/image" Id="rId3"/>
</rels:Relationships>

</file>

<file path=ppt/slides/_rels/slide19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11.png" Type="http://schemas.openxmlformats.org/officeDocument/2006/relationships/image" Id="rId3"/>
<rels:Relationship Target="../media/image12.png" Type="http://schemas.openxmlformats.org/officeDocument/2006/relationships/image" Id="rId4"/>
<rels:Relationship Target="../media/image13.png" Type="http://schemas.openxmlformats.org/officeDocument/2006/relationships/image" Id="rId5"/>
</rels:Relationships>

</file>

<file path=ppt/slides/_rels/slide2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.png" Type="http://schemas.openxmlformats.org/officeDocument/2006/relationships/image" Id="rId3"/>
<rels:Relationship Target="../media/image6.png" Type="http://schemas.openxmlformats.org/officeDocument/2006/relationships/image" Id="rId4"/>
<rels:Relationship Target="../media/image7.png" Type="http://schemas.openxmlformats.org/officeDocument/2006/relationships/image" Id="rId5"/>
<rels:Relationship Target="../media/image8.png" Type="http://schemas.openxmlformats.org/officeDocument/2006/relationships/image" Id="rId6"/>
<rels:Relationship Target="../media/image9.png" Type="http://schemas.openxmlformats.org/officeDocument/2006/relationships/image" Id="rId7"/>
<rels:Relationship Target="../media/image10.png" Type="http://schemas.openxmlformats.org/officeDocument/2006/relationships/image" Id="rId8"/>
</rels:Relationships>

</file>

<file path=ppt/slides/_rels/slide20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/rels:Relationships>

</file>

<file path=ppt/slides/_rels/slide21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/rels:Relationships>

</file>

<file path=ppt/slides/_rels/slide22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/rels:Relationships>

</file>

<file path=ppt/slides/_rels/slide23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11.png" Type="http://schemas.openxmlformats.org/officeDocument/2006/relationships/image" Id="rId3"/>
<rels:Relationship Target="../media/image12.png" Type="http://schemas.openxmlformats.org/officeDocument/2006/relationships/image" Id="rId4"/>
<rels:Relationship Target="../media/image13.png" Type="http://schemas.openxmlformats.org/officeDocument/2006/relationships/image" Id="rId5"/>
</rels:Relationships>

</file>

<file path=ppt/slides/_rels/slide24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16.png" Type="http://schemas.openxmlformats.org/officeDocument/2006/relationships/image" Id="rId3"/>
</rels:Relationships>

</file>

<file path=ppt/slides/_rels/slide25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/rels:Relationships>

</file>

<file path=ppt/slides/_rels/slide26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/rels:Relationships>

</file>

<file path=ppt/slides/_rels/slide27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11.png" Type="http://schemas.openxmlformats.org/officeDocument/2006/relationships/image" Id="rId3"/>
<rels:Relationship Target="../media/image12.png" Type="http://schemas.openxmlformats.org/officeDocument/2006/relationships/image" Id="rId4"/>
<rels:Relationship Target="../media/image13.png" Type="http://schemas.openxmlformats.org/officeDocument/2006/relationships/image" Id="rId5"/>
</rels:Relationships>

</file>

<file path=ppt/slides/_rels/slide28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/rels:Relationships>

</file>

<file path=ppt/slides/_rels/slide29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/rels:Relationships>

</file>

<file path=ppt/slides/_rels/slide3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11.png" Type="http://schemas.openxmlformats.org/officeDocument/2006/relationships/image" Id="rId3"/>
<rels:Relationship Target="../media/image12.png" Type="http://schemas.openxmlformats.org/officeDocument/2006/relationships/image" Id="rId4"/>
<rels:Relationship Target="../media/image13.png" Type="http://schemas.openxmlformats.org/officeDocument/2006/relationships/image" Id="rId5"/>
</rels:Relationships>

</file>

<file path=ppt/slides/_rels/slide30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7.jpg" Type="http://schemas.openxmlformats.org/officeDocument/2006/relationships/image" Id="rId3"/>
</rels:Relationships>

</file>

<file path=ppt/slides/_rels/slide31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11.png" Type="http://schemas.openxmlformats.org/officeDocument/2006/relationships/image" Id="rId3"/>
<rels:Relationship Target="../media/image12.png" Type="http://schemas.openxmlformats.org/officeDocument/2006/relationships/image" Id="rId4"/>
<rels:Relationship Target="../media/image13.png" Type="http://schemas.openxmlformats.org/officeDocument/2006/relationships/image" Id="rId5"/>
</rels:Relationships>

</file>

<file path=ppt/slides/_rels/slide32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/rels:Relationships>

</file>

<file path=ppt/slides/_rels/slide33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/rels:Relationships>

</file>

<file path=ppt/slides/_rels/slide34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8.jpg" Type="http://schemas.openxmlformats.org/officeDocument/2006/relationships/image" Id="rId3"/>
</rels:Relationships>

</file>

<file path=ppt/slides/_rels/slide35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11.png" Type="http://schemas.openxmlformats.org/officeDocument/2006/relationships/image" Id="rId3"/>
<rels:Relationship Target="../media/image12.png" Type="http://schemas.openxmlformats.org/officeDocument/2006/relationships/image" Id="rId4"/>
<rels:Relationship Target="../media/image13.png" Type="http://schemas.openxmlformats.org/officeDocument/2006/relationships/image" Id="rId5"/>
</rels:Relationships>

</file>

<file path=ppt/slides/_rels/slide36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/rels:Relationships>

</file>

<file path=ppt/slides/_rels/slide37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/rels:Relationships>

</file>

<file path=ppt/slides/_rels/slide38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9.jpg" Type="http://schemas.openxmlformats.org/officeDocument/2006/relationships/image" Id="rId3"/>
</rels:Relationships>

</file>

<file path=ppt/slides/_rels/slide39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11.png" Type="http://schemas.openxmlformats.org/officeDocument/2006/relationships/image" Id="rId3"/>
<rels:Relationship Target="../media/image12.png" Type="http://schemas.openxmlformats.org/officeDocument/2006/relationships/image" Id="rId4"/>
<rels:Relationship Target="../media/image13.png" Type="http://schemas.openxmlformats.org/officeDocument/2006/relationships/image" Id="rId5"/>
</rels:Relationships>

</file>

<file path=ppt/slides/_rels/slide4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/rels:Relationships>

</file>

<file path=ppt/slides/_rels/slide40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/rels:Relationships>

</file>

<file path=ppt/slides/_rels/slide41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/rels:Relationships>

</file>

<file path=ppt/slides/_rels/slide42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10.jpg" Type="http://schemas.openxmlformats.org/officeDocument/2006/relationships/image" Id="rId3"/>
</rels:Relationships>

</file>

<file path=ppt/slides/_rels/slide43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7.png" Type="http://schemas.openxmlformats.org/officeDocument/2006/relationships/image" Id="rId2"/>
</rels:Relationships>

</file>

<file path=ppt/slides/_rels/slide5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/rels:Relationships>

</file>

<file path=ppt/slides/_rels/slide6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.jpg" Type="http://schemas.openxmlformats.org/officeDocument/2006/relationships/image" Id="rId3"/>
</rels:Relationships>

</file>

<file path=ppt/slides/_rels/slide7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11.png" Type="http://schemas.openxmlformats.org/officeDocument/2006/relationships/image" Id="rId3"/>
<rels:Relationship Target="../media/image12.png" Type="http://schemas.openxmlformats.org/officeDocument/2006/relationships/image" Id="rId4"/>
<rels:Relationship Target="../media/image13.png" Type="http://schemas.openxmlformats.org/officeDocument/2006/relationships/image" Id="rId5"/>
</rels:Relationships>

</file>

<file path=ppt/slides/_rels/slide8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rels:Relationship Target="../media/image1.jpg" Type="http://schemas.openxmlformats.org/officeDocument/2006/relationships/image" Id="rId3"/>
</rels:Relationships>

</file>

<file path=ppt/slides/_rels/slide9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1.png" Type="http://schemas.openxmlformats.org/officeDocument/2006/relationships/image" Id="rId2"/>
</rels:Relationships>

</file>

<file path=ppt/slides/slide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9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219458" name="AutoShape 3"/>
          <p:cNvSpPr/>
          <p:nvPr/>
        </p:nvSpPr>
        <p:spPr>
          <a:xfrm rot="0">
            <a:off x="609600" y="609600"/>
            <a:ext cx="109728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2799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课程目录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4" name="Connector 4"/>
          <p:cNvCxnSpPr/>
          <p:nvPr/>
        </p:nvCxnSpPr>
        <p:spPr>
          <a:xfrm>
            <a:off x="609600" y="1212850"/>
            <a:ext cx="914400" cy="12700"/>
          </a:xfrm>
          <a:prstGeom prst="line">
            <a:avLst/>
          </a:prstGeom>
          <a:ln w="38100">
            <a:solidFill>
              <a:srgbClr val="2563EB">
                <a:alpha val="10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200004" name="AutoShape 5"/>
          <p:cNvSpPr/>
          <p:nvPr/>
        </p:nvSpPr>
        <p:spPr>
          <a:xfrm rot="0">
            <a:off x="609600" y="1651000"/>
            <a:ext cx="3454400" cy="2032000"/>
          </a:xfrm>
          <a:prstGeom prst="roundRect">
            <a:avLst>
              <a:gd fmla="val 6250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5400000" dist="50800">
              <a:srgbClr val="000000">
                <a:alpha val="8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200005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914400" y="19558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200006" name="AutoShape 7"/>
          <p:cNvSpPr/>
          <p:nvPr/>
        </p:nvSpPr>
        <p:spPr>
          <a:xfrm rot="0">
            <a:off x="2946400" y="1955800"/>
            <a:ext cx="812800" cy="3048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800">
                <a:solidFill>
                  <a:srgbClr val="2563EB">
                    <a:alpha val="2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19463" name="AutoShape 8"/>
          <p:cNvSpPr/>
          <p:nvPr/>
        </p:nvSpPr>
        <p:spPr>
          <a:xfrm rot="0">
            <a:off x="914400" y="2463800"/>
            <a:ext cx="2844800" cy="3556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599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帕累托图（Pareto图）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eyJfdGVtcGxhdGVEYXRhIjp7ImNvbnRlbnRUeXBlIjoiJGNhdGEwIiwibGluZUNvdW50IjoiMSIsIndvcmRDb3VudCI6IjUifSwidGFnIjoiJGNhdGEwIn0=</bd:templateData>
          </p:ext>
        </p:extLst>
      </p:sp>
      <p:sp>
        <p:nvSpPr>
          <p:cNvPr id="219464" name="AutoShape 9"/>
          <p:cNvSpPr/>
          <p:nvPr/>
        </p:nvSpPr>
        <p:spPr>
          <a:xfrm rot="0">
            <a:off x="914400" y="2844800"/>
            <a:ext cx="28448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99">
                <a:solidFill>
                  <a:srgbClr val="6B728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00009" name="AutoShape 10"/>
          <p:cNvSpPr/>
          <p:nvPr/>
        </p:nvSpPr>
        <p:spPr>
          <a:xfrm rot="0">
            <a:off x="4368800" y="1651000"/>
            <a:ext cx="3454400" cy="2032000"/>
          </a:xfrm>
          <a:prstGeom prst="roundRect">
            <a:avLst>
              <a:gd fmla="val 6250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5400000" dist="50800">
              <a:srgbClr val="000000">
                <a:alpha val="8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200010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0">
            <a:off x="4673600" y="19558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200011" name="AutoShape 12"/>
          <p:cNvSpPr/>
          <p:nvPr/>
        </p:nvSpPr>
        <p:spPr>
          <a:xfrm rot="0">
            <a:off x="6705600" y="1955800"/>
            <a:ext cx="812800" cy="3048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800">
                <a:solidFill>
                  <a:srgbClr val="2563EB">
                    <a:alpha val="2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19468" name="AutoShape 13"/>
          <p:cNvSpPr/>
          <p:nvPr/>
        </p:nvSpPr>
        <p:spPr>
          <a:xfrm rot="0">
            <a:off x="4673600" y="2463800"/>
            <a:ext cx="2844800" cy="3556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599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直方图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eyJfdGVtcGxhdGVEYXRhIjp7ImNvbnRlbnRUeXBlIjoiJGNhdGExIiwibGluZUNvdW50IjoiMSIsIndvcmRDb3VudCI6IjUifSwidGFnIjoiJGNhdGExIn0=</bd:templateData>
          </p:ext>
        </p:extLst>
      </p:sp>
      <p:sp>
        <p:nvSpPr>
          <p:cNvPr id="219469" name="AutoShape 14"/>
          <p:cNvSpPr/>
          <p:nvPr/>
        </p:nvSpPr>
        <p:spPr>
          <a:xfrm rot="0">
            <a:off x="4673600" y="2844800"/>
            <a:ext cx="28448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99">
                <a:solidFill>
                  <a:srgbClr val="6B728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00014" name="AutoShape 15"/>
          <p:cNvSpPr/>
          <p:nvPr/>
        </p:nvSpPr>
        <p:spPr>
          <a:xfrm rot="0">
            <a:off x="8128000" y="1651000"/>
            <a:ext cx="3454400" cy="2032000"/>
          </a:xfrm>
          <a:prstGeom prst="roundRect">
            <a:avLst>
              <a:gd fmla="val 6250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5400000" dist="50800">
              <a:srgbClr val="000000">
                <a:alpha val="8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200015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0">
            <a:off x="8432800" y="19558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200016" name="AutoShape 17"/>
          <p:cNvSpPr/>
          <p:nvPr/>
        </p:nvSpPr>
        <p:spPr>
          <a:xfrm rot="0">
            <a:off x="10464800" y="1955800"/>
            <a:ext cx="812800" cy="3048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800">
                <a:solidFill>
                  <a:srgbClr val="2563EB">
                    <a:alpha val="2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19473" name="AutoShape 18"/>
          <p:cNvSpPr/>
          <p:nvPr/>
        </p:nvSpPr>
        <p:spPr>
          <a:xfrm rot="0">
            <a:off x="8432800" y="2463800"/>
            <a:ext cx="2844800" cy="3556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599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测量系统分析（Gage R&amp;R）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eyJfdGVtcGxhdGVEYXRhIjp7ImNvbnRlbnRUeXBlIjoiJGNhdGEyIiwibGluZUNvdW50IjoiMSIsIndvcmRDb3VudCI6IjUifSwidGFnIjoiJGNhdGEyIn0=</bd:templateData>
          </p:ext>
        </p:extLst>
      </p:sp>
      <p:sp>
        <p:nvSpPr>
          <p:cNvPr id="219474" name="AutoShape 19"/>
          <p:cNvSpPr/>
          <p:nvPr/>
        </p:nvSpPr>
        <p:spPr>
          <a:xfrm rot="0">
            <a:off x="8432800" y="2844800"/>
            <a:ext cx="28448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99">
                <a:solidFill>
                  <a:srgbClr val="6B728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00019" name="AutoShape 20"/>
          <p:cNvSpPr/>
          <p:nvPr/>
        </p:nvSpPr>
        <p:spPr>
          <a:xfrm rot="0">
            <a:off x="609600" y="3937000"/>
            <a:ext cx="3454400" cy="2032000"/>
          </a:xfrm>
          <a:prstGeom prst="roundRect">
            <a:avLst>
              <a:gd fmla="val 6250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5400000" dist="50800">
              <a:srgbClr val="000000">
                <a:alpha val="8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200020" name="Picture 2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0">
            <a:off x="914400" y="42418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200021" name="AutoShape 22"/>
          <p:cNvSpPr/>
          <p:nvPr/>
        </p:nvSpPr>
        <p:spPr>
          <a:xfrm rot="0">
            <a:off x="2946400" y="4241800"/>
            <a:ext cx="812800" cy="3048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800">
                <a:solidFill>
                  <a:srgbClr val="2563EB">
                    <a:alpha val="2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19478" name="AutoShape 23"/>
          <p:cNvSpPr/>
          <p:nvPr/>
        </p:nvSpPr>
        <p:spPr>
          <a:xfrm rot="0">
            <a:off x="914400" y="4749800"/>
            <a:ext cx="2844800" cy="3556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599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属性一致性分析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eyJfdGVtcGxhdGVEYXRhIjp7ImNvbnRlbnRUeXBlIjoiJGNhdGEzIiwibGluZUNvdW50IjoiMSIsIndvcmRDb3VudCI6IjUifSwidGFnIjoiJGNhdGEzIn0=</bd:templateData>
          </p:ext>
        </p:extLst>
      </p:sp>
      <p:sp>
        <p:nvSpPr>
          <p:cNvPr id="219479" name="AutoShape 24"/>
          <p:cNvSpPr/>
          <p:nvPr/>
        </p:nvSpPr>
        <p:spPr>
          <a:xfrm rot="0">
            <a:off x="914400" y="5130800"/>
            <a:ext cx="28448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99">
                <a:solidFill>
                  <a:srgbClr val="6B728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00024" name="AutoShape 25"/>
          <p:cNvSpPr/>
          <p:nvPr/>
        </p:nvSpPr>
        <p:spPr>
          <a:xfrm rot="0">
            <a:off x="4368800" y="3937000"/>
            <a:ext cx="3454400" cy="2032000"/>
          </a:xfrm>
          <a:prstGeom prst="roundRect">
            <a:avLst>
              <a:gd fmla="val 6250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5400000" dist="50800">
              <a:srgbClr val="000000">
                <a:alpha val="8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200025" name="Picture 2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0">
            <a:off x="4673600" y="42418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200026" name="AutoShape 27"/>
          <p:cNvSpPr/>
          <p:nvPr/>
        </p:nvSpPr>
        <p:spPr>
          <a:xfrm rot="0">
            <a:off x="6705600" y="4241800"/>
            <a:ext cx="812800" cy="3048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800">
                <a:solidFill>
                  <a:srgbClr val="2563EB">
                    <a:alpha val="2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19483" name="AutoShape 28"/>
          <p:cNvSpPr/>
          <p:nvPr/>
        </p:nvSpPr>
        <p:spPr>
          <a:xfrm rot="0">
            <a:off x="4673600" y="4749800"/>
            <a:ext cx="2844800" cy="3556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599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过程能力分析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eyJfdGVtcGxhdGVEYXRhIjp7ImNvbnRlbnRUeXBlIjoiJGNhdGE0IiwibGluZUNvdW50IjoiMSIsIndvcmRDb3VudCI6IjUifSwidGFnIjoiJGNhdGE0In0=</bd:templateData>
          </p:ext>
        </p:extLst>
      </p:sp>
      <p:sp>
        <p:nvSpPr>
          <p:cNvPr id="219484" name="AutoShape 29"/>
          <p:cNvSpPr/>
          <p:nvPr/>
        </p:nvSpPr>
        <p:spPr>
          <a:xfrm rot="0">
            <a:off x="4673600" y="5130800"/>
            <a:ext cx="28448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99">
                <a:solidFill>
                  <a:srgbClr val="6B728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19485" name="AutoShape 30"/>
          <p:cNvSpPr/>
          <p:nvPr/>
        </p:nvSpPr>
        <p:spPr>
          <a:xfrm rot="0">
            <a:off x="8128000" y="3937000"/>
            <a:ext cx="3454400" cy="2032000"/>
          </a:xfrm>
          <a:prstGeom prst="roundRect">
            <a:avLst>
              <a:gd fmla="val 6250" name="adj"/>
            </a:avLst>
          </a:prstGeom>
          <a:solidFill>
            <a:srgbClr val="2563EB">
              <a:alpha val="4999"/>
            </a:srgbClr>
          </a:solidFill>
          <a:ln w="12700">
            <a:solidFill>
              <a:srgbClr val="2563EB">
                <a:alpha val="100000"/>
              </a:srgbClr>
            </a:solidFill>
            <a:prstDash val="dash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200030" name="Picture 3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0">
            <a:off x="8432800" y="42418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219488" name="AutoShape 32"/>
          <p:cNvSpPr/>
          <p:nvPr/>
        </p:nvSpPr>
        <p:spPr>
          <a:xfrm rot="0">
            <a:off x="8432800" y="5130800"/>
            <a:ext cx="28448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99">
                <a:solidFill>
                  <a:srgbClr val="6B728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uebruW9lVxu5biV57Sv5omY5Zu+77yIUGFyZXRv5Zu+77yJXG7nm7Tmlrnlm75cbua1i+mHj+ezu+e7n+WIhuaekO+8iEdhZ2UgUiZS77yJXG7lsZ7mgKfkuIDoh7TmgKfliIbmnpBcbui/h+eoi+iDveWKm+WIhuaekCIsInRwbGlkIjoiMTAwMDEiLCJ0cGxOYW1lIjoiY2F0YUxpc3RfMzA1NzMwMDA1MDUwMzAzXzg3NTc4Mjc3OV8yNjc2NzQ5NzYyMTAzMDNfNV9tb2QiLCJlZGl0ZWQiOiJmYWxzZSIsImV4dHJhUGFyYW1zIjoie1wiaW5mb191cmxcIjpcImh0dHA6Ly9iai5iY2Vib3MuY29tL3YxL3dlbmt1LWFpLWRvYy8zMDU3MzAwMDUwNTAzMDMvcnRjcy9iZGpzb24vM2UzNTkwN2RhNTVjMGI2Yi5qc29uP3Jlc3BvbnNlQ2FjaGVDb250cm9sPW1heC1hZ2UlM0QzODg4MDAwJnJlc3BvbnNlRXhwaXJlcz1GcmklMkMlMjAxNyUyMEFwciUyMDIwMjYlMjAwMCUzQTE2JTNBMDAlMjAlMkIwODAwJmF1dGhvcml6YXRpb249YmNlLWF1dGgtdjElMkY0NmRjOGNjMzQ2NzQ0ZGFkODAwNjUxODIzYTk2ZDljZCUyRjIwMjYtMDMtMDJUMTYlM0ExNiUzQTAwWiUyRi0xJTJGaG9zdCUyRjlmY2E3YjVlNjAxMTcwZWI1ODJiYjM0MmY1NjZhNmNjYWM4ZDc4Nzg3ZjIwZThiNThlNTg0YTc0NWNiZTE5MDcmcmVzcG9uc2VDb250ZW50VHlwZT1hcHBsaWNhdGlvbiUyRmpzb25cIn0ifQ==</bd:templateData>
    </p:ext>
  </p:extLst>
</p:sld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117410" name="AutoShape 3"/>
          <p:cNvSpPr/>
          <p:nvPr/>
        </p:nvSpPr>
        <p:spPr>
          <a:xfrm rot="0">
            <a:off x="0" y="0"/>
            <a:ext cx="4318000" cy="6858000"/>
          </a:xfrm>
          <a:prstGeom prst="roundRect">
            <a:avLst>
              <a:gd fmla="val 0" name="adj"/>
            </a:avLst>
          </a:prstGeom>
          <a:solidFill>
            <a:srgbClr val="1E3A8A">
              <a:alpha val="100000"/>
            </a:srgbClr>
          </a:solidFill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100003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762000" y="1778000"/>
            <a:ext cx="1016000" cy="10160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117412" name="AutoShape 5"/>
          <p:cNvSpPr/>
          <p:nvPr/>
        </p:nvSpPr>
        <p:spPr>
          <a:xfrm rot="0">
            <a:off x="762000" y="3048000"/>
            <a:ext cx="3048000" cy="1524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36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六西格玛常用统计工具</a:t>
            </a:r>
            <a:endParaRPr lang="en-US" sz="1100"/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eyJfdGVtcGxhdGVEYXRhIjp7ImNvbnRlbnRUeXBlIjoiJHRpdGxlIiwibGluZUNvdW50IjoiMSIsIndvcmRDb3VudCI6IjIwIn0sInRhZyI6IiR0aXRsZSJ9</bd:templateData>
          </p:ext>
        </p:extLst>
      </p:sp>
      <p:cxnSp>
        <p:nvCxnSpPr>
          <p:cNvPr id="6" name="Connector 6"/>
          <p:cNvCxnSpPr/>
          <p:nvPr/>
        </p:nvCxnSpPr>
        <p:spPr>
          <a:xfrm>
            <a:off x="762000" y="4692650"/>
            <a:ext cx="1016000" cy="12700"/>
          </a:xfrm>
          <a:prstGeom prst="line">
            <a:avLst/>
          </a:prstGeom>
          <a:ln w="25400">
            <a:solidFill>
              <a:srgbClr val="FFFFFF">
                <a:alpha val="5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100006" name="AutoShape 7"/>
          <p:cNvSpPr/>
          <p:nvPr/>
        </p:nvSpPr>
        <p:spPr>
          <a:xfrm rot="0">
            <a:off x="762000" y="4953000"/>
            <a:ext cx="30480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100007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0">
            <a:off x="5080000" y="1778000"/>
            <a:ext cx="609600" cy="6096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117416" name="AutoShape 9"/>
          <p:cNvSpPr/>
          <p:nvPr/>
        </p:nvSpPr>
        <p:spPr>
          <a:xfrm rot="0">
            <a:off x="5080000" y="2540000"/>
            <a:ext cx="60960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17417" name="AutoShape 10"/>
          <p:cNvSpPr/>
          <p:nvPr/>
        </p:nvSpPr>
        <p:spPr>
          <a:xfrm rot="0">
            <a:off x="5080000" y="3175000"/>
            <a:ext cx="6096000" cy="889000"/>
          </a:xfrm>
          <a:prstGeom prst="roundRect">
            <a:avLst>
              <a:gd fmla="val 14287" name="adj"/>
            </a:avLst>
          </a:prstGeom>
          <a:solidFill>
            <a:srgbClr val="F1F5F9">
              <a:alpha val="100000"/>
            </a:srgbClr>
          </a:solidFill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100010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0">
            <a:off x="5334000" y="33655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117419" name="AutoShape 12"/>
          <p:cNvSpPr/>
          <p:nvPr/>
        </p:nvSpPr>
        <p:spPr>
          <a:xfrm rot="0">
            <a:off x="5842000" y="3302000"/>
            <a:ext cx="5080000" cy="635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17420" name="AutoShape 13"/>
          <p:cNvSpPr/>
          <p:nvPr/>
        </p:nvSpPr>
        <p:spPr>
          <a:xfrm rot="0">
            <a:off x="5080000" y="4191000"/>
            <a:ext cx="6096000" cy="889000"/>
          </a:xfrm>
          <a:prstGeom prst="roundRect">
            <a:avLst>
              <a:gd fmla="val 14287" name="adj"/>
            </a:avLst>
          </a:prstGeom>
          <a:solidFill>
            <a:srgbClr val="F1F5F9">
              <a:alpha val="100000"/>
            </a:srgbClr>
          </a:solidFill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100013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0">
            <a:off x="5334000" y="43815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117422" name="AutoShape 15"/>
          <p:cNvSpPr/>
          <p:nvPr/>
        </p:nvSpPr>
        <p:spPr>
          <a:xfrm rot="0">
            <a:off x="5842000" y="4318000"/>
            <a:ext cx="5080000" cy="635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599">
                <a:solidFill>
                  <a:srgbClr val="334155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精准分析，优化流程</a:t>
            </a:r>
            <a:endParaRPr lang="en-US" sz="1100"/>
          </a:p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</a:p>
        </p:txBody>
        <p:extLst>
          <p:ext uri="http://schemas.baidu.com/office/drawing/2023/templateData">
            <bd:templateData xmlns:bd="http://schemas.baidu.com/office/drawing/2023/templateData">eyJ0YWciOiIkc3ViVGl0bGUifQ==</bd:templateData>
          </p:ext>
        </p:extLst>
      </p:sp>
      <p:cxnSp>
        <p:nvCxnSpPr>
          <p:cNvPr id="16" name="Connector 16"/>
          <p:cNvCxnSpPr/>
          <p:nvPr/>
        </p:nvCxnSpPr>
        <p:spPr>
          <a:xfrm>
            <a:off x="5080000" y="5454650"/>
            <a:ext cx="6096000" cy="12700"/>
          </a:xfrm>
          <a:prstGeom prst="line">
            <a:avLst/>
          </a:prstGeom>
          <a:ln w="12700">
            <a:solidFill>
              <a:srgbClr val="E2E8F0">
                <a:alpha val="100000"/>
              </a:srgbClr>
            </a:solidFill>
            <a:prstDash val="solid"/>
            <a:headEnd len="med" type="none" w="med"/>
            <a:tailEnd len="med" type="none" w="med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117424" name="AutoShape 17"/>
          <p:cNvSpPr/>
          <p:nvPr/>
        </p:nvSpPr>
        <p:spPr>
          <a:xfrm rot="0">
            <a:off x="5080000" y="5651500"/>
            <a:ext cx="60960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 fontScale="100000"/>
          </a:bodyPr>
          <a:lstStyle/>
          <a:p>
            <a:pPr algn="l" defTabSz="91440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等线"/>
                <a:ea typeface="宋体"/>
                <a:cs typeface="+mn-cs"/>
              </a:defRPr>
            </a:pPr>
            <a:r>
              <a:rPr lang="en-US" sz="1200">
                <a:solidFill>
                  <a:srgbClr val="94A3B8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汇报人：卓越质量智库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uWFreilv+agvOeOm+W4uOeUqOe7n+iuoeW3peWFtyIsInRwbGlkIjoiMTAwMDEiLCJ0cGxOYW1lIjoidGl0bGVfMzA1NzMwMDA1MDUwMzAzXzg3NTc4Mjc3OV8yNjc2NzQ5NzYyMTAzMDNfbW9kIiwiZWRpdGVkIjoiZmFsc2UiLCJleHRyYVBhcmFtcyI6IntcImluZm9fdXJsXCI6XCJodHRwOi8vYmouYmNlYm9zLmNvbS92MS93ZW5rdS1haS1kb2MvMzA1NzMwMDA1MDUwMzAzL3J0Y3MvYmRqc29uLzNlMzU5MDdkYTU1YzBiNmIuanNvbj9yZXNwb25zZUNhY2hlQ29udHJvbD1tYXgtYWdlJTNEMzg4ODAwMCZyZXNwb25zZUV4cGlyZXM9RnJpJTJDJTIwMTclMjBBcHIlMjAyMDI2JTIwMDAlM0ExNiUzQTAwJTIwJTJCMDgwMCZhdXRob3JpemF0aW9uPWJjZS1hdXRoLXYxJTJGNDZkYzhjYzM0Njc0NGRhZDgwMDY1MTgyM2E5NmQ5Y2QlMkYyMDI2LTAzLTAyVDE2JTNBMTYlM0EwMFolMkYtMSUyRmhvc3QlMkY5ZmNhN2I1ZTYwMTE3MGViNTgyYmIzNDJmNTY2YTZjY2FjOGQ3ODc4N2YyMGU4YjU4ZTU4NGE3NDVjYmUxOTA3JnJlc3BvbnNlQ29udGVudFR5cGU9YXBwbGljYXRpb24lMkZqc29uXCJ9In0=</bd:templateData>
    </p:ext>
  </p:extLs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AutoShape 3"/>
          <p:cNvSpPr/>
          <p:nvPr/>
        </p:nvSpPr>
        <p:spPr>
          <a:xfrm rot="0">
            <a:off x="3457229" y="1366715"/>
            <a:ext cx="607819" cy="607819"/>
          </a:xfrm>
          <a:prstGeom prst="ellipse">
            <a:avLst/>
          </a:prstGeom>
          <a:solidFill>
            <a:schemeClr val="accent1">
              <a:alpha val="2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4" name="AutoShape 4"/>
          <p:cNvSpPr/>
          <p:nvPr/>
        </p:nvSpPr>
        <p:spPr>
          <a:xfrm rot="0">
            <a:off x="3585573" y="1495059"/>
            <a:ext cx="351132" cy="351132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5" name="Connector 5"/>
          <p:cNvCxnSpPr/>
          <p:nvPr/>
        </p:nvCxnSpPr>
        <p:spPr>
          <a:xfrm>
            <a:off x="3761139" y="1974534"/>
            <a:ext cx="0" cy="831102"/>
          </a:xfrm>
          <a:prstGeom prst="line">
            <a:avLst/>
          </a:prstGeom>
          <a:ln w="9525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6" name="TextBox 6"/>
          <p:cNvSpPr txBox="1"/>
          <p:nvPr/>
        </p:nvSpPr>
        <p:spPr>
          <a:xfrm rot="0">
            <a:off x="4197466" y="1162542"/>
            <a:ext cx="6563956" cy="696773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孤立柱体检测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7" name="TextBox 7"/>
          <p:cNvSpPr txBox="1"/>
          <p:nvPr/>
        </p:nvSpPr>
        <p:spPr>
          <a:xfrm rot="0">
            <a:off x="4197466" y="1685121"/>
            <a:ext cx="6563956" cy="114677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远离主分布的孤立柱体可能为异常值。例如质量检测中，某个超差区间频次突增可能指向设备故障批次。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8" name="AutoShape 8"/>
          <p:cNvSpPr/>
          <p:nvPr/>
        </p:nvSpPr>
        <p:spPr>
          <a:xfrm rot="0">
            <a:off x="-519692" y="2337114"/>
            <a:ext cx="3687085" cy="3687085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100000"/>
          </a:blip>
          <a:srcRect l="14478" r="14478"/>
          <a:stretch>
            <a:fillRect/>
          </a:stretch>
        </p:blipFill>
        <p:spPr>
          <a:xfrm rot="0">
            <a:off x="-328183" y="2528623"/>
            <a:ext cx="3304066" cy="3304066"/>
          </a:xfrm>
          <a:prstGeom prst="ellipse">
            <a:avLst/>
          </a:prstGeom>
        </p:spPr>
        <p:extLst>
          <p:ext uri="http://schemas.baidu.com/office/drawing/2023/templateData">
            <bd:templateData xmlns:bd="http://schemas.baidu.com/office/drawing/2023/templateData">eyJ0YWciOiIkaW1nMCJ9</bd:templateData>
          </p:ext>
        </p:extLst>
      </p:pic>
      <p:sp>
        <p:nvSpPr>
          <p:cNvPr id="10" name="AutoShape 10"/>
          <p:cNvSpPr/>
          <p:nvPr/>
        </p:nvSpPr>
        <p:spPr>
          <a:xfrm rot="0">
            <a:off x="3457229" y="3005324"/>
            <a:ext cx="607819" cy="607819"/>
          </a:xfrm>
          <a:prstGeom prst="ellipse">
            <a:avLst/>
          </a:prstGeom>
          <a:solidFill>
            <a:schemeClr val="accent1">
              <a:alpha val="2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1" name="AutoShape 11"/>
          <p:cNvSpPr/>
          <p:nvPr/>
        </p:nvSpPr>
        <p:spPr>
          <a:xfrm rot="0">
            <a:off x="3585573" y="3133668"/>
            <a:ext cx="351132" cy="351132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12" name="Connector 12"/>
          <p:cNvCxnSpPr/>
          <p:nvPr/>
        </p:nvCxnSpPr>
        <p:spPr>
          <a:xfrm>
            <a:off x="3761139" y="3613143"/>
            <a:ext cx="0" cy="831102"/>
          </a:xfrm>
          <a:prstGeom prst="line">
            <a:avLst/>
          </a:prstGeom>
          <a:ln w="9525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13" name="TextBox 13"/>
          <p:cNvSpPr txBox="1"/>
          <p:nvPr/>
        </p:nvSpPr>
        <p:spPr>
          <a:xfrm rot="0">
            <a:off x="4197466" y="2801151"/>
            <a:ext cx="6563956" cy="696773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箱线图联动分析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14" name="TextBox 14"/>
          <p:cNvSpPr txBox="1"/>
          <p:nvPr/>
        </p:nvSpPr>
        <p:spPr>
          <a:xfrm rot="0">
            <a:off x="4197466" y="3323731"/>
            <a:ext cx="6563956" cy="114677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结合箱线图的触须外点确认异常值。直方图显示异常区间后，用箱线图进一步验证其统计显著性。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15" name="AutoShape 15"/>
          <p:cNvSpPr/>
          <p:nvPr/>
        </p:nvSpPr>
        <p:spPr>
          <a:xfrm rot="0">
            <a:off x="3457229" y="4643934"/>
            <a:ext cx="607819" cy="607819"/>
          </a:xfrm>
          <a:prstGeom prst="ellipse">
            <a:avLst/>
          </a:prstGeom>
          <a:solidFill>
            <a:schemeClr val="accent1">
              <a:alpha val="2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6" name="AutoShape 16"/>
          <p:cNvSpPr/>
          <p:nvPr/>
        </p:nvSpPr>
        <p:spPr>
          <a:xfrm rot="0">
            <a:off x="3585573" y="4772277"/>
            <a:ext cx="351132" cy="351132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17" name="Connector 17"/>
          <p:cNvCxnSpPr/>
          <p:nvPr/>
        </p:nvCxnSpPr>
        <p:spPr>
          <a:xfrm>
            <a:off x="3761139" y="5251753"/>
            <a:ext cx="0" cy="831102"/>
          </a:xfrm>
          <a:prstGeom prst="line">
            <a:avLst/>
          </a:prstGeom>
          <a:ln w="9525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18" name="TextBox 18"/>
          <p:cNvSpPr txBox="1"/>
          <p:nvPr/>
        </p:nvSpPr>
        <p:spPr>
          <a:xfrm rot="0">
            <a:off x="4197466" y="4439760"/>
            <a:ext cx="6563956" cy="696773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根因调查流程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19" name="TextBox 19"/>
          <p:cNvSpPr txBox="1"/>
          <p:nvPr/>
        </p:nvSpPr>
        <p:spPr>
          <a:xfrm rot="0">
            <a:off x="4197466" y="4962340"/>
            <a:ext cx="6563956" cy="114677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对识别的异常值需执行5Why分析，区分测量错误、特殊原因或真实变异。例如某时段直方图异常，可能对应交接班操作差异。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20" name="TextBox 20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异常值识别与处理技巧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W8guW4uOWAvOivhuWIq+S4juWkhOeQhuaKgOW3p1xuIyMjIOWtpOeri+afseS9k+ajgOa1i1xu6L+c56a75Li75YiG5biD55qE5a2k56uL5p+x5L2T5Y+v6IO95Li65byC5bi45YC844CC5L6L5aaC6LSo6YeP5qOA5rWL5Lit77yM5p+Q5Liq6LaF5beu5Yy66Ze06aKR5qyh56qB5aKe5Y+v6IO95oyH5ZCR6K6+5aSH5pWF6Zqc5om55qyh44CCXG4jIyMg566x57q/5Zu+6IGU5Yqo5YiG5p6QXG7nu5PlkIjnrrHnur/lm77nmoTop6bpobvlpJbngrnnoa7orqTlvILluLjlgLzjgILnm7Tmlrnlm77mmL7npLrlvILluLjljLrpl7TlkI7vvIznlKjnrrHnur/lm77ov5vkuIDmraXpqozor4Hlhbbnu5/orqHmmL7okZfmgKfjgIJcbiMjIyDmoLnlm6DosIPmn6XmtYHnqItcbuWvueivhuWIq+eahOW8guW4uOWAvOmcgOaJp+ihjDVXaHnliIbmnpDvvIzljLrliIbmtYvph4/plJnor6/jgIHnibnmrorljp/lm6DmiJbnnJ/lrp7lj5jlvILjgILkvovlpoLmn5Dml7bmrrXnm7Tmlrnlm77lvILluLjvvIzlj6/og73lr7nlupTkuqTmjqXnj63mk43kvZzlt67lvILjgIIiLCJ0cGxpZCI6IjEwMDAxIiwidHBsTmFtZSI6Imxpc3QzX0ltZzJfbW9kIiwiZWRpdGVkIjoiZmFsc2UiLCJleHRyYVBhcmFtcyI6IntcImluZm9fdXJsXCI6XCJodHRwOi8vYmouYmNlYm9zLmNvbS92MS93ZW5rdS1haS1kb2MvMzA1NzMwMDA1MDUwMzAzL3J0Y3MvYmRqc29uLzNlMzU5MDdkYTU1YzBiNmIuanNvbj9yZXNwb25zZUNhY2hlQ29udHJvbD1tYXgtYWdlJTNEMzg4ODAwMCZyZXNwb25zZUV4cGlyZXM9RnJpJTJDJTIwMTclMjBBcHIlMjAyMDI2JTIwMDAlM0ExNiUzQTAwJTIwJTJCMDgwMCZhdXRob3JpemF0aW9uPWJjZS1hdXRoLXYxJTJGNDZkYzhjYzM0Njc0NGRhZDgwMDY1MTgyM2E5NmQ5Y2QlMkYyMDI2LTAzLTAyVDE2JTNBMTYlM0EwMFolMkYtMSUyRmhvc3QlMkY5ZmNhN2I1ZTYwMTE3MGViNTgyYmIzNDJmNTY2YTZjY2FjOGQ3ODc4N2YyMGU4YjU4ZTU4NGE3NDVjYmUxOTA3JnJlc3BvbnNlQ29udGVudFR5cGU9YXBwbGljYXRpb24lMkZqc29uXCJ9In0=</bd:templateData>
    </p:ext>
  </p:extLs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06" name="AutoShape 3"/>
          <p:cNvSpPr/>
          <p:nvPr/>
        </p:nvSpPr>
        <p:spPr>
          <a:xfrm rot="0">
            <a:off x="0" y="0"/>
            <a:ext cx="4318000" cy="6858000"/>
          </a:xfrm>
          <a:prstGeom prst="roundRect">
            <a:avLst>
              <a:gd fmla="val 0" name="adj"/>
            </a:avLst>
          </a:prstGeom>
          <a:solidFill>
            <a:srgbClr val="1E3A8A">
              <a:alpha val="100000"/>
            </a:srgbClr>
          </a:solidFill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4" name="Connector 4"/>
          <p:cNvCxnSpPr/>
          <p:nvPr/>
        </p:nvCxnSpPr>
        <p:spPr>
          <a:xfrm>
            <a:off x="609600" y="1517650"/>
            <a:ext cx="1270000" cy="12700"/>
          </a:xfrm>
          <a:prstGeom prst="line">
            <a:avLst/>
          </a:prstGeom>
          <a:ln w="25400">
            <a:solidFill>
              <a:srgbClr val="FFFFFF">
                <a:alpha val="5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21508" name="AutoShape 5"/>
          <p:cNvSpPr/>
          <p:nvPr/>
        </p:nvSpPr>
        <p:spPr>
          <a:xfrm rot="0">
            <a:off x="609600" y="1778000"/>
            <a:ext cx="3098800" cy="1270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6399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eyJfdGVtcGxhdGVEYXRhIjp7ImNvbnRlbnRUeXBlIjoiJG51bWJlciJ9LCJ0YWciOiIkbnVtYmVyIn0=</bd:templateData>
          </p:ext>
        </p:extLst>
      </p:sp>
      <p:sp>
        <p:nvSpPr>
          <p:cNvPr id="300005" name="AutoShape 6"/>
          <p:cNvSpPr/>
          <p:nvPr/>
        </p:nvSpPr>
        <p:spPr>
          <a:xfrm rot="0">
            <a:off x="609600" y="3048000"/>
            <a:ext cx="30988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06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609600" y="5080000"/>
            <a:ext cx="609600" cy="6096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1" name="AutoShape 8"/>
          <p:cNvSpPr/>
          <p:nvPr/>
        </p:nvSpPr>
        <p:spPr>
          <a:xfrm rot="0">
            <a:off x="4953000" y="2032000"/>
            <a:ext cx="66040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3200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测量系统分析（Gage R&amp;R）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eyJfdGVtcGxhdGVEYXRhIjp7ImNvbnRlbnRUeXBlIjoiJHRpdGxlIiwibGluZUNvdW50IjoiMSIsIndvcmRDb3VudCI6IjIwIn0sInRhZyI6IiR0aXRsZSJ9</bd:templateData>
          </p:ext>
        </p:extLst>
      </p:sp>
      <p:sp>
        <p:nvSpPr>
          <p:cNvPr id="321512" name="AutoShape 9"/>
          <p:cNvSpPr/>
          <p:nvPr/>
        </p:nvSpPr>
        <p:spPr>
          <a:xfrm rot="0">
            <a:off x="4953000" y="2794000"/>
            <a:ext cx="66040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10" name="Connector 10"/>
          <p:cNvCxnSpPr/>
          <p:nvPr/>
        </p:nvCxnSpPr>
        <p:spPr>
          <a:xfrm>
            <a:off x="4953000" y="3422650"/>
            <a:ext cx="762000" cy="12700"/>
          </a:xfrm>
          <a:prstGeom prst="line">
            <a:avLst/>
          </a:prstGeom>
          <a:ln w="50800">
            <a:solidFill>
              <a:srgbClr val="1E3A8A">
                <a:alpha val="10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00010" name="AutoShape 11"/>
          <p:cNvSpPr/>
          <p:nvPr/>
        </p:nvSpPr>
        <p:spPr>
          <a:xfrm rot="0">
            <a:off x="49530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1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0">
            <a:off x="52070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6" name="AutoShape 13"/>
          <p:cNvSpPr/>
          <p:nvPr/>
        </p:nvSpPr>
        <p:spPr>
          <a:xfrm rot="0">
            <a:off x="52070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17" name="AutoShape 14"/>
          <p:cNvSpPr/>
          <p:nvPr/>
        </p:nvSpPr>
        <p:spPr>
          <a:xfrm rot="0">
            <a:off x="52070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00014" name="AutoShape 15"/>
          <p:cNvSpPr/>
          <p:nvPr/>
        </p:nvSpPr>
        <p:spPr>
          <a:xfrm rot="0">
            <a:off x="83185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5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0">
            <a:off x="85725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20" name="AutoShape 17"/>
          <p:cNvSpPr/>
          <p:nvPr/>
        </p:nvSpPr>
        <p:spPr>
          <a:xfrm rot="0">
            <a:off x="85725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21" name="AutoShape 18"/>
          <p:cNvSpPr/>
          <p:nvPr/>
        </p:nvSpPr>
        <p:spPr>
          <a:xfrm rot="0">
            <a:off x="85725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a1i+mHj+ezu+e7n+WIhuaekO+8iEdhZ2UgUiZS77yJIiwidHBsaWQiOiIxMDAwMSIsInRwbE5hbWUiOiJoMnRpdGxlXzMwNTczMDAwNTA1MDMwM184NzU3ODI3NzlfMjY3Njc0OTc2MjEwMzAzX21vZCIsImVkaXRlZCI6ImZhbHNlIiwiZXh0cmFQYXJhbXMiOiJ7XCJpbmZvX3VybFwiOlwiaHR0cDovL2JqLmJjZWJvcy5jb20vdjEvd2Vua3UtYWktZG9jLzMwNTczMDAwNTA1MDMwMy9ydGNzL2JkanNvbi8zZTM1OTA3ZGE1NWMwYjZiLmpzb24/cmVzcG9uc2VDYWNoZUNvbnRyb2w9bWF4LWFnZSUzRDM4ODgwMDAmcmVzcG9uc2VFeHBpcmVzPUZyaSUyQyUyMDE3JTIwQXByJTIwMjAyNiUyMDAwJTNBMTYlM0EwMCUyMCUyQjA4MDAmYXV0aG9yaXphdGlvbj1iY2UtYXV0aC12MSUyRjQ2ZGM4Y2MzNDY3NDRkYWQ4MDA2NTE4MjNhOTZkOWNkJTJGMjAyNi0wMy0wMlQxNiUzQTE2JTNBMDBaJTJGLTElMkZob3N0JTJGOWZjYTdiNWU2MDExNzBlYjU4MmJiMzQyZjU2NmE2Y2NhYzhkNzg3ODdmMjBlOGI1OGU1ODRhNzQ1Y2JlMTkwNyZyZXNwb25zZUNvbnRlbnRUeXBlPWFwcGxpY2F0aW9uJTJGanNvblwifSJ9</bd:templateData>
    </p:ext>
  </p:extLs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AutoShape 3"/>
          <p:cNvSpPr/>
          <p:nvPr/>
        </p:nvSpPr>
        <p:spPr>
          <a:xfrm rot="0">
            <a:off x="742370" y="1671584"/>
            <a:ext cx="607819" cy="607819"/>
          </a:xfrm>
          <a:prstGeom prst="ellipse">
            <a:avLst/>
          </a:prstGeom>
          <a:solidFill>
            <a:schemeClr val="accent1">
              <a:alpha val="2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4" name="AutoShape 4"/>
          <p:cNvSpPr/>
          <p:nvPr/>
        </p:nvSpPr>
        <p:spPr>
          <a:xfrm rot="0">
            <a:off x="870713" y="1799928"/>
            <a:ext cx="351132" cy="351132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5" name="Connector 5"/>
          <p:cNvCxnSpPr/>
          <p:nvPr/>
        </p:nvCxnSpPr>
        <p:spPr>
          <a:xfrm>
            <a:off x="1046279" y="2279404"/>
            <a:ext cx="0" cy="831102"/>
          </a:xfrm>
          <a:prstGeom prst="line">
            <a:avLst/>
          </a:prstGeom>
          <a:ln w="9525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6" name="AutoShape 6"/>
          <p:cNvSpPr/>
          <p:nvPr/>
        </p:nvSpPr>
        <p:spPr>
          <a:xfrm rot="0">
            <a:off x="742370" y="3622548"/>
            <a:ext cx="607819" cy="607819"/>
          </a:xfrm>
          <a:prstGeom prst="ellipse">
            <a:avLst/>
          </a:prstGeom>
          <a:solidFill>
            <a:schemeClr val="accent1">
              <a:alpha val="2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7" name="AutoShape 7"/>
          <p:cNvSpPr/>
          <p:nvPr/>
        </p:nvSpPr>
        <p:spPr>
          <a:xfrm rot="0">
            <a:off x="870713" y="3750892"/>
            <a:ext cx="351132" cy="351132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8" name="Connector 8"/>
          <p:cNvCxnSpPr/>
          <p:nvPr/>
        </p:nvCxnSpPr>
        <p:spPr>
          <a:xfrm>
            <a:off x="1046279" y="4230367"/>
            <a:ext cx="0" cy="831102"/>
          </a:xfrm>
          <a:prstGeom prst="line">
            <a:avLst/>
          </a:prstGeom>
          <a:ln w="9525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9" name="AutoShape 9"/>
          <p:cNvSpPr/>
          <p:nvPr/>
        </p:nvSpPr>
        <p:spPr>
          <a:xfrm rot="0">
            <a:off x="6058213" y="1671584"/>
            <a:ext cx="607819" cy="607819"/>
          </a:xfrm>
          <a:prstGeom prst="ellipse">
            <a:avLst/>
          </a:prstGeom>
          <a:solidFill>
            <a:schemeClr val="accent1">
              <a:alpha val="2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0" name="AutoShape 10"/>
          <p:cNvSpPr/>
          <p:nvPr/>
        </p:nvSpPr>
        <p:spPr>
          <a:xfrm rot="0">
            <a:off x="6186557" y="1799928"/>
            <a:ext cx="351132" cy="351132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11" name="Connector 11"/>
          <p:cNvCxnSpPr/>
          <p:nvPr/>
        </p:nvCxnSpPr>
        <p:spPr>
          <a:xfrm>
            <a:off x="6362122" y="2279404"/>
            <a:ext cx="0" cy="831102"/>
          </a:xfrm>
          <a:prstGeom prst="line">
            <a:avLst/>
          </a:prstGeom>
          <a:ln w="9525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12" name="AutoShape 12"/>
          <p:cNvSpPr/>
          <p:nvPr/>
        </p:nvSpPr>
        <p:spPr>
          <a:xfrm rot="0">
            <a:off x="6058213" y="3622548"/>
            <a:ext cx="607819" cy="607819"/>
          </a:xfrm>
          <a:prstGeom prst="ellipse">
            <a:avLst/>
          </a:prstGeom>
          <a:solidFill>
            <a:schemeClr val="accent1">
              <a:alpha val="2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3" name="AutoShape 13"/>
          <p:cNvSpPr/>
          <p:nvPr/>
        </p:nvSpPr>
        <p:spPr>
          <a:xfrm rot="0">
            <a:off x="6186557" y="3750892"/>
            <a:ext cx="351132" cy="351132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14" name="Connector 14"/>
          <p:cNvCxnSpPr/>
          <p:nvPr/>
        </p:nvCxnSpPr>
        <p:spPr>
          <a:xfrm>
            <a:off x="6362122" y="4230367"/>
            <a:ext cx="0" cy="831102"/>
          </a:xfrm>
          <a:prstGeom prst="line">
            <a:avLst/>
          </a:prstGeom>
          <a:ln w="9525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15" name="TextBox 15"/>
          <p:cNvSpPr txBox="1"/>
          <p:nvPr/>
        </p:nvSpPr>
        <p:spPr>
          <a:xfrm rot="0">
            <a:off x="1500099" y="1567068"/>
            <a:ext cx="4309467" cy="66229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重复性定义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16" name="TextBox 16"/>
          <p:cNvSpPr txBox="1"/>
          <p:nvPr/>
        </p:nvSpPr>
        <p:spPr>
          <a:xfrm rot="0">
            <a:off x="1500099" y="2097646"/>
            <a:ext cx="3719751" cy="146068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在相同测量条件下（同一操作员、设备、环境），对同一被测量多次测量结果的一致性，反映设备固有变异（EV）。例如色差计在固定模式下对同一样品连续测量的波动。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17" name="TextBox 17"/>
          <p:cNvSpPr txBox="1"/>
          <p:nvPr/>
        </p:nvSpPr>
        <p:spPr>
          <a:xfrm rot="0">
            <a:off x="1500099" y="3518032"/>
            <a:ext cx="4554426" cy="66229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交互作用分析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18" name="TextBox 18"/>
          <p:cNvSpPr txBox="1"/>
          <p:nvPr/>
        </p:nvSpPr>
        <p:spPr>
          <a:xfrm rot="0">
            <a:off x="1500099" y="4048610"/>
            <a:ext cx="3719751" cy="146068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通过部件×操作员交互图识别操作员与设备的协同变异，例如某操作员仅在使用旧色差计时出现系统性偏差。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19" name="TextBox 19"/>
          <p:cNvSpPr txBox="1"/>
          <p:nvPr/>
        </p:nvSpPr>
        <p:spPr>
          <a:xfrm rot="0">
            <a:off x="6894162" y="3518032"/>
            <a:ext cx="4527209" cy="66229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数据收集设计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eyJ0YWciOiIkaXRlbTRfdGl0bGUifQ==</bd:templateData>
          </p:ext>
        </p:extLst>
      </p:sp>
      <p:sp>
        <p:nvSpPr>
          <p:cNvPr id="20" name="TextBox 20"/>
          <p:cNvSpPr txBox="1"/>
          <p:nvPr/>
        </p:nvSpPr>
        <p:spPr>
          <a:xfrm rot="0">
            <a:off x="6894162" y="4048610"/>
            <a:ext cx="3719751" cy="146068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需覆盖实际变异范围，如选取10个代表不同色差的样品，由3名操作员各测3次，确保数据全面性。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eyJ0YWciOiIkaXRlbTRfYyJ9</bd:templateData>
          </p:ext>
        </p:extLst>
      </p:sp>
      <p:sp>
        <p:nvSpPr>
          <p:cNvPr id="21" name="TextBox 21"/>
          <p:cNvSpPr txBox="1"/>
          <p:nvPr/>
        </p:nvSpPr>
        <p:spPr>
          <a:xfrm rot="0">
            <a:off x="6967612" y="1567068"/>
            <a:ext cx="4454628" cy="66229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再现性定义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22" name="TextBox 22"/>
          <p:cNvSpPr txBox="1"/>
          <p:nvPr/>
        </p:nvSpPr>
        <p:spPr>
          <a:xfrm rot="0">
            <a:off x="6967612" y="2097646"/>
            <a:ext cx="3719751" cy="146068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在不同测量条件下（不同操作员、时间或设备），对同一被测量结果的一致性，体现人为或环境因素引入的变异（AV）。如新旧色差计或不同操作员测量同一批样品的差异。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23" name="TextBox 23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连续型数据测量重复性与再现性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i/nue7reWei+aVsOaNrua1i+mHj+mHjeWkjeaAp+S4juWGjeeOsOaAp1xuIyMjIOmHjeWkjeaAp+WumuS5iVxu5Zyo55u45ZCM5rWL6YeP5p2h5Lu25LiL77yI5ZCM5LiA5pON5L2c5ZGY44CB6K6+5aSH44CB546v5aKD77yJ77yM5a+55ZCM5LiA6KKr5rWL6YeP5aSa5qyh5rWL6YeP57uT5p6c55qE5LiA6Ie05oCn77yM5Y+N5pig6K6+5aSH5Zu65pyJ5Y+Y5byC77yIRVbvvInjgILkvovlpoLoibLlt67orqHlnKjlm7rlrprmqKHlvI/kuIvlr7nlkIzkuIDmoLflk4Hov57nu63mtYvph4/nmoTms6LliqjjgIJcbiMjIyDlho3njrDmgKflrprkuYlcbuWcqOS4jeWQjOa1i+mHj+adoeS7tuS4i++8iOS4jeWQjOaTjeS9nOWRmOOAgeaXtumXtOaIluiuvuWkh++8ie+8jOWvueWQjOS4gOiiq+a1i+mHj+e7k+aenOeahOS4gOiHtOaAp++8jOS9k+eOsOS6uuS4uuaIlueOr+Wig+WboOe0oOW8leWFpeeahOWPmOW8gu+8iEFW77yJ44CC5aaC5paw5pen6Imy5beu6K6h5oiW5LiN5ZCM5pON5L2c5ZGY5rWL6YeP5ZCM5LiA5om55qC35ZOB55qE5beu5byC44CCXG4jIyMg5Lqk5LqS5L2c55So5YiG5p6QXG7pgJrov4fpg6jku7bDl+aTjeS9nOWRmOS6pOS6kuWbvuivhuWIq+aTjeS9nOWRmOS4juiuvuWkh+eahOWNj+WQjOWPmOW8gu+8jOS+i+WmguafkOaTjeS9nOWRmOS7heWcqOS9v+eUqOaXp+iJsuW3ruiuoeaXtuWHuueOsOezu+e7n+aAp+WBj+W3ruOAglxuIyMjIOaVsOaNruaUtumbhuiuvuiuoVxu6ZyA6KaG55uW5a6e6ZmF5Y+Y5byC6IyD5Zu077yM5aaC6YCJ5Y+WMTDkuKrku6PooajkuI3lkIzoibLlt67nmoTmoLflk4HvvIznlLEz5ZCN5pON5L2c5ZGY5ZCE5rWLM+asoe+8jOehruS/neaVsOaNruWFqOmdouaAp+OAgiIsInRwbGlkIjoiMTAwMDEiLCJ0cGxOYW1lIjoibGlzdDRfMF9tb2QiLCJlZGl0ZWQiOiJmYWxzZSIsImV4dHJhUGFyYW1zIjoie1wiaW5mb191cmxcIjpcImh0dHA6Ly9iai5iY2Vib3MuY29tL3YxL3dlbmt1LWFpLWRvYy8zMDU3MzAwMDUwNTAzMDMvcnRjcy9iZGpzb24vM2UzNTkwN2RhNTVjMGI2Yi5qc29uP3Jlc3BvbnNlQ2FjaGVDb250cm9sPW1heC1hZ2UlM0QzODg4MDAwJnJlc3BvbnNlRXhwaXJlcz1GcmklMkMlMjAxNyUyMEFwciUyMDIwMjYlMjAwMCUzQTE2JTNBMDAlMjAlMkIwODAwJmF1dGhvcml6YXRpb249YmNlLWF1dGgtdjElMkY0NmRjOGNjMzQ2NzQ0ZGFkODAwNjUxODIzYTk2ZDljZCUyRjIwMjYtMDMtMDJUMTYlM0ExNiUzQTAwWiUyRi0xJTJGaG9zdCUyRjlmY2E3YjVlNjAxMTcwZWI1ODJiYjM0MmY1NjZhNmNjYWM4ZDc4Nzg3ZjIwZThiNThlNTg0YTc0NWNiZTE5MDcmcmVzcG9uc2VDb250ZW50VHlwZT1hcHBsaWNhdGlvbiUyRmpzb25cIn0ifQ==</bd:templateData>
    </p:ext>
  </p:extLs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16675" r="16675"/>
          <a:stretch>
            <a:fillRect/>
          </a:stretch>
        </p:blipFill>
        <p:spPr>
          <a:xfrm rot="0">
            <a:off x="671635" y="1198944"/>
            <a:ext cx="4896317" cy="4896317"/>
          </a:xfrm>
          <a:prstGeom prst="round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eyJ0YWciOiIkaW1nMCJ9</bd:templateData>
          </p:ext>
        </p:extLst>
      </p:pic>
      <p:sp>
        <p:nvSpPr>
          <p:cNvPr id="4" name="TextBox 4"/>
          <p:cNvSpPr txBox="1"/>
          <p:nvPr/>
        </p:nvSpPr>
        <p:spPr>
          <a:xfrm rot="0">
            <a:off x="6117399" y="1833417"/>
            <a:ext cx="4823847" cy="947538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测量系统总误差（GRR）占过程变差（TV）的百分比，&lt;10%合格，10%-30%条件接受，&gt;30%需改进。例如色差计GRR%为25%时需优化操作规范。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5" name="TextBox 5"/>
          <p:cNvSpPr txBox="1"/>
          <p:nvPr/>
        </p:nvSpPr>
        <p:spPr>
          <a:xfrm rot="0">
            <a:off x="6117399" y="1466523"/>
            <a:ext cx="3971456" cy="349838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77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Gage R&amp;R%阈值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6" name="TextBox 6"/>
          <p:cNvSpPr txBox="1"/>
          <p:nvPr/>
        </p:nvSpPr>
        <p:spPr>
          <a:xfrm rot="0">
            <a:off x="6117399" y="3371805"/>
            <a:ext cx="4823847" cy="947538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要求≥5，计算公式为1.41×（零件间变异PV/GRR），反映系统分辨能力。若ndc=4，表明色差计无法有效区分样品细微差异。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7" name="TextBox 7"/>
          <p:cNvSpPr txBox="1"/>
          <p:nvPr/>
        </p:nvSpPr>
        <p:spPr>
          <a:xfrm rot="0">
            <a:off x="6117399" y="3039750"/>
            <a:ext cx="3971456" cy="349838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77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可区分数（ndc）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8" name="TextBox 8"/>
          <p:cNvSpPr txBox="1"/>
          <p:nvPr/>
        </p:nvSpPr>
        <p:spPr>
          <a:xfrm rot="0">
            <a:off x="6117399" y="4966332"/>
            <a:ext cx="4823847" cy="947538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理想状态下部件间变异应显著高于GRR，若GRR占比超过50%，则测量系统噪声掩盖真实产品差异。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9" name="TextBox 9"/>
          <p:cNvSpPr txBox="1"/>
          <p:nvPr/>
        </p:nvSpPr>
        <p:spPr>
          <a:xfrm rot="0">
            <a:off x="6117399" y="4594438"/>
            <a:ext cx="3971456" cy="349838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77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变异分量占比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10" name="TextBox 10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评估测量系统可靠性的标准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ivhOS8sOa1i+mHj+ezu+e7n+WPr+mdoOaAp+eahOagh+WHhlxuIyMjIEdhZ2UgUiZSJemYiOWAvFxu5rWL6YeP57O757uf5oC76K+v5beu77yIR1JS77yJ5Y2g6L+H56iL5Y+Y5beu77yIVFbvvInnmoTnmb7liIbmr5TvvIw8MTAl5ZCI5qC877yMMTAlLTMwJeadoeS7tuaOpeWPl++8jD4zMCXpnIDmlLnov5vjgILkvovlpoLoibLlt67orqFHUlIl5Li6MjUl5pe26ZyA5LyY5YyW5pON5L2c6KeE6IyD44CCXG4jIyMg5Y+v5Yy65YiG5pWw77yIbmRj77yJXG7opoHmsYLiiaU177yM6K6h566X5YWs5byP5Li6MS40McOX77yI6Zu25Lu26Ze05Y+Y5byCUFYvR1JS77yJ77yM5Y+N5pig57O757uf5YiG6L6o6IO95Yqb44CC6IulbmRjPTTvvIzooajmmI7oibLlt67orqHml6Dms5XmnInmlYjljLrliIbmoLflk4Hnu4blvq7lt67lvILjgIJcbiMjIyDlj5jlvILliIbph4/ljaDmr5RcbueQhuaDs+eKtuaAgeS4i+mDqOS7tumXtOWPmOW8guW6lOaYvuiRl+mrmOS6jkdSUu+8jOiLpUdSUuWNoOavlOi2hei/hzUwJe+8jOWImea1i+mHj+ezu+e7n+WZquWjsOaOqeebluecn+WunuS6p+WTgeW3ruW8guOAgiIsInRwbGlkIjoiMTAwMDEiLCJ0cGxOYW1lIjoibGlzdDNfSW1nMTNfbW9kIiwiZWRpdGVkIjoiZmFsc2UiLCJleHRyYVBhcmFtcyI6IntcImluZm9fdXJsXCI6XCJodHRwOi8vYmouYmNlYm9zLmNvbS92MS93ZW5rdS1haS1kb2MvMzA1NzMwMDA1MDUwMzAzL3J0Y3MvYmRqc29uLzNlMzU5MDdkYTU1YzBiNmIuanNvbj9yZXNwb25zZUNhY2hlQ29udHJvbD1tYXgtYWdlJTNEMzg4ODAwMCZyZXNwb25zZUV4cGlyZXM9RnJpJTJDJTIwMTclMjBBcHIlMjAyMDI2JTIwMDAlM0ExNiUzQTAwJTIwJTJCMDgwMCZhdXRob3JpemF0aW9uPWJjZS1hdXRoLXYxJTJGNDZkYzhjYzM0Njc0NGRhZDgwMDY1MTgyM2E5NmQ5Y2QlMkYyMDI2LTAzLTAyVDE2JTNBMTYlM0EwMFolMkYtMSUyRmhvc3QlMkY5ZmNhN2I1ZTYwMTE3MGViNTgyYmIzNDJmNTY2YTZjY2FjOGQ3ODc4N2YyMGU4YjU4ZTU4NGE3NDVjYmUxOTA3JnJlc3BvbnNlQ29udGVudFR5cGU9YXBwbGljYXRpb24lMkZqc29uXCJ9In0=</bd:templateData>
    </p:ext>
  </p:extLs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100000"/>
          </a:blip>
          <a:srcRect l="25731" r="25731"/>
          <a:stretch>
            <a:fillRect/>
          </a:stretch>
        </p:blipFill>
        <p:spPr>
          <a:xfrm rot="0">
            <a:off x="8022350" y="1109679"/>
            <a:ext cx="3590530" cy="4923231"/>
          </a:xfrm>
          <a:prstGeom prst="ellipse">
            <a:avLst/>
          </a:prstGeom>
        </p:spPr>
        <p:extLst>
          <p:ext uri="http://schemas.baidu.com/office/drawing/2023/templateData">
            <bd:templateData xmlns:bd="http://schemas.baidu.com/office/drawing/2023/templateData">eyJfdGVtcGxhdGVEYXRhIjp7Im5lZWRSZXBsYWNlIjp0cnVlLCJ0eXBlIjoiaW1hZ2UifSwidGFnIjoiJGltZzAifQ==</bd:templateData>
          </p:ext>
        </p:extLst>
      </p:pic>
      <p:sp>
        <p:nvSpPr>
          <p:cNvPr id="4" name="AutoShape 4"/>
          <p:cNvSpPr/>
          <p:nvPr/>
        </p:nvSpPr>
        <p:spPr>
          <a:xfrm rot="0">
            <a:off x="999610" y="1326712"/>
            <a:ext cx="2416841" cy="925276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" name="AutoShape 5"/>
          <p:cNvSpPr/>
          <p:nvPr/>
        </p:nvSpPr>
        <p:spPr>
          <a:xfrm rot="0">
            <a:off x="513502" y="1324835"/>
            <a:ext cx="929030" cy="929030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6" name="TextBox 6"/>
          <p:cNvSpPr txBox="1"/>
          <p:nvPr/>
        </p:nvSpPr>
        <p:spPr>
          <a:xfrm rot="0">
            <a:off x="572683" y="2363249"/>
            <a:ext cx="3270693" cy="114677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定期校准色差计并检查光学部件清洁度，减少由设备老化或污染导致的重复性误差。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7" name="AutoShape 7"/>
          <p:cNvSpPr/>
          <p:nvPr/>
        </p:nvSpPr>
        <p:spPr>
          <a:xfrm rot="0">
            <a:off x="2951935" y="1324835"/>
            <a:ext cx="929030" cy="929030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8" name="TextBox 8"/>
          <p:cNvSpPr txBox="1"/>
          <p:nvPr/>
        </p:nvSpPr>
        <p:spPr>
          <a:xfrm rot="0">
            <a:off x="747603" y="1526246"/>
            <a:ext cx="2903220" cy="526209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5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设备校准与维护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9" name="TextBox 9"/>
          <p:cNvSpPr txBox="1"/>
          <p:nvPr/>
        </p:nvSpPr>
        <p:spPr>
          <a:xfrm rot="0">
            <a:off x="4196307" y="2363249"/>
            <a:ext cx="3270693" cy="114677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制定统一测量流程（如固定测量角度、压力），通过视频教程和实操考核降低人为操作差异。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10" name="AutoShape 10"/>
          <p:cNvSpPr/>
          <p:nvPr/>
        </p:nvSpPr>
        <p:spPr>
          <a:xfrm rot="0">
            <a:off x="4623521" y="1325773"/>
            <a:ext cx="2416841" cy="925276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1" name="AutoShape 11"/>
          <p:cNvSpPr/>
          <p:nvPr/>
        </p:nvSpPr>
        <p:spPr>
          <a:xfrm rot="0">
            <a:off x="4137126" y="1324835"/>
            <a:ext cx="929030" cy="929030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2" name="AutoShape 12"/>
          <p:cNvSpPr/>
          <p:nvPr/>
        </p:nvSpPr>
        <p:spPr>
          <a:xfrm rot="0">
            <a:off x="6575559" y="1324835"/>
            <a:ext cx="929030" cy="929030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3" name="TextBox 13"/>
          <p:cNvSpPr txBox="1"/>
          <p:nvPr/>
        </p:nvSpPr>
        <p:spPr>
          <a:xfrm rot="0">
            <a:off x="4369248" y="1525307"/>
            <a:ext cx="2903220" cy="526209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5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操作员培训标准化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14" name="AutoShape 14"/>
          <p:cNvSpPr/>
          <p:nvPr/>
        </p:nvSpPr>
        <p:spPr>
          <a:xfrm rot="0">
            <a:off x="999610" y="3753804"/>
            <a:ext cx="2416841" cy="925276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5" name="AutoShape 15"/>
          <p:cNvSpPr/>
          <p:nvPr/>
        </p:nvSpPr>
        <p:spPr>
          <a:xfrm rot="0">
            <a:off x="513502" y="3751927"/>
            <a:ext cx="929030" cy="929030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6" name="TextBox 16"/>
          <p:cNvSpPr txBox="1"/>
          <p:nvPr/>
        </p:nvSpPr>
        <p:spPr>
          <a:xfrm rot="0">
            <a:off x="572683" y="4801954"/>
            <a:ext cx="3270693" cy="114677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稳定实验室温湿度及光照条件，避免环境波动对色差测量结果的影响。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17" name="AutoShape 17"/>
          <p:cNvSpPr/>
          <p:nvPr/>
        </p:nvSpPr>
        <p:spPr>
          <a:xfrm rot="0">
            <a:off x="2951935" y="3751927"/>
            <a:ext cx="929030" cy="929030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8" name="TextBox 18"/>
          <p:cNvSpPr txBox="1"/>
          <p:nvPr/>
        </p:nvSpPr>
        <p:spPr>
          <a:xfrm rot="0">
            <a:off x="747603" y="3953338"/>
            <a:ext cx="2920854" cy="526209"/>
          </a:xfrm>
          <a:prstGeom prst="rect">
            <a:avLst/>
          </a:prstGeom>
          <a:ln/>
        </p:spPr>
        <p:txBody>
          <a:bodyPr anchor="ctr" anchorCtr="1" bIns="123825" lIns="123825" rIns="57150" rtlCol="0" tIns="123825" vert="horz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5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环境控制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19" name="AutoShape 19"/>
          <p:cNvSpPr/>
          <p:nvPr/>
        </p:nvSpPr>
        <p:spPr>
          <a:xfrm rot="0">
            <a:off x="4623233" y="3753804"/>
            <a:ext cx="2416841" cy="925276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0" name="AutoShape 20"/>
          <p:cNvSpPr/>
          <p:nvPr/>
        </p:nvSpPr>
        <p:spPr>
          <a:xfrm rot="0">
            <a:off x="4137126" y="3751927"/>
            <a:ext cx="929030" cy="929030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1" name="TextBox 21"/>
          <p:cNvSpPr txBox="1"/>
          <p:nvPr/>
        </p:nvSpPr>
        <p:spPr>
          <a:xfrm rot="0">
            <a:off x="4196307" y="4801954"/>
            <a:ext cx="3270693" cy="114677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升级色差计固件或采用更精确的颜色空间转换模型，提升数据处理的再现性。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eyJ0YWciOiIkaXRlbTRfYyJ9</bd:templateData>
          </p:ext>
        </p:extLst>
      </p:sp>
      <p:sp>
        <p:nvSpPr>
          <p:cNvPr id="22" name="AutoShape 22"/>
          <p:cNvSpPr/>
          <p:nvPr/>
        </p:nvSpPr>
        <p:spPr>
          <a:xfrm rot="0">
            <a:off x="6575559" y="3751927"/>
            <a:ext cx="929030" cy="929030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3" name="TextBox 23"/>
          <p:cNvSpPr txBox="1"/>
          <p:nvPr/>
        </p:nvSpPr>
        <p:spPr>
          <a:xfrm rot="0">
            <a:off x="4369248" y="3953338"/>
            <a:ext cx="2903220" cy="526209"/>
          </a:xfrm>
          <a:prstGeom prst="rect">
            <a:avLst/>
          </a:prstGeom>
          <a:ln/>
        </p:spPr>
        <p:txBody>
          <a:bodyPr anchor="ctr" anchorCtr="1" bIns="123825" lIns="123825" rIns="57150" rtlCol="0" tIns="123825" vert="horz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5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软件算法优化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eyJ0YWciOiIkaXRlbTRfdGl0bGUifQ==</bd:templateData>
          </p:ext>
        </p:extLst>
      </p:sp>
      <p:sp>
        <p:nvSpPr>
          <p:cNvPr id="24" name="TextBox 24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改进测量精度的方法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aUuei/m+a1i+mHj+eyvuW6pueahOaWueazlVxuIyMjIOiuvuWkh+agoeWHhuS4jue7tOaKpFxu5a6a5pyf5qCh5YeG6Imy5beu6K6h5bm25qOA5p+l5YWJ5a2m6YOo5Lu25riF5rSB5bqm77yM5YeP5bCR55Sx6K6+5aSH6ICB5YyW5oiW5rGh5p+T5a+86Ie055qE6YeN5aSN5oCn6K+v5beu44CCXG4jIyMg5pON5L2c5ZGY5Z+56K6t5qCH5YeG5YyWXG7liLblrprnu5/kuIDmtYvph4/mtYHnqIvvvIjlpoLlm7rlrprmtYvph4/op5LluqbjgIHljovlipvvvInvvIzpgJrov4fop4bpopHmlZnnqIvlkozlrp7mk43ogIPmoLjpmY3kvY7kurrkuLrmk43kvZzlt67lvILjgIJcbiMjIyDnjq/looPmjqfliLZcbueos+WumuWunumqjOWupOa4qea5v+W6puWPiuWFieeFp+adoeS7tu+8jOmBv+WFjeeOr+Wig+azouWKqOWvueiJsuW3rua1i+mHj+e7k+aenOeahOW9seWTjeOAglxuIyMjIOi9r+S7tueul+azleS8mOWMllxu5Y2H57qn6Imy5beu6K6h5Zu65Lu25oiW6YeH55So5pu057K+56Gu55qE6aKc6Imy56m66Ze06L2s5o2i5qih5Z6L77yM5o+Q5Y2H5pWw5o2u5aSE55CG55qE5YaN546w5oCn44CCIiwidHBsaWQiOiIxMDAwMSIsInRwbE5hbWUiOiJsaXN0NF9JbWcxX21vZCIsImVkaXRlZCI6ImZhbHNlIiwiZXh0cmFQYXJhbXMiOiJ7XCJpbmZvX3VybFwiOlwiaHR0cDovL2JqLmJjZWJvcy5jb20vdjEvd2Vua3UtYWktZG9jLzMwNTczMDAwNTA1MDMwMy9ydGNzL2JkanNvbi8zZTM1OTA3ZGE1NWMwYjZiLmpzb24/cmVzcG9uc2VDYWNoZUNvbnRyb2w9bWF4LWFnZSUzRDM4ODgwMDAmcmVzcG9uc2VFeHBpcmVzPUZyaSUyQyUyMDE3JTIwQXByJTIwMjAyNiUyMDAwJTNBMTYlM0EwMCUyMCUyQjA4MDAmYXV0aG9yaXphdGlvbj1iY2UtYXV0aC12MSUyRjQ2ZGM4Y2MzNDY3NDRkYWQ4MDA2NTE4MjNhOTZkOWNkJTJGMjAyNi0wMy0wMlQxNiUzQTE2JTNBMDBaJTJGLTElMkZob3N0JTJGOWZjYTdiNWU2MDExNzBlYjU4MmJiMzQyZjU2NmE2Y2NhYzhkNzg3ODdmMjBlOGI1OGU1ODRhNzQ1Y2JlMTkwNyZyZXNwb25zZUNvbnRlbnRUeXBlPWFwcGxpY2F0aW9uJTJGanNvblwifSJ9</bd:templateData>
    </p:ext>
  </p:extLs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06" name="AutoShape 3"/>
          <p:cNvSpPr/>
          <p:nvPr/>
        </p:nvSpPr>
        <p:spPr>
          <a:xfrm rot="0">
            <a:off x="0" y="0"/>
            <a:ext cx="4318000" cy="6858000"/>
          </a:xfrm>
          <a:prstGeom prst="roundRect">
            <a:avLst>
              <a:gd fmla="val 0" name="adj"/>
            </a:avLst>
          </a:prstGeom>
          <a:solidFill>
            <a:srgbClr val="1E3A8A">
              <a:alpha val="100000"/>
            </a:srgbClr>
          </a:solidFill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4" name="Connector 4"/>
          <p:cNvCxnSpPr/>
          <p:nvPr/>
        </p:nvCxnSpPr>
        <p:spPr>
          <a:xfrm>
            <a:off x="609600" y="1517650"/>
            <a:ext cx="1270000" cy="12700"/>
          </a:xfrm>
          <a:prstGeom prst="line">
            <a:avLst/>
          </a:prstGeom>
          <a:ln w="25400">
            <a:solidFill>
              <a:srgbClr val="FFFFFF">
                <a:alpha val="5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21508" name="AutoShape 5"/>
          <p:cNvSpPr/>
          <p:nvPr/>
        </p:nvSpPr>
        <p:spPr>
          <a:xfrm rot="0">
            <a:off x="609600" y="1778000"/>
            <a:ext cx="3098800" cy="1270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6399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eyJfdGVtcGxhdGVEYXRhIjp7ImNvbnRlbnRUeXBlIjoiJG51bWJlciJ9LCJ0YWciOiIkbnVtYmVyIn0=</bd:templateData>
          </p:ext>
        </p:extLst>
      </p:sp>
      <p:sp>
        <p:nvSpPr>
          <p:cNvPr id="300005" name="AutoShape 6"/>
          <p:cNvSpPr/>
          <p:nvPr/>
        </p:nvSpPr>
        <p:spPr>
          <a:xfrm rot="0">
            <a:off x="609600" y="3048000"/>
            <a:ext cx="30988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06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609600" y="5080000"/>
            <a:ext cx="609600" cy="6096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1" name="AutoShape 8"/>
          <p:cNvSpPr/>
          <p:nvPr/>
        </p:nvSpPr>
        <p:spPr>
          <a:xfrm rot="0">
            <a:off x="4953000" y="2032000"/>
            <a:ext cx="66040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3200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属性一致性分析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eyJfdGVtcGxhdGVEYXRhIjp7ImNvbnRlbnRUeXBlIjoiJHRpdGxlIiwibGluZUNvdW50IjoiMSIsIndvcmRDb3VudCI6IjIwIn0sInRhZyI6IiR0aXRsZSJ9</bd:templateData>
          </p:ext>
        </p:extLst>
      </p:sp>
      <p:sp>
        <p:nvSpPr>
          <p:cNvPr id="321512" name="AutoShape 9"/>
          <p:cNvSpPr/>
          <p:nvPr/>
        </p:nvSpPr>
        <p:spPr>
          <a:xfrm rot="0">
            <a:off x="4953000" y="2794000"/>
            <a:ext cx="66040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10" name="Connector 10"/>
          <p:cNvCxnSpPr/>
          <p:nvPr/>
        </p:nvCxnSpPr>
        <p:spPr>
          <a:xfrm>
            <a:off x="4953000" y="3422650"/>
            <a:ext cx="762000" cy="12700"/>
          </a:xfrm>
          <a:prstGeom prst="line">
            <a:avLst/>
          </a:prstGeom>
          <a:ln w="50800">
            <a:solidFill>
              <a:srgbClr val="1E3A8A">
                <a:alpha val="10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00010" name="AutoShape 11"/>
          <p:cNvSpPr/>
          <p:nvPr/>
        </p:nvSpPr>
        <p:spPr>
          <a:xfrm rot="0">
            <a:off x="49530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1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0">
            <a:off x="52070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6" name="AutoShape 13"/>
          <p:cNvSpPr/>
          <p:nvPr/>
        </p:nvSpPr>
        <p:spPr>
          <a:xfrm rot="0">
            <a:off x="52070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17" name="AutoShape 14"/>
          <p:cNvSpPr/>
          <p:nvPr/>
        </p:nvSpPr>
        <p:spPr>
          <a:xfrm rot="0">
            <a:off x="52070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00014" name="AutoShape 15"/>
          <p:cNvSpPr/>
          <p:nvPr/>
        </p:nvSpPr>
        <p:spPr>
          <a:xfrm rot="0">
            <a:off x="83185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5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0">
            <a:off x="85725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20" name="AutoShape 17"/>
          <p:cNvSpPr/>
          <p:nvPr/>
        </p:nvSpPr>
        <p:spPr>
          <a:xfrm rot="0">
            <a:off x="85725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21" name="AutoShape 18"/>
          <p:cNvSpPr/>
          <p:nvPr/>
        </p:nvSpPr>
        <p:spPr>
          <a:xfrm rot="0">
            <a:off x="85725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WxnuaAp+S4gOiHtOaAp+WIhuaekCIsInRwbGlkIjoiMTAwMDEiLCJ0cGxOYW1lIjoiaDJ0aXRsZV8zMDU3MzAwMDUwNTAzMDNfODc1NzgyNzc5XzI2NzY3NDk3NjIxMDMwM19tb2QiLCJlZGl0ZWQiOiJmYWxzZSIsImV4dHJhUGFyYW1zIjoie1wiaW5mb191cmxcIjpcImh0dHA6Ly9iai5iY2Vib3MuY29tL3YxL3dlbmt1LWFpLWRvYy8zMDU3MzAwMDUwNTAzMDMvcnRjcy9iZGpzb24vM2UzNTkwN2RhNTVjMGI2Yi5qc29uP3Jlc3BvbnNlQ2FjaGVDb250cm9sPW1heC1hZ2UlM0QzODg4MDAwJnJlc3BvbnNlRXhwaXJlcz1GcmklMkMlMjAxNyUyMEFwciUyMDIwMjYlMjAwMCUzQTE2JTNBMDAlMjAlMkIwODAwJmF1dGhvcml6YXRpb249YmNlLWF1dGgtdjElMkY0NmRjOGNjMzQ2NzQ0ZGFkODAwNjUxODIzYTk2ZDljZCUyRjIwMjYtMDMtMDJUMTYlM0ExNiUzQTAwWiUyRi0xJTJGaG9zdCUyRjlmY2E3YjVlNjAxMTcwZWI1ODJiYjM0MmY1NjZhNmNjYWM4ZDc4Nzg3ZjIwZThiNThlNTg0YTc0NWNiZTE5MDcmcmVzcG9uc2VDb250ZW50VHlwZT1hcHBsaWNhdGlvbiUyRmpzb25cIn0ifQ==</bd:templateData>
    </p:ext>
  </p:extLs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AutoShape 3"/>
          <p:cNvSpPr/>
          <p:nvPr/>
        </p:nvSpPr>
        <p:spPr>
          <a:xfrm rot="0">
            <a:off x="564808" y="2616342"/>
            <a:ext cx="3291950" cy="2910613"/>
          </a:xfrm>
          <a:prstGeom prst="roundRect">
            <a:avLst>
              <a:gd fmla="val 12500" name="adj"/>
            </a:avLst>
          </a:prstGeom>
          <a:solidFill>
            <a:schemeClr val="lt1">
              <a:alpha val="100000"/>
            </a:schemeClr>
          </a:solidFill>
          <a:ln w="19050">
            <a:solidFill>
              <a:schemeClr val="accent1">
                <a:alpha val="100000"/>
              </a:schemeClr>
            </a:solidFill>
            <a:prstDash val="solid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4" name="AutoShape 4"/>
          <p:cNvSpPr/>
          <p:nvPr/>
        </p:nvSpPr>
        <p:spPr>
          <a:xfrm rot="0">
            <a:off x="4160465" y="2616342"/>
            <a:ext cx="3291950" cy="2910613"/>
          </a:xfrm>
          <a:prstGeom prst="roundRect">
            <a:avLst>
              <a:gd fmla="val 12500" name="adj"/>
            </a:avLst>
          </a:prstGeom>
          <a:solidFill>
            <a:schemeClr val="lt1">
              <a:alpha val="100000"/>
            </a:schemeClr>
          </a:solidFill>
          <a:ln w="19050">
            <a:solidFill>
              <a:schemeClr val="accent1">
                <a:alpha val="100000"/>
              </a:schemeClr>
            </a:solidFill>
            <a:prstDash val="solid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" name="AutoShape 5"/>
          <p:cNvSpPr/>
          <p:nvPr/>
        </p:nvSpPr>
        <p:spPr>
          <a:xfrm rot="0">
            <a:off x="7747346" y="2616342"/>
            <a:ext cx="3291950" cy="2910613"/>
          </a:xfrm>
          <a:prstGeom prst="roundRect">
            <a:avLst>
              <a:gd fmla="val 12500" name="adj"/>
            </a:avLst>
          </a:prstGeom>
          <a:solidFill>
            <a:schemeClr val="lt1">
              <a:alpha val="100000"/>
            </a:schemeClr>
          </a:solidFill>
          <a:ln w="19050">
            <a:solidFill>
              <a:schemeClr val="accent1">
                <a:alpha val="100000"/>
              </a:schemeClr>
            </a:solidFill>
            <a:prstDash val="solid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6" name="AutoShape 6"/>
          <p:cNvSpPr/>
          <p:nvPr/>
        </p:nvSpPr>
        <p:spPr>
          <a:xfrm flipH="1" flipV="1" rot="-2700000">
            <a:off x="5024310" y="1269988"/>
            <a:ext cx="1564260" cy="1564260"/>
          </a:xfrm>
          <a:prstGeom prst="teardrop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7" name="TextBox 7"/>
          <p:cNvSpPr txBox="1"/>
          <p:nvPr/>
        </p:nvSpPr>
        <p:spPr>
          <a:xfrm rot="0">
            <a:off x="4365953" y="3242897"/>
            <a:ext cx="2880974" cy="306471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 algn="ctr">
              <a:lnSpc>
                <a:spcPct val="64000"/>
              </a:lnSpc>
            </a:pPr>
            <a:r>
              <a:rPr b="1" lang="en-US" sz="19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百分比一致性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8" name="TextBox 8"/>
          <p:cNvSpPr txBox="1"/>
          <p:nvPr/>
        </p:nvSpPr>
        <p:spPr>
          <a:xfrm rot="0">
            <a:off x="4394537" y="3736770"/>
            <a:ext cx="2823807" cy="1504957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计算评估者之间分类结果完全一致的百分比，简单直观但未考虑随机一致性，适用于初步一致性评估。  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9" name="AutoShape 9"/>
          <p:cNvSpPr/>
          <p:nvPr/>
        </p:nvSpPr>
        <p:spPr>
          <a:xfrm flipH="1" flipV="1" rot="-2700000">
            <a:off x="1428653" y="1269988"/>
            <a:ext cx="1564260" cy="1564260"/>
          </a:xfrm>
          <a:prstGeom prst="teardrop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0" name="TextBox 10"/>
          <p:cNvSpPr txBox="1"/>
          <p:nvPr/>
        </p:nvSpPr>
        <p:spPr>
          <a:xfrm rot="0">
            <a:off x="770296" y="3242897"/>
            <a:ext cx="2880974" cy="306471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 algn="ctr">
              <a:lnSpc>
                <a:spcPct val="64000"/>
              </a:lnSpc>
            </a:pPr>
            <a:r>
              <a:rPr b="1" lang="en-US" sz="19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Kappa统计量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11" name="TextBox 11"/>
          <p:cNvSpPr txBox="1"/>
          <p:nvPr/>
        </p:nvSpPr>
        <p:spPr>
          <a:xfrm rot="0">
            <a:off x="798880" y="3736770"/>
            <a:ext cx="2823807" cy="1504957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用于评估两名或多名评估者对同一组属性数据分类的一致性程度，排除随机一致性的影响，取值范围为-1到1，值越高表明一致性越强。  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12" name="AutoShape 12"/>
          <p:cNvSpPr/>
          <p:nvPr/>
        </p:nvSpPr>
        <p:spPr>
          <a:xfrm flipH="1" flipV="1" rot="-2700000">
            <a:off x="8611191" y="1269988"/>
            <a:ext cx="1564260" cy="1564260"/>
          </a:xfrm>
          <a:prstGeom prst="teardrop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3" name="TextBox 13"/>
          <p:cNvSpPr txBox="1"/>
          <p:nvPr/>
        </p:nvSpPr>
        <p:spPr>
          <a:xfrm rot="0">
            <a:off x="7952834" y="3242897"/>
            <a:ext cx="2880974" cy="306471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 algn="ctr">
              <a:lnSpc>
                <a:spcPct val="64000"/>
              </a:lnSpc>
            </a:pPr>
            <a:r>
              <a:rPr b="1" lang="en-US" sz="19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Fleiss' Kappa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14" name="TextBox 14"/>
          <p:cNvSpPr txBox="1"/>
          <p:nvPr/>
        </p:nvSpPr>
        <p:spPr>
          <a:xfrm rot="0">
            <a:off x="7981417" y="3736770"/>
            <a:ext cx="2823807" cy="1504957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扩展自Cohen's Kappa，适用于多名评估者对多个类别属性数据的一致性分析，尤其适用于多评估者场景下的可靠性验证。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3">
            <a:alphaModFix amt="100000"/>
          </a:blip>
          <a:srcRect l="16667" r="16667"/>
          <a:stretch>
            <a:fillRect/>
          </a:stretch>
        </p:blipFill>
        <p:spPr>
          <a:xfrm rot="0">
            <a:off x="1508111" y="1349446"/>
            <a:ext cx="1405344" cy="1405344"/>
          </a:xfrm>
          <a:prstGeom prst="ellipse">
            <a:avLst/>
          </a:prstGeom>
        </p:spPr>
        <p:extLst>
          <p:ext uri="http://schemas.baidu.com/office/drawing/2023/templateData">
            <bd:templateData xmlns:bd="http://schemas.baidu.com/office/drawing/2023/templateData">eyJ0YWciOiIkaW1nMCJ9</bd:templateData>
          </p:ext>
        </p:extLst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 rot="0">
            <a:off x="5103768" y="1349446"/>
            <a:ext cx="1405344" cy="1405344"/>
          </a:xfrm>
          <a:prstGeom prst="ellipse">
            <a:avLst/>
          </a:prstGeom>
        </p:spPr>
        <p:extLst>
          <p:ext uri="http://schemas.baidu.com/office/drawing/2023/templateData">
            <bd:templateData xmlns:bd="http://schemas.baidu.com/office/drawing/2023/templateData">eyJ0YWciOiIkaW1nMSJ9</bd:templateData>
          </p:ext>
        </p:extLst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>
            <a:alphaModFix amt="100000"/>
          </a:blip>
          <a:srcRect l="16626" r="16626"/>
          <a:stretch>
            <a:fillRect/>
          </a:stretch>
        </p:blipFill>
        <p:spPr>
          <a:xfrm rot="0">
            <a:off x="8687842" y="1349446"/>
            <a:ext cx="1405344" cy="1405344"/>
          </a:xfrm>
          <a:prstGeom prst="ellipse">
            <a:avLst/>
          </a:prstGeom>
        </p:spPr>
        <p:extLst>
          <p:ext uri="http://schemas.baidu.com/office/drawing/2023/templateData">
            <bd:templateData xmlns:bd="http://schemas.baidu.com/office/drawing/2023/templateData">eyJ0YWciOiIkaW1nMiJ9</bd:templateData>
          </p:ext>
        </p:extLst>
      </p:pic>
      <p:sp>
        <p:nvSpPr>
          <p:cNvPr id="18" name="TextBox 18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属性数据评估一致性原理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WxnuaAp+aVsOaNruivhOS8sOS4gOiHtOaAp+WOn+eQhlxuIyMjIEthcHBh57uf6K6h6YePXG7nlKjkuo7or4TkvLDkuKTlkI3miJblpJrlkI3or4TkvLDogIXlr7nlkIzkuIDnu4TlsZ7mgKfmlbDmja7liIbnsbvnmoTkuIDoh7TmgKfnqIvluqbvvIzmjpLpmaTpmo/mnLrkuIDoh7TmgKfnmoTlvbHlk43vvIzlj5blgLzojIPlm7TkuLotMeWIsDHvvIzlgLzotorpq5jooajmmI7kuIDoh7TmgKfotorlvLrjgIIgIFxuIyMjIOeZvuWIhuavlOS4gOiHtOaAp1xu6K6h566X6K+E5Lyw6ICF5LmL6Ze05YiG57G757uT5p6c5a6M5YWo5LiA6Ie055qE55m+5YiG5q+U77yM566A5Y2V55u06KeC5L2G5pyq6ICD6JmR6ZqP5py65LiA6Ie05oCn77yM6YCC55So5LqO5Yid5q2l5LiA6Ie05oCn6K+E5Lyw44CCICBcbiMjIyBGbGVpc3MnIEthcHBhXG7mianlsZXoh6pDb2hlbidzIEthcHBh77yM6YCC55So5LqO5aSa5ZCN6K+E5Lyw6ICF5a+55aSa5Liq57G75Yir5bGe5oCn5pWw5o2u55qE5LiA6Ie05oCn5YiG5p6Q77yM5bCk5YW26YCC55So5LqO5aSa6K+E5Lyw6ICF5Zy65pmv5LiL55qE5Y+v6Z2g5oCn6aqM6K+B44CCIiwidHBsaWQiOiIxMDAwMSIsInRwbE5hbWUiOiJsaXN0M19JbWcyMF9tb2QiLCJlZGl0ZWQiOiJmYWxzZSIsImV4dHJhUGFyYW1zIjoie1wiaW5mb191cmxcIjpcImh0dHA6Ly9iai5iY2Vib3MuY29tL3YxL3dlbmt1LWFpLWRvYy8zMDU3MzAwMDUwNTAzMDMvcnRjcy9iZGpzb24vM2UzNTkwN2RhNTVjMGI2Yi5qc29uP3Jlc3BvbnNlQ2FjaGVDb250cm9sPW1heC1hZ2UlM0QzODg4MDAwJnJlc3BvbnNlRXhwaXJlcz1GcmklMkMlMjAxNyUyMEFwciUyMDIwMjYlMjAwMCUzQTE2JTNBMDAlMjAlMkIwODAwJmF1dGhvcml6YXRpb249YmNlLWF1dGgtdjElMkY0NmRjOGNjMzQ2NzQ0ZGFkODAwNjUxODIzYTk2ZDljZCUyRjIwMjYtMDMtMDJUMTYlM0ExNiUzQTAwWiUyRi0xJTJGaG9zdCUyRjlmY2E3YjVlNjAxMTcwZWI1ODJiYjM0MmY1NjZhNmNjYWM4ZDc4Nzg3ZjIwZThiNThlNTg0YTc0NWNiZTE5MDcmcmVzcG9uc2VDb250ZW50VHlwZT1hcHBsaWNhdGlvbiUyRmpzb25cIn0ifQ==</bd:templateData>
    </p:ext>
  </p:extLs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AutoShape 3"/>
          <p:cNvSpPr/>
          <p:nvPr/>
        </p:nvSpPr>
        <p:spPr>
          <a:xfrm rot="0">
            <a:off x="433352" y="1428060"/>
            <a:ext cx="451865" cy="451865"/>
          </a:xfrm>
          <a:prstGeom prst="ellipse">
            <a:avLst/>
          </a:prstGeom>
          <a:solidFill>
            <a:schemeClr val="accent1">
              <a:alpha val="5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4" name="Connector 4"/>
          <p:cNvCxnSpPr/>
          <p:nvPr/>
        </p:nvCxnSpPr>
        <p:spPr>
          <a:xfrm>
            <a:off x="644350" y="1706994"/>
            <a:ext cx="0" cy="3988772"/>
          </a:xfrm>
          <a:prstGeom prst="line">
            <a:avLst/>
          </a:prstGeom>
          <a:ln w="9525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5" name="Freeform 5"/>
          <p:cNvSpPr/>
          <p:nvPr/>
        </p:nvSpPr>
        <p:spPr>
          <a:xfrm rot="-5400000">
            <a:off x="877925" y="5290715"/>
            <a:ext cx="200816" cy="200816"/>
          </a:xfrm>
          <a:custGeom>
            <a:avLst/>
            <a:gdLst/>
            <a:ahLst/>
            <a:cxnLst/>
            <a:rect b="b" l="l" r="r" t="t"/>
            <a:pathLst>
              <a:path h="1905000" w="1905000">
                <a:moveTo>
                  <a:pt x="0" y="0"/>
                </a:moveTo>
                <a:lnTo>
                  <a:pt x="1143000" y="0"/>
                </a:lnTo>
                <a:lnTo>
                  <a:pt x="1905000" y="952500"/>
                </a:lnTo>
                <a:lnTo>
                  <a:pt x="1143000" y="1905000"/>
                </a:lnTo>
                <a:lnTo>
                  <a:pt x="0" y="1905000"/>
                </a:lnTo>
                <a:lnTo>
                  <a:pt x="762000" y="952500"/>
                </a:lnTo>
                <a:lnTo>
                  <a:pt x="0" y="0"/>
                </a:lnTo>
              </a:path>
            </a:pathLst>
          </a:cu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6" name="Freeform 6"/>
          <p:cNvSpPr/>
          <p:nvPr/>
        </p:nvSpPr>
        <p:spPr>
          <a:xfrm rot="-5400000">
            <a:off x="877925" y="5491531"/>
            <a:ext cx="200816" cy="200816"/>
          </a:xfrm>
          <a:custGeom>
            <a:avLst/>
            <a:gdLst/>
            <a:ahLst/>
            <a:cxnLst/>
            <a:rect b="b" l="l" r="r" t="t"/>
            <a:pathLst>
              <a:path h="1905000" w="1905000">
                <a:moveTo>
                  <a:pt x="0" y="0"/>
                </a:moveTo>
                <a:lnTo>
                  <a:pt x="1143000" y="0"/>
                </a:lnTo>
                <a:lnTo>
                  <a:pt x="1905000" y="952500"/>
                </a:lnTo>
                <a:lnTo>
                  <a:pt x="1143000" y="1905000"/>
                </a:lnTo>
                <a:lnTo>
                  <a:pt x="0" y="1905000"/>
                </a:lnTo>
                <a:lnTo>
                  <a:pt x="762000" y="952500"/>
                </a:lnTo>
                <a:lnTo>
                  <a:pt x="0" y="0"/>
                </a:lnTo>
              </a:path>
            </a:pathLst>
          </a:custGeom>
          <a:solidFill>
            <a:schemeClr val="accent3">
              <a:alpha val="5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7" name="TextBox 7"/>
          <p:cNvSpPr txBox="1"/>
          <p:nvPr/>
        </p:nvSpPr>
        <p:spPr>
          <a:xfrm rot="0">
            <a:off x="885217" y="2819395"/>
            <a:ext cx="2215073" cy="2366124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通过同一操作员对同一样品两次判断结果的一致性分析，检验其自身判断标准的稳定性。若差异显著，需排查操作培训或量具使用问题。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8" name="TextBox 8"/>
          <p:cNvSpPr txBox="1"/>
          <p:nvPr/>
        </p:nvSpPr>
        <p:spPr>
          <a:xfrm rot="0">
            <a:off x="885217" y="1781131"/>
            <a:ext cx="2213705" cy="1079635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重复性（评估者内）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9" name="AutoShape 9"/>
          <p:cNvSpPr/>
          <p:nvPr/>
        </p:nvSpPr>
        <p:spPr>
          <a:xfrm rot="0">
            <a:off x="3134403" y="1428060"/>
            <a:ext cx="451865" cy="451865"/>
          </a:xfrm>
          <a:prstGeom prst="ellipse">
            <a:avLst/>
          </a:prstGeom>
          <a:solidFill>
            <a:schemeClr val="accent1">
              <a:alpha val="5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0" name="AutoShape 10"/>
          <p:cNvSpPr/>
          <p:nvPr/>
        </p:nvSpPr>
        <p:spPr>
          <a:xfrm rot="0">
            <a:off x="3217090" y="1510747"/>
            <a:ext cx="286491" cy="286491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11" name="Connector 11"/>
          <p:cNvCxnSpPr/>
          <p:nvPr/>
        </p:nvCxnSpPr>
        <p:spPr>
          <a:xfrm>
            <a:off x="3345401" y="1706994"/>
            <a:ext cx="0" cy="3988772"/>
          </a:xfrm>
          <a:prstGeom prst="line">
            <a:avLst/>
          </a:prstGeom>
          <a:ln w="9525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12" name="Freeform 12"/>
          <p:cNvSpPr/>
          <p:nvPr/>
        </p:nvSpPr>
        <p:spPr>
          <a:xfrm rot="-5400000">
            <a:off x="3578976" y="5290715"/>
            <a:ext cx="200816" cy="200816"/>
          </a:xfrm>
          <a:custGeom>
            <a:avLst/>
            <a:gdLst/>
            <a:ahLst/>
            <a:cxnLst/>
            <a:rect b="b" l="l" r="r" t="t"/>
            <a:pathLst>
              <a:path h="1905000" w="1905000">
                <a:moveTo>
                  <a:pt x="0" y="0"/>
                </a:moveTo>
                <a:lnTo>
                  <a:pt x="1143000" y="0"/>
                </a:lnTo>
                <a:lnTo>
                  <a:pt x="1905000" y="952500"/>
                </a:lnTo>
                <a:lnTo>
                  <a:pt x="1143000" y="1905000"/>
                </a:lnTo>
                <a:lnTo>
                  <a:pt x="0" y="1905000"/>
                </a:lnTo>
                <a:lnTo>
                  <a:pt x="762000" y="952500"/>
                </a:lnTo>
                <a:lnTo>
                  <a:pt x="0" y="0"/>
                </a:lnTo>
              </a:path>
            </a:pathLst>
          </a:cu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3" name="Freeform 13"/>
          <p:cNvSpPr/>
          <p:nvPr/>
        </p:nvSpPr>
        <p:spPr>
          <a:xfrm rot="-5400000">
            <a:off x="3578976" y="5491531"/>
            <a:ext cx="200816" cy="200816"/>
          </a:xfrm>
          <a:custGeom>
            <a:avLst/>
            <a:gdLst/>
            <a:ahLst/>
            <a:cxnLst/>
            <a:rect b="b" l="l" r="r" t="t"/>
            <a:pathLst>
              <a:path h="1905000" w="1905000">
                <a:moveTo>
                  <a:pt x="0" y="0"/>
                </a:moveTo>
                <a:lnTo>
                  <a:pt x="1143000" y="0"/>
                </a:lnTo>
                <a:lnTo>
                  <a:pt x="1905000" y="952500"/>
                </a:lnTo>
                <a:lnTo>
                  <a:pt x="1143000" y="1905000"/>
                </a:lnTo>
                <a:lnTo>
                  <a:pt x="0" y="1905000"/>
                </a:lnTo>
                <a:lnTo>
                  <a:pt x="762000" y="952500"/>
                </a:lnTo>
                <a:lnTo>
                  <a:pt x="0" y="0"/>
                </a:lnTo>
              </a:path>
            </a:pathLst>
          </a:custGeom>
          <a:solidFill>
            <a:schemeClr val="accent3">
              <a:alpha val="5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4" name="TextBox 14"/>
          <p:cNvSpPr txBox="1"/>
          <p:nvPr/>
        </p:nvSpPr>
        <p:spPr>
          <a:xfrm rot="0">
            <a:off x="3586268" y="2819395"/>
            <a:ext cx="2215073" cy="2366124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对比不同操作员对相同样本集的判定结果，识别评估标准在团队中的统一程度。高离散性表明需标准化判定准则或加强跨人员校准。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15" name="TextBox 15"/>
          <p:cNvSpPr txBox="1"/>
          <p:nvPr/>
        </p:nvSpPr>
        <p:spPr>
          <a:xfrm rot="0">
            <a:off x="3586268" y="1781131"/>
            <a:ext cx="2213705" cy="1079635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再现性（评估者间）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16" name="AutoShape 16"/>
          <p:cNvSpPr/>
          <p:nvPr/>
        </p:nvSpPr>
        <p:spPr>
          <a:xfrm rot="0">
            <a:off x="5835454" y="1428060"/>
            <a:ext cx="451865" cy="451865"/>
          </a:xfrm>
          <a:prstGeom prst="ellipse">
            <a:avLst/>
          </a:prstGeom>
          <a:solidFill>
            <a:schemeClr val="accent1">
              <a:alpha val="5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17" name="Connector 17"/>
          <p:cNvCxnSpPr/>
          <p:nvPr/>
        </p:nvCxnSpPr>
        <p:spPr>
          <a:xfrm>
            <a:off x="6046452" y="1706994"/>
            <a:ext cx="0" cy="3988772"/>
          </a:xfrm>
          <a:prstGeom prst="line">
            <a:avLst/>
          </a:prstGeom>
          <a:ln w="9525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18" name="Freeform 18"/>
          <p:cNvSpPr/>
          <p:nvPr/>
        </p:nvSpPr>
        <p:spPr>
          <a:xfrm rot="-5400000">
            <a:off x="6280027" y="5290715"/>
            <a:ext cx="200816" cy="200816"/>
          </a:xfrm>
          <a:custGeom>
            <a:avLst/>
            <a:gdLst/>
            <a:ahLst/>
            <a:cxnLst/>
            <a:rect b="b" l="l" r="r" t="t"/>
            <a:pathLst>
              <a:path h="1905000" w="1905000">
                <a:moveTo>
                  <a:pt x="0" y="0"/>
                </a:moveTo>
                <a:lnTo>
                  <a:pt x="1143000" y="0"/>
                </a:lnTo>
                <a:lnTo>
                  <a:pt x="1905000" y="952500"/>
                </a:lnTo>
                <a:lnTo>
                  <a:pt x="1143000" y="1905000"/>
                </a:lnTo>
                <a:lnTo>
                  <a:pt x="0" y="1905000"/>
                </a:lnTo>
                <a:lnTo>
                  <a:pt x="762000" y="952500"/>
                </a:lnTo>
                <a:lnTo>
                  <a:pt x="0" y="0"/>
                </a:lnTo>
              </a:path>
            </a:pathLst>
          </a:cu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9" name="Freeform 19"/>
          <p:cNvSpPr/>
          <p:nvPr/>
        </p:nvSpPr>
        <p:spPr>
          <a:xfrm rot="-5400000">
            <a:off x="6280027" y="5491531"/>
            <a:ext cx="200816" cy="200816"/>
          </a:xfrm>
          <a:custGeom>
            <a:avLst/>
            <a:gdLst/>
            <a:ahLst/>
            <a:cxnLst/>
            <a:rect b="b" l="l" r="r" t="t"/>
            <a:pathLst>
              <a:path h="1905000" w="1905000">
                <a:moveTo>
                  <a:pt x="0" y="0"/>
                </a:moveTo>
                <a:lnTo>
                  <a:pt x="1143000" y="0"/>
                </a:lnTo>
                <a:lnTo>
                  <a:pt x="1905000" y="952500"/>
                </a:lnTo>
                <a:lnTo>
                  <a:pt x="1143000" y="1905000"/>
                </a:lnTo>
                <a:lnTo>
                  <a:pt x="0" y="1905000"/>
                </a:lnTo>
                <a:lnTo>
                  <a:pt x="762000" y="952500"/>
                </a:lnTo>
                <a:lnTo>
                  <a:pt x="0" y="0"/>
                </a:lnTo>
              </a:path>
            </a:pathLst>
          </a:custGeom>
          <a:solidFill>
            <a:schemeClr val="accent3">
              <a:alpha val="5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0" name="TextBox 20"/>
          <p:cNvSpPr txBox="1"/>
          <p:nvPr/>
        </p:nvSpPr>
        <p:spPr>
          <a:xfrm rot="0">
            <a:off x="6287319" y="2819395"/>
            <a:ext cx="2215073" cy="2366124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采用交叉表记录每位操作员的两次判断与实际状态（如合格/不合格），通过Kappa系数或百分比一致率量化一致性水平。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21" name="TextBox 21"/>
          <p:cNvSpPr txBox="1"/>
          <p:nvPr/>
        </p:nvSpPr>
        <p:spPr>
          <a:xfrm rot="0">
            <a:off x="6287319" y="1781131"/>
            <a:ext cx="2213705" cy="1079635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结果矩阵构建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22" name="AutoShape 22"/>
          <p:cNvSpPr/>
          <p:nvPr/>
        </p:nvSpPr>
        <p:spPr>
          <a:xfrm rot="0">
            <a:off x="8536505" y="1428060"/>
            <a:ext cx="451865" cy="451865"/>
          </a:xfrm>
          <a:prstGeom prst="ellipse">
            <a:avLst/>
          </a:prstGeom>
          <a:solidFill>
            <a:schemeClr val="accent1">
              <a:alpha val="5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23" name="Connector 23"/>
          <p:cNvCxnSpPr/>
          <p:nvPr/>
        </p:nvCxnSpPr>
        <p:spPr>
          <a:xfrm>
            <a:off x="8747503" y="1706994"/>
            <a:ext cx="0" cy="3988772"/>
          </a:xfrm>
          <a:prstGeom prst="line">
            <a:avLst/>
          </a:prstGeom>
          <a:ln w="9525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24" name="Freeform 24"/>
          <p:cNvSpPr/>
          <p:nvPr/>
        </p:nvSpPr>
        <p:spPr>
          <a:xfrm rot="-5400000">
            <a:off x="8981078" y="5290715"/>
            <a:ext cx="200816" cy="200816"/>
          </a:xfrm>
          <a:custGeom>
            <a:avLst/>
            <a:gdLst/>
            <a:ahLst/>
            <a:cxnLst/>
            <a:rect b="b" l="l" r="r" t="t"/>
            <a:pathLst>
              <a:path h="1905000" w="1905000">
                <a:moveTo>
                  <a:pt x="0" y="0"/>
                </a:moveTo>
                <a:lnTo>
                  <a:pt x="1143000" y="0"/>
                </a:lnTo>
                <a:lnTo>
                  <a:pt x="1905000" y="952500"/>
                </a:lnTo>
                <a:lnTo>
                  <a:pt x="1143000" y="1905000"/>
                </a:lnTo>
                <a:lnTo>
                  <a:pt x="0" y="1905000"/>
                </a:lnTo>
                <a:lnTo>
                  <a:pt x="762000" y="952500"/>
                </a:lnTo>
                <a:lnTo>
                  <a:pt x="0" y="0"/>
                </a:lnTo>
              </a:path>
            </a:pathLst>
          </a:cu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5" name="Freeform 25"/>
          <p:cNvSpPr/>
          <p:nvPr/>
        </p:nvSpPr>
        <p:spPr>
          <a:xfrm rot="-5400000">
            <a:off x="8981078" y="5491531"/>
            <a:ext cx="200816" cy="200816"/>
          </a:xfrm>
          <a:custGeom>
            <a:avLst/>
            <a:gdLst/>
            <a:ahLst/>
            <a:cxnLst/>
            <a:rect b="b" l="l" r="r" t="t"/>
            <a:pathLst>
              <a:path h="1905000" w="1905000">
                <a:moveTo>
                  <a:pt x="0" y="0"/>
                </a:moveTo>
                <a:lnTo>
                  <a:pt x="1143000" y="0"/>
                </a:lnTo>
                <a:lnTo>
                  <a:pt x="1905000" y="952500"/>
                </a:lnTo>
                <a:lnTo>
                  <a:pt x="1143000" y="1905000"/>
                </a:lnTo>
                <a:lnTo>
                  <a:pt x="0" y="1905000"/>
                </a:lnTo>
                <a:lnTo>
                  <a:pt x="762000" y="952500"/>
                </a:lnTo>
                <a:lnTo>
                  <a:pt x="0" y="0"/>
                </a:lnTo>
              </a:path>
            </a:pathLst>
          </a:custGeom>
          <a:solidFill>
            <a:schemeClr val="accent3">
              <a:alpha val="5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6" name="TextBox 26"/>
          <p:cNvSpPr txBox="1"/>
          <p:nvPr/>
        </p:nvSpPr>
        <p:spPr>
          <a:xfrm rot="0">
            <a:off x="8988371" y="2819395"/>
            <a:ext cx="2215073" cy="2366124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检查操作员与样品间的交互效应，例如特定人员对某类缺陷敏感度异常，可能揭示判定标准模糊或培训缺口。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eyJ0YWciOiIkaXRlbTRfYyJ9</bd:templateData>
          </p:ext>
        </p:extLst>
      </p:sp>
      <p:sp>
        <p:nvSpPr>
          <p:cNvPr id="27" name="TextBox 27"/>
          <p:cNvSpPr txBox="1"/>
          <p:nvPr/>
        </p:nvSpPr>
        <p:spPr>
          <a:xfrm rot="0">
            <a:off x="8988371" y="1781131"/>
            <a:ext cx="2213705" cy="1079635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交互作用分析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eyJ0YWciOiIkaXRlbTRfdGl0bGUifQ==</bd:templateData>
          </p:ext>
        </p:extLst>
      </p:sp>
      <p:sp>
        <p:nvSpPr>
          <p:cNvPr id="28" name="AutoShape 28"/>
          <p:cNvSpPr/>
          <p:nvPr/>
        </p:nvSpPr>
        <p:spPr>
          <a:xfrm rot="0">
            <a:off x="516039" y="1510747"/>
            <a:ext cx="286491" cy="286491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9" name="AutoShape 29"/>
          <p:cNvSpPr/>
          <p:nvPr/>
        </p:nvSpPr>
        <p:spPr>
          <a:xfrm rot="0">
            <a:off x="5918141" y="1510747"/>
            <a:ext cx="286491" cy="286491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0" name="AutoShape 30"/>
          <p:cNvSpPr/>
          <p:nvPr/>
        </p:nvSpPr>
        <p:spPr>
          <a:xfrm rot="0">
            <a:off x="8619192" y="1510747"/>
            <a:ext cx="286491" cy="286491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1" name="TextBox 31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评估者间与评估者内一致性检验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ivhOS8sOiAhemXtOS4juivhOS8sOiAheWGheS4gOiHtOaAp+ajgOmqjFxuIyMjIOmHjeWkjeaAp++8iOivhOS8sOiAheWGhe+8iVxu6YCa6L+H5ZCM5LiA5pON5L2c5ZGY5a+55ZCM5LiA5qC35ZOB5Lik5qyh5Yik5pat57uT5p6c55qE5LiA6Ie05oCn5YiG5p6Q77yM5qOA6aqM5YW26Ieq6Lqr5Yik5pat5qCH5YeG55qE56iz5a6a5oCn44CC6Iul5beu5byC5pi+6JGX77yM6ZyA5o6S5p+l5pON5L2c5Z+56K6t5oiW6YeP5YW35L2/55So6Zeu6aKY44CCXG4jIyMg5YaN546w5oCn77yI6K+E5Lyw6ICF6Ze077yJXG7lr7nmr5TkuI3lkIzmk43kvZzlkZjlr7nnm7jlkIzmoLfmnKzpm4bnmoTliKTlrprnu5PmnpzvvIzor4bliKvor4TkvLDmoIflh4blnKjlm6LpmJ/kuK3nmoTnu5/kuIDnqIvluqbjgILpq5jnprvmlaPmgKfooajmmI7pnIDmoIflh4bljJbliKTlrprlh4bliJnmiJbliqDlvLrot6jkurrlkZjmoKHlh4bjgIJcbiMjIyDnu5Pmnpznn6npmLXmnoTlu7pcbumHh+eUqOS6pOWPieihqOiusOW9leavj+S9jeaTjeS9nOWRmOeahOS4pOasoeWIpOaWreS4juWunumZheeKtuaAge+8iOWmguWQiOagvC/kuI3lkIjmoLzvvInvvIzpgJrov4dLYXBwYeezu+aVsOaIlueZvuWIhuavlOS4gOiHtOeOh+mHj+WMluS4gOiHtOaAp+awtOW5s+OAglxuIyMjIOS6pOS6kuS9nOeUqOWIhuaekFxu5qOA5p+l5pON5L2c5ZGY5LiO5qC35ZOB6Ze055qE5Lqk5LqS5pWI5bqU77yM5L6L5aaC54m55a6a5Lq65ZGY5a+55p+Q57G757y66Zm35pWP5oSf5bqm5byC5bi477yM5Y+v6IO95o+t56S65Yik5a6a5qCH5YeG5qih57OK5oiW5Z+56K6t57y65Y+j44CCIiwidHBsaWQiOiIxMDAwMSIsInRwbE5hbWUiOiJsaXN0NF81X21vZCIsImVkaXRlZCI6ImZhbHNlIiwiZXh0cmFQYXJhbXMiOiJ7XCJpbmZvX3VybFwiOlwiaHR0cDovL2JqLmJjZWJvcy5jb20vdjEvd2Vua3UtYWktZG9jLzMwNTczMDAwNTA1MDMwMy9ydGNzL2JkanNvbi8zZTM1OTA3ZGE1NWMwYjZiLmpzb24/cmVzcG9uc2VDYWNoZUNvbnRyb2w9bWF4LWFnZSUzRDM4ODgwMDAmcmVzcG9uc2VFeHBpcmVzPUZyaSUyQyUyMDE3JTIwQXByJTIwMjAyNiUyMDAwJTNBMTYlM0EwMCUyMCUyQjA4MDAmYXV0aG9yaXphdGlvbj1iY2UtYXV0aC12MSUyRjQ2ZGM4Y2MzNDY3NDRkYWQ4MDA2NTE4MjNhOTZkOWNkJTJGMjAyNi0wMy0wMlQxNiUzQTE2JTNBMDBaJTJGLTElMkZob3N0JTJGOWZjYTdiNWU2MDExNzBlYjU4MmJiMzQyZjU2NmE2Y2NhYzhkNzg3ODdmMjBlOGI1OGU1ODRhNzQ1Y2JlMTkwNyZyZXNwb25zZUNvbnRlbnRUeXBlPWFwcGxpY2F0aW9uJTJGanNvblwifSJ9</bd:templateData>
    </p:ext>
  </p:extLs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AutoShape 3"/>
          <p:cNvSpPr/>
          <p:nvPr/>
        </p:nvSpPr>
        <p:spPr>
          <a:xfrm rot="0">
            <a:off x="6810510" y="1925939"/>
            <a:ext cx="3752401" cy="3752401"/>
          </a:xfrm>
          <a:prstGeom prst="ellipse">
            <a:avLst/>
          </a:prstGeom>
          <a:solidFill>
            <a:schemeClr val="accent2">
              <a:alpha val="100000"/>
              <a:lumMod val="60000"/>
              <a:lumOff val="4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4" name="TextBox 4"/>
          <p:cNvSpPr txBox="1"/>
          <p:nvPr/>
        </p:nvSpPr>
        <p:spPr>
          <a:xfrm rot="0">
            <a:off x="433352" y="1937552"/>
            <a:ext cx="5549636" cy="668829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针对不一致的缺陷类型开发可视化判定手册，包含典型极限样品图片及详细描述，通过定期校准训练减少主观差异。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5" name="TextBox 5"/>
          <p:cNvSpPr txBox="1"/>
          <p:nvPr/>
        </p:nvSpPr>
        <p:spPr>
          <a:xfrm rot="0">
            <a:off x="433352" y="1500980"/>
            <a:ext cx="2575077" cy="346028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77000"/>
              </a:lnSpc>
            </a:pPr>
            <a:r>
              <a:rPr b="1" lang="en-US" sz="19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标准化判定培训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6" name="TextBox 6"/>
          <p:cNvSpPr txBox="1"/>
          <p:nvPr/>
        </p:nvSpPr>
        <p:spPr>
          <a:xfrm rot="0">
            <a:off x="433352" y="3362368"/>
            <a:ext cx="5549636" cy="668829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若属性判定依赖物理检测工具（如通止规），需验证量具分辨率是否匹配公差要求，必要时引入自动化检测设备降低人为误差。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7" name="TextBox 7"/>
          <p:cNvSpPr txBox="1"/>
          <p:nvPr/>
        </p:nvSpPr>
        <p:spPr>
          <a:xfrm rot="0">
            <a:off x="433352" y="2925796"/>
            <a:ext cx="2575077" cy="346028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77000"/>
              </a:lnSpc>
            </a:pPr>
            <a:r>
              <a:rPr b="1" lang="en-US" sz="19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量具优化升级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8" name="TextBox 8"/>
          <p:cNvSpPr txBox="1"/>
          <p:nvPr/>
        </p:nvSpPr>
        <p:spPr>
          <a:xfrm rot="0">
            <a:off x="433352" y="4875829"/>
            <a:ext cx="5732473" cy="668829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建立评估前标准样品复核机制，要求操作员在正式检验前使用已知状态的样品进行自检，确保其判断基准与标准库对齐。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9" name="TextBox 9"/>
          <p:cNvSpPr txBox="1"/>
          <p:nvPr/>
        </p:nvSpPr>
        <p:spPr>
          <a:xfrm rot="0">
            <a:off x="433352" y="4439257"/>
            <a:ext cx="2575077" cy="346028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77000"/>
              </a:lnSpc>
            </a:pPr>
            <a:r>
              <a:rPr b="1" lang="en-US" sz="19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流程控制强化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l="16675" r="16675"/>
          <a:stretch>
            <a:fillRect/>
          </a:stretch>
        </p:blipFill>
        <p:spPr>
          <a:xfrm rot="0">
            <a:off x="7311423" y="2405014"/>
            <a:ext cx="2750573" cy="2750574"/>
          </a:xfrm>
          <a:prstGeom prst="ellipse">
            <a:avLst/>
          </a:prstGeom>
        </p:spPr>
        <p:extLst>
          <p:ext uri="http://schemas.baidu.com/office/drawing/2023/templateData">
            <bd:templateData xmlns:bd="http://schemas.baidu.com/office/drawing/2023/templateData">eyJ0YWciOiIkaW1nMCJ9</bd:templateData>
          </p:ext>
        </p:extLst>
      </p:pic>
      <p:sp>
        <p:nvSpPr>
          <p:cNvPr id="11" name="AutoShape 11"/>
          <p:cNvSpPr/>
          <p:nvPr/>
        </p:nvSpPr>
        <p:spPr>
          <a:xfrm rot="0">
            <a:off x="8251667" y="1412545"/>
            <a:ext cx="870086" cy="870086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2" name="AutoShape 12"/>
          <p:cNvSpPr/>
          <p:nvPr/>
        </p:nvSpPr>
        <p:spPr>
          <a:xfrm rot="0">
            <a:off x="6592870" y="4399065"/>
            <a:ext cx="870086" cy="870086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3" name="AutoShape 13"/>
          <p:cNvSpPr/>
          <p:nvPr/>
        </p:nvSpPr>
        <p:spPr>
          <a:xfrm rot="0">
            <a:off x="9893403" y="4399065"/>
            <a:ext cx="870086" cy="870086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4" name="Freeform 14"/>
          <p:cNvSpPr/>
          <p:nvPr/>
        </p:nvSpPr>
        <p:spPr>
          <a:xfrm rot="0">
            <a:off x="8483596" y="1611436"/>
            <a:ext cx="406228" cy="406228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0" y="91440"/>
                </a:moveTo>
                <a:lnTo>
                  <a:pt x="152400" y="0"/>
                </a:lnTo>
                <a:lnTo>
                  <a:pt x="304800" y="91440"/>
                </a:lnTo>
                <a:lnTo>
                  <a:pt x="304800" y="121920"/>
                </a:lnTo>
                <a:lnTo>
                  <a:pt x="0" y="121920"/>
                </a:lnTo>
                <a:lnTo>
                  <a:pt x="0" y="91440"/>
                </a:lnTo>
                <a:close/>
                <a:moveTo>
                  <a:pt x="0" y="274320"/>
                </a:moveTo>
                <a:lnTo>
                  <a:pt x="304800" y="27432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274320"/>
                </a:lnTo>
                <a:close/>
                <a:moveTo>
                  <a:pt x="30480" y="243840"/>
                </a:moveTo>
                <a:lnTo>
                  <a:pt x="274320" y="243840"/>
                </a:lnTo>
                <a:lnTo>
                  <a:pt x="274320" y="274320"/>
                </a:lnTo>
                <a:lnTo>
                  <a:pt x="30480" y="274320"/>
                </a:lnTo>
                <a:lnTo>
                  <a:pt x="30480" y="243840"/>
                </a:lnTo>
                <a:close/>
                <a:moveTo>
                  <a:pt x="30480" y="121920"/>
                </a:moveTo>
                <a:lnTo>
                  <a:pt x="91440" y="121920"/>
                </a:lnTo>
                <a:lnTo>
                  <a:pt x="91440" y="243840"/>
                </a:lnTo>
                <a:lnTo>
                  <a:pt x="30480" y="243840"/>
                </a:lnTo>
                <a:lnTo>
                  <a:pt x="30480" y="121920"/>
                </a:lnTo>
                <a:close/>
                <a:moveTo>
                  <a:pt x="121920" y="121920"/>
                </a:moveTo>
                <a:lnTo>
                  <a:pt x="182880" y="121920"/>
                </a:lnTo>
                <a:lnTo>
                  <a:pt x="182880" y="243840"/>
                </a:lnTo>
                <a:lnTo>
                  <a:pt x="121920" y="243840"/>
                </a:lnTo>
                <a:lnTo>
                  <a:pt x="121920" y="121920"/>
                </a:lnTo>
                <a:close/>
                <a:moveTo>
                  <a:pt x="213360" y="121920"/>
                </a:moveTo>
                <a:lnTo>
                  <a:pt x="274320" y="121920"/>
                </a:lnTo>
                <a:lnTo>
                  <a:pt x="274320" y="243840"/>
                </a:lnTo>
                <a:lnTo>
                  <a:pt x="213360" y="243840"/>
                </a:lnTo>
                <a:lnTo>
                  <a:pt x="213360" y="1219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5" name="Freeform 15"/>
          <p:cNvSpPr/>
          <p:nvPr/>
        </p:nvSpPr>
        <p:spPr>
          <a:xfrm rot="0">
            <a:off x="10133735" y="4607907"/>
            <a:ext cx="405950" cy="405950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152400" y="190500"/>
                </a:moveTo>
                <a:cubicBezTo>
                  <a:pt x="152400" y="169459"/>
                  <a:pt x="169459" y="152400"/>
                  <a:pt x="190500" y="152400"/>
                </a:cubicBezTo>
                <a:cubicBezTo>
                  <a:pt x="211541" y="152400"/>
                  <a:pt x="228600" y="169459"/>
                  <a:pt x="228600" y="190500"/>
                </a:cubicBezTo>
                <a:cubicBezTo>
                  <a:pt x="228600" y="211541"/>
                  <a:pt x="211541" y="228600"/>
                  <a:pt x="190500" y="228600"/>
                </a:cubicBezTo>
                <a:cubicBezTo>
                  <a:pt x="169459" y="228600"/>
                  <a:pt x="152400" y="211541"/>
                  <a:pt x="152400" y="190500"/>
                </a:cubicBezTo>
                <a:close/>
                <a:moveTo>
                  <a:pt x="266700" y="76200"/>
                </a:moveTo>
                <a:lnTo>
                  <a:pt x="235372" y="12925"/>
                </a:lnTo>
                <a:cubicBezTo>
                  <a:pt x="232801" y="5410"/>
                  <a:pt x="225695" y="0"/>
                  <a:pt x="217284" y="0"/>
                </a:cubicBezTo>
                <a:lnTo>
                  <a:pt x="164973" y="0"/>
                </a:lnTo>
                <a:cubicBezTo>
                  <a:pt x="156467" y="0"/>
                  <a:pt x="149295" y="5544"/>
                  <a:pt x="146837" y="13192"/>
                </a:cubicBezTo>
                <a:lnTo>
                  <a:pt x="114338" y="76200"/>
                </a:lnTo>
                <a:lnTo>
                  <a:pt x="38100" y="76200"/>
                </a:lnTo>
                <a:cubicBezTo>
                  <a:pt x="17059" y="76200"/>
                  <a:pt x="0" y="93259"/>
                  <a:pt x="0" y="114300"/>
                </a:cubicBezTo>
                <a:lnTo>
                  <a:pt x="0" y="304800"/>
                </a:lnTo>
                <a:lnTo>
                  <a:pt x="304800" y="304800"/>
                </a:lnTo>
                <a:lnTo>
                  <a:pt x="304800" y="114300"/>
                </a:lnTo>
                <a:cubicBezTo>
                  <a:pt x="304800" y="93259"/>
                  <a:pt x="287760" y="76200"/>
                  <a:pt x="266700" y="76200"/>
                </a:cubicBezTo>
                <a:close/>
                <a:moveTo>
                  <a:pt x="57150" y="152400"/>
                </a:moveTo>
                <a:cubicBezTo>
                  <a:pt x="46625" y="152400"/>
                  <a:pt x="38100" y="143875"/>
                  <a:pt x="38100" y="133350"/>
                </a:cubicBezTo>
                <a:cubicBezTo>
                  <a:pt x="38100" y="122825"/>
                  <a:pt x="46625" y="114300"/>
                  <a:pt x="57150" y="114300"/>
                </a:cubicBezTo>
                <a:cubicBezTo>
                  <a:pt x="67675" y="114300"/>
                  <a:pt x="76200" y="122825"/>
                  <a:pt x="76200" y="133350"/>
                </a:cubicBezTo>
                <a:cubicBezTo>
                  <a:pt x="76200" y="143875"/>
                  <a:pt x="67675" y="152400"/>
                  <a:pt x="57150" y="152400"/>
                </a:cubicBezTo>
                <a:close/>
                <a:moveTo>
                  <a:pt x="190500" y="266700"/>
                </a:moveTo>
                <a:cubicBezTo>
                  <a:pt x="148419" y="266700"/>
                  <a:pt x="114300" y="232581"/>
                  <a:pt x="114300" y="190500"/>
                </a:cubicBezTo>
                <a:cubicBezTo>
                  <a:pt x="114300" y="148419"/>
                  <a:pt x="148419" y="114300"/>
                  <a:pt x="190500" y="114300"/>
                </a:cubicBezTo>
                <a:cubicBezTo>
                  <a:pt x="232581" y="114300"/>
                  <a:pt x="266700" y="148419"/>
                  <a:pt x="266700" y="190500"/>
                </a:cubicBezTo>
                <a:cubicBezTo>
                  <a:pt x="266700" y="232581"/>
                  <a:pt x="232581" y="266700"/>
                  <a:pt x="190500" y="26670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6" name="Freeform 16"/>
          <p:cNvSpPr/>
          <p:nvPr/>
        </p:nvSpPr>
        <p:spPr>
          <a:xfrm rot="0">
            <a:off x="6798897" y="4604169"/>
            <a:ext cx="459877" cy="459877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304800" y="171155"/>
                </a:moveTo>
                <a:lnTo>
                  <a:pt x="304800" y="133055"/>
                </a:lnTo>
                <a:lnTo>
                  <a:pt x="259261" y="114081"/>
                </a:lnTo>
                <a:cubicBezTo>
                  <a:pt x="257994" y="110509"/>
                  <a:pt x="256661" y="107051"/>
                  <a:pt x="255022" y="103661"/>
                </a:cubicBezTo>
                <a:lnTo>
                  <a:pt x="273406" y="57893"/>
                </a:lnTo>
                <a:lnTo>
                  <a:pt x="246459" y="30956"/>
                </a:lnTo>
                <a:lnTo>
                  <a:pt x="201101" y="49635"/>
                </a:lnTo>
                <a:cubicBezTo>
                  <a:pt x="197644" y="47958"/>
                  <a:pt x="194110" y="46549"/>
                  <a:pt x="190462" y="45244"/>
                </a:cubicBezTo>
                <a:lnTo>
                  <a:pt x="171155" y="0"/>
                </a:lnTo>
                <a:lnTo>
                  <a:pt x="133055" y="0"/>
                </a:lnTo>
                <a:lnTo>
                  <a:pt x="114224" y="45091"/>
                </a:lnTo>
                <a:cubicBezTo>
                  <a:pt x="110433" y="46434"/>
                  <a:pt x="106785" y="47844"/>
                  <a:pt x="103175" y="49559"/>
                </a:cubicBezTo>
                <a:lnTo>
                  <a:pt x="57893" y="31366"/>
                </a:lnTo>
                <a:lnTo>
                  <a:pt x="30956" y="58303"/>
                </a:lnTo>
                <a:lnTo>
                  <a:pt x="49416" y="103175"/>
                </a:lnTo>
                <a:cubicBezTo>
                  <a:pt x="47625" y="106861"/>
                  <a:pt x="46177" y="110614"/>
                  <a:pt x="44796" y="114491"/>
                </a:cubicBezTo>
                <a:lnTo>
                  <a:pt x="0" y="133645"/>
                </a:lnTo>
                <a:lnTo>
                  <a:pt x="0" y="171745"/>
                </a:lnTo>
                <a:lnTo>
                  <a:pt x="44834" y="190424"/>
                </a:lnTo>
                <a:cubicBezTo>
                  <a:pt x="46215" y="194291"/>
                  <a:pt x="47701" y="198053"/>
                  <a:pt x="49482" y="201740"/>
                </a:cubicBezTo>
                <a:lnTo>
                  <a:pt x="31366" y="246907"/>
                </a:lnTo>
                <a:lnTo>
                  <a:pt x="58303" y="273844"/>
                </a:lnTo>
                <a:lnTo>
                  <a:pt x="103289" y="255318"/>
                </a:lnTo>
                <a:cubicBezTo>
                  <a:pt x="106899" y="257032"/>
                  <a:pt x="110585" y="258404"/>
                  <a:pt x="114376" y="259709"/>
                </a:cubicBezTo>
                <a:lnTo>
                  <a:pt x="133645" y="304800"/>
                </a:lnTo>
                <a:lnTo>
                  <a:pt x="171745" y="304800"/>
                </a:lnTo>
                <a:lnTo>
                  <a:pt x="190605" y="259480"/>
                </a:lnTo>
                <a:cubicBezTo>
                  <a:pt x="194215" y="258137"/>
                  <a:pt x="197787" y="256727"/>
                  <a:pt x="201206" y="255089"/>
                </a:cubicBezTo>
                <a:lnTo>
                  <a:pt x="246898" y="273396"/>
                </a:lnTo>
                <a:lnTo>
                  <a:pt x="273834" y="246459"/>
                </a:lnTo>
                <a:lnTo>
                  <a:pt x="255079" y="200997"/>
                </a:lnTo>
                <a:cubicBezTo>
                  <a:pt x="256680" y="197577"/>
                  <a:pt x="257985" y="194110"/>
                  <a:pt x="259251" y="190576"/>
                </a:cubicBezTo>
                <a:lnTo>
                  <a:pt x="304800" y="171155"/>
                </a:lnTo>
                <a:close/>
                <a:moveTo>
                  <a:pt x="152105" y="209550"/>
                </a:moveTo>
                <a:cubicBezTo>
                  <a:pt x="120558" y="209550"/>
                  <a:pt x="94955" y="183947"/>
                  <a:pt x="94955" y="152400"/>
                </a:cubicBezTo>
                <a:cubicBezTo>
                  <a:pt x="94955" y="120853"/>
                  <a:pt x="120558" y="95250"/>
                  <a:pt x="152105" y="95250"/>
                </a:cubicBezTo>
                <a:cubicBezTo>
                  <a:pt x="183652" y="95250"/>
                  <a:pt x="209255" y="120853"/>
                  <a:pt x="209255" y="152400"/>
                </a:cubicBezTo>
                <a:cubicBezTo>
                  <a:pt x="209255" y="183947"/>
                  <a:pt x="183652" y="209550"/>
                  <a:pt x="152105" y="20955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7" name="TextBox 17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提高分类一致性的策略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aPkOmrmOWIhuexu+S4gOiHtOaAp+eahOetlueVpVxuIyMjIOagh+WHhuWMluWIpOWumuWfueiurVxu6ZKI5a+55LiN5LiA6Ie055qE57y66Zm357G75Z6L5byA5Y+R5Y+v6KeG5YyW5Yik5a6a5omL5YaM77yM5YyF5ZCr5YW45Z6L5p6B6ZmQ5qC35ZOB5Zu+54mH5Y+K6K+m57uG5o+P6L+w77yM6YCa6L+H5a6a5pyf5qCh5YeG6K6t57uD5YeP5bCR5Li76KeC5beu5byC44CCXG4jIyMg6YeP5YW35LyY5YyW5Y2H57qnXG7oi6XlsZ7mgKfliKTlrprkvp3otZbniannkIbmo4DmtYvlt6XlhbfvvIjlpoLpgJrmraLop4TvvInvvIzpnIDpqozor4Hph4/lhbfliIbovqjnjofmmK/lkKbljLnphY3lhazlt67opoHmsYLvvIzlv4XopoHml7blvJXlhaXoh6rliqjljJbmo4DmtYvorr7lpIfpmY3kvY7kurrkuLror6/lt67jgIJcbiMjIyDmtYHnqIvmjqfliLblvLrljJZcbuW7uueri+ivhOS8sOWJjeagh+WHhuagt+WTgeWkjeaguOacuuWItu+8jOimgeaxguaTjeS9nOWRmOWcqOato+W8j+ajgOmqjOWJjeS9v+eUqOW3suefpeeKtuaAgeeahOagt+WTgei/m+ihjOiHquajgO+8jOehruS/neWFtuWIpOaWreWfuuWHhuS4juagh+WHhuW6k+Wvuem9kOOAgiIsInRwbGlkIjoiMTAwMDEiLCJ0cGxOYW1lIjoibGlzdDNfSW1nMTVfbW9kIiwiZWRpdGVkIjoiZmFsc2UiLCJleHRyYVBhcmFtcyI6IntcImluZm9fdXJsXCI6XCJodHRwOi8vYmouYmNlYm9zLmNvbS92MS93ZW5rdS1haS1kb2MvMzA1NzMwMDA1MDUwMzAzL3J0Y3MvYmRqc29uLzNlMzU5MDdkYTU1YzBiNmIuanNvbj9yZXNwb25zZUNhY2hlQ29udHJvbD1tYXgtYWdlJTNEMzg4ODAwMCZyZXNwb25zZUV4cGlyZXM9RnJpJTJDJTIwMTclMjBBcHIlMjAyMDI2JTIwMDAlM0ExNiUzQTAwJTIwJTJCMDgwMCZhdXRob3JpemF0aW9uPWJjZS1hdXRoLXYxJTJGNDZkYzhjYzM0Njc0NGRhZDgwMDY1MTgyM2E5NmQ5Y2QlMkYyMDI2LTAzLTAyVDE2JTNBMTYlM0EwMFolMkYtMSUyRmhvc3QlMkY5ZmNhN2I1ZTYwMTE3MGViNTgyYmIzNDJmNTY2YTZjY2FjOGQ3ODc4N2YyMGU4YjU4ZTU4NGE3NDVjYmUxOTA3JnJlc3BvbnNlQ29udGVudFR5cGU9YXBwbGljYXRpb24lMkZqc29uXCJ9In0=</bd:templateData>
    </p:ext>
  </p:extLs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06" name="AutoShape 3"/>
          <p:cNvSpPr/>
          <p:nvPr/>
        </p:nvSpPr>
        <p:spPr>
          <a:xfrm rot="0">
            <a:off x="0" y="0"/>
            <a:ext cx="4318000" cy="6858000"/>
          </a:xfrm>
          <a:prstGeom prst="roundRect">
            <a:avLst>
              <a:gd fmla="val 0" name="adj"/>
            </a:avLst>
          </a:prstGeom>
          <a:solidFill>
            <a:srgbClr val="1E3A8A">
              <a:alpha val="100000"/>
            </a:srgbClr>
          </a:solidFill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4" name="Connector 4"/>
          <p:cNvCxnSpPr/>
          <p:nvPr/>
        </p:nvCxnSpPr>
        <p:spPr>
          <a:xfrm>
            <a:off x="609600" y="1517650"/>
            <a:ext cx="1270000" cy="12700"/>
          </a:xfrm>
          <a:prstGeom prst="line">
            <a:avLst/>
          </a:prstGeom>
          <a:ln w="25400">
            <a:solidFill>
              <a:srgbClr val="FFFFFF">
                <a:alpha val="5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21508" name="AutoShape 5"/>
          <p:cNvSpPr/>
          <p:nvPr/>
        </p:nvSpPr>
        <p:spPr>
          <a:xfrm rot="0">
            <a:off x="609600" y="1778000"/>
            <a:ext cx="3098800" cy="1270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6399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05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eyJfdGVtcGxhdGVEYXRhIjp7ImNvbnRlbnRUeXBlIjoiJG51bWJlciJ9LCJ0YWciOiIkbnVtYmVyIn0=</bd:templateData>
          </p:ext>
        </p:extLst>
      </p:sp>
      <p:sp>
        <p:nvSpPr>
          <p:cNvPr id="300005" name="AutoShape 6"/>
          <p:cNvSpPr/>
          <p:nvPr/>
        </p:nvSpPr>
        <p:spPr>
          <a:xfrm rot="0">
            <a:off x="609600" y="3048000"/>
            <a:ext cx="30988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06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609600" y="5080000"/>
            <a:ext cx="609600" cy="6096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1" name="AutoShape 8"/>
          <p:cNvSpPr/>
          <p:nvPr/>
        </p:nvSpPr>
        <p:spPr>
          <a:xfrm rot="0">
            <a:off x="4953000" y="2032000"/>
            <a:ext cx="66040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3200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过程能力分析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eyJfdGVtcGxhdGVEYXRhIjp7ImNvbnRlbnRUeXBlIjoiJHRpdGxlIiwibGluZUNvdW50IjoiMSIsIndvcmRDb3VudCI6IjIwIn0sInRhZyI6IiR0aXRsZSJ9</bd:templateData>
          </p:ext>
        </p:extLst>
      </p:sp>
      <p:sp>
        <p:nvSpPr>
          <p:cNvPr id="321512" name="AutoShape 9"/>
          <p:cNvSpPr/>
          <p:nvPr/>
        </p:nvSpPr>
        <p:spPr>
          <a:xfrm rot="0">
            <a:off x="4953000" y="2794000"/>
            <a:ext cx="66040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10" name="Connector 10"/>
          <p:cNvCxnSpPr/>
          <p:nvPr/>
        </p:nvCxnSpPr>
        <p:spPr>
          <a:xfrm>
            <a:off x="4953000" y="3422650"/>
            <a:ext cx="762000" cy="12700"/>
          </a:xfrm>
          <a:prstGeom prst="line">
            <a:avLst/>
          </a:prstGeom>
          <a:ln w="50800">
            <a:solidFill>
              <a:srgbClr val="1E3A8A">
                <a:alpha val="10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00010" name="AutoShape 11"/>
          <p:cNvSpPr/>
          <p:nvPr/>
        </p:nvSpPr>
        <p:spPr>
          <a:xfrm rot="0">
            <a:off x="49530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1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0">
            <a:off x="52070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6" name="AutoShape 13"/>
          <p:cNvSpPr/>
          <p:nvPr/>
        </p:nvSpPr>
        <p:spPr>
          <a:xfrm rot="0">
            <a:off x="52070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17" name="AutoShape 14"/>
          <p:cNvSpPr/>
          <p:nvPr/>
        </p:nvSpPr>
        <p:spPr>
          <a:xfrm rot="0">
            <a:off x="52070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00014" name="AutoShape 15"/>
          <p:cNvSpPr/>
          <p:nvPr/>
        </p:nvSpPr>
        <p:spPr>
          <a:xfrm rot="0">
            <a:off x="83185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5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0">
            <a:off x="85725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20" name="AutoShape 17"/>
          <p:cNvSpPr/>
          <p:nvPr/>
        </p:nvSpPr>
        <p:spPr>
          <a:xfrm rot="0">
            <a:off x="85725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21" name="AutoShape 18"/>
          <p:cNvSpPr/>
          <p:nvPr/>
        </p:nvSpPr>
        <p:spPr>
          <a:xfrm rot="0">
            <a:off x="85725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i/h+eoi+iDveWKm+WIhuaekCIsInRwbGlkIjoiMTAwMDEiLCJ0cGxOYW1lIjoiaDJ0aXRsZV8zMDU3MzAwMDUwNTAzMDNfODc1NzgyNzc5XzI2NzY3NDk3NjIxMDMwM19tb2QiLCJlZGl0ZWQiOiJmYWxzZSIsImV4dHJhUGFyYW1zIjoie1wiaW5mb191cmxcIjpcImh0dHA6Ly9iai5iY2Vib3MuY29tL3YxL3dlbmt1LWFpLWRvYy8zMDU3MzAwMDUwNTAzMDMvcnRjcy9iZGpzb24vM2UzNTkwN2RhNTVjMGI2Yi5qc29uP3Jlc3BvbnNlQ2FjaGVDb250cm9sPW1heC1hZ2UlM0QzODg4MDAwJnJlc3BvbnNlRXhwaXJlcz1GcmklMkMlMjAxNyUyMEFwciUyMDIwMjYlMjAwMCUzQTE2JTNBMDAlMjAlMkIwODAwJmF1dGhvcml6YXRpb249YmNlLWF1dGgtdjElMkY0NmRjOGNjMzQ2NzQ0ZGFkODAwNjUxODIzYTk2ZDljZCUyRjIwMjYtMDMtMDJUMTYlM0ExNiUzQTAwWiUyRi0xJTJGaG9zdCUyRjlmY2E3YjVlNjAxMTcwZWI1ODJiYjM0MmY1NjZhNmNjYWM4ZDc4Nzg3ZjIwZThiNThlNTg0YTc0NWNiZTE5MDcmcmVzcG9uc2VDb250ZW50VHlwZT1hcHBsaWNhdGlvbiUyRmpzb25cIn0ifQ==</bd:templateData>
    </p:ext>
  </p:extLs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9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219458" name="AutoShape 3"/>
          <p:cNvSpPr/>
          <p:nvPr/>
        </p:nvSpPr>
        <p:spPr>
          <a:xfrm rot="0">
            <a:off x="609600" y="609600"/>
            <a:ext cx="109728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2799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课程目录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4" name="Connector 4"/>
          <p:cNvCxnSpPr/>
          <p:nvPr/>
        </p:nvCxnSpPr>
        <p:spPr>
          <a:xfrm>
            <a:off x="609600" y="1212850"/>
            <a:ext cx="914400" cy="12700"/>
          </a:xfrm>
          <a:prstGeom prst="line">
            <a:avLst/>
          </a:prstGeom>
          <a:ln w="38100">
            <a:solidFill>
              <a:srgbClr val="2563EB">
                <a:alpha val="10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200004" name="AutoShape 5"/>
          <p:cNvSpPr/>
          <p:nvPr/>
        </p:nvSpPr>
        <p:spPr>
          <a:xfrm rot="0">
            <a:off x="609600" y="1651000"/>
            <a:ext cx="3454400" cy="2032000"/>
          </a:xfrm>
          <a:prstGeom prst="roundRect">
            <a:avLst>
              <a:gd fmla="val 6250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5400000" dist="50800">
              <a:srgbClr val="000000">
                <a:alpha val="8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200005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914400" y="19558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200006" name="AutoShape 7"/>
          <p:cNvSpPr/>
          <p:nvPr/>
        </p:nvSpPr>
        <p:spPr>
          <a:xfrm rot="0">
            <a:off x="2946400" y="1955800"/>
            <a:ext cx="812800" cy="3048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800">
                <a:solidFill>
                  <a:srgbClr val="2563EB">
                    <a:alpha val="2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19463" name="AutoShape 8"/>
          <p:cNvSpPr/>
          <p:nvPr/>
        </p:nvSpPr>
        <p:spPr>
          <a:xfrm rot="0">
            <a:off x="914400" y="2463800"/>
            <a:ext cx="2844800" cy="3556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599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假设检验（t检验/ANOVA）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eyJfdGVtcGxhdGVEYXRhIjp7ImNvbnRlbnRUeXBlIjoiJGNhdGEwIiwibGluZUNvdW50IjoiMSIsIndvcmRDb3VudCI6IjUifSwidGFnIjoiJGNhdGEwIn0=</bd:templateData>
          </p:ext>
        </p:extLst>
      </p:sp>
      <p:sp>
        <p:nvSpPr>
          <p:cNvPr id="219464" name="AutoShape 9"/>
          <p:cNvSpPr/>
          <p:nvPr/>
        </p:nvSpPr>
        <p:spPr>
          <a:xfrm rot="0">
            <a:off x="914400" y="2844800"/>
            <a:ext cx="28448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99">
                <a:solidFill>
                  <a:srgbClr val="6B728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00009" name="AutoShape 10"/>
          <p:cNvSpPr/>
          <p:nvPr/>
        </p:nvSpPr>
        <p:spPr>
          <a:xfrm rot="0">
            <a:off x="4368800" y="1651000"/>
            <a:ext cx="3454400" cy="2032000"/>
          </a:xfrm>
          <a:prstGeom prst="roundRect">
            <a:avLst>
              <a:gd fmla="val 6250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5400000" dist="50800">
              <a:srgbClr val="000000">
                <a:alpha val="8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200010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0">
            <a:off x="4673600" y="19558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200011" name="AutoShape 12"/>
          <p:cNvSpPr/>
          <p:nvPr/>
        </p:nvSpPr>
        <p:spPr>
          <a:xfrm rot="0">
            <a:off x="6705600" y="1955800"/>
            <a:ext cx="812800" cy="3048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800">
                <a:solidFill>
                  <a:srgbClr val="2563EB">
                    <a:alpha val="2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19468" name="AutoShape 13"/>
          <p:cNvSpPr/>
          <p:nvPr/>
        </p:nvSpPr>
        <p:spPr>
          <a:xfrm rot="0">
            <a:off x="4673600" y="2463800"/>
            <a:ext cx="2844800" cy="3556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599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回归分析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eyJfdGVtcGxhdGVEYXRhIjp7ImNvbnRlbnRUeXBlIjoiJGNhdGExIiwibGluZUNvdW50IjoiMSIsIndvcmRDb3VudCI6IjUifSwidGFnIjoiJGNhdGExIn0=</bd:templateData>
          </p:ext>
        </p:extLst>
      </p:sp>
      <p:sp>
        <p:nvSpPr>
          <p:cNvPr id="219469" name="AutoShape 14"/>
          <p:cNvSpPr/>
          <p:nvPr/>
        </p:nvSpPr>
        <p:spPr>
          <a:xfrm rot="0">
            <a:off x="4673600" y="2844800"/>
            <a:ext cx="28448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99">
                <a:solidFill>
                  <a:srgbClr val="6B728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00014" name="AutoShape 15"/>
          <p:cNvSpPr/>
          <p:nvPr/>
        </p:nvSpPr>
        <p:spPr>
          <a:xfrm rot="0">
            <a:off x="8128000" y="1651000"/>
            <a:ext cx="3454400" cy="2032000"/>
          </a:xfrm>
          <a:prstGeom prst="roundRect">
            <a:avLst>
              <a:gd fmla="val 6250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5400000" dist="50800">
              <a:srgbClr val="000000">
                <a:alpha val="8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200015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0">
            <a:off x="8432800" y="19558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200016" name="AutoShape 17"/>
          <p:cNvSpPr/>
          <p:nvPr/>
        </p:nvSpPr>
        <p:spPr>
          <a:xfrm rot="0">
            <a:off x="10464800" y="1955800"/>
            <a:ext cx="812800" cy="3048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800">
                <a:solidFill>
                  <a:srgbClr val="2563EB">
                    <a:alpha val="2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19473" name="AutoShape 18"/>
          <p:cNvSpPr/>
          <p:nvPr/>
        </p:nvSpPr>
        <p:spPr>
          <a:xfrm rot="0">
            <a:off x="8432800" y="2463800"/>
            <a:ext cx="2844800" cy="3556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599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实验设计（DOE）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eyJfdGVtcGxhdGVEYXRhIjp7ImNvbnRlbnRUeXBlIjoiJGNhdGEyIiwibGluZUNvdW50IjoiMSIsIndvcmRDb3VudCI6IjUifSwidGFnIjoiJGNhdGEyIn0=</bd:templateData>
          </p:ext>
        </p:extLst>
      </p:sp>
      <p:sp>
        <p:nvSpPr>
          <p:cNvPr id="219474" name="AutoShape 19"/>
          <p:cNvSpPr/>
          <p:nvPr/>
        </p:nvSpPr>
        <p:spPr>
          <a:xfrm rot="0">
            <a:off x="8432800" y="2844800"/>
            <a:ext cx="28448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99">
                <a:solidFill>
                  <a:srgbClr val="6B728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00019" name="AutoShape 20"/>
          <p:cNvSpPr/>
          <p:nvPr/>
        </p:nvSpPr>
        <p:spPr>
          <a:xfrm rot="0">
            <a:off x="609600" y="3937000"/>
            <a:ext cx="3454400" cy="2032000"/>
          </a:xfrm>
          <a:prstGeom prst="roundRect">
            <a:avLst>
              <a:gd fmla="val 6250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5400000" dist="50800">
              <a:srgbClr val="000000">
                <a:alpha val="8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200020" name="Picture 2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0">
            <a:off x="914400" y="42418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200021" name="AutoShape 22"/>
          <p:cNvSpPr/>
          <p:nvPr/>
        </p:nvSpPr>
        <p:spPr>
          <a:xfrm rot="0">
            <a:off x="2946400" y="4241800"/>
            <a:ext cx="812800" cy="3048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800">
                <a:solidFill>
                  <a:srgbClr val="2563EB">
                    <a:alpha val="2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19478" name="AutoShape 23"/>
          <p:cNvSpPr/>
          <p:nvPr/>
        </p:nvSpPr>
        <p:spPr>
          <a:xfrm rot="0">
            <a:off x="914400" y="4749800"/>
            <a:ext cx="2844800" cy="3556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599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统计过程控制（SPC）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eyJfdGVtcGxhdGVEYXRhIjp7ImNvbnRlbnRUeXBlIjoiJGNhdGEzIiwibGluZUNvdW50IjoiMSIsIndvcmRDb3VudCI6IjUifSwidGFnIjoiJGNhdGEzIn0=</bd:templateData>
          </p:ext>
        </p:extLst>
      </p:sp>
      <p:sp>
        <p:nvSpPr>
          <p:cNvPr id="219479" name="AutoShape 24"/>
          <p:cNvSpPr/>
          <p:nvPr/>
        </p:nvSpPr>
        <p:spPr>
          <a:xfrm rot="0">
            <a:off x="914400" y="5130800"/>
            <a:ext cx="28448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99">
                <a:solidFill>
                  <a:srgbClr val="6B728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00024" name="AutoShape 25"/>
          <p:cNvSpPr/>
          <p:nvPr/>
        </p:nvSpPr>
        <p:spPr>
          <a:xfrm rot="0">
            <a:off x="4368800" y="3937000"/>
            <a:ext cx="3454400" cy="2032000"/>
          </a:xfrm>
          <a:prstGeom prst="roundRect">
            <a:avLst>
              <a:gd fmla="val 6250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5400000" dist="50800">
              <a:srgbClr val="000000">
                <a:alpha val="8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200025" name="Picture 2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0">
            <a:off x="4673600" y="42418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200026" name="AutoShape 27"/>
          <p:cNvSpPr/>
          <p:nvPr/>
        </p:nvSpPr>
        <p:spPr>
          <a:xfrm rot="0">
            <a:off x="6705600" y="4241800"/>
            <a:ext cx="812800" cy="3048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800">
                <a:solidFill>
                  <a:srgbClr val="2563EB">
                    <a:alpha val="2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19483" name="AutoShape 28"/>
          <p:cNvSpPr/>
          <p:nvPr/>
        </p:nvSpPr>
        <p:spPr>
          <a:xfrm rot="0">
            <a:off x="4673600" y="4749800"/>
            <a:ext cx="2844800" cy="3556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1599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故障模式分析（FMEA/FTA）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eyJfdGVtcGxhdGVEYXRhIjp7ImNvbnRlbnRUeXBlIjoiJGNhdGE0IiwibGluZUNvdW50IjoiMSIsIndvcmRDb3VudCI6IjUifSwidGFnIjoiJGNhdGE0In0=</bd:templateData>
          </p:ext>
        </p:extLst>
      </p:sp>
      <p:sp>
        <p:nvSpPr>
          <p:cNvPr id="219484" name="AutoShape 29"/>
          <p:cNvSpPr/>
          <p:nvPr/>
        </p:nvSpPr>
        <p:spPr>
          <a:xfrm rot="0">
            <a:off x="4673600" y="5130800"/>
            <a:ext cx="28448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99">
                <a:solidFill>
                  <a:srgbClr val="6B728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19485" name="AutoShape 30"/>
          <p:cNvSpPr/>
          <p:nvPr/>
        </p:nvSpPr>
        <p:spPr>
          <a:xfrm rot="0">
            <a:off x="8128000" y="3937000"/>
            <a:ext cx="3454400" cy="2032000"/>
          </a:xfrm>
          <a:prstGeom prst="roundRect">
            <a:avLst>
              <a:gd fmla="val 6250" name="adj"/>
            </a:avLst>
          </a:prstGeom>
          <a:solidFill>
            <a:srgbClr val="2563EB">
              <a:alpha val="4999"/>
            </a:srgbClr>
          </a:solidFill>
          <a:ln w="12700">
            <a:solidFill>
              <a:srgbClr val="2563EB">
                <a:alpha val="100000"/>
              </a:srgbClr>
            </a:solidFill>
            <a:prstDash val="dash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200030" name="Picture 3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0">
            <a:off x="8432800" y="42418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219488" name="AutoShape 32"/>
          <p:cNvSpPr/>
          <p:nvPr/>
        </p:nvSpPr>
        <p:spPr>
          <a:xfrm rot="0">
            <a:off x="8432800" y="5130800"/>
            <a:ext cx="28448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99">
                <a:solidFill>
                  <a:srgbClr val="6B728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uebruW9lVxu5YGH6K6+5qOA6aqM77yIdOajgOmqjC9BTk9WQe+8iVxu5Zue5b2S5YiG5p6QXG7lrp7pqozorr7orqHvvIhET0XvvIlcbue7n+iuoei/h+eoi+aOp+WItu+8iFNQQ++8iVxu5pWF6Zqc5qih5byP5YiG5p6Q77yIRk1FQS9GVEHvvIkiLCJ0cGxpZCI6IjEwMDAxIiwidHBsTmFtZSI6ImNhdGFMaXN0XzMwNTczMDAwNTA1MDMwM184NzU3ODI3NzlfMjY3Njc0OTc2MjEwMzAzXzVfbW9kIiwiZWRpdGVkIjoiZmFsc2UiLCJleHRyYVBhcmFtcyI6IntcImluZm9fdXJsXCI6XCJodHRwOi8vYmouYmNlYm9zLmNvbS92MS93ZW5rdS1haS1kb2MvMzA1NzMwMDA1MDUwMzAzL3J0Y3MvYmRqc29uLzNlMzU5MDdkYTU1YzBiNmIuanNvbj9yZXNwb25zZUNhY2hlQ29udHJvbD1tYXgtYWdlJTNEMzg4ODAwMCZyZXNwb25zZUV4cGlyZXM9RnJpJTJDJTIwMTclMjBBcHIlMjAyMDI2JTIwMDAlM0ExNiUzQTAwJTIwJTJCMDgwMCZhdXRob3JpemF0aW9uPWJjZS1hdXRoLXYxJTJGNDZkYzhjYzM0Njc0NGRhZDgwMDY1MTgyM2E5NmQ5Y2QlMkYyMDI2LTAzLTAyVDE2JTNBMTYlM0EwMFolMkYtMSUyRmhvc3QlMkY5ZmNhN2I1ZTYwMTE3MGViNTgyYmIzNDJmNTY2YTZjY2FjOGQ3ODc4N2YyMGU4YjU4ZTU4NGE3NDVjYmUxOTA3JnJlc3BvbnNlQ29udGVudFR5cGU9YXBwbGljYXRpb24lMkZqc29uXCJ9In0=</bd:templateData>
    </p:ext>
  </p:extLs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AutoShape 3"/>
          <p:cNvSpPr/>
          <p:nvPr/>
        </p:nvSpPr>
        <p:spPr>
          <a:xfrm rot="0">
            <a:off x="672766" y="1444099"/>
            <a:ext cx="23226" cy="4107271"/>
          </a:xfrm>
          <a:prstGeom prst="rect">
            <a:avLst/>
          </a:prstGeom>
          <a:gradFill>
            <a:gsLst>
              <a:gs pos="0">
                <a:schemeClr val="accent2"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5400000"/>
          </a:gra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4" name="AutoShape 4"/>
          <p:cNvSpPr/>
          <p:nvPr/>
        </p:nvSpPr>
        <p:spPr>
          <a:xfrm rot="0">
            <a:off x="547734" y="1290891"/>
            <a:ext cx="273289" cy="306415"/>
          </a:xfrm>
          <a:prstGeom prst="triangl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" name="TextBox 5"/>
          <p:cNvSpPr txBox="1"/>
          <p:nvPr/>
        </p:nvSpPr>
        <p:spPr>
          <a:xfrm rot="0">
            <a:off x="893448" y="2183566"/>
            <a:ext cx="2839712" cy="3302413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衡量过程潜在能力的指标，计算公式为（USL-LSL）/6σ，仅反映过程波动与规格限的关系，不考虑均值偏移。当Cp=1时，过程波动恰好等于规格范围，但实际应用中需达到Cp≥1.33以确保可靠性。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6" name="AutoShape 6"/>
          <p:cNvSpPr/>
          <p:nvPr/>
        </p:nvSpPr>
        <p:spPr>
          <a:xfrm rot="0">
            <a:off x="4236105" y="1444099"/>
            <a:ext cx="23226" cy="4107271"/>
          </a:xfrm>
          <a:prstGeom prst="rect">
            <a:avLst/>
          </a:prstGeom>
          <a:gradFill>
            <a:gsLst>
              <a:gs pos="0">
                <a:schemeClr val="accent2"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5400000"/>
          </a:gra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7" name="AutoShape 7"/>
          <p:cNvSpPr/>
          <p:nvPr/>
        </p:nvSpPr>
        <p:spPr>
          <a:xfrm rot="0">
            <a:off x="4111073" y="1290891"/>
            <a:ext cx="273289" cy="306415"/>
          </a:xfrm>
          <a:prstGeom prst="triangl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8" name="TextBox 8"/>
          <p:cNvSpPr txBox="1"/>
          <p:nvPr/>
        </p:nvSpPr>
        <p:spPr>
          <a:xfrm rot="0">
            <a:off x="4456787" y="2183566"/>
            <a:ext cx="2839712" cy="3302413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在Cp基础上引入均值偏移因素，计算公式为min[(USL-μ)/3σ, (μ-LSL)/3σ]。Cpk更贴近实际生产场景，要求同时满足波动控制和居中性，通常要求Cpk≥1.33。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9" name="AutoShape 9"/>
          <p:cNvSpPr/>
          <p:nvPr/>
        </p:nvSpPr>
        <p:spPr>
          <a:xfrm rot="0">
            <a:off x="7799444" y="1444099"/>
            <a:ext cx="23226" cy="4107271"/>
          </a:xfrm>
          <a:prstGeom prst="rect">
            <a:avLst/>
          </a:prstGeom>
          <a:gradFill>
            <a:gsLst>
              <a:gs pos="0">
                <a:schemeClr val="accent2"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5400000"/>
          </a:gra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0" name="AutoShape 10"/>
          <p:cNvSpPr/>
          <p:nvPr/>
        </p:nvSpPr>
        <p:spPr>
          <a:xfrm rot="0">
            <a:off x="7674412" y="1290891"/>
            <a:ext cx="273289" cy="306415"/>
          </a:xfrm>
          <a:prstGeom prst="triangl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1" name="TextBox 11"/>
          <p:cNvSpPr txBox="1"/>
          <p:nvPr/>
        </p:nvSpPr>
        <p:spPr>
          <a:xfrm rot="0">
            <a:off x="8113029" y="2183566"/>
            <a:ext cx="2839712" cy="3302413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与Cp/Cpk计算逻辑类似，但使用长期标准差（包含特殊原因变异）。适用于未受控过程或初期评估，Ppk≥1.67是小批量生产进入量产的常见门槛。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12" name="TextBox 12"/>
          <p:cNvSpPr txBox="1"/>
          <p:nvPr/>
        </p:nvSpPr>
        <p:spPr>
          <a:xfrm rot="0">
            <a:off x="893448" y="1188474"/>
            <a:ext cx="2912293" cy="1079635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Cp（过程能力指数）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13" name="TextBox 13"/>
          <p:cNvSpPr txBox="1"/>
          <p:nvPr/>
        </p:nvSpPr>
        <p:spPr>
          <a:xfrm rot="0">
            <a:off x="4470108" y="1188474"/>
            <a:ext cx="2912293" cy="1079635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Cpk（修正过程能力指数）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14" name="TextBox 14"/>
          <p:cNvSpPr txBox="1"/>
          <p:nvPr/>
        </p:nvSpPr>
        <p:spPr>
          <a:xfrm rot="0">
            <a:off x="8104598" y="1188474"/>
            <a:ext cx="2912293" cy="1079635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Pp/Ppk（过程绩效指数）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15" name="TextBox 15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Cp、Cpk、Pp、Ppk指标解读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ENw44CBQ3Br44CBUHDjgIFQcGvmjIfmoIfop6Por7tcbiMjIyBDcO+8iOi/h+eoi+iDveWKm+aMh+aVsO+8iVxu6KGh6YeP6L+H56iL5r2c5Zyo6IO95Yqb55qE5oyH5qCH77yM6K6h566X5YWs5byP5Li677yIVVNMLUxTTO+8iS82z4PvvIzku4Xlj43mmKDov4fnqIvms6LliqjkuI7op4TmoLzpmZDnmoTlhbPns7vvvIzkuI3ogIPomZHlnYflgLzlgY/np7vjgILlvZNDcD0x5pe277yM6L+H56iL5rOi5Yqo5oGw5aW9562J5LqO6KeE5qC86IyD5Zu077yM5L2G5a6e6ZmF5bqU55So5Lit6ZyA6L6+5YiwQ3DiiaUxLjMz5Lul56Gu5L+d5Y+v6Z2g5oCn44CCXG4jIyMgQ3Br77yI5L+u5q2j6L+H56iL6IO95Yqb5oyH5pWw77yJXG7lnKhDcOWfuuehgOS4iuW8leWFpeWdh+WAvOWBj+enu+WboOe0oO+8jOiuoeeul+WFrOW8j+S4um1pblsoVVNMLc68KS8zz4MsICjOvC1MU0wpLzPPg13jgIJDcGvmm7TotLTov5Hlrp7pmYXnlJ/kuqflnLrmma/vvIzopoHmsYLlkIzml7bmu6HotrPms6LliqjmjqfliLblkozlsYXkuK3mgKfvvIzpgJrluLjopoHmsYJDcGviiaUxLjMz44CCXG4jIyMgUHAvUHBr77yI6L+H56iL57up5pWI5oyH5pWw77yJXG7kuI5DcC9DcGvorqHnrpfpgLvovpHnsbvkvLzvvIzkvYbkvb/nlKjplb/mnJ/moIflh4blt67vvIjljIXlkKvnibnmrorljp/lm6Dlj5jlvILvvInjgILpgILnlKjkuo7mnKrlj5fmjqfov4fnqIvmiJbliJ3mnJ/or4TkvLDvvIxQcGviiaUxLjY35piv5bCP5om56YeP55Sf5Lqn6L+b5YWl6YeP5Lqn55qE5bi46KeB6Zeo5qeb44CCIiwidHBsaWQiOiIxMDAwMSIsInRwbE5hbWUiOiJsaXN0M18yX21vZCIsImVkaXRlZCI6ImZhbHNlIiwiZXh0cmFQYXJhbXMiOiJ7XCJpbmZvX3VybFwiOlwiaHR0cDovL2JqLmJjZWJvcy5jb20vdjEvd2Vua3UtYWktZG9jLzMwNTczMDAwNTA1MDMwMy9ydGNzL2JkanNvbi8zZTM1OTA3ZGE1NWMwYjZiLmpzb24/cmVzcG9uc2VDYWNoZUNvbnRyb2w9bWF4LWFnZSUzRDM4ODgwMDAmcmVzcG9uc2VFeHBpcmVzPUZyaSUyQyUyMDE3JTIwQXByJTIwMjAyNiUyMDAwJTNBMTYlM0EwMCUyMCUyQjA4MDAmYXV0aG9yaXphdGlvbj1iY2UtYXV0aC12MSUyRjQ2ZGM4Y2MzNDY3NDRkYWQ4MDA2NTE4MjNhOTZkOWNkJTJGMjAyNi0wMy0wMlQxNiUzQTE2JTNBMDBaJTJGLTElMkZob3N0JTJGOWZjYTdiNWU2MDExNzBlYjU4MmJiMzQyZjU2NmE2Y2NhYzhkNzg3ODdmMjBlOGI1OGU1ODRhNzQ1Y2JlMTkwNyZyZXNwb25zZUNvbnRlbnRUeXBlPWFwcGxpY2F0aW9uJTJGanNvblwifSJ9</bd:templateData>
    </p:ext>
  </p:extLs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AutoShape 3"/>
          <p:cNvSpPr/>
          <p:nvPr/>
        </p:nvSpPr>
        <p:spPr>
          <a:xfrm rot="0">
            <a:off x="1097340" y="1705312"/>
            <a:ext cx="491431" cy="523974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4" name="AutoShape 4"/>
          <p:cNvSpPr/>
          <p:nvPr/>
        </p:nvSpPr>
        <p:spPr>
          <a:xfrm rot="0">
            <a:off x="1347560" y="1705312"/>
            <a:ext cx="523974" cy="523974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" name="AutoShape 5"/>
          <p:cNvSpPr/>
          <p:nvPr/>
        </p:nvSpPr>
        <p:spPr>
          <a:xfrm rot="0">
            <a:off x="835353" y="1705312"/>
            <a:ext cx="523974" cy="523974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6" name="TextBox 6"/>
          <p:cNvSpPr txBox="1"/>
          <p:nvPr/>
        </p:nvSpPr>
        <p:spPr>
          <a:xfrm rot="0">
            <a:off x="835353" y="1540526"/>
            <a:ext cx="969875" cy="841934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b="1" lang="en-US" sz="255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7" name="TextBox 7"/>
          <p:cNvSpPr txBox="1"/>
          <p:nvPr/>
        </p:nvSpPr>
        <p:spPr>
          <a:xfrm rot="0">
            <a:off x="727547" y="3191370"/>
            <a:ext cx="2213705" cy="1596771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DPMO（每百万机会缺陷数）将不同复杂度的产品缺陷比较标准化，计算公式为（缺陷数/机会数）×10^6。例如某电路板有100个焊接点，检出5个不良焊点，则DPMO=50,000。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8" name="TextBox 8"/>
          <p:cNvSpPr txBox="1"/>
          <p:nvPr/>
        </p:nvSpPr>
        <p:spPr>
          <a:xfrm rot="0">
            <a:off x="727547" y="2298267"/>
            <a:ext cx="2215073" cy="1068385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2250">
                <a:solidFill>
                  <a:schemeClr val="accent2"/>
                </a:solidFill>
                <a:latin typeface="Microsoft Yahei"/>
                <a:ea typeface="Microsoft Yahei"/>
                <a:cs typeface="Microsoft Yahei"/>
              </a:rPr>
              <a:t>缺陷定义标准化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9" name="AutoShape 9"/>
          <p:cNvSpPr/>
          <p:nvPr/>
        </p:nvSpPr>
        <p:spPr>
          <a:xfrm rot="0">
            <a:off x="3698321" y="1705312"/>
            <a:ext cx="491431" cy="523974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0" name="AutoShape 10"/>
          <p:cNvSpPr/>
          <p:nvPr/>
        </p:nvSpPr>
        <p:spPr>
          <a:xfrm rot="0">
            <a:off x="3948541" y="1705312"/>
            <a:ext cx="523974" cy="523974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1" name="AutoShape 11"/>
          <p:cNvSpPr/>
          <p:nvPr/>
        </p:nvSpPr>
        <p:spPr>
          <a:xfrm rot="0">
            <a:off x="3436334" y="1705312"/>
            <a:ext cx="523974" cy="523974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2" name="TextBox 12"/>
          <p:cNvSpPr txBox="1"/>
          <p:nvPr/>
        </p:nvSpPr>
        <p:spPr>
          <a:xfrm rot="0">
            <a:off x="3413109" y="1540526"/>
            <a:ext cx="1036181" cy="841934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b="1" lang="en-US" sz="255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3" name="TextBox 13"/>
          <p:cNvSpPr txBox="1"/>
          <p:nvPr/>
        </p:nvSpPr>
        <p:spPr>
          <a:xfrm rot="0">
            <a:off x="3328528" y="3191370"/>
            <a:ext cx="2213705" cy="1596771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1σ=690,000DPMO，2σ=308,537DPMO，3σ=66,807DPMO，4σ=6,210DPMO，5σ=233DPMO，6σ=3.4DPMO。企业通常从3σ（66,807DPMO）起步改进。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14" name="TextBox 14"/>
          <p:cNvSpPr txBox="1"/>
          <p:nvPr/>
        </p:nvSpPr>
        <p:spPr>
          <a:xfrm rot="0">
            <a:off x="3364979" y="2321492"/>
            <a:ext cx="2213705" cy="1079635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西格玛水平对应关系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15" name="AutoShape 15"/>
          <p:cNvSpPr/>
          <p:nvPr/>
        </p:nvSpPr>
        <p:spPr>
          <a:xfrm rot="0">
            <a:off x="6246562" y="1705312"/>
            <a:ext cx="491431" cy="523974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6" name="AutoShape 16"/>
          <p:cNvSpPr/>
          <p:nvPr/>
        </p:nvSpPr>
        <p:spPr>
          <a:xfrm rot="0">
            <a:off x="6496783" y="1705312"/>
            <a:ext cx="523974" cy="523974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7" name="AutoShape 17"/>
          <p:cNvSpPr/>
          <p:nvPr/>
        </p:nvSpPr>
        <p:spPr>
          <a:xfrm rot="0">
            <a:off x="5984575" y="1705312"/>
            <a:ext cx="523974" cy="523974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8" name="TextBox 18"/>
          <p:cNvSpPr txBox="1"/>
          <p:nvPr/>
        </p:nvSpPr>
        <p:spPr>
          <a:xfrm rot="0">
            <a:off x="5961349" y="1540526"/>
            <a:ext cx="1036181" cy="841934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b="1" lang="en-US" sz="255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9" name="TextBox 19"/>
          <p:cNvSpPr txBox="1"/>
          <p:nvPr/>
        </p:nvSpPr>
        <p:spPr>
          <a:xfrm rot="0">
            <a:off x="5876769" y="3191370"/>
            <a:ext cx="2213705" cy="1596771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当数据不服从正态分布时，需通过Box-Cox变换或Johnson变换转换为正态数据后再计算西格玛水平，避免直接转换导致的评估偏差。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20" name="TextBox 20"/>
          <p:cNvSpPr txBox="1"/>
          <p:nvPr/>
        </p:nvSpPr>
        <p:spPr>
          <a:xfrm rot="0">
            <a:off x="5876769" y="2298267"/>
            <a:ext cx="2215073" cy="1068385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2250">
                <a:solidFill>
                  <a:schemeClr val="accent2"/>
                </a:solidFill>
                <a:latin typeface="Microsoft Yahei"/>
                <a:ea typeface="Microsoft Yahei"/>
                <a:cs typeface="Microsoft Yahei"/>
              </a:rPr>
              <a:t>非正态分布修正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21" name="AutoShape 21"/>
          <p:cNvSpPr/>
          <p:nvPr/>
        </p:nvSpPr>
        <p:spPr>
          <a:xfrm rot="0">
            <a:off x="9058122" y="1705312"/>
            <a:ext cx="491431" cy="523974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2" name="AutoShape 22"/>
          <p:cNvSpPr/>
          <p:nvPr/>
        </p:nvSpPr>
        <p:spPr>
          <a:xfrm rot="0">
            <a:off x="9308342" y="1705312"/>
            <a:ext cx="523974" cy="523974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3" name="AutoShape 23"/>
          <p:cNvSpPr/>
          <p:nvPr/>
        </p:nvSpPr>
        <p:spPr>
          <a:xfrm rot="0">
            <a:off x="8796135" y="1705312"/>
            <a:ext cx="523974" cy="523974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4" name="TextBox 24"/>
          <p:cNvSpPr txBox="1"/>
          <p:nvPr/>
        </p:nvSpPr>
        <p:spPr>
          <a:xfrm rot="0">
            <a:off x="8772909" y="1540526"/>
            <a:ext cx="1036181" cy="841934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b="1" lang="en-US" sz="255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04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5" name="TextBox 25"/>
          <p:cNvSpPr txBox="1"/>
          <p:nvPr/>
        </p:nvSpPr>
        <p:spPr>
          <a:xfrm rot="0">
            <a:off x="8688328" y="3191370"/>
            <a:ext cx="2213705" cy="1596771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对于计件型数据（如合格率），需通过二项分布或泊松分布模型计算等效西格玛水平，不能直接套用连续型数据转换表。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eyJ0YWciOiIkaXRlbTRfYyJ9</bd:templateData>
          </p:ext>
        </p:extLst>
      </p:sp>
      <p:sp>
        <p:nvSpPr>
          <p:cNvPr id="26" name="TextBox 26"/>
          <p:cNvSpPr txBox="1"/>
          <p:nvPr/>
        </p:nvSpPr>
        <p:spPr>
          <a:xfrm rot="0">
            <a:off x="8688328" y="2298267"/>
            <a:ext cx="2215073" cy="1068385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离散数据特殊处理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eyJ0YWciOiIkaXRlbTRfdGl0bGUifQ==</bd:templateData>
          </p:ext>
        </p:extLst>
      </p:sp>
      <p:sp>
        <p:nvSpPr>
          <p:cNvPr id="27" name="TextBox 27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DPMO与西格玛水平转换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ERQTU/kuI7opb/moLznjpvmsLTlubPovazmjaJcbiMjIyDnvLrpmbflrprkuYnmoIflh4bljJZcbkRQTU/vvIjmr4/nmb7kuIfmnLrkvJrnvLrpmbfmlbDvvInlsIbkuI3lkIzlpI3mnYLluqbnmoTkuqflk4HnvLrpmbfmr5TovoPmoIflh4bljJbvvIzorqHnrpflhazlvI/kuLrvvIjnvLrpmbfmlbAv5py65Lya5pWw77yJw5cxMF4244CC5L6L5aaC5p+Q55S16Lev5p2/5pyJMTAw5Liq54SK5o6l54K577yM5qOA5Ye6NeS4quS4jeiJr+eEiueCue+8jOWImURQTU89NTAsMDAw44CCXG4jIyMg6KW/5qC8546b5rC05bmz5a+55bqU5YWz57O7XG4xz4M9NjkwLDAwMERQTU/vvIwyz4M9MzA4LDUzN0RQTU/vvIwzz4M9NjYsODA3RFBNT++8jDTPgz02LDIxMERQTU/vvIw1z4M9MjMzRFBNT++8jDbPgz0zLjREUE1P44CC5LyB5Lia6YCa5bi45LuOM8+D77yINjYsODA3RFBNT++8iei1t+atpeaUuei/m+OAglxuIyMjIOmdnuato+aAgeWIhuW4g+S/ruato1xu5b2T5pWw5o2u5LiN5pyN5LuO5q2j5oCB5YiG5biD5pe277yM6ZyA6YCa6L+HQm94LUNveOWPmOaNouaIlkpvaG5zb27lj5jmjaLovazmjaLkuLrmraPmgIHmlbDmja7lkI7lho3orqHnrpfopb/moLznjpvmsLTlubPvvIzpgb/lhY3nm7TmjqXovazmjaLlr7zoh7TnmoTor4TkvLDlgY/lt67jgIJcbiMjIyDnprvmlaPmlbDmja7nibnmrorlpITnkIZcbuWvueS6juiuoeS7tuWei+aVsOaNru+8iOWmguWQiOagvOeOh++8ie+8jOmcgOmAmui/h+S6jOmhueWIhuW4g+aIluaziuadvuWIhuW4g+aooeWei+iuoeeul+etieaViOilv+agvOeOm+awtOW5s++8jOS4jeiDveebtOaOpeWll+eUqOi/nue7reWei+aVsOaNrui9rOaNouihqOOAgiIsInRwbGlkIjoiMTAwMDEiLCJ0cGxOYW1lIjoibGlzdDRfNl9tb2QiLCJlZGl0ZWQiOiJmYWxzZSIsImV4dHJhUGFyYW1zIjoie1wiaW5mb191cmxcIjpcImh0dHA6Ly9iai5iY2Vib3MuY29tL3YxL3dlbmt1LWFpLWRvYy8zMDU3MzAwMDUwNTAzMDMvcnRjcy9iZGpzb24vM2UzNTkwN2RhNTVjMGI2Yi5qc29uP3Jlc3BvbnNlQ2FjaGVDb250cm9sPW1heC1hZ2UlM0QzODg4MDAwJnJlc3BvbnNlRXhwaXJlcz1GcmklMkMlMjAxNyUyMEFwciUyMDIwMjYlMjAwMCUzQTE2JTNBMDAlMjAlMkIwODAwJmF1dGhvcml6YXRpb249YmNlLWF1dGgtdjElMkY0NmRjOGNjMzQ2NzQ0ZGFkODAwNjUxODIzYTk2ZDljZCUyRjIwMjYtMDMtMDJUMTYlM0ExNiUzQTAwWiUyRi0xJTJGaG9zdCUyRjlmY2E3YjVlNjAxMTcwZWI1ODJiYjM0MmY1NjZhNmNjYWM4ZDc4Nzg3ZjIwZThiNThlNTg0YTc0NWNiZTE5MDcmcmVzcG9uc2VDb250ZW50VHlwZT1hcHBsaWNhdGlvbiUyRmpzb25cIn0ifQ==</bd:templateData>
    </p:ext>
  </p:extLs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AutoShape 3"/>
          <p:cNvSpPr/>
          <p:nvPr/>
        </p:nvSpPr>
        <p:spPr>
          <a:xfrm rot="0">
            <a:off x="861960" y="1331933"/>
            <a:ext cx="2467092" cy="1434836"/>
          </a:xfrm>
          <a:prstGeom prst="round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4" name="AutoShape 4"/>
          <p:cNvSpPr/>
          <p:nvPr/>
        </p:nvSpPr>
        <p:spPr>
          <a:xfrm rot="0">
            <a:off x="1160977" y="2469359"/>
            <a:ext cx="2735478" cy="2993542"/>
          </a:xfrm>
          <a:prstGeom prst="roundRect">
            <a:avLst/>
          </a:prstGeom>
          <a:solidFill>
            <a:schemeClr val="accent2">
              <a:alpha val="90000"/>
              <a:lumMod val="20000"/>
              <a:lumOff val="80000"/>
            </a:schemeClr>
          </a:solidFill>
          <a:ln w="19050">
            <a:solidFill>
              <a:schemeClr val="accent2">
                <a:alpha val="90000"/>
              </a:schemeClr>
            </a:solidFill>
            <a:prstDash val="solid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" name="TextBox 5"/>
          <p:cNvSpPr txBox="1"/>
          <p:nvPr/>
        </p:nvSpPr>
        <p:spPr>
          <a:xfrm rot="0">
            <a:off x="963558" y="1436449"/>
            <a:ext cx="2240006" cy="947538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12000"/>
              </a:lnSpc>
            </a:pPr>
            <a:r>
              <a:rPr b="1" lang="en-US" sz="202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数据转换技术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6" name="AutoShape 6"/>
          <p:cNvSpPr/>
          <p:nvPr/>
        </p:nvSpPr>
        <p:spPr>
          <a:xfrm rot="0">
            <a:off x="4289192" y="1357218"/>
            <a:ext cx="2467092" cy="1434836"/>
          </a:xfrm>
          <a:prstGeom prst="roundRect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7" name="AutoShape 7"/>
          <p:cNvSpPr/>
          <p:nvPr/>
        </p:nvSpPr>
        <p:spPr>
          <a:xfrm rot="0">
            <a:off x="4588209" y="2494644"/>
            <a:ext cx="2735478" cy="2993542"/>
          </a:xfrm>
          <a:prstGeom prst="roundRect">
            <a:avLst/>
          </a:prstGeom>
          <a:solidFill>
            <a:schemeClr val="accent2">
              <a:alpha val="90000"/>
              <a:lumMod val="20000"/>
              <a:lumOff val="80000"/>
            </a:schemeClr>
          </a:solidFill>
          <a:ln w="19050">
            <a:solidFill>
              <a:schemeClr val="accent1">
                <a:alpha val="90000"/>
              </a:schemeClr>
            </a:solidFill>
            <a:prstDash val="solid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8" name="AutoShape 8"/>
          <p:cNvSpPr/>
          <p:nvPr/>
        </p:nvSpPr>
        <p:spPr>
          <a:xfrm rot="0">
            <a:off x="7811766" y="1357218"/>
            <a:ext cx="2467092" cy="1434836"/>
          </a:xfrm>
          <a:prstGeom prst="round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9" name="AutoShape 9"/>
          <p:cNvSpPr/>
          <p:nvPr/>
        </p:nvSpPr>
        <p:spPr>
          <a:xfrm rot="0">
            <a:off x="8110783" y="2494644"/>
            <a:ext cx="2735478" cy="2993542"/>
          </a:xfrm>
          <a:prstGeom prst="roundRect">
            <a:avLst/>
          </a:prstGeom>
          <a:solidFill>
            <a:schemeClr val="accent2">
              <a:alpha val="90000"/>
              <a:lumMod val="20000"/>
              <a:lumOff val="80000"/>
            </a:schemeClr>
          </a:solidFill>
          <a:ln w="19050">
            <a:solidFill>
              <a:schemeClr val="accent2">
                <a:alpha val="90000"/>
              </a:schemeClr>
            </a:solidFill>
            <a:prstDash val="solid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0" name="TextBox 10"/>
          <p:cNvSpPr txBox="1"/>
          <p:nvPr/>
        </p:nvSpPr>
        <p:spPr>
          <a:xfrm rot="0">
            <a:off x="1347074" y="2838713"/>
            <a:ext cx="2387211" cy="2366124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rgbClr val="071D40"/>
                </a:solidFill>
                <a:latin typeface="Microsoft Yahei"/>
                <a:ea typeface="Microsoft Yahei"/>
                <a:cs typeface="Microsoft Yahei"/>
              </a:rPr>
              <a:t>采用Box-Cox幂变换或Johnson曲线拟合，将偏态/峰态数据转化为近似正态分布，使传统过程能力指标（Cp/Cpk）恢复有效性。需验证转换后PP值＞0.05才可应用。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11" name="TextBox 11"/>
          <p:cNvSpPr txBox="1"/>
          <p:nvPr/>
        </p:nvSpPr>
        <p:spPr>
          <a:xfrm rot="0">
            <a:off x="4762343" y="2838713"/>
            <a:ext cx="2387211" cy="222386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275">
                <a:solidFill>
                  <a:srgbClr val="071D40"/>
                </a:solidFill>
                <a:latin typeface="Microsoft Yahei"/>
                <a:ea typeface="Microsoft Yahei"/>
                <a:cs typeface="Microsoft Yahei"/>
              </a:rPr>
              <a:t>当转换无效时，使用百分位数法计算非参数能力指数（如CpK_nonpar），通过实际数据分位数与规格限的相对位置评估能力，规避分布形态限制。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12" name="TextBox 12"/>
          <p:cNvSpPr txBox="1"/>
          <p:nvPr/>
        </p:nvSpPr>
        <p:spPr>
          <a:xfrm rot="0">
            <a:off x="8317175" y="2838713"/>
            <a:ext cx="2387211" cy="2366124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rgbClr val="071D40"/>
                </a:solidFill>
                <a:latin typeface="Microsoft Yahei"/>
                <a:ea typeface="Microsoft Yahei"/>
                <a:cs typeface="Microsoft Yahei"/>
              </a:rPr>
              <a:t>通过箱线图、正态概率图识别异常数据点，结合5Why分析追溯特殊变异源（如设备磨损、原料批次差异），消除系统性偏移后再评估能力。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13" name="TextBox 13"/>
          <p:cNvSpPr txBox="1"/>
          <p:nvPr/>
        </p:nvSpPr>
        <p:spPr>
          <a:xfrm rot="0">
            <a:off x="4402735" y="1436449"/>
            <a:ext cx="2240006" cy="947538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12000"/>
              </a:lnSpc>
            </a:pPr>
            <a:r>
              <a:rPr b="1" lang="en-US" sz="202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非参数方法替代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14" name="TextBox 14"/>
          <p:cNvSpPr txBox="1"/>
          <p:nvPr/>
        </p:nvSpPr>
        <p:spPr>
          <a:xfrm rot="0">
            <a:off x="7925309" y="1436449"/>
            <a:ext cx="2240006" cy="947538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12000"/>
              </a:lnSpc>
            </a:pPr>
            <a:r>
              <a:rPr b="1" lang="en-US" sz="202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根本原因分析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15" name="Freeform 15"/>
          <p:cNvSpPr/>
          <p:nvPr/>
        </p:nvSpPr>
        <p:spPr>
          <a:xfrm rot="0">
            <a:off x="3557575" y="1757738"/>
            <a:ext cx="485160" cy="485160"/>
          </a:xfrm>
          <a:custGeom>
            <a:avLst/>
            <a:gdLst/>
            <a:ahLst/>
            <a:cxnLst/>
            <a:rect b="b" l="l" r="r" t="t"/>
            <a:pathLst>
              <a:path h="1905000" w="1905000">
                <a:moveTo>
                  <a:pt x="1905000" y="952500"/>
                </a:moveTo>
                <a:lnTo>
                  <a:pt x="952500" y="0"/>
                </a:lnTo>
                <a:lnTo>
                  <a:pt x="952500" y="476250"/>
                </a:lnTo>
                <a:lnTo>
                  <a:pt x="0" y="476250"/>
                </a:lnTo>
                <a:lnTo>
                  <a:pt x="0" y="1428750"/>
                </a:lnTo>
                <a:lnTo>
                  <a:pt x="952500" y="1428750"/>
                </a:lnTo>
                <a:lnTo>
                  <a:pt x="952500" y="1905000"/>
                </a:lnTo>
                <a:lnTo>
                  <a:pt x="1905000" y="952500"/>
                </a:lnTo>
              </a:path>
            </a:pathLst>
          </a:cu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6" name="Freeform 16"/>
          <p:cNvSpPr/>
          <p:nvPr/>
        </p:nvSpPr>
        <p:spPr>
          <a:xfrm rot="0">
            <a:off x="7081108" y="1700118"/>
            <a:ext cx="485160" cy="485160"/>
          </a:xfrm>
          <a:custGeom>
            <a:avLst/>
            <a:gdLst/>
            <a:ahLst/>
            <a:cxnLst/>
            <a:rect b="b" l="l" r="r" t="t"/>
            <a:pathLst>
              <a:path h="1905000" w="1905000">
                <a:moveTo>
                  <a:pt x="1905000" y="952500"/>
                </a:moveTo>
                <a:lnTo>
                  <a:pt x="952500" y="0"/>
                </a:lnTo>
                <a:lnTo>
                  <a:pt x="952500" y="476250"/>
                </a:lnTo>
                <a:lnTo>
                  <a:pt x="0" y="476250"/>
                </a:lnTo>
                <a:lnTo>
                  <a:pt x="0" y="1428750"/>
                </a:lnTo>
                <a:lnTo>
                  <a:pt x="952500" y="1428750"/>
                </a:lnTo>
                <a:lnTo>
                  <a:pt x="952500" y="1905000"/>
                </a:lnTo>
                <a:lnTo>
                  <a:pt x="1905000" y="952500"/>
                </a:lnTo>
              </a:path>
            </a:pathLst>
          </a:cu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7" name="TextBox 17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非正态数据的过程能力改进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mdnuato+aAgeaVsOaNrueahOi/h+eoi+iDveWKm+aUuei/m1xuIyMjIOaVsOaNrui9rOaNouaKgOacr1xu6YeH55SoQm94LUNveOW5guWPmOaNouaIlkpvaG5zb27mm7Lnur/mi5/lkIjvvIzlsIblgY/mgIEv5bOw5oCB5pWw5o2u6L2s5YyW5Li66L+R5Ly85q2j5oCB5YiG5biD77yM5L2/5Lyg57uf6L+H56iL6IO95Yqb5oyH5qCH77yIQ3AvQ3Br77yJ5oGi5aSN5pyJ5pWI5oCn44CC6ZyA6aqM6K+B6L2s5o2i5ZCOUFDlgLzvvJ4wLjA15omN5Y+v5bqU55So44CCXG4jIyMg6Z2e5Y+C5pWw5pa55rOV5pu/5LujXG7lvZPovazmjaLml6DmlYjml7bvvIzkvb/nlKjnmb7liIbkvY3mlbDms5XorqHnrpfpnZ7lj4LmlbDog73lipvmjIfmlbDvvIjlpoJDcEtfbm9ucGFy77yJ77yM6YCa6L+H5a6e6ZmF5pWw5o2u5YiG5L2N5pWw5LiO6KeE5qC86ZmQ55qE55u45a+55L2N572u6K+E5Lyw6IO95Yqb77yM6KeE6YG/5YiG5biD5b2i5oCB6ZmQ5Yi244CCXG4jIyMg5qC55pys5Y6f5Zug5YiG5p6QXG7pgJrov4fnrrHnur/lm77jgIHmraPmgIHmpoLnjoflm77or4bliKvlvILluLjmlbDmja7ngrnvvIznu5PlkIg1V2h55YiG5p6Q6L+95rqv54m55q6K5Y+Y5byC5rqQ77yI5aaC6K6+5aSH56Oo5o2f44CB5Y6f5paZ5om55qyh5beu5byC77yJ77yM5raI6Zmk57O757uf5oCn5YGP56e75ZCO5YaN6K+E5Lyw6IO95Yqb44CCIiwidHBsaWQiOiIxMDAwMSIsInRwbE5hbWUiOiJsaXN0M18xMF9tb2QiLCJlZGl0ZWQiOiJmYWxzZSIsImV4dHJhUGFyYW1zIjoie1wiaW5mb191cmxcIjpcImh0dHA6Ly9iai5iY2Vib3MuY29tL3YxL3dlbmt1LWFpLWRvYy8zMDU3MzAwMDUwNTAzMDMvcnRjcy9iZGpzb24vM2UzNTkwN2RhNTVjMGI2Yi5qc29uP3Jlc3BvbnNlQ2FjaGVDb250cm9sPW1heC1hZ2UlM0QzODg4MDAwJnJlc3BvbnNlRXhwaXJlcz1GcmklMkMlMjAxNyUyMEFwciUyMDIwMjYlMjAwMCUzQTE2JTNBMDAlMjAlMkIwODAwJmF1dGhvcml6YXRpb249YmNlLWF1dGgtdjElMkY0NmRjOGNjMzQ2NzQ0ZGFkODAwNjUxODIzYTk2ZDljZCUyRjIwMjYtMDMtMDJUMTYlM0ExNiUzQTAwWiUyRi0xJTJGaG9zdCUyRjlmY2E3YjVlNjAxMTcwZWI1ODJiYjM0MmY1NjZhNmNjYWM4ZDc4Nzg3ZjIwZThiNThlNTg0YTc0NWNiZTE5MDcmcmVzcG9uc2VDb250ZW50VHlwZT1hcHBsaWNhdGlvbiUyRmpzb25cIn0ifQ==</bd:templateData>
    </p:ext>
  </p:extLs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06" name="AutoShape 3"/>
          <p:cNvSpPr/>
          <p:nvPr/>
        </p:nvSpPr>
        <p:spPr>
          <a:xfrm rot="0">
            <a:off x="0" y="0"/>
            <a:ext cx="4318000" cy="6858000"/>
          </a:xfrm>
          <a:prstGeom prst="roundRect">
            <a:avLst>
              <a:gd fmla="val 0" name="adj"/>
            </a:avLst>
          </a:prstGeom>
          <a:solidFill>
            <a:srgbClr val="1E3A8A">
              <a:alpha val="100000"/>
            </a:srgbClr>
          </a:solidFill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4" name="Connector 4"/>
          <p:cNvCxnSpPr/>
          <p:nvPr/>
        </p:nvCxnSpPr>
        <p:spPr>
          <a:xfrm>
            <a:off x="609600" y="1517650"/>
            <a:ext cx="1270000" cy="12700"/>
          </a:xfrm>
          <a:prstGeom prst="line">
            <a:avLst/>
          </a:prstGeom>
          <a:ln w="25400">
            <a:solidFill>
              <a:srgbClr val="FFFFFF">
                <a:alpha val="5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21508" name="AutoShape 5"/>
          <p:cNvSpPr/>
          <p:nvPr/>
        </p:nvSpPr>
        <p:spPr>
          <a:xfrm rot="0">
            <a:off x="609600" y="1778000"/>
            <a:ext cx="3098800" cy="1270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6399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06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eyJfdGVtcGxhdGVEYXRhIjp7ImNvbnRlbnRUeXBlIjoiJG51bWJlciJ9LCJ0YWciOiIkbnVtYmVyIn0=</bd:templateData>
          </p:ext>
        </p:extLst>
      </p:sp>
      <p:sp>
        <p:nvSpPr>
          <p:cNvPr id="300005" name="AutoShape 6"/>
          <p:cNvSpPr/>
          <p:nvPr/>
        </p:nvSpPr>
        <p:spPr>
          <a:xfrm rot="0">
            <a:off x="609600" y="3048000"/>
            <a:ext cx="30988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06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609600" y="5080000"/>
            <a:ext cx="609600" cy="6096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1" name="AutoShape 8"/>
          <p:cNvSpPr/>
          <p:nvPr/>
        </p:nvSpPr>
        <p:spPr>
          <a:xfrm rot="0">
            <a:off x="4953000" y="2032000"/>
            <a:ext cx="66040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3200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假设检验（t检验/ANOVA）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eyJfdGVtcGxhdGVEYXRhIjp7ImNvbnRlbnRUeXBlIjoiJHRpdGxlIiwibGluZUNvdW50IjoiMSIsIndvcmRDb3VudCI6IjIwIn0sInRhZyI6IiR0aXRsZSJ9</bd:templateData>
          </p:ext>
        </p:extLst>
      </p:sp>
      <p:sp>
        <p:nvSpPr>
          <p:cNvPr id="321512" name="AutoShape 9"/>
          <p:cNvSpPr/>
          <p:nvPr/>
        </p:nvSpPr>
        <p:spPr>
          <a:xfrm rot="0">
            <a:off x="4953000" y="2794000"/>
            <a:ext cx="66040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10" name="Connector 10"/>
          <p:cNvCxnSpPr/>
          <p:nvPr/>
        </p:nvCxnSpPr>
        <p:spPr>
          <a:xfrm>
            <a:off x="4953000" y="3422650"/>
            <a:ext cx="762000" cy="12700"/>
          </a:xfrm>
          <a:prstGeom prst="line">
            <a:avLst/>
          </a:prstGeom>
          <a:ln w="50800">
            <a:solidFill>
              <a:srgbClr val="1E3A8A">
                <a:alpha val="10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00010" name="AutoShape 11"/>
          <p:cNvSpPr/>
          <p:nvPr/>
        </p:nvSpPr>
        <p:spPr>
          <a:xfrm rot="0">
            <a:off x="49530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1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0">
            <a:off x="52070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6" name="AutoShape 13"/>
          <p:cNvSpPr/>
          <p:nvPr/>
        </p:nvSpPr>
        <p:spPr>
          <a:xfrm rot="0">
            <a:off x="52070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17" name="AutoShape 14"/>
          <p:cNvSpPr/>
          <p:nvPr/>
        </p:nvSpPr>
        <p:spPr>
          <a:xfrm rot="0">
            <a:off x="52070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00014" name="AutoShape 15"/>
          <p:cNvSpPr/>
          <p:nvPr/>
        </p:nvSpPr>
        <p:spPr>
          <a:xfrm rot="0">
            <a:off x="83185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5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0">
            <a:off x="85725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20" name="AutoShape 17"/>
          <p:cNvSpPr/>
          <p:nvPr/>
        </p:nvSpPr>
        <p:spPr>
          <a:xfrm rot="0">
            <a:off x="85725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21" name="AutoShape 18"/>
          <p:cNvSpPr/>
          <p:nvPr/>
        </p:nvSpPr>
        <p:spPr>
          <a:xfrm rot="0">
            <a:off x="85725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WBh+iuvuajgOmqjO+8iHTmo4DpqowvQU5PVkHvvIkiLCJ0cGxpZCI6IjEwMDAxIiwidHBsTmFtZSI6ImgydGl0bGVfMzA1NzMwMDA1MDUwMzAzXzg3NTc4Mjc3OV8yNjc2NzQ5NzYyMTAzMDNfbW9kIiwiZWRpdGVkIjoiZmFsc2UiLCJleHRyYVBhcmFtcyI6IntcImluZm9fdXJsXCI6XCJodHRwOi8vYmouYmNlYm9zLmNvbS92MS93ZW5rdS1haS1kb2MvMzA1NzMwMDA1MDUwMzAzL3J0Y3MvYmRqc29uLzNlMzU5MDdkYTU1YzBiNmIuanNvbj9yZXNwb25zZUNhY2hlQ29udHJvbD1tYXgtYWdlJTNEMzg4ODAwMCZyZXNwb25zZUV4cGlyZXM9RnJpJTJDJTIwMTclMjBBcHIlMjAyMDI2JTIwMDAlM0ExNiUzQTAwJTIwJTJCMDgwMCZhdXRob3JpemF0aW9uPWJjZS1hdXRoLXYxJTJGNDZkYzhjYzM0Njc0NGRhZDgwMDY1MTgyM2E5NmQ5Y2QlMkYyMDI2LTAzLTAyVDE2JTNBMTYlM0EwMFolMkYtMSUyRmhvc3QlMkY5ZmNhN2I1ZTYwMTE3MGViNTgyYmIzNDJmNTY2YTZjY2FjOGQ3ODc4N2YyMGU4YjU4ZTU4NGE3NDVjYmUxOTA3JnJlc3BvbnNlQ29udGVudFR5cGU9YXBwbGljYXRpb24lMkZqc29uXCJ9In0=</bd:templateData>
    </p:ext>
  </p:extLs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100000"/>
          </a:blip>
          <a:srcRect b="16064" t="16064"/>
          <a:stretch>
            <a:fillRect/>
          </a:stretch>
        </p:blipFill>
        <p:spPr>
          <a:xfrm rot="0">
            <a:off x="6755660" y="1485222"/>
            <a:ext cx="4279418" cy="4279418"/>
          </a:xfrm>
          <a:prstGeom prst="round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eyJ0YWciOiIkaW1nMCJ9</bd:templateData>
          </p:ext>
        </p:extLst>
      </p:pic>
      <p:sp>
        <p:nvSpPr>
          <p:cNvPr id="4" name="Freeform 4"/>
          <p:cNvSpPr/>
          <p:nvPr/>
        </p:nvSpPr>
        <p:spPr>
          <a:xfrm rot="0">
            <a:off x="513502" y="1417679"/>
            <a:ext cx="1439951" cy="1308640"/>
          </a:xfrm>
          <a:custGeom>
            <a:avLst/>
            <a:gdLst/>
            <a:ahLst/>
            <a:cxnLst/>
            <a:rect b="b" l="l" r="r" t="t"/>
            <a:pathLst>
              <a:path h="1073360" w="1181062">
                <a:moveTo>
                  <a:pt x="0" y="0"/>
                </a:moveTo>
                <a:lnTo>
                  <a:pt x="1046892" y="0"/>
                </a:lnTo>
                <a:quadBezTo>
                  <a:pt x="1181062" y="0"/>
                  <a:pt x="1181062" y="134170"/>
                </a:quadBezTo>
                <a:lnTo>
                  <a:pt x="1181062" y="1073360"/>
                </a:lnTo>
                <a:lnTo>
                  <a:pt x="134170" y="1073360"/>
                </a:lnTo>
                <a:quadBezTo>
                  <a:pt x="0" y="1073360"/>
                  <a:pt x="0" y="939190"/>
                </a:quadBezTo>
                <a:lnTo>
                  <a:pt x="0" y="0"/>
                </a:lnTo>
              </a:path>
            </a:pathLst>
          </a:cu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" name="TextBox 5"/>
          <p:cNvSpPr txBox="1"/>
          <p:nvPr/>
        </p:nvSpPr>
        <p:spPr>
          <a:xfrm rot="0">
            <a:off x="704352" y="1305549"/>
            <a:ext cx="1058252" cy="153870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b="1" lang="en-US" sz="547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1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6" name="Freeform 6"/>
          <p:cNvSpPr/>
          <p:nvPr/>
        </p:nvSpPr>
        <p:spPr>
          <a:xfrm rot="0">
            <a:off x="513502" y="3053569"/>
            <a:ext cx="1439951" cy="1308640"/>
          </a:xfrm>
          <a:custGeom>
            <a:avLst/>
            <a:gdLst/>
            <a:ahLst/>
            <a:cxnLst/>
            <a:rect b="b" l="l" r="r" t="t"/>
            <a:pathLst>
              <a:path h="1073360" w="1181062">
                <a:moveTo>
                  <a:pt x="0" y="0"/>
                </a:moveTo>
                <a:lnTo>
                  <a:pt x="1046892" y="0"/>
                </a:lnTo>
                <a:quadBezTo>
                  <a:pt x="1181062" y="0"/>
                  <a:pt x="1181062" y="134170"/>
                </a:quadBezTo>
                <a:lnTo>
                  <a:pt x="1181062" y="1073360"/>
                </a:lnTo>
                <a:lnTo>
                  <a:pt x="134170" y="1073360"/>
                </a:lnTo>
                <a:quadBezTo>
                  <a:pt x="0" y="1073360"/>
                  <a:pt x="0" y="939190"/>
                </a:quadBezTo>
                <a:lnTo>
                  <a:pt x="0" y="0"/>
                </a:lnTo>
              </a:path>
            </a:pathLst>
          </a:cu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7" name="TextBox 7"/>
          <p:cNvSpPr txBox="1"/>
          <p:nvPr/>
        </p:nvSpPr>
        <p:spPr>
          <a:xfrm rot="0">
            <a:off x="704352" y="2941440"/>
            <a:ext cx="1058252" cy="153870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b="1" lang="en-US" sz="547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2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8" name="Freeform 8"/>
          <p:cNvSpPr/>
          <p:nvPr/>
        </p:nvSpPr>
        <p:spPr>
          <a:xfrm rot="0">
            <a:off x="513502" y="4747524"/>
            <a:ext cx="1439951" cy="1308640"/>
          </a:xfrm>
          <a:custGeom>
            <a:avLst/>
            <a:gdLst/>
            <a:ahLst/>
            <a:cxnLst/>
            <a:rect b="b" l="l" r="r" t="t"/>
            <a:pathLst>
              <a:path h="1073360" w="1181062">
                <a:moveTo>
                  <a:pt x="0" y="0"/>
                </a:moveTo>
                <a:lnTo>
                  <a:pt x="1046892" y="0"/>
                </a:lnTo>
                <a:quadBezTo>
                  <a:pt x="1181062" y="0"/>
                  <a:pt x="1181062" y="134170"/>
                </a:quadBezTo>
                <a:lnTo>
                  <a:pt x="1181062" y="1073360"/>
                </a:lnTo>
                <a:lnTo>
                  <a:pt x="134170" y="1073360"/>
                </a:lnTo>
                <a:quadBezTo>
                  <a:pt x="0" y="1073360"/>
                  <a:pt x="0" y="939190"/>
                </a:quadBezTo>
                <a:lnTo>
                  <a:pt x="0" y="0"/>
                </a:lnTo>
              </a:path>
            </a:pathLst>
          </a:cu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9" name="TextBox 9"/>
          <p:cNvSpPr txBox="1"/>
          <p:nvPr/>
        </p:nvSpPr>
        <p:spPr>
          <a:xfrm rot="0">
            <a:off x="704352" y="4635394"/>
            <a:ext cx="1058252" cy="153870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b="1" lang="en-US" sz="547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3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0" name="TextBox 10"/>
          <p:cNvSpPr txBox="1"/>
          <p:nvPr/>
        </p:nvSpPr>
        <p:spPr>
          <a:xfrm rot="0">
            <a:off x="2141730" y="1633688"/>
            <a:ext cx="4034507" cy="127741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用于比较两组独立样本的均值是否存在显著差异，要求数据服从正态分布且方差齐性，适用于小样本分析。  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11" name="TextBox 11"/>
          <p:cNvSpPr txBox="1"/>
          <p:nvPr/>
        </p:nvSpPr>
        <p:spPr>
          <a:xfrm rot="0">
            <a:off x="2141730" y="1191114"/>
            <a:ext cx="4019145" cy="598789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独立样本t检验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12" name="TextBox 12"/>
          <p:cNvSpPr txBox="1"/>
          <p:nvPr/>
        </p:nvSpPr>
        <p:spPr>
          <a:xfrm rot="0">
            <a:off x="2141730" y="3208717"/>
            <a:ext cx="4034507" cy="127741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针对同一组受试对象在不同条件下的均值差异检验，消除个体间变异，提高检验效率，常用于前后对比实验。  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13" name="TextBox 13"/>
          <p:cNvSpPr txBox="1"/>
          <p:nvPr/>
        </p:nvSpPr>
        <p:spPr>
          <a:xfrm rot="0">
            <a:off x="2141730" y="2789369"/>
            <a:ext cx="4019145" cy="598789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配对样本t检验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14" name="TextBox 14"/>
          <p:cNvSpPr txBox="1"/>
          <p:nvPr/>
        </p:nvSpPr>
        <p:spPr>
          <a:xfrm rot="0">
            <a:off x="2141730" y="4890693"/>
            <a:ext cx="4034507" cy="127741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用于比较三个及以上组别的均值差异，通过分解总变异为组间和组内变异，判断组间差异是否具有统计学意义。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15" name="TextBox 15"/>
          <p:cNvSpPr txBox="1"/>
          <p:nvPr/>
        </p:nvSpPr>
        <p:spPr>
          <a:xfrm rot="0">
            <a:off x="2141730" y="4471345"/>
            <a:ext cx="4019145" cy="598789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单因素方差分析（ANOVA）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16" name="TextBox 16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均值比较的统计推断方法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Wdh+WAvOavlOi+g+eahOe7n+iuoeaOqOaWreaWueazlVxuIyMjIOeLrOeri+agt+acrHTmo4DpqoxcbueUqOS6juavlOi+g+S4pOe7hOeLrOeri+agt+acrOeahOWdh+WAvOaYr+WQpuWtmOWcqOaYvuiRl+W3ruW8gu+8jOimgeaxguaVsOaNruacjeS7juato+aAgeWIhuW4g+S4lOaWueW3rum9kOaAp++8jOmAgueUqOS6juWwj+agt+acrOWIhuaekOOAgiAgXG4jIyMg6YWN5a+55qC35pysdOajgOmqjFxu6ZKI5a+55ZCM5LiA57uE5Y+X6K+V5a+56LGh5Zyo5LiN5ZCM5p2h5Lu25LiL55qE5Z2H5YC85beu5byC5qOA6aqM77yM5raI6Zmk5Liq5L2T6Ze05Y+Y5byC77yM5o+Q6auY5qOA6aqM5pWI546H77yM5bi455So5LqO5YmN5ZCO5a+55q+U5a6e6aqM44CCICBcbiMjIyDljZXlm6DntKDmlrnlt67liIbmnpDvvIhBTk9WQe+8iVxu55So5LqO5q+U6L6D5LiJ5Liq5Y+K5Lul5LiK57uE5Yir55qE5Z2H5YC85beu5byC77yM6YCa6L+H5YiG6Kej5oC75Y+Y5byC5Li657uE6Ze05ZKM57uE5YaF5Y+Y5byC77yM5Yik5pat57uE6Ze05beu5byC5piv5ZCm5YW35pyJ57uf6K6h5a2m5oSP5LmJ44CCIiwidHBsaWQiOiIxMDAwMSIsInRwbE5hbWUiOiJsaXN0M19JbWcwX21vZCIsImVkaXRlZCI6ImZhbHNlIiwiZXh0cmFQYXJhbXMiOiJ7XCJpbmZvX3VybFwiOlwiaHR0cDovL2JqLmJjZWJvcy5jb20vdjEvd2Vua3UtYWktZG9jLzMwNTczMDAwNTA1MDMwMy9ydGNzL2JkanNvbi8zZTM1OTA3ZGE1NWMwYjZiLmpzb24/cmVzcG9uc2VDYWNoZUNvbnRyb2w9bWF4LWFnZSUzRDM4ODgwMDAmcmVzcG9uc2VFeHBpcmVzPUZyaSUyQyUyMDE3JTIwQXByJTIwMjAyNiUyMDAwJTNBMTYlM0EwMCUyMCUyQjA4MDAmYXV0aG9yaXphdGlvbj1iY2UtYXV0aC12MSUyRjQ2ZGM4Y2MzNDY3NDRkYWQ4MDA2NTE4MjNhOTZkOWNkJTJGMjAyNi0wMy0wMlQxNiUzQTE2JTNBMDBaJTJGLTElMkZob3N0JTJGOWZjYTdiNWU2MDExNzBlYjU4MmJiMzQyZjU2NmE2Y2NhYzhkNzg3ODdmMjBlOGI1OGU1ODRhNzQ1Y2JlMTkwNyZyZXNwb25zZUNvbnRlbnRUeXBlPWFwcGxpY2F0aW9uJTJGanNvblwifSJ9</bd:templateData>
    </p:ext>
  </p:extLs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Freeform 3"/>
          <p:cNvSpPr/>
          <p:nvPr/>
        </p:nvSpPr>
        <p:spPr>
          <a:xfrm rot="0">
            <a:off x="1164214" y="2085043"/>
            <a:ext cx="641656" cy="641656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0" y="209550"/>
                </a:moveTo>
                <a:lnTo>
                  <a:pt x="152410" y="247650"/>
                </a:lnTo>
                <a:lnTo>
                  <a:pt x="304800" y="209550"/>
                </a:lnTo>
                <a:lnTo>
                  <a:pt x="304800" y="247650"/>
                </a:lnTo>
                <a:lnTo>
                  <a:pt x="152410" y="285750"/>
                </a:lnTo>
                <a:lnTo>
                  <a:pt x="0" y="247650"/>
                </a:lnTo>
                <a:close/>
              </a:path>
              <a:path h="304800" w="304800">
                <a:moveTo>
                  <a:pt x="0" y="133350"/>
                </a:moveTo>
                <a:lnTo>
                  <a:pt x="152410" y="171450"/>
                </a:lnTo>
                <a:lnTo>
                  <a:pt x="304800" y="133350"/>
                </a:lnTo>
                <a:lnTo>
                  <a:pt x="304800" y="171450"/>
                </a:lnTo>
                <a:lnTo>
                  <a:pt x="152410" y="209550"/>
                </a:lnTo>
                <a:lnTo>
                  <a:pt x="0" y="171450"/>
                </a:lnTo>
                <a:close/>
              </a:path>
              <a:path h="304800" w="304800">
                <a:moveTo>
                  <a:pt x="0" y="57150"/>
                </a:moveTo>
                <a:lnTo>
                  <a:pt x="152410" y="19050"/>
                </a:lnTo>
                <a:lnTo>
                  <a:pt x="304800" y="57150"/>
                </a:lnTo>
                <a:lnTo>
                  <a:pt x="304800" y="95250"/>
                </a:lnTo>
                <a:lnTo>
                  <a:pt x="152410" y="133350"/>
                </a:lnTo>
                <a:lnTo>
                  <a:pt x="0" y="95250"/>
                </a:lnTo>
              </a:path>
            </a:pathLst>
          </a:cu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4" name="Freeform 4"/>
          <p:cNvSpPr/>
          <p:nvPr/>
        </p:nvSpPr>
        <p:spPr>
          <a:xfrm rot="0">
            <a:off x="4114778" y="2128545"/>
            <a:ext cx="598154" cy="598154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116843" y="182880"/>
                </a:moveTo>
                <a:lnTo>
                  <a:pt x="30480" y="182880"/>
                </a:lnTo>
                <a:lnTo>
                  <a:pt x="30480" y="304800"/>
                </a:lnTo>
                <a:lnTo>
                  <a:pt x="0" y="304800"/>
                </a:lnTo>
                <a:lnTo>
                  <a:pt x="0" y="0"/>
                </a:lnTo>
                <a:lnTo>
                  <a:pt x="182880" y="0"/>
                </a:lnTo>
                <a:lnTo>
                  <a:pt x="187957" y="30480"/>
                </a:lnTo>
                <a:lnTo>
                  <a:pt x="304800" y="30480"/>
                </a:lnTo>
                <a:lnTo>
                  <a:pt x="259080" y="121920"/>
                </a:lnTo>
                <a:lnTo>
                  <a:pt x="304800" y="213360"/>
                </a:lnTo>
                <a:lnTo>
                  <a:pt x="121920" y="213360"/>
                </a:lnTo>
                <a:lnTo>
                  <a:pt x="116843" y="182880"/>
                </a:lnTo>
              </a:path>
            </a:pathLst>
          </a:cu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" name="Freeform 5"/>
          <p:cNvSpPr/>
          <p:nvPr/>
        </p:nvSpPr>
        <p:spPr>
          <a:xfrm rot="0">
            <a:off x="6678103" y="2172048"/>
            <a:ext cx="554652" cy="554652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106680" y="259080"/>
                </a:moveTo>
                <a:lnTo>
                  <a:pt x="30480" y="259080"/>
                </a:lnTo>
                <a:cubicBezTo>
                  <a:pt x="13649" y="259080"/>
                  <a:pt x="0" y="245431"/>
                  <a:pt x="0" y="228600"/>
                </a:cubicBezTo>
                <a:lnTo>
                  <a:pt x="0" y="228600"/>
                </a:lnTo>
                <a:lnTo>
                  <a:pt x="0" y="30480"/>
                </a:lnTo>
                <a:cubicBezTo>
                  <a:pt x="0" y="13716"/>
                  <a:pt x="13716" y="0"/>
                  <a:pt x="30480" y="0"/>
                </a:cubicBezTo>
                <a:lnTo>
                  <a:pt x="274320" y="0"/>
                </a:lnTo>
                <a:cubicBezTo>
                  <a:pt x="291151" y="0"/>
                  <a:pt x="304800" y="13649"/>
                  <a:pt x="304800" y="30480"/>
                </a:cubicBezTo>
                <a:lnTo>
                  <a:pt x="304800" y="30480"/>
                </a:lnTo>
                <a:lnTo>
                  <a:pt x="304800" y="228600"/>
                </a:lnTo>
                <a:cubicBezTo>
                  <a:pt x="304800" y="245431"/>
                  <a:pt x="291151" y="259080"/>
                  <a:pt x="274320" y="259080"/>
                </a:cubicBezTo>
                <a:lnTo>
                  <a:pt x="274320" y="259080"/>
                </a:lnTo>
                <a:lnTo>
                  <a:pt x="198120" y="259080"/>
                </a:lnTo>
                <a:lnTo>
                  <a:pt x="259080" y="289560"/>
                </a:lnTo>
                <a:lnTo>
                  <a:pt x="259080" y="304800"/>
                </a:lnTo>
                <a:lnTo>
                  <a:pt x="45720" y="304800"/>
                </a:lnTo>
                <a:lnTo>
                  <a:pt x="45720" y="289560"/>
                </a:lnTo>
                <a:lnTo>
                  <a:pt x="106680" y="259080"/>
                </a:lnTo>
                <a:close/>
                <a:moveTo>
                  <a:pt x="30480" y="30480"/>
                </a:moveTo>
                <a:lnTo>
                  <a:pt x="30480" y="198120"/>
                </a:lnTo>
                <a:lnTo>
                  <a:pt x="274320" y="198120"/>
                </a:lnTo>
                <a:lnTo>
                  <a:pt x="274320" y="30480"/>
                </a:lnTo>
                <a:lnTo>
                  <a:pt x="30480" y="3048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6" name="Freeform 6"/>
          <p:cNvSpPr/>
          <p:nvPr/>
        </p:nvSpPr>
        <p:spPr>
          <a:xfrm rot="0">
            <a:off x="9277352" y="2085043"/>
            <a:ext cx="598154" cy="598154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213360" y="76200"/>
                </a:moveTo>
                <a:lnTo>
                  <a:pt x="243840" y="76200"/>
                </a:lnTo>
                <a:lnTo>
                  <a:pt x="243840" y="289560"/>
                </a:lnTo>
                <a:lnTo>
                  <a:pt x="60960" y="289560"/>
                </a:lnTo>
                <a:lnTo>
                  <a:pt x="60960" y="76200"/>
                </a:lnTo>
                <a:lnTo>
                  <a:pt x="91440" y="76200"/>
                </a:lnTo>
                <a:lnTo>
                  <a:pt x="91440" y="60960"/>
                </a:lnTo>
                <a:cubicBezTo>
                  <a:pt x="91440" y="44129"/>
                  <a:pt x="105089" y="30480"/>
                  <a:pt x="121920" y="30480"/>
                </a:cubicBezTo>
                <a:lnTo>
                  <a:pt x="121920" y="30480"/>
                </a:lnTo>
                <a:lnTo>
                  <a:pt x="182880" y="30480"/>
                </a:lnTo>
                <a:cubicBezTo>
                  <a:pt x="199711" y="30480"/>
                  <a:pt x="213360" y="44129"/>
                  <a:pt x="213360" y="60960"/>
                </a:cubicBezTo>
                <a:lnTo>
                  <a:pt x="213360" y="60960"/>
                </a:lnTo>
                <a:lnTo>
                  <a:pt x="213360" y="76200"/>
                </a:lnTo>
                <a:close/>
                <a:moveTo>
                  <a:pt x="259080" y="76200"/>
                </a:moveTo>
                <a:lnTo>
                  <a:pt x="274320" y="76200"/>
                </a:lnTo>
                <a:cubicBezTo>
                  <a:pt x="291151" y="76200"/>
                  <a:pt x="304800" y="89849"/>
                  <a:pt x="304800" y="106680"/>
                </a:cubicBezTo>
                <a:lnTo>
                  <a:pt x="304800" y="106680"/>
                </a:lnTo>
                <a:lnTo>
                  <a:pt x="304800" y="259080"/>
                </a:lnTo>
                <a:cubicBezTo>
                  <a:pt x="304800" y="275911"/>
                  <a:pt x="291151" y="289560"/>
                  <a:pt x="274320" y="289560"/>
                </a:cubicBezTo>
                <a:lnTo>
                  <a:pt x="274320" y="289560"/>
                </a:lnTo>
                <a:lnTo>
                  <a:pt x="259080" y="289560"/>
                </a:lnTo>
                <a:lnTo>
                  <a:pt x="259080" y="76200"/>
                </a:lnTo>
                <a:close/>
                <a:moveTo>
                  <a:pt x="45720" y="76200"/>
                </a:moveTo>
                <a:lnTo>
                  <a:pt x="45720" y="289560"/>
                </a:lnTo>
                <a:lnTo>
                  <a:pt x="30480" y="289560"/>
                </a:lnTo>
                <a:cubicBezTo>
                  <a:pt x="13649" y="289560"/>
                  <a:pt x="0" y="275911"/>
                  <a:pt x="0" y="259080"/>
                </a:cubicBezTo>
                <a:lnTo>
                  <a:pt x="0" y="259080"/>
                </a:lnTo>
                <a:lnTo>
                  <a:pt x="0" y="106680"/>
                </a:lnTo>
                <a:cubicBezTo>
                  <a:pt x="0" y="89916"/>
                  <a:pt x="13716" y="76200"/>
                  <a:pt x="30480" y="76200"/>
                </a:cubicBezTo>
                <a:lnTo>
                  <a:pt x="45720" y="76200"/>
                </a:lnTo>
                <a:close/>
                <a:moveTo>
                  <a:pt x="121920" y="60960"/>
                </a:moveTo>
                <a:lnTo>
                  <a:pt x="121920" y="76200"/>
                </a:lnTo>
                <a:lnTo>
                  <a:pt x="182880" y="76200"/>
                </a:lnTo>
                <a:lnTo>
                  <a:pt x="182880" y="60960"/>
                </a:lnTo>
                <a:lnTo>
                  <a:pt x="121920" y="60960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7" name="TextBox 7"/>
          <p:cNvSpPr txBox="1"/>
          <p:nvPr/>
        </p:nvSpPr>
        <p:spPr>
          <a:xfrm rot="0">
            <a:off x="513502" y="3390004"/>
            <a:ext cx="2422374" cy="2331649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用于验证过程均值是否偏离目标值（如零件直径μ=10mm）。要求数据正态性（或n≥30）且独立性，例如检验50个产品的糖含量均值是否低于标准值6.0（H₀:μ≥6.0）。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8" name="TextBox 8"/>
          <p:cNvSpPr txBox="1"/>
          <p:nvPr/>
        </p:nvSpPr>
        <p:spPr>
          <a:xfrm rot="0">
            <a:off x="513502" y="2918593"/>
            <a:ext cx="2422374" cy="399193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单样本t检验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9" name="TextBox 9"/>
          <p:cNvSpPr txBox="1"/>
          <p:nvPr/>
        </p:nvSpPr>
        <p:spPr>
          <a:xfrm rot="0">
            <a:off x="3226287" y="3390004"/>
            <a:ext cx="2422374" cy="2331649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比较两组独立数据均值（如A/B供应商质量差异）。需满足方差齐性（F检验）、正态性及独立性，例如分析新旧设备生产的电池寿命差异（H₀:μ₁=μ₂）。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10" name="TextBox 10"/>
          <p:cNvSpPr txBox="1"/>
          <p:nvPr/>
        </p:nvSpPr>
        <p:spPr>
          <a:xfrm rot="0">
            <a:off x="3226287" y="2918593"/>
            <a:ext cx="2367939" cy="399193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独立双样本t检验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11" name="TextBox 11"/>
          <p:cNvSpPr txBox="1"/>
          <p:nvPr/>
        </p:nvSpPr>
        <p:spPr>
          <a:xfrm rot="0">
            <a:off x="5932691" y="3390004"/>
            <a:ext cx="2422374" cy="2331649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针对相关样本（如同一组员工培训前后绩效）。通过差分消除个体变异，提高检验效能，适用于工艺改进前后对比、同部件两种测量方法比较等场景。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12" name="TextBox 12"/>
          <p:cNvSpPr txBox="1"/>
          <p:nvPr/>
        </p:nvSpPr>
        <p:spPr>
          <a:xfrm rot="0">
            <a:off x="5932691" y="2918593"/>
            <a:ext cx="2377011" cy="399193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配对t检验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13" name="TextBox 13"/>
          <p:cNvSpPr txBox="1"/>
          <p:nvPr/>
        </p:nvSpPr>
        <p:spPr>
          <a:xfrm rot="0">
            <a:off x="8579636" y="3390004"/>
            <a:ext cx="2422374" cy="2331649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当正态假设不成立时，采用Mann-Whitney U检验（双样本）或Wilcoxon符号秩检验（单样本/配对），但检验效能较低。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eyJ0YWciOiIkaXRlbTRfYyJ9</bd:templateData>
          </p:ext>
        </p:extLst>
      </p:sp>
      <p:sp>
        <p:nvSpPr>
          <p:cNvPr id="14" name="TextBox 14"/>
          <p:cNvSpPr txBox="1"/>
          <p:nvPr/>
        </p:nvSpPr>
        <p:spPr>
          <a:xfrm rot="0">
            <a:off x="8579636" y="2918593"/>
            <a:ext cx="2377011" cy="399193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非参数替代方案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eyJ0YWciOiIkaXRlbTRfdGl0bGUifQ==</bd:templateData>
          </p:ext>
        </p:extLst>
      </p:sp>
      <p:sp>
        <p:nvSpPr>
          <p:cNvPr id="15" name="TextBox 15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单样本/双样本t检验应用场景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WNleagt+acrC/lj4zmoLfmnKx05qOA6aqM5bqU55So5Zy65pmvXG4jIyMg5Y2V5qC35pysdOajgOmqjFxu55So5LqO6aqM6K+B6L+H56iL5Z2H5YC85piv5ZCm5YGP56a755uu5qCH5YC877yI5aaC6Zu25Lu255u05b6Ezrw9MTBtbe+8ieOAguimgeaxguaVsOaNruato+aAgeaAp++8iOaIlm7iiaUzMO+8ieS4lOeLrOeri+aAp++8jOS+i+WmguajgOmqjDUw5Liq5Lqn5ZOB55qE57OW5ZCr6YeP5Z2H5YC85piv5ZCm5L2O5LqO5qCH5YeG5YC8Ni4w77yISOKCgDrOvOKJpTYuMO+8ieOAglxuIyMjIOeLrOeri+WPjOagt+acrHTmo4DpqoxcbuavlOi+g+S4pOe7hOeLrOeri+aVsOaNruWdh+WAvO+8iOWmgkEvQuS+m+W6lOWVhui0qOmHj+W3ruW8gu+8ieOAgumcgOa7oei2s+aWueW3rum9kOaAp++8iEbmo4DpqozvvInjgIHmraPmgIHmgKflj4rni6znq4vmgKfvvIzkvovlpoLliIbmnpDmlrDml6forr7lpIfnlJ/kuqfnmoTnlLXmsaDlr7/lkb3lt67lvILvvIhI4oKAOs684oKBPc684oKC77yJ44CCXG4jIyMg6YWN5a+5dOajgOmqjFxu6ZKI5a+555u45YWz5qC35pys77yI5aaC5ZCM5LiA57uE5ZGY5bel5Z+56K6t5YmN5ZCO57up5pWI77yJ44CC6YCa6L+H5beu5YiG5raI6Zmk5Liq5L2T5Y+Y5byC77yM5o+Q6auY5qOA6aqM5pWI6IO977yM6YCC55So5LqO5bel6Im65pS56L+b5YmN5ZCO5a+55q+U44CB5ZCM6YOo5Lu25Lik56eN5rWL6YeP5pa55rOV5q+U6L6D562J5Zy65pmv44CCXG4jIyMg6Z2e5Y+C5pWw5pu/5Luj5pa55qGIXG7lvZPmraPmgIHlgYforr7kuI3miJDnq4vml7bvvIzph4fnlKhNYW5uLVdoaXRuZXkgVeajgOmqjO+8iOWPjOagt+acrO+8ieaIlldpbGNveG9u56ym5Y+356ep5qOA6aqM77yI5Y2V5qC35pysL+mFjeWvue+8ie+8jOS9huajgOmqjOaViOiDvei+g+S9juOAgiIsInRwbGlkIjoiMTAwMDEiLCJ0cGxOYW1lIjoibGlzdDRfMjdfbW9kIiwiZWRpdGVkIjoiZmFsc2UiLCJleHRyYVBhcmFtcyI6IntcImluZm9fdXJsXCI6XCJodHRwOi8vYmouYmNlYm9zLmNvbS92MS93ZW5rdS1haS1kb2MvMzA1NzMwMDA1MDUwMzAzL3J0Y3MvYmRqc29uLzNlMzU5MDdkYTU1YzBiNmIuanNvbj9yZXNwb25zZUNhY2hlQ29udHJvbD1tYXgtYWdlJTNEMzg4ODAwMCZyZXNwb25zZUV4cGlyZXM9RnJpJTJDJTIwMTclMjBBcHIlMjAyMDI2JTIwMDAlM0ExNiUzQTAwJTIwJTJCMDgwMCZhdXRob3JpemF0aW9uPWJjZS1hdXRoLXYxJTJGNDZkYzhjYzM0Njc0NGRhZDgwMDY1MTgyM2E5NmQ5Y2QlMkYyMDI2LTAzLTAyVDE2JTNBMTYlM0EwMFolMkYtMSUyRmhvc3QlMkY5ZmNhN2I1ZTYwMTE3MGViNTgyYmIzNDJmNTY2YTZjY2FjOGQ3ODc4N2YyMGU4YjU4ZTU4NGE3NDVjYmUxOTA3JnJlc3BvbnNlQ29udGVudFR5cGU9YXBwbGljYXRpb24lMkZqc29uXCJ9In0=</bd:templateData>
    </p:ext>
  </p:extLs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AutoShape 3"/>
          <p:cNvSpPr/>
          <p:nvPr/>
        </p:nvSpPr>
        <p:spPr>
          <a:xfrm rot="0">
            <a:off x="547383" y="1274102"/>
            <a:ext cx="3357637" cy="4481057"/>
          </a:xfrm>
          <a:prstGeom prst="rect">
            <a:avLst/>
          </a:prstGeom>
          <a:solidFill>
            <a:schemeClr val="accent2">
              <a:alpha val="2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4" name="AutoShape 4"/>
          <p:cNvSpPr/>
          <p:nvPr/>
        </p:nvSpPr>
        <p:spPr>
          <a:xfrm rot="0">
            <a:off x="4127622" y="1274102"/>
            <a:ext cx="3357637" cy="4481057"/>
          </a:xfrm>
          <a:prstGeom prst="rect">
            <a:avLst/>
          </a:prstGeom>
          <a:solidFill>
            <a:schemeClr val="accent1">
              <a:alpha val="2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" name="AutoShape 5"/>
          <p:cNvSpPr/>
          <p:nvPr/>
        </p:nvSpPr>
        <p:spPr>
          <a:xfrm rot="0">
            <a:off x="7729857" y="1274102"/>
            <a:ext cx="3357637" cy="4481057"/>
          </a:xfrm>
          <a:prstGeom prst="rect">
            <a:avLst/>
          </a:prstGeom>
          <a:solidFill>
            <a:schemeClr val="accent2">
              <a:alpha val="2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6" name="TextBox 6"/>
          <p:cNvSpPr txBox="1"/>
          <p:nvPr/>
        </p:nvSpPr>
        <p:spPr>
          <a:xfrm rot="0">
            <a:off x="9900271" y="-879040"/>
            <a:ext cx="1255062" cy="63852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b="1" lang="en-US" sz="135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要点三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7" name="AutoShape 7"/>
          <p:cNvSpPr/>
          <p:nvPr/>
        </p:nvSpPr>
        <p:spPr>
          <a:xfrm rot="0">
            <a:off x="7729857" y="1274102"/>
            <a:ext cx="1480737" cy="481911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8" name="AutoShape 8"/>
          <p:cNvSpPr/>
          <p:nvPr/>
        </p:nvSpPr>
        <p:spPr>
          <a:xfrm rot="0">
            <a:off x="8914250" y="1274102"/>
            <a:ext cx="481911" cy="481911"/>
          </a:xfrm>
          <a:prstGeom prst="parallelogram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9" name="AutoShape 9"/>
          <p:cNvSpPr/>
          <p:nvPr/>
        </p:nvSpPr>
        <p:spPr>
          <a:xfrm rot="0">
            <a:off x="4140136" y="1274102"/>
            <a:ext cx="1480737" cy="481911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0" name="AutoShape 10"/>
          <p:cNvSpPr/>
          <p:nvPr/>
        </p:nvSpPr>
        <p:spPr>
          <a:xfrm rot="0">
            <a:off x="5324529" y="1274102"/>
            <a:ext cx="481911" cy="481911"/>
          </a:xfrm>
          <a:prstGeom prst="parallelogram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1" name="AutoShape 11"/>
          <p:cNvSpPr/>
          <p:nvPr/>
        </p:nvSpPr>
        <p:spPr>
          <a:xfrm rot="0">
            <a:off x="547383" y="1274102"/>
            <a:ext cx="1480737" cy="481911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2" name="AutoShape 12"/>
          <p:cNvSpPr/>
          <p:nvPr/>
        </p:nvSpPr>
        <p:spPr>
          <a:xfrm rot="0">
            <a:off x="1731775" y="1274102"/>
            <a:ext cx="481911" cy="481911"/>
          </a:xfrm>
          <a:prstGeom prst="parallelogram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3" name="TextBox 13"/>
          <p:cNvSpPr txBox="1"/>
          <p:nvPr/>
        </p:nvSpPr>
        <p:spPr>
          <a:xfrm rot="0">
            <a:off x="836207" y="1939963"/>
            <a:ext cx="2848785" cy="1079635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单因素ANOVA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14" name="TextBox 14"/>
          <p:cNvSpPr txBox="1"/>
          <p:nvPr/>
        </p:nvSpPr>
        <p:spPr>
          <a:xfrm rot="0">
            <a:off x="836207" y="2882999"/>
            <a:ext cx="2848785" cy="2377011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解决三组及以上均值比较问题（如三种配方良率）。原假设为所有组均值相等（H₀:μ₁=μ₂=μ₃），通过F检验判断组间变异是否显著大于组内变异。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15" name="TextBox 15"/>
          <p:cNvSpPr txBox="1"/>
          <p:nvPr/>
        </p:nvSpPr>
        <p:spPr>
          <a:xfrm rot="0">
            <a:off x="836207" y="1202054"/>
            <a:ext cx="1051264" cy="638708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187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要点一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6" name="TextBox 16"/>
          <p:cNvSpPr txBox="1"/>
          <p:nvPr/>
        </p:nvSpPr>
        <p:spPr>
          <a:xfrm rot="0">
            <a:off x="4453907" y="1202054"/>
            <a:ext cx="1051264" cy="638708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187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要点二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7" name="TextBox 17"/>
          <p:cNvSpPr txBox="1"/>
          <p:nvPr/>
        </p:nvSpPr>
        <p:spPr>
          <a:xfrm rot="0">
            <a:off x="4380002" y="1939963"/>
            <a:ext cx="2848785" cy="1079635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多重比较校正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18" name="TextBox 18"/>
          <p:cNvSpPr txBox="1"/>
          <p:nvPr/>
        </p:nvSpPr>
        <p:spPr>
          <a:xfrm rot="0">
            <a:off x="4380002" y="2882999"/>
            <a:ext cx="2848785" cy="2377011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ANOVA显著后需进行Tukey HSD或Bonferroni检验，控制整体α风险。例如确定具体哪些配方间存在差异，避免假阳性结论。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19" name="TextBox 19"/>
          <p:cNvSpPr txBox="1"/>
          <p:nvPr/>
        </p:nvSpPr>
        <p:spPr>
          <a:xfrm rot="0">
            <a:off x="8006834" y="1939963"/>
            <a:ext cx="2848785" cy="1079635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方差分析前提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20" name="TextBox 20"/>
          <p:cNvSpPr txBox="1"/>
          <p:nvPr/>
        </p:nvSpPr>
        <p:spPr>
          <a:xfrm rot="0">
            <a:off x="8006834" y="2882999"/>
            <a:ext cx="2848785" cy="2377011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独立性、正态性（各组残差检验）和方差齐性（Bartlett检验）。若方差非齐，可采用Welch ANOVA或Kruskal-Wallis非参数检验。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21" name="TextBox 21"/>
          <p:cNvSpPr txBox="1"/>
          <p:nvPr/>
        </p:nvSpPr>
        <p:spPr>
          <a:xfrm rot="0">
            <a:off x="8045876" y="1204425"/>
            <a:ext cx="1051264" cy="638708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187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要点三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2" name="TextBox 22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多组均值比较的方差分析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Wkmue7hOWdh+WAvOavlOi+g+eahOaWueW3ruWIhuaekFxuIyMjIOWNleWboOe0oEFOT1ZBXG7op6PlhrPkuInnu4Tlj4rku6XkuIrlnYflgLzmr5TovoPpl67popjvvIjlpoLkuInnp43phY3mlrnoia/njofvvInjgILljp/lgYforr7kuLrmiYDmnInnu4TlnYflgLznm7jnrYnvvIhI4oKAOs684oKBPc684oKCPc684oKD77yJ77yM6YCa6L+HRuajgOmqjOWIpOaWree7hOmXtOWPmOW8guaYr+WQpuaYvuiRl+Wkp+S6jue7hOWGheWPmOW8guOAglxuIyMjIOWkmumHjeavlOi+g+agoeato1xuQU5PVkHmmL7okZflkI7pnIDov5vooYxUdWtleSBIU0TmiJZCb25mZXJyb25p5qOA6aqM77yM5o6n5Yi25pW05L2TzrHpo47pmanjgILkvovlpoLnoa7lrprlhbfkvZPlk6rkupvphY3mlrnpl7TlrZjlnKjlt67lvILvvIzpgb/lhY3lgYfpmLPmgKfnu5PorrrjgIJcbiMjIyDmlrnlt67liIbmnpDliY3mj5BcbueLrOeri+aAp+OAgeato+aAgeaAp++8iOWQhOe7hOaui+W3ruajgOmqjO+8ieWSjOaWueW3rum9kOaAp++8iEJhcnRsZXR05qOA6aqM77yJ44CC6Iul5pa55beu6Z2e6b2Q77yM5Y+v6YeH55SoV2VsY2ggQU5PVkHmiJZLcnVza2FsLVdhbGxpc+mdnuWPguaVsOajgOmqjOOAgiIsInRwbGlkIjoiMTAwMDEiLCJ0cGxOYW1lIjoibGlzdDNfM19tb2QiLCJlZGl0ZWQiOiJmYWxzZSIsImV4dHJhUGFyYW1zIjoie1wiaW5mb191cmxcIjpcImh0dHA6Ly9iai5iY2Vib3MuY29tL3YxL3dlbmt1LWFpLWRvYy8zMDU3MzAwMDUwNTAzMDMvcnRjcy9iZGpzb24vM2UzNTkwN2RhNTVjMGI2Yi5qc29uP3Jlc3BvbnNlQ2FjaGVDb250cm9sPW1heC1hZ2UlM0QzODg4MDAwJnJlc3BvbnNlRXhwaXJlcz1GcmklMkMlMjAxNyUyMEFwciUyMDIwMjYlMjAwMCUzQTE2JTNBMDAlMjAlMkIwODAwJmF1dGhvcml6YXRpb249YmNlLWF1dGgtdjElMkY0NmRjOGNjMzQ2NzQ0ZGFkODAwNjUxODIzYTk2ZDljZCUyRjIwMjYtMDMtMDJUMTYlM0ExNiUzQTAwWiUyRi0xJTJGaG9zdCUyRjlmY2E3YjVlNjAxMTcwZWI1ODJiYjM0MmY1NjZhNmNjYWM4ZDc4Nzg3ZjIwZThiNThlNTg0YTc0NWNiZTE5MDcmcmVzcG9uc2VDb250ZW50VHlwZT1hcHBsaWNhdGlvbiUyRmpzb25cIn0ifQ==</bd:templateData>
    </p:ext>
  </p:extLs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06" name="AutoShape 3"/>
          <p:cNvSpPr/>
          <p:nvPr/>
        </p:nvSpPr>
        <p:spPr>
          <a:xfrm rot="0">
            <a:off x="0" y="0"/>
            <a:ext cx="4318000" cy="6858000"/>
          </a:xfrm>
          <a:prstGeom prst="roundRect">
            <a:avLst>
              <a:gd fmla="val 0" name="adj"/>
            </a:avLst>
          </a:prstGeom>
          <a:solidFill>
            <a:srgbClr val="1E3A8A">
              <a:alpha val="100000"/>
            </a:srgbClr>
          </a:solidFill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4" name="Connector 4"/>
          <p:cNvCxnSpPr/>
          <p:nvPr/>
        </p:nvCxnSpPr>
        <p:spPr>
          <a:xfrm>
            <a:off x="609600" y="1517650"/>
            <a:ext cx="1270000" cy="12700"/>
          </a:xfrm>
          <a:prstGeom prst="line">
            <a:avLst/>
          </a:prstGeom>
          <a:ln w="25400">
            <a:solidFill>
              <a:srgbClr val="FFFFFF">
                <a:alpha val="5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21508" name="AutoShape 5"/>
          <p:cNvSpPr/>
          <p:nvPr/>
        </p:nvSpPr>
        <p:spPr>
          <a:xfrm rot="0">
            <a:off x="609600" y="1778000"/>
            <a:ext cx="3098800" cy="1270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6399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07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eyJfdGVtcGxhdGVEYXRhIjp7ImNvbnRlbnRUeXBlIjoiJG51bWJlciJ9LCJ0YWciOiIkbnVtYmVyIn0=</bd:templateData>
          </p:ext>
        </p:extLst>
      </p:sp>
      <p:sp>
        <p:nvSpPr>
          <p:cNvPr id="300005" name="AutoShape 6"/>
          <p:cNvSpPr/>
          <p:nvPr/>
        </p:nvSpPr>
        <p:spPr>
          <a:xfrm rot="0">
            <a:off x="609600" y="3048000"/>
            <a:ext cx="30988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06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609600" y="5080000"/>
            <a:ext cx="609600" cy="6096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1" name="AutoShape 8"/>
          <p:cNvSpPr/>
          <p:nvPr/>
        </p:nvSpPr>
        <p:spPr>
          <a:xfrm rot="0">
            <a:off x="4953000" y="2032000"/>
            <a:ext cx="66040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3200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回归分析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eyJfdGVtcGxhdGVEYXRhIjp7ImNvbnRlbnRUeXBlIjoiJHRpdGxlIiwibGluZUNvdW50IjoiMSIsIndvcmRDb3VudCI6IjIwIn0sInRhZyI6IiR0aXRsZSJ9</bd:templateData>
          </p:ext>
        </p:extLst>
      </p:sp>
      <p:sp>
        <p:nvSpPr>
          <p:cNvPr id="321512" name="AutoShape 9"/>
          <p:cNvSpPr/>
          <p:nvPr/>
        </p:nvSpPr>
        <p:spPr>
          <a:xfrm rot="0">
            <a:off x="4953000" y="2794000"/>
            <a:ext cx="66040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10" name="Connector 10"/>
          <p:cNvCxnSpPr/>
          <p:nvPr/>
        </p:nvCxnSpPr>
        <p:spPr>
          <a:xfrm>
            <a:off x="4953000" y="3422650"/>
            <a:ext cx="762000" cy="12700"/>
          </a:xfrm>
          <a:prstGeom prst="line">
            <a:avLst/>
          </a:prstGeom>
          <a:ln w="50800">
            <a:solidFill>
              <a:srgbClr val="1E3A8A">
                <a:alpha val="10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00010" name="AutoShape 11"/>
          <p:cNvSpPr/>
          <p:nvPr/>
        </p:nvSpPr>
        <p:spPr>
          <a:xfrm rot="0">
            <a:off x="49530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1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0">
            <a:off x="52070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6" name="AutoShape 13"/>
          <p:cNvSpPr/>
          <p:nvPr/>
        </p:nvSpPr>
        <p:spPr>
          <a:xfrm rot="0">
            <a:off x="52070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17" name="AutoShape 14"/>
          <p:cNvSpPr/>
          <p:nvPr/>
        </p:nvSpPr>
        <p:spPr>
          <a:xfrm rot="0">
            <a:off x="52070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00014" name="AutoShape 15"/>
          <p:cNvSpPr/>
          <p:nvPr/>
        </p:nvSpPr>
        <p:spPr>
          <a:xfrm rot="0">
            <a:off x="83185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5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0">
            <a:off x="85725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20" name="AutoShape 17"/>
          <p:cNvSpPr/>
          <p:nvPr/>
        </p:nvSpPr>
        <p:spPr>
          <a:xfrm rot="0">
            <a:off x="85725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21" name="AutoShape 18"/>
          <p:cNvSpPr/>
          <p:nvPr/>
        </p:nvSpPr>
        <p:spPr>
          <a:xfrm rot="0">
            <a:off x="85725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WbnuW9kuWIhuaekCIsInRwbGlkIjoiMTAwMDEiLCJ0cGxOYW1lIjoiaDJ0aXRsZV8zMDU3MzAwMDUwNTAzMDNfODc1NzgyNzc5XzI2NzY3NDk3NjIxMDMwM19tb2QiLCJlZGl0ZWQiOiJmYWxzZSIsImV4dHJhUGFyYW1zIjoie1wiaW5mb191cmxcIjpcImh0dHA6Ly9iai5iY2Vib3MuY29tL3YxL3dlbmt1LWFpLWRvYy8zMDU3MzAwMDUwNTAzMDMvcnRjcy9iZGpzb24vM2UzNTkwN2RhNTVjMGI2Yi5qc29uP3Jlc3BvbnNlQ2FjaGVDb250cm9sPW1heC1hZ2UlM0QzODg4MDAwJnJlc3BvbnNlRXhwaXJlcz1GcmklMkMlMjAxNyUyMEFwciUyMDIwMjYlMjAwMCUzQTE2JTNBMDAlMjAlMkIwODAwJmF1dGhvcml6YXRpb249YmNlLWF1dGgtdjElMkY0NmRjOGNjMzQ2NzQ0ZGFkODAwNjUxODIzYTk2ZDljZCUyRjIwMjYtMDMtMDJUMTYlM0ExNiUzQTAwWiUyRi0xJTJGaG9zdCUyRjlmY2E3YjVlNjAxMTcwZWI1ODJiYjM0MmY1NjZhNmNjYWM4ZDc4Nzg3ZjIwZThiNThlNTg0YTc0NWNiZTE5MDcmcmVzcG9uc2VDb250ZW50VHlwZT1hcHBsaWNhdGlvbiUyRmpzb25cIn0ifQ==</bd:templateData>
    </p:ext>
  </p:extLs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AutoShape 3"/>
          <p:cNvSpPr/>
          <p:nvPr/>
        </p:nvSpPr>
        <p:spPr>
          <a:xfrm rot="0">
            <a:off x="708216" y="1274542"/>
            <a:ext cx="3175309" cy="4589051"/>
          </a:xfrm>
          <a:prstGeom prst="rect">
            <a:avLst/>
          </a:prstGeom>
          <a:solidFill>
            <a:schemeClr val="accent2">
              <a:alpha val="100000"/>
              <a:lumMod val="75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4" name="AutoShape 4"/>
          <p:cNvSpPr/>
          <p:nvPr/>
        </p:nvSpPr>
        <p:spPr>
          <a:xfrm rot="0">
            <a:off x="708216" y="1274542"/>
            <a:ext cx="3175309" cy="1207784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" name="TextBox 5"/>
          <p:cNvSpPr txBox="1"/>
          <p:nvPr/>
        </p:nvSpPr>
        <p:spPr>
          <a:xfrm rot="0">
            <a:off x="894271" y="1372185"/>
            <a:ext cx="2852876" cy="998708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202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Pearson相关系数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eyJfdGVtcGxhdGVEYXRhIjp7ImNvbnRlbnRUeXBlIjoiJGl0ZW0xX3RpdGxlIiwibGluZUNvdW50IjoiMiIsIndvcmRDb3VudCI6IjkifSwidGFnIjoiJGl0ZW0xX3RpdGxlIn0=</bd:templateData>
          </p:ext>
        </p:extLst>
      </p:sp>
      <p:sp>
        <p:nvSpPr>
          <p:cNvPr id="6" name="TextBox 6"/>
          <p:cNvSpPr txBox="1"/>
          <p:nvPr/>
        </p:nvSpPr>
        <p:spPr>
          <a:xfrm rot="0">
            <a:off x="869433" y="2822635"/>
            <a:ext cx="2852876" cy="267096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用于量化两个连续变量之间的线性关系强度，取值范围为-1到1，接近1表示强正相关，接近-1表示强负相关，0表示无线性相关。适用于数据呈正态分布且关系为线性的场景。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eyJfdGVtcGxhdGVEYXRhIjp7ImNvbnRlbnRUeXBlIjoiJGl0ZW0xX2MiLCJsaW5lQ291bnQiOiI4Iiwid29yZENvdW50IjoiMTUifSwidGFnIjoiJGl0ZW0xX2MifQ==</bd:templateData>
          </p:ext>
        </p:extLst>
      </p:sp>
      <p:sp>
        <p:nvSpPr>
          <p:cNvPr id="7" name="AutoShape 7"/>
          <p:cNvSpPr/>
          <p:nvPr/>
        </p:nvSpPr>
        <p:spPr>
          <a:xfrm rot="0">
            <a:off x="4218786" y="1274542"/>
            <a:ext cx="3175309" cy="4589051"/>
          </a:xfrm>
          <a:prstGeom prst="rect">
            <a:avLst/>
          </a:prstGeom>
          <a:solidFill>
            <a:schemeClr val="accent2">
              <a:alpha val="100000"/>
              <a:lumMod val="75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8" name="AutoShape 8"/>
          <p:cNvSpPr/>
          <p:nvPr/>
        </p:nvSpPr>
        <p:spPr>
          <a:xfrm rot="0">
            <a:off x="4218786" y="1274542"/>
            <a:ext cx="3175309" cy="1207784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9" name="TextBox 9"/>
          <p:cNvSpPr txBox="1"/>
          <p:nvPr/>
        </p:nvSpPr>
        <p:spPr>
          <a:xfrm rot="0">
            <a:off x="4404840" y="1372185"/>
            <a:ext cx="2852876" cy="998708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202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散点图可视化分析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eyJfdGVtcGxhdGVEYXRhIjp7ImNvbnRlbnRUeXBlIjoiJGl0ZW0yX3RpdGxlIiwibGluZUNvdW50IjoiMiIsIndvcmRDb3VudCI6IjkifSwidGFnIjoiJGl0ZW0yX3RpdGxlIn0=</bd:templateData>
          </p:ext>
        </p:extLst>
      </p:sp>
      <p:sp>
        <p:nvSpPr>
          <p:cNvPr id="10" name="TextBox 10"/>
          <p:cNvSpPr txBox="1"/>
          <p:nvPr/>
        </p:nvSpPr>
        <p:spPr>
          <a:xfrm rot="0">
            <a:off x="4404840" y="2822635"/>
            <a:ext cx="2852876" cy="267096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通过绘制X-Y散点图直观判断变量间是否存在线性或非线性模式，可辅助识别异常值、聚类现象等数据特征，为后续建模提供方向性指导。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eyJfdGVtcGxhdGVEYXRhIjp7ImNvbnRlbnRUeXBlIjoiJGl0ZW0yX2MiLCJsaW5lQ291bnQiOiI4Iiwid29yZENvdW50IjoiMTUifSwidGFnIjoiJGl0ZW0yX2MifQ==</bd:templateData>
          </p:ext>
        </p:extLst>
      </p:sp>
      <p:sp>
        <p:nvSpPr>
          <p:cNvPr id="11" name="AutoShape 11"/>
          <p:cNvSpPr/>
          <p:nvPr/>
        </p:nvSpPr>
        <p:spPr>
          <a:xfrm rot="0">
            <a:off x="7733145" y="1274542"/>
            <a:ext cx="3175309" cy="4589051"/>
          </a:xfrm>
          <a:prstGeom prst="rect">
            <a:avLst/>
          </a:prstGeom>
          <a:solidFill>
            <a:schemeClr val="accent2">
              <a:alpha val="100000"/>
              <a:lumMod val="75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2" name="AutoShape 12"/>
          <p:cNvSpPr/>
          <p:nvPr/>
        </p:nvSpPr>
        <p:spPr>
          <a:xfrm rot="0">
            <a:off x="7733145" y="1274542"/>
            <a:ext cx="3175309" cy="1207784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3" name="TextBox 13"/>
          <p:cNvSpPr txBox="1"/>
          <p:nvPr/>
        </p:nvSpPr>
        <p:spPr>
          <a:xfrm rot="0">
            <a:off x="7919200" y="1372185"/>
            <a:ext cx="2852876" cy="998708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202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协方差矩阵计算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eyJfdGVtcGxhdGVEYXRhIjp7ImNvbnRlbnRUeXBlIjoiJGl0ZW0zX3RpdGxlIiwibGluZUNvdW50IjoiMiIsIndvcmRDb3VudCI6IjkifSwidGFnIjoiJGl0ZW0zX3RpdGxlIn0=</bd:templateData>
          </p:ext>
        </p:extLst>
      </p:sp>
      <p:sp>
        <p:nvSpPr>
          <p:cNvPr id="14" name="TextBox 14"/>
          <p:cNvSpPr txBox="1"/>
          <p:nvPr/>
        </p:nvSpPr>
        <p:spPr>
          <a:xfrm rot="0">
            <a:off x="7919200" y="2822635"/>
            <a:ext cx="2852876" cy="267096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通过计算多个变量两两之间的协方差，系统评估整个变量组的关联程度，常用于多元回归分析前的变量筛选和共线性诊断。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eyJfdGVtcGxhdGVEYXRhIjp7ImNvbnRlbnRUeXBlIjoiJGl0ZW0zX2MiLCJsaW5lQ291bnQiOiI4Iiwid29yZENvdW50IjoiMTUifSwidGFnIjoiJGl0ZW0zX2MifQ==</bd:templateData>
          </p:ext>
        </p:extLst>
      </p:sp>
      <p:sp>
        <p:nvSpPr>
          <p:cNvPr id="15" name="TextBox 15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变量间相关性建模方法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WPmOmHj+mXtOebuOWFs+aAp+W7uuaooeaWueazlVxuIyMjIFBlYXJzb27nm7jlhbPns7vmlbBcbueUqOS6jumHj+WMluS4pOS4qui/nue7reWPmOmHj+S5i+mXtOeahOe6v+aAp+WFs+ezu+W8uuW6pu+8jOWPluWAvOiMg+WbtOS4ui0x5YiwMe+8jOaOpei/kTHooajnpLrlvLrmraPnm7jlhbPvvIzmjqXov5EtMeihqOekuuW8uui0n+ebuOWFs++8jDDooajnpLrml6Dnur/mgKfnm7jlhbPjgILpgILnlKjkuo7mlbDmja7lkYjmraPmgIHliIbluIPkuJTlhbPns7vkuLrnur/mgKfnmoTlnLrmma/jgIJcbiMjIyDmlaPngrnlm77lj6/op4bljJbliIbmnpBcbumAmui/h+e7mOWItlgtWeaVo+eCueWbvuebtOinguWIpOaWreWPmOmHj+mXtOaYr+WQpuWtmOWcqOe6v+aAp+aIlumdnue6v+aAp+aooeW8j++8jOWPr+i+heWKqeivhuWIq+W8guW4uOWAvOOAgeiBmuexu+eOsOixoeetieaVsOaNrueJueW+ge+8jOS4uuWQjue7reW7uuaooeaPkOS+m+aWueWQkeaAp+aMh+WvvOOAglxuIyMjIOWNj+aWueW3ruefqemYteiuoeeul1xu6YCa6L+H6K6h566X5aSa5Liq5Y+Y6YeP5Lik5Lik5LmL6Ze055qE5Y2P5pa55beu77yM57O757uf6K+E5Lyw5pW05Liq5Y+Y6YeP57uE55qE5YWz6IGU56iL5bqm77yM5bi455So5LqO5aSa5YWD5Zue5b2S5YiG5p6Q5YmN55qE5Y+Y6YeP562b6YCJ5ZKM5YWx57q/5oCn6K+K5pat44CCIiwidHBsaWQiOiIxMDAwMSIsInRwbE5hbWUiOiJsaXN0M183X21vZCIsImVkaXRlZCI6ImZhbHNlIiwiZXh0cmFQYXJhbXMiOiJ7XCJpbmZvX3VybFwiOlwiaHR0cDovL2JqLmJjZWJvcy5jb20vdjEvd2Vua3UtYWktZG9jLzMwNTczMDAwNTA1MDMwMy9ydGNzL2JkanNvbi8zZTM1OTA3ZGE1NWMwYjZiLmpzb24/cmVzcG9uc2VDYWNoZUNvbnRyb2w9bWF4LWFnZSUzRDM4ODgwMDAmcmVzcG9uc2VFeHBpcmVzPUZyaSUyQyUyMDE3JTIwQXByJTIwMjAyNiUyMDAwJTNBMTYlM0EwMCUyMCUyQjA4MDAmYXV0aG9yaXphdGlvbj1iY2UtYXV0aC12MSUyRjQ2ZGM4Y2MzNDY3NDRkYWQ4MDA2NTE4MjNhOTZkOWNkJTJGMjAyNi0wMy0wMlQxNiUzQTE2JTNBMDBaJTJGLTElMkZob3N0JTJGOWZjYTdiNWU2MDExNzBlYjU4MmJiMzQyZjU2NmE2Y2NhYzhkNzg3ODdmMjBlOGI1OGU1ODRhNzQ1Y2JlMTkwNyZyZXNwb25zZUNvbnRlbnRUeXBlPWFwcGxpY2F0aW9uJTJGanNvblwifSJ9</bd:templateData>
    </p:ext>
  </p:extLs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Freeform 3"/>
          <p:cNvSpPr/>
          <p:nvPr/>
        </p:nvSpPr>
        <p:spPr>
          <a:xfrm rot="0">
            <a:off x="3638460" y="1624714"/>
            <a:ext cx="2435983" cy="864615"/>
          </a:xfrm>
          <a:custGeom>
            <a:avLst/>
            <a:gdLst/>
            <a:ahLst/>
            <a:cxnLst/>
            <a:rect b="b" l="l" r="r" t="t"/>
            <a:pathLst>
              <a:path h="1447800" w="2636520">
                <a:moveTo>
                  <a:pt x="0" y="0"/>
                </a:moveTo>
                <a:lnTo>
                  <a:pt x="2103122" y="0"/>
                </a:lnTo>
                <a:lnTo>
                  <a:pt x="2636520" y="723900"/>
                </a:lnTo>
                <a:lnTo>
                  <a:pt x="2103122" y="1447800"/>
                </a:lnTo>
                <a:lnTo>
                  <a:pt x="0" y="1447800"/>
                </a:lnTo>
                <a:lnTo>
                  <a:pt x="0" y="1442632"/>
                </a:lnTo>
                <a:lnTo>
                  <a:pt x="529590" y="723900"/>
                </a:lnTo>
                <a:lnTo>
                  <a:pt x="0" y="5168"/>
                </a:lnTo>
              </a:path>
            </a:pathLst>
          </a:custGeom>
          <a:solidFill>
            <a:schemeClr val="accent1">
              <a:alpha val="100000"/>
              <a:lumMod val="75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4" name="TextBox 4"/>
          <p:cNvSpPr txBox="1"/>
          <p:nvPr/>
        </p:nvSpPr>
        <p:spPr>
          <a:xfrm rot="0">
            <a:off x="3919937" y="1867133"/>
            <a:ext cx="2061286" cy="368346"/>
          </a:xfrm>
          <a:prstGeom prst="rect">
            <a:avLst/>
          </a:prstGeom>
          <a:ln/>
        </p:spPr>
        <p:txBody>
          <a:bodyPr anchor="ctr" anchorCtr="0" bIns="45720" lIns="91440" rIns="91440" rtlCol="0" tIns="45720" wrap="square">
            <a:normAutofit/>
          </a:bodyPr>
          <a:lstStyle/>
          <a:p>
            <a:pPr algn="ctr">
              <a:lnSpc>
                <a:spcPct val="80000"/>
              </a:lnSpc>
            </a:pPr>
            <a:r>
              <a:rPr b="1" lang="en-US" sz="1875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第二季度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" name="Freeform 5"/>
          <p:cNvSpPr/>
          <p:nvPr/>
        </p:nvSpPr>
        <p:spPr>
          <a:xfrm rot="0">
            <a:off x="1602487" y="1624714"/>
            <a:ext cx="2435983" cy="864615"/>
          </a:xfrm>
          <a:custGeom>
            <a:avLst/>
            <a:gdLst/>
            <a:ahLst/>
            <a:cxnLst/>
            <a:rect b="b" l="l" r="r" t="t"/>
            <a:pathLst>
              <a:path h="1447800" w="2636520">
                <a:moveTo>
                  <a:pt x="0" y="0"/>
                </a:moveTo>
                <a:lnTo>
                  <a:pt x="2103122" y="0"/>
                </a:lnTo>
                <a:lnTo>
                  <a:pt x="2636520" y="723900"/>
                </a:lnTo>
                <a:lnTo>
                  <a:pt x="2103122" y="1447800"/>
                </a:lnTo>
                <a:lnTo>
                  <a:pt x="0" y="1447800"/>
                </a:lnTo>
                <a:lnTo>
                  <a:pt x="0" y="1442632"/>
                </a:lnTo>
                <a:lnTo>
                  <a:pt x="529590" y="723900"/>
                </a:lnTo>
                <a:lnTo>
                  <a:pt x="0" y="5168"/>
                </a:lnTo>
              </a:path>
            </a:pathLst>
          </a:cu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6" name="TextBox 6"/>
          <p:cNvSpPr txBox="1"/>
          <p:nvPr/>
        </p:nvSpPr>
        <p:spPr>
          <a:xfrm rot="0">
            <a:off x="1856473" y="1837829"/>
            <a:ext cx="2115722" cy="449999"/>
          </a:xfrm>
          <a:prstGeom prst="rect">
            <a:avLst/>
          </a:prstGeom>
          <a:ln/>
        </p:spPr>
        <p:txBody>
          <a:bodyPr anchor="ctr" anchorCtr="0" bIns="45720" lIns="91440" rIns="91440" rtlCol="0" tIns="45720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875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第一季度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7" name="Freeform 7"/>
          <p:cNvSpPr/>
          <p:nvPr/>
        </p:nvSpPr>
        <p:spPr>
          <a:xfrm rot="0">
            <a:off x="7710499" y="1624714"/>
            <a:ext cx="2435983" cy="864615"/>
          </a:xfrm>
          <a:custGeom>
            <a:avLst/>
            <a:gdLst/>
            <a:ahLst/>
            <a:cxnLst/>
            <a:rect b="b" l="l" r="r" t="t"/>
            <a:pathLst>
              <a:path h="1447800" w="2636520">
                <a:moveTo>
                  <a:pt x="0" y="0"/>
                </a:moveTo>
                <a:lnTo>
                  <a:pt x="2103122" y="0"/>
                </a:lnTo>
                <a:lnTo>
                  <a:pt x="2636520" y="723900"/>
                </a:lnTo>
                <a:lnTo>
                  <a:pt x="2103122" y="1447800"/>
                </a:lnTo>
                <a:lnTo>
                  <a:pt x="0" y="1447800"/>
                </a:lnTo>
                <a:lnTo>
                  <a:pt x="0" y="1442632"/>
                </a:lnTo>
                <a:lnTo>
                  <a:pt x="529590" y="723900"/>
                </a:lnTo>
                <a:lnTo>
                  <a:pt x="0" y="5168"/>
                </a:lnTo>
              </a:path>
            </a:pathLst>
          </a:custGeom>
          <a:solidFill>
            <a:schemeClr val="accent1">
              <a:alpha val="100000"/>
              <a:lumMod val="75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8" name="TextBox 8"/>
          <p:cNvSpPr txBox="1"/>
          <p:nvPr/>
        </p:nvSpPr>
        <p:spPr>
          <a:xfrm rot="0">
            <a:off x="7997963" y="1837829"/>
            <a:ext cx="2061286" cy="449999"/>
          </a:xfrm>
          <a:prstGeom prst="rect">
            <a:avLst/>
          </a:prstGeom>
          <a:ln/>
        </p:spPr>
        <p:txBody>
          <a:bodyPr anchor="ctr" anchorCtr="0" bIns="45720" lIns="91440" rIns="91440" rtlCol="0" tIns="45720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875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第四季度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9" name="Freeform 9"/>
          <p:cNvSpPr/>
          <p:nvPr/>
        </p:nvSpPr>
        <p:spPr>
          <a:xfrm rot="0">
            <a:off x="5674434" y="1624714"/>
            <a:ext cx="2435983" cy="864615"/>
          </a:xfrm>
          <a:custGeom>
            <a:avLst/>
            <a:gdLst/>
            <a:ahLst/>
            <a:cxnLst/>
            <a:rect b="b" l="l" r="r" t="t"/>
            <a:pathLst>
              <a:path h="1447800" w="2636520">
                <a:moveTo>
                  <a:pt x="0" y="0"/>
                </a:moveTo>
                <a:lnTo>
                  <a:pt x="2103122" y="0"/>
                </a:lnTo>
                <a:lnTo>
                  <a:pt x="2636520" y="723900"/>
                </a:lnTo>
                <a:lnTo>
                  <a:pt x="2103122" y="1447800"/>
                </a:lnTo>
                <a:lnTo>
                  <a:pt x="0" y="1447800"/>
                </a:lnTo>
                <a:lnTo>
                  <a:pt x="0" y="1442632"/>
                </a:lnTo>
                <a:lnTo>
                  <a:pt x="529590" y="723900"/>
                </a:lnTo>
                <a:lnTo>
                  <a:pt x="0" y="5168"/>
                </a:lnTo>
              </a:path>
            </a:pathLst>
          </a:cu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0" name="TextBox 10"/>
          <p:cNvSpPr txBox="1"/>
          <p:nvPr/>
        </p:nvSpPr>
        <p:spPr>
          <a:xfrm rot="0">
            <a:off x="5981813" y="1837829"/>
            <a:ext cx="2034069" cy="449999"/>
          </a:xfrm>
          <a:prstGeom prst="rect">
            <a:avLst/>
          </a:prstGeom>
          <a:ln/>
        </p:spPr>
        <p:txBody>
          <a:bodyPr anchor="ctr" anchorCtr="0" bIns="45720" lIns="91440" rIns="91440" rtlCol="0" tIns="45720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875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第三季度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1" name="AutoShape 11"/>
          <p:cNvSpPr/>
          <p:nvPr/>
        </p:nvSpPr>
        <p:spPr>
          <a:xfrm rot="0">
            <a:off x="1856473" y="2754168"/>
            <a:ext cx="2063464" cy="319959"/>
          </a:xfrm>
          <a:prstGeom prst="rect">
            <a:avLst/>
          </a:prstGeom>
          <a:noFill/>
          <a:ln/>
        </p:spPr>
        <p:txBody>
          <a:bodyPr anchor="t" anchorCtr="0" bIns="45720" lIns="91440" rIns="91440" rtlCol="0" tIns="45720" wrap="square">
            <a:noAutofit/>
          </a:bodyPr>
          <a:lstStyle/>
          <a:p>
            <a:pPr algn="l">
              <a:spcBef>
                <a:spcPts val="270"/>
              </a:spcBef>
              <a:defRPr/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简单线性回归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12" name="AutoShape 12"/>
          <p:cNvSpPr/>
          <p:nvPr/>
        </p:nvSpPr>
        <p:spPr>
          <a:xfrm rot="0">
            <a:off x="3972195" y="2754168"/>
            <a:ext cx="1946565" cy="319959"/>
          </a:xfrm>
          <a:prstGeom prst="rect">
            <a:avLst/>
          </a:prstGeom>
          <a:noFill/>
          <a:ln/>
        </p:spPr>
        <p:txBody>
          <a:bodyPr anchor="t" anchorCtr="0" bIns="45720" lIns="91440" rIns="91440" rtlCol="0" tIns="45720" wrap="square">
            <a:noAutofit/>
          </a:bodyPr>
          <a:lstStyle/>
          <a:p>
            <a:pPr algn="l">
              <a:spcBef>
                <a:spcPts val="270"/>
              </a:spcBef>
              <a:defRPr/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多元线性回归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13" name="AutoShape 13"/>
          <p:cNvSpPr/>
          <p:nvPr/>
        </p:nvSpPr>
        <p:spPr>
          <a:xfrm rot="0">
            <a:off x="6074444" y="2754168"/>
            <a:ext cx="1923519" cy="319959"/>
          </a:xfrm>
          <a:prstGeom prst="rect">
            <a:avLst/>
          </a:prstGeom>
          <a:noFill/>
          <a:ln/>
        </p:spPr>
        <p:txBody>
          <a:bodyPr anchor="t" anchorCtr="0" bIns="45720" lIns="91440" rIns="91440" rtlCol="0" tIns="45720" wrap="square">
            <a:noAutofit/>
          </a:bodyPr>
          <a:lstStyle/>
          <a:p>
            <a:pPr algn="l">
              <a:spcBef>
                <a:spcPts val="270"/>
              </a:spcBef>
              <a:defRPr/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多项式回归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14" name="AutoShape 14"/>
          <p:cNvSpPr/>
          <p:nvPr/>
        </p:nvSpPr>
        <p:spPr>
          <a:xfrm rot="0">
            <a:off x="8110417" y="2754168"/>
            <a:ext cx="2036065" cy="319959"/>
          </a:xfrm>
          <a:prstGeom prst="rect">
            <a:avLst/>
          </a:prstGeom>
          <a:noFill/>
          <a:ln/>
        </p:spPr>
        <p:txBody>
          <a:bodyPr anchor="t" anchorCtr="0" bIns="45720" lIns="91440" rIns="91440" rtlCol="0" tIns="45720" wrap="square">
            <a:noAutofit/>
          </a:bodyPr>
          <a:lstStyle/>
          <a:p>
            <a:pPr algn="l">
              <a:spcBef>
                <a:spcPts val="270"/>
              </a:spcBef>
              <a:defRPr/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逻辑回归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eyJ0YWciOiIkaXRlbTRfdGl0bGUifQ==</bd:templateData>
          </p:ext>
        </p:extLst>
      </p:sp>
      <p:sp>
        <p:nvSpPr>
          <p:cNvPr id="15" name="AutoShape 15"/>
          <p:cNvSpPr/>
          <p:nvPr/>
        </p:nvSpPr>
        <p:spPr>
          <a:xfrm rot="0">
            <a:off x="1856473" y="3166324"/>
            <a:ext cx="1817260" cy="2031294"/>
          </a:xfrm>
          <a:prstGeom prst="rect">
            <a:avLst/>
          </a:prstGeom>
          <a:noFill/>
          <a:ln/>
        </p:spPr>
        <p:txBody>
          <a:bodyPr anchor="t" anchorCtr="0" bIns="45720" lIns="91440" rIns="91440" rtlCol="0" tIns="45720" wrap="square">
            <a:noAutofit/>
          </a:bodyPr>
          <a:lstStyle/>
          <a:p>
            <a:pPr algn="l">
              <a:lnSpc>
                <a:spcPct val="150000"/>
              </a:lnSpc>
              <a:spcBef>
                <a:spcPts val="270"/>
              </a:spcBef>
              <a:defRPr/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适用于单一自变量与因变量存在明显线性关系的场景，模型形式为Y=β0+β1X+ε，需满足误差项正态性、同方差性等基本假设。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16" name="AutoShape 16"/>
          <p:cNvSpPr/>
          <p:nvPr/>
        </p:nvSpPr>
        <p:spPr>
          <a:xfrm rot="0">
            <a:off x="3961475" y="3166324"/>
            <a:ext cx="1814513" cy="2031294"/>
          </a:xfrm>
          <a:prstGeom prst="rect">
            <a:avLst/>
          </a:prstGeom>
          <a:noFill/>
          <a:ln/>
        </p:spPr>
        <p:txBody>
          <a:bodyPr anchor="t" anchorCtr="0" bIns="45720" lIns="91440" rIns="91440" rtlCol="0" tIns="45720" wrap="square">
            <a:no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处理多个自变量对因变量的联合影响，可识别关键影响因素并量化其贡献度，需特别注意解决多重共线性问题。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17" name="AutoShape 17"/>
          <p:cNvSpPr/>
          <p:nvPr/>
        </p:nvSpPr>
        <p:spPr>
          <a:xfrm rot="0">
            <a:off x="6035498" y="3166324"/>
            <a:ext cx="1814513" cy="2031294"/>
          </a:xfrm>
          <a:prstGeom prst="rect">
            <a:avLst/>
          </a:prstGeom>
          <a:noFill/>
          <a:ln/>
        </p:spPr>
        <p:txBody>
          <a:bodyPr anchor="t" anchorCtr="0" bIns="45720" lIns="91440" rIns="91440" rtlCol="0" tIns="45720" wrap="square">
            <a:no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当散点图显示曲线趋势时，通过引入X的高次项（如X²）来捕捉非线性关系，但需警惕过拟合风险。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18" name="AutoShape 18"/>
          <p:cNvSpPr/>
          <p:nvPr/>
        </p:nvSpPr>
        <p:spPr>
          <a:xfrm rot="0">
            <a:off x="8125947" y="3166324"/>
            <a:ext cx="1814513" cy="2031294"/>
          </a:xfrm>
          <a:prstGeom prst="rect">
            <a:avLst/>
          </a:prstGeom>
          <a:noFill/>
          <a:ln/>
        </p:spPr>
        <p:txBody>
          <a:bodyPr anchor="t" anchorCtr="0" bIns="45720" lIns="91440" rIns="91440" rtlCol="0" tIns="45720" wrap="square">
            <a:no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针对二分类因变量的特殊回归模型，使用Logit函数将概率值转换为连续值，广泛应用于质量缺陷预测等离散输出场景。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eyJ0YWciOiIkaXRlbTRfYyJ9</bd:templateData>
          </p:ext>
        </p:extLst>
      </p:sp>
      <p:sp>
        <p:nvSpPr>
          <p:cNvPr id="19" name="TextBox 19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线性与非线性回归模型选择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e6v+aAp+S4jumdnue6v+aAp+WbnuW9kuaooeWei+mAieaLqVxuIyMjIOeugOWNlee6v+aAp+WbnuW9klxu6YCC55So5LqO5Y2V5LiA6Ieq5Y+Y6YeP5LiO5Zug5Y+Y6YeP5a2Y5Zyo5piO5pi+57q/5oCn5YWz57O755qE5Zy65pmv77yM5qih5Z6L5b2i5byP5Li6WT3OsjArzrIxWCvOte+8jOmcgOa7oei2s+ivr+W3rumhueato+aAgeaAp+OAgeWQjOaWueW3ruaAp+etieWfuuacrOWBh+iuvuOAglxuIyMjIOWkmuWFg+e6v+aAp+WbnuW9klxu5aSE55CG5aSa5Liq6Ieq5Y+Y6YeP5a+55Zug5Y+Y6YeP55qE6IGU5ZCI5b2x5ZON77yM5Y+v6K+G5Yir5YWz6ZSu5b2x5ZON5Zug57Sg5bm26YeP5YyW5YW26LSh54yu5bqm77yM6ZyA54m55Yir5rOo5oSP6Kej5Yaz5aSa6YeN5YWx57q/5oCn6Zeu6aKY44CCXG4jIyMg5aSa6aG55byP5Zue5b2SXG7lvZPmlaPngrnlm77mmL7npLrmm7Lnur/otovlir/ml7bvvIzpgJrov4flvJXlhaVY55qE6auY5qyh6aG577yI5aaCWMKy77yJ5p2l5o2V5o2J6Z2e57q/5oCn5YWz57O777yM5L2G6ZyA6K2m5oOV6L+H5ouf5ZCI6aOO6Zmp44CCXG4jIyMg6YC76L6R5Zue5b2SXG7pkojlr7nkuozliIbnsbvlm6Dlj5jph4/nmoTnibnmrorlm57lvZLmqKHlnovvvIzkvb/nlKhMb2dpdOWHveaVsOWwhuamgueOh+WAvOi9rOaNouS4uui/nue7reWAvO+8jOW5v+azm+W6lOeUqOS6jui0qOmHj+e8uumZt+mihOa1i+etieemu+aVo+i+k+WHuuWcuuaZr+OAgiIsInRwbGlkIjoiMTAwMDEiLCJ0cGxOYW1lIjoibGlzdDRfdW5pNDdfbW9kIiwiZWRpdGVkIjoiZmFsc2UiLCJleHRyYVBhcmFtcyI6IntcImluZm9fdXJsXCI6XCJodHRwOi8vYmouYmNlYm9zLmNvbS92MS93ZW5rdS1haS1kb2MvMzA1NzMwMDA1MDUwMzAzL3J0Y3MvYmRqc29uLzNlMzU5MDdkYTU1YzBiNmIuanNvbj9yZXNwb25zZUNhY2hlQ29udHJvbD1tYXgtYWdlJTNEMzg4ODAwMCZyZXNwb25zZUV4cGlyZXM9RnJpJTJDJTIwMTclMjBBcHIlMjAyMDI2JTIwMDAlM0ExNiUzQTAwJTIwJTJCMDgwMCZhdXRob3JpemF0aW9uPWJjZS1hdXRoLXYxJTJGNDZkYzhjYzM0Njc0NGRhZDgwMDY1MTgyM2E5NmQ5Y2QlMkYyMDI2LTAzLTAyVDE2JTNBMTYlM0EwMFolMkYtMSUyRmhvc3QlMkY5ZmNhN2I1ZTYwMTE3MGViNTgyYmIzNDJmNTY2YTZjY2FjOGQ3ODc4N2YyMGU4YjU4ZTU4NGE3NDVjYmUxOTA3JnJlc3BvbnNlQ29udGVudFR5cGU9YXBwbGljYXRpb24lMkZqc29uXCJ9In0=</bd:templateData>
    </p:ext>
  </p:extLs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06" name="AutoShape 3"/>
          <p:cNvSpPr/>
          <p:nvPr/>
        </p:nvSpPr>
        <p:spPr>
          <a:xfrm rot="0">
            <a:off x="0" y="0"/>
            <a:ext cx="4318000" cy="6858000"/>
          </a:xfrm>
          <a:prstGeom prst="roundRect">
            <a:avLst>
              <a:gd fmla="val 0" name="adj"/>
            </a:avLst>
          </a:prstGeom>
          <a:solidFill>
            <a:srgbClr val="1E3A8A">
              <a:alpha val="100000"/>
            </a:srgbClr>
          </a:solidFill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4" name="Connector 4"/>
          <p:cNvCxnSpPr/>
          <p:nvPr/>
        </p:nvCxnSpPr>
        <p:spPr>
          <a:xfrm>
            <a:off x="609600" y="1517650"/>
            <a:ext cx="1270000" cy="12700"/>
          </a:xfrm>
          <a:prstGeom prst="line">
            <a:avLst/>
          </a:prstGeom>
          <a:ln w="25400">
            <a:solidFill>
              <a:srgbClr val="FFFFFF">
                <a:alpha val="5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21508" name="AutoShape 5"/>
          <p:cNvSpPr/>
          <p:nvPr/>
        </p:nvSpPr>
        <p:spPr>
          <a:xfrm rot="0">
            <a:off x="609600" y="1778000"/>
            <a:ext cx="3098800" cy="1270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6399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eyJfdGVtcGxhdGVEYXRhIjp7ImNvbnRlbnRUeXBlIjoiJG51bWJlciJ9LCJ0YWciOiIkbnVtYmVyIn0=</bd:templateData>
          </p:ext>
        </p:extLst>
      </p:sp>
      <p:sp>
        <p:nvSpPr>
          <p:cNvPr id="300005" name="AutoShape 6"/>
          <p:cNvSpPr/>
          <p:nvPr/>
        </p:nvSpPr>
        <p:spPr>
          <a:xfrm rot="0">
            <a:off x="609600" y="3048000"/>
            <a:ext cx="30988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06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609600" y="5080000"/>
            <a:ext cx="609600" cy="6096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1" name="AutoShape 8"/>
          <p:cNvSpPr/>
          <p:nvPr/>
        </p:nvSpPr>
        <p:spPr>
          <a:xfrm rot="0">
            <a:off x="4953000" y="2032000"/>
            <a:ext cx="66040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3200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帕累托图（Pareto图）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eyJfdGVtcGxhdGVEYXRhIjp7ImNvbnRlbnRUeXBlIjoiJHRpdGxlIiwibGluZUNvdW50IjoiMSIsIndvcmRDb3VudCI6IjIwIn0sInRhZyI6IiR0aXRsZSJ9</bd:templateData>
          </p:ext>
        </p:extLst>
      </p:sp>
      <p:sp>
        <p:nvSpPr>
          <p:cNvPr id="321512" name="AutoShape 9"/>
          <p:cNvSpPr/>
          <p:nvPr/>
        </p:nvSpPr>
        <p:spPr>
          <a:xfrm rot="0">
            <a:off x="4953000" y="2794000"/>
            <a:ext cx="66040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10" name="Connector 10"/>
          <p:cNvCxnSpPr/>
          <p:nvPr/>
        </p:nvCxnSpPr>
        <p:spPr>
          <a:xfrm>
            <a:off x="4953000" y="3422650"/>
            <a:ext cx="762000" cy="12700"/>
          </a:xfrm>
          <a:prstGeom prst="line">
            <a:avLst/>
          </a:prstGeom>
          <a:ln w="50800">
            <a:solidFill>
              <a:srgbClr val="1E3A8A">
                <a:alpha val="10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00010" name="AutoShape 11"/>
          <p:cNvSpPr/>
          <p:nvPr/>
        </p:nvSpPr>
        <p:spPr>
          <a:xfrm rot="0">
            <a:off x="49530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1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0">
            <a:off x="52070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6" name="AutoShape 13"/>
          <p:cNvSpPr/>
          <p:nvPr/>
        </p:nvSpPr>
        <p:spPr>
          <a:xfrm rot="0">
            <a:off x="52070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17" name="AutoShape 14"/>
          <p:cNvSpPr/>
          <p:nvPr/>
        </p:nvSpPr>
        <p:spPr>
          <a:xfrm rot="0">
            <a:off x="52070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00014" name="AutoShape 15"/>
          <p:cNvSpPr/>
          <p:nvPr/>
        </p:nvSpPr>
        <p:spPr>
          <a:xfrm rot="0">
            <a:off x="83185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5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0">
            <a:off x="85725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20" name="AutoShape 17"/>
          <p:cNvSpPr/>
          <p:nvPr/>
        </p:nvSpPr>
        <p:spPr>
          <a:xfrm rot="0">
            <a:off x="85725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21" name="AutoShape 18"/>
          <p:cNvSpPr/>
          <p:nvPr/>
        </p:nvSpPr>
        <p:spPr>
          <a:xfrm rot="0">
            <a:off x="85725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W4lee0r+aJmOWbvu+8iFBhcmV0b+Wbvu+8iSIsInRwbGlkIjoiMTAwMDEiLCJ0cGxOYW1lIjoiaDJ0aXRsZV8zMDU3MzAwMDUwNTAzMDNfODc1NzgyNzc5XzI2NzY3NDk3NjIxMDMwM19tb2QiLCJlZGl0ZWQiOiJmYWxzZSIsImV4dHJhUGFyYW1zIjoie1wiaW5mb191cmxcIjpcImh0dHA6Ly9iai5iY2Vib3MuY29tL3YxL3dlbmt1LWFpLWRvYy8zMDU3MzAwMDUwNTAzMDMvcnRjcy9iZGpzb24vM2UzNTkwN2RhNTVjMGI2Yi5qc29uP3Jlc3BvbnNlQ2FjaGVDb250cm9sPW1heC1hZ2UlM0QzODg4MDAwJnJlc3BvbnNlRXhwaXJlcz1GcmklMkMlMjAxNyUyMEFwciUyMDIwMjYlMjAwMCUzQTE2JTNBMDAlMjAlMkIwODAwJmF1dGhvcml6YXRpb249YmNlLWF1dGgtdjElMkY0NmRjOGNjMzQ2NzQ0ZGFkODAwNjUxODIzYTk2ZDljZCUyRjIwMjYtMDMtMDJUMTYlM0ExNiUzQTAwWiUyRi0xJTJGaG9zdCUyRjlmY2E3YjVlNjAxMTcwZWI1ODJiYjM0MmY1NjZhNmNjYWM4ZDc4Nzg3ZjIwZThiNThlNTg0YTc0NWNiZTE5MDcmcmVzcG9uc2VDb250ZW50VHlwZT1hcHBsaWNhdGlvbiUyRmpzb25cIn0ifQ==</bd:templateData>
    </p:ext>
  </p:extLs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TextBox 3"/>
          <p:cNvSpPr txBox="1"/>
          <p:nvPr/>
        </p:nvSpPr>
        <p:spPr>
          <a:xfrm rot="0">
            <a:off x="5698613" y="3019988"/>
            <a:ext cx="4306342" cy="379596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77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决定系数R²解读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4" name="TextBox 4"/>
          <p:cNvSpPr txBox="1"/>
          <p:nvPr/>
        </p:nvSpPr>
        <p:spPr>
          <a:xfrm rot="0">
            <a:off x="5698613" y="3468172"/>
            <a:ext cx="5508580" cy="668829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衡量模型解释变量变异的比例，调整后R²可避免自变量增加带来的虚假提升，通常要求高于0.7才认为模型有效。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5" name="TextBox 5"/>
          <p:cNvSpPr txBox="1"/>
          <p:nvPr/>
        </p:nvSpPr>
        <p:spPr>
          <a:xfrm rot="0">
            <a:off x="5698613" y="4594142"/>
            <a:ext cx="4306342" cy="379596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77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预测区间构建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6" name="TextBox 6"/>
          <p:cNvSpPr txBox="1"/>
          <p:nvPr/>
        </p:nvSpPr>
        <p:spPr>
          <a:xfrm rot="0">
            <a:off x="5698613" y="5042326"/>
            <a:ext cx="5508580" cy="668829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在参数估计基础上计算新观测值的置信区间，反映预测结果的不确定性范围，为过程改进决策提供风险量化依据。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7" name="AutoShape 7"/>
          <p:cNvSpPr/>
          <p:nvPr/>
        </p:nvSpPr>
        <p:spPr>
          <a:xfrm rot="0">
            <a:off x="4577378" y="4679677"/>
            <a:ext cx="771749" cy="771749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8" name="TextBox 8"/>
          <p:cNvSpPr txBox="1"/>
          <p:nvPr/>
        </p:nvSpPr>
        <p:spPr>
          <a:xfrm rot="0">
            <a:off x="5698613" y="1449658"/>
            <a:ext cx="4306342" cy="379596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77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残差分析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9" name="TextBox 9"/>
          <p:cNvSpPr txBox="1"/>
          <p:nvPr/>
        </p:nvSpPr>
        <p:spPr>
          <a:xfrm rot="0">
            <a:off x="5698613" y="1897842"/>
            <a:ext cx="5416996" cy="668829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通过检查残差图是否随机分布、Q-Q图是否呈直线来验证模型假设，系统性残差模式表明模型存在设定误差。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10" name="AutoShape 10"/>
          <p:cNvSpPr/>
          <p:nvPr/>
        </p:nvSpPr>
        <p:spPr>
          <a:xfrm rot="0">
            <a:off x="4577378" y="3117136"/>
            <a:ext cx="771749" cy="771749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1" name="AutoShape 11"/>
          <p:cNvSpPr/>
          <p:nvPr/>
        </p:nvSpPr>
        <p:spPr>
          <a:xfrm rot="0">
            <a:off x="4577378" y="1534940"/>
            <a:ext cx="771749" cy="771749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2" name="Freeform 12"/>
          <p:cNvSpPr/>
          <p:nvPr/>
        </p:nvSpPr>
        <p:spPr>
          <a:xfrm rot="0">
            <a:off x="4776261" y="3320653"/>
            <a:ext cx="373065" cy="373065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288693" y="85468"/>
                </a:moveTo>
                <a:lnTo>
                  <a:pt x="193700" y="180461"/>
                </a:lnTo>
                <a:lnTo>
                  <a:pt x="301971" y="180461"/>
                </a:lnTo>
                <a:cubicBezTo>
                  <a:pt x="303686" y="171298"/>
                  <a:pt x="304800" y="162001"/>
                  <a:pt x="304800" y="152400"/>
                </a:cubicBezTo>
                <a:cubicBezTo>
                  <a:pt x="304800" y="128273"/>
                  <a:pt x="298694" y="105747"/>
                  <a:pt x="288693" y="85468"/>
                </a:cubicBezTo>
                <a:close/>
              </a:path>
              <a:path h="304800" w="304800">
                <a:moveTo>
                  <a:pt x="200549" y="145161"/>
                </a:moveTo>
                <a:lnTo>
                  <a:pt x="278682" y="67066"/>
                </a:lnTo>
                <a:cubicBezTo>
                  <a:pt x="260080" y="39643"/>
                  <a:pt x="232543" y="19241"/>
                  <a:pt x="200549" y="8525"/>
                </a:cubicBezTo>
                <a:lnTo>
                  <a:pt x="200549" y="145161"/>
                </a:lnTo>
                <a:close/>
              </a:path>
              <a:path h="304800" w="304800">
                <a:moveTo>
                  <a:pt x="159525" y="200549"/>
                </a:moveTo>
                <a:lnTo>
                  <a:pt x="237677" y="278721"/>
                </a:lnTo>
                <a:cubicBezTo>
                  <a:pt x="265138" y="260156"/>
                  <a:pt x="285560" y="232581"/>
                  <a:pt x="296275" y="200549"/>
                </a:cubicBezTo>
                <a:lnTo>
                  <a:pt x="159525" y="200549"/>
                </a:lnTo>
                <a:close/>
              </a:path>
              <a:path h="304800" w="304800">
                <a:moveTo>
                  <a:pt x="180432" y="111862"/>
                </a:moveTo>
                <a:lnTo>
                  <a:pt x="180432" y="2829"/>
                </a:lnTo>
                <a:cubicBezTo>
                  <a:pt x="171317" y="1133"/>
                  <a:pt x="162001" y="0"/>
                  <a:pt x="152400" y="0"/>
                </a:cubicBezTo>
                <a:cubicBezTo>
                  <a:pt x="128064" y="0"/>
                  <a:pt x="105366" y="6229"/>
                  <a:pt x="84963" y="16393"/>
                </a:cubicBezTo>
                <a:lnTo>
                  <a:pt x="180432" y="111862"/>
                </a:lnTo>
                <a:close/>
              </a:path>
              <a:path h="304800" w="304800">
                <a:moveTo>
                  <a:pt x="124368" y="193853"/>
                </a:moveTo>
                <a:lnTo>
                  <a:pt x="124368" y="301981"/>
                </a:lnTo>
                <a:cubicBezTo>
                  <a:pt x="133483" y="303686"/>
                  <a:pt x="142799" y="304800"/>
                  <a:pt x="152400" y="304800"/>
                </a:cubicBezTo>
                <a:cubicBezTo>
                  <a:pt x="176508" y="304800"/>
                  <a:pt x="198987" y="298694"/>
                  <a:pt x="219266" y="288722"/>
                </a:cubicBezTo>
                <a:lnTo>
                  <a:pt x="124368" y="193853"/>
                </a:lnTo>
                <a:close/>
              </a:path>
              <a:path h="304800" w="304800">
                <a:moveTo>
                  <a:pt x="104232" y="159763"/>
                </a:moveTo>
                <a:lnTo>
                  <a:pt x="26194" y="237792"/>
                </a:lnTo>
                <a:cubicBezTo>
                  <a:pt x="44758" y="265176"/>
                  <a:pt x="72276" y="285569"/>
                  <a:pt x="104232" y="296285"/>
                </a:cubicBezTo>
                <a:lnTo>
                  <a:pt x="104232" y="159763"/>
                </a:lnTo>
                <a:close/>
              </a:path>
              <a:path h="304800" w="304800">
                <a:moveTo>
                  <a:pt x="2829" y="124368"/>
                </a:moveTo>
                <a:cubicBezTo>
                  <a:pt x="1133" y="133483"/>
                  <a:pt x="0" y="142799"/>
                  <a:pt x="0" y="152400"/>
                </a:cubicBezTo>
                <a:cubicBezTo>
                  <a:pt x="0" y="176584"/>
                  <a:pt x="6144" y="199130"/>
                  <a:pt x="16145" y="219408"/>
                </a:cubicBezTo>
                <a:lnTo>
                  <a:pt x="111195" y="124358"/>
                </a:lnTo>
                <a:lnTo>
                  <a:pt x="2829" y="124358"/>
                </a:lnTo>
                <a:close/>
              </a:path>
              <a:path h="304800" w="304800">
                <a:moveTo>
                  <a:pt x="66637" y="26489"/>
                </a:moveTo>
                <a:cubicBezTo>
                  <a:pt x="39443" y="45053"/>
                  <a:pt x="19183" y="72428"/>
                  <a:pt x="8525" y="104232"/>
                </a:cubicBezTo>
                <a:lnTo>
                  <a:pt x="144389" y="104232"/>
                </a:lnTo>
                <a:lnTo>
                  <a:pt x="66637" y="26489"/>
                </a:lnTo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3" name="Freeform 13"/>
          <p:cNvSpPr/>
          <p:nvPr/>
        </p:nvSpPr>
        <p:spPr>
          <a:xfrm rot="0">
            <a:off x="4776261" y="1710221"/>
            <a:ext cx="373065" cy="373065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0" y="91440"/>
                </a:moveTo>
                <a:lnTo>
                  <a:pt x="152400" y="0"/>
                </a:lnTo>
                <a:lnTo>
                  <a:pt x="304800" y="91440"/>
                </a:lnTo>
                <a:lnTo>
                  <a:pt x="304800" y="121920"/>
                </a:lnTo>
                <a:lnTo>
                  <a:pt x="0" y="121920"/>
                </a:lnTo>
                <a:lnTo>
                  <a:pt x="0" y="91440"/>
                </a:lnTo>
                <a:close/>
                <a:moveTo>
                  <a:pt x="0" y="274320"/>
                </a:moveTo>
                <a:lnTo>
                  <a:pt x="304800" y="27432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274320"/>
                </a:lnTo>
                <a:close/>
                <a:moveTo>
                  <a:pt x="30480" y="243840"/>
                </a:moveTo>
                <a:lnTo>
                  <a:pt x="274320" y="243840"/>
                </a:lnTo>
                <a:lnTo>
                  <a:pt x="274320" y="274320"/>
                </a:lnTo>
                <a:lnTo>
                  <a:pt x="30480" y="274320"/>
                </a:lnTo>
                <a:lnTo>
                  <a:pt x="30480" y="243840"/>
                </a:lnTo>
                <a:close/>
                <a:moveTo>
                  <a:pt x="30480" y="121920"/>
                </a:moveTo>
                <a:lnTo>
                  <a:pt x="91440" y="121920"/>
                </a:lnTo>
                <a:lnTo>
                  <a:pt x="91440" y="243840"/>
                </a:lnTo>
                <a:lnTo>
                  <a:pt x="30480" y="243840"/>
                </a:lnTo>
                <a:lnTo>
                  <a:pt x="30480" y="121920"/>
                </a:lnTo>
                <a:close/>
                <a:moveTo>
                  <a:pt x="121920" y="121920"/>
                </a:moveTo>
                <a:lnTo>
                  <a:pt x="182880" y="121920"/>
                </a:lnTo>
                <a:lnTo>
                  <a:pt x="182880" y="243840"/>
                </a:lnTo>
                <a:lnTo>
                  <a:pt x="121920" y="243840"/>
                </a:lnTo>
                <a:lnTo>
                  <a:pt x="121920" y="121920"/>
                </a:lnTo>
                <a:close/>
                <a:moveTo>
                  <a:pt x="213360" y="121920"/>
                </a:moveTo>
                <a:lnTo>
                  <a:pt x="274320" y="121920"/>
                </a:lnTo>
                <a:lnTo>
                  <a:pt x="274320" y="243840"/>
                </a:lnTo>
                <a:lnTo>
                  <a:pt x="213360" y="243840"/>
                </a:lnTo>
                <a:lnTo>
                  <a:pt x="213360" y="1219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4" name="Freeform 14"/>
          <p:cNvSpPr/>
          <p:nvPr/>
        </p:nvSpPr>
        <p:spPr>
          <a:xfrm rot="0">
            <a:off x="4787874" y="4885326"/>
            <a:ext cx="360452" cy="360452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209550" y="0"/>
                </a:moveTo>
                <a:cubicBezTo>
                  <a:pt x="156943" y="0"/>
                  <a:pt x="114300" y="42643"/>
                  <a:pt x="114300" y="95250"/>
                </a:cubicBezTo>
                <a:cubicBezTo>
                  <a:pt x="114300" y="101213"/>
                  <a:pt x="114852" y="107042"/>
                  <a:pt x="115900" y="112700"/>
                </a:cubicBezTo>
                <a:lnTo>
                  <a:pt x="0" y="228600"/>
                </a:lnTo>
                <a:lnTo>
                  <a:pt x="0" y="285750"/>
                </a:lnTo>
                <a:cubicBezTo>
                  <a:pt x="0" y="296275"/>
                  <a:pt x="8525" y="304800"/>
                  <a:pt x="19050" y="304800"/>
                </a:cubicBezTo>
                <a:lnTo>
                  <a:pt x="38100" y="304800"/>
                </a:lnTo>
                <a:lnTo>
                  <a:pt x="38100" y="285750"/>
                </a:lnTo>
                <a:lnTo>
                  <a:pt x="76200" y="285750"/>
                </a:lnTo>
                <a:lnTo>
                  <a:pt x="76200" y="247650"/>
                </a:lnTo>
                <a:lnTo>
                  <a:pt x="114300" y="247650"/>
                </a:lnTo>
                <a:lnTo>
                  <a:pt x="114300" y="209550"/>
                </a:lnTo>
                <a:lnTo>
                  <a:pt x="152400" y="209550"/>
                </a:lnTo>
                <a:lnTo>
                  <a:pt x="177117" y="184833"/>
                </a:lnTo>
                <a:cubicBezTo>
                  <a:pt x="187242" y="188500"/>
                  <a:pt x="198158" y="190500"/>
                  <a:pt x="209550" y="190500"/>
                </a:cubicBezTo>
                <a:cubicBezTo>
                  <a:pt x="262157" y="190500"/>
                  <a:pt x="304800" y="147857"/>
                  <a:pt x="304800" y="95250"/>
                </a:cubicBezTo>
                <a:cubicBezTo>
                  <a:pt x="304800" y="42643"/>
                  <a:pt x="262157" y="0"/>
                  <a:pt x="209550" y="0"/>
                </a:cubicBezTo>
                <a:close/>
                <a:moveTo>
                  <a:pt x="238087" y="95288"/>
                </a:moveTo>
                <a:cubicBezTo>
                  <a:pt x="222304" y="95288"/>
                  <a:pt x="209512" y="82496"/>
                  <a:pt x="209512" y="66713"/>
                </a:cubicBezTo>
                <a:cubicBezTo>
                  <a:pt x="209512" y="50930"/>
                  <a:pt x="222304" y="38138"/>
                  <a:pt x="238087" y="38138"/>
                </a:cubicBezTo>
                <a:cubicBezTo>
                  <a:pt x="253870" y="38138"/>
                  <a:pt x="266662" y="50930"/>
                  <a:pt x="266662" y="66713"/>
                </a:cubicBezTo>
                <a:cubicBezTo>
                  <a:pt x="266662" y="82496"/>
                  <a:pt x="253870" y="95288"/>
                  <a:pt x="238087" y="95288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3">
            <a:alphaModFix amt="100000"/>
          </a:blip>
          <a:srcRect l="16205" r="16205"/>
          <a:stretch>
            <a:fillRect/>
          </a:stretch>
        </p:blipFill>
        <p:spPr>
          <a:xfrm rot="0">
            <a:off x="610988" y="1794415"/>
            <a:ext cx="3545956" cy="3496708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eyJ0YWciOiIkaW1nMCJ9</bd:templateData>
          </p:ext>
        </p:extLst>
      </p:pic>
      <p:sp>
        <p:nvSpPr>
          <p:cNvPr id="16" name="TextBox 16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模型诊断与预测应用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aooeWei+iviuaWreS4jumihOa1i+W6lOeUqFxuIyMjIOaui+W3ruWIhuaekFxu6YCa6L+H5qOA5p+l5q6L5beu5Zu+5piv5ZCm6ZqP5py65YiG5biD44CBUS1R5Zu+5piv5ZCm5ZGI55u057q/5p2l6aqM6K+B5qih5Z6L5YGH6K6+77yM57O757uf5oCn5q6L5beu5qih5byP6KGo5piO5qih5Z6L5a2Y5Zyo6K6+5a6a6K+v5beu44CCXG4jIyMg5Yaz5a6a57O75pWwUsKy6Kej6K+7XG7ooaHph4/mqKHlnovop6Pph4rlj5jph4/lj5jlvILnmoTmr5TkvovvvIzosIPmlbTlkI5SwrLlj6/pgb/lhY3oh6rlj5jph4/lop7liqDluKbmnaXnmoTomZrlgYfmj5DljYfvvIzpgJrluLjopoHmsYLpq5jkuo4wLjfmiY3orqTkuLrmqKHlnovmnInmlYjjgIJcbiMjIyDpooTmtYvljLrpl7TmnoTlu7pcbuWcqOWPguaVsOS8sOiuoeWfuuehgOS4iuiuoeeul+aWsOingua1i+WAvOeahOe9ruS/oeWMuumXtO+8jOWPjeaYoOmihOa1i+e7k+aenOeahOS4jeehruWumuaAp+iMg+WbtO+8jOS4uui/h+eoi+aUuei/m+WGs+etluaPkOS+m+mjjumZqemHj+WMluS+neaNruOAgiIsInRwbGlkIjoiMTAwMDEiLCJ0cGxOYW1lIjoibGlzdDNfSW1nMzJfbW9kIiwiZWRpdGVkIjoiZmFsc2UiLCJleHRyYVBhcmFtcyI6IntcImluZm9fdXJsXCI6XCJodHRwOi8vYmouYmNlYm9zLmNvbS92MS93ZW5rdS1haS1kb2MvMzA1NzMwMDA1MDUwMzAzL3J0Y3MvYmRqc29uLzNlMzU5MDdkYTU1YzBiNmIuanNvbj9yZXNwb25zZUNhY2hlQ29udHJvbD1tYXgtYWdlJTNEMzg4ODAwMCZyZXNwb25zZUV4cGlyZXM9RnJpJTJDJTIwMTclMjBBcHIlMjAyMDI2JTIwMDAlM0ExNiUzQTAwJTIwJTJCMDgwMCZhdXRob3JpemF0aW9uPWJjZS1hdXRoLXYxJTJGNDZkYzhjYzM0Njc0NGRhZDgwMDY1MTgyM2E5NmQ5Y2QlMkYyMDI2LTAzLTAyVDE2JTNBMTYlM0EwMFolMkYtMSUyRmhvc3QlMkY5ZmNhN2I1ZTYwMTE3MGViNTgyYmIzNDJmNTY2YTZjY2FjOGQ3ODc4N2YyMGU4YjU4ZTU4NGE3NDVjYmUxOTA3JnJlc3BvbnNlQ29udGVudFR5cGU9YXBwbGljYXRpb24lMkZqc29uXCJ9In0=</bd:templateData>
    </p:ext>
  </p:extLs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06" name="AutoShape 3"/>
          <p:cNvSpPr/>
          <p:nvPr/>
        </p:nvSpPr>
        <p:spPr>
          <a:xfrm rot="0">
            <a:off x="0" y="0"/>
            <a:ext cx="4318000" cy="6858000"/>
          </a:xfrm>
          <a:prstGeom prst="roundRect">
            <a:avLst>
              <a:gd fmla="val 0" name="adj"/>
            </a:avLst>
          </a:prstGeom>
          <a:solidFill>
            <a:srgbClr val="1E3A8A">
              <a:alpha val="100000"/>
            </a:srgbClr>
          </a:solidFill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4" name="Connector 4"/>
          <p:cNvCxnSpPr/>
          <p:nvPr/>
        </p:nvCxnSpPr>
        <p:spPr>
          <a:xfrm>
            <a:off x="609600" y="1517650"/>
            <a:ext cx="1270000" cy="12700"/>
          </a:xfrm>
          <a:prstGeom prst="line">
            <a:avLst/>
          </a:prstGeom>
          <a:ln w="25400">
            <a:solidFill>
              <a:srgbClr val="FFFFFF">
                <a:alpha val="5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21508" name="AutoShape 5"/>
          <p:cNvSpPr/>
          <p:nvPr/>
        </p:nvSpPr>
        <p:spPr>
          <a:xfrm rot="0">
            <a:off x="609600" y="1778000"/>
            <a:ext cx="3098800" cy="1270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6399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08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eyJfdGVtcGxhdGVEYXRhIjp7ImNvbnRlbnRUeXBlIjoiJG51bWJlciJ9LCJ0YWciOiIkbnVtYmVyIn0=</bd:templateData>
          </p:ext>
        </p:extLst>
      </p:sp>
      <p:sp>
        <p:nvSpPr>
          <p:cNvPr id="300005" name="AutoShape 6"/>
          <p:cNvSpPr/>
          <p:nvPr/>
        </p:nvSpPr>
        <p:spPr>
          <a:xfrm rot="0">
            <a:off x="609600" y="3048000"/>
            <a:ext cx="30988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06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609600" y="5080000"/>
            <a:ext cx="609600" cy="6096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1" name="AutoShape 8"/>
          <p:cNvSpPr/>
          <p:nvPr/>
        </p:nvSpPr>
        <p:spPr>
          <a:xfrm rot="0">
            <a:off x="4953000" y="2032000"/>
            <a:ext cx="66040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3200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实验设计（DOE）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eyJfdGVtcGxhdGVEYXRhIjp7ImNvbnRlbnRUeXBlIjoiJHRpdGxlIiwibGluZUNvdW50IjoiMSIsIndvcmRDb3VudCI6IjIwIn0sInRhZyI6IiR0aXRsZSJ9</bd:templateData>
          </p:ext>
        </p:extLst>
      </p:sp>
      <p:sp>
        <p:nvSpPr>
          <p:cNvPr id="321512" name="AutoShape 9"/>
          <p:cNvSpPr/>
          <p:nvPr/>
        </p:nvSpPr>
        <p:spPr>
          <a:xfrm rot="0">
            <a:off x="4953000" y="2794000"/>
            <a:ext cx="66040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10" name="Connector 10"/>
          <p:cNvCxnSpPr/>
          <p:nvPr/>
        </p:nvCxnSpPr>
        <p:spPr>
          <a:xfrm>
            <a:off x="4953000" y="3422650"/>
            <a:ext cx="762000" cy="12700"/>
          </a:xfrm>
          <a:prstGeom prst="line">
            <a:avLst/>
          </a:prstGeom>
          <a:ln w="50800">
            <a:solidFill>
              <a:srgbClr val="1E3A8A">
                <a:alpha val="10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00010" name="AutoShape 11"/>
          <p:cNvSpPr/>
          <p:nvPr/>
        </p:nvSpPr>
        <p:spPr>
          <a:xfrm rot="0">
            <a:off x="49530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1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0">
            <a:off x="52070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6" name="AutoShape 13"/>
          <p:cNvSpPr/>
          <p:nvPr/>
        </p:nvSpPr>
        <p:spPr>
          <a:xfrm rot="0">
            <a:off x="52070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17" name="AutoShape 14"/>
          <p:cNvSpPr/>
          <p:nvPr/>
        </p:nvSpPr>
        <p:spPr>
          <a:xfrm rot="0">
            <a:off x="52070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00014" name="AutoShape 15"/>
          <p:cNvSpPr/>
          <p:nvPr/>
        </p:nvSpPr>
        <p:spPr>
          <a:xfrm rot="0">
            <a:off x="83185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5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0">
            <a:off x="85725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20" name="AutoShape 17"/>
          <p:cNvSpPr/>
          <p:nvPr/>
        </p:nvSpPr>
        <p:spPr>
          <a:xfrm rot="0">
            <a:off x="85725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21" name="AutoShape 18"/>
          <p:cNvSpPr/>
          <p:nvPr/>
        </p:nvSpPr>
        <p:spPr>
          <a:xfrm rot="0">
            <a:off x="85725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WunumqjOiuvuiuoe+8iERPRe+8iSIsInRwbGlkIjoiMTAwMDEiLCJ0cGxOYW1lIjoiaDJ0aXRsZV8zMDU3MzAwMDUwNTAzMDNfODc1NzgyNzc5XzI2NzY3NDk3NjIxMDMwM19tb2QiLCJlZGl0ZWQiOiJmYWxzZSIsImV4dHJhUGFyYW1zIjoie1wiaW5mb191cmxcIjpcImh0dHA6Ly9iai5iY2Vib3MuY29tL3YxL3dlbmt1LWFpLWRvYy8zMDU3MzAwMDUwNTAzMDMvcnRjcy9iZGpzb24vM2UzNTkwN2RhNTVjMGI2Yi5qc29uP3Jlc3BvbnNlQ2FjaGVDb250cm9sPW1heC1hZ2UlM0QzODg4MDAwJnJlc3BvbnNlRXhwaXJlcz1GcmklMkMlMjAxNyUyMEFwciUyMDIwMjYlMjAwMCUzQTE2JTNBMDAlMjAlMkIwODAwJmF1dGhvcml6YXRpb249YmNlLWF1dGgtdjElMkY0NmRjOGNjMzQ2NzQ0ZGFkODAwNjUxODIzYTk2ZDljZCUyRjIwMjYtMDMtMDJUMTYlM0ExNiUzQTAwWiUyRi0xJTJGaG9zdCUyRjlmY2E3YjVlNjAxMTcwZWI1ODJiYjM0MmY1NjZhNmNjYWM4ZDc4Nzg3ZjIwZThiNThlNTg0YTc0NWNiZTE5MDcmcmVzcG9uc2VDb250ZW50VHlwZT1hcHBsaWNhdGlvbiUyRmpzb25cIn0ifQ==</bd:templateData>
    </p:ext>
  </p:extLs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cxnSp>
        <p:nvCxnSpPr>
          <p:cNvPr id="3" name="Connector 3"/>
          <p:cNvCxnSpPr/>
          <p:nvPr/>
        </p:nvCxnSpPr>
        <p:spPr>
          <a:xfrm>
            <a:off x="1151752" y="1031049"/>
            <a:ext cx="0" cy="5501196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4" name="AutoShape 4"/>
          <p:cNvSpPr/>
          <p:nvPr/>
        </p:nvSpPr>
        <p:spPr>
          <a:xfrm rot="0">
            <a:off x="831719" y="1269059"/>
            <a:ext cx="637678" cy="637678"/>
          </a:xfrm>
          <a:prstGeom prst="ellipse">
            <a:avLst/>
          </a:prstGeom>
          <a:solidFill>
            <a:schemeClr val="accent2">
              <a:alpha val="42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" name="AutoShape 5"/>
          <p:cNvSpPr/>
          <p:nvPr/>
        </p:nvSpPr>
        <p:spPr>
          <a:xfrm rot="0">
            <a:off x="941339" y="1378679"/>
            <a:ext cx="418438" cy="418438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6" name="AutoShape 6"/>
          <p:cNvSpPr/>
          <p:nvPr/>
        </p:nvSpPr>
        <p:spPr>
          <a:xfrm rot="0">
            <a:off x="2049815" y="1246733"/>
            <a:ext cx="8753222" cy="613934"/>
          </a:xfrm>
          <a:prstGeom prst="round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7" name="AutoShape 7"/>
          <p:cNvSpPr/>
          <p:nvPr/>
        </p:nvSpPr>
        <p:spPr>
          <a:xfrm rot="-5400000">
            <a:off x="1828611" y="1403890"/>
            <a:ext cx="263667" cy="299622"/>
          </a:xfrm>
          <a:prstGeom prst="triangl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8" name="AutoShape 8"/>
          <p:cNvSpPr/>
          <p:nvPr/>
        </p:nvSpPr>
        <p:spPr>
          <a:xfrm rot="0">
            <a:off x="2049815" y="2921629"/>
            <a:ext cx="8753222" cy="613934"/>
          </a:xfrm>
          <a:prstGeom prst="round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9" name="AutoShape 9"/>
          <p:cNvSpPr/>
          <p:nvPr/>
        </p:nvSpPr>
        <p:spPr>
          <a:xfrm rot="-5400000">
            <a:off x="1828611" y="3078785"/>
            <a:ext cx="263667" cy="299622"/>
          </a:xfrm>
          <a:prstGeom prst="triangl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0" name="AutoShape 10"/>
          <p:cNvSpPr/>
          <p:nvPr/>
        </p:nvSpPr>
        <p:spPr>
          <a:xfrm rot="0">
            <a:off x="2049815" y="4596524"/>
            <a:ext cx="8753222" cy="613934"/>
          </a:xfrm>
          <a:prstGeom prst="round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1" name="AutoShape 11"/>
          <p:cNvSpPr/>
          <p:nvPr/>
        </p:nvSpPr>
        <p:spPr>
          <a:xfrm rot="-5400000">
            <a:off x="1828611" y="4753680"/>
            <a:ext cx="263667" cy="299622"/>
          </a:xfrm>
          <a:prstGeom prst="triangl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2" name="TextBox 12"/>
          <p:cNvSpPr txBox="1"/>
          <p:nvPr/>
        </p:nvSpPr>
        <p:spPr>
          <a:xfrm rot="0">
            <a:off x="2260458" y="1202318"/>
            <a:ext cx="6813776" cy="696773"/>
          </a:xfrm>
          <a:prstGeom prst="rect">
            <a:avLst/>
          </a:prstGeom>
          <a:ln/>
        </p:spPr>
        <p:txBody>
          <a:bodyPr anchor="ctr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b="1" lang="en-US" sz="15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筛选设计选择标准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13" name="TextBox 13"/>
          <p:cNvSpPr txBox="1"/>
          <p:nvPr/>
        </p:nvSpPr>
        <p:spPr>
          <a:xfrm rot="0">
            <a:off x="2164864" y="1951021"/>
            <a:ext cx="8546354" cy="852821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当初始因子数超过5个时，优先采用Plackett-Burman设计或分辨率III的部分因子设计，通过12-16次实验即可识别关键因子，显著降低实验成本。筛选阶段需控制α风险（假阳性率）在0.1-0.2之间以提高灵敏度。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14" name="TextBox 14"/>
          <p:cNvSpPr txBox="1"/>
          <p:nvPr/>
        </p:nvSpPr>
        <p:spPr>
          <a:xfrm rot="0">
            <a:off x="2279913" y="2880543"/>
            <a:ext cx="6813776" cy="696773"/>
          </a:xfrm>
          <a:prstGeom prst="rect">
            <a:avLst/>
          </a:prstGeom>
          <a:ln/>
        </p:spPr>
        <p:txBody>
          <a:bodyPr anchor="ctr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b="1" lang="en-US" sz="15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优化实验策略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15" name="TextBox 15"/>
          <p:cNvSpPr txBox="1"/>
          <p:nvPr/>
        </p:nvSpPr>
        <p:spPr>
          <a:xfrm rot="0">
            <a:off x="2164864" y="3605240"/>
            <a:ext cx="8519136" cy="852821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对筛选后的关键因子（≤5个）采用全因子设计，通过2^k或2^(k-p)方案获取主效应和二阶交互作用。建议增加中心点以检验模型弯曲性，典型实验次数为16-32次。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16" name="TextBox 16"/>
          <p:cNvSpPr txBox="1"/>
          <p:nvPr/>
        </p:nvSpPr>
        <p:spPr>
          <a:xfrm rot="0">
            <a:off x="2314751" y="4561685"/>
            <a:ext cx="6813776" cy="696773"/>
          </a:xfrm>
          <a:prstGeom prst="rect">
            <a:avLst/>
          </a:prstGeom>
          <a:ln/>
        </p:spPr>
        <p:txBody>
          <a:bodyPr anchor="ctr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b="1" lang="en-US" sz="15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实验顺序规划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17" name="TextBox 17"/>
          <p:cNvSpPr txBox="1"/>
          <p:nvPr/>
        </p:nvSpPr>
        <p:spPr>
          <a:xfrm rot="0">
            <a:off x="2182283" y="5280135"/>
            <a:ext cx="8491918" cy="916329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遵循"筛选→特征化→优化"三阶段递进原则，在资源分配上建议按3:5:2比例投入，确保80%的精力聚焦于关键因子的精确量化。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18" name="AutoShape 18"/>
          <p:cNvSpPr/>
          <p:nvPr/>
        </p:nvSpPr>
        <p:spPr>
          <a:xfrm rot="0">
            <a:off x="831719" y="2921629"/>
            <a:ext cx="637678" cy="637678"/>
          </a:xfrm>
          <a:prstGeom prst="ellipse">
            <a:avLst/>
          </a:prstGeom>
          <a:solidFill>
            <a:schemeClr val="accent2">
              <a:alpha val="42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9" name="AutoShape 19"/>
          <p:cNvSpPr/>
          <p:nvPr/>
        </p:nvSpPr>
        <p:spPr>
          <a:xfrm rot="0">
            <a:off x="941339" y="3031248"/>
            <a:ext cx="418438" cy="418438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0" name="AutoShape 20"/>
          <p:cNvSpPr/>
          <p:nvPr/>
        </p:nvSpPr>
        <p:spPr>
          <a:xfrm rot="0">
            <a:off x="831719" y="4596524"/>
            <a:ext cx="637678" cy="637678"/>
          </a:xfrm>
          <a:prstGeom prst="ellipse">
            <a:avLst/>
          </a:prstGeom>
          <a:solidFill>
            <a:schemeClr val="accent2">
              <a:alpha val="42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1" name="AutoShape 21"/>
          <p:cNvSpPr/>
          <p:nvPr/>
        </p:nvSpPr>
        <p:spPr>
          <a:xfrm rot="0">
            <a:off x="941339" y="4706144"/>
            <a:ext cx="418438" cy="418438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2" name="TextBox 22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因子筛选与优化实验方案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WboOWtkOetm+mAieS4juS8mOWMluWunumqjOaWueahiFxuIyMjIOetm+mAieiuvuiuoemAieaLqeagh+WHhlxu5b2T5Yid5aeL5Zug5a2Q5pWw6LaF6L+HNeS4quaXtu+8jOS8mOWFiOmHh+eUqFBsYWNrZXR0LUJ1cm1hbuiuvuiuoeaIluWIhui+qOeOh0lJSeeahOmDqOWIhuWboOWtkOiuvuiuoe+8jOmAmui/hzEyLTE25qyh5a6e6aqM5Y2z5Y+v6K+G5Yir5YWz6ZSu5Zug5a2Q77yM5pi+6JGX6ZmN5L2O5a6e6aqM5oiQ5pys44CC562b6YCJ6Zi25q616ZyA5o6n5Yi2zrHpo47pmanvvIjlgYfpmLPmgKfnjofvvInlnKgwLjEtMC4y5LmL6Ze05Lul5o+Q6auY54G15pWP5bqm44CCXG4jIyMg5LyY5YyW5a6e6aqM562W55WlXG7lr7nnrZvpgInlkI7nmoTlhbPplK7lm6DlrZDvvIjiiaQ15Liq77yJ6YeH55So5YWo5Zug5a2Q6K6+6K6h77yM6YCa6L+HMl5r5oiWMl4oay1wKeaWueahiOiOt+WPluS4u+aViOW6lOWSjOS6jOmYtuS6pOS6kuS9nOeUqOOAguW7uuiuruWinuWKoOS4reW/g+eCueS7peajgOmqjOaooeWei+W8r+absuaAp++8jOWFuOWei+WunumqjOasoeaVsOS4ujE2LTMy5qyh44CCXG4jIyMg5a6e6aqM6aG65bqP6KeE5YiSXG7pgbXlvqpcIuetm+mAieKGkueJueW+geWMluKGkuS8mOWMllwi5LiJ6Zi25q616YCS6L+b5Y6f5YiZ77yM5Zyo6LWE5rqQ5YiG6YWN5LiK5bu66K6u5oyJMzo1OjLmr5TkvovmipXlhaXvvIznoa7kv504MCXnmoTnsr7lipvogZrnhKbkuo7lhbPplK7lm6DlrZDnmoTnsr7noa7ph4/ljJbjgIIiLCJ0cGxpZCI6IjEwMDAxIiwidHBsTmFtZSI6Imxpc3QzXzFfbW9kIiwiZWRpdGVkIjoiZmFsc2UiLCJleHRyYVBhcmFtcyI6IntcImluZm9fdXJsXCI6XCJodHRwOi8vYmouYmNlYm9zLmNvbS92MS93ZW5rdS1haS1kb2MvMzA1NzMwMDA1MDUwMzAzL3J0Y3MvYmRqc29uLzNlMzU5MDdkYTU1YzBiNmIuanNvbj9yZXNwb25zZUNhY2hlQ29udHJvbD1tYXgtYWdlJTNEMzg4ODAwMCZyZXNwb25zZUV4cGlyZXM9RnJpJTJDJTIwMTclMjBBcHIlMjAyMDI2JTIwMDAlM0ExNiUzQTAwJTIwJTJCMDgwMCZhdXRob3JpemF0aW9uPWJjZS1hdXRoLXYxJTJGNDZkYzhjYzM0Njc0NGRhZDgwMDY1MTgyM2E5NmQ5Y2QlMkYyMDI2LTAzLTAyVDE2JTNBMTYlM0EwMFolMkYtMSUyRmhvc3QlMkY5ZmNhN2I1ZTYwMTE3MGViNTgyYmIzNDJmNTY2YTZjY2FjOGQ3ODc4N2YyMGU4YjU4ZTU4NGE3NDVjYmUxOTA3JnJlc3BvbnNlQ29udGVudFR5cGU9YXBwbGljYXRpb24lMkZqc29uXCJ9In0=</bd:templateData>
    </p:ext>
  </p:extLs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TextBox 3"/>
          <p:cNvSpPr txBox="1"/>
          <p:nvPr/>
        </p:nvSpPr>
        <p:spPr>
          <a:xfrm rot="0">
            <a:off x="622160" y="2190296"/>
            <a:ext cx="2443134" cy="1068385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2250">
                <a:solidFill>
                  <a:schemeClr val="accent2"/>
                </a:solidFill>
                <a:latin typeface="Microsoft Yahei"/>
                <a:ea typeface="Microsoft Yahei"/>
                <a:cs typeface="Microsoft Yahei"/>
              </a:rPr>
              <a:t>信息完整性差异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4" name="TextBox 4"/>
          <p:cNvSpPr txBox="1"/>
          <p:nvPr/>
        </p:nvSpPr>
        <p:spPr>
          <a:xfrm rot="0">
            <a:off x="622160" y="3168171"/>
            <a:ext cx="2440519" cy="2377011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全因子设计（如2^4=16次）能评估所有主效应和交互作用，而分辨率IV的部分因子设计（如2^(4-1)=8次）会混淆部分高阶交互项，但节省50%实验成本。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5" name="TextBox 5"/>
          <p:cNvSpPr txBox="1"/>
          <p:nvPr/>
        </p:nvSpPr>
        <p:spPr>
          <a:xfrm rot="0">
            <a:off x="3220618" y="2752062"/>
            <a:ext cx="2427420" cy="1068385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适用场景对比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6" name="TextBox 6"/>
          <p:cNvSpPr txBox="1"/>
          <p:nvPr/>
        </p:nvSpPr>
        <p:spPr>
          <a:xfrm rot="0">
            <a:off x="3220618" y="3729936"/>
            <a:ext cx="2440519" cy="2265623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全因子适用于因子数≤4且交互作用显著的项目；部分因子更适合因子数≥5的初期探索，常用分辨率为III-IV的设计矩阵。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7" name="TextBox 7"/>
          <p:cNvSpPr txBox="1"/>
          <p:nvPr/>
        </p:nvSpPr>
        <p:spPr>
          <a:xfrm rot="0">
            <a:off x="5868232" y="2130247"/>
            <a:ext cx="2489874" cy="1068385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2250">
                <a:solidFill>
                  <a:schemeClr val="accent2"/>
                </a:solidFill>
                <a:latin typeface="Microsoft Yahei"/>
                <a:ea typeface="Microsoft Yahei"/>
                <a:cs typeface="Microsoft Yahei"/>
              </a:rPr>
              <a:t>精度与成本平衡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8" name="TextBox 8"/>
          <p:cNvSpPr txBox="1"/>
          <p:nvPr/>
        </p:nvSpPr>
        <p:spPr>
          <a:xfrm rot="0">
            <a:off x="5868232" y="3108121"/>
            <a:ext cx="2485882" cy="207761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全因子设计的效应估计标准差为σ/√n，部分因子因折半实施会使标准差增大√2倍，需通过增加重复次数补偿精度损失。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9" name="TextBox 9"/>
          <p:cNvSpPr txBox="1"/>
          <p:nvPr/>
        </p:nvSpPr>
        <p:spPr>
          <a:xfrm rot="0">
            <a:off x="8540423" y="2752062"/>
            <a:ext cx="2527347" cy="1068385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混杂效应控制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eyJ0YWciOiIkaXRlbTRfdGl0bGUifQ==</bd:templateData>
          </p:ext>
        </p:extLst>
      </p:sp>
      <p:sp>
        <p:nvSpPr>
          <p:cNvPr id="10" name="TextBox 10"/>
          <p:cNvSpPr txBox="1"/>
          <p:nvPr/>
        </p:nvSpPr>
        <p:spPr>
          <a:xfrm rot="0">
            <a:off x="8540423" y="3729936"/>
            <a:ext cx="2527347" cy="197419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部分因子设计需通过生成元（如I=ABC）规划别名结构，优先让三阶及以上交互项与主效应混杂，分辨率V以上设计可避免主效应与二阶交互混杂。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eyJ0YWciOiIkaXRlbTRfYyJ9</bd:templateData>
          </p:ext>
        </p:extLst>
      </p:sp>
      <p:sp>
        <p:nvSpPr>
          <p:cNvPr id="11" name="AutoShape 11"/>
          <p:cNvSpPr/>
          <p:nvPr/>
        </p:nvSpPr>
        <p:spPr>
          <a:xfrm rot="-10800000">
            <a:off x="758132" y="1378678"/>
            <a:ext cx="849414" cy="849414"/>
          </a:xfrm>
          <a:prstGeom prst="teardrop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2" name="TextBox 12"/>
          <p:cNvSpPr txBox="1"/>
          <p:nvPr/>
        </p:nvSpPr>
        <p:spPr>
          <a:xfrm rot="0">
            <a:off x="853397" y="1487017"/>
            <a:ext cx="754149" cy="719999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225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3" name="AutoShape 13"/>
          <p:cNvSpPr/>
          <p:nvPr/>
        </p:nvSpPr>
        <p:spPr>
          <a:xfrm rot="-10800000">
            <a:off x="3371790" y="1963260"/>
            <a:ext cx="849414" cy="849414"/>
          </a:xfrm>
          <a:prstGeom prst="teardrop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4" name="TextBox 14"/>
          <p:cNvSpPr txBox="1"/>
          <p:nvPr/>
        </p:nvSpPr>
        <p:spPr>
          <a:xfrm rot="0">
            <a:off x="3467055" y="2071599"/>
            <a:ext cx="754149" cy="719999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225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5" name="AutoShape 15"/>
          <p:cNvSpPr/>
          <p:nvPr/>
        </p:nvSpPr>
        <p:spPr>
          <a:xfrm rot="10800000">
            <a:off x="6023482" y="1313683"/>
            <a:ext cx="849414" cy="849414"/>
          </a:xfrm>
          <a:prstGeom prst="teardrop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6" name="TextBox 16"/>
          <p:cNvSpPr txBox="1"/>
          <p:nvPr/>
        </p:nvSpPr>
        <p:spPr>
          <a:xfrm rot="0">
            <a:off x="6118747" y="1422021"/>
            <a:ext cx="754149" cy="719999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225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7" name="AutoShape 17"/>
          <p:cNvSpPr/>
          <p:nvPr/>
        </p:nvSpPr>
        <p:spPr>
          <a:xfrm rot="-10800000">
            <a:off x="8700530" y="1963260"/>
            <a:ext cx="849414" cy="849414"/>
          </a:xfrm>
          <a:prstGeom prst="teardrop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8" name="TextBox 18"/>
          <p:cNvSpPr txBox="1"/>
          <p:nvPr/>
        </p:nvSpPr>
        <p:spPr>
          <a:xfrm rot="0">
            <a:off x="8795795" y="2071599"/>
            <a:ext cx="754149" cy="719999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225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04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9" name="TextBox 19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全因子/部分因子设计对比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WFqOWboOWtkC/pg6jliIblm6DlrZDorr7orqHlr7nmr5RcbiMjIyDkv6Hmga/lrozmlbTmgKflt67lvIJcbuWFqOWboOWtkOiuvuiuoe+8iOWmgjJeND0xNuasoe+8ieiDveivhOS8sOaJgOacieS4u+aViOW6lOWSjOS6pOS6kuS9nOeUqO+8jOiAjOWIhui+qOeOh0lW55qE6YOo5YiG5Zug5a2Q6K6+6K6h77yI5aaCMl4oNC0xKT045qyh77yJ5Lya5re35reG6YOo5YiG6auY6Zi25Lqk5LqS6aG577yM5L2G6IqC55yBNTAl5a6e6aqM5oiQ5pys44CCXG4jIyMg6YCC55So5Zy65pmv5a+55q+UXG7lhajlm6DlrZDpgILnlKjkuo7lm6DlrZDmlbDiiaQ05LiU5Lqk5LqS5L2c55So5pi+6JGX55qE6aG555uu77yb6YOo5YiG5Zug5a2Q5pu06YCC5ZCI5Zug5a2Q5pWw4omlNeeahOWIneacn+aOoue0ou+8jOW4uOeUqOWIhui+qOeOh+S4uklJSS1JVueahOiuvuiuoeefqemYteOAglxuIyMjIOeyvuW6puS4juaIkOacrOW5s+ihoVxu5YWo5Zug5a2Q6K6+6K6h55qE5pWI5bqU5Lyw6K6h5qCH5YeG5beu5Li6z4Mv4oiabu+8jOmDqOWIhuWboOWtkOWboOaKmOWNiuWunuaWveS8muS9v+agh+WHhuW3ruWinuWkp+KImjLlgI3vvIzpnIDpgJrov4flop7liqDph43lpI3mrKHmlbDooaXlgb/nsr7luqbmjZ/lpLHjgIJcbiMjIyDmt7fmnYLmlYjlupTmjqfliLZcbumDqOWIhuWboOWtkOiuvuiuoemcgOmAmui/h+eUn+aIkOWFg++8iOWmgkk9QUJD77yJ6KeE5YiS5Yir5ZCN57uT5p6E77yM5LyY5YWI6K6p5LiJ6Zi25Y+K5Lul5LiK5Lqk5LqS6aG55LiO5Li75pWI5bqU5re35p2C77yM5YiG6L6o546HVuS7peS4iuiuvuiuoeWPr+mBv+WFjeS4u+aViOW6lOS4juS6jOmYtuS6pOS6kua3t+adguOAgiIsInRwbGlkIjoiMTAwMDEiLCJ0cGxOYW1lIjoibGlzdDRfNF9tb2QiLCJlZGl0ZWQiOiJmYWxzZSIsImV4dHJhUGFyYW1zIjoie1wiaW5mb191cmxcIjpcImh0dHA6Ly9iai5iY2Vib3MuY29tL3YxL3dlbmt1LWFpLWRvYy8zMDU3MzAwMDUwNTAzMDMvcnRjcy9iZGpzb24vM2UzNTkwN2RhNTVjMGI2Yi5qc29uP3Jlc3BvbnNlQ2FjaGVDb250cm9sPW1heC1hZ2UlM0QzODg4MDAwJnJlc3BvbnNlRXhwaXJlcz1GcmklMkMlMjAxNyUyMEFwciUyMDIwMjYlMjAwMCUzQTE2JTNBMDAlMjAlMkIwODAwJmF1dGhvcml6YXRpb249YmNlLWF1dGgtdjElMkY0NmRjOGNjMzQ2NzQ0ZGFkODAwNjUxODIzYTk2ZDljZCUyRjIwMjYtMDMtMDJUMTYlM0ExNiUzQTAwWiUyRi0xJTJGaG9zdCUyRjlmY2E3YjVlNjAxMTcwZWI1ODJiYjM0MmY1NjZhNmNjYWM4ZDc4Nzg3ZjIwZThiNThlNTg0YTc0NWNiZTE5MDcmcmVzcG9uc2VDb250ZW50VHlwZT1hcHBsaWNhdGlvbiUyRmpzb25cIn0ifQ==</bd:templateData>
    </p:ext>
  </p:extLs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70000"/>
          </a:blip>
          <a:srcRect b="5566" t="5566"/>
          <a:stretch>
            <a:fillRect/>
          </a:stretch>
        </p:blipFill>
        <p:spPr>
          <a:xfrm rot="0">
            <a:off x="154300" y="1109992"/>
            <a:ext cx="4095887" cy="5461182"/>
          </a:xfrm>
          <a:prstGeom prst="parallelogram">
            <a:avLst/>
          </a:prstGeom>
        </p:spPr>
        <p:extLst>
          <p:ext uri="http://schemas.baidu.com/office/drawing/2023/templateData">
            <bd:templateData xmlns:bd="http://schemas.baidu.com/office/drawing/2023/templateData">eyJ0YWciOiIkaW1nMCJ9</bd:templateData>
          </p:ext>
        </p:extLst>
      </p:pic>
      <p:sp>
        <p:nvSpPr>
          <p:cNvPr id="4" name="TextBox 4"/>
          <p:cNvSpPr txBox="1"/>
          <p:nvPr/>
        </p:nvSpPr>
        <p:spPr>
          <a:xfrm rot="0">
            <a:off x="5021790" y="1109992"/>
            <a:ext cx="5989821" cy="719999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中心复合设计(CCD)实施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5" name="AutoShape 5"/>
          <p:cNvSpPr/>
          <p:nvPr/>
        </p:nvSpPr>
        <p:spPr>
          <a:xfrm rot="0">
            <a:off x="3723196" y="1295798"/>
            <a:ext cx="668149" cy="523974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6" name="AutoShape 6"/>
          <p:cNvSpPr/>
          <p:nvPr/>
        </p:nvSpPr>
        <p:spPr>
          <a:xfrm rot="0">
            <a:off x="4144917" y="1295798"/>
            <a:ext cx="523974" cy="523974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7" name="AutoShape 7"/>
          <p:cNvSpPr/>
          <p:nvPr/>
        </p:nvSpPr>
        <p:spPr>
          <a:xfrm rot="0">
            <a:off x="3461209" y="1295798"/>
            <a:ext cx="523974" cy="523974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8" name="TextBox 8"/>
          <p:cNvSpPr txBox="1"/>
          <p:nvPr/>
        </p:nvSpPr>
        <p:spPr>
          <a:xfrm rot="0">
            <a:off x="3629632" y="1174560"/>
            <a:ext cx="761713" cy="75483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b="1" lang="en-US" sz="225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9" name="TextBox 9"/>
          <p:cNvSpPr txBox="1"/>
          <p:nvPr/>
        </p:nvSpPr>
        <p:spPr>
          <a:xfrm rot="0">
            <a:off x="5021790" y="1611739"/>
            <a:ext cx="5833336" cy="127741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包含2^k轴点+2k星点+nc中心点的三部分结构，采用α=√k实现可旋转性。适用于3个以下因子的工艺窗口优化，典型实验次数为20-30次。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10" name="TextBox 10"/>
          <p:cNvSpPr txBox="1"/>
          <p:nvPr/>
        </p:nvSpPr>
        <p:spPr>
          <a:xfrm rot="0">
            <a:off x="4603086" y="2766189"/>
            <a:ext cx="5989821" cy="719999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Box-Behnken设计优势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11" name="AutoShape 11"/>
          <p:cNvSpPr/>
          <p:nvPr/>
        </p:nvSpPr>
        <p:spPr>
          <a:xfrm rot="0">
            <a:off x="3304492" y="2951995"/>
            <a:ext cx="668149" cy="523974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2" name="AutoShape 12"/>
          <p:cNvSpPr/>
          <p:nvPr/>
        </p:nvSpPr>
        <p:spPr>
          <a:xfrm rot="0">
            <a:off x="3726213" y="2951995"/>
            <a:ext cx="523974" cy="523974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3" name="AutoShape 13"/>
          <p:cNvSpPr/>
          <p:nvPr/>
        </p:nvSpPr>
        <p:spPr>
          <a:xfrm rot="0">
            <a:off x="3042505" y="2951995"/>
            <a:ext cx="523974" cy="523974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4" name="TextBox 14"/>
          <p:cNvSpPr txBox="1"/>
          <p:nvPr/>
        </p:nvSpPr>
        <p:spPr>
          <a:xfrm rot="0">
            <a:off x="3094713" y="2830757"/>
            <a:ext cx="1050205" cy="75483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b="1" lang="en-US" sz="225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5" name="TextBox 15"/>
          <p:cNvSpPr txBox="1"/>
          <p:nvPr/>
        </p:nvSpPr>
        <p:spPr>
          <a:xfrm rot="0">
            <a:off x="4603086" y="3267935"/>
            <a:ext cx="5833336" cy="127741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对于3-5个因子场景，通过非完全立方体设计（如3因子需13次实验）避免极端组合，特别适用于存在操作边界限制的化工过程优化。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16" name="TextBox 16"/>
          <p:cNvSpPr txBox="1"/>
          <p:nvPr/>
        </p:nvSpPr>
        <p:spPr>
          <a:xfrm rot="0">
            <a:off x="4221062" y="4422385"/>
            <a:ext cx="5989821" cy="719999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模型验证方法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17" name="AutoShape 17"/>
          <p:cNvSpPr/>
          <p:nvPr/>
        </p:nvSpPr>
        <p:spPr>
          <a:xfrm rot="0">
            <a:off x="2922468" y="4608191"/>
            <a:ext cx="668149" cy="523974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8" name="AutoShape 18"/>
          <p:cNvSpPr/>
          <p:nvPr/>
        </p:nvSpPr>
        <p:spPr>
          <a:xfrm rot="0">
            <a:off x="3344189" y="4608191"/>
            <a:ext cx="523974" cy="523974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9" name="AutoShape 19"/>
          <p:cNvSpPr/>
          <p:nvPr/>
        </p:nvSpPr>
        <p:spPr>
          <a:xfrm rot="0">
            <a:off x="2660481" y="4608191"/>
            <a:ext cx="523974" cy="523974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0" name="TextBox 20"/>
          <p:cNvSpPr txBox="1"/>
          <p:nvPr/>
        </p:nvSpPr>
        <p:spPr>
          <a:xfrm rot="0">
            <a:off x="2741771" y="4486953"/>
            <a:ext cx="1062715" cy="75483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b="1" lang="en-US" sz="225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1" name="TextBox 21"/>
          <p:cNvSpPr txBox="1"/>
          <p:nvPr/>
        </p:nvSpPr>
        <p:spPr>
          <a:xfrm rot="0">
            <a:off x="4221062" y="4924131"/>
            <a:ext cx="5833336" cy="127741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通过失拟检验（Lack-of-fit F值&gt;0.05）和R²adj&gt;0.8判定模型 adequacy，需进行3-5次确认实验验证预测值误差&lt;10%。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22" name="TextBox 22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响应曲面法进阶应用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WTjeW6lOabsumdouazlei/m+mYtuW6lOeUqFxuIyMjIOS4reW/g+WkjeWQiOiuvuiuoShDQ0Qp5a6e5pa9XG7ljIXlkKsyXmvovbTngrkrMmvmmJ/ngrkrbmPkuK3lv4PngrnnmoTkuInpg6jliIbnu5PmnoTvvIzph4fnlKjOsT3iiJpr5a6e546w5Y+v5peL6L2s5oCn44CC6YCC55So5LqOM+S4quS7peS4i+WboOWtkOeahOW3peiJuueql+WPo+S8mOWMlu+8jOWFuOWei+WunumqjOasoeaVsOS4ujIwLTMw5qyh44CCXG4jIyMgQm94LUJlaG5rZW7orr7orqHkvJjlir9cbuWvueS6jjMtNeS4quWboOWtkOWcuuaZr++8jOmAmui/h+mdnuWujOWFqOeri+aWueS9k+iuvuiuoe+8iOWmgjPlm6DlrZDpnIAxM+asoeWunumqjO+8iemBv+WFjeaegeerr+e7hOWQiO+8jOeJueWIq+mAgueUqOS6juWtmOWcqOaTjeS9nOi+ueeVjOmZkOWItueahOWMluW3pei/h+eoi+S8mOWMluOAglxuIyMjIOaooeWei+mqjOivgeaWueazlVxu6YCa6L+H5aSx5ouf5qOA6aqM77yITGFjay1vZi1maXQgRuWAvD4wLjA177yJ5ZKMUsKyYWRqPjAuOOWIpOWumuaooeWeiyBhZGVxdWFjee+8jOmcgOi/m+ihjDMtNeasoeehruiupOWunumqjOmqjOivgemihOa1i+WAvOivr+W3rjwxMCXjgIIiLCJ0cGxpZCI6IjEwMDAxIiwidHBsTmFtZSI6Imxpc3QzX0ltZzNfbW9kIiwiZWRpdGVkIjoiZmFsc2UiLCJleHRyYVBhcmFtcyI6IntcImluZm9fdXJsXCI6XCJodHRwOi8vYmouYmNlYm9zLmNvbS92MS93ZW5rdS1haS1kb2MvMzA1NzMwMDA1MDUwMzAzL3J0Y3MvYmRqc29uLzNlMzU5MDdkYTU1YzBiNmIuanNvbj9yZXNwb25zZUNhY2hlQ29udHJvbD1tYXgtYWdlJTNEMzg4ODAwMCZyZXNwb25zZUV4cGlyZXM9RnJpJTJDJTIwMTclMjBBcHIlMjAyMDI2JTIwMDAlM0ExNiUzQTAwJTIwJTJCMDgwMCZhdXRob3JpemF0aW9uPWJjZS1hdXRoLXYxJTJGNDZkYzhjYzM0Njc0NGRhZDgwMDY1MTgyM2E5NmQ5Y2QlMkYyMDI2LTAzLTAyVDE2JTNBMTYlM0EwMFolMkYtMSUyRmhvc3QlMkY5ZmNhN2I1ZTYwMTE3MGViNTgyYmIzNDJmNTY2YTZjY2FjOGQ3ODc4N2YyMGU4YjU4ZTU4NGE3NDVjYmUxOTA3JnJlc3BvbnNlQ29udGVudFR5cGU9YXBwbGljYXRpb24lMkZqc29uXCJ9In0=</bd:templateData>
    </p:ext>
  </p:extLs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06" name="AutoShape 3"/>
          <p:cNvSpPr/>
          <p:nvPr/>
        </p:nvSpPr>
        <p:spPr>
          <a:xfrm rot="0">
            <a:off x="0" y="0"/>
            <a:ext cx="4318000" cy="6858000"/>
          </a:xfrm>
          <a:prstGeom prst="roundRect">
            <a:avLst>
              <a:gd fmla="val 0" name="adj"/>
            </a:avLst>
          </a:prstGeom>
          <a:solidFill>
            <a:srgbClr val="1E3A8A">
              <a:alpha val="100000"/>
            </a:srgbClr>
          </a:solidFill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4" name="Connector 4"/>
          <p:cNvCxnSpPr/>
          <p:nvPr/>
        </p:nvCxnSpPr>
        <p:spPr>
          <a:xfrm>
            <a:off x="609600" y="1517650"/>
            <a:ext cx="1270000" cy="12700"/>
          </a:xfrm>
          <a:prstGeom prst="line">
            <a:avLst/>
          </a:prstGeom>
          <a:ln w="25400">
            <a:solidFill>
              <a:srgbClr val="FFFFFF">
                <a:alpha val="5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21508" name="AutoShape 5"/>
          <p:cNvSpPr/>
          <p:nvPr/>
        </p:nvSpPr>
        <p:spPr>
          <a:xfrm rot="0">
            <a:off x="609600" y="1778000"/>
            <a:ext cx="3098800" cy="1270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6399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09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eyJfdGVtcGxhdGVEYXRhIjp7ImNvbnRlbnRUeXBlIjoiJG51bWJlciJ9LCJ0YWciOiIkbnVtYmVyIn0=</bd:templateData>
          </p:ext>
        </p:extLst>
      </p:sp>
      <p:sp>
        <p:nvSpPr>
          <p:cNvPr id="300005" name="AutoShape 6"/>
          <p:cNvSpPr/>
          <p:nvPr/>
        </p:nvSpPr>
        <p:spPr>
          <a:xfrm rot="0">
            <a:off x="609600" y="3048000"/>
            <a:ext cx="30988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06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609600" y="5080000"/>
            <a:ext cx="609600" cy="6096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1" name="AutoShape 8"/>
          <p:cNvSpPr/>
          <p:nvPr/>
        </p:nvSpPr>
        <p:spPr>
          <a:xfrm rot="0">
            <a:off x="4953000" y="2032000"/>
            <a:ext cx="66040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3200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统计过程控制（SPC）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eyJfdGVtcGxhdGVEYXRhIjp7ImNvbnRlbnRUeXBlIjoiJHRpdGxlIiwibGluZUNvdW50IjoiMSIsIndvcmRDb3VudCI6IjIwIn0sInRhZyI6IiR0aXRsZSJ9</bd:templateData>
          </p:ext>
        </p:extLst>
      </p:sp>
      <p:sp>
        <p:nvSpPr>
          <p:cNvPr id="321512" name="AutoShape 9"/>
          <p:cNvSpPr/>
          <p:nvPr/>
        </p:nvSpPr>
        <p:spPr>
          <a:xfrm rot="0">
            <a:off x="4953000" y="2794000"/>
            <a:ext cx="66040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10" name="Connector 10"/>
          <p:cNvCxnSpPr/>
          <p:nvPr/>
        </p:nvCxnSpPr>
        <p:spPr>
          <a:xfrm>
            <a:off x="4953000" y="3422650"/>
            <a:ext cx="762000" cy="12700"/>
          </a:xfrm>
          <a:prstGeom prst="line">
            <a:avLst/>
          </a:prstGeom>
          <a:ln w="50800">
            <a:solidFill>
              <a:srgbClr val="1E3A8A">
                <a:alpha val="10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00010" name="AutoShape 11"/>
          <p:cNvSpPr/>
          <p:nvPr/>
        </p:nvSpPr>
        <p:spPr>
          <a:xfrm rot="0">
            <a:off x="49530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1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0">
            <a:off x="52070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6" name="AutoShape 13"/>
          <p:cNvSpPr/>
          <p:nvPr/>
        </p:nvSpPr>
        <p:spPr>
          <a:xfrm rot="0">
            <a:off x="52070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17" name="AutoShape 14"/>
          <p:cNvSpPr/>
          <p:nvPr/>
        </p:nvSpPr>
        <p:spPr>
          <a:xfrm rot="0">
            <a:off x="52070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00014" name="AutoShape 15"/>
          <p:cNvSpPr/>
          <p:nvPr/>
        </p:nvSpPr>
        <p:spPr>
          <a:xfrm rot="0">
            <a:off x="83185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5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0">
            <a:off x="85725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20" name="AutoShape 17"/>
          <p:cNvSpPr/>
          <p:nvPr/>
        </p:nvSpPr>
        <p:spPr>
          <a:xfrm rot="0">
            <a:off x="85725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21" name="AutoShape 18"/>
          <p:cNvSpPr/>
          <p:nvPr/>
        </p:nvSpPr>
        <p:spPr>
          <a:xfrm rot="0">
            <a:off x="85725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e7n+iuoei/h+eoi+aOp+WItu+8iFNQQ++8iSIsInRwbGlkIjoiMTAwMDEiLCJ0cGxOYW1lIjoiaDJ0aXRsZV8zMDU3MzAwMDUwNTAzMDNfODc1NzgyNzc5XzI2NzY3NDk3NjIxMDMwM19tb2QiLCJlZGl0ZWQiOiJmYWxzZSIsImV4dHJhUGFyYW1zIjoie1wiaW5mb191cmxcIjpcImh0dHA6Ly9iai5iY2Vib3MuY29tL3YxL3dlbmt1LWFpLWRvYy8zMDU3MzAwMDUwNTAzMDMvcnRjcy9iZGpzb24vM2UzNTkwN2RhNTVjMGI2Yi5qc29uP3Jlc3BvbnNlQ2FjaGVDb250cm9sPW1heC1hZ2UlM0QzODg4MDAwJnJlc3BvbnNlRXhwaXJlcz1GcmklMkMlMjAxNyUyMEFwciUyMDIwMjYlMjAwMCUzQTE2JTNBMDAlMjAlMkIwODAwJmF1dGhvcml6YXRpb249YmNlLWF1dGgtdjElMkY0NmRjOGNjMzQ2NzQ0ZGFkODAwNjUxODIzYTk2ZDljZCUyRjIwMjYtMDMtMDJUMTYlM0ExNiUzQTAwWiUyRi0xJTJGaG9zdCUyRjlmY2E3YjVlNjAxMTcwZWI1ODJiYjM0MmY1NjZhNmNjYWM4ZDc4Nzg3ZjIwZThiNThlNTg0YTc0NWNiZTE5MDcmcmVzcG9uc2VDb250ZW50VHlwZT1hcHBsaWNhdGlvbiUyRmpzb25cIn0ifQ==</bd:templateData>
    </p:ext>
  </p:extLs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TextBox 3"/>
          <p:cNvSpPr txBox="1"/>
          <p:nvPr/>
        </p:nvSpPr>
        <p:spPr>
          <a:xfrm rot="0">
            <a:off x="433352" y="2317408"/>
            <a:ext cx="2116763" cy="3367735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均值-极差图（X̄-R图）：适用于连续型数据且子组大小≤8的场景，通过均值图监控过程中心位置，极差图监控组内变异，常用于机械加工、化工生产等稳定性监测。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4" name="TextBox 4"/>
          <p:cNvSpPr txBox="1"/>
          <p:nvPr/>
        </p:nvSpPr>
        <p:spPr>
          <a:xfrm rot="0">
            <a:off x="2619731" y="2317408"/>
            <a:ext cx="2116763" cy="3367735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均值-标准差图（X̄-S图）：子组大小≥10时优选，标准差比极差更能反映大样本离散程度，适用于高精度制造（如电子元件）的波动分析。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5" name="TextBox 5"/>
          <p:cNvSpPr txBox="1"/>
          <p:nvPr/>
        </p:nvSpPr>
        <p:spPr>
          <a:xfrm rot="0">
            <a:off x="4841718" y="2317408"/>
            <a:ext cx="2116763" cy="3367735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单值-移动极差图（I-MR图）：针对单点数据（n=1）的过程监控，移动极差图捕捉连续点间变异，适用于小批量或破坏性测试场景（如药品纯度检测）。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6" name="TextBox 6"/>
          <p:cNvSpPr txBox="1"/>
          <p:nvPr/>
        </p:nvSpPr>
        <p:spPr>
          <a:xfrm rot="0">
            <a:off x="6973611" y="2317408"/>
            <a:ext cx="2116763" cy="3367735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不合格品率图（p图）：用于离散数据的不良率监控，如批次产品抽检，通过统计缺陷比例识别异常波动（如装配线不良率突增）。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eyJ0YWciOiIkaXRlbTRfYyJ9</bd:templateData>
          </p:ext>
        </p:extLst>
      </p:sp>
      <p:sp>
        <p:nvSpPr>
          <p:cNvPr id="7" name="TextBox 7"/>
          <p:cNvSpPr txBox="1"/>
          <p:nvPr/>
        </p:nvSpPr>
        <p:spPr>
          <a:xfrm rot="0">
            <a:off x="9140038" y="2317408"/>
            <a:ext cx="2116763" cy="3367735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缺陷数图（c图）：监测单位产品的缺陷数量，适用于固定样本量的缺陷统计（如纺织品每平方米瑕疵点）。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eyJ0YWciOiIkaXRlbTVfYyJ9</bd:templateData>
          </p:ext>
        </p:extLst>
      </p:sp>
      <p:sp>
        <p:nvSpPr>
          <p:cNvPr id="8" name="AutoShape 8"/>
          <p:cNvSpPr/>
          <p:nvPr/>
        </p:nvSpPr>
        <p:spPr>
          <a:xfrm rot="0">
            <a:off x="551149" y="1610713"/>
            <a:ext cx="1796125" cy="609031"/>
          </a:xfrm>
          <a:prstGeom prst="homePlate">
            <a:avLst>
              <a:gd fmla="val 50000" name="adj"/>
            </a:avLst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9" name="TextBox 9"/>
          <p:cNvSpPr txBox="1"/>
          <p:nvPr/>
        </p:nvSpPr>
        <p:spPr>
          <a:xfrm rot="0">
            <a:off x="791566" y="1566933"/>
            <a:ext cx="1059808" cy="696591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95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0" name="AutoShape 10"/>
          <p:cNvSpPr/>
          <p:nvPr/>
        </p:nvSpPr>
        <p:spPr>
          <a:xfrm rot="0">
            <a:off x="2780049" y="1610713"/>
            <a:ext cx="1796125" cy="609031"/>
          </a:xfrm>
          <a:prstGeom prst="homePlate">
            <a:avLst>
              <a:gd fmla="val 50000" name="adj"/>
            </a:avLst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1" name="TextBox 11"/>
          <p:cNvSpPr txBox="1"/>
          <p:nvPr/>
        </p:nvSpPr>
        <p:spPr>
          <a:xfrm rot="0">
            <a:off x="3020466" y="1566933"/>
            <a:ext cx="1059808" cy="696591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95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2" name="AutoShape 12"/>
          <p:cNvSpPr/>
          <p:nvPr/>
        </p:nvSpPr>
        <p:spPr>
          <a:xfrm rot="0">
            <a:off x="5002037" y="1610713"/>
            <a:ext cx="1796125" cy="609031"/>
          </a:xfrm>
          <a:prstGeom prst="homePlate">
            <a:avLst>
              <a:gd fmla="val 50000" name="adj"/>
            </a:avLst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3" name="TextBox 13"/>
          <p:cNvSpPr txBox="1"/>
          <p:nvPr/>
        </p:nvSpPr>
        <p:spPr>
          <a:xfrm rot="0">
            <a:off x="5242453" y="1566933"/>
            <a:ext cx="1059808" cy="696591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95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4" name="AutoShape 14"/>
          <p:cNvSpPr/>
          <p:nvPr/>
        </p:nvSpPr>
        <p:spPr>
          <a:xfrm rot="0">
            <a:off x="7133930" y="1610713"/>
            <a:ext cx="1796125" cy="609031"/>
          </a:xfrm>
          <a:prstGeom prst="homePlate">
            <a:avLst>
              <a:gd fmla="val 50000" name="adj"/>
            </a:avLst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5" name="TextBox 15"/>
          <p:cNvSpPr txBox="1"/>
          <p:nvPr/>
        </p:nvSpPr>
        <p:spPr>
          <a:xfrm rot="0">
            <a:off x="7374346" y="1566933"/>
            <a:ext cx="1059808" cy="696591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95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04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6" name="AutoShape 16"/>
          <p:cNvSpPr/>
          <p:nvPr/>
        </p:nvSpPr>
        <p:spPr>
          <a:xfrm rot="0">
            <a:off x="9300356" y="1610713"/>
            <a:ext cx="1796125" cy="609031"/>
          </a:xfrm>
          <a:prstGeom prst="homePlate">
            <a:avLst>
              <a:gd fmla="val 50000" name="adj"/>
            </a:avLst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7" name="TextBox 17"/>
          <p:cNvSpPr txBox="1"/>
          <p:nvPr/>
        </p:nvSpPr>
        <p:spPr>
          <a:xfrm rot="0">
            <a:off x="9540773" y="1566933"/>
            <a:ext cx="1059808" cy="696591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95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05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8" name="TextBox 18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控制图类型与选用原则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aOp+WItuWbvuexu+Wei+S4jumAieeUqOWOn+WImVxu5Z2H5YC8LeaegeW3ruWbvu+8iFjMhC1S5Zu+77yJ77ya6YCC55So5LqO6L+e57ut5Z6L5pWw5o2u5LiU5a2Q57uE5aSn5bCP4omkOOeahOWcuuaZr++8jOmAmui/h+Wdh+WAvOWbvuebkeaOp+i/h+eoi+S4reW/g+S9jee9ru+8jOaegeW3ruWbvuebkeaOp+e7hOWGheWPmOW8gu+8jOW4uOeUqOS6juacuuaisOWKoOW3peOAgeWMluW3peeUn+S6p+etieeos+WumuaAp+ebkea1i+OAglxu5Z2H5YC8Leagh+WHhuW3ruWbvu+8iFjMhC1T5Zu+77yJ77ya5a2Q57uE5aSn5bCP4omlMTDml7bkvJjpgInvvIzmoIflh4blt67mr5TmnoHlt67mm7Tog73lj43mmKDlpKfmoLfmnKznprvmlaPnqIvluqbvvIzpgILnlKjkuo7pq5jnsr7luqbliLbpgKDvvIjlpoLnlLXlrZDlhYPku7bvvInnmoTms6LliqjliIbmnpDjgIJcbuWNleWAvC3np7vliqjmnoHlt67lm77vvIhJLU1S5Zu+77yJ77ya6ZKI5a+55Y2V54K55pWw5o2u77yIbj0x77yJ55qE6L+H56iL55uR5o6n77yM56e75Yqo5p6B5beu5Zu+5o2V5o2J6L+e57ut54K56Ze05Y+Y5byC77yM6YCC55So5LqO5bCP5om56YeP5oiW56C05Z2P5oCn5rWL6K+V5Zy65pmv77yI5aaC6I2v5ZOB57qv5bqm5qOA5rWL77yJ44CCXG7kuI3lkIjmoLzlk4Hnjoflm77vvIhw5Zu+77yJ77ya55So5LqO56a75pWj5pWw5o2u55qE5LiN6Imv546H55uR5o6n77yM5aaC5om55qyh5Lqn5ZOB5oq95qOA77yM6YCa6L+H57uf6K6h57y66Zm35q+U5L6L6K+G5Yir5byC5bi45rOi5Yqo77yI5aaC6KOF6YWN57q/5LiN6Imv546H56qB5aKe77yJ44CCXG7nvLrpmbfmlbDlm77vvIhj5Zu+77yJ77ya55uR5rWL5Y2V5L2N5Lqn5ZOB55qE57y66Zm35pWw6YeP77yM6YCC55So5LqO5Zu65a6a5qC35pys6YeP55qE57y66Zm357uf6K6h77yI5aaC57q657uH5ZOB5q+P5bmz5pa557Gz55GV55a154K577yJ44CCIiwidHBsaWQiOiIxMDAwMSIsInRwbE5hbWUiOiJsaXN0Tm9TdWI1XzFfbW9kIiwiZWRpdGVkIjoiZmFsc2UiLCJleHRyYVBhcmFtcyI6IntcImluZm9fdXJsXCI6XCJodHRwOi8vYmouYmNlYm9zLmNvbS92MS93ZW5rdS1haS1kb2MvMzA1NzMwMDA1MDUwMzAzL3J0Y3MvYmRqc29uLzNlMzU5MDdkYTU1YzBiNmIuanNvbj9yZXNwb25zZUNhY2hlQ29udHJvbD1tYXgtYWdlJTNEMzg4ODAwMCZyZXNwb25zZUV4cGlyZXM9RnJpJTJDJTIwMTclMjBBcHIlMjAyMDI2JTIwMDAlM0ExNiUzQTAwJTIwJTJCMDgwMCZhdXRob3JpemF0aW9uPWJjZS1hdXRoLXYxJTJGNDZkYzhjYzM0Njc0NGRhZDgwMDY1MTgyM2E5NmQ5Y2QlMkYyMDI2LTAzLTAyVDE2JTNBMTYlM0EwMFolMkYtMSUyRmhvc3QlMkY5ZmNhN2I1ZTYwMTE3MGViNTgyYmIzNDJmNTY2YTZjY2FjOGQ3ODc4N2YyMGU4YjU4ZTU4NGE3NDVjYmUxOTA3JnJlc3BvbnNlQ29udGVudFR5cGU9YXBwbGljYXRpb24lMkZqc29uXCJ9In0=</bd:templateData>
    </p:ext>
  </p:extLs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AutoShape 3"/>
          <p:cNvSpPr/>
          <p:nvPr/>
        </p:nvSpPr>
        <p:spPr>
          <a:xfrm rot="0">
            <a:off x="3642454" y="4370319"/>
            <a:ext cx="1456845" cy="1456843"/>
          </a:xfrm>
          <a:prstGeom prst="donut">
            <a:avLst>
              <a:gd fmla="val 17048" name="adj"/>
            </a:avLst>
          </a:prstGeom>
          <a:solidFill>
            <a:schemeClr val="accent3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4" name="AutoShape 4"/>
          <p:cNvSpPr/>
          <p:nvPr/>
        </p:nvSpPr>
        <p:spPr>
          <a:xfrm rot="0">
            <a:off x="4537440" y="3418229"/>
            <a:ext cx="1456845" cy="1456843"/>
          </a:xfrm>
          <a:prstGeom prst="donut">
            <a:avLst>
              <a:gd fmla="val 10679" name="adj"/>
            </a:avLst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" name="AutoShape 5"/>
          <p:cNvSpPr/>
          <p:nvPr/>
        </p:nvSpPr>
        <p:spPr>
          <a:xfrm rot="0">
            <a:off x="5432427" y="2466140"/>
            <a:ext cx="1456845" cy="1456843"/>
          </a:xfrm>
          <a:prstGeom prst="donut">
            <a:avLst>
              <a:gd fmla="val 17048" name="adj"/>
            </a:avLst>
          </a:prstGeom>
          <a:solidFill>
            <a:schemeClr val="accent3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6" name="AutoShape 6"/>
          <p:cNvSpPr/>
          <p:nvPr/>
        </p:nvSpPr>
        <p:spPr>
          <a:xfrm rot="0">
            <a:off x="6327414" y="1514049"/>
            <a:ext cx="1456845" cy="1456843"/>
          </a:xfrm>
          <a:prstGeom prst="donut">
            <a:avLst>
              <a:gd fmla="val 11163" name="adj"/>
            </a:avLst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7" name="Connector 7"/>
          <p:cNvCxnSpPr/>
          <p:nvPr/>
        </p:nvCxnSpPr>
        <p:spPr>
          <a:xfrm flipH="1">
            <a:off x="5577185" y="1818544"/>
            <a:ext cx="967881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8" name="AutoShape 8"/>
          <p:cNvSpPr/>
          <p:nvPr/>
        </p:nvSpPr>
        <p:spPr>
          <a:xfrm rot="0">
            <a:off x="4930207" y="1503992"/>
            <a:ext cx="563717" cy="674261"/>
          </a:xfrm>
          <a:prstGeom prst="rect">
            <a:avLst/>
          </a:prstGeom>
          <a:noFill/>
          <a:ln/>
        </p:spPr>
        <p:txBody>
          <a:bodyPr anchor="t" anchorCtr="0" bIns="45720" lIns="91440" rIns="91440" rtlCol="0" tIns="45720" vert="horz" wrap="none">
            <a:spAutoFit/>
          </a:bodyPr>
          <a:lstStyle/>
          <a:p>
            <a:pPr algn="l">
              <a:defRPr/>
            </a:pPr>
            <a:r>
              <a:rPr b="1" lang="en-US" sz="3825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01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9" name="Connector 9"/>
          <p:cNvCxnSpPr/>
          <p:nvPr/>
        </p:nvCxnSpPr>
        <p:spPr>
          <a:xfrm flipH="1">
            <a:off x="6822121" y="3194188"/>
            <a:ext cx="967881" cy="0"/>
          </a:xfrm>
          <a:prstGeom prst="line">
            <a:avLst/>
          </a:prstGeom>
          <a:ln w="12700">
            <a:solidFill>
              <a:schemeClr val="accent3"/>
            </a:solidFill>
            <a:prstDash val="solid"/>
          </a:ln>
        </p:spPr>
        <p:style>
          <a:lnRef idx="0">
            <a:schemeClr val="accent3"/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10" name="AutoShape 10"/>
          <p:cNvSpPr/>
          <p:nvPr/>
        </p:nvSpPr>
        <p:spPr>
          <a:xfrm rot="0">
            <a:off x="7893511" y="2879196"/>
            <a:ext cx="563717" cy="674261"/>
          </a:xfrm>
          <a:prstGeom prst="rect">
            <a:avLst/>
          </a:prstGeom>
          <a:noFill/>
          <a:ln/>
        </p:spPr>
        <p:txBody>
          <a:bodyPr anchor="t" anchorCtr="0" bIns="45720" lIns="91440" rIns="91440" rtlCol="0" tIns="45720" vert="horz" wrap="none">
            <a:spAutoFit/>
          </a:bodyPr>
          <a:lstStyle/>
          <a:p>
            <a:pPr algn="l">
              <a:defRPr/>
            </a:pPr>
            <a:r>
              <a:rPr b="1" lang="en-US" sz="3825">
                <a:solidFill>
                  <a:schemeClr val="accent3"/>
                </a:solidFill>
                <a:latin typeface="Microsoft Yahei"/>
                <a:ea typeface="Microsoft Yahei"/>
                <a:cs typeface="Microsoft Yahei"/>
              </a:rPr>
              <a:t>02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11" name="Connector 11"/>
          <p:cNvCxnSpPr/>
          <p:nvPr/>
        </p:nvCxnSpPr>
        <p:spPr>
          <a:xfrm flipH="1">
            <a:off x="3790479" y="3708343"/>
            <a:ext cx="967881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12" name="AutoShape 12"/>
          <p:cNvSpPr/>
          <p:nvPr/>
        </p:nvSpPr>
        <p:spPr>
          <a:xfrm rot="0">
            <a:off x="3150066" y="3389914"/>
            <a:ext cx="563717" cy="674261"/>
          </a:xfrm>
          <a:prstGeom prst="rect">
            <a:avLst/>
          </a:prstGeom>
          <a:noFill/>
          <a:ln/>
        </p:spPr>
        <p:txBody>
          <a:bodyPr anchor="t" anchorCtr="0" bIns="45720" lIns="91440" rIns="91440" rtlCol="0" tIns="45720" vert="horz" wrap="none">
            <a:spAutoFit/>
          </a:bodyPr>
          <a:lstStyle/>
          <a:p>
            <a:pPr algn="l">
              <a:defRPr/>
            </a:pPr>
            <a:r>
              <a:rPr b="1" lang="en-US" sz="3825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03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13" name="Connector 13"/>
          <p:cNvCxnSpPr/>
          <p:nvPr/>
        </p:nvCxnSpPr>
        <p:spPr>
          <a:xfrm flipH="1">
            <a:off x="5030704" y="5098729"/>
            <a:ext cx="967881" cy="0"/>
          </a:xfrm>
          <a:prstGeom prst="line">
            <a:avLst/>
          </a:prstGeom>
          <a:ln w="12700">
            <a:solidFill>
              <a:schemeClr val="accent3"/>
            </a:solidFill>
            <a:prstDash val="solid"/>
          </a:ln>
        </p:spPr>
        <p:style>
          <a:lnRef idx="0">
            <a:schemeClr val="accent3"/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14" name="AutoShape 14"/>
          <p:cNvSpPr/>
          <p:nvPr/>
        </p:nvSpPr>
        <p:spPr>
          <a:xfrm rot="0">
            <a:off x="6162156" y="4781935"/>
            <a:ext cx="563717" cy="674261"/>
          </a:xfrm>
          <a:prstGeom prst="rect">
            <a:avLst/>
          </a:prstGeom>
          <a:noFill/>
          <a:ln/>
        </p:spPr>
        <p:txBody>
          <a:bodyPr anchor="t" anchorCtr="0" bIns="45720" lIns="91440" rIns="91440" rtlCol="0" tIns="45720" vert="horz" wrap="none">
            <a:spAutoFit/>
          </a:bodyPr>
          <a:lstStyle/>
          <a:p>
            <a:pPr algn="l">
              <a:defRPr/>
            </a:pPr>
            <a:r>
              <a:rPr b="1" lang="en-US" sz="3825">
                <a:solidFill>
                  <a:schemeClr val="accent3"/>
                </a:solidFill>
                <a:latin typeface="Microsoft Yahei"/>
                <a:ea typeface="Microsoft Yahei"/>
                <a:cs typeface="Microsoft Yahei"/>
              </a:rPr>
              <a:t>04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5" name="TextBox 15"/>
          <p:cNvSpPr txBox="1"/>
          <p:nvPr/>
        </p:nvSpPr>
        <p:spPr>
          <a:xfrm rot="0">
            <a:off x="1906209" y="1058838"/>
            <a:ext cx="3233733" cy="467043"/>
          </a:xfrm>
          <a:prstGeom prst="rect">
            <a:avLst/>
          </a:prstGeom>
          <a:ln/>
        </p:spPr>
        <p:txBody>
          <a:bodyPr anchor="t" anchorCtr="0" bIns="33052" lIns="66008" rIns="66008" rtlCol="0" tIns="33052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725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点超出控制限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eyJfdGVtcGxhdGVEYXRhIjp7ImNvbnRlbnRUeXBlIjoiJGl0ZW0xX3RpdGxlIiwibGluZUNvdW50IjoiMSIsIndvcmRDb3VudCI6IjExIn0sInRhZyI6IiRpdGVtMV90aXRsZSJ9</bd:templateData>
          </p:ext>
        </p:extLst>
      </p:sp>
      <p:sp>
        <p:nvSpPr>
          <p:cNvPr id="16" name="TextBox 16"/>
          <p:cNvSpPr txBox="1"/>
          <p:nvPr/>
        </p:nvSpPr>
        <p:spPr>
          <a:xfrm rot="0">
            <a:off x="2127027" y="1394652"/>
            <a:ext cx="2792098" cy="1576240"/>
          </a:xfrm>
          <a:prstGeom prst="rect">
            <a:avLst/>
          </a:prstGeom>
          <a:ln/>
        </p:spPr>
        <p:txBody>
          <a:bodyPr anchor="ctr" anchorCtr="1" bIns="33052" lIns="66008" rIns="66008" rtlCol="0" tIns="33052" wrap="square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单个点超出±3σ控制限（概率0.27%），表明过程受特殊原因影响（如设备故障或原料批次问题）。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eyJfdGVtcGxhdGVEYXRhIjp7ImNvbnRlbnRUeXBlIjoiJGl0ZW0xX2MiLCJsaW5lQ291bnQiOiI0Iiwid29yZENvdW50IjoiMTMifSwidGFnIjoiJGl0ZW0xX2MifQ==</bd:templateData>
          </p:ext>
        </p:extLst>
      </p:sp>
      <p:sp>
        <p:nvSpPr>
          <p:cNvPr id="17" name="TextBox 17"/>
          <p:cNvSpPr txBox="1"/>
          <p:nvPr/>
        </p:nvSpPr>
        <p:spPr>
          <a:xfrm rot="0">
            <a:off x="289342" y="3317761"/>
            <a:ext cx="3233733" cy="467043"/>
          </a:xfrm>
          <a:prstGeom prst="rect">
            <a:avLst/>
          </a:prstGeom>
          <a:ln/>
        </p:spPr>
        <p:txBody>
          <a:bodyPr anchor="t" anchorCtr="0" bIns="33052" lIns="66008" rIns="66008" rtlCol="0" tIns="33052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725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周期性波动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eyJfdGVtcGxhdGVEYXRhIjp7ImNvbnRlbnRUeXBlIjoiJGl0ZW0zX3RpdGxlIiwibGluZUNvdW50IjoiMSIsIndvcmRDb3VudCI6IjExIn0sInRhZyI6IiRpdGVtM190aXRsZSJ9</bd:templateData>
          </p:ext>
        </p:extLst>
      </p:sp>
      <p:sp>
        <p:nvSpPr>
          <p:cNvPr id="18" name="TextBox 18"/>
          <p:cNvSpPr txBox="1"/>
          <p:nvPr/>
        </p:nvSpPr>
        <p:spPr>
          <a:xfrm rot="0">
            <a:off x="513502" y="3673067"/>
            <a:ext cx="2795529" cy="1576240"/>
          </a:xfrm>
          <a:prstGeom prst="rect">
            <a:avLst/>
          </a:prstGeom>
          <a:ln/>
        </p:spPr>
        <p:txBody>
          <a:bodyPr anchor="ctr" anchorCtr="1" bIns="33052" lIns="66008" rIns="66008" rtlCol="0" tIns="33052" wrap="square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数据呈现规律性起伏，可能由环境变化（如温度周期）或操作轮班差异引起。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eyJfdGVtcGxhdGVEYXRhIjp7ImNvbnRlbnRUeXBlIjoiJGl0ZW0zX2MiLCJsaW5lQ291bnQiOiI0Iiwid29yZENvdW50IjoiMTMifSwidGFnIjoiJGl0ZW0zX2MifQ==</bd:templateData>
          </p:ext>
        </p:extLst>
      </p:sp>
      <p:sp>
        <p:nvSpPr>
          <p:cNvPr id="19" name="TextBox 19"/>
          <p:cNvSpPr txBox="1"/>
          <p:nvPr/>
        </p:nvSpPr>
        <p:spPr>
          <a:xfrm rot="0">
            <a:off x="8379151" y="2234596"/>
            <a:ext cx="3233733" cy="467043"/>
          </a:xfrm>
          <a:prstGeom prst="rect">
            <a:avLst/>
          </a:prstGeom>
          <a:ln/>
        </p:spPr>
        <p:txBody>
          <a:bodyPr anchor="t" anchorCtr="0" bIns="33052" lIns="66008" rIns="66008" rtlCol="0" tIns="33052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725">
                <a:solidFill>
                  <a:schemeClr val="accent3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连续趋势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eyJfdGVtcGxhdGVEYXRhIjp7ImNvbnRlbnRUeXBlIjoiJGl0ZW0yX3RpdGxlIiwibGluZUNvdW50IjoiMSIsIndvcmRDb3VudCI6IjExIn0sInRhZyI6IiRpdGVtMl90aXRsZSJ9</bd:templateData>
          </p:ext>
        </p:extLst>
      </p:sp>
      <p:sp>
        <p:nvSpPr>
          <p:cNvPr id="20" name="TextBox 20"/>
          <p:cNvSpPr txBox="1"/>
          <p:nvPr/>
        </p:nvSpPr>
        <p:spPr>
          <a:xfrm rot="0">
            <a:off x="8599969" y="2570411"/>
            <a:ext cx="2792098" cy="1576240"/>
          </a:xfrm>
          <a:prstGeom prst="rect">
            <a:avLst/>
          </a:prstGeom>
          <a:ln/>
        </p:spPr>
        <p:txBody>
          <a:bodyPr anchor="ctr" anchorCtr="1" bIns="33052" lIns="66008" rIns="66008" rtlCol="0" tIns="33052" wrap="square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连续7点上升或下降，提示过程存在系统性偏移（如刀具磨损导致尺寸逐渐偏离）。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eyJfdGVtcGxhdGVEYXRhIjp7ImNvbnRlbnRUeXBlIjoiJGl0ZW0yX2MiLCJsaW5lQ291bnQiOiI0Iiwid29yZENvdW50IjoiMTMifSwidGFnIjoiJGl0ZW0yX2MifQ==</bd:templateData>
          </p:ext>
        </p:extLst>
      </p:sp>
      <p:sp>
        <p:nvSpPr>
          <p:cNvPr id="21" name="TextBox 21"/>
          <p:cNvSpPr txBox="1"/>
          <p:nvPr/>
        </p:nvSpPr>
        <p:spPr>
          <a:xfrm rot="0">
            <a:off x="6725873" y="4208744"/>
            <a:ext cx="3233733" cy="467043"/>
          </a:xfrm>
          <a:prstGeom prst="rect">
            <a:avLst/>
          </a:prstGeom>
          <a:ln/>
        </p:spPr>
        <p:txBody>
          <a:bodyPr anchor="t" anchorCtr="0" bIns="33052" lIns="66008" rIns="66008" rtlCol="0" tIns="33052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725">
                <a:solidFill>
                  <a:schemeClr val="accent3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非随机模式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eyJfdGVtcGxhdGVEYXRhIjp7ImNvbnRlbnRUeXBlIjoiJGl0ZW00X3RpdGxlIiwibGluZUNvdW50IjoiMSIsIndvcmRDb3VudCI6IjExIn0sInRhZyI6IiRpdGVtNF90aXRsZSJ9</bd:templateData>
          </p:ext>
        </p:extLst>
      </p:sp>
      <p:sp>
        <p:nvSpPr>
          <p:cNvPr id="22" name="TextBox 22"/>
          <p:cNvSpPr txBox="1"/>
          <p:nvPr/>
        </p:nvSpPr>
        <p:spPr>
          <a:xfrm rot="0">
            <a:off x="6946691" y="4544558"/>
            <a:ext cx="2792098" cy="1576240"/>
          </a:xfrm>
          <a:prstGeom prst="rect">
            <a:avLst/>
          </a:prstGeom>
          <a:ln/>
        </p:spPr>
        <p:txBody>
          <a:bodyPr anchor="ctr" anchorCtr="1" bIns="33052" lIns="66008" rIns="66008" rtlCol="0" tIns="33052" wrap="square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如2/3的点落在中心线同一侧σ外，暗示过程均值已偏移，需调整参数。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eyJfdGVtcGxhdGVEYXRhIjp7ImNvbnRlbnRUeXBlIjoiJGl0ZW00X2MiLCJsaW5lQ291bnQiOiI0Iiwid29yZENvdW50IjoiMTMifSwidGFnIjoiJGl0ZW00X2MifQ==</bd:templateData>
          </p:ext>
        </p:extLst>
      </p:sp>
      <p:sp>
        <p:nvSpPr>
          <p:cNvPr id="23" name="TextBox 23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r>
              <a:rPr b="1" lang="en-US" sz="3000">
                <a:latin typeface="Microsoft Yahei"/>
                <a:ea typeface="Microsoft Yahei"/>
                <a:cs typeface="Microsoft Yahei"/>
              </a:rPr>
              <a:t>过程稳定性判异准则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i/h+eoi+eos+WumuaAp+WIpOW8guWHhuWImVxuIyMjIOeCuei2heWHuuaOp+WItumZkFxu5Y2V5Liq54K56LaF5Ye6wrEzz4PmjqfliLbpmZDvvIjmpoLnjocwLjI3Je+8ie+8jOihqOaYjui/h+eoi+WPl+eJueauiuWOn+WboOW9seWTje+8iOWmguiuvuWkh+aVhemanOaIluWOn+aWmeaJueasoemXrumimO+8ieOAglxuIyMjIOi/nue7rei2i+WKv1xu6L+e57utN+eCueS4iuWNh+aIluS4i+mZje+8jOaPkOekuui/h+eoi+WtmOWcqOezu+e7n+aAp+WBj+enu++8iOWmguWIgOWFt+ejqOaNn+WvvOiHtOWwuuWvuOmAkOa4kOWBj+emu++8ieOAglxuIyMjIOWRqOacn+aAp+azouWKqFxu5pWw5o2u5ZGI546w6KeE5b6L5oCn6LW35LyP77yM5Y+v6IO955Sx546v5aKD5Y+Y5YyW77yI5aaC5rip5bqm5ZGo5pyf77yJ5oiW5pON5L2c6L2u54+t5beu5byC5byV6LW344CCXG4jIyMg6Z2e6ZqP5py65qih5byPXG7lpoIyLzPnmoTngrnokL3lnKjkuK3lv4Pnur/lkIzkuIDkvqfPg+Wklu+8jOaal+ekuui/h+eoi+Wdh+WAvOW3suWBj+enu++8jOmcgOiwg+aVtOWPguaVsOOAgiIsInRwbGlkIjoiMTAwMDEiLCJ0cGxOYW1lIjoibGlzdDRfMjMxMjAxMDlfbW9kIiwiZWRpdGVkIjoiZmFsc2UiLCJleHRyYVBhcmFtcyI6IntcImluZm9fdXJsXCI6XCJodHRwOi8vYmouYmNlYm9zLmNvbS92MS93ZW5rdS1haS1kb2MvMzA1NzMwMDA1MDUwMzAzL3J0Y3MvYmRqc29uLzNlMzU5MDdkYTU1YzBiNmIuanNvbj9yZXNwb25zZUNhY2hlQ29udHJvbD1tYXgtYWdlJTNEMzg4ODAwMCZyZXNwb25zZUV4cGlyZXM9RnJpJTJDJTIwMTclMjBBcHIlMjAyMDI2JTIwMDAlM0ExNiUzQTAwJTIwJTJCMDgwMCZhdXRob3JpemF0aW9uPWJjZS1hdXRoLXYxJTJGNDZkYzhjYzM0Njc0NGRhZDgwMDY1MTgyM2E5NmQ5Y2QlMkYyMDI2LTAzLTAyVDE2JTNBMTYlM0EwMFolMkYtMSUyRmhvc3QlMkY5ZmNhN2I1ZTYwMTE3MGViNTgyYmIzNDJmNTY2YTZjY2FjOGQ3ODc4N2YyMGU4YjU4ZTU4NGE3NDVjYmUxOTA3JnJlc3BvbnNlQ29udGVudFR5cGU9YXBwbGljYXRpb24lMkZqc29uXCJ9In0=</bd:templateData>
    </p:ext>
  </p:extLs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AutoShape 3"/>
          <p:cNvSpPr/>
          <p:nvPr/>
        </p:nvSpPr>
        <p:spPr>
          <a:xfrm rot="0">
            <a:off x="3457229" y="1366715"/>
            <a:ext cx="607819" cy="607819"/>
          </a:xfrm>
          <a:prstGeom prst="ellipse">
            <a:avLst/>
          </a:prstGeom>
          <a:solidFill>
            <a:schemeClr val="accent1">
              <a:alpha val="2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4" name="AutoShape 4"/>
          <p:cNvSpPr/>
          <p:nvPr/>
        </p:nvSpPr>
        <p:spPr>
          <a:xfrm rot="0">
            <a:off x="3585573" y="1495059"/>
            <a:ext cx="351132" cy="351132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5" name="Connector 5"/>
          <p:cNvCxnSpPr/>
          <p:nvPr/>
        </p:nvCxnSpPr>
        <p:spPr>
          <a:xfrm>
            <a:off x="3761139" y="1974534"/>
            <a:ext cx="0" cy="831102"/>
          </a:xfrm>
          <a:prstGeom prst="line">
            <a:avLst/>
          </a:prstGeom>
          <a:ln w="9525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6" name="TextBox 6"/>
          <p:cNvSpPr txBox="1"/>
          <p:nvPr/>
        </p:nvSpPr>
        <p:spPr>
          <a:xfrm rot="0">
            <a:off x="4197466" y="1162542"/>
            <a:ext cx="6563956" cy="696773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自动化数据采集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7" name="TextBox 7"/>
          <p:cNvSpPr txBox="1"/>
          <p:nvPr/>
        </p:nvSpPr>
        <p:spPr>
          <a:xfrm rot="0">
            <a:off x="4197466" y="1685121"/>
            <a:ext cx="6563956" cy="114677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通过传感器实时传输关键参数（如温度、压力）至SPC系统，减少人为录入误差。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8" name="AutoShape 8"/>
          <p:cNvSpPr/>
          <p:nvPr/>
        </p:nvSpPr>
        <p:spPr>
          <a:xfrm rot="0">
            <a:off x="-519692" y="2337114"/>
            <a:ext cx="3687085" cy="3687085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100000"/>
          </a:blip>
          <a:srcRect l="26709" r="26709"/>
          <a:stretch>
            <a:fillRect/>
          </a:stretch>
        </p:blipFill>
        <p:spPr>
          <a:xfrm rot="0">
            <a:off x="-328182" y="2528623"/>
            <a:ext cx="3304066" cy="3304066"/>
          </a:xfrm>
          <a:prstGeom prst="ellipse">
            <a:avLst/>
          </a:prstGeom>
        </p:spPr>
        <p:extLst>
          <p:ext uri="http://schemas.baidu.com/office/drawing/2023/templateData">
            <bd:templateData xmlns:bd="http://schemas.baidu.com/office/drawing/2023/templateData">eyJ0YWciOiIkaW1nMCJ9</bd:templateData>
          </p:ext>
        </p:extLst>
      </p:pic>
      <p:sp>
        <p:nvSpPr>
          <p:cNvPr id="10" name="AutoShape 10"/>
          <p:cNvSpPr/>
          <p:nvPr/>
        </p:nvSpPr>
        <p:spPr>
          <a:xfrm rot="0">
            <a:off x="3457229" y="3005324"/>
            <a:ext cx="607819" cy="607819"/>
          </a:xfrm>
          <a:prstGeom prst="ellipse">
            <a:avLst/>
          </a:prstGeom>
          <a:solidFill>
            <a:schemeClr val="accent1">
              <a:alpha val="2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1" name="AutoShape 11"/>
          <p:cNvSpPr/>
          <p:nvPr/>
        </p:nvSpPr>
        <p:spPr>
          <a:xfrm rot="0">
            <a:off x="3585573" y="3133668"/>
            <a:ext cx="351132" cy="351132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12" name="Connector 12"/>
          <p:cNvCxnSpPr/>
          <p:nvPr/>
        </p:nvCxnSpPr>
        <p:spPr>
          <a:xfrm>
            <a:off x="3761139" y="3613143"/>
            <a:ext cx="0" cy="831102"/>
          </a:xfrm>
          <a:prstGeom prst="line">
            <a:avLst/>
          </a:prstGeom>
          <a:ln w="9525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13" name="TextBox 13"/>
          <p:cNvSpPr txBox="1"/>
          <p:nvPr/>
        </p:nvSpPr>
        <p:spPr>
          <a:xfrm rot="0">
            <a:off x="4197466" y="2801151"/>
            <a:ext cx="6563956" cy="696773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多层预警阈值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14" name="TextBox 14"/>
          <p:cNvSpPr txBox="1"/>
          <p:nvPr/>
        </p:nvSpPr>
        <p:spPr>
          <a:xfrm rot="0">
            <a:off x="4197466" y="3323731"/>
            <a:ext cx="6563956" cy="114677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设置黄色预警（2σ）和红色警报（3σ），分级触发响应措施（如工艺检查或停机排查）。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15" name="AutoShape 15"/>
          <p:cNvSpPr/>
          <p:nvPr/>
        </p:nvSpPr>
        <p:spPr>
          <a:xfrm rot="0">
            <a:off x="3457229" y="4643934"/>
            <a:ext cx="607819" cy="607819"/>
          </a:xfrm>
          <a:prstGeom prst="ellipse">
            <a:avLst/>
          </a:prstGeom>
          <a:solidFill>
            <a:schemeClr val="accent1">
              <a:alpha val="2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6" name="AutoShape 16"/>
          <p:cNvSpPr/>
          <p:nvPr/>
        </p:nvSpPr>
        <p:spPr>
          <a:xfrm rot="0">
            <a:off x="3585573" y="4772277"/>
            <a:ext cx="351132" cy="351132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17" name="Connector 17"/>
          <p:cNvCxnSpPr/>
          <p:nvPr/>
        </p:nvCxnSpPr>
        <p:spPr>
          <a:xfrm>
            <a:off x="3761139" y="5251753"/>
            <a:ext cx="0" cy="831102"/>
          </a:xfrm>
          <a:prstGeom prst="line">
            <a:avLst/>
          </a:prstGeom>
          <a:ln w="9525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18" name="TextBox 18"/>
          <p:cNvSpPr txBox="1"/>
          <p:nvPr/>
        </p:nvSpPr>
        <p:spPr>
          <a:xfrm rot="0">
            <a:off x="4197466" y="4439760"/>
            <a:ext cx="6563956" cy="696773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动态调整控制限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19" name="TextBox 19"/>
          <p:cNvSpPr txBox="1"/>
          <p:nvPr/>
        </p:nvSpPr>
        <p:spPr>
          <a:xfrm rot="0">
            <a:off x="4197466" y="4962340"/>
            <a:ext cx="6563956" cy="114677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根据历史数据定期更新控制限，适应过程改进后的新基准（如工艺优化后的缩窄限值）。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20" name="TextBox 20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实时监控与预警机制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WunuaXtuebkeaOp+S4jumihOitpuacuuWItlxuIyMjIOiHquWKqOWMluaVsOaNrumHh+mbhlxu6YCa6L+H5Lyg5oSf5Zmo5a6e5pe25Lyg6L6T5YWz6ZSu5Y+C5pWw77yI5aaC5rip5bqm44CB5Y6L5Yqb77yJ6IezU1BD57O757uf77yM5YeP5bCR5Lq65Li65b2V5YWl6K+v5beu44CCXG4jIyMg5aSa5bGC6aKE6K2m6ZiI5YC8XG7orr7nva7pu4ToibLpooTorabvvIgyz4PvvInlkoznuqLoibLorabmiqXvvIgzz4PvvInvvIzliIbnuqfop6blj5Hlk43lupTmjqrmlr3vvIjlpoLlt6Xoibrmo4Dmn6XmiJblgZzmnLrmjpLmn6XvvInjgIJcbiMjIyDliqjmgIHosIPmlbTmjqfliLbpmZBcbuagueaNruWOhuWPsuaVsOaNruWumuacn+abtOaWsOaOp+WItumZkO+8jOmAguW6lOi/h+eoi+aUuei/m+WQjueahOaWsOWfuuWHhu+8iOWmguW3peiJuuS8mOWMluWQjueahOe8qeeqhOmZkOWAvO+8ieOAgiIsInRwbGlkIjoiMTAwMDEiLCJ0cGxOYW1lIjoibGlzdDNfSW1nMl9tb2QiLCJlZGl0ZWQiOiJmYWxzZSIsImV4dHJhUGFyYW1zIjoie1wiaW5mb191cmxcIjpcImh0dHA6Ly9iai5iY2Vib3MuY29tL3YxL3dlbmt1LWFpLWRvYy8zMDU3MzAwMDUwNTAzMDMvcnRjcy9iZGpzb24vM2UzNTkwN2RhNTVjMGI2Yi5qc29uP3Jlc3BvbnNlQ2FjaGVDb250cm9sPW1heC1hZ2UlM0QzODg4MDAwJnJlc3BvbnNlRXhwaXJlcz1GcmklMkMlMjAxNyUyMEFwciUyMDIwMjYlMjAwMCUzQTE2JTNBMDAlMjAlMkIwODAwJmF1dGhvcml6YXRpb249YmNlLWF1dGgtdjElMkY0NmRjOGNjMzQ2NzQ0ZGFkODAwNjUxODIzYTk2ZDljZCUyRjIwMjYtMDMtMDJUMTYlM0ExNiUzQTAwWiUyRi0xJTJGaG9zdCUyRjlmY2E3YjVlNjAxMTcwZWI1ODJiYjM0MmY1NjZhNmNjYWM4ZDc4Nzg3ZjIwZThiNThlNTg0YTc0NWNiZTE5MDcmcmVzcG9uc2VDb250ZW50VHlwZT1hcHBsaWNhdGlvbiUyRmpzb25cIn0ifQ==</bd:templateData>
    </p:ext>
  </p:extLs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06" name="AutoShape 3"/>
          <p:cNvSpPr/>
          <p:nvPr/>
        </p:nvSpPr>
        <p:spPr>
          <a:xfrm rot="0">
            <a:off x="0" y="0"/>
            <a:ext cx="4318000" cy="6858000"/>
          </a:xfrm>
          <a:prstGeom prst="roundRect">
            <a:avLst>
              <a:gd fmla="val 0" name="adj"/>
            </a:avLst>
          </a:prstGeom>
          <a:solidFill>
            <a:srgbClr val="1E3A8A">
              <a:alpha val="100000"/>
            </a:srgbClr>
          </a:solidFill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4" name="Connector 4"/>
          <p:cNvCxnSpPr/>
          <p:nvPr/>
        </p:nvCxnSpPr>
        <p:spPr>
          <a:xfrm>
            <a:off x="609600" y="1517650"/>
            <a:ext cx="1270000" cy="12700"/>
          </a:xfrm>
          <a:prstGeom prst="line">
            <a:avLst/>
          </a:prstGeom>
          <a:ln w="25400">
            <a:solidFill>
              <a:srgbClr val="FFFFFF">
                <a:alpha val="5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21508" name="AutoShape 5"/>
          <p:cNvSpPr/>
          <p:nvPr/>
        </p:nvSpPr>
        <p:spPr>
          <a:xfrm rot="0">
            <a:off x="609600" y="1778000"/>
            <a:ext cx="3098800" cy="1270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6399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10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eyJfdGVtcGxhdGVEYXRhIjp7ImNvbnRlbnRUeXBlIjoiJG51bWJlciJ9LCJ0YWciOiIkbnVtYmVyIn0=</bd:templateData>
          </p:ext>
        </p:extLst>
      </p:sp>
      <p:sp>
        <p:nvSpPr>
          <p:cNvPr id="300005" name="AutoShape 6"/>
          <p:cNvSpPr/>
          <p:nvPr/>
        </p:nvSpPr>
        <p:spPr>
          <a:xfrm rot="0">
            <a:off x="609600" y="3048000"/>
            <a:ext cx="30988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06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609600" y="5080000"/>
            <a:ext cx="609600" cy="6096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1" name="AutoShape 8"/>
          <p:cNvSpPr/>
          <p:nvPr/>
        </p:nvSpPr>
        <p:spPr>
          <a:xfrm rot="0">
            <a:off x="4953000" y="2032000"/>
            <a:ext cx="66040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3200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故障模式分析（FMEA/FTA）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eyJfdGVtcGxhdGVEYXRhIjp7ImNvbnRlbnRUeXBlIjoiJHRpdGxlIiwibGluZUNvdW50IjoiMSIsIndvcmRDb3VudCI6IjIwIn0sInRhZyI6IiR0aXRsZSJ9</bd:templateData>
          </p:ext>
        </p:extLst>
      </p:sp>
      <p:sp>
        <p:nvSpPr>
          <p:cNvPr id="321512" name="AutoShape 9"/>
          <p:cNvSpPr/>
          <p:nvPr/>
        </p:nvSpPr>
        <p:spPr>
          <a:xfrm rot="0">
            <a:off x="4953000" y="2794000"/>
            <a:ext cx="66040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10" name="Connector 10"/>
          <p:cNvCxnSpPr/>
          <p:nvPr/>
        </p:nvCxnSpPr>
        <p:spPr>
          <a:xfrm>
            <a:off x="4953000" y="3422650"/>
            <a:ext cx="762000" cy="12700"/>
          </a:xfrm>
          <a:prstGeom prst="line">
            <a:avLst/>
          </a:prstGeom>
          <a:ln w="50800">
            <a:solidFill>
              <a:srgbClr val="1E3A8A">
                <a:alpha val="10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00010" name="AutoShape 11"/>
          <p:cNvSpPr/>
          <p:nvPr/>
        </p:nvSpPr>
        <p:spPr>
          <a:xfrm rot="0">
            <a:off x="49530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1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0">
            <a:off x="52070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6" name="AutoShape 13"/>
          <p:cNvSpPr/>
          <p:nvPr/>
        </p:nvSpPr>
        <p:spPr>
          <a:xfrm rot="0">
            <a:off x="52070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17" name="AutoShape 14"/>
          <p:cNvSpPr/>
          <p:nvPr/>
        </p:nvSpPr>
        <p:spPr>
          <a:xfrm rot="0">
            <a:off x="52070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00014" name="AutoShape 15"/>
          <p:cNvSpPr/>
          <p:nvPr/>
        </p:nvSpPr>
        <p:spPr>
          <a:xfrm rot="0">
            <a:off x="83185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5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0">
            <a:off x="85725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20" name="AutoShape 17"/>
          <p:cNvSpPr/>
          <p:nvPr/>
        </p:nvSpPr>
        <p:spPr>
          <a:xfrm rot="0">
            <a:off x="85725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21" name="AutoShape 18"/>
          <p:cNvSpPr/>
          <p:nvPr/>
        </p:nvSpPr>
        <p:spPr>
          <a:xfrm rot="0">
            <a:off x="85725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aVhemanOaooeW8j+WIhuaekO+8iEZNRUEvRlRB77yJIiwidHBsaWQiOiIxMDAwMSIsInRwbE5hbWUiOiJoMnRpdGxlXzMwNTczMDAwNTA1MDMwM184NzU3ODI3NzlfMjY3Njc0OTc2MjEwMzAzX21vZCIsImVkaXRlZCI6ImZhbHNlIiwiZXh0cmFQYXJhbXMiOiJ7XCJpbmZvX3VybFwiOlwiaHR0cDovL2JqLmJjZWJvcy5jb20vdjEvd2Vua3UtYWktZG9jLzMwNTczMDAwNTA1MDMwMy9ydGNzL2JkanNvbi8zZTM1OTA3ZGE1NWMwYjZiLmpzb24/cmVzcG9uc2VDYWNoZUNvbnRyb2w9bWF4LWFnZSUzRDM4ODgwMDAmcmVzcG9uc2VFeHBpcmVzPUZyaSUyQyUyMDE3JTIwQXByJTIwMjAyNiUyMDAwJTNBMTYlM0EwMCUyMCUyQjA4MDAmYXV0aG9yaXphdGlvbj1iY2UtYXV0aC12MSUyRjQ2ZGM4Y2MzNDY3NDRkYWQ4MDA2NTE4MjNhOTZkOWNkJTJGMjAyNi0wMy0wMlQxNiUzQTE2JTNBMDBaJTJGLTElMkZob3N0JTJGOWZjYTdiNWU2MDExNzBlYjU4MmJiMzQyZjU2NmE2Y2NhYzhkNzg3ODdmMjBlOGI1OGU1ODRhNzQ1Y2JlMTkwNyZyZXNwb25zZUNvbnRlbnRUeXBlPWFwcGxpY2F0aW9uJTJGanNvblwifSJ9</bd:templateData>
    </p:ext>
  </p:extLs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AutoShape 3"/>
          <p:cNvSpPr/>
          <p:nvPr/>
        </p:nvSpPr>
        <p:spPr>
          <a:xfrm rot="0">
            <a:off x="5268130" y="2408287"/>
            <a:ext cx="1045159" cy="1045159"/>
          </a:xfrm>
          <a:prstGeom prst="ellipse">
            <a:avLst/>
          </a:prstGeom>
          <a:solidFill>
            <a:schemeClr val="accent4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4" name="AutoShape 4"/>
          <p:cNvSpPr/>
          <p:nvPr/>
        </p:nvSpPr>
        <p:spPr>
          <a:xfrm rot="0">
            <a:off x="4400566" y="4788312"/>
            <a:ext cx="1045159" cy="1045159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" name="AutoShape 5"/>
          <p:cNvSpPr/>
          <p:nvPr/>
        </p:nvSpPr>
        <p:spPr>
          <a:xfrm rot="0">
            <a:off x="6130390" y="4788312"/>
            <a:ext cx="1045159" cy="1045159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6" name="Freeform 6"/>
          <p:cNvSpPr/>
          <p:nvPr/>
        </p:nvSpPr>
        <p:spPr>
          <a:xfrm rot="2135991">
            <a:off x="6416980" y="2792556"/>
            <a:ext cx="402302" cy="485419"/>
          </a:xfrm>
          <a:custGeom>
            <a:avLst/>
            <a:gdLst/>
            <a:ahLst/>
            <a:cxnLst/>
            <a:rect b="b" l="l" r="r" t="t"/>
            <a:pathLst>
              <a:path h="1905000" w="1905000">
                <a:moveTo>
                  <a:pt x="1905000" y="952500"/>
                </a:moveTo>
                <a:lnTo>
                  <a:pt x="952500" y="0"/>
                </a:lnTo>
                <a:lnTo>
                  <a:pt x="952500" y="476250"/>
                </a:lnTo>
                <a:lnTo>
                  <a:pt x="0" y="476250"/>
                </a:lnTo>
                <a:lnTo>
                  <a:pt x="0" y="1428750"/>
                </a:lnTo>
                <a:lnTo>
                  <a:pt x="952500" y="1428750"/>
                </a:lnTo>
                <a:lnTo>
                  <a:pt x="952500" y="1905000"/>
                </a:lnTo>
                <a:lnTo>
                  <a:pt x="1905000" y="952500"/>
                </a:lnTo>
              </a:path>
            </a:pathLst>
          </a:custGeom>
          <a:solidFill>
            <a:schemeClr val="accent1">
              <a:alpha val="100000"/>
              <a:lumMod val="75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7" name="Freeform 7"/>
          <p:cNvSpPr/>
          <p:nvPr/>
        </p:nvSpPr>
        <p:spPr>
          <a:xfrm rot="-2296662">
            <a:off x="4826296" y="2768745"/>
            <a:ext cx="402302" cy="485419"/>
          </a:xfrm>
          <a:custGeom>
            <a:avLst/>
            <a:gdLst/>
            <a:ahLst/>
            <a:cxnLst/>
            <a:rect b="b" l="l" r="r" t="t"/>
            <a:pathLst>
              <a:path h="1905000" w="1905000">
                <a:moveTo>
                  <a:pt x="1905000" y="952500"/>
                </a:moveTo>
                <a:lnTo>
                  <a:pt x="952500" y="0"/>
                </a:lnTo>
                <a:lnTo>
                  <a:pt x="952500" y="476250"/>
                </a:lnTo>
                <a:lnTo>
                  <a:pt x="0" y="476250"/>
                </a:lnTo>
                <a:lnTo>
                  <a:pt x="0" y="1428750"/>
                </a:lnTo>
                <a:lnTo>
                  <a:pt x="952500" y="1428750"/>
                </a:lnTo>
                <a:lnTo>
                  <a:pt x="952500" y="1905000"/>
                </a:lnTo>
                <a:lnTo>
                  <a:pt x="1905000" y="952500"/>
                </a:lnTo>
              </a:path>
            </a:pathLst>
          </a:custGeom>
          <a:solidFill>
            <a:schemeClr val="accent1">
              <a:alpha val="100000"/>
              <a:lumMod val="75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8" name="Freeform 8"/>
          <p:cNvSpPr/>
          <p:nvPr/>
        </p:nvSpPr>
        <p:spPr>
          <a:xfrm rot="-6933846">
            <a:off x="4358181" y="4225714"/>
            <a:ext cx="402302" cy="485419"/>
          </a:xfrm>
          <a:custGeom>
            <a:avLst/>
            <a:gdLst/>
            <a:ahLst/>
            <a:cxnLst/>
            <a:rect b="b" l="l" r="r" t="t"/>
            <a:pathLst>
              <a:path h="1905000" w="1905000">
                <a:moveTo>
                  <a:pt x="1905000" y="952500"/>
                </a:moveTo>
                <a:lnTo>
                  <a:pt x="952500" y="0"/>
                </a:lnTo>
                <a:lnTo>
                  <a:pt x="952500" y="476250"/>
                </a:lnTo>
                <a:lnTo>
                  <a:pt x="0" y="476250"/>
                </a:lnTo>
                <a:lnTo>
                  <a:pt x="0" y="1428750"/>
                </a:lnTo>
                <a:lnTo>
                  <a:pt x="952500" y="1428750"/>
                </a:lnTo>
                <a:lnTo>
                  <a:pt x="952500" y="1905000"/>
                </a:lnTo>
                <a:lnTo>
                  <a:pt x="1905000" y="952500"/>
                </a:lnTo>
              </a:path>
            </a:pathLst>
          </a:custGeom>
          <a:solidFill>
            <a:schemeClr val="accent1">
              <a:alpha val="100000"/>
              <a:lumMod val="75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9" name="Freeform 9"/>
          <p:cNvSpPr/>
          <p:nvPr/>
        </p:nvSpPr>
        <p:spPr>
          <a:xfrm rot="10800000">
            <a:off x="5591500" y="5068181"/>
            <a:ext cx="402302" cy="485419"/>
          </a:xfrm>
          <a:custGeom>
            <a:avLst/>
            <a:gdLst/>
            <a:ahLst/>
            <a:cxnLst/>
            <a:rect b="b" l="l" r="r" t="t"/>
            <a:pathLst>
              <a:path h="1905000" w="1905000">
                <a:moveTo>
                  <a:pt x="1905000" y="952500"/>
                </a:moveTo>
                <a:lnTo>
                  <a:pt x="952500" y="0"/>
                </a:lnTo>
                <a:lnTo>
                  <a:pt x="952500" y="476250"/>
                </a:lnTo>
                <a:lnTo>
                  <a:pt x="0" y="476250"/>
                </a:lnTo>
                <a:lnTo>
                  <a:pt x="0" y="1428750"/>
                </a:lnTo>
                <a:lnTo>
                  <a:pt x="952500" y="1428750"/>
                </a:lnTo>
                <a:lnTo>
                  <a:pt x="952500" y="1905000"/>
                </a:lnTo>
                <a:lnTo>
                  <a:pt x="1905000" y="952500"/>
                </a:lnTo>
              </a:path>
            </a:pathLst>
          </a:custGeom>
          <a:solidFill>
            <a:schemeClr val="accent1">
              <a:alpha val="100000"/>
              <a:lumMod val="75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0" name="Freeform 10"/>
          <p:cNvSpPr/>
          <p:nvPr/>
        </p:nvSpPr>
        <p:spPr>
          <a:xfrm rot="6699367">
            <a:off x="6880471" y="4258408"/>
            <a:ext cx="402302" cy="485419"/>
          </a:xfrm>
          <a:custGeom>
            <a:avLst/>
            <a:gdLst/>
            <a:ahLst/>
            <a:cxnLst/>
            <a:rect b="b" l="l" r="r" t="t"/>
            <a:pathLst>
              <a:path h="1905000" w="1905000">
                <a:moveTo>
                  <a:pt x="1905000" y="952500"/>
                </a:moveTo>
                <a:lnTo>
                  <a:pt x="952500" y="0"/>
                </a:lnTo>
                <a:lnTo>
                  <a:pt x="952500" y="476250"/>
                </a:lnTo>
                <a:lnTo>
                  <a:pt x="0" y="476250"/>
                </a:lnTo>
                <a:lnTo>
                  <a:pt x="0" y="1428750"/>
                </a:lnTo>
                <a:lnTo>
                  <a:pt x="952500" y="1428750"/>
                </a:lnTo>
                <a:lnTo>
                  <a:pt x="952500" y="1905000"/>
                </a:lnTo>
                <a:lnTo>
                  <a:pt x="1905000" y="952500"/>
                </a:lnTo>
              </a:path>
            </a:pathLst>
          </a:custGeom>
          <a:solidFill>
            <a:schemeClr val="accent1">
              <a:alpha val="100000"/>
              <a:lumMod val="75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1" name="TextBox 11"/>
          <p:cNvSpPr txBox="1"/>
          <p:nvPr/>
        </p:nvSpPr>
        <p:spPr>
          <a:xfrm rot="0">
            <a:off x="7746125" y="2625634"/>
            <a:ext cx="3710678" cy="66229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资源分配优化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12" name="TextBox 12"/>
          <p:cNvSpPr txBox="1"/>
          <p:nvPr/>
        </p:nvSpPr>
        <p:spPr>
          <a:xfrm rot="0">
            <a:off x="7746125" y="3090678"/>
            <a:ext cx="3157252" cy="1152215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通过聚焦20%的高效因素，组织可显著提升资源利用率，例如企业80%利润通常来自20%的核心客户或项目。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13" name="TextBox 13"/>
          <p:cNvSpPr txBox="1"/>
          <p:nvPr/>
        </p:nvSpPr>
        <p:spPr>
          <a:xfrm rot="0">
            <a:off x="4325332" y="978530"/>
            <a:ext cx="3928420" cy="66229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关键少数原理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14" name="TextBox 14"/>
          <p:cNvSpPr txBox="1"/>
          <p:nvPr/>
        </p:nvSpPr>
        <p:spPr>
          <a:xfrm rot="0">
            <a:off x="4325332" y="1384406"/>
            <a:ext cx="3157252" cy="1152215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80/20法则指出，80%的结果往往由20%的关键因素决定，这一不平衡关系普遍存在于经济、管理、质量等领域，强调识别和管理关键少数的重要性。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15" name="Freeform 15"/>
          <p:cNvSpPr/>
          <p:nvPr/>
        </p:nvSpPr>
        <p:spPr>
          <a:xfrm rot="0">
            <a:off x="5518580" y="2658737"/>
            <a:ext cx="544259" cy="544259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147180" y="28632"/>
                </a:moveTo>
                <a:lnTo>
                  <a:pt x="19907" y="83468"/>
                </a:lnTo>
                <a:lnTo>
                  <a:pt x="147304" y="137874"/>
                </a:lnTo>
                <a:lnTo>
                  <a:pt x="276015" y="83344"/>
                </a:lnTo>
                <a:lnTo>
                  <a:pt x="147180" y="28632"/>
                </a:lnTo>
                <a:close/>
              </a:path>
              <a:path h="304800" w="304800">
                <a:moveTo>
                  <a:pt x="152400" y="144723"/>
                </a:moveTo>
                <a:lnTo>
                  <a:pt x="152400" y="276168"/>
                </a:lnTo>
                <a:lnTo>
                  <a:pt x="276177" y="217408"/>
                </a:lnTo>
                <a:lnTo>
                  <a:pt x="276177" y="92145"/>
                </a:lnTo>
                <a:lnTo>
                  <a:pt x="152400" y="144723"/>
                </a:lnTo>
                <a:close/>
              </a:path>
              <a:path h="304800" w="304800">
                <a:moveTo>
                  <a:pt x="19098" y="217408"/>
                </a:moveTo>
                <a:lnTo>
                  <a:pt x="143294" y="276168"/>
                </a:lnTo>
                <a:lnTo>
                  <a:pt x="143294" y="144723"/>
                </a:lnTo>
                <a:lnTo>
                  <a:pt x="19098" y="92145"/>
                </a:lnTo>
                <a:lnTo>
                  <a:pt x="19098" y="217408"/>
                </a:lnTo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6" name="AutoShape 16"/>
          <p:cNvSpPr/>
          <p:nvPr/>
        </p:nvSpPr>
        <p:spPr>
          <a:xfrm rot="0">
            <a:off x="6627972" y="3137071"/>
            <a:ext cx="1045159" cy="1045159"/>
          </a:xfrm>
          <a:prstGeom prst="ellipse">
            <a:avLst/>
          </a:prstGeom>
          <a:solidFill>
            <a:schemeClr val="accent3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7" name="Freeform 17"/>
          <p:cNvSpPr/>
          <p:nvPr/>
        </p:nvSpPr>
        <p:spPr>
          <a:xfrm rot="0">
            <a:off x="6906553" y="3415652"/>
            <a:ext cx="487997" cy="487997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0" y="209550"/>
                </a:moveTo>
                <a:lnTo>
                  <a:pt x="152410" y="247650"/>
                </a:lnTo>
                <a:lnTo>
                  <a:pt x="304800" y="209550"/>
                </a:lnTo>
                <a:lnTo>
                  <a:pt x="304800" y="247650"/>
                </a:lnTo>
                <a:lnTo>
                  <a:pt x="152410" y="285750"/>
                </a:lnTo>
                <a:lnTo>
                  <a:pt x="0" y="247650"/>
                </a:lnTo>
                <a:close/>
              </a:path>
              <a:path h="304800" w="304800">
                <a:moveTo>
                  <a:pt x="0" y="133350"/>
                </a:moveTo>
                <a:lnTo>
                  <a:pt x="152410" y="171450"/>
                </a:lnTo>
                <a:lnTo>
                  <a:pt x="304800" y="133350"/>
                </a:lnTo>
                <a:lnTo>
                  <a:pt x="304800" y="171450"/>
                </a:lnTo>
                <a:lnTo>
                  <a:pt x="152410" y="209550"/>
                </a:lnTo>
                <a:lnTo>
                  <a:pt x="0" y="171450"/>
                </a:lnTo>
                <a:close/>
              </a:path>
              <a:path h="304800" w="304800">
                <a:moveTo>
                  <a:pt x="0" y="57150"/>
                </a:moveTo>
                <a:lnTo>
                  <a:pt x="152410" y="19050"/>
                </a:lnTo>
                <a:lnTo>
                  <a:pt x="304800" y="57150"/>
                </a:lnTo>
                <a:lnTo>
                  <a:pt x="304800" y="95250"/>
                </a:lnTo>
                <a:lnTo>
                  <a:pt x="152410" y="133350"/>
                </a:lnTo>
                <a:lnTo>
                  <a:pt x="0" y="95250"/>
                </a:lnTo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8" name="AutoShape 18"/>
          <p:cNvSpPr/>
          <p:nvPr/>
        </p:nvSpPr>
        <p:spPr>
          <a:xfrm rot="0">
            <a:off x="3906360" y="3179438"/>
            <a:ext cx="1045159" cy="1045159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9" name="Freeform 19"/>
          <p:cNvSpPr/>
          <p:nvPr/>
        </p:nvSpPr>
        <p:spPr>
          <a:xfrm rot="0">
            <a:off x="4193863" y="3424574"/>
            <a:ext cx="470154" cy="470154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0" y="91440"/>
                </a:moveTo>
                <a:lnTo>
                  <a:pt x="152400" y="0"/>
                </a:lnTo>
                <a:lnTo>
                  <a:pt x="304800" y="91440"/>
                </a:lnTo>
                <a:lnTo>
                  <a:pt x="304800" y="121920"/>
                </a:lnTo>
                <a:lnTo>
                  <a:pt x="0" y="121920"/>
                </a:lnTo>
                <a:lnTo>
                  <a:pt x="0" y="91440"/>
                </a:lnTo>
                <a:close/>
                <a:moveTo>
                  <a:pt x="0" y="274320"/>
                </a:moveTo>
                <a:lnTo>
                  <a:pt x="304800" y="27432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274320"/>
                </a:lnTo>
                <a:close/>
                <a:moveTo>
                  <a:pt x="30480" y="243840"/>
                </a:moveTo>
                <a:lnTo>
                  <a:pt x="274320" y="243840"/>
                </a:lnTo>
                <a:lnTo>
                  <a:pt x="274320" y="274320"/>
                </a:lnTo>
                <a:lnTo>
                  <a:pt x="30480" y="274320"/>
                </a:lnTo>
                <a:lnTo>
                  <a:pt x="30480" y="243840"/>
                </a:lnTo>
                <a:close/>
                <a:moveTo>
                  <a:pt x="30480" y="121920"/>
                </a:moveTo>
                <a:lnTo>
                  <a:pt x="91440" y="121920"/>
                </a:lnTo>
                <a:lnTo>
                  <a:pt x="91440" y="243840"/>
                </a:lnTo>
                <a:lnTo>
                  <a:pt x="30480" y="243840"/>
                </a:lnTo>
                <a:lnTo>
                  <a:pt x="30480" y="121920"/>
                </a:lnTo>
                <a:close/>
                <a:moveTo>
                  <a:pt x="121920" y="121920"/>
                </a:moveTo>
                <a:lnTo>
                  <a:pt x="182880" y="121920"/>
                </a:lnTo>
                <a:lnTo>
                  <a:pt x="182880" y="243840"/>
                </a:lnTo>
                <a:lnTo>
                  <a:pt x="121920" y="243840"/>
                </a:lnTo>
                <a:lnTo>
                  <a:pt x="121920" y="121920"/>
                </a:lnTo>
                <a:close/>
                <a:moveTo>
                  <a:pt x="213360" y="121920"/>
                </a:moveTo>
                <a:lnTo>
                  <a:pt x="274320" y="121920"/>
                </a:lnTo>
                <a:lnTo>
                  <a:pt x="274320" y="243840"/>
                </a:lnTo>
                <a:lnTo>
                  <a:pt x="213360" y="243840"/>
                </a:lnTo>
                <a:lnTo>
                  <a:pt x="213360" y="1219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0" name="Freeform 20"/>
          <p:cNvSpPr/>
          <p:nvPr/>
        </p:nvSpPr>
        <p:spPr>
          <a:xfrm rot="0">
            <a:off x="4688420" y="5101527"/>
            <a:ext cx="454193" cy="454193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116843" y="182880"/>
                </a:moveTo>
                <a:lnTo>
                  <a:pt x="30480" y="182880"/>
                </a:lnTo>
                <a:lnTo>
                  <a:pt x="30480" y="304800"/>
                </a:lnTo>
                <a:lnTo>
                  <a:pt x="0" y="304800"/>
                </a:lnTo>
                <a:lnTo>
                  <a:pt x="0" y="0"/>
                </a:lnTo>
                <a:lnTo>
                  <a:pt x="182880" y="0"/>
                </a:lnTo>
                <a:lnTo>
                  <a:pt x="187957" y="30480"/>
                </a:lnTo>
                <a:lnTo>
                  <a:pt x="304800" y="30480"/>
                </a:lnTo>
                <a:lnTo>
                  <a:pt x="259080" y="121920"/>
                </a:lnTo>
                <a:lnTo>
                  <a:pt x="304800" y="213360"/>
                </a:lnTo>
                <a:lnTo>
                  <a:pt x="121920" y="213360"/>
                </a:lnTo>
                <a:lnTo>
                  <a:pt x="116843" y="182880"/>
                </a:lnTo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1" name="Freeform 21"/>
          <p:cNvSpPr/>
          <p:nvPr/>
        </p:nvSpPr>
        <p:spPr>
          <a:xfrm rot="0">
            <a:off x="6284904" y="5039211"/>
            <a:ext cx="543360" cy="543360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310886" y="167269"/>
                </a:moveTo>
                <a:cubicBezTo>
                  <a:pt x="310886" y="167269"/>
                  <a:pt x="267148" y="122672"/>
                  <a:pt x="206873" y="122672"/>
                </a:cubicBezTo>
                <a:cubicBezTo>
                  <a:pt x="147980" y="122672"/>
                  <a:pt x="89764" y="167269"/>
                  <a:pt x="89764" y="167269"/>
                </a:cubicBezTo>
                <a:lnTo>
                  <a:pt x="57064" y="153619"/>
                </a:lnTo>
                <a:lnTo>
                  <a:pt x="57064" y="193662"/>
                </a:lnTo>
                <a:cubicBezTo>
                  <a:pt x="62217" y="195415"/>
                  <a:pt x="65989" y="200158"/>
                  <a:pt x="65989" y="205902"/>
                </a:cubicBezTo>
                <a:cubicBezTo>
                  <a:pt x="65989" y="211703"/>
                  <a:pt x="62141" y="216456"/>
                  <a:pt x="56912" y="218170"/>
                </a:cubicBezTo>
                <a:lnTo>
                  <a:pt x="66580" y="245135"/>
                </a:lnTo>
                <a:lnTo>
                  <a:pt x="38043" y="245135"/>
                </a:lnTo>
                <a:lnTo>
                  <a:pt x="47796" y="217942"/>
                </a:lnTo>
                <a:cubicBezTo>
                  <a:pt x="43110" y="215951"/>
                  <a:pt x="39834" y="211322"/>
                  <a:pt x="39834" y="205902"/>
                </a:cubicBezTo>
                <a:cubicBezTo>
                  <a:pt x="39834" y="200597"/>
                  <a:pt x="43015" y="196082"/>
                  <a:pt x="47558" y="194024"/>
                </a:cubicBezTo>
                <a:lnTo>
                  <a:pt x="47558" y="149647"/>
                </a:lnTo>
                <a:lnTo>
                  <a:pt x="0" y="129816"/>
                </a:lnTo>
                <a:lnTo>
                  <a:pt x="209255" y="35890"/>
                </a:lnTo>
                <a:lnTo>
                  <a:pt x="401241" y="130997"/>
                </a:lnTo>
                <a:lnTo>
                  <a:pt x="310886" y="167269"/>
                </a:lnTo>
                <a:close/>
                <a:moveTo>
                  <a:pt x="204492" y="145266"/>
                </a:moveTo>
                <a:cubicBezTo>
                  <a:pt x="265128" y="145266"/>
                  <a:pt x="294846" y="177365"/>
                  <a:pt x="294846" y="177365"/>
                </a:cubicBezTo>
                <a:lnTo>
                  <a:pt x="294846" y="243945"/>
                </a:lnTo>
                <a:cubicBezTo>
                  <a:pt x="294846" y="243945"/>
                  <a:pt x="263938" y="268910"/>
                  <a:pt x="199739" y="268910"/>
                </a:cubicBezTo>
                <a:cubicBezTo>
                  <a:pt x="135541" y="268910"/>
                  <a:pt x="114138" y="243945"/>
                  <a:pt x="114138" y="243945"/>
                </a:cubicBezTo>
                <a:lnTo>
                  <a:pt x="114138" y="177365"/>
                </a:lnTo>
                <a:cubicBezTo>
                  <a:pt x="114138" y="177365"/>
                  <a:pt x="143856" y="145266"/>
                  <a:pt x="204492" y="145266"/>
                </a:cubicBezTo>
                <a:close/>
                <a:moveTo>
                  <a:pt x="203302" y="254641"/>
                </a:moveTo>
                <a:cubicBezTo>
                  <a:pt x="245326" y="254641"/>
                  <a:pt x="279397" y="246116"/>
                  <a:pt x="279397" y="235620"/>
                </a:cubicBezTo>
                <a:cubicBezTo>
                  <a:pt x="279397" y="225123"/>
                  <a:pt x="245326" y="216599"/>
                  <a:pt x="203302" y="216599"/>
                </a:cubicBezTo>
                <a:cubicBezTo>
                  <a:pt x="161277" y="216599"/>
                  <a:pt x="127216" y="225123"/>
                  <a:pt x="127216" y="235620"/>
                </a:cubicBezTo>
                <a:cubicBezTo>
                  <a:pt x="127216" y="246116"/>
                  <a:pt x="161277" y="254641"/>
                  <a:pt x="203302" y="25464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2" name="TextBox 22"/>
          <p:cNvSpPr txBox="1"/>
          <p:nvPr/>
        </p:nvSpPr>
        <p:spPr>
          <a:xfrm rot="0">
            <a:off x="7452487" y="4658948"/>
            <a:ext cx="3710678" cy="66229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动态不平衡性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23" name="TextBox 23"/>
          <p:cNvSpPr txBox="1"/>
          <p:nvPr/>
        </p:nvSpPr>
        <p:spPr>
          <a:xfrm rot="0">
            <a:off x="7452487" y="5105846"/>
            <a:ext cx="3157252" cy="1152215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80/20关系是静态基准，实际比例可能浮动（如70/30或90/10），但始终体现投入与产出的非线性关系。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24" name="TextBox 24"/>
          <p:cNvSpPr txBox="1"/>
          <p:nvPr/>
        </p:nvSpPr>
        <p:spPr>
          <a:xfrm rot="0">
            <a:off x="656392" y="2652852"/>
            <a:ext cx="3710678" cy="66229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质量改进基础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eyJ0YWciOiIkaXRlbTVfdGl0bGUifQ==</bd:templateData>
          </p:ext>
        </p:extLst>
      </p:sp>
      <p:sp>
        <p:nvSpPr>
          <p:cNvPr id="25" name="TextBox 25"/>
          <p:cNvSpPr txBox="1"/>
          <p:nvPr/>
        </p:nvSpPr>
        <p:spPr>
          <a:xfrm rot="0">
            <a:off x="656392" y="3090678"/>
            <a:ext cx="3157252" cy="1152215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约瑟夫·朱兰将80/20法则引入质量管理，提出"关键的少数"缺陷导致大部分问题，成为六西格玛核心思想之一。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eyJ0YWciOiIkaXRlbTVfYyJ9</bd:templateData>
          </p:ext>
        </p:extLst>
      </p:sp>
      <p:sp>
        <p:nvSpPr>
          <p:cNvPr id="26" name="TextBox 26"/>
          <p:cNvSpPr txBox="1"/>
          <p:nvPr/>
        </p:nvSpPr>
        <p:spPr>
          <a:xfrm rot="0">
            <a:off x="1004782" y="4658948"/>
            <a:ext cx="3710678" cy="66229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长尾效应对比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eyJ0YWciOiIkaXRlbTRfdGl0bGUifQ==</bd:templateData>
          </p:ext>
        </p:extLst>
      </p:sp>
      <p:sp>
        <p:nvSpPr>
          <p:cNvPr id="27" name="TextBox 27"/>
          <p:cNvSpPr txBox="1"/>
          <p:nvPr/>
        </p:nvSpPr>
        <p:spPr>
          <a:xfrm rot="0">
            <a:off x="1004782" y="5105846"/>
            <a:ext cx="3157252" cy="1152215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在互联网或创新领域，长尾效应可能弱化80/20法则，需结合场景判断适用性。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eyJ0YWciOiIkaXRlbTRfYyJ9</bd:templateData>
          </p:ext>
        </p:extLst>
      </p:sp>
      <p:sp>
        <p:nvSpPr>
          <p:cNvPr id="28" name="TextBox 28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80/20原则的核心概念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DgwLzIw5Y6f5YiZ55qE5qC45b+D5qaC5b+1XG4jIyMg5YWz6ZSu5bCR5pWw5Y6f55CGXG44MC8yMOazleWImeaMh+WHuu+8jDgwJeeahOe7k+aenOW+gOW+gOeUsTIwJeeahOWFs+mUruWboOe0oOWGs+Wumu+8jOi/meS4gOS4jeW5s+ihoeWFs+ezu+aZrumBjeWtmOWcqOS6jue7j+a1juOAgeeuoeeQhuOAgei0qOmHj+etiemihuWfn++8jOW8uuiwg+ivhuWIq+WSjOeuoeeQhuWFs+mUruWwkeaVsOeahOmHjeimgeaAp+OAglxuIyMjIOi1hOa6kOWIhumFjeS8mOWMllxu6YCa6L+H6IGa54SmMjAl55qE6auY5pWI5Zug57Sg77yM57uE57uH5Y+v5pi+6JGX5o+Q5Y2H6LWE5rqQ5Yip55So546H77yM5L6L5aaC5LyB5LiaODAl5Yip5ram6YCa5bi45p2l6IeqMjAl55qE5qC45b+D5a6i5oi35oiW6aG555uu44CCXG4jIyMg5Yqo5oCB5LiN5bmz6KGh5oCnXG44MC8yMOWFs+ezu+aYr+mdmeaAgeWfuuWHhu+8jOWunumZheavlOS+i+WPr+iDvea1ruWKqO+8iOWmgjcwLzMw5oiWOTAvMTDvvInvvIzkvYblp4vnu4jkvZPnjrDmipXlhaXkuI7kuqflh7rnmoTpnZ7nur/mgKflhbPns7vjgIJcbiMjIyDplb/lsL7mlYjlupTlr7nmr5RcbuWcqOS6kuiBlOe9keaIluWIm+aWsOmihuWfn++8jOmVv+WwvuaViOW6lOWPr+iDveW8seWMljgwLzIw5rOV5YiZ77yM6ZyA57uT5ZCI5Zy65pmv5Yik5pat6YCC55So5oCn44CCXG4jIyMg6LSo6YeP5pS56L+b5Z+656GAXG7nuqbnkZ/lpKvCt+acseWFsOWwhjgwLzIw5rOV5YiZ5byV5YWl6LSo6YeP566h55CG77yM5o+Q5Ye6XCLlhbPplK7nmoTlsJHmlbBcIue8uumZt+WvvOiHtOWkp+mDqOWIhumXrumimO+8jOaIkOS4uuWFreilv+agvOeOm+aguOW/g+aAneaDs+S5i+S4gOOAgiIsInRwbGlkIjoiMTAwMDEiLCJ0cGxOYW1lIjoibGlzdDVfMl9tb2QiLCJlZGl0ZWQiOiJmYWxzZSIsImV4dHJhUGFyYW1zIjoie1wiaW5mb191cmxcIjpcImh0dHA6Ly9iai5iY2Vib3MuY29tL3YxL3dlbmt1LWFpLWRvYy8zMDU3MzAwMDUwNTAzMDMvcnRjcy9iZGpzb24vM2UzNTkwN2RhNTVjMGI2Yi5qc29uP3Jlc3BvbnNlQ2FjaGVDb250cm9sPW1heC1hZ2UlM0QzODg4MDAwJnJlc3BvbnNlRXhwaXJlcz1GcmklMkMlMjAxNyUyMEFwciUyMDIwMjYlMjAwMCUzQTE2JTNBMDAlMjAlMkIwODAwJmF1dGhvcml6YXRpb249YmNlLWF1dGgtdjElMkY0NmRjOGNjMzQ2NzQ0ZGFkODAwNjUxODIzYTk2ZDljZCUyRjIwMjYtMDMtMDJUMTYlM0ExNiUzQTAwWiUyRi0xJTJGaG9zdCUyRjlmY2E3YjVlNjAxMTcwZWI1ODJiYjM0MmY1NjZhNmNjYWM4ZDc4Nzg3ZjIwZThiNThlNTg0YTc0NWNiZTE5MDcmcmVzcG9uc2VDb250ZW50VHlwZT1hcHBsaWNhdGlvbiUyRmpzb25cIn0ifQ==</bd:templateData>
    </p:ext>
  </p:extLs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AutoShape 3"/>
          <p:cNvSpPr/>
          <p:nvPr/>
        </p:nvSpPr>
        <p:spPr>
          <a:xfrm rot="0">
            <a:off x="2264287" y="4608941"/>
            <a:ext cx="7911305" cy="1270159"/>
          </a:xfrm>
          <a:prstGeom prst="rect">
            <a:avLst/>
          </a:prstGeom>
          <a:solidFill>
            <a:schemeClr val="accent1">
              <a:alpha val="100000"/>
              <a:lumMod val="20000"/>
              <a:lumOff val="8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4" name="Freeform 4"/>
          <p:cNvSpPr/>
          <p:nvPr/>
        </p:nvSpPr>
        <p:spPr>
          <a:xfrm rot="10800000">
            <a:off x="1051419" y="4608941"/>
            <a:ext cx="2105833" cy="1270159"/>
          </a:xfrm>
          <a:custGeom>
            <a:avLst/>
            <a:gdLst/>
            <a:ahLst/>
            <a:cxnLst/>
            <a:rect b="b" l="l" r="r" t="t"/>
            <a:pathLst>
              <a:path h="3594" w="7875">
                <a:moveTo>
                  <a:pt x="5874" y="1811"/>
                </a:moveTo>
                <a:lnTo>
                  <a:pt x="7874" y="0"/>
                </a:lnTo>
                <a:lnTo>
                  <a:pt x="1969" y="0"/>
                </a:lnTo>
                <a:lnTo>
                  <a:pt x="0" y="1811"/>
                </a:lnTo>
                <a:lnTo>
                  <a:pt x="1969" y="3593"/>
                </a:lnTo>
                <a:lnTo>
                  <a:pt x="7874" y="3593"/>
                </a:lnTo>
                <a:lnTo>
                  <a:pt x="5874" y="1811"/>
                </a:lnTo>
              </a:path>
            </a:pathLst>
          </a:cu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" name="Freeform 5"/>
          <p:cNvSpPr/>
          <p:nvPr/>
        </p:nvSpPr>
        <p:spPr>
          <a:xfrm rot="10800000">
            <a:off x="8724643" y="4608941"/>
            <a:ext cx="2105833" cy="1270159"/>
          </a:xfrm>
          <a:custGeom>
            <a:avLst/>
            <a:gdLst/>
            <a:ahLst/>
            <a:cxnLst/>
            <a:rect b="b" l="l" r="r" t="t"/>
            <a:pathLst>
              <a:path h="3594" w="7875">
                <a:moveTo>
                  <a:pt x="5874" y="1811"/>
                </a:moveTo>
                <a:lnTo>
                  <a:pt x="7874" y="0"/>
                </a:lnTo>
                <a:lnTo>
                  <a:pt x="1969" y="0"/>
                </a:lnTo>
                <a:lnTo>
                  <a:pt x="0" y="1811"/>
                </a:lnTo>
                <a:lnTo>
                  <a:pt x="1969" y="3593"/>
                </a:lnTo>
                <a:lnTo>
                  <a:pt x="7874" y="3593"/>
                </a:lnTo>
                <a:lnTo>
                  <a:pt x="5874" y="1811"/>
                </a:lnTo>
              </a:path>
            </a:pathLst>
          </a:custGeom>
          <a:solidFill>
            <a:schemeClr val="accent1">
              <a:alpha val="100000"/>
              <a:lumMod val="20000"/>
              <a:lumOff val="8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6" name="AutoShape 6"/>
          <p:cNvSpPr/>
          <p:nvPr/>
        </p:nvSpPr>
        <p:spPr>
          <a:xfrm rot="0">
            <a:off x="2195591" y="2934792"/>
            <a:ext cx="7911305" cy="1270159"/>
          </a:xfrm>
          <a:prstGeom prst="rect">
            <a:avLst/>
          </a:prstGeom>
          <a:solidFill>
            <a:schemeClr val="accent1">
              <a:alpha val="100000"/>
              <a:lumMod val="20000"/>
              <a:lumOff val="8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7" name="Freeform 7"/>
          <p:cNvSpPr/>
          <p:nvPr/>
        </p:nvSpPr>
        <p:spPr>
          <a:xfrm rot="10800000">
            <a:off x="982723" y="2934792"/>
            <a:ext cx="2105833" cy="1270159"/>
          </a:xfrm>
          <a:custGeom>
            <a:avLst/>
            <a:gdLst/>
            <a:ahLst/>
            <a:cxnLst/>
            <a:rect b="b" l="l" r="r" t="t"/>
            <a:pathLst>
              <a:path h="3594" w="7875">
                <a:moveTo>
                  <a:pt x="5874" y="1811"/>
                </a:moveTo>
                <a:lnTo>
                  <a:pt x="7874" y="0"/>
                </a:lnTo>
                <a:lnTo>
                  <a:pt x="1969" y="0"/>
                </a:lnTo>
                <a:lnTo>
                  <a:pt x="0" y="1811"/>
                </a:lnTo>
                <a:lnTo>
                  <a:pt x="1969" y="3593"/>
                </a:lnTo>
                <a:lnTo>
                  <a:pt x="7874" y="3593"/>
                </a:lnTo>
                <a:lnTo>
                  <a:pt x="5874" y="1811"/>
                </a:lnTo>
              </a:path>
            </a:pathLst>
          </a:custGeom>
          <a:solidFill>
            <a:schemeClr val="accent1">
              <a:alpha val="100000"/>
              <a:lumMod val="20000"/>
              <a:lumOff val="8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8" name="Freeform 8"/>
          <p:cNvSpPr/>
          <p:nvPr/>
        </p:nvSpPr>
        <p:spPr>
          <a:xfrm rot="10800000">
            <a:off x="8655947" y="2934792"/>
            <a:ext cx="2105833" cy="1270159"/>
          </a:xfrm>
          <a:custGeom>
            <a:avLst/>
            <a:gdLst/>
            <a:ahLst/>
            <a:cxnLst/>
            <a:rect b="b" l="l" r="r" t="t"/>
            <a:pathLst>
              <a:path h="3594" w="7875">
                <a:moveTo>
                  <a:pt x="5874" y="1811"/>
                </a:moveTo>
                <a:lnTo>
                  <a:pt x="7874" y="0"/>
                </a:lnTo>
                <a:lnTo>
                  <a:pt x="1969" y="0"/>
                </a:lnTo>
                <a:lnTo>
                  <a:pt x="0" y="1811"/>
                </a:lnTo>
                <a:lnTo>
                  <a:pt x="1969" y="3593"/>
                </a:lnTo>
                <a:lnTo>
                  <a:pt x="7874" y="3593"/>
                </a:lnTo>
                <a:lnTo>
                  <a:pt x="5874" y="1811"/>
                </a:lnTo>
              </a:path>
            </a:pathLst>
          </a:cu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9" name="AutoShape 9"/>
          <p:cNvSpPr/>
          <p:nvPr/>
        </p:nvSpPr>
        <p:spPr>
          <a:xfrm rot="0">
            <a:off x="2264287" y="1284258"/>
            <a:ext cx="7911305" cy="1270159"/>
          </a:xfrm>
          <a:prstGeom prst="rect">
            <a:avLst/>
          </a:prstGeom>
          <a:solidFill>
            <a:schemeClr val="accent1">
              <a:alpha val="100000"/>
              <a:lumMod val="20000"/>
              <a:lumOff val="8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0" name="Freeform 10"/>
          <p:cNvSpPr/>
          <p:nvPr/>
        </p:nvSpPr>
        <p:spPr>
          <a:xfrm rot="10800000">
            <a:off x="1051419" y="1284258"/>
            <a:ext cx="2105833" cy="1270159"/>
          </a:xfrm>
          <a:custGeom>
            <a:avLst/>
            <a:gdLst/>
            <a:ahLst/>
            <a:cxnLst/>
            <a:rect b="b" l="l" r="r" t="t"/>
            <a:pathLst>
              <a:path h="3594" w="7875">
                <a:moveTo>
                  <a:pt x="5874" y="1811"/>
                </a:moveTo>
                <a:lnTo>
                  <a:pt x="7874" y="0"/>
                </a:lnTo>
                <a:lnTo>
                  <a:pt x="1969" y="0"/>
                </a:lnTo>
                <a:lnTo>
                  <a:pt x="0" y="1811"/>
                </a:lnTo>
                <a:lnTo>
                  <a:pt x="1969" y="3593"/>
                </a:lnTo>
                <a:lnTo>
                  <a:pt x="7874" y="3593"/>
                </a:lnTo>
                <a:lnTo>
                  <a:pt x="5874" y="1811"/>
                </a:lnTo>
              </a:path>
            </a:pathLst>
          </a:cu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1" name="Freeform 11"/>
          <p:cNvSpPr/>
          <p:nvPr/>
        </p:nvSpPr>
        <p:spPr>
          <a:xfrm rot="10800000">
            <a:off x="8724643" y="1284258"/>
            <a:ext cx="2105833" cy="1270159"/>
          </a:xfrm>
          <a:custGeom>
            <a:avLst/>
            <a:gdLst/>
            <a:ahLst/>
            <a:cxnLst/>
            <a:rect b="b" l="l" r="r" t="t"/>
            <a:pathLst>
              <a:path h="3594" w="7875">
                <a:moveTo>
                  <a:pt x="5874" y="1811"/>
                </a:moveTo>
                <a:lnTo>
                  <a:pt x="7874" y="0"/>
                </a:lnTo>
                <a:lnTo>
                  <a:pt x="1969" y="0"/>
                </a:lnTo>
                <a:lnTo>
                  <a:pt x="0" y="1811"/>
                </a:lnTo>
                <a:lnTo>
                  <a:pt x="1969" y="3593"/>
                </a:lnTo>
                <a:lnTo>
                  <a:pt x="7874" y="3593"/>
                </a:lnTo>
                <a:lnTo>
                  <a:pt x="5874" y="1811"/>
                </a:lnTo>
              </a:path>
            </a:pathLst>
          </a:custGeom>
          <a:solidFill>
            <a:schemeClr val="accent1">
              <a:alpha val="100000"/>
              <a:lumMod val="20000"/>
              <a:lumOff val="8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2" name="Freeform 12"/>
          <p:cNvSpPr/>
          <p:nvPr/>
        </p:nvSpPr>
        <p:spPr>
          <a:xfrm rot="0">
            <a:off x="9557661" y="3664499"/>
            <a:ext cx="83558" cy="155322"/>
          </a:xfrm>
          <a:custGeom>
            <a:avLst/>
            <a:gdLst/>
            <a:ahLst/>
            <a:cxnLst/>
            <a:rect b="b" l="l" r="r" t="t"/>
            <a:pathLst>
              <a:path h="218" w="118">
                <a:moveTo>
                  <a:pt x="0" y="183"/>
                </a:moveTo>
                <a:cubicBezTo>
                  <a:pt x="0" y="200"/>
                  <a:pt x="8" y="217"/>
                  <a:pt x="25" y="217"/>
                </a:cubicBezTo>
                <a:cubicBezTo>
                  <a:pt x="84" y="217"/>
                  <a:pt x="84" y="217"/>
                  <a:pt x="84" y="217"/>
                </a:cubicBezTo>
                <a:cubicBezTo>
                  <a:pt x="100" y="217"/>
                  <a:pt x="117" y="200"/>
                  <a:pt x="117" y="183"/>
                </a:cubicBezTo>
                <a:cubicBezTo>
                  <a:pt x="117" y="0"/>
                  <a:pt x="117" y="0"/>
                  <a:pt x="117" y="0"/>
                </a:cubicBezTo>
                <a:cubicBezTo>
                  <a:pt x="17" y="91"/>
                  <a:pt x="17" y="91"/>
                  <a:pt x="17" y="91"/>
                </a:cubicBezTo>
                <a:cubicBezTo>
                  <a:pt x="0" y="75"/>
                  <a:pt x="0" y="75"/>
                  <a:pt x="0" y="75"/>
                </a:cubicBezTo>
                <a:lnTo>
                  <a:pt x="0" y="183"/>
                </a:lnTo>
                <a:close/>
                <a:moveTo>
                  <a:pt x="0" y="183"/>
                </a:moveTo>
                <a:lnTo>
                  <a:pt x="0" y="18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3" name="Freeform 13"/>
          <p:cNvSpPr/>
          <p:nvPr/>
        </p:nvSpPr>
        <p:spPr>
          <a:xfrm rot="0">
            <a:off x="9693840" y="3578944"/>
            <a:ext cx="83558" cy="240967"/>
          </a:xfrm>
          <a:custGeom>
            <a:avLst/>
            <a:gdLst/>
            <a:ahLst/>
            <a:cxnLst/>
            <a:rect b="b" l="l" r="r" t="t"/>
            <a:pathLst>
              <a:path h="336" w="118">
                <a:moveTo>
                  <a:pt x="0" y="301"/>
                </a:moveTo>
                <a:cubicBezTo>
                  <a:pt x="0" y="318"/>
                  <a:pt x="17" y="335"/>
                  <a:pt x="34" y="335"/>
                </a:cubicBezTo>
                <a:cubicBezTo>
                  <a:pt x="84" y="335"/>
                  <a:pt x="84" y="335"/>
                  <a:pt x="84" y="335"/>
                </a:cubicBezTo>
                <a:cubicBezTo>
                  <a:pt x="101" y="335"/>
                  <a:pt x="117" y="318"/>
                  <a:pt x="117" y="301"/>
                </a:cubicBezTo>
                <a:cubicBezTo>
                  <a:pt x="117" y="76"/>
                  <a:pt x="117" y="76"/>
                  <a:pt x="117" y="76"/>
                </a:cubicBezTo>
                <a:cubicBezTo>
                  <a:pt x="42" y="0"/>
                  <a:pt x="42" y="0"/>
                  <a:pt x="42" y="0"/>
                </a:cubicBezTo>
                <a:cubicBezTo>
                  <a:pt x="0" y="42"/>
                  <a:pt x="0" y="42"/>
                  <a:pt x="0" y="42"/>
                </a:cubicBezTo>
                <a:lnTo>
                  <a:pt x="0" y="301"/>
                </a:lnTo>
                <a:close/>
              </a:path>
              <a:path h="336" w="118">
                <a:moveTo>
                  <a:pt x="0" y="301"/>
                </a:moveTo>
                <a:lnTo>
                  <a:pt x="0" y="301"/>
                </a:lnTo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4" name="Freeform 14"/>
          <p:cNvSpPr/>
          <p:nvPr/>
        </p:nvSpPr>
        <p:spPr>
          <a:xfrm rot="0">
            <a:off x="9830019" y="3578944"/>
            <a:ext cx="83558" cy="240967"/>
          </a:xfrm>
          <a:custGeom>
            <a:avLst/>
            <a:gdLst/>
            <a:ahLst/>
            <a:cxnLst/>
            <a:rect b="b" l="l" r="r" t="t"/>
            <a:pathLst>
              <a:path h="336" w="118">
                <a:moveTo>
                  <a:pt x="92" y="335"/>
                </a:moveTo>
                <a:cubicBezTo>
                  <a:pt x="108" y="335"/>
                  <a:pt x="117" y="318"/>
                  <a:pt x="117" y="301"/>
                </a:cubicBezTo>
                <a:cubicBezTo>
                  <a:pt x="117" y="0"/>
                  <a:pt x="117" y="0"/>
                  <a:pt x="117" y="0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301"/>
                  <a:pt x="0" y="301"/>
                  <a:pt x="0" y="301"/>
                </a:cubicBezTo>
                <a:cubicBezTo>
                  <a:pt x="0" y="318"/>
                  <a:pt x="16" y="335"/>
                  <a:pt x="33" y="335"/>
                </a:cubicBezTo>
                <a:lnTo>
                  <a:pt x="92" y="335"/>
                </a:lnTo>
                <a:close/>
              </a:path>
              <a:path h="336" w="118">
                <a:moveTo>
                  <a:pt x="92" y="335"/>
                </a:moveTo>
                <a:lnTo>
                  <a:pt x="92" y="335"/>
                </a:lnTo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5" name="Freeform 15"/>
          <p:cNvSpPr/>
          <p:nvPr/>
        </p:nvSpPr>
        <p:spPr>
          <a:xfrm rot="0">
            <a:off x="9963114" y="3496475"/>
            <a:ext cx="89728" cy="326522"/>
          </a:xfrm>
          <a:custGeom>
            <a:avLst/>
            <a:gdLst/>
            <a:ahLst/>
            <a:cxnLst/>
            <a:rect b="b" l="l" r="r" t="t"/>
            <a:pathLst>
              <a:path h="452" w="126">
                <a:moveTo>
                  <a:pt x="0" y="41"/>
                </a:moveTo>
                <a:cubicBezTo>
                  <a:pt x="0" y="417"/>
                  <a:pt x="0" y="417"/>
                  <a:pt x="0" y="417"/>
                </a:cubicBezTo>
                <a:cubicBezTo>
                  <a:pt x="0" y="434"/>
                  <a:pt x="17" y="451"/>
                  <a:pt x="33" y="451"/>
                </a:cubicBezTo>
                <a:cubicBezTo>
                  <a:pt x="92" y="451"/>
                  <a:pt x="92" y="451"/>
                  <a:pt x="92" y="451"/>
                </a:cubicBezTo>
                <a:cubicBezTo>
                  <a:pt x="109" y="451"/>
                  <a:pt x="125" y="434"/>
                  <a:pt x="125" y="417"/>
                </a:cubicBezTo>
                <a:cubicBezTo>
                  <a:pt x="125" y="66"/>
                  <a:pt x="125" y="66"/>
                  <a:pt x="125" y="66"/>
                </a:cubicBezTo>
                <a:cubicBezTo>
                  <a:pt x="50" y="0"/>
                  <a:pt x="50" y="0"/>
                  <a:pt x="50" y="0"/>
                </a:cubicBezTo>
                <a:lnTo>
                  <a:pt x="0" y="41"/>
                </a:lnTo>
                <a:close/>
                <a:moveTo>
                  <a:pt x="0" y="41"/>
                </a:moveTo>
                <a:lnTo>
                  <a:pt x="0" y="41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6" name="Freeform 16"/>
          <p:cNvSpPr/>
          <p:nvPr/>
        </p:nvSpPr>
        <p:spPr>
          <a:xfrm rot="0">
            <a:off x="9535977" y="3350588"/>
            <a:ext cx="510695" cy="326522"/>
          </a:xfrm>
          <a:custGeom>
            <a:avLst/>
            <a:gdLst/>
            <a:ahLst/>
            <a:cxnLst/>
            <a:rect b="b" l="l" r="r" t="t"/>
            <a:pathLst>
              <a:path h="452" w="728">
                <a:moveTo>
                  <a:pt x="234" y="284"/>
                </a:moveTo>
                <a:cubicBezTo>
                  <a:pt x="250" y="267"/>
                  <a:pt x="276" y="267"/>
                  <a:pt x="292" y="284"/>
                </a:cubicBezTo>
                <a:cubicBezTo>
                  <a:pt x="359" y="351"/>
                  <a:pt x="359" y="351"/>
                  <a:pt x="359" y="351"/>
                </a:cubicBezTo>
                <a:cubicBezTo>
                  <a:pt x="376" y="368"/>
                  <a:pt x="384" y="368"/>
                  <a:pt x="401" y="368"/>
                </a:cubicBezTo>
                <a:cubicBezTo>
                  <a:pt x="418" y="368"/>
                  <a:pt x="426" y="368"/>
                  <a:pt x="434" y="351"/>
                </a:cubicBezTo>
                <a:cubicBezTo>
                  <a:pt x="660" y="134"/>
                  <a:pt x="660" y="134"/>
                  <a:pt x="660" y="134"/>
                </a:cubicBezTo>
                <a:cubicBezTo>
                  <a:pt x="694" y="167"/>
                  <a:pt x="694" y="167"/>
                  <a:pt x="694" y="167"/>
                </a:cubicBezTo>
                <a:cubicBezTo>
                  <a:pt x="702" y="175"/>
                  <a:pt x="710" y="175"/>
                  <a:pt x="710" y="175"/>
                </a:cubicBezTo>
                <a:cubicBezTo>
                  <a:pt x="719" y="175"/>
                  <a:pt x="727" y="167"/>
                  <a:pt x="727" y="159"/>
                </a:cubicBezTo>
                <a:cubicBezTo>
                  <a:pt x="727" y="33"/>
                  <a:pt x="727" y="33"/>
                  <a:pt x="727" y="33"/>
                </a:cubicBezTo>
                <a:cubicBezTo>
                  <a:pt x="727" y="25"/>
                  <a:pt x="727" y="16"/>
                  <a:pt x="719" y="8"/>
                </a:cubicBezTo>
                <a:cubicBezTo>
                  <a:pt x="710" y="0"/>
                  <a:pt x="702" y="0"/>
                  <a:pt x="694" y="0"/>
                </a:cubicBezTo>
                <a:cubicBezTo>
                  <a:pt x="568" y="0"/>
                  <a:pt x="568" y="0"/>
                  <a:pt x="568" y="0"/>
                </a:cubicBezTo>
                <a:cubicBezTo>
                  <a:pt x="560" y="0"/>
                  <a:pt x="551" y="0"/>
                  <a:pt x="551" y="8"/>
                </a:cubicBezTo>
                <a:cubicBezTo>
                  <a:pt x="543" y="16"/>
                  <a:pt x="551" y="25"/>
                  <a:pt x="551" y="33"/>
                </a:cubicBezTo>
                <a:cubicBezTo>
                  <a:pt x="585" y="58"/>
                  <a:pt x="585" y="58"/>
                  <a:pt x="585" y="58"/>
                </a:cubicBezTo>
                <a:cubicBezTo>
                  <a:pt x="426" y="217"/>
                  <a:pt x="426" y="217"/>
                  <a:pt x="426" y="217"/>
                </a:cubicBezTo>
                <a:cubicBezTo>
                  <a:pt x="426" y="225"/>
                  <a:pt x="409" y="225"/>
                  <a:pt x="401" y="225"/>
                </a:cubicBezTo>
                <a:cubicBezTo>
                  <a:pt x="393" y="225"/>
                  <a:pt x="376" y="225"/>
                  <a:pt x="368" y="217"/>
                </a:cubicBezTo>
                <a:cubicBezTo>
                  <a:pt x="292" y="142"/>
                  <a:pt x="292" y="142"/>
                  <a:pt x="292" y="142"/>
                </a:cubicBezTo>
                <a:cubicBezTo>
                  <a:pt x="276" y="125"/>
                  <a:pt x="250" y="125"/>
                  <a:pt x="234" y="142"/>
                </a:cubicBezTo>
                <a:cubicBezTo>
                  <a:pt x="8" y="359"/>
                  <a:pt x="8" y="359"/>
                  <a:pt x="8" y="359"/>
                </a:cubicBezTo>
                <a:cubicBezTo>
                  <a:pt x="0" y="368"/>
                  <a:pt x="0" y="384"/>
                  <a:pt x="0" y="393"/>
                </a:cubicBezTo>
                <a:cubicBezTo>
                  <a:pt x="0" y="410"/>
                  <a:pt x="0" y="418"/>
                  <a:pt x="8" y="426"/>
                </a:cubicBezTo>
                <a:cubicBezTo>
                  <a:pt x="25" y="435"/>
                  <a:pt x="25" y="435"/>
                  <a:pt x="25" y="435"/>
                </a:cubicBezTo>
                <a:cubicBezTo>
                  <a:pt x="41" y="451"/>
                  <a:pt x="67" y="451"/>
                  <a:pt x="83" y="435"/>
                </a:cubicBezTo>
                <a:lnTo>
                  <a:pt x="234" y="284"/>
                </a:lnTo>
                <a:close/>
              </a:path>
              <a:path h="452" w="728">
                <a:moveTo>
                  <a:pt x="234" y="284"/>
                </a:moveTo>
                <a:lnTo>
                  <a:pt x="234" y="284"/>
                </a:lnTo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7" name="Freeform 17"/>
          <p:cNvSpPr/>
          <p:nvPr/>
        </p:nvSpPr>
        <p:spPr>
          <a:xfrm rot="0">
            <a:off x="9522459" y="3238542"/>
            <a:ext cx="653134" cy="662660"/>
          </a:xfrm>
          <a:custGeom>
            <a:avLst/>
            <a:gdLst/>
            <a:ahLst/>
            <a:cxnLst/>
            <a:rect b="b" l="l" r="r" t="t"/>
            <a:pathLst>
              <a:path h="921" w="929">
                <a:moveTo>
                  <a:pt x="887" y="0"/>
                </a:moveTo>
                <a:cubicBezTo>
                  <a:pt x="862" y="0"/>
                  <a:pt x="836" y="26"/>
                  <a:pt x="836" y="50"/>
                </a:cubicBezTo>
                <a:cubicBezTo>
                  <a:pt x="836" y="837"/>
                  <a:pt x="836" y="837"/>
                  <a:pt x="836" y="837"/>
                </a:cubicBezTo>
                <a:cubicBezTo>
                  <a:pt x="51" y="837"/>
                  <a:pt x="51" y="837"/>
                  <a:pt x="51" y="837"/>
                </a:cubicBezTo>
                <a:cubicBezTo>
                  <a:pt x="26" y="837"/>
                  <a:pt x="0" y="853"/>
                  <a:pt x="0" y="878"/>
                </a:cubicBezTo>
                <a:cubicBezTo>
                  <a:pt x="0" y="903"/>
                  <a:pt x="26" y="920"/>
                  <a:pt x="51" y="920"/>
                </a:cubicBezTo>
                <a:cubicBezTo>
                  <a:pt x="887" y="920"/>
                  <a:pt x="887" y="920"/>
                  <a:pt x="887" y="920"/>
                </a:cubicBezTo>
                <a:cubicBezTo>
                  <a:pt x="912" y="920"/>
                  <a:pt x="928" y="903"/>
                  <a:pt x="928" y="878"/>
                </a:cubicBezTo>
                <a:cubicBezTo>
                  <a:pt x="928" y="50"/>
                  <a:pt x="928" y="50"/>
                  <a:pt x="928" y="50"/>
                </a:cubicBezTo>
                <a:cubicBezTo>
                  <a:pt x="928" y="26"/>
                  <a:pt x="903" y="0"/>
                  <a:pt x="887" y="0"/>
                </a:cubicBezTo>
                <a:close/>
              </a:path>
              <a:path h="921" w="929">
                <a:moveTo>
                  <a:pt x="887" y="0"/>
                </a:moveTo>
                <a:lnTo>
                  <a:pt x="887" y="0"/>
                </a:lnTo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8" name="Freeform 18"/>
          <p:cNvSpPr/>
          <p:nvPr/>
        </p:nvSpPr>
        <p:spPr>
          <a:xfrm rot="0">
            <a:off x="1843545" y="1568228"/>
            <a:ext cx="685700" cy="529021"/>
          </a:xfrm>
          <a:custGeom>
            <a:avLst/>
            <a:gdLst/>
            <a:ahLst/>
            <a:cxnLst/>
            <a:rect b="b" l="l" r="r" t="t"/>
            <a:pathLst>
              <a:path h="60" w="67">
                <a:moveTo>
                  <a:pt x="53" y="2"/>
                </a:moveTo>
                <a:cubicBezTo>
                  <a:pt x="53" y="1"/>
                  <a:pt x="52" y="0"/>
                  <a:pt x="51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4" y="1"/>
                  <a:pt x="44" y="2"/>
                </a:cubicBezTo>
                <a:cubicBezTo>
                  <a:pt x="44" y="5"/>
                  <a:pt x="44" y="5"/>
                  <a:pt x="44" y="5"/>
                </a:cubicBezTo>
                <a:cubicBezTo>
                  <a:pt x="53" y="14"/>
                  <a:pt x="53" y="14"/>
                  <a:pt x="53" y="14"/>
                </a:cubicBezTo>
                <a:lnTo>
                  <a:pt x="53" y="2"/>
                </a:lnTo>
                <a:close/>
              </a:path>
              <a:path h="60" w="67">
                <a:moveTo>
                  <a:pt x="66" y="31"/>
                </a:moveTo>
                <a:cubicBezTo>
                  <a:pt x="36" y="2"/>
                  <a:pt x="36" y="2"/>
                  <a:pt x="36" y="2"/>
                </a:cubicBezTo>
                <a:cubicBezTo>
                  <a:pt x="35" y="0"/>
                  <a:pt x="33" y="0"/>
                  <a:pt x="31" y="2"/>
                </a:cubicBezTo>
                <a:cubicBezTo>
                  <a:pt x="2" y="31"/>
                  <a:pt x="2" y="31"/>
                  <a:pt x="2" y="31"/>
                </a:cubicBezTo>
                <a:cubicBezTo>
                  <a:pt x="0" y="33"/>
                  <a:pt x="0" y="35"/>
                  <a:pt x="2" y="36"/>
                </a:cubicBezTo>
                <a:cubicBezTo>
                  <a:pt x="2" y="37"/>
                  <a:pt x="3" y="37"/>
                  <a:pt x="4" y="37"/>
                </a:cubicBezTo>
                <a:cubicBezTo>
                  <a:pt x="5" y="37"/>
                  <a:pt x="6" y="37"/>
                  <a:pt x="7" y="36"/>
                </a:cubicBezTo>
                <a:cubicBezTo>
                  <a:pt x="34" y="9"/>
                  <a:pt x="34" y="9"/>
                  <a:pt x="34" y="9"/>
                </a:cubicBezTo>
                <a:cubicBezTo>
                  <a:pt x="61" y="36"/>
                  <a:pt x="61" y="36"/>
                  <a:pt x="61" y="36"/>
                </a:cubicBezTo>
                <a:cubicBezTo>
                  <a:pt x="62" y="38"/>
                  <a:pt x="65" y="38"/>
                  <a:pt x="66" y="36"/>
                </a:cubicBezTo>
                <a:cubicBezTo>
                  <a:pt x="67" y="35"/>
                  <a:pt x="67" y="33"/>
                  <a:pt x="66" y="31"/>
                </a:cubicBezTo>
                <a:close/>
              </a:path>
              <a:path h="60" w="67">
                <a:moveTo>
                  <a:pt x="9" y="37"/>
                </a:moveTo>
                <a:cubicBezTo>
                  <a:pt x="9" y="57"/>
                  <a:pt x="9" y="57"/>
                  <a:pt x="9" y="57"/>
                </a:cubicBezTo>
                <a:cubicBezTo>
                  <a:pt x="9" y="59"/>
                  <a:pt x="11" y="60"/>
                  <a:pt x="13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8" y="42"/>
                  <a:pt x="28" y="42"/>
                  <a:pt x="28" y="42"/>
                </a:cubicBezTo>
                <a:cubicBezTo>
                  <a:pt x="28" y="42"/>
                  <a:pt x="29" y="41"/>
                  <a:pt x="29" y="41"/>
                </a:cubicBezTo>
                <a:cubicBezTo>
                  <a:pt x="38" y="41"/>
                  <a:pt x="38" y="41"/>
                  <a:pt x="38" y="41"/>
                </a:cubicBezTo>
                <a:cubicBezTo>
                  <a:pt x="39" y="41"/>
                  <a:pt x="39" y="42"/>
                  <a:pt x="39" y="42"/>
                </a:cubicBezTo>
                <a:cubicBezTo>
                  <a:pt x="39" y="60"/>
                  <a:pt x="39" y="60"/>
                  <a:pt x="39" y="60"/>
                </a:cubicBezTo>
                <a:cubicBezTo>
                  <a:pt x="55" y="60"/>
                  <a:pt x="55" y="60"/>
                  <a:pt x="55" y="60"/>
                </a:cubicBezTo>
                <a:cubicBezTo>
                  <a:pt x="57" y="60"/>
                  <a:pt x="58" y="59"/>
                  <a:pt x="58" y="57"/>
                </a:cubicBezTo>
                <a:cubicBezTo>
                  <a:pt x="58" y="38"/>
                  <a:pt x="58" y="38"/>
                  <a:pt x="58" y="38"/>
                </a:cubicBezTo>
                <a:cubicBezTo>
                  <a:pt x="34" y="13"/>
                  <a:pt x="34" y="13"/>
                  <a:pt x="34" y="13"/>
                </a:cubicBezTo>
                <a:lnTo>
                  <a:pt x="9" y="37"/>
                </a:lnTo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9" name="Freeform 19"/>
          <p:cNvSpPr/>
          <p:nvPr/>
        </p:nvSpPr>
        <p:spPr>
          <a:xfrm rot="0">
            <a:off x="1881582" y="5011448"/>
            <a:ext cx="584711" cy="584711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0" y="91440"/>
                </a:moveTo>
                <a:lnTo>
                  <a:pt x="152400" y="0"/>
                </a:lnTo>
                <a:lnTo>
                  <a:pt x="304800" y="91440"/>
                </a:lnTo>
                <a:lnTo>
                  <a:pt x="304800" y="121920"/>
                </a:lnTo>
                <a:lnTo>
                  <a:pt x="0" y="121920"/>
                </a:lnTo>
                <a:lnTo>
                  <a:pt x="0" y="91440"/>
                </a:lnTo>
                <a:close/>
                <a:moveTo>
                  <a:pt x="0" y="274320"/>
                </a:moveTo>
                <a:lnTo>
                  <a:pt x="304800" y="27432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274320"/>
                </a:lnTo>
                <a:close/>
                <a:moveTo>
                  <a:pt x="30480" y="243840"/>
                </a:moveTo>
                <a:lnTo>
                  <a:pt x="274320" y="243840"/>
                </a:lnTo>
                <a:lnTo>
                  <a:pt x="274320" y="274320"/>
                </a:lnTo>
                <a:lnTo>
                  <a:pt x="30480" y="274320"/>
                </a:lnTo>
                <a:lnTo>
                  <a:pt x="30480" y="243840"/>
                </a:lnTo>
                <a:close/>
                <a:moveTo>
                  <a:pt x="30480" y="121920"/>
                </a:moveTo>
                <a:lnTo>
                  <a:pt x="91440" y="121920"/>
                </a:lnTo>
                <a:lnTo>
                  <a:pt x="91440" y="243840"/>
                </a:lnTo>
                <a:lnTo>
                  <a:pt x="30480" y="243840"/>
                </a:lnTo>
                <a:lnTo>
                  <a:pt x="30480" y="121920"/>
                </a:lnTo>
                <a:close/>
                <a:moveTo>
                  <a:pt x="121920" y="121920"/>
                </a:moveTo>
                <a:lnTo>
                  <a:pt x="182880" y="121920"/>
                </a:lnTo>
                <a:lnTo>
                  <a:pt x="182880" y="243840"/>
                </a:lnTo>
                <a:lnTo>
                  <a:pt x="121920" y="243840"/>
                </a:lnTo>
                <a:lnTo>
                  <a:pt x="121920" y="121920"/>
                </a:lnTo>
                <a:close/>
                <a:moveTo>
                  <a:pt x="213360" y="121920"/>
                </a:moveTo>
                <a:lnTo>
                  <a:pt x="274320" y="121920"/>
                </a:lnTo>
                <a:lnTo>
                  <a:pt x="274320" y="243840"/>
                </a:lnTo>
                <a:lnTo>
                  <a:pt x="213360" y="243840"/>
                </a:lnTo>
                <a:lnTo>
                  <a:pt x="213360" y="1219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0" name="TextBox 20"/>
          <p:cNvSpPr txBox="1"/>
          <p:nvPr/>
        </p:nvSpPr>
        <p:spPr>
          <a:xfrm rot="0">
            <a:off x="3157252" y="5051673"/>
            <a:ext cx="7032012" cy="822074"/>
          </a:xfrm>
          <a:prstGeom prst="rect">
            <a:avLst/>
          </a:prstGeom>
          <a:ln/>
        </p:spPr>
        <p:txBody>
          <a:bodyPr anchor="ctr" anchorCtr="1" bIns="33052" lIns="66008" rIns="66008" rtlCol="0" tIns="33052"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1425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评估现有检测手段（如视觉检查、自动化测试）的失效识别能力，若D值过高（难探测），需引入更灵敏的传感器或AI质检技术。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eyJfdGVtcGxhdGVEYXRhIjp7ImNvbnRlbnRUeXBlIjoiJGl0ZW0zX2MiLCJsaW5lQ291bnQiOiIyIiwid29yZENvdW50IjoiMzcifSwidGFnIjoiJGl0ZW0zX2MifQ==</bd:templateData>
          </p:ext>
        </p:extLst>
      </p:sp>
      <p:sp>
        <p:nvSpPr>
          <p:cNvPr id="21" name="TextBox 21"/>
          <p:cNvSpPr txBox="1"/>
          <p:nvPr/>
        </p:nvSpPr>
        <p:spPr>
          <a:xfrm rot="0">
            <a:off x="3157252" y="4608941"/>
            <a:ext cx="7032012" cy="467043"/>
          </a:xfrm>
          <a:prstGeom prst="rect">
            <a:avLst/>
          </a:prstGeom>
          <a:ln/>
        </p:spPr>
        <p:txBody>
          <a:bodyPr anchor="ctr" anchorCtr="1" bIns="33052" lIns="66008" rIns="66008" rtlCol="0" tIns="33052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95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可探测度(D)系统优化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eyJfdGVtcGxhdGVEYXRhIjp7ImNvbnRlbnRUeXBlIjoiJGl0ZW0zX3RpdGxlIiwibGluZUNvdW50IjoiMSIsIndvcmRDb3VudCI6IjI3In0sInRhZyI6IiRpdGVtM190aXRsZSJ9</bd:templateData>
          </p:ext>
        </p:extLst>
      </p:sp>
      <p:sp>
        <p:nvSpPr>
          <p:cNvPr id="22" name="TextBox 22"/>
          <p:cNvSpPr txBox="1"/>
          <p:nvPr/>
        </p:nvSpPr>
        <p:spPr>
          <a:xfrm rot="0">
            <a:off x="3292564" y="1686979"/>
            <a:ext cx="7032012" cy="822074"/>
          </a:xfrm>
          <a:prstGeom prst="rect">
            <a:avLst/>
          </a:prstGeom>
          <a:ln/>
        </p:spPr>
        <p:txBody>
          <a:bodyPr anchor="ctr" anchorCtr="1" bIns="33052" lIns="66008" rIns="66008" rtlCol="0" tIns="33052"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1425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根据失效模式对客户（含下游工序和终端用户）的影响程度进行1-10级评分，例如功能丧失或安全风险评为9-10级，需通过设计变更降低等级。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eyJfdGVtcGxhdGVEYXRhIjp7ImNvbnRlbnRUeXBlIjoiJGl0ZW0xX2MiLCJsaW5lQ291bnQiOiIyIiwid29yZENvdW50IjoiMzcifSwidGFnIjoiJGl0ZW0xX2MifQ==</bd:templateData>
          </p:ext>
        </p:extLst>
      </p:sp>
      <p:sp>
        <p:nvSpPr>
          <p:cNvPr id="23" name="TextBox 23"/>
          <p:cNvSpPr txBox="1"/>
          <p:nvPr/>
        </p:nvSpPr>
        <p:spPr>
          <a:xfrm rot="0">
            <a:off x="3292564" y="1329621"/>
            <a:ext cx="6946966" cy="467043"/>
          </a:xfrm>
          <a:prstGeom prst="rect">
            <a:avLst/>
          </a:prstGeom>
          <a:ln/>
        </p:spPr>
        <p:txBody>
          <a:bodyPr anchor="ctr" anchorCtr="1" bIns="33052" lIns="66008" rIns="66008" rtlCol="0" tIns="33052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21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严重度(S)量化评估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eyJfdGVtcGxhdGVEYXRhIjp7ImNvbnRlbnRUeXBlIjoiJGl0ZW0xX3RpdGxlIiwibGluZUNvdW50IjoiMSIsIndvcmRDb3VudCI6IjI0In0sInRhZyI6IiRpdGVtMV90aXRsZSJ9</bd:templateData>
          </p:ext>
        </p:extLst>
      </p:sp>
      <p:sp>
        <p:nvSpPr>
          <p:cNvPr id="24" name="TextBox 24"/>
          <p:cNvSpPr txBox="1"/>
          <p:nvPr/>
        </p:nvSpPr>
        <p:spPr>
          <a:xfrm rot="0">
            <a:off x="1623935" y="3377525"/>
            <a:ext cx="7032012" cy="822074"/>
          </a:xfrm>
          <a:prstGeom prst="rect">
            <a:avLst/>
          </a:prstGeom>
          <a:ln/>
        </p:spPr>
        <p:txBody>
          <a:bodyPr anchor="ctr" anchorCtr="1" bIns="33052" lIns="66008" rIns="66008" rtlCol="0" tIns="33052"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1425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通过历史数据或仿真测试预测失效原因的出现概率，高频失效（如设备磨损）需优先优化工艺或增加预防性维护。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eyJfdGVtcGxhdGVEYXRhIjp7ImNvbnRlbnRUeXBlIjoiJGl0ZW0yX2MiLCJsaW5lQ291bnQiOiIyIiwid29yZENvdW50IjoiMzcifSwidGFnIjoiJGl0ZW0yX2MifQ==</bd:templateData>
          </p:ext>
        </p:extLst>
      </p:sp>
      <p:sp>
        <p:nvSpPr>
          <p:cNvPr id="25" name="TextBox 25"/>
          <p:cNvSpPr txBox="1"/>
          <p:nvPr/>
        </p:nvSpPr>
        <p:spPr>
          <a:xfrm rot="0">
            <a:off x="1623935" y="2934792"/>
            <a:ext cx="7032012" cy="467043"/>
          </a:xfrm>
          <a:prstGeom prst="rect">
            <a:avLst/>
          </a:prstGeom>
          <a:ln/>
        </p:spPr>
        <p:txBody>
          <a:bodyPr anchor="ctr" anchorCtr="1" bIns="33052" lIns="66008" rIns="66008" rtlCol="0" tIns="33052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95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发生频率(O)动态监控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eyJfdGVtcGxhdGVEYXRhIjp7ImNvbnRlbnRUeXBlIjoiJGl0ZW0yX3RpdGxlIiwibGluZUNvdW50IjoiMSIsIndvcmRDb3VudCI6IjI3In0sInRhZyI6IiRpdGVtMl90aXRsZSJ9</bd:templateData>
          </p:ext>
        </p:extLst>
      </p:sp>
      <p:sp>
        <p:nvSpPr>
          <p:cNvPr id="26" name="TextBox 26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r>
              <a:rPr b="1" lang="en-US" sz="3000">
                <a:latin typeface="Microsoft Yahei"/>
                <a:ea typeface="Microsoft Yahei"/>
                <a:cs typeface="Microsoft Yahei"/>
              </a:rPr>
              <a:t>潜在失效模式风险评估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a9nOWcqOWkseaViOaooeW8j+mjjumZqeivhOS8sFxuIyMjIOS4pemHjeW6pihTKemHj+WMluivhOS8sFxu5qC55o2u5aSx5pWI5qih5byP5a+55a6i5oi377yI5ZCr5LiL5ri45bel5bqP5ZKM57uI56uv55So5oi377yJ55qE5b2x5ZON56iL5bqm6L+b6KGMMS0xMOe6p+ivhOWIhu+8jOS+i+WmguWKn+iDveS4p+WkseaIluWuieWFqOmjjumZqeivhOS4ujktMTDnuqfvvIzpnIDpgJrov4forr7orqHlj5jmm7TpmY3kvY7nrYnnuqfjgIJcbiMjIyDlj5HnlJ/popHnjocoTynliqjmgIHnm5HmjqdcbumAmui/h+WOhuWPsuaVsOaNruaIluS7v+ecn+a1i+ivlemihOa1i+WkseaViOWOn+WboOeahOWHuueOsOamgueOh++8jOmrmOmikeWkseaViO+8iOWmguiuvuWkh+ejqOaNn++8iemcgOS8mOWFiOS8mOWMluW3peiJuuaIluWinuWKoOmihOmYsuaAp+e7tOaKpOOAglxuIyMjIOWPr+aOoua1i+W6pihEKeezu+e7n+S8mOWMllxu6K+E5Lyw546w5pyJ5qOA5rWL5omL5q6177yI5aaC6KeG6KeJ5qOA5p+l44CB6Ieq5Yqo5YyW5rWL6K+V77yJ55qE5aSx5pWI6K+G5Yir6IO95Yqb77yM6IulROWAvOi/h+mrmO+8iOmavuaOoua1i++8ie+8jOmcgOW8leWFpeabtOeBteaVj+eahOS8oOaEn+WZqOaIlkFJ6LSo5qOA5oqA5pyv44CCIiwidHBsaWQiOiIxMDAwMSIsInRwbE5hbWUiOiJsaXN0M18yMzEyMDEwM19tb2QiLCJlZGl0ZWQiOiJmYWxzZSIsImV4dHJhUGFyYW1zIjoie1wiaW5mb191cmxcIjpcImh0dHA6Ly9iai5iY2Vib3MuY29tL3YxL3dlbmt1LWFpLWRvYy8zMDU3MzAwMDUwNTAzMDMvcnRjcy9iZGpzb24vM2UzNTkwN2RhNTVjMGI2Yi5qc29uP3Jlc3BvbnNlQ2FjaGVDb250cm9sPW1heC1hZ2UlM0QzODg4MDAwJnJlc3BvbnNlRXhwaXJlcz1GcmklMkMlMjAxNyUyMEFwciUyMDIwMjYlMjAwMCUzQTE2JTNBMDAlMjAlMkIwODAwJmF1dGhvcml6YXRpb249YmNlLWF1dGgtdjElMkY0NmRjOGNjMzQ2NzQ0ZGFkODAwNjUxODIzYTk2ZDljZCUyRjIwMjYtMDMtMDJUMTYlM0ExNiUzQTAwWiUyRi0xJTJGaG9zdCUyRjlmY2E3YjVlNjAxMTcwZWI1ODJiYjM0MmY1NjZhNmNjYWM4ZDc4Nzg3ZjIwZThiNThlNTg0YTc0NWNiZTE5MDcmcmVzcG9uc2VDb250ZW50VHlwZT1hcHBsaWNhdGlvbiUyRmpzb25cIn0ifQ==</bd:templateData>
    </p:ext>
  </p:extLs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AutoShape 3"/>
          <p:cNvSpPr/>
          <p:nvPr/>
        </p:nvSpPr>
        <p:spPr>
          <a:xfrm rot="0">
            <a:off x="742370" y="1671584"/>
            <a:ext cx="607819" cy="607819"/>
          </a:xfrm>
          <a:prstGeom prst="ellipse">
            <a:avLst/>
          </a:prstGeom>
          <a:solidFill>
            <a:schemeClr val="accent1">
              <a:alpha val="2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4" name="AutoShape 4"/>
          <p:cNvSpPr/>
          <p:nvPr/>
        </p:nvSpPr>
        <p:spPr>
          <a:xfrm rot="0">
            <a:off x="870713" y="1799928"/>
            <a:ext cx="351132" cy="351132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5" name="Connector 5"/>
          <p:cNvCxnSpPr/>
          <p:nvPr/>
        </p:nvCxnSpPr>
        <p:spPr>
          <a:xfrm>
            <a:off x="1046279" y="2279404"/>
            <a:ext cx="0" cy="831102"/>
          </a:xfrm>
          <a:prstGeom prst="line">
            <a:avLst/>
          </a:prstGeom>
          <a:ln w="9525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6" name="AutoShape 6"/>
          <p:cNvSpPr/>
          <p:nvPr/>
        </p:nvSpPr>
        <p:spPr>
          <a:xfrm rot="0">
            <a:off x="742370" y="3622548"/>
            <a:ext cx="607819" cy="607819"/>
          </a:xfrm>
          <a:prstGeom prst="ellipse">
            <a:avLst/>
          </a:prstGeom>
          <a:solidFill>
            <a:schemeClr val="accent1">
              <a:alpha val="2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7" name="AutoShape 7"/>
          <p:cNvSpPr/>
          <p:nvPr/>
        </p:nvSpPr>
        <p:spPr>
          <a:xfrm rot="0">
            <a:off x="870713" y="3750892"/>
            <a:ext cx="351132" cy="351132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8" name="Connector 8"/>
          <p:cNvCxnSpPr/>
          <p:nvPr/>
        </p:nvCxnSpPr>
        <p:spPr>
          <a:xfrm>
            <a:off x="1046279" y="4230367"/>
            <a:ext cx="0" cy="831102"/>
          </a:xfrm>
          <a:prstGeom prst="line">
            <a:avLst/>
          </a:prstGeom>
          <a:ln w="9525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9" name="AutoShape 9"/>
          <p:cNvSpPr/>
          <p:nvPr/>
        </p:nvSpPr>
        <p:spPr>
          <a:xfrm rot="0">
            <a:off x="6058213" y="1671584"/>
            <a:ext cx="607819" cy="607819"/>
          </a:xfrm>
          <a:prstGeom prst="ellipse">
            <a:avLst/>
          </a:prstGeom>
          <a:solidFill>
            <a:schemeClr val="accent1">
              <a:alpha val="2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0" name="AutoShape 10"/>
          <p:cNvSpPr/>
          <p:nvPr/>
        </p:nvSpPr>
        <p:spPr>
          <a:xfrm rot="0">
            <a:off x="6186557" y="1799928"/>
            <a:ext cx="351132" cy="351132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11" name="Connector 11"/>
          <p:cNvCxnSpPr/>
          <p:nvPr/>
        </p:nvCxnSpPr>
        <p:spPr>
          <a:xfrm>
            <a:off x="6362122" y="2279404"/>
            <a:ext cx="0" cy="831102"/>
          </a:xfrm>
          <a:prstGeom prst="line">
            <a:avLst/>
          </a:prstGeom>
          <a:ln w="9525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12" name="AutoShape 12"/>
          <p:cNvSpPr/>
          <p:nvPr/>
        </p:nvSpPr>
        <p:spPr>
          <a:xfrm rot="0">
            <a:off x="6058213" y="3622548"/>
            <a:ext cx="607819" cy="607819"/>
          </a:xfrm>
          <a:prstGeom prst="ellipse">
            <a:avLst/>
          </a:prstGeom>
          <a:solidFill>
            <a:schemeClr val="accent1">
              <a:alpha val="2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3" name="AutoShape 13"/>
          <p:cNvSpPr/>
          <p:nvPr/>
        </p:nvSpPr>
        <p:spPr>
          <a:xfrm rot="0">
            <a:off x="6186557" y="3750892"/>
            <a:ext cx="351132" cy="351132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14" name="Connector 14"/>
          <p:cNvCxnSpPr/>
          <p:nvPr/>
        </p:nvCxnSpPr>
        <p:spPr>
          <a:xfrm>
            <a:off x="6362122" y="4230367"/>
            <a:ext cx="0" cy="831102"/>
          </a:xfrm>
          <a:prstGeom prst="line">
            <a:avLst/>
          </a:prstGeom>
          <a:ln w="9525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15" name="TextBox 15"/>
          <p:cNvSpPr txBox="1"/>
          <p:nvPr/>
        </p:nvSpPr>
        <p:spPr>
          <a:xfrm rot="0">
            <a:off x="1500099" y="1567068"/>
            <a:ext cx="4309467" cy="66229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顶层事件明确定义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16" name="TextBox 16"/>
          <p:cNvSpPr txBox="1"/>
          <p:nvPr/>
        </p:nvSpPr>
        <p:spPr>
          <a:xfrm rot="0">
            <a:off x="1500099" y="2097646"/>
            <a:ext cx="3719751" cy="146068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以具体失效现象（如“产品密封性不足”）为起点，向下分解为中间事件（如“胶水固化不良”“装配压力不足”）和基本事件（如“温度控制偏差”“操作员未培训”）。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17" name="TextBox 17"/>
          <p:cNvSpPr txBox="1"/>
          <p:nvPr/>
        </p:nvSpPr>
        <p:spPr>
          <a:xfrm rot="0">
            <a:off x="1500099" y="3518032"/>
            <a:ext cx="4554426" cy="66229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最小割集识别关键路径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18" name="TextBox 18"/>
          <p:cNvSpPr txBox="1"/>
          <p:nvPr/>
        </p:nvSpPr>
        <p:spPr>
          <a:xfrm rot="0">
            <a:off x="1500099" y="4048610"/>
            <a:ext cx="3719751" cy="146068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利用布尔代数简化故障树，找出导致顶层事件的最少基本事件组合，如“电压波动+无稳压装置”构成关键风险点。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19" name="TextBox 19"/>
          <p:cNvSpPr txBox="1"/>
          <p:nvPr/>
        </p:nvSpPr>
        <p:spPr>
          <a:xfrm rot="0">
            <a:off x="6894162" y="3518032"/>
            <a:ext cx="4527209" cy="66229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定量化概率计算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eyJ0YWciOiIkaXRlbTRfdGl0bGUifQ==</bd:templateData>
          </p:ext>
        </p:extLst>
      </p:sp>
      <p:sp>
        <p:nvSpPr>
          <p:cNvPr id="20" name="TextBox 20"/>
          <p:cNvSpPr txBox="1"/>
          <p:nvPr/>
        </p:nvSpPr>
        <p:spPr>
          <a:xfrm rot="0">
            <a:off x="6894162" y="4048610"/>
            <a:ext cx="3719751" cy="146068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对基本事件赋予故障率数据（如MTBF），通过蒙特卡洛模拟计算顶层事件发生概率，支持资源精准投放。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eyJ0YWciOiIkaXRlbTRfYyJ9</bd:templateData>
          </p:ext>
        </p:extLst>
      </p:sp>
      <p:sp>
        <p:nvSpPr>
          <p:cNvPr id="21" name="TextBox 21"/>
          <p:cNvSpPr txBox="1"/>
          <p:nvPr/>
        </p:nvSpPr>
        <p:spPr>
          <a:xfrm rot="0">
            <a:off x="6967612" y="1567068"/>
            <a:ext cx="4454628" cy="66229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逻辑门结构化关联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22" name="TextBox 22"/>
          <p:cNvSpPr txBox="1"/>
          <p:nvPr/>
        </p:nvSpPr>
        <p:spPr>
          <a:xfrm rot="0">
            <a:off x="6967612" y="2097646"/>
            <a:ext cx="3719751" cy="146068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通过“与门”（需同时发生）和“或门”（任一发生即可）连接事件，例如“材料缺陷”或“加工误差”任一均可导致“尺寸超差”。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23" name="TextBox 23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故障树分析逻辑构建方法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aVhemanOagkeWIhuaekOmAu+i+keaehOW7uuaWueazlVxuIyMjIOmhtuWxguS6i+S7tuaYjuehruWumuS5iVxu5Lul5YW35L2T5aSx5pWI546w6LGh77yI5aaC4oCc5Lqn5ZOB5a+G5bCB5oCn5LiN6Laz4oCd77yJ5Li66LW354K577yM5ZCR5LiL5YiG6Kej5Li65Lit6Ze05LqL5Lu277yI5aaC4oCc6IO25rC05Zu65YyW5LiN6Imv4oCd4oCc6KOF6YWN5Y6L5Yqb5LiN6Laz4oCd77yJ5ZKM5Z+65pys5LqL5Lu277yI5aaC4oCc5rip5bqm5o6n5Yi25YGP5beu4oCd4oCc5pON5L2c5ZGY5pyq5Z+56K6t4oCd77yJ44CCXG4jIyMg6YC76L6R6Zeo57uT5p6E5YyW5YWz6IGUXG7pgJrov4figJzkuI7pl6jigJ3vvIjpnIDlkIzml7blj5HnlJ/vvInlkozigJzmiJbpl6jigJ3vvIjku7vkuIDlj5HnlJ/ljbPlj6/vvInov57mjqXkuovku7bvvIzkvovlpoLigJzmnZDmlpnnvLrpmbfigJ3miJbigJzliqDlt6Xor6/lt67igJ3ku7vkuIDlnYflj6/lr7zoh7TigJzlsLrlr7jotoXlt67igJ3jgIJcbiMjIyDmnIDlsI/libLpm4bor4bliKvlhbPplK7ot6/lvoRcbuWIqeeUqOW4g+WwlOS7o+aVsOeugOWMluaVhemanOagke+8jOaJvuWHuuWvvOiHtOmhtuWxguS6i+S7tueahOacgOWwkeWfuuacrOS6i+S7tue7hOWQiO+8jOWmguKAnOeUteWOi+azouWKqCvml6DnqLPljovoo4Xnva7igJ3mnoTmiJDlhbPplK7po47pmanngrnjgIJcbiMjIyDlrprph4/ljJbmpoLnjoforqHnrpdcbuWvueWfuuacrOS6i+S7tui1i+S6iOaVhemanOeOh+aVsOaNru+8iOWmgk1UQkbvvInvvIzpgJrov4fokpnnibnljaHmtJvmqKHmi5/orqHnrpfpobblsYLkuovku7blj5HnlJ/mpoLnjofvvIzmlK/mjIHotYTmupDnsr7lh4bmipXmlL7jgIIiLCJ0cGxpZCI6IjEwMDAxIiwidHBsTmFtZSI6Imxpc3Q0XzBfbW9kIiwiZWRpdGVkIjoiZmFsc2UiLCJleHRyYVBhcmFtcyI6IntcImluZm9fdXJsXCI6XCJodHRwOi8vYmouYmNlYm9zLmNvbS92MS93ZW5rdS1haS1kb2MvMzA1NzMwMDA1MDUwMzAzL3J0Y3MvYmRqc29uLzNlMzU5MDdkYTU1YzBiNmIuanNvbj9yZXNwb25zZUNhY2hlQ29udHJvbD1tYXgtYWdlJTNEMzg4ODAwMCZyZXNwb25zZUV4cGlyZXM9RnJpJTJDJTIwMTclMjBBcHIlMjAyMDI2JTIwMDAlM0ExNiUzQTAwJTIwJTJCMDgwMCZhdXRob3JpemF0aW9uPWJjZS1hdXRoLXYxJTJGNDZkYzhjYzM0Njc0NGRhZDgwMDY1MTgyM2E5NmQ5Y2QlMkYyMDI2LTAzLTAyVDE2JTNBMTYlM0EwMFolMkYtMSUyRmhvc3QlMkY5ZmNhN2I1ZTYwMTE3MGViNTgyYmIzNDJmNTY2YTZjY2FjOGQ3ODc4N2YyMGU4YjU4ZTU4NGE3NDVjYmUxOTA3JnJlc3BvbnNlQ29udGVudFR5cGU9YXBwbGljYXRpb24lMkZqc29uXCJ9In0=</bd:templateData>
    </p:ext>
  </p:extLs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21875" r="21875"/>
          <a:stretch>
            <a:fillRect/>
          </a:stretch>
        </p:blipFill>
        <p:spPr>
          <a:xfrm rot="0">
            <a:off x="671635" y="1198944"/>
            <a:ext cx="4896317" cy="4896317"/>
          </a:xfrm>
          <a:prstGeom prst="round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eyJ0YWciOiIkaW1nMCJ9</bd:templateData>
          </p:ext>
        </p:extLst>
      </p:pic>
      <p:sp>
        <p:nvSpPr>
          <p:cNvPr id="4" name="TextBox 4"/>
          <p:cNvSpPr txBox="1"/>
          <p:nvPr/>
        </p:nvSpPr>
        <p:spPr>
          <a:xfrm rot="0">
            <a:off x="6117399" y="1833417"/>
            <a:ext cx="4823847" cy="947538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风险顺序数（RPN=S×O×D）超过设定阈值（如150）时，强制触发措施，如对高RPN的“轴承润滑失效”采用自动注油系统替代人工。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5" name="TextBox 5"/>
          <p:cNvSpPr txBox="1"/>
          <p:nvPr/>
        </p:nvSpPr>
        <p:spPr>
          <a:xfrm rot="0">
            <a:off x="6117399" y="1466523"/>
            <a:ext cx="3971456" cy="349838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77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RPN阈值驱动决策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6" name="TextBox 6"/>
          <p:cNvSpPr txBox="1"/>
          <p:nvPr/>
        </p:nvSpPr>
        <p:spPr>
          <a:xfrm rot="0">
            <a:off x="6117399" y="3371805"/>
            <a:ext cx="4823847" cy="947538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对比措施实施成本（如新设备采购）与预期风险降低收益，优先选择“防错设计”（Poka-Yoke）等低成本高回报方案。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7" name="TextBox 7"/>
          <p:cNvSpPr txBox="1"/>
          <p:nvPr/>
        </p:nvSpPr>
        <p:spPr>
          <a:xfrm rot="0">
            <a:off x="6117399" y="3039750"/>
            <a:ext cx="3971456" cy="349838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77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成本效益平衡分析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8" name="TextBox 8"/>
          <p:cNvSpPr txBox="1"/>
          <p:nvPr/>
        </p:nvSpPr>
        <p:spPr>
          <a:xfrm rot="0">
            <a:off x="6117399" y="4966332"/>
            <a:ext cx="4823847" cy="947538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措施实施后重新评估RPN，确保改进有效性，例如通过SPC控制图监控改进后的工序参数稳定性。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9" name="TextBox 9"/>
          <p:cNvSpPr txBox="1"/>
          <p:nvPr/>
        </p:nvSpPr>
        <p:spPr>
          <a:xfrm rot="0">
            <a:off x="6117399" y="4594438"/>
            <a:ext cx="3971456" cy="349838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77000"/>
              </a:lnSpc>
            </a:pPr>
            <a:r>
              <a:rPr b="1" lang="en-US" sz="150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闭环验证机制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10" name="TextBox 10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预防措施优先级判定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mihOmYsuaOquaWveS8mOWFiOe6p+WIpOWumlxuIyMjIFJQTumYiOWAvOmpseWKqOWGs+etllxu6aOO6Zmp6aG65bqP5pWw77yIUlBOPVPDl0/Dl0TvvInotoXov4forr7lrprpmIjlgLzvvIjlpoIxNTDvvInml7bvvIzlvLrliLbop6blj5Hmjqrmlr3vvIzlpoLlr7npq5hSUE7nmoTigJzovbTmib/mtqbmu5HlpLHmlYjigJ3ph4fnlKjoh6rliqjms6jmsrnns7vnu5/mm7/ku6Pkurrlt6XjgIJcbiMjIyDmiJDmnKzmlYjnm4rlubPooaHliIbmnpBcbuWvueavlOaOquaWveWunuaWveaIkOacrO+8iOWmguaWsOiuvuWkh+mHh+i0re+8ieS4jumihOacn+mjjumZqemZjeS9juaUtuebiu+8jOS8mOWFiOmAieaLqeKAnOmYsumUmeiuvuiuoeKAne+8iFBva2EtWW9rZe+8ieetieS9juaIkOacrOmrmOWbnuaKpeaWueahiOOAglxuIyMjIOmXreeOr+mqjOivgeacuuWItlxu5o6q5pa95a6e5pa95ZCO6YeN5paw6K+E5LywUlBO77yM56Gu5L+d5pS56L+b5pyJ5pWI5oCn77yM5L6L5aaC6YCa6L+HU1BD5o6n5Yi25Zu+55uR5o6n5pS56L+b5ZCO55qE5bel5bqP5Y+C5pWw56iz5a6a5oCn44CCIiwidHBsaWQiOiIxMDAwMSIsInRwbE5hbWUiOiJsaXN0M19JbWcxM19tb2QiLCJlZGl0ZWQiOiJmYWxzZSIsImV4dHJhUGFyYW1zIjoie1wiaW5mb191cmxcIjpcImh0dHA6Ly9iai5iY2Vib3MuY29tL3YxL3dlbmt1LWFpLWRvYy8zMDU3MzAwMDUwNTAzMDMvcnRjcy9iZGpzb24vM2UzNTkwN2RhNTVjMGI2Yi5qc29uP3Jlc3BvbnNlQ2FjaGVDb250cm9sPW1heC1hZ2UlM0QzODg4MDAwJnJlc3BvbnNlRXhwaXJlcz1GcmklMkMlMjAxNyUyMEFwciUyMDIwMjYlMjAwMCUzQTE2JTNBMDAlMjAlMkIwODAwJmF1dGhvcml6YXRpb249YmNlLWF1dGgtdjElMkY0NmRjOGNjMzQ2NzQ0ZGFkODAwNjUxODIzYTk2ZDljZCUyRjIwMjYtMDMtMDJUMTYlM0ExNiUzQTAwWiUyRi0xJTJGaG9zdCUyRjlmY2E3YjVlNjAxMTcwZWI1ODJiYjM0MmY1NjZhNmNjYWM4ZDc4Nzg3ZjIwZThiNThlNTg0YTc0NWNiZTE5MDcmcmVzcG9uc2VDb250ZW50VHlwZT1hcHBsaWNhdGlvbiUyRmpzb25cIn0ifQ==</bd:templateData>
    </p:ext>
  </p:extLs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005" name="TextBox 2"/>
          <p:cNvSpPr txBox="1"/>
          <p:nvPr/>
        </p:nvSpPr>
        <p:spPr>
          <a:xfrm rot="0">
            <a:off x="4764088" y="6445250"/>
            <a:ext cx="2851150" cy="276225"/>
          </a:xfrm>
          <a:prstGeom prst="rect">
            <a:avLst/>
          </a:prstGeom>
          <a:noFill/>
        </p:spPr>
        <p:txBody>
          <a:bodyPr anchor="t" anchorCtr="0" bIns="45720" lIns="91440" rIns="91440" rtlCol="0" tIns="4572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1200">
                <a:solidFill>
                  <a:srgbClr val="222935">
                    <a:alpha val="100000"/>
                  </a:srgbClr>
                </a:solidFill>
                <a:latin typeface="Arial"/>
                <a:ea typeface="Arial"/>
                <a:cs typeface="Arial"/>
                <a:hlinkClick/>
              </a:rPr>
              <a:t>卓越质量智库 | www.zhiliangclub.com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52457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508125" y="1268413"/>
            <a:ext cx="9180513" cy="2351087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524579" name="AutoShape 4"/>
          <p:cNvSpPr/>
          <p:nvPr/>
        </p:nvSpPr>
        <p:spPr>
          <a:xfrm rot="0">
            <a:off x="4859338" y="4030663"/>
            <a:ext cx="2395537" cy="873125"/>
          </a:xfrm>
          <a:prstGeom prst="rect">
            <a:avLst/>
          </a:prstGeom>
          <a:noFill/>
        </p:spPr>
        <p:txBody>
          <a:bodyPr anchor="b" anchorCtr="0" bIns="45720" lIns="91440" rIns="91440" rtlCol="0" tIns="45720" vert="horz" wrap="square">
            <a:no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>
                <a:solidFill>
                  <a:srgbClr val="404040">
                    <a:alpha val="100000"/>
                  </a:srgbClr>
                </a:solidFill>
                <a:latin typeface="Eras Light ITC"/>
                <a:ea typeface="Eras Light ITC"/>
                <a:cs typeface="Eras Light ITC"/>
              </a:rPr>
              <a:t>Thanks 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24580" name="AutoShape 5"/>
          <p:cNvSpPr/>
          <p:nvPr/>
        </p:nvSpPr>
        <p:spPr>
          <a:xfrm rot="0">
            <a:off x="1524000" y="5332413"/>
            <a:ext cx="9144000" cy="1655762"/>
          </a:xfrm>
          <a:prstGeom prst="rect">
            <a:avLst/>
          </a:prstGeom>
          <a:noFill/>
        </p:spPr>
        <p:txBody>
          <a:bodyPr anchor="t" anchorCtr="0" bIns="45720" lIns="91440" rIns="91440" rtlCol="0" tIns="45720" vert="horz" wrap="square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6" name="Connector 6"/>
          <p:cNvCxnSpPr/>
          <p:nvPr/>
        </p:nvCxnSpPr>
        <p:spPr>
          <a:xfrm>
            <a:off x="1524000" y="3762375"/>
            <a:ext cx="9144000" cy="0"/>
          </a:xfrm>
          <a:prstGeom prst="line">
            <a:avLst/>
          </a:prstGeom>
          <a:ln w="3175">
            <a:solidFill>
              <a:srgbClr val="7F7F7F">
                <a:alpha val="100000"/>
              </a:srgbClr>
            </a:solidFill>
            <a:prstDash val="solid"/>
            <a:headEnd len="med" type="none" w="med"/>
            <a:tailEnd len="med" type="none" w="med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cxnSp>
        <p:nvCxnSpPr>
          <p:cNvPr id="7" name="Connector 7"/>
          <p:cNvCxnSpPr/>
          <p:nvPr/>
        </p:nvCxnSpPr>
        <p:spPr>
          <a:xfrm>
            <a:off x="1524000" y="1122363"/>
            <a:ext cx="9144000" cy="0"/>
          </a:xfrm>
          <a:prstGeom prst="line">
            <a:avLst/>
          </a:prstGeom>
          <a:ln w="3175">
            <a:solidFill>
              <a:srgbClr val="7F7F7F">
                <a:alpha val="100000"/>
              </a:srgbClr>
            </a:solidFill>
            <a:prstDash val="solid"/>
            <a:headEnd len="med" type="none" w="med"/>
            <a:tailEnd len="med" type="none" w="med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cxnSp>
        <p:nvCxnSpPr>
          <p:cNvPr id="8" name="Connector 8"/>
          <p:cNvCxnSpPr/>
          <p:nvPr/>
        </p:nvCxnSpPr>
        <p:spPr>
          <a:xfrm>
            <a:off x="4195763" y="5172075"/>
            <a:ext cx="3800475" cy="0"/>
          </a:xfrm>
          <a:prstGeom prst="line">
            <a:avLst/>
          </a:prstGeom>
          <a:ln w="3175">
            <a:solidFill>
              <a:srgbClr val="7F7F7F">
                <a:alpha val="100000"/>
              </a:srgbClr>
            </a:solidFill>
            <a:prstDash val="solid"/>
            <a:headEnd len="med" type="none" w="med"/>
            <a:tailEnd len="med" type="none" w="med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524584" name="AutoShape 9"/>
          <p:cNvSpPr/>
          <p:nvPr/>
        </p:nvSpPr>
        <p:spPr>
          <a:xfrm rot="0">
            <a:off x="1524000" y="2125663"/>
            <a:ext cx="304800" cy="585787"/>
          </a:xfrm>
          <a:prstGeom prst="rect">
            <a:avLst/>
          </a:prstGeom>
          <a:solidFill>
            <a:srgbClr val="4472C4">
              <a:alpha val="100000"/>
            </a:srgbClr>
          </a:solidFill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24585" name="AutoShape 10"/>
          <p:cNvSpPr/>
          <p:nvPr/>
        </p:nvSpPr>
        <p:spPr>
          <a:xfrm rot="0">
            <a:off x="10363200" y="2125663"/>
            <a:ext cx="304800" cy="585787"/>
          </a:xfrm>
          <a:prstGeom prst="rect">
            <a:avLst/>
          </a:prstGeom>
          <a:solidFill>
            <a:srgbClr val="4472C4">
              <a:alpha val="100000"/>
            </a:srgbClr>
          </a:solidFill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IsInRwbGlkIjoiMTAwMDEiLCJ0cGxOYW1lIjoiZW5kXzMwNTczMDAwNTA1MDMwM184NzU3ODI3NzlfMjY3Njc0OTc2MjEwMzAzX21vZCIsImVkaXRlZCI6ImZhbHNlIiwiZXh0cmFQYXJhbXMiOiJ7XCJpbmZvX3VybFwiOlwiaHR0cDovL2JqLmJjZWJvcy5jb20vdjEvd2Vua3UtYWktZG9jLzMwNTczMDAwNTA1MDMwMy9ydGNzL2JkanNvbi8zZTM1OTA3ZGE1NWMwYjZiLmpzb24/cmVzcG9uc2VDYWNoZUNvbnRyb2w9bWF4LWFnZSUzRDM4ODgwMDAmcmVzcG9uc2VFeHBpcmVzPUZyaSUyQyUyMDE3JTIwQXByJTIwMjAyNiUyMDAwJTNBMTYlM0EwMCUyMCUyQjA4MDAmYXV0aG9yaXphdGlvbj1iY2UtYXV0aC12MSUyRjQ2ZGM4Y2MzNDY3NDRkYWQ4MDA2NTE4MjNhOTZkOWNkJTJGMjAyNi0wMy0wMlQxNiUzQTE2JTNBMDBaJTJGLTElMkZob3N0JTJGOWZjYTdiNWU2MDExNzBlYjU4MmJiMzQyZjU2NmE2Y2NhYzhkNzg3ODdmMjBlOGI1OGU1ODRhNzQ1Y2JlMTkwNyZyZXNwb25zZUNvbnRlbnRUeXBlPWFwcGxpY2F0aW9uJTJGanNvblwifSJ9</bd:templateData>
    </p:ext>
  </p:extLs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AutoShape 3"/>
          <p:cNvSpPr/>
          <p:nvPr/>
        </p:nvSpPr>
        <p:spPr>
          <a:xfrm rot="0">
            <a:off x="3668020" y="1428954"/>
            <a:ext cx="1532900" cy="1532900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4" name="AutoShape 4"/>
          <p:cNvSpPr/>
          <p:nvPr/>
        </p:nvSpPr>
        <p:spPr>
          <a:xfrm rot="0">
            <a:off x="1033625" y="1428954"/>
            <a:ext cx="1532900" cy="1532900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" name="AutoShape 5"/>
          <p:cNvSpPr/>
          <p:nvPr/>
        </p:nvSpPr>
        <p:spPr>
          <a:xfrm rot="0">
            <a:off x="8936809" y="1428954"/>
            <a:ext cx="1532900" cy="1532900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6" name="AutoShape 6"/>
          <p:cNvSpPr/>
          <p:nvPr/>
        </p:nvSpPr>
        <p:spPr>
          <a:xfrm rot="0">
            <a:off x="6302415" y="1428954"/>
            <a:ext cx="1532900" cy="1532900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7" name="TextBox 7"/>
          <p:cNvSpPr txBox="1"/>
          <p:nvPr/>
        </p:nvSpPr>
        <p:spPr>
          <a:xfrm rot="0">
            <a:off x="595726" y="3146782"/>
            <a:ext cx="2364296" cy="97548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500">
                <a:solidFill>
                  <a:schemeClr val="accent2"/>
                </a:solidFill>
                <a:latin typeface="Microsoft Yahei"/>
                <a:ea typeface="Microsoft Yahei"/>
                <a:cs typeface="Microsoft Yahei"/>
              </a:rPr>
              <a:t>ABC分类法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8" name="TextBox 8"/>
          <p:cNvSpPr txBox="1"/>
          <p:nvPr/>
        </p:nvSpPr>
        <p:spPr>
          <a:xfrm rot="0">
            <a:off x="595726" y="3969859"/>
            <a:ext cx="2367939" cy="207761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按影响程度将因素分为A类（0-80%累计占比的关键因素）、B类（80-90%的次要因素）和C类（90-100%的一般因素），指导差异化资源投入。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9" name="TextBox 9"/>
          <p:cNvSpPr txBox="1"/>
          <p:nvPr/>
        </p:nvSpPr>
        <p:spPr>
          <a:xfrm rot="0">
            <a:off x="3268329" y="3969859"/>
            <a:ext cx="2367939" cy="207761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收集数据后按问题发生频率从高到低排序，确保图表直观反映主要矛盾，如生产缺陷中"划痕"占50%应首位显示。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10" name="TextBox 10"/>
          <p:cNvSpPr txBox="1"/>
          <p:nvPr/>
        </p:nvSpPr>
        <p:spPr>
          <a:xfrm rot="0">
            <a:off x="5902723" y="3969859"/>
            <a:ext cx="2367939" cy="207761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左纵轴显示绝对频数（如缺陷数量），右纵轴显示累积百分比，通过直方图与曲线组合突出关键因素阈值。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11" name="TextBox 11"/>
          <p:cNvSpPr txBox="1"/>
          <p:nvPr/>
        </p:nvSpPr>
        <p:spPr>
          <a:xfrm rot="0">
            <a:off x="8537118" y="3969859"/>
            <a:ext cx="2367939" cy="207761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27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对初步识别的关键因素进一步拆解（如按产线/时段细分），避免"伪关键因素"干扰决策准确性。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eyJ0YWciOiIkaXRlbTRfYyJ9</bd:templateData>
          </p:ext>
        </p:extLst>
      </p:sp>
      <p:sp>
        <p:nvSpPr>
          <p:cNvPr id="12" name="TextBox 12"/>
          <p:cNvSpPr txBox="1"/>
          <p:nvPr/>
        </p:nvSpPr>
        <p:spPr>
          <a:xfrm rot="0">
            <a:off x="3252322" y="3146782"/>
            <a:ext cx="2364296" cy="97548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500">
                <a:solidFill>
                  <a:schemeClr val="accent2"/>
                </a:solidFill>
                <a:latin typeface="Microsoft Yahei"/>
                <a:ea typeface="Microsoft Yahei"/>
                <a:cs typeface="Microsoft Yahei"/>
              </a:rPr>
              <a:t>频数降序排列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13" name="TextBox 13"/>
          <p:cNvSpPr txBox="1"/>
          <p:nvPr/>
        </p:nvSpPr>
        <p:spPr>
          <a:xfrm rot="0">
            <a:off x="5886717" y="3146782"/>
            <a:ext cx="2364296" cy="97548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500">
                <a:solidFill>
                  <a:schemeClr val="accent2"/>
                </a:solidFill>
                <a:latin typeface="Microsoft Yahei"/>
                <a:ea typeface="Microsoft Yahei"/>
                <a:cs typeface="Microsoft Yahei"/>
              </a:rPr>
              <a:t>双坐标轴呈现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14" name="TextBox 14"/>
          <p:cNvSpPr txBox="1"/>
          <p:nvPr/>
        </p:nvSpPr>
        <p:spPr>
          <a:xfrm rot="0">
            <a:off x="8521111" y="3146782"/>
            <a:ext cx="2364296" cy="975482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b="1" lang="en-US" sz="1500">
                <a:solidFill>
                  <a:schemeClr val="accent2"/>
                </a:solidFill>
                <a:latin typeface="Microsoft Yahei"/>
                <a:ea typeface="Microsoft Yahei"/>
                <a:cs typeface="Microsoft Yahei"/>
              </a:rPr>
              <a:t>数据分层验证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eyJ0YWciOiIkaXRlbTRfdGl0bGUifQ==</bd:templateData>
          </p:ext>
        </p:extLst>
      </p:sp>
      <p:sp>
        <p:nvSpPr>
          <p:cNvPr id="15" name="Freeform 15"/>
          <p:cNvSpPr/>
          <p:nvPr/>
        </p:nvSpPr>
        <p:spPr>
          <a:xfrm rot="0">
            <a:off x="1477969" y="1852738"/>
            <a:ext cx="644213" cy="685333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45720" y="91440"/>
                </a:moveTo>
                <a:cubicBezTo>
                  <a:pt x="45720" y="74676"/>
                  <a:pt x="59436" y="60960"/>
                  <a:pt x="76200" y="60960"/>
                </a:cubicBezTo>
                <a:lnTo>
                  <a:pt x="198120" y="60960"/>
                </a:lnTo>
                <a:lnTo>
                  <a:pt x="259080" y="0"/>
                </a:lnTo>
                <a:lnTo>
                  <a:pt x="289560" y="0"/>
                </a:lnTo>
                <a:lnTo>
                  <a:pt x="289560" y="243840"/>
                </a:lnTo>
                <a:lnTo>
                  <a:pt x="259080" y="243840"/>
                </a:lnTo>
                <a:lnTo>
                  <a:pt x="198120" y="182880"/>
                </a:lnTo>
                <a:lnTo>
                  <a:pt x="76200" y="182880"/>
                </a:lnTo>
                <a:cubicBezTo>
                  <a:pt x="59369" y="182880"/>
                  <a:pt x="45720" y="169231"/>
                  <a:pt x="45720" y="152400"/>
                </a:cubicBezTo>
                <a:lnTo>
                  <a:pt x="45720" y="152400"/>
                </a:lnTo>
                <a:lnTo>
                  <a:pt x="15240" y="152400"/>
                </a:lnTo>
                <a:lnTo>
                  <a:pt x="15240" y="91440"/>
                </a:lnTo>
                <a:lnTo>
                  <a:pt x="45720" y="91440"/>
                </a:lnTo>
                <a:close/>
              </a:path>
              <a:path h="304800" w="304800">
                <a:moveTo>
                  <a:pt x="167640" y="228600"/>
                </a:moveTo>
                <a:lnTo>
                  <a:pt x="167640" y="304800"/>
                </a:lnTo>
                <a:lnTo>
                  <a:pt x="121920" y="304800"/>
                </a:lnTo>
                <a:lnTo>
                  <a:pt x="96469" y="228600"/>
                </a:lnTo>
                <a:lnTo>
                  <a:pt x="76200" y="228600"/>
                </a:lnTo>
                <a:lnTo>
                  <a:pt x="76200" y="198120"/>
                </a:lnTo>
                <a:lnTo>
                  <a:pt x="198120" y="198120"/>
                </a:lnTo>
                <a:lnTo>
                  <a:pt x="198120" y="228600"/>
                </a:lnTo>
                <a:lnTo>
                  <a:pt x="167640" y="228600"/>
                </a:lnTo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6" name="Freeform 16"/>
          <p:cNvSpPr/>
          <p:nvPr/>
        </p:nvSpPr>
        <p:spPr>
          <a:xfrm rot="0">
            <a:off x="4017627" y="1778561"/>
            <a:ext cx="833687" cy="833687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261518" y="97841"/>
                </a:moveTo>
                <a:cubicBezTo>
                  <a:pt x="249460" y="74143"/>
                  <a:pt x="230657" y="55340"/>
                  <a:pt x="207655" y="43605"/>
                </a:cubicBezTo>
                <a:lnTo>
                  <a:pt x="206959" y="43282"/>
                </a:lnTo>
                <a:lnTo>
                  <a:pt x="186538" y="84277"/>
                </a:lnTo>
                <a:cubicBezTo>
                  <a:pt x="201292" y="91802"/>
                  <a:pt x="212998" y="103508"/>
                  <a:pt x="220323" y="117834"/>
                </a:cubicBezTo>
                <a:lnTo>
                  <a:pt x="220523" y="118262"/>
                </a:lnTo>
                <a:lnTo>
                  <a:pt x="261518" y="97841"/>
                </a:lnTo>
                <a:close/>
                <a:moveTo>
                  <a:pt x="261518" y="206959"/>
                </a:moveTo>
                <a:lnTo>
                  <a:pt x="220523" y="186538"/>
                </a:lnTo>
                <a:cubicBezTo>
                  <a:pt x="212998" y="201292"/>
                  <a:pt x="201292" y="212998"/>
                  <a:pt x="186966" y="220323"/>
                </a:cubicBezTo>
                <a:lnTo>
                  <a:pt x="186538" y="220523"/>
                </a:lnTo>
                <a:lnTo>
                  <a:pt x="206959" y="261518"/>
                </a:lnTo>
                <a:cubicBezTo>
                  <a:pt x="230657" y="249460"/>
                  <a:pt x="249460" y="230657"/>
                  <a:pt x="261195" y="207655"/>
                </a:cubicBezTo>
                <a:lnTo>
                  <a:pt x="261518" y="206959"/>
                </a:lnTo>
                <a:close/>
                <a:moveTo>
                  <a:pt x="97841" y="43282"/>
                </a:moveTo>
                <a:cubicBezTo>
                  <a:pt x="74143" y="55340"/>
                  <a:pt x="55340" y="74143"/>
                  <a:pt x="43605" y="97145"/>
                </a:cubicBezTo>
                <a:lnTo>
                  <a:pt x="43282" y="97841"/>
                </a:lnTo>
                <a:lnTo>
                  <a:pt x="84277" y="118262"/>
                </a:lnTo>
                <a:cubicBezTo>
                  <a:pt x="91802" y="103508"/>
                  <a:pt x="103508" y="91802"/>
                  <a:pt x="117834" y="84477"/>
                </a:cubicBezTo>
                <a:lnTo>
                  <a:pt x="118262" y="84277"/>
                </a:lnTo>
                <a:lnTo>
                  <a:pt x="97841" y="43282"/>
                </a:lnTo>
                <a:close/>
                <a:moveTo>
                  <a:pt x="43282" y="206959"/>
                </a:moveTo>
                <a:cubicBezTo>
                  <a:pt x="55340" y="230657"/>
                  <a:pt x="74143" y="249460"/>
                  <a:pt x="97145" y="261195"/>
                </a:cubicBezTo>
                <a:lnTo>
                  <a:pt x="97841" y="261518"/>
                </a:lnTo>
                <a:lnTo>
                  <a:pt x="118262" y="220523"/>
                </a:lnTo>
                <a:cubicBezTo>
                  <a:pt x="103508" y="212998"/>
                  <a:pt x="91802" y="201292"/>
                  <a:pt x="84477" y="186966"/>
                </a:cubicBezTo>
                <a:lnTo>
                  <a:pt x="84277" y="186538"/>
                </a:lnTo>
                <a:lnTo>
                  <a:pt x="43282" y="206959"/>
                </a:lnTo>
                <a:close/>
                <a:moveTo>
                  <a:pt x="152400" y="304800"/>
                </a:moveTo>
                <a:cubicBezTo>
                  <a:pt x="68228" y="304800"/>
                  <a:pt x="0" y="236572"/>
                  <a:pt x="0" y="152400"/>
                </a:cubicBezTo>
                <a:cubicBezTo>
                  <a:pt x="0" y="68228"/>
                  <a:pt x="68228" y="0"/>
                  <a:pt x="152400" y="0"/>
                </a:cubicBezTo>
                <a:lnTo>
                  <a:pt x="152400" y="0"/>
                </a:lnTo>
                <a:cubicBezTo>
                  <a:pt x="236572" y="0"/>
                  <a:pt x="304800" y="68228"/>
                  <a:pt x="304800" y="152400"/>
                </a:cubicBezTo>
                <a:cubicBezTo>
                  <a:pt x="304800" y="236572"/>
                  <a:pt x="236572" y="304800"/>
                  <a:pt x="152400" y="304800"/>
                </a:cubicBezTo>
                <a:lnTo>
                  <a:pt x="152400" y="304800"/>
                </a:lnTo>
                <a:close/>
                <a:moveTo>
                  <a:pt x="152400" y="198120"/>
                </a:moveTo>
                <a:cubicBezTo>
                  <a:pt x="177651" y="198120"/>
                  <a:pt x="198120" y="177651"/>
                  <a:pt x="198120" y="152400"/>
                </a:cubicBezTo>
                <a:cubicBezTo>
                  <a:pt x="198120" y="127149"/>
                  <a:pt x="177651" y="106680"/>
                  <a:pt x="152400" y="106680"/>
                </a:cubicBezTo>
                <a:lnTo>
                  <a:pt x="152400" y="106680"/>
                </a:lnTo>
                <a:cubicBezTo>
                  <a:pt x="127149" y="106680"/>
                  <a:pt x="106680" y="127149"/>
                  <a:pt x="106680" y="152400"/>
                </a:cubicBezTo>
                <a:cubicBezTo>
                  <a:pt x="106680" y="177651"/>
                  <a:pt x="127149" y="198120"/>
                  <a:pt x="152400" y="198120"/>
                </a:cubicBezTo>
                <a:lnTo>
                  <a:pt x="152400" y="1981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7" name="Freeform 17"/>
          <p:cNvSpPr/>
          <p:nvPr/>
        </p:nvSpPr>
        <p:spPr>
          <a:xfrm rot="0">
            <a:off x="6513668" y="1754083"/>
            <a:ext cx="842052" cy="842052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310886" y="167269"/>
                </a:moveTo>
                <a:cubicBezTo>
                  <a:pt x="310886" y="167269"/>
                  <a:pt x="267148" y="122672"/>
                  <a:pt x="206873" y="122672"/>
                </a:cubicBezTo>
                <a:cubicBezTo>
                  <a:pt x="147980" y="122672"/>
                  <a:pt x="89764" y="167269"/>
                  <a:pt x="89764" y="167269"/>
                </a:cubicBezTo>
                <a:lnTo>
                  <a:pt x="57064" y="153619"/>
                </a:lnTo>
                <a:lnTo>
                  <a:pt x="57064" y="193662"/>
                </a:lnTo>
                <a:cubicBezTo>
                  <a:pt x="62217" y="195415"/>
                  <a:pt x="65989" y="200158"/>
                  <a:pt x="65989" y="205902"/>
                </a:cubicBezTo>
                <a:cubicBezTo>
                  <a:pt x="65989" y="211703"/>
                  <a:pt x="62141" y="216456"/>
                  <a:pt x="56912" y="218170"/>
                </a:cubicBezTo>
                <a:lnTo>
                  <a:pt x="66580" y="245135"/>
                </a:lnTo>
                <a:lnTo>
                  <a:pt x="38043" y="245135"/>
                </a:lnTo>
                <a:lnTo>
                  <a:pt x="47796" y="217942"/>
                </a:lnTo>
                <a:cubicBezTo>
                  <a:pt x="43110" y="215951"/>
                  <a:pt x="39834" y="211322"/>
                  <a:pt x="39834" y="205902"/>
                </a:cubicBezTo>
                <a:cubicBezTo>
                  <a:pt x="39834" y="200597"/>
                  <a:pt x="43015" y="196082"/>
                  <a:pt x="47558" y="194024"/>
                </a:cubicBezTo>
                <a:lnTo>
                  <a:pt x="47558" y="149647"/>
                </a:lnTo>
                <a:lnTo>
                  <a:pt x="0" y="129816"/>
                </a:lnTo>
                <a:lnTo>
                  <a:pt x="209255" y="35890"/>
                </a:lnTo>
                <a:lnTo>
                  <a:pt x="401241" y="130997"/>
                </a:lnTo>
                <a:lnTo>
                  <a:pt x="310886" y="167269"/>
                </a:lnTo>
                <a:close/>
                <a:moveTo>
                  <a:pt x="204492" y="145266"/>
                </a:moveTo>
                <a:cubicBezTo>
                  <a:pt x="265128" y="145266"/>
                  <a:pt x="294846" y="177365"/>
                  <a:pt x="294846" y="177365"/>
                </a:cubicBezTo>
                <a:lnTo>
                  <a:pt x="294846" y="243945"/>
                </a:lnTo>
                <a:cubicBezTo>
                  <a:pt x="294846" y="243945"/>
                  <a:pt x="263938" y="268910"/>
                  <a:pt x="199739" y="268910"/>
                </a:cubicBezTo>
                <a:cubicBezTo>
                  <a:pt x="135541" y="268910"/>
                  <a:pt x="114138" y="243945"/>
                  <a:pt x="114138" y="243945"/>
                </a:cubicBezTo>
                <a:lnTo>
                  <a:pt x="114138" y="177365"/>
                </a:lnTo>
                <a:cubicBezTo>
                  <a:pt x="114138" y="177365"/>
                  <a:pt x="143856" y="145266"/>
                  <a:pt x="204492" y="145266"/>
                </a:cubicBezTo>
                <a:close/>
                <a:moveTo>
                  <a:pt x="203302" y="254641"/>
                </a:moveTo>
                <a:cubicBezTo>
                  <a:pt x="245326" y="254641"/>
                  <a:pt x="279397" y="246116"/>
                  <a:pt x="279397" y="235620"/>
                </a:cubicBezTo>
                <a:cubicBezTo>
                  <a:pt x="279397" y="225123"/>
                  <a:pt x="245326" y="216599"/>
                  <a:pt x="203302" y="216599"/>
                </a:cubicBezTo>
                <a:cubicBezTo>
                  <a:pt x="161277" y="216599"/>
                  <a:pt x="127216" y="225123"/>
                  <a:pt x="127216" y="235620"/>
                </a:cubicBezTo>
                <a:cubicBezTo>
                  <a:pt x="127216" y="246116"/>
                  <a:pt x="161277" y="254641"/>
                  <a:pt x="203302" y="25464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8" name="Freeform 18"/>
          <p:cNvSpPr/>
          <p:nvPr/>
        </p:nvSpPr>
        <p:spPr>
          <a:xfrm rot="0">
            <a:off x="9316657" y="1808803"/>
            <a:ext cx="773203" cy="773203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304800" y="171155"/>
                </a:moveTo>
                <a:lnTo>
                  <a:pt x="304800" y="133055"/>
                </a:lnTo>
                <a:lnTo>
                  <a:pt x="259261" y="114081"/>
                </a:lnTo>
                <a:cubicBezTo>
                  <a:pt x="257994" y="110509"/>
                  <a:pt x="256661" y="107051"/>
                  <a:pt x="255022" y="103661"/>
                </a:cubicBezTo>
                <a:lnTo>
                  <a:pt x="273406" y="57893"/>
                </a:lnTo>
                <a:lnTo>
                  <a:pt x="246459" y="30956"/>
                </a:lnTo>
                <a:lnTo>
                  <a:pt x="201101" y="49635"/>
                </a:lnTo>
                <a:cubicBezTo>
                  <a:pt x="197644" y="47958"/>
                  <a:pt x="194110" y="46549"/>
                  <a:pt x="190462" y="45244"/>
                </a:cubicBezTo>
                <a:lnTo>
                  <a:pt x="171155" y="0"/>
                </a:lnTo>
                <a:lnTo>
                  <a:pt x="133055" y="0"/>
                </a:lnTo>
                <a:lnTo>
                  <a:pt x="114224" y="45091"/>
                </a:lnTo>
                <a:cubicBezTo>
                  <a:pt x="110433" y="46434"/>
                  <a:pt x="106785" y="47844"/>
                  <a:pt x="103175" y="49559"/>
                </a:cubicBezTo>
                <a:lnTo>
                  <a:pt x="57893" y="31366"/>
                </a:lnTo>
                <a:lnTo>
                  <a:pt x="30956" y="58303"/>
                </a:lnTo>
                <a:lnTo>
                  <a:pt x="49416" y="103175"/>
                </a:lnTo>
                <a:cubicBezTo>
                  <a:pt x="47625" y="106861"/>
                  <a:pt x="46177" y="110614"/>
                  <a:pt x="44796" y="114491"/>
                </a:cubicBezTo>
                <a:lnTo>
                  <a:pt x="0" y="133645"/>
                </a:lnTo>
                <a:lnTo>
                  <a:pt x="0" y="171745"/>
                </a:lnTo>
                <a:lnTo>
                  <a:pt x="44834" y="190424"/>
                </a:lnTo>
                <a:cubicBezTo>
                  <a:pt x="46215" y="194291"/>
                  <a:pt x="47701" y="198053"/>
                  <a:pt x="49482" y="201740"/>
                </a:cubicBezTo>
                <a:lnTo>
                  <a:pt x="31366" y="246907"/>
                </a:lnTo>
                <a:lnTo>
                  <a:pt x="58303" y="273844"/>
                </a:lnTo>
                <a:lnTo>
                  <a:pt x="103289" y="255318"/>
                </a:lnTo>
                <a:cubicBezTo>
                  <a:pt x="106899" y="257032"/>
                  <a:pt x="110585" y="258404"/>
                  <a:pt x="114376" y="259709"/>
                </a:cubicBezTo>
                <a:lnTo>
                  <a:pt x="133645" y="304800"/>
                </a:lnTo>
                <a:lnTo>
                  <a:pt x="171745" y="304800"/>
                </a:lnTo>
                <a:lnTo>
                  <a:pt x="190605" y="259480"/>
                </a:lnTo>
                <a:cubicBezTo>
                  <a:pt x="194215" y="258137"/>
                  <a:pt x="197787" y="256727"/>
                  <a:pt x="201206" y="255089"/>
                </a:cubicBezTo>
                <a:lnTo>
                  <a:pt x="246898" y="273396"/>
                </a:lnTo>
                <a:lnTo>
                  <a:pt x="273834" y="246459"/>
                </a:lnTo>
                <a:lnTo>
                  <a:pt x="255079" y="200997"/>
                </a:lnTo>
                <a:cubicBezTo>
                  <a:pt x="256680" y="197577"/>
                  <a:pt x="257985" y="194110"/>
                  <a:pt x="259251" y="190576"/>
                </a:cubicBezTo>
                <a:lnTo>
                  <a:pt x="304800" y="171155"/>
                </a:lnTo>
                <a:close/>
                <a:moveTo>
                  <a:pt x="152105" y="209550"/>
                </a:moveTo>
                <a:cubicBezTo>
                  <a:pt x="120558" y="209550"/>
                  <a:pt x="94955" y="183947"/>
                  <a:pt x="94955" y="152400"/>
                </a:cubicBezTo>
                <a:cubicBezTo>
                  <a:pt x="94955" y="120853"/>
                  <a:pt x="120558" y="95250"/>
                  <a:pt x="152105" y="95250"/>
                </a:cubicBezTo>
                <a:cubicBezTo>
                  <a:pt x="183652" y="95250"/>
                  <a:pt x="209255" y="120853"/>
                  <a:pt x="209255" y="152400"/>
                </a:cubicBezTo>
                <a:cubicBezTo>
                  <a:pt x="209255" y="183947"/>
                  <a:pt x="183652" y="209550"/>
                  <a:pt x="152105" y="20955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9" name="TextBox 19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数据分类与优先级排序方法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aVsOaNruWIhuexu+S4juS8mOWFiOe6p+aOkuW6j+aWueazlVxuIyMjIEFCQ+WIhuexu+azlVxu5oyJ5b2x5ZON56iL5bqm5bCG5Zug57Sg5YiG5Li6Qeexu++8iDAtODAl57Sv6K6h5Y2g5q+U55qE5YWz6ZSu5Zug57Sg77yJ44CBQuexu++8iDgwLTkwJeeahOasoeimgeWboOe0oO+8ieWSjEPnsbvvvIg5MC0xMDAl55qE5LiA6Iis5Zug57Sg77yJ77yM5oyH5a+85beu5byC5YyW6LWE5rqQ5oqV5YWl44CCXG4jIyMg6aKR5pWw6ZmN5bqP5o6S5YiXXG7mlLbpm4bmlbDmja7lkI7mjInpl67popjlj5HnlJ/popHnjofku47pq5jliLDkvY7mjpLluo/vvIznoa7kv53lm77ooajnm7Top4Llj43mmKDkuLvopoHnn5vnm77vvIzlpoLnlJ/kuqfnvLrpmbfkuK1cIuWIkueXlVwi5Y2gNTAl5bqU6aaW5L2N5pi+56S644CCXG4jIyMg5Y+M5Z2Q5qCH6L205ZGI546wXG7lt6bnurXovbTmmL7npLrnu53lr7npopHmlbDvvIjlpoLnvLrpmbfmlbDph4/vvInvvIzlj7PnurXovbTmmL7npLrntK/np6/nmb7liIbmr5TvvIzpgJrov4fnm7Tmlrnlm77kuI7mm7Lnur/nu4TlkIjnqoHlh7rlhbPplK7lm6DntKDpmIjlgLzjgIJcbiMjIyDmlbDmja7liIblsYLpqozor4FcbuWvueWIneatpeivhuWIq+eahOWFs+mUruWboOe0oOi/m+S4gOatpeaLhuino++8iOWmguaMieS6p+e6vy/ml7bmrrXnu4bliIbvvInvvIzpgb/lhY1cIuS8quWFs+mUruWboOe0oFwi5bmy5omw5Yaz562W5YeG56Gu5oCn44CCIiwidHBsaWQiOiIxMDAwMSIsInRwbE5hbWUiOiJsaXN0NF8xX21vZCIsImVkaXRlZCI6ImZhbHNlIiwiZXh0cmFQYXJhbXMiOiJ7XCJpbmZvX3VybFwiOlwiaHR0cDovL2JqLmJjZWJvcy5jb20vdjEvd2Vua3UtYWktZG9jLzMwNTczMDAwNTA1MDMwMy9ydGNzL2JkanNvbi8zZTM1OTA3ZGE1NWMwYjZiLmpzb24/cmVzcG9uc2VDYWNoZUNvbnRyb2w9bWF4LWFnZSUzRDM4ODgwMDAmcmVzcG9uc2VFeHBpcmVzPUZyaSUyQyUyMDE3JTIwQXByJTIwMjAyNiUyMDAwJTNBMTYlM0EwMCUyMCUyQjA4MDAmYXV0aG9yaXphdGlvbj1iY2UtYXV0aC12MSUyRjQ2ZGM4Y2MzNDY3NDRkYWQ4MDA2NTE4MjNhOTZkOWNkJTJGMjAyNi0wMy0wMlQxNiUzQTE2JTNBMDBaJTJGLTElMkZob3N0JTJGOWZjYTdiNWU2MDExNzBlYjU4MmJiMzQyZjU2NmE2Y2NhYzhkNzg3ODdmMjBlOGI1OGU1ODRhNzQ1Y2JlMTkwNyZyZXNwb25zZUNvbnRlbnRUeXBlPWFwcGxpY2F0aW9uJTJGanNvblwifSJ9</bd:templateData>
    </p:ext>
  </p:extLs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70000"/>
          </a:blip>
          <a:srcRect l="18750" r="18750"/>
          <a:stretch>
            <a:fillRect/>
          </a:stretch>
        </p:blipFill>
        <p:spPr>
          <a:xfrm rot="0">
            <a:off x="154300" y="1109992"/>
            <a:ext cx="4095887" cy="5461182"/>
          </a:xfrm>
          <a:prstGeom prst="parallelogram">
            <a:avLst/>
          </a:prstGeom>
        </p:spPr>
        <p:extLst>
          <p:ext uri="http://schemas.baidu.com/office/drawing/2023/templateData">
            <bd:templateData xmlns:bd="http://schemas.baidu.com/office/drawing/2023/templateData">eyJ0YWciOiIkaW1nMCJ9</bd:templateData>
          </p:ext>
        </p:extLst>
      </p:pic>
      <p:sp>
        <p:nvSpPr>
          <p:cNvPr id="4" name="TextBox 4"/>
          <p:cNvSpPr txBox="1"/>
          <p:nvPr/>
        </p:nvSpPr>
        <p:spPr>
          <a:xfrm rot="0">
            <a:off x="5021790" y="1109992"/>
            <a:ext cx="5989821" cy="719999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客户管理优化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5" name="AutoShape 5"/>
          <p:cNvSpPr/>
          <p:nvPr/>
        </p:nvSpPr>
        <p:spPr>
          <a:xfrm rot="0">
            <a:off x="3723196" y="1295798"/>
            <a:ext cx="668149" cy="523974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6" name="AutoShape 6"/>
          <p:cNvSpPr/>
          <p:nvPr/>
        </p:nvSpPr>
        <p:spPr>
          <a:xfrm rot="0">
            <a:off x="4144917" y="1295798"/>
            <a:ext cx="523974" cy="523974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7" name="AutoShape 7"/>
          <p:cNvSpPr/>
          <p:nvPr/>
        </p:nvSpPr>
        <p:spPr>
          <a:xfrm rot="0">
            <a:off x="3461209" y="1295798"/>
            <a:ext cx="523974" cy="523974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8" name="TextBox 8"/>
          <p:cNvSpPr txBox="1"/>
          <p:nvPr/>
        </p:nvSpPr>
        <p:spPr>
          <a:xfrm rot="0">
            <a:off x="3629632" y="1174560"/>
            <a:ext cx="761713" cy="75483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b="1" lang="en-US" sz="225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9" name="TextBox 9"/>
          <p:cNvSpPr txBox="1"/>
          <p:nvPr/>
        </p:nvSpPr>
        <p:spPr>
          <a:xfrm rot="0">
            <a:off x="5021790" y="1611739"/>
            <a:ext cx="5833336" cy="127741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某零售企业分析发现20%VIP客户贡献78%营收，遂定制专属服务方案并调整营销预算，季度利润提升23%。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sp>
        <p:nvSpPr>
          <p:cNvPr id="10" name="TextBox 10"/>
          <p:cNvSpPr txBox="1"/>
          <p:nvPr/>
        </p:nvSpPr>
        <p:spPr>
          <a:xfrm rot="0">
            <a:off x="4603086" y="2766189"/>
            <a:ext cx="5989821" cy="719999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生产质量改进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11" name="AutoShape 11"/>
          <p:cNvSpPr/>
          <p:nvPr/>
        </p:nvSpPr>
        <p:spPr>
          <a:xfrm rot="0">
            <a:off x="3304492" y="2951995"/>
            <a:ext cx="668149" cy="523974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2" name="AutoShape 12"/>
          <p:cNvSpPr/>
          <p:nvPr/>
        </p:nvSpPr>
        <p:spPr>
          <a:xfrm rot="0">
            <a:off x="3726213" y="2951995"/>
            <a:ext cx="523974" cy="523974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3" name="AutoShape 13"/>
          <p:cNvSpPr/>
          <p:nvPr/>
        </p:nvSpPr>
        <p:spPr>
          <a:xfrm rot="0">
            <a:off x="3042505" y="2951995"/>
            <a:ext cx="523974" cy="523974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4" name="TextBox 14"/>
          <p:cNvSpPr txBox="1"/>
          <p:nvPr/>
        </p:nvSpPr>
        <p:spPr>
          <a:xfrm rot="0">
            <a:off x="3094713" y="2830757"/>
            <a:ext cx="1050205" cy="75483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b="1" lang="en-US" sz="225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5" name="TextBox 15"/>
          <p:cNvSpPr txBox="1"/>
          <p:nvPr/>
        </p:nvSpPr>
        <p:spPr>
          <a:xfrm rot="0">
            <a:off x="4603086" y="3267935"/>
            <a:ext cx="5833336" cy="127741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汽车零部件厂通过帕累托图锁定"焊接气孔"（占缺陷总量的65%）为A类问题，集中优化焊机参数后报废率下降40%。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16" name="TextBox 16"/>
          <p:cNvSpPr txBox="1"/>
          <p:nvPr/>
        </p:nvSpPr>
        <p:spPr>
          <a:xfrm rot="0">
            <a:off x="4221062" y="4422385"/>
            <a:ext cx="5989821" cy="719999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库存效率提升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17" name="AutoShape 17"/>
          <p:cNvSpPr/>
          <p:nvPr/>
        </p:nvSpPr>
        <p:spPr>
          <a:xfrm rot="0">
            <a:off x="2922468" y="4608191"/>
            <a:ext cx="668149" cy="523974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8" name="AutoShape 18"/>
          <p:cNvSpPr/>
          <p:nvPr/>
        </p:nvSpPr>
        <p:spPr>
          <a:xfrm rot="0">
            <a:off x="3344189" y="4608191"/>
            <a:ext cx="523974" cy="523974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9" name="AutoShape 19"/>
          <p:cNvSpPr/>
          <p:nvPr/>
        </p:nvSpPr>
        <p:spPr>
          <a:xfrm rot="0">
            <a:off x="2660481" y="4608191"/>
            <a:ext cx="523974" cy="523974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0" name="TextBox 20"/>
          <p:cNvSpPr txBox="1"/>
          <p:nvPr/>
        </p:nvSpPr>
        <p:spPr>
          <a:xfrm rot="0">
            <a:off x="2741771" y="4486953"/>
            <a:ext cx="1062715" cy="75483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b="1" lang="en-US" sz="225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1" name="TextBox 21"/>
          <p:cNvSpPr txBox="1"/>
          <p:nvPr/>
        </p:nvSpPr>
        <p:spPr>
          <a:xfrm rot="0">
            <a:off x="4221062" y="4924131"/>
            <a:ext cx="5833336" cy="1277417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电商平台运用ABC分类，对占销售额82%的15%SKU实施动态补货策略，库存周转率从3次/年提升至5.2次/年。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22" name="TextBox 22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实际案例应用场景分析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WunumZheahiOS+i+W6lOeUqOWcuuaZr+WIhuaekFxuIyMjIOWuouaIt+euoeeQhuS8mOWMllxu5p+Q6Zu25ZSu5LyB5Lia5YiG5p6Q5Y+R546wMjAlVklQ5a6i5oi36LSh54yuNzgl6JCl5pS277yM6YGC5a6a5Yi25LiT5bGe5pyN5Yqh5pa55qGI5bm26LCD5pW06JCl6ZSA6aKE566X77yM5a2j5bqm5Yip5ram5o+Q5Y2HMjMl44CCXG4jIyMg55Sf5Lqn6LSo6YeP5pS56L+bXG7msb3ovabpm7bpg6jku7bljoLpgJrov4fluJXntK/miZjlm77plIHlrppcIueEiuaOpeawlOWtlFwi77yI5Y2g57y66Zm35oC76YeP55qENjUl77yJ5Li6Qeexu+mXrumimO+8jOmbhuS4reS8mOWMlueEiuacuuWPguaVsOWQjuaKpeW6n+eOh+S4i+mZjTQwJeOAglxuIyMjIOW6k+WtmOaViOeOh+aPkOWNh1xu55S15ZWG5bmz5Y+w6L+Q55SoQUJD5YiG57G777yM5a+55Y2g6ZSA5ZSu6aKdODIl55qEMTUlU0tV5a6e5pa95Yqo5oCB6KGl6LSn562W55Wl77yM5bqT5a2Y5ZGo6L2s546H5LuOM+asoS/lubTmj5DljYfoh7M1LjLmrKEv5bm044CCIiwidHBsaWQiOiIxMDAwMSIsInRwbE5hbWUiOiJsaXN0M19JbWczX21vZCIsImVkaXRlZCI6ImZhbHNlIiwiZXh0cmFQYXJhbXMiOiJ7XCJpbmZvX3VybFwiOlwiaHR0cDovL2JqLmJjZWJvcy5jb20vdjEvd2Vua3UtYWktZG9jLzMwNTczMDAwNTA1MDMwMy9ydGNzL2JkanNvbi8zZTM1OTA3ZGE1NWMwYjZiLmpzb24/cmVzcG9uc2VDYWNoZUNvbnRyb2w9bWF4LWFnZSUzRDM4ODgwMDAmcmVzcG9uc2VFeHBpcmVzPUZyaSUyQyUyMDE3JTIwQXByJTIwMjAyNiUyMDAwJTNBMTYlM0EwMCUyMCUyQjA4MDAmYXV0aG9yaXphdGlvbj1iY2UtYXV0aC12MSUyRjQ2ZGM4Y2MzNDY3NDRkYWQ4MDA2NTE4MjNhOTZkOWNkJTJGMjAyNi0wMy0wMlQxNiUzQTE2JTNBMDBaJTJGLTElMkZob3N0JTJGOWZjYTdiNWU2MDExNzBlYjU4MmJiMzQyZjU2NmE2Y2NhYzhkNzg3ODdmMjBlOGI1OGU1ODRhNzQ1Y2JlMTkwNyZyZXNwb25zZUNvbnRlbnRUeXBlPWFwcGxpY2F0aW9uJTJGanNvblwifSJ9</bd:templateData>
    </p:ext>
  </p:extLs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8FAFC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06" name="AutoShape 3"/>
          <p:cNvSpPr/>
          <p:nvPr/>
        </p:nvSpPr>
        <p:spPr>
          <a:xfrm rot="0">
            <a:off x="0" y="0"/>
            <a:ext cx="4318000" cy="6858000"/>
          </a:xfrm>
          <a:prstGeom prst="roundRect">
            <a:avLst>
              <a:gd fmla="val 0" name="adj"/>
            </a:avLst>
          </a:prstGeom>
          <a:solidFill>
            <a:srgbClr val="1E3A8A">
              <a:alpha val="100000"/>
            </a:srgbClr>
          </a:solidFill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4" name="Connector 4"/>
          <p:cNvCxnSpPr/>
          <p:nvPr/>
        </p:nvCxnSpPr>
        <p:spPr>
          <a:xfrm>
            <a:off x="609600" y="1517650"/>
            <a:ext cx="1270000" cy="12700"/>
          </a:xfrm>
          <a:prstGeom prst="line">
            <a:avLst/>
          </a:prstGeom>
          <a:ln w="25400">
            <a:solidFill>
              <a:srgbClr val="FFFFFF">
                <a:alpha val="5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21508" name="AutoShape 5"/>
          <p:cNvSpPr/>
          <p:nvPr/>
        </p:nvSpPr>
        <p:spPr>
          <a:xfrm rot="0">
            <a:off x="609600" y="1778000"/>
            <a:ext cx="3098800" cy="1270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6399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eyJfdGVtcGxhdGVEYXRhIjp7ImNvbnRlbnRUeXBlIjoiJG51bWJlciJ9LCJ0YWciOiIkbnVtYmVyIn0=</bd:templateData>
          </p:ext>
        </p:extLst>
      </p:sp>
      <p:sp>
        <p:nvSpPr>
          <p:cNvPr id="300005" name="AutoShape 6"/>
          <p:cNvSpPr/>
          <p:nvPr/>
        </p:nvSpPr>
        <p:spPr>
          <a:xfrm rot="0">
            <a:off x="609600" y="3048000"/>
            <a:ext cx="30988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06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609600" y="5080000"/>
            <a:ext cx="609600" cy="6096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1" name="AutoShape 8"/>
          <p:cNvSpPr/>
          <p:nvPr/>
        </p:nvSpPr>
        <p:spPr>
          <a:xfrm rot="0">
            <a:off x="4953000" y="2032000"/>
            <a:ext cx="6604000" cy="762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b="1" lang="en-US" sz="3200">
                <a:solidFill>
                  <a:srgbClr val="1F2937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直方图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eyJfdGVtcGxhdGVEYXRhIjp7ImNvbnRlbnRUeXBlIjoiJHRpdGxlIiwibGluZUNvdW50IjoiMSIsIndvcmRDb3VudCI6IjIwIn0sInRhZyI6IiR0aXRsZSJ9</bd:templateData>
          </p:ext>
        </p:extLst>
      </p:sp>
      <p:sp>
        <p:nvSpPr>
          <p:cNvPr id="321512" name="AutoShape 9"/>
          <p:cNvSpPr/>
          <p:nvPr/>
        </p:nvSpPr>
        <p:spPr>
          <a:xfrm rot="0">
            <a:off x="4953000" y="2794000"/>
            <a:ext cx="66040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cxnSp>
        <p:nvCxnSpPr>
          <p:cNvPr id="10" name="Connector 10"/>
          <p:cNvCxnSpPr/>
          <p:nvPr/>
        </p:nvCxnSpPr>
        <p:spPr>
          <a:xfrm>
            <a:off x="4953000" y="3422650"/>
            <a:ext cx="762000" cy="12700"/>
          </a:xfrm>
          <a:prstGeom prst="line">
            <a:avLst/>
          </a:prstGeom>
          <a:ln w="50800">
            <a:solidFill>
              <a:srgbClr val="1E3A8A">
                <a:alpha val="100000"/>
              </a:srgbClr>
            </a:solidFill>
            <a:prstDash val="solid"/>
            <a:headEnd len="lg" type="none" w="lg"/>
            <a:tailEnd len="lg" type="none" w="lg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300010" name="AutoShape 11"/>
          <p:cNvSpPr/>
          <p:nvPr/>
        </p:nvSpPr>
        <p:spPr>
          <a:xfrm rot="0">
            <a:off x="49530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1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0">
            <a:off x="52070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16" name="AutoShape 13"/>
          <p:cNvSpPr/>
          <p:nvPr/>
        </p:nvSpPr>
        <p:spPr>
          <a:xfrm rot="0">
            <a:off x="52070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17" name="AutoShape 14"/>
          <p:cNvSpPr/>
          <p:nvPr/>
        </p:nvSpPr>
        <p:spPr>
          <a:xfrm rot="0">
            <a:off x="52070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00014" name="AutoShape 15"/>
          <p:cNvSpPr/>
          <p:nvPr/>
        </p:nvSpPr>
        <p:spPr>
          <a:xfrm rot="0">
            <a:off x="8318500" y="3810000"/>
            <a:ext cx="3111500" cy="1778000"/>
          </a:xfrm>
          <a:prstGeom prst="roundRect">
            <a:avLst>
              <a:gd fmla="val 7142" name="adj"/>
            </a:avLst>
          </a:prstGeom>
          <a:solidFill>
            <a:srgbClr val="FFFFFF">
              <a:alpha val="100000"/>
            </a:srgbClr>
          </a:solidFill>
          <a:effectLst>
            <a:outerShdw blurRad="127000" dir="2700000" dist="50800">
              <a:srgbClr val="000000">
                <a:alpha val="5000"/>
              </a:srgbClr>
            </a:outerShdw>
          </a:effectLst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300015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0">
            <a:off x="8572500" y="4064000"/>
            <a:ext cx="406400" cy="4064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21520" name="AutoShape 17"/>
          <p:cNvSpPr/>
          <p:nvPr/>
        </p:nvSpPr>
        <p:spPr>
          <a:xfrm rot="0">
            <a:off x="8572500" y="4572000"/>
            <a:ext cx="2603500" cy="381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21521" name="AutoShape 18"/>
          <p:cNvSpPr/>
          <p:nvPr/>
        </p:nvSpPr>
        <p:spPr>
          <a:xfrm rot="0">
            <a:off x="8572500" y="4953000"/>
            <a:ext cx="2603500" cy="508000"/>
          </a:xfrm>
          <a:prstGeom prst="rect">
            <a:avLst/>
          </a:prstGeom>
          <a:noFill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ebtOaWueWbviIsInRwbGlkIjoiMTAwMDEiLCJ0cGxOYW1lIjoiaDJ0aXRsZV8zMDU3MzAwMDUwNTAzMDNfODc1NzgyNzc5XzI2NzY3NDk3NjIxMDMwM19tb2QiLCJlZGl0ZWQiOiJmYWxzZSIsImV4dHJhUGFyYW1zIjoie1wiaW5mb191cmxcIjpcImh0dHA6Ly9iai5iY2Vib3MuY29tL3YxL3dlbmt1LWFpLWRvYy8zMDU3MzAwMDUwNTAzMDMvcnRjcy9iZGpzb24vM2UzNTkwN2RhNTVjMGI2Yi5qc29uP3Jlc3BvbnNlQ2FjaGVDb250cm9sPW1heC1hZ2UlM0QzODg4MDAwJnJlc3BvbnNlRXhwaXJlcz1GcmklMkMlMjAxNyUyMEFwciUyMDIwMjYlMjAwMCUzQTE2JTNBMDAlMjAlMkIwODAwJmF1dGhvcml6YXRpb249YmNlLWF1dGgtdjElMkY0NmRjOGNjMzQ2NzQ0ZGFkODAwNjUxODIzYTk2ZDljZCUyRjIwMjYtMDMtMDJUMTYlM0ExNiUzQTAwWiUyRi0xJTJGaG9zdCUyRjlmY2E3YjVlNjAxMTcwZWI1ODJiYjM0MmY1NjZhNmNjYWM4ZDc4Nzg3ZjIwZThiNThlNTg0YTc0NWNiZTE5MDcmcmVzcG9uc2VDb250ZW50VHlwZT1hcHBsaWNhdGlvbiUyRmpzb25cIn0ifQ==</bd:templateData>
    </p:ext>
  </p:extLs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TextBox 3"/>
          <p:cNvSpPr txBox="1"/>
          <p:nvPr/>
        </p:nvSpPr>
        <p:spPr>
          <a:xfrm rot="0">
            <a:off x="5698613" y="2968756"/>
            <a:ext cx="4306342" cy="379596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77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中心趋势与离散程度分析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eyJ0YWciOiIkaXRlbTJfdGl0bGUifQ==</bd:templateData>
          </p:ext>
        </p:extLst>
      </p:sp>
      <p:sp>
        <p:nvSpPr>
          <p:cNvPr id="4" name="TextBox 4"/>
          <p:cNvSpPr txBox="1"/>
          <p:nvPr/>
        </p:nvSpPr>
        <p:spPr>
          <a:xfrm rot="0">
            <a:off x="5698613" y="3405327"/>
            <a:ext cx="5508580" cy="668829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通过图形峰值位置判断数据集中趋势，结合柱状宽度分析数据离散程度，识别异常值或偏移现象。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eyJ0YWciOiIkaXRlbTJfYyJ9</bd:templateData>
          </p:ext>
        </p:extLst>
      </p:sp>
      <p:sp>
        <p:nvSpPr>
          <p:cNvPr id="5" name="TextBox 5"/>
          <p:cNvSpPr txBox="1"/>
          <p:nvPr/>
        </p:nvSpPr>
        <p:spPr>
          <a:xfrm rot="0">
            <a:off x="5698613" y="4542909"/>
            <a:ext cx="4306342" cy="379596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77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过程能力初步评估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eyJ0YWciOiIkaXRlbTNfdGl0bGUifQ==</bd:templateData>
          </p:ext>
        </p:extLst>
      </p:sp>
      <p:sp>
        <p:nvSpPr>
          <p:cNvPr id="6" name="TextBox 6"/>
          <p:cNvSpPr txBox="1"/>
          <p:nvPr/>
        </p:nvSpPr>
        <p:spPr>
          <a:xfrm rot="0">
            <a:off x="5698613" y="4979481"/>
            <a:ext cx="5508580" cy="668829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对比数据分布范围与规格界限，快速判断过程是否受控，为后续的CPK/PPK计算提供可视化依据。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eyJ0YWciOiIkaXRlbTNfYyJ9</bd:templateData>
          </p:ext>
        </p:extLst>
      </p:sp>
      <p:sp>
        <p:nvSpPr>
          <p:cNvPr id="7" name="TextBox 7"/>
          <p:cNvSpPr txBox="1"/>
          <p:nvPr/>
        </p:nvSpPr>
        <p:spPr>
          <a:xfrm rot="0">
            <a:off x="5698613" y="1398425"/>
            <a:ext cx="4306342" cy="379596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77000"/>
              </a:lnSpc>
            </a:pPr>
            <a:r>
              <a:rPr b="1" lang="en-US" sz="2250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数据分组与区间划分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eyJ0YWciOiIkaXRlbTFfdGl0bGUifQ==</bd:templateData>
          </p:ext>
        </p:extLst>
      </p:sp>
      <p:sp>
        <p:nvSpPr>
          <p:cNvPr id="8" name="TextBox 8"/>
          <p:cNvSpPr txBox="1"/>
          <p:nvPr/>
        </p:nvSpPr>
        <p:spPr>
          <a:xfrm rot="0">
            <a:off x="5698613" y="1834997"/>
            <a:ext cx="5430080" cy="668829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将连续数据划分为若干等宽区间，统计每个区间内数据出现的频率，形成直观的柱状分布图。</a:t>
            </a:r>
          </a:p>
        </p:txBody>
        <p:extLst>
          <p:ext uri="http://schemas.baidu.com/office/drawing/2023/templateData">
            <bd:templateData xmlns:bd="http://schemas.baidu.com/office/drawing/2023/templateData">eyJ0YWciOiIkaXRlbTFfYyJ9</bd:templateData>
          </p:ext>
        </p:extLst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l="13062" r="13062"/>
          <a:stretch>
            <a:fillRect/>
          </a:stretch>
        </p:blipFill>
        <p:spPr>
          <a:xfrm rot="0">
            <a:off x="827728" y="1232187"/>
            <a:ext cx="4346281" cy="4346281"/>
          </a:xfrm>
          <a:prstGeom prst="diamond">
            <a:avLst/>
          </a:prstGeom>
        </p:spPr>
        <p:extLst>
          <p:ext uri="http://schemas.baidu.com/office/drawing/2023/templateData">
            <bd:templateData xmlns:bd="http://schemas.baidu.com/office/drawing/2023/templateData">eyJ0YWciOiIkaW1nMCJ9</bd:templateData>
          </p:ext>
        </p:extLst>
      </p:pic>
      <p:sp>
        <p:nvSpPr>
          <p:cNvPr id="10" name="TextBox 10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latin typeface="Microsoft Yahei"/>
                <a:ea typeface="Microsoft Yahei"/>
                <a:cs typeface="Microsoft Yahei"/>
              </a:rPr>
              <a:t>连续数据分布可视化方法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i/nue7reaVsOaNruWIhuW4g+WPr+inhuWMluaWueazlVxuIyMjIOaVsOaNruWIhue7hOS4juWMuumXtOWIkuWIhlxu5bCG6L+e57ut5pWw5o2u5YiS5YiG5Li66Iul5bmy562J5a695Yy66Ze077yM57uf6K6h5q+P5Liq5Yy66Ze05YaF5pWw5o2u5Ye6546w55qE6aKR546H77yM5b2i5oiQ55u06KeC55qE5p+x54q25YiG5biD5Zu+44CCXG4jIyMg5Lit5b+D6LaL5Yq/5LiO56a75pWj56iL5bqm5YiG5p6QXG7pgJrov4flm77lvaLls7DlgLzkvY3nva7liKTmlq3mlbDmja7pm4bkuK3otovlir/vvIznu5PlkIjmn7Hnirblrr3luqbliIbmnpDmlbDmja7nprvmlaPnqIvluqbvvIzor4bliKvlvILluLjlgLzmiJblgY/np7vnjrDosaHjgIJcbiMjIyDov4fnqIvog73lipvliJ3mraXor4TkvLBcbuWvueavlOaVsOaNruWIhuW4g+iMg+WbtOS4juinhOagvOeVjOmZkO+8jOW/q+mAn+WIpOaWrei/h+eoi+aYr+WQpuWPl+aOp++8jOS4uuWQjue7reeahENQSy9QUEvorqHnrpfmj5Dkvpvlj6/op4bljJbkvp3mja7jgIIiLCJ0cGxpZCI6IjEwMDAxIiwidHBsTmFtZSI6Imxpc3QzX0ltZzMzX21vZCIsImVkaXRlZCI6ImZhbHNlIiwiZXh0cmFQYXJhbXMiOiJ7XCJpbmZvX3VybFwiOlwiaHR0cDovL2JqLmJjZWJvcy5jb20vdjEvd2Vua3UtYWktZG9jLzMwNTczMDAwNTA1MDMwMy9ydGNzL2JkanNvbi8zZTM1OTA3ZGE1NWMwYjZiLmpzb24/cmVzcG9uc2VDYWNoZUNvbnRyb2w9bWF4LWFnZSUzRDM4ODgwMDAmcmVzcG9uc2VFeHBpcmVzPUZyaSUyQyUyMDE3JTIwQXByJTIwMjAyNiUyMDAwJTNBMTYlM0EwMCUyMCUyQjA4MDAmYXV0aG9yaXphdGlvbj1iY2UtYXV0aC12MSUyRjQ2ZGM4Y2MzNDY3NDRkYWQ4MDA2NTE4MjNhOTZkOWNkJTJGMjAyNi0wMy0wMlQxNiUzQTE2JTNBMDBaJTJGLTElMkZob3N0JTJGOWZjYTdiNWU2MDExNzBlYjU4MmJiMzQyZjU2NmE2Y2NhYzhkNzg3ODdmMjBlOGI1OGU1ODRhNzQ1Y2JlMTkwNyZyZXNwb25zZUNvbnRlbnRUeXBlPWFwcGxpY2F0aW9uJTJGanNvblwifSJ9</bd:templateData>
    </p:ext>
  </p:extLs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215688" y="69850"/>
            <a:ext cx="884237" cy="376238"/>
          </a:xfrm>
          <a:prstGeom prst="rect">
            <a:avLst/>
          </a:prstGeom>
          <a:noFill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3" name="TextBox 3"/>
          <p:cNvSpPr txBox="1"/>
          <p:nvPr/>
        </p:nvSpPr>
        <p:spPr>
          <a:xfrm rot="0">
            <a:off x="5437459" y="1412326"/>
            <a:ext cx="739142" cy="730069"/>
          </a:xfrm>
          <a:prstGeom prst="rect">
            <a:avLst/>
          </a:prstGeom>
          <a:ln/>
        </p:spPr>
        <p:txBody>
          <a:bodyPr anchor="t" anchorCtr="0" bIns="60960" lIns="121920" rIns="121920" rtlCol="0" tIns="60960" vert="horz" wrap="square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2025">
                <a:solidFill>
                  <a:schemeClr val="lt1"/>
                </a:solidFill>
                <a:latin typeface="微软雅黑"/>
                <a:ea typeface="微软雅黑"/>
                <a:cs typeface="微软雅黑"/>
              </a:rPr>
              <a:t>输入</a:t>
            </a:r>
          </a:p>
          <a:p>
            <a:pPr algn="ctr">
              <a:lnSpc>
                <a:spcPct val="80000"/>
              </a:lnSpc>
            </a:pPr>
            <a:r>
              <a:rPr lang="en-US" sz="2025">
                <a:solidFill>
                  <a:schemeClr val="lt1"/>
                </a:solidFill>
                <a:latin typeface="微软雅黑"/>
                <a:ea typeface="微软雅黑"/>
                <a:cs typeface="微软雅黑"/>
              </a:rPr>
              <a:t>标题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4" name="AutoShape 4"/>
          <p:cNvSpPr/>
          <p:nvPr/>
        </p:nvSpPr>
        <p:spPr>
          <a:xfrm rot="0">
            <a:off x="5059405" y="2721769"/>
            <a:ext cx="1495158" cy="1495158"/>
          </a:xfrm>
          <a:prstGeom prst="ellipse">
            <a:avLst/>
          </a:prstGeom>
          <a:solidFill>
            <a:schemeClr val="accent1">
              <a:alpha val="100000"/>
              <a:lumMod val="75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" name="Freeform 5"/>
          <p:cNvSpPr/>
          <p:nvPr/>
        </p:nvSpPr>
        <p:spPr>
          <a:xfrm rot="0">
            <a:off x="5437459" y="3133663"/>
            <a:ext cx="730613" cy="670735"/>
          </a:xfrm>
          <a:custGeom>
            <a:avLst/>
            <a:gdLst/>
            <a:ahLst/>
            <a:cxnLst/>
            <a:rect b="b" l="l" r="r" t="t"/>
            <a:pathLst>
              <a:path h="905" w="988">
                <a:moveTo>
                  <a:pt x="298" y="855"/>
                </a:moveTo>
                <a:lnTo>
                  <a:pt x="359" y="855"/>
                </a:lnTo>
                <a:lnTo>
                  <a:pt x="359" y="855"/>
                </a:lnTo>
                <a:lnTo>
                  <a:pt x="374" y="838"/>
                </a:lnTo>
                <a:lnTo>
                  <a:pt x="388" y="819"/>
                </a:lnTo>
                <a:lnTo>
                  <a:pt x="401" y="799"/>
                </a:lnTo>
                <a:lnTo>
                  <a:pt x="412" y="776"/>
                </a:lnTo>
                <a:lnTo>
                  <a:pt x="421" y="752"/>
                </a:lnTo>
                <a:lnTo>
                  <a:pt x="427" y="725"/>
                </a:lnTo>
                <a:lnTo>
                  <a:pt x="432" y="697"/>
                </a:lnTo>
                <a:lnTo>
                  <a:pt x="436" y="666"/>
                </a:lnTo>
                <a:lnTo>
                  <a:pt x="425" y="666"/>
                </a:lnTo>
                <a:lnTo>
                  <a:pt x="425" y="666"/>
                </a:lnTo>
                <a:lnTo>
                  <a:pt x="418" y="666"/>
                </a:lnTo>
                <a:lnTo>
                  <a:pt x="412" y="664"/>
                </a:lnTo>
                <a:lnTo>
                  <a:pt x="405" y="661"/>
                </a:lnTo>
                <a:lnTo>
                  <a:pt x="401" y="656"/>
                </a:lnTo>
                <a:lnTo>
                  <a:pt x="397" y="651"/>
                </a:lnTo>
                <a:lnTo>
                  <a:pt x="393" y="646"/>
                </a:lnTo>
                <a:lnTo>
                  <a:pt x="391" y="639"/>
                </a:lnTo>
                <a:lnTo>
                  <a:pt x="390" y="633"/>
                </a:lnTo>
                <a:lnTo>
                  <a:pt x="390" y="633"/>
                </a:lnTo>
                <a:lnTo>
                  <a:pt x="390" y="633"/>
                </a:lnTo>
                <a:lnTo>
                  <a:pt x="391" y="625"/>
                </a:lnTo>
                <a:lnTo>
                  <a:pt x="393" y="620"/>
                </a:lnTo>
                <a:lnTo>
                  <a:pt x="397" y="613"/>
                </a:lnTo>
                <a:lnTo>
                  <a:pt x="401" y="609"/>
                </a:lnTo>
                <a:lnTo>
                  <a:pt x="405" y="604"/>
                </a:lnTo>
                <a:lnTo>
                  <a:pt x="412" y="601"/>
                </a:lnTo>
                <a:lnTo>
                  <a:pt x="418" y="599"/>
                </a:lnTo>
                <a:lnTo>
                  <a:pt x="425" y="598"/>
                </a:lnTo>
                <a:lnTo>
                  <a:pt x="442" y="598"/>
                </a:lnTo>
                <a:lnTo>
                  <a:pt x="442" y="598"/>
                </a:lnTo>
                <a:lnTo>
                  <a:pt x="417" y="573"/>
                </a:lnTo>
                <a:lnTo>
                  <a:pt x="393" y="546"/>
                </a:lnTo>
                <a:lnTo>
                  <a:pt x="371" y="519"/>
                </a:lnTo>
                <a:lnTo>
                  <a:pt x="351" y="489"/>
                </a:lnTo>
                <a:lnTo>
                  <a:pt x="337" y="512"/>
                </a:lnTo>
                <a:lnTo>
                  <a:pt x="337" y="512"/>
                </a:lnTo>
                <a:lnTo>
                  <a:pt x="277" y="476"/>
                </a:lnTo>
                <a:lnTo>
                  <a:pt x="248" y="458"/>
                </a:lnTo>
                <a:lnTo>
                  <a:pt x="219" y="438"/>
                </a:lnTo>
                <a:lnTo>
                  <a:pt x="191" y="418"/>
                </a:lnTo>
                <a:lnTo>
                  <a:pt x="164" y="395"/>
                </a:lnTo>
                <a:lnTo>
                  <a:pt x="138" y="371"/>
                </a:lnTo>
                <a:lnTo>
                  <a:pt x="126" y="358"/>
                </a:lnTo>
                <a:lnTo>
                  <a:pt x="114" y="345"/>
                </a:lnTo>
                <a:lnTo>
                  <a:pt x="114" y="345"/>
                </a:lnTo>
                <a:lnTo>
                  <a:pt x="102" y="331"/>
                </a:lnTo>
                <a:lnTo>
                  <a:pt x="92" y="317"/>
                </a:lnTo>
                <a:lnTo>
                  <a:pt x="81" y="301"/>
                </a:lnTo>
                <a:lnTo>
                  <a:pt x="71" y="285"/>
                </a:lnTo>
                <a:lnTo>
                  <a:pt x="61" y="269"/>
                </a:lnTo>
                <a:lnTo>
                  <a:pt x="53" y="251"/>
                </a:lnTo>
                <a:lnTo>
                  <a:pt x="44" y="234"/>
                </a:lnTo>
                <a:lnTo>
                  <a:pt x="36" y="216"/>
                </a:lnTo>
                <a:lnTo>
                  <a:pt x="30" y="196"/>
                </a:lnTo>
                <a:lnTo>
                  <a:pt x="23" y="175"/>
                </a:lnTo>
                <a:lnTo>
                  <a:pt x="18" y="154"/>
                </a:lnTo>
                <a:lnTo>
                  <a:pt x="13" y="132"/>
                </a:lnTo>
                <a:lnTo>
                  <a:pt x="9" y="108"/>
                </a:lnTo>
                <a:lnTo>
                  <a:pt x="6" y="84"/>
                </a:lnTo>
                <a:lnTo>
                  <a:pt x="4" y="59"/>
                </a:lnTo>
                <a:lnTo>
                  <a:pt x="3" y="33"/>
                </a:lnTo>
                <a:lnTo>
                  <a:pt x="0" y="0"/>
                </a:lnTo>
                <a:lnTo>
                  <a:pt x="33" y="7"/>
                </a:lnTo>
                <a:lnTo>
                  <a:pt x="239" y="55"/>
                </a:lnTo>
                <a:lnTo>
                  <a:pt x="252" y="58"/>
                </a:lnTo>
                <a:lnTo>
                  <a:pt x="252" y="58"/>
                </a:lnTo>
                <a:lnTo>
                  <a:pt x="256" y="23"/>
                </a:lnTo>
                <a:lnTo>
                  <a:pt x="473" y="23"/>
                </a:lnTo>
                <a:lnTo>
                  <a:pt x="520" y="23"/>
                </a:lnTo>
                <a:lnTo>
                  <a:pt x="737" y="23"/>
                </a:lnTo>
                <a:lnTo>
                  <a:pt x="737" y="23"/>
                </a:lnTo>
                <a:lnTo>
                  <a:pt x="740" y="57"/>
                </a:lnTo>
                <a:lnTo>
                  <a:pt x="751" y="55"/>
                </a:lnTo>
                <a:lnTo>
                  <a:pt x="956" y="7"/>
                </a:lnTo>
                <a:lnTo>
                  <a:pt x="988" y="0"/>
                </a:lnTo>
                <a:lnTo>
                  <a:pt x="987" y="33"/>
                </a:lnTo>
                <a:lnTo>
                  <a:pt x="987" y="33"/>
                </a:lnTo>
                <a:lnTo>
                  <a:pt x="986" y="59"/>
                </a:lnTo>
                <a:lnTo>
                  <a:pt x="983" y="84"/>
                </a:lnTo>
                <a:lnTo>
                  <a:pt x="980" y="108"/>
                </a:lnTo>
                <a:lnTo>
                  <a:pt x="976" y="132"/>
                </a:lnTo>
                <a:lnTo>
                  <a:pt x="971" y="154"/>
                </a:lnTo>
                <a:lnTo>
                  <a:pt x="965" y="175"/>
                </a:lnTo>
                <a:lnTo>
                  <a:pt x="960" y="196"/>
                </a:lnTo>
                <a:lnTo>
                  <a:pt x="952" y="216"/>
                </a:lnTo>
                <a:lnTo>
                  <a:pt x="945" y="234"/>
                </a:lnTo>
                <a:lnTo>
                  <a:pt x="936" y="251"/>
                </a:lnTo>
                <a:lnTo>
                  <a:pt x="927" y="269"/>
                </a:lnTo>
                <a:lnTo>
                  <a:pt x="918" y="285"/>
                </a:lnTo>
                <a:lnTo>
                  <a:pt x="908" y="301"/>
                </a:lnTo>
                <a:lnTo>
                  <a:pt x="897" y="317"/>
                </a:lnTo>
                <a:lnTo>
                  <a:pt x="886" y="331"/>
                </a:lnTo>
                <a:lnTo>
                  <a:pt x="874" y="345"/>
                </a:lnTo>
                <a:lnTo>
                  <a:pt x="874" y="345"/>
                </a:lnTo>
                <a:lnTo>
                  <a:pt x="862" y="358"/>
                </a:lnTo>
                <a:lnTo>
                  <a:pt x="850" y="371"/>
                </a:lnTo>
                <a:lnTo>
                  <a:pt x="825" y="395"/>
                </a:lnTo>
                <a:lnTo>
                  <a:pt x="798" y="418"/>
                </a:lnTo>
                <a:lnTo>
                  <a:pt x="770" y="438"/>
                </a:lnTo>
                <a:lnTo>
                  <a:pt x="742" y="458"/>
                </a:lnTo>
                <a:lnTo>
                  <a:pt x="713" y="476"/>
                </a:lnTo>
                <a:lnTo>
                  <a:pt x="653" y="512"/>
                </a:lnTo>
                <a:lnTo>
                  <a:pt x="640" y="491"/>
                </a:lnTo>
                <a:lnTo>
                  <a:pt x="640" y="491"/>
                </a:lnTo>
                <a:lnTo>
                  <a:pt x="620" y="521"/>
                </a:lnTo>
                <a:lnTo>
                  <a:pt x="599" y="548"/>
                </a:lnTo>
                <a:lnTo>
                  <a:pt x="576" y="574"/>
                </a:lnTo>
                <a:lnTo>
                  <a:pt x="551" y="598"/>
                </a:lnTo>
                <a:lnTo>
                  <a:pt x="567" y="598"/>
                </a:lnTo>
                <a:lnTo>
                  <a:pt x="567" y="598"/>
                </a:lnTo>
                <a:lnTo>
                  <a:pt x="574" y="599"/>
                </a:lnTo>
                <a:lnTo>
                  <a:pt x="580" y="601"/>
                </a:lnTo>
                <a:lnTo>
                  <a:pt x="586" y="604"/>
                </a:lnTo>
                <a:lnTo>
                  <a:pt x="591" y="609"/>
                </a:lnTo>
                <a:lnTo>
                  <a:pt x="595" y="613"/>
                </a:lnTo>
                <a:lnTo>
                  <a:pt x="599" y="620"/>
                </a:lnTo>
                <a:lnTo>
                  <a:pt x="601" y="625"/>
                </a:lnTo>
                <a:lnTo>
                  <a:pt x="601" y="633"/>
                </a:lnTo>
                <a:lnTo>
                  <a:pt x="601" y="633"/>
                </a:lnTo>
                <a:lnTo>
                  <a:pt x="601" y="633"/>
                </a:lnTo>
                <a:lnTo>
                  <a:pt x="601" y="639"/>
                </a:lnTo>
                <a:lnTo>
                  <a:pt x="599" y="646"/>
                </a:lnTo>
                <a:lnTo>
                  <a:pt x="595" y="651"/>
                </a:lnTo>
                <a:lnTo>
                  <a:pt x="591" y="656"/>
                </a:lnTo>
                <a:lnTo>
                  <a:pt x="586" y="661"/>
                </a:lnTo>
                <a:lnTo>
                  <a:pt x="580" y="664"/>
                </a:lnTo>
                <a:lnTo>
                  <a:pt x="574" y="666"/>
                </a:lnTo>
                <a:lnTo>
                  <a:pt x="567" y="666"/>
                </a:lnTo>
                <a:lnTo>
                  <a:pt x="557" y="666"/>
                </a:lnTo>
                <a:lnTo>
                  <a:pt x="557" y="666"/>
                </a:lnTo>
                <a:lnTo>
                  <a:pt x="561" y="697"/>
                </a:lnTo>
                <a:lnTo>
                  <a:pt x="565" y="725"/>
                </a:lnTo>
                <a:lnTo>
                  <a:pt x="572" y="752"/>
                </a:lnTo>
                <a:lnTo>
                  <a:pt x="581" y="776"/>
                </a:lnTo>
                <a:lnTo>
                  <a:pt x="592" y="799"/>
                </a:lnTo>
                <a:lnTo>
                  <a:pt x="605" y="819"/>
                </a:lnTo>
                <a:lnTo>
                  <a:pt x="619" y="838"/>
                </a:lnTo>
                <a:lnTo>
                  <a:pt x="634" y="855"/>
                </a:lnTo>
                <a:lnTo>
                  <a:pt x="697" y="855"/>
                </a:lnTo>
                <a:lnTo>
                  <a:pt x="713" y="905"/>
                </a:lnTo>
                <a:lnTo>
                  <a:pt x="283" y="905"/>
                </a:lnTo>
                <a:lnTo>
                  <a:pt x="298" y="855"/>
                </a:lnTo>
                <a:lnTo>
                  <a:pt x="298" y="855"/>
                </a:lnTo>
                <a:close/>
                <a:moveTo>
                  <a:pt x="742" y="109"/>
                </a:moveTo>
                <a:lnTo>
                  <a:pt x="742" y="109"/>
                </a:lnTo>
                <a:lnTo>
                  <a:pt x="741" y="157"/>
                </a:lnTo>
                <a:lnTo>
                  <a:pt x="737" y="203"/>
                </a:lnTo>
                <a:lnTo>
                  <a:pt x="731" y="247"/>
                </a:lnTo>
                <a:lnTo>
                  <a:pt x="723" y="289"/>
                </a:lnTo>
                <a:lnTo>
                  <a:pt x="719" y="310"/>
                </a:lnTo>
                <a:lnTo>
                  <a:pt x="714" y="331"/>
                </a:lnTo>
                <a:lnTo>
                  <a:pt x="707" y="350"/>
                </a:lnTo>
                <a:lnTo>
                  <a:pt x="701" y="370"/>
                </a:lnTo>
                <a:lnTo>
                  <a:pt x="693" y="388"/>
                </a:lnTo>
                <a:lnTo>
                  <a:pt x="685" y="407"/>
                </a:lnTo>
                <a:lnTo>
                  <a:pt x="678" y="425"/>
                </a:lnTo>
                <a:lnTo>
                  <a:pt x="669" y="443"/>
                </a:lnTo>
                <a:lnTo>
                  <a:pt x="669" y="443"/>
                </a:lnTo>
                <a:lnTo>
                  <a:pt x="715" y="414"/>
                </a:lnTo>
                <a:lnTo>
                  <a:pt x="736" y="399"/>
                </a:lnTo>
                <a:lnTo>
                  <a:pt x="758" y="383"/>
                </a:lnTo>
                <a:lnTo>
                  <a:pt x="779" y="367"/>
                </a:lnTo>
                <a:lnTo>
                  <a:pt x="798" y="349"/>
                </a:lnTo>
                <a:lnTo>
                  <a:pt x="818" y="331"/>
                </a:lnTo>
                <a:lnTo>
                  <a:pt x="836" y="311"/>
                </a:lnTo>
                <a:lnTo>
                  <a:pt x="836" y="311"/>
                </a:lnTo>
                <a:lnTo>
                  <a:pt x="855" y="288"/>
                </a:lnTo>
                <a:lnTo>
                  <a:pt x="871" y="263"/>
                </a:lnTo>
                <a:lnTo>
                  <a:pt x="886" y="236"/>
                </a:lnTo>
                <a:lnTo>
                  <a:pt x="894" y="222"/>
                </a:lnTo>
                <a:lnTo>
                  <a:pt x="900" y="208"/>
                </a:lnTo>
                <a:lnTo>
                  <a:pt x="906" y="192"/>
                </a:lnTo>
                <a:lnTo>
                  <a:pt x="912" y="177"/>
                </a:lnTo>
                <a:lnTo>
                  <a:pt x="917" y="159"/>
                </a:lnTo>
                <a:lnTo>
                  <a:pt x="921" y="142"/>
                </a:lnTo>
                <a:lnTo>
                  <a:pt x="925" y="123"/>
                </a:lnTo>
                <a:lnTo>
                  <a:pt x="929" y="105"/>
                </a:lnTo>
                <a:lnTo>
                  <a:pt x="932" y="85"/>
                </a:lnTo>
                <a:lnTo>
                  <a:pt x="934" y="66"/>
                </a:lnTo>
                <a:lnTo>
                  <a:pt x="793" y="97"/>
                </a:lnTo>
                <a:lnTo>
                  <a:pt x="808" y="130"/>
                </a:lnTo>
                <a:lnTo>
                  <a:pt x="761" y="152"/>
                </a:lnTo>
                <a:lnTo>
                  <a:pt x="742" y="109"/>
                </a:lnTo>
                <a:lnTo>
                  <a:pt x="742" y="109"/>
                </a:lnTo>
                <a:close/>
                <a:moveTo>
                  <a:pt x="326" y="446"/>
                </a:moveTo>
                <a:lnTo>
                  <a:pt x="326" y="446"/>
                </a:lnTo>
                <a:lnTo>
                  <a:pt x="316" y="428"/>
                </a:lnTo>
                <a:lnTo>
                  <a:pt x="308" y="409"/>
                </a:lnTo>
                <a:lnTo>
                  <a:pt x="300" y="390"/>
                </a:lnTo>
                <a:lnTo>
                  <a:pt x="292" y="371"/>
                </a:lnTo>
                <a:lnTo>
                  <a:pt x="286" y="350"/>
                </a:lnTo>
                <a:lnTo>
                  <a:pt x="279" y="331"/>
                </a:lnTo>
                <a:lnTo>
                  <a:pt x="274" y="309"/>
                </a:lnTo>
                <a:lnTo>
                  <a:pt x="269" y="288"/>
                </a:lnTo>
                <a:lnTo>
                  <a:pt x="264" y="267"/>
                </a:lnTo>
                <a:lnTo>
                  <a:pt x="261" y="244"/>
                </a:lnTo>
                <a:lnTo>
                  <a:pt x="258" y="221"/>
                </a:lnTo>
                <a:lnTo>
                  <a:pt x="256" y="198"/>
                </a:lnTo>
                <a:lnTo>
                  <a:pt x="253" y="174"/>
                </a:lnTo>
                <a:lnTo>
                  <a:pt x="252" y="151"/>
                </a:lnTo>
                <a:lnTo>
                  <a:pt x="251" y="102"/>
                </a:lnTo>
                <a:lnTo>
                  <a:pt x="228" y="152"/>
                </a:lnTo>
                <a:lnTo>
                  <a:pt x="182" y="130"/>
                </a:lnTo>
                <a:lnTo>
                  <a:pt x="197" y="97"/>
                </a:lnTo>
                <a:lnTo>
                  <a:pt x="56" y="66"/>
                </a:lnTo>
                <a:lnTo>
                  <a:pt x="56" y="66"/>
                </a:lnTo>
                <a:lnTo>
                  <a:pt x="58" y="85"/>
                </a:lnTo>
                <a:lnTo>
                  <a:pt x="60" y="105"/>
                </a:lnTo>
                <a:lnTo>
                  <a:pt x="63" y="123"/>
                </a:lnTo>
                <a:lnTo>
                  <a:pt x="68" y="142"/>
                </a:lnTo>
                <a:lnTo>
                  <a:pt x="72" y="159"/>
                </a:lnTo>
                <a:lnTo>
                  <a:pt x="77" y="177"/>
                </a:lnTo>
                <a:lnTo>
                  <a:pt x="83" y="192"/>
                </a:lnTo>
                <a:lnTo>
                  <a:pt x="89" y="208"/>
                </a:lnTo>
                <a:lnTo>
                  <a:pt x="96" y="222"/>
                </a:lnTo>
                <a:lnTo>
                  <a:pt x="102" y="236"/>
                </a:lnTo>
                <a:lnTo>
                  <a:pt x="118" y="263"/>
                </a:lnTo>
                <a:lnTo>
                  <a:pt x="135" y="288"/>
                </a:lnTo>
                <a:lnTo>
                  <a:pt x="153" y="311"/>
                </a:lnTo>
                <a:lnTo>
                  <a:pt x="153" y="311"/>
                </a:lnTo>
                <a:lnTo>
                  <a:pt x="172" y="332"/>
                </a:lnTo>
                <a:lnTo>
                  <a:pt x="191" y="350"/>
                </a:lnTo>
                <a:lnTo>
                  <a:pt x="212" y="369"/>
                </a:lnTo>
                <a:lnTo>
                  <a:pt x="234" y="385"/>
                </a:lnTo>
                <a:lnTo>
                  <a:pt x="256" y="401"/>
                </a:lnTo>
                <a:lnTo>
                  <a:pt x="279" y="417"/>
                </a:lnTo>
                <a:lnTo>
                  <a:pt x="326" y="446"/>
                </a:lnTo>
                <a:lnTo>
                  <a:pt x="326" y="446"/>
                </a:lnTo>
                <a:close/>
                <a:moveTo>
                  <a:pt x="304" y="70"/>
                </a:moveTo>
                <a:lnTo>
                  <a:pt x="304" y="70"/>
                </a:lnTo>
                <a:lnTo>
                  <a:pt x="304" y="120"/>
                </a:lnTo>
                <a:lnTo>
                  <a:pt x="307" y="170"/>
                </a:lnTo>
                <a:lnTo>
                  <a:pt x="309" y="194"/>
                </a:lnTo>
                <a:lnTo>
                  <a:pt x="312" y="218"/>
                </a:lnTo>
                <a:lnTo>
                  <a:pt x="315" y="242"/>
                </a:lnTo>
                <a:lnTo>
                  <a:pt x="320" y="266"/>
                </a:lnTo>
                <a:lnTo>
                  <a:pt x="320" y="266"/>
                </a:lnTo>
                <a:lnTo>
                  <a:pt x="325" y="288"/>
                </a:lnTo>
                <a:lnTo>
                  <a:pt x="331" y="312"/>
                </a:lnTo>
                <a:lnTo>
                  <a:pt x="339" y="335"/>
                </a:lnTo>
                <a:lnTo>
                  <a:pt x="348" y="358"/>
                </a:lnTo>
                <a:lnTo>
                  <a:pt x="358" y="380"/>
                </a:lnTo>
                <a:lnTo>
                  <a:pt x="368" y="401"/>
                </a:lnTo>
                <a:lnTo>
                  <a:pt x="381" y="423"/>
                </a:lnTo>
                <a:lnTo>
                  <a:pt x="394" y="445"/>
                </a:lnTo>
                <a:lnTo>
                  <a:pt x="394" y="445"/>
                </a:lnTo>
                <a:lnTo>
                  <a:pt x="398" y="448"/>
                </a:lnTo>
                <a:lnTo>
                  <a:pt x="401" y="450"/>
                </a:lnTo>
                <a:lnTo>
                  <a:pt x="404" y="452"/>
                </a:lnTo>
                <a:lnTo>
                  <a:pt x="407" y="453"/>
                </a:lnTo>
                <a:lnTo>
                  <a:pt x="412" y="453"/>
                </a:lnTo>
                <a:lnTo>
                  <a:pt x="416" y="453"/>
                </a:lnTo>
                <a:lnTo>
                  <a:pt x="419" y="452"/>
                </a:lnTo>
                <a:lnTo>
                  <a:pt x="424" y="450"/>
                </a:lnTo>
                <a:lnTo>
                  <a:pt x="424" y="450"/>
                </a:lnTo>
                <a:lnTo>
                  <a:pt x="427" y="447"/>
                </a:lnTo>
                <a:lnTo>
                  <a:pt x="429" y="444"/>
                </a:lnTo>
                <a:lnTo>
                  <a:pt x="430" y="440"/>
                </a:lnTo>
                <a:lnTo>
                  <a:pt x="431" y="436"/>
                </a:lnTo>
                <a:lnTo>
                  <a:pt x="432" y="433"/>
                </a:lnTo>
                <a:lnTo>
                  <a:pt x="431" y="428"/>
                </a:lnTo>
                <a:lnTo>
                  <a:pt x="430" y="425"/>
                </a:lnTo>
                <a:lnTo>
                  <a:pt x="428" y="421"/>
                </a:lnTo>
                <a:lnTo>
                  <a:pt x="428" y="421"/>
                </a:lnTo>
                <a:lnTo>
                  <a:pt x="416" y="402"/>
                </a:lnTo>
                <a:lnTo>
                  <a:pt x="404" y="382"/>
                </a:lnTo>
                <a:lnTo>
                  <a:pt x="394" y="362"/>
                </a:lnTo>
                <a:lnTo>
                  <a:pt x="386" y="342"/>
                </a:lnTo>
                <a:lnTo>
                  <a:pt x="378" y="321"/>
                </a:lnTo>
                <a:lnTo>
                  <a:pt x="371" y="300"/>
                </a:lnTo>
                <a:lnTo>
                  <a:pt x="365" y="279"/>
                </a:lnTo>
                <a:lnTo>
                  <a:pt x="360" y="257"/>
                </a:lnTo>
                <a:lnTo>
                  <a:pt x="360" y="257"/>
                </a:lnTo>
                <a:lnTo>
                  <a:pt x="355" y="234"/>
                </a:lnTo>
                <a:lnTo>
                  <a:pt x="352" y="212"/>
                </a:lnTo>
                <a:lnTo>
                  <a:pt x="350" y="189"/>
                </a:lnTo>
                <a:lnTo>
                  <a:pt x="348" y="166"/>
                </a:lnTo>
                <a:lnTo>
                  <a:pt x="346" y="119"/>
                </a:lnTo>
                <a:lnTo>
                  <a:pt x="346" y="70"/>
                </a:lnTo>
                <a:lnTo>
                  <a:pt x="346" y="70"/>
                </a:lnTo>
                <a:lnTo>
                  <a:pt x="345" y="67"/>
                </a:lnTo>
                <a:lnTo>
                  <a:pt x="343" y="63"/>
                </a:lnTo>
                <a:lnTo>
                  <a:pt x="342" y="59"/>
                </a:lnTo>
                <a:lnTo>
                  <a:pt x="339" y="56"/>
                </a:lnTo>
                <a:lnTo>
                  <a:pt x="337" y="54"/>
                </a:lnTo>
                <a:lnTo>
                  <a:pt x="333" y="52"/>
                </a:lnTo>
                <a:lnTo>
                  <a:pt x="329" y="51"/>
                </a:lnTo>
                <a:lnTo>
                  <a:pt x="325" y="50"/>
                </a:lnTo>
                <a:lnTo>
                  <a:pt x="325" y="50"/>
                </a:lnTo>
                <a:lnTo>
                  <a:pt x="321" y="51"/>
                </a:lnTo>
                <a:lnTo>
                  <a:pt x="317" y="52"/>
                </a:lnTo>
                <a:lnTo>
                  <a:pt x="313" y="53"/>
                </a:lnTo>
                <a:lnTo>
                  <a:pt x="311" y="56"/>
                </a:lnTo>
                <a:lnTo>
                  <a:pt x="308" y="58"/>
                </a:lnTo>
                <a:lnTo>
                  <a:pt x="307" y="63"/>
                </a:lnTo>
                <a:lnTo>
                  <a:pt x="304" y="66"/>
                </a:lnTo>
                <a:lnTo>
                  <a:pt x="304" y="70"/>
                </a:lnTo>
                <a:lnTo>
                  <a:pt x="304" y="7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6" name="AutoShape 6"/>
          <p:cNvSpPr/>
          <p:nvPr/>
        </p:nvSpPr>
        <p:spPr>
          <a:xfrm rot="0">
            <a:off x="6683524" y="2879180"/>
            <a:ext cx="2115722" cy="1204100"/>
          </a:xfrm>
          <a:prstGeom prst="round2DiagRect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7" name="AutoShape 7"/>
          <p:cNvSpPr/>
          <p:nvPr/>
        </p:nvSpPr>
        <p:spPr>
          <a:xfrm rot="5400000">
            <a:off x="5167226" y="1395702"/>
            <a:ext cx="1278428" cy="1204100"/>
          </a:xfrm>
          <a:prstGeom prst="round2DiagRect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8" name="TextBox 8"/>
          <p:cNvSpPr txBox="1"/>
          <p:nvPr/>
        </p:nvSpPr>
        <p:spPr>
          <a:xfrm rot="0">
            <a:off x="5211870" y="1645737"/>
            <a:ext cx="1190320" cy="704031"/>
          </a:xfrm>
          <a:prstGeom prst="rect">
            <a:avLst/>
          </a:prstGeom>
          <a:ln/>
        </p:spPr>
        <p:txBody>
          <a:bodyPr anchor="ctr" anchorCtr="1" bIns="45720" lIns="91440" rIns="91440" rtlCol="0" tIns="45720" vert="horz" wrap="square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b="1" lang="en-US" sz="105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分布宽度评估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eyJfdGVtcGxhdGVEYXRhIjp7ImNvbnRlbnRUeXBlIjoiJGl0ZW0yX3RpdGxlIiwibGluZUNvdW50IjoiMiIsIndvcmRDb3VudCI6IjQifSwidGFnIjoiJGl0ZW0yX3RpdGxlIn0=</bd:templateData>
          </p:ext>
        </p:extLst>
      </p:sp>
      <p:sp>
        <p:nvSpPr>
          <p:cNvPr id="9" name="AutoShape 9"/>
          <p:cNvSpPr/>
          <p:nvPr/>
        </p:nvSpPr>
        <p:spPr>
          <a:xfrm rot="0">
            <a:off x="2834909" y="2867298"/>
            <a:ext cx="2115722" cy="1204100"/>
          </a:xfrm>
          <a:prstGeom prst="round2DiagRect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0" name="TextBox 10"/>
          <p:cNvSpPr txBox="1"/>
          <p:nvPr/>
        </p:nvSpPr>
        <p:spPr>
          <a:xfrm rot="0">
            <a:off x="3367975" y="3116983"/>
            <a:ext cx="1190320" cy="704730"/>
          </a:xfrm>
          <a:prstGeom prst="rect">
            <a:avLst/>
          </a:prstGeom>
          <a:ln/>
        </p:spPr>
        <p:txBody>
          <a:bodyPr anchor="ctr" anchorCtr="1" bIns="45720" lIns="91440" rIns="91440" rtlCol="0" tIns="45720" vert="horz" wrap="square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b="1" lang="en-US" sz="105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中心位置分析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eyJfdGVtcGxhdGVEYXRhIjp7ImNvbnRlbnRUeXBlIjoiJGl0ZW0xX3RpdGxlIiwibGluZUNvdW50IjoiMiIsIndvcmRDb3VudCI6IjQifSwidGFnIjoiJGl0ZW0xX3RpdGxlIn0=</bd:templateData>
          </p:ext>
        </p:extLst>
      </p:sp>
      <p:sp>
        <p:nvSpPr>
          <p:cNvPr id="11" name="AutoShape 11"/>
          <p:cNvSpPr/>
          <p:nvPr/>
        </p:nvSpPr>
        <p:spPr>
          <a:xfrm rot="5400000">
            <a:off x="5169098" y="4385188"/>
            <a:ext cx="1278428" cy="1204100"/>
          </a:xfrm>
          <a:prstGeom prst="round2DiagRect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2" name="TextBox 12"/>
          <p:cNvSpPr txBox="1"/>
          <p:nvPr/>
        </p:nvSpPr>
        <p:spPr>
          <a:xfrm rot="0">
            <a:off x="497915" y="1376966"/>
            <a:ext cx="4432908" cy="1168993"/>
          </a:xfrm>
          <a:prstGeom prst="rect">
            <a:avLst/>
          </a:prstGeom>
          <a:ln/>
        </p:spPr>
        <p:txBody>
          <a:bodyPr anchor="ctr" anchorCtr="1" bIns="45720" lIns="91440" rIns="91440" rtlCol="0" tIns="45720" vert="horz" wrap="square">
            <a:normAutofit/>
          </a:bodyPr>
          <a:lstStyle/>
          <a:p>
            <a:pPr algn="r">
              <a:lnSpc>
                <a:spcPct val="150000"/>
              </a:lnSpc>
              <a:spcBef>
                <a:spcPts val="375"/>
              </a:spcBef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结合直方图峰值位置与统计量（均值、中位数）判断数据集中趋势。若峰值左偏且均值&gt;中位数，表明存在右尾极端值影响。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eyJfdGVtcGxhdGVEYXRhIjp7ImNvbnRlbnRUeXBlIjoiJGl0ZW0xX2MiLCJsaW5lQ291bnQiOiIzIiwid29yZENvdW50IjoiMjIifSwidGFnIjoiJGl0ZW0xX2MifQ==</bd:templateData>
          </p:ext>
        </p:extLst>
      </p:sp>
      <p:sp>
        <p:nvSpPr>
          <p:cNvPr id="13" name="TextBox 13"/>
          <p:cNvSpPr txBox="1"/>
          <p:nvPr/>
        </p:nvSpPr>
        <p:spPr>
          <a:xfrm rot="0">
            <a:off x="497915" y="4366451"/>
            <a:ext cx="4432908" cy="1168993"/>
          </a:xfrm>
          <a:prstGeom prst="rect">
            <a:avLst/>
          </a:prstGeom>
          <a:ln/>
        </p:spPr>
        <p:txBody>
          <a:bodyPr anchor="ctr" anchorCtr="1" bIns="45720" lIns="91440" rIns="91440" rtlCol="0" tIns="45720" vert="horz" wrap="square">
            <a:normAutofit/>
          </a:bodyPr>
          <a:lstStyle/>
          <a:p>
            <a:pPr algn="r">
              <a:lnSpc>
                <a:spcPct val="150000"/>
              </a:lnSpc>
              <a:spcBef>
                <a:spcPts val="375"/>
              </a:spcBef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叠加规格上下限（USL/LSL）可直观判断过程能力。若直方图尾部超出规格限，需立即采取改进措施。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eyJfdGVtcGxhdGVEYXRhIjp7ImNvbnRlbnRUeXBlIjoiJGl0ZW00X2MiLCJsaW5lQ291bnQiOiIzIiwid29yZENvdW50IjoiMjIifSwidGFnIjoiJGl0ZW00X2MifQ==</bd:templateData>
          </p:ext>
        </p:extLst>
      </p:sp>
      <p:sp>
        <p:nvSpPr>
          <p:cNvPr id="14" name="TextBox 14"/>
          <p:cNvSpPr txBox="1"/>
          <p:nvPr/>
        </p:nvSpPr>
        <p:spPr>
          <a:xfrm rot="0">
            <a:off x="6663717" y="4366451"/>
            <a:ext cx="4432908" cy="1168993"/>
          </a:xfrm>
          <a:prstGeom prst="rect">
            <a:avLst/>
          </a:prstGeom>
          <a:ln/>
        </p:spPr>
        <p:txBody>
          <a:bodyPr anchor="ctr" anchorCtr="1" bIns="45720" lIns="91440" rIns="91440" rtlCol="0" tIns="45720" vert="horz" wrap="square">
            <a:normAutofit/>
          </a:bodyPr>
          <a:lstStyle/>
          <a:p>
            <a:pPr algn="l">
              <a:lnSpc>
                <a:spcPct val="150000"/>
              </a:lnSpc>
              <a:spcBef>
                <a:spcPts val="375"/>
              </a:spcBef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对称的直方图反映数据均匀分布，非对称可能需数据转换。如右偏分布可通过取对数改善分析效果。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eyJfdGVtcGxhdGVEYXRhIjp7ImNvbnRlbnRUeXBlIjoiJGl0ZW0zX2MiLCJsaW5lQ291bnQiOiIzIiwid29yZENvdW50IjoiMjIifSwidGFnIjoiJGl0ZW0zX2MifQ==</bd:templateData>
          </p:ext>
        </p:extLst>
      </p:sp>
      <p:sp>
        <p:nvSpPr>
          <p:cNvPr id="15" name="TextBox 15"/>
          <p:cNvSpPr txBox="1"/>
          <p:nvPr/>
        </p:nvSpPr>
        <p:spPr>
          <a:xfrm rot="0">
            <a:off x="6663717" y="1376966"/>
            <a:ext cx="4432908" cy="1168993"/>
          </a:xfrm>
          <a:prstGeom prst="rect">
            <a:avLst/>
          </a:prstGeom>
          <a:ln/>
        </p:spPr>
        <p:txBody>
          <a:bodyPr anchor="ctr" anchorCtr="1" bIns="45720" lIns="91440" rIns="91440" rtlCol="0" tIns="45720" vert="horz" wrap="square">
            <a:normAutofit/>
          </a:bodyPr>
          <a:lstStyle/>
          <a:p>
            <a:pPr algn="l">
              <a:lnSpc>
                <a:spcPct val="150000"/>
              </a:lnSpc>
              <a:spcBef>
                <a:spcPts val="375"/>
              </a:spcBef>
            </a:pPr>
            <a:r>
              <a:rPr lang="en-US" sz="1425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通过柱状图的横向跨度观察数据离散程度。例如生产周期直方图中，窄而高的柱体表示过程稳定，宽而矮的柱体则暗示波动较大。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eyJfdGVtcGxhdGVEYXRhIjp7ImNvbnRlbnRUeXBlIjoiJGl0ZW0yX2MiLCJsaW5lQ291bnQiOiIzIiwid29yZENvdW50IjoiMjIifSwidGFnIjoiJGl0ZW0yX2MifQ==</bd:templateData>
          </p:ext>
        </p:extLst>
      </p:sp>
      <p:sp>
        <p:nvSpPr>
          <p:cNvPr id="16" name="TextBox 16"/>
          <p:cNvSpPr txBox="1"/>
          <p:nvPr/>
        </p:nvSpPr>
        <p:spPr>
          <a:xfrm rot="0">
            <a:off x="5211870" y="4634873"/>
            <a:ext cx="1190320" cy="704730"/>
          </a:xfrm>
          <a:prstGeom prst="rect">
            <a:avLst/>
          </a:prstGeom>
          <a:ln/>
        </p:spPr>
        <p:txBody>
          <a:bodyPr anchor="ctr" anchorCtr="1" bIns="45720" lIns="91440" rIns="91440" rtlCol="0" tIns="45720" vert="horz" wrap="square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b="1" lang="en-US" sz="105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与规格限对比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eyJfdGVtcGxhdGVEYXRhIjp7ImNvbnRlbnRUeXBlIjoiJGl0ZW00X3RpdGxlIiwibGluZUNvdW50IjoiMiIsIndvcmRDb3VudCI6IjQifSwidGFnIjoiJGl0ZW00X3RpdGxlIn0=</bd:templateData>
          </p:ext>
        </p:extLst>
      </p:sp>
      <p:sp>
        <p:nvSpPr>
          <p:cNvPr id="17" name="TextBox 17"/>
          <p:cNvSpPr txBox="1"/>
          <p:nvPr/>
        </p:nvSpPr>
        <p:spPr>
          <a:xfrm rot="0">
            <a:off x="7146225" y="3116983"/>
            <a:ext cx="1190320" cy="704730"/>
          </a:xfrm>
          <a:prstGeom prst="rect">
            <a:avLst/>
          </a:prstGeom>
          <a:ln/>
        </p:spPr>
        <p:txBody>
          <a:bodyPr anchor="ctr" anchorCtr="1" bIns="45720" lIns="91440" rIns="91440" rtlCol="0" tIns="45720" vert="horz" wrap="square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b="1" lang="en-US" sz="105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对称性检查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eyJfdGVtcGxhdGVEYXRhIjp7ImNvbnRlbnRUeXBlIjoiJGl0ZW0zX3RpdGxlIiwibGluZUNvdW50IjoiMiIsIndvcmRDb3VudCI6IjQifSwidGFnIjoiJGl0ZW0zX3RpdGxlIn0=</bd:templateData>
          </p:ext>
        </p:extLst>
      </p:sp>
      <p:sp>
        <p:nvSpPr>
          <p:cNvPr id="18" name="TextBox 18"/>
          <p:cNvSpPr txBox="1"/>
          <p:nvPr/>
        </p:nvSpPr>
        <p:spPr>
          <a:xfrm rot="0">
            <a:off x="1094842" y="93878"/>
            <a:ext cx="10001250" cy="914400"/>
          </a:xfrm>
          <a:prstGeom prst="rect">
            <a:avLst/>
          </a:prstGeom>
          <a:ln/>
        </p:spPr>
        <p:txBody>
          <a:bodyPr anchor="t" anchorCtr="0" bIns="123825" lIns="123825" rIns="57150" rtlCol="0" tIns="123825" vert="horz" wrap="square">
            <a:normAutofit/>
          </a:bodyPr>
          <a:lstStyle/>
          <a:p>
            <a:r>
              <a:rPr b="1" lang="en-US" sz="3000">
                <a:latin typeface="Microsoft Yahei"/>
                <a:ea typeface="Microsoft Yahei"/>
                <a:cs typeface="Microsoft Yahei"/>
              </a:rPr>
              <a:t>数据集中趋势与离散程度解读</a:t>
            </a:r>
          </a:p>
        </p:txBody>
        <p:extLst>
          <p:ext uri="http://schemas.baidu.com/office/drawing/2023/templateData">
            <bd:templateData xmlns:bd="http://schemas.baidu.com/office/drawing/2023/templateData">eyJ0YWciOiIkdGl0bGUifQ==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aVsOaNrumbhuS4rei2i+WKv+S4juemu+aVo+eoi+W6puino+ivu1xuIyMjIOS4reW/g+S9jee9ruWIhuaekFxu57uT5ZCI55u05pa55Zu+5bOw5YC85L2N572u5LiO57uf6K6h6YeP77yI5Z2H5YC844CB5Lit5L2N5pWw77yJ5Yik5pat5pWw5o2u6ZuG5Lit6LaL5Yq/44CC6Iul5bOw5YC85bem5YGP5LiU5Z2H5YC8PuS4reS9jeaVsO+8jOihqOaYjuWtmOWcqOWPs+Wwvuaegeerr+WAvOW9seWTjeOAglxuIyMjIOWIhuW4g+WuveW6puivhOS8sFxu6YCa6L+H5p+x54q25Zu+55qE5qiq5ZCR6Leo5bqm6KeC5a+f5pWw5o2u56a75pWj56iL5bqm44CC5L6L5aaC55Sf5Lqn5ZGo5pyf55u05pa55Zu+5Lit77yM56qE6ICM6auY55qE5p+x5L2T6KGo56S66L+H56iL56iz5a6a77yM5a696ICM55+u55qE5p+x5L2T5YiZ5pqX56S65rOi5Yqo6L6D5aSn44CCXG4jIyMg5a+556ew5oCn5qOA5p+lXG7lr7nnp7DnmoTnm7Tmlrnlm77lj43mmKDmlbDmja7lnYfljIDliIbluIPvvIzpnZ7lr7nnp7Dlj6/og73pnIDmlbDmja7ovazmjaLjgILlpoLlj7PlgY/liIbluIPlj6/pgJrov4flj5blr7nmlbDmlLnlloTliIbmnpDmlYjmnpzjgIJcbiMjIyDkuI7op4TmoLzpmZDlr7nmr5RcbuWPoOWKoOinhOagvOS4iuS4i+mZkO+8iFVTTC9MU0zvvInlj6/nm7Top4LliKTmlq3ov4fnqIvog73lipvjgILoi6Xnm7Tmlrnlm77lsL7pg6jotoXlh7rop4TmoLzpmZDvvIzpnIDnq4vljbPph4flj5bmlLnov5vmjqrmlr3jgIIiLCJ0cGxpZCI6IjEwMDAxIiwidHBsTmFtZSI6Imxpc3Q0XzIzMTIwMTAxX21vZCIsImVkaXRlZCI6ImZhbHNlIiwiZXh0cmFQYXJhbXMiOiJ7XCJpbmZvX3VybFwiOlwiaHR0cDovL2JqLmJjZWJvcy5jb20vdjEvd2Vua3UtYWktZG9jLzMwNTczMDAwNTA1MDMwMy9ydGNzL2JkanNvbi8zZTM1OTA3ZGE1NWMwYjZiLmpzb24/cmVzcG9uc2VDYWNoZUNvbnRyb2w9bWF4LWFnZSUzRDM4ODgwMDAmcmVzcG9uc2VFeHBpcmVzPUZyaSUyQyUyMDE3JTIwQXByJTIwMjAyNiUyMDAwJTNBMTYlM0EwMCUyMCUyQjA4MDAmYXV0aG9yaXphdGlvbj1iY2UtYXV0aC12MSUyRjQ2ZGM4Y2MzNDY3NDRkYWQ4MDA2NTE4MjNhOTZkOWNkJTJGMjAyNi0wMy0wMlQxNiUzQTE2JTNBMDBaJTJGLTElMkZob3N0JTJGOWZjYTdiNWU2MDExNzBlYjU4MmJiMzQyZjU2NmE2Y2NhYzhkNzg3ODdmMjBlOGI1OGU1ODRhNzQ1Y2JlMTkwNyZyZXNwb25zZUNvbnRlbnRUeXBlPWFwcGxpY2F0aW9uJTJGanNvblwifSJ9</bd:templateData>
    </p:ext>
  </p:extLst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FAAB8"/>
      </a:accent1>
      <a:accent2>
        <a:srgbClr val="9FAAB8"/>
      </a:accent2>
      <a:accent3>
        <a:srgbClr val="9FAAB8"/>
      </a:accent3>
      <a:accent4>
        <a:srgbClr val="9FAAB8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panose="020F0302020204030204"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panose="020F0502020204030204"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algn="ctr" cap="flat" cmpd="sng" w="6350">
          <a:solidFill>
            <a:schemeClr val="phClr"/>
          </a:solidFill>
          <a:prstDash val="solid"/>
          <a:miter lim="800000"/>
        </a:ln>
        <a:ln algn="ctr" cap="flat" cmpd="sng" w="12700">
          <a:solidFill>
            <a:schemeClr val="phClr"/>
          </a:solidFill>
          <a:prstDash val="solid"/>
          <a:miter lim="800000"/>
        </a:ln>
        <a:ln algn="ctr" cap="flat" cmpd="sng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宽屏</PresentationFormat>
  <Paragraphs>0</Paragraphs>
  <Slides>0</Slides>
  <Notes>0</Notes>
  <HiddenSlides>0</HiddenSlides>
  <MMClips>0</MMClips>
  <ScaleCrop>false</ScaleCrop>
  <HeadingPairs>
    <vt:vector baseType="variant" size="6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0</vt:i4>
      </vt:variant>
    </vt:vector>
  </HeadingPairs>
  <TitlesOfParts>
    <vt:vector baseType="lpstr" size="4">
      <vt:lpstr>等线</vt:lpstr>
      <vt:lpstr>等线 Light</vt:lpstr>
      <vt:lpstr>Arial</vt:lpstr>
      <vt:lpstr>Office 主题​​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2025-10-20T11:38:53Z</dcterms:created>
  <dc:creator>zhangqishou</dc:creator>
  <cp:lastModifiedBy>zhangqishou</cp:lastModifiedBy>
  <dcterms:modified xsi:type="dcterms:W3CDTF">2025-10-20T12:04:35Z</dcterms:modified>
  <cp:revision>2</cp:revision>
  <dc:title>PowerPoint 演示文稿</dc:title>
</cp:coreProperties>
</file>

<file path=docProps/custom.xml><?xml version="1.0" encoding="utf-8"?>
<op:Properties xmlns:op="http://schemas.openxmlformats.org/officeDocument/2006/custom-properties" xmlns:vt="http://schemas.openxmlformats.org/officeDocument/2006/docPropsVTypes">
  <op:property fmtid="{D5CDD505-2E9C-101B-9397-08002B2CF9AE}" pid="2" name="AIGC">
    <vt:lpwstr>{"Label":"1","ContentProducer":"001191110000802100433B10001","ProduceID":"c5735d7bbbd00cc61dd84c411c3b25d3_1772468392_2400a031bb6c7b0d36c68039629b0b5f","ReservedCode1":"b8da37a875aee576d3cfe7d6bdad2516502bfa5f328969e595c3d4e0ef365d18","ContentPropagator":"001191110000802100433B10001","PropagateID":"c5735d7bbbd00cc61dd84c411c3b25d3_1772468392_2400a031bb6c7b0d36c68039629b0b5f","ReservedCode2":"b8da37a875aee576d3cfe7d6bdad2516502bfa5f328969e595c3d4e0ef365d18"}</vt:lpwstr>
  </op:property>
</op:Properties>
</file>