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presentationml.slide+xml" PartName="/ppt/slides/slide.xml"/>
  <Override ContentType="application/vnd.openxmlformats-officedocument.presentationml.slide+xml" PartName="/ppt/slides/slide2.xml"/>
  <Override ContentType="application/vnd.openxmlformats-officedocument.presentationml.slide+xml" PartName="/ppt/slides/slide3.xml"/>
  <Default Extension="jpg" ContentType="image/jpeg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drawingml.chart+xml" PartName="/ppt/charts/chart.xml"/>
  <Default Extension="xlsx" ContentType="application/vnd.openxmlformats-officedocument.spreadsheetml.sheet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custom-properties+xml" PartName="/docProps/custom.xml"/>
</Types>
</file>

<file path=_rels/.rels><?xml version="1.0" encoding="UTF-8" standalone="yes"?>
<Relationships xmlns="http://schemas.openxmlformats.org/package/2006/relationships">
<Relationship Target="ppt/presentation.xml" Type="http://schemas.openxmlformats.org/officeDocument/2006/relationships/officeDocument" Id="rId1"/>
<Relationship Target="docProps/thumbnail.jpeg" Type="http://schemas.openxmlformats.org/package/2006/relationships/metadata/thumbnail" Id="rId2"/>
<Relationship Target="docProps/core.xml" Type="http://schemas.openxmlformats.org/package/2006/relationships/metadata/core-properties" Id="rId3"/>
<Relationship Target="docProps/app.xml" Type="http://schemas.openxmlformats.org/officeDocument/2006/relationships/extended-properties" Id="rId4"/>
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 type="screen16x9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ooxmlsdkcls="c:P15_CT_ExtendedGuideList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 lastView="sldThumbnailView">
  <p:normalViewPr>
    <p:restoredLeft sz="16520"/>
    <p:restoredTop sz="94674"/>
  </p:normalViewPr>
  <p:slideViewPr>
    <p:cSldViewPr snapToGrid="0">
      <p:cViewPr varScale="1">
        <p:scale>
          <a:sx d="100" n="124"/>
          <a:sy d="100" n="124"/>
        </p:scale>
        <p:origin x="224" y="16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<Relationship Target="slideMasters/slideMaster1.xml" Type="http://schemas.openxmlformats.org/officeDocument/2006/relationships/slideMaster" Id="rId1"/>
<Relationship Target="presProps.xml" Type="http://schemas.openxmlformats.org/officeDocument/2006/relationships/presProps" Id="rId2"/>
<Relationship Target="viewProps.xml" Type="http://schemas.openxmlformats.org/officeDocument/2006/relationships/viewProps" Id="rId3"/>
<Relationship Target="theme/theme1.xml" Type="http://schemas.openxmlformats.org/officeDocument/2006/relationships/theme" Id="rId4"/>
<Relationship Target="tableStyles.xml" Type="http://schemas.openxmlformats.org/officeDocument/2006/relationships/tableStyles" Id="rId5"/>
<Relationship Target="slides/slide1.xml" Type="http://schemas.openxmlformats.org/officeDocument/2006/relationships/slide" Id="rId6"/>
<Relationship Target="slides/slide.xml" Type="http://schemas.openxmlformats.org/officeDocument/2006/relationships/slide" Id="rId7"/>
<Relationship Target="slides/slide2.xml" Type="http://schemas.openxmlformats.org/officeDocument/2006/relationships/slide" Id="rId8"/>
<Relationship Target="slides/slide3.xml" Type="http://schemas.openxmlformats.org/officeDocument/2006/relationships/slide" Id="rId9"/>
<Relationship Target="slides/slide4.xml" Type="http://schemas.openxmlformats.org/officeDocument/2006/relationships/slide" Id="rId10"/>
<Relationship Target="slides/slide5.xml" Type="http://schemas.openxmlformats.org/officeDocument/2006/relationships/slide" Id="rId11"/>
<Relationship Target="slides/slide6.xml" Type="http://schemas.openxmlformats.org/officeDocument/2006/relationships/slide" Id="rId12"/>
<Relationship Target="slides/slide7.xml" Type="http://schemas.openxmlformats.org/officeDocument/2006/relationships/slide" Id="rId13"/>
<Relationship Target="slides/slide8.xml" Type="http://schemas.openxmlformats.org/officeDocument/2006/relationships/slide" Id="rId14"/>
<Relationship Target="slides/slide9.xml" Type="http://schemas.openxmlformats.org/officeDocument/2006/relationships/slide" Id="rId15"/>
<Relationship Target="slides/slide10.xml" Type="http://schemas.openxmlformats.org/officeDocument/2006/relationships/slide" Id="rId16"/>
<Relationship Target="slides/slide11.xml" Type="http://schemas.openxmlformats.org/officeDocument/2006/relationships/slide" Id="rId17"/>
<Relationship Target="slides/slide12.xml" Type="http://schemas.openxmlformats.org/officeDocument/2006/relationships/slide" Id="rId18"/>
<Relationship Target="slides/slide13.xml" Type="http://schemas.openxmlformats.org/officeDocument/2006/relationships/slide" Id="rId19"/>
<Relationship Target="slides/slide14.xml" Type="http://schemas.openxmlformats.org/officeDocument/2006/relationships/slide" Id="rId20"/>
<Relationship Target="slides/slide15.xml" Type="http://schemas.openxmlformats.org/officeDocument/2006/relationships/slide" Id="rId21"/>
<Relationship Target="slides/slide16.xml" Type="http://schemas.openxmlformats.org/officeDocument/2006/relationships/slide" Id="rId22"/>
<Relationship Target="slides/slide17.xml" Type="http://schemas.openxmlformats.org/officeDocument/2006/relationships/slide" Id="rId23"/>
<Relationship Target="slides/slide18.xml" Type="http://schemas.openxmlformats.org/officeDocument/2006/relationships/slide" Id="rId24"/>
<Relationship Target="slides/slide19.xml" Type="http://schemas.openxmlformats.org/officeDocument/2006/relationships/slide" Id="rId25"/>
<Relationship Target="slides/slide20.xml" Type="http://schemas.openxmlformats.org/officeDocument/2006/relationships/slide" Id="rId26"/>
<Relationship Target="slides/slide21.xml" Type="http://schemas.openxmlformats.org/officeDocument/2006/relationships/slide" Id="rId27"/>
<Relationship Target="slides/slide22.xml" Type="http://schemas.openxmlformats.org/officeDocument/2006/relationships/slide" Id="rId28"/>
<Relationship Target="slides/slide23.xml" Type="http://schemas.openxmlformats.org/officeDocument/2006/relationships/slide" Id="rId29"/>
<Relationship Target="slides/slide24.xml" Type="http://schemas.openxmlformats.org/officeDocument/2006/relationships/slide" Id="rId30"/>
<Relationship Target="slides/slide25.xml" Type="http://schemas.openxmlformats.org/officeDocument/2006/relationships/slide" Id="rId31"/>
<Relationship Target="slides/slide26.xml" Type="http://schemas.openxmlformats.org/officeDocument/2006/relationships/slide" Id="rId32"/>
</Relationships>

</file>

<file path=ppt/charts/_rels/chart.xml.rels><?xml version="1.0" encoding="UTF-8" standalone="yes"?>
<rels:Relationships xmlns:rels="http://schemas.openxmlformats.org/package/2006/relationships">
<rels:Relationship Target="../embeddings/Microsoft_Excel____.xlsx" Type="http://schemas.openxmlformats.org/officeDocument/2006/relationships/package" Id="rId1"/>
</rels:Relationships>

</file>

<file path=ppt/charts/chart.xml><?xml version="1.0" encoding="utf-8"?>
<c:chartSpace xmlns:a="http://schemas.openxmlformats.org/drawingml/2006/main" xmlns:c="http://schemas.openxmlformats.org/drawingml/2006/chart" xmlns:r="http://schemas.openxmlformats.org/officeDocument/2006/relationships">
  <c:chart>
    <c:plotArea>
      <c:barChart>
        <c:barDir val="col"/>
        <c:varyColors val="0"/>
        <c:ser>
          <c:idx val="0"/>
          <c:order val="0"/>
          <c:tx>
            <c:strRef>
              <c:f>Sheet0!$B$1</c:f>
              <c:strCache>
                <c:ptCount val="1"/>
                <c:pt idx="0">
                  <c:v>测量值（单位：mm）</c:v>
                </c:pt>
              </c:strCache>
            </c:strRef>
          </c:tx>
          <c:spPr>
            <a:solidFill>
              <a:srgbClr val="9FAAB8"/>
            </a:solidFill>
          </c:spPr>
          <c:cat>
            <c:strRef>
              <c:f>Sheet0!$A$2:$A$13</c:f>
              <c:strCache>
                <c:ptCount val="12"/>
                <c:pt idx="0">
                  <c:v>1.A.1</c:v>
                </c:pt>
                <c:pt idx="1">
                  <c:v>1.A.2</c:v>
                </c:pt>
                <c:pt idx="2">
                  <c:v>1.B.1</c:v>
                </c:pt>
                <c:pt idx="3">
                  <c:v>1.B.2</c:v>
                </c:pt>
                <c:pt idx="4">
                  <c:v>2.A.1</c:v>
                </c:pt>
                <c:pt idx="5">
                  <c:v>2.A.2</c:v>
                </c:pt>
                <c:pt idx="6">
                  <c:v>2.B.1</c:v>
                </c:pt>
                <c:pt idx="7">
                  <c:v>2.B.2</c:v>
                </c:pt>
                <c:pt idx="8">
                  <c:v>3.A.1</c:v>
                </c:pt>
                <c:pt idx="9">
                  <c:v>3.A.2</c:v>
                </c:pt>
                <c:pt idx="10">
                  <c:v>3.B.1</c:v>
                </c:pt>
                <c:pt idx="11">
                  <c:v>3.B.2</c:v>
                </c:pt>
              </c:strCache>
            </c:strRef>
          </c:cat>
          <c:val>
            <c:numRef>
              <c:f>Sheet0!$B$2:$B$13</c:f>
              <c:numCache>
                <c:ptCount val="12"/>
                <c:pt idx="0">
                  <c:v>10.2</c:v>
                </c:pt>
                <c:pt idx="1">
                  <c:v>10.3</c:v>
                </c:pt>
                <c:pt idx="2">
                  <c:v>10.1</c:v>
                </c:pt>
                <c:pt idx="3">
                  <c:v>10.4</c:v>
                </c:pt>
                <c:pt idx="4">
                  <c:v>20.5</c:v>
                </c:pt>
                <c:pt idx="5">
                  <c:v>20.6</c:v>
                </c:pt>
                <c:pt idx="6">
                  <c:v>20.3</c:v>
                </c:pt>
                <c:pt idx="7">
                  <c:v>20.7</c:v>
                </c:pt>
                <c:pt idx="8">
                  <c:v>30.8</c:v>
                </c:pt>
                <c:pt idx="9">
                  <c:v>30.9</c:v>
                </c:pt>
                <c:pt idx="10">
                  <c:v>30.7</c:v>
                </c:pt>
                <c:pt idx="11">
                  <c:v>31.0</c:v>
                </c:pt>
              </c:numCache>
            </c:numRef>
          </c:val>
        </c:ser>
        <c:axId val="0"/>
        <c:axId val="1"/>
      </c:barChart>
      <c:catAx>
        <c:axId val="0"/>
        <c:scaling>
          <c:orientation val="minMax"/>
        </c:scaling>
        <c:delete val="0"/>
        <c:axPos val="b"/>
        <c:majorTickMark val="cross"/>
        <c:minorTickMark val="none"/>
        <c:tickLblPos val="nextTo"/>
        <c:crossAx val="1"/>
        <c:crosses val="autoZero"/>
        <c:auto val="0"/>
      </c:catAx>
      <c:valAx>
        <c:axId val="1"/>
        <c:scaling>
          <c:orientation val="minMax"/>
        </c:scaling>
        <c:delete val="0"/>
        <c:axPos val="l"/>
        <c:majorTickMark val="cross"/>
        <c:minorTickMark val="none"/>
        <c:tickLblPos val="nextTo"/>
        <c:crossAx val="0"/>
        <c:crosses val="autoZero"/>
        <c:crossBetween val="between"/>
      </c:valAx>
    </c:plotArea>
    <c:legend>
      <c:legendPos val="t"/>
      <c:overlay val="0"/>
    </c:legend>
  </c:chart>
  <c:externalData r:id="rId1"/>
</c:chartSpace>
</file>

<file path=ppt/slideLayouts/_rels/slideLayout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FF4D715-50C3-B803-A8ED-E297CF0F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ooxmlsdkcls="c:A16_CT_CreationId" id="{72D1C8FA-4E74-3C2B-B2E1-90179EE0F86D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kumimoji="1"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EAF96F5C-20E8-D5B3-4B51-E00FBADC240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5DCA3150-268E-E144-EB8E-C83266A4625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62C9375F-A225-D342-874D-7AF26BF34C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213152611"/>
      </p:ext>
    </p:extLst>
  </p:cSld>
  <p:clrMapOvr>
    <a:masterClrMapping/>
  </p:clrMapOvr>
  <p:extLst>
    <p:ext uri="ooxmlsdk">
      <ooxmlsdk:mediaFallback xmlns:ooxmlsdkcls="c:OOXMLSDK_CT_MediaFallback" target="/slidelayout//ppt/slideLayouts/slideLayout1.xml.png" type="slideLayout"/>
    </p:ext>
  </p:extLst>
</p:sldLayout>
</file>

<file path=ppt/slideLayouts/slideLayout10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19FE248-CB53-29A6-B21F-1B9B25D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3CB66B5-34D0-BDE9-5932-0E416504FDCD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BD9B6BF-E627-7250-3EDA-1287E111052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AA7CADA8-4560-F141-7ED6-BD570DF7468A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24590A53-D30B-FB19-DA4E-56FFB4BECD9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21721733"/>
      </p:ext>
    </p:extLst>
  </p:cSld>
  <p:clrMapOvr>
    <a:masterClrMapping/>
  </p:clrMapOvr>
  <p:extLst>
    <p:ext uri="ooxmlsdk">
      <ooxmlsdk:mediaFallback xmlns:ooxmlsdkcls="c:OOXMLSDK_CT_MediaFallback" target="/slidelayout//ppt/slideLayouts/slideLayout10.xml.png" type="slideLayout"/>
    </p:ext>
  </p:extLst>
</p:sldLayout>
</file>

<file path=ppt/slideLayouts/slideLayout1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ooxmlsdkcls="c:A16_CT_CreationId" id="{9F20F4DD-F736-F394-947B-5741BD745FEF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6E099BE-C301-7614-65DF-46D9E84D64D7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5B136390-1E46-C21F-75CD-E31A78324479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85A1DA6-C2F0-C179-3F42-8D6667B9AE87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B4619AC8-8FAF-9013-7FB4-18456D3327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923299543"/>
      </p:ext>
    </p:extLst>
  </p:cSld>
  <p:clrMapOvr>
    <a:masterClrMapping/>
  </p:clrMapOvr>
  <p:extLst>
    <p:ext uri="ooxmlsdk">
      <ooxmlsdk:mediaFallback xmlns:ooxmlsdkcls="c:OOXMLSDK_CT_MediaFallback" target="/slidelayout//ppt/slideLayouts/slideLayout11.xml.png" type="slideLayout"/>
    </p:ext>
  </p:extLst>
</p:sldLayout>
</file>

<file path=ppt/slideLayouts/slideLayout2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05BA219-D050-862C-E65B-9683A36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773736A5-1585-C5FA-D2FE-8F5ED137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6E2F4FD-E8D7-1C42-14C4-121EA09928C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BD03D1D-7811-D79C-3E26-008C6266453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9F5FEE4B-101F-62CC-E69D-F081B97B9CB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047147540"/>
      </p:ext>
    </p:extLst>
  </p:cSld>
  <p:clrMapOvr>
    <a:masterClrMapping/>
  </p:clrMapOvr>
  <p:extLst>
    <p:ext uri="ooxmlsdk">
      <ooxmlsdk:mediaFallback xmlns:ooxmlsdkcls="c:OOXMLSDK_CT_MediaFallback" target="/slidelayout//ppt/slideLayouts/slideLayout2.xml.png" type="slideLayout"/>
    </p:ext>
  </p:extLst>
</p:sldLayout>
</file>

<file path=ppt/slideLayouts/slideLayout3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4B30E9EE-8C71-67D4-A2BC-53B10698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6C09279D-06F0-EFDE-9CD6-193A29D31A41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3B3CCE7-DC65-DA1D-3E8E-70130CD6E89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99B74EE2-CD7D-A99C-E5D2-1366E53CABF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5252B1E2-E5C3-92D1-FF78-B950DDC1B42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205822510"/>
      </p:ext>
    </p:extLst>
  </p:cSld>
  <p:clrMapOvr>
    <a:masterClrMapping/>
  </p:clrMapOvr>
  <p:extLst>
    <p:ext uri="ooxmlsdk">
      <ooxmlsdk:mediaFallback xmlns:ooxmlsdkcls="c:OOXMLSDK_CT_MediaFallback" target="/slidelayout//ppt/slideLayouts/slideLayout3.xml.png" type="slideLayout"/>
    </p:ext>
  </p:extLst>
</p:sldLayout>
</file>

<file path=ppt/slideLayouts/slideLayout4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8C4817C-99A1-757B-E4AD-A4032027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2C17D338-6AC5-3B05-1915-B1578DB8BD8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0F8E3BF0-2279-8BF3-1C0E-03C9E7BF3BF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5EB8EC9A-56DC-2B36-BF93-CCB1A8E3E9A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1F3D304B-FAC1-533F-1456-38E73C2AFC5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016F4D4A-E839-BFE4-78EA-559F4A54D91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968786054"/>
      </p:ext>
    </p:extLst>
  </p:cSld>
  <p:clrMapOvr>
    <a:masterClrMapping/>
  </p:clrMapOvr>
  <p:extLst>
    <p:ext uri="ooxmlsdk">
      <ooxmlsdk:mediaFallback xmlns:ooxmlsdkcls="c:OOXMLSDK_CT_MediaFallback" target="/slidelayout//ppt/slideLayouts/slideLayout4.xml.png" type="slideLayout"/>
    </p:ext>
  </p:extLst>
</p:sldLayout>
</file>

<file path=ppt/slideLayouts/slideLayout5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044C5FF1-6080-2725-74AB-5FF7D3F2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47A501C3-38EB-2364-C39C-33279253F15E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85EEC63D-4589-C043-285B-B8127689F2C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ooxmlsdkcls="c:A16_CT_CreationId" id="{18810A47-0A22-AB30-2FCE-43F3C972A800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ooxmlsdkcls="c:A16_CT_CreationId" id="{588C72C7-7B09-FD2C-30C5-4350039BABB1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ooxmlsdkcls="c:A16_CT_CreationId" id="{B3957867-163A-9E7A-AE92-DDB0D8E1D82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ooxmlsdkcls="c:A16_CT_CreationId" id="{140928ED-F638-2A81-FAF0-17D14FCA979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ooxmlsdkcls="c:A16_CT_CreationId" id="{EB5BCCDA-B30D-A94D-59C6-47F6302534C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120130515"/>
      </p:ext>
    </p:extLst>
  </p:cSld>
  <p:clrMapOvr>
    <a:masterClrMapping/>
  </p:clrMapOvr>
  <p:extLst>
    <p:ext uri="ooxmlsdk">
      <ooxmlsdk:mediaFallback xmlns:ooxmlsdkcls="c:OOXMLSDK_CT_MediaFallback" target="/slidelayout//ppt/slideLayouts/slideLayout5.xml.png" type="slideLayout"/>
    </p:ext>
  </p:extLst>
</p:sldLayout>
</file>

<file path=ppt/slideLayouts/slideLayout6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F6C2DB04-0D11-419F-4D88-8EE71954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ooxmlsdkcls="c:A16_CT_CreationId" id="{5CFF8EF7-C3FC-15DF-EB99-F3AFA6C50F0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ooxmlsdkcls="c:A16_CT_CreationId" id="{BBA37BA3-FB71-5172-B46A-25DF8DB9748B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ooxmlsdkcls="c:A16_CT_CreationId" id="{890FED2D-6DE6-4528-CEC4-A1B115005D0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81781461"/>
      </p:ext>
    </p:extLst>
  </p:cSld>
  <p:clrMapOvr>
    <a:masterClrMapping/>
  </p:clrMapOvr>
  <p:extLst>
    <p:ext uri="ooxmlsdk">
      <ooxmlsdk:mediaFallback xmlns:ooxmlsdkcls="c:OOXMLSDK_CT_MediaFallback" target="/slidelayout//ppt/slideLayouts/slideLayout6.xml.png" type="slideLayout"/>
    </p:ext>
  </p:extLst>
</p:sldLayout>
</file>

<file path=ppt/slideLayouts/slideLayout7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ooxmlsdkcls="c:A16_CT_CreationId" id="{3C4BDD16-6439-B908-EDD7-E328E0DBDD5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ooxmlsdkcls="c:A16_CT_CreationId" id="{82E04F1C-1C5E-FF25-BFF4-A2FD0C4AB89F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ooxmlsdkcls="c:A16_CT_CreationId" id="{25C5C0E4-D1F8-57FC-808D-20A6FC4DDD9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95038035"/>
      </p:ext>
    </p:extLst>
  </p:cSld>
  <p:clrMapOvr>
    <a:masterClrMapping/>
  </p:clrMapOvr>
  <p:extLst>
    <p:ext uri="ooxmlsdk">
      <ooxmlsdk:mediaFallback xmlns:ooxmlsdkcls="c:OOXMLSDK_CT_MediaFallback" target="/slidelayout//ppt/slideLayouts/slideLayout7.xml.png" type="slideLayout"/>
    </p:ext>
  </p:extLst>
</p:sldLayout>
</file>

<file path=ppt/slideLayouts/slideLayout8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7843FCD8-D346-D209-27B3-7C09A6E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4FB47027-3D1C-237E-E4D0-376667F1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F304B274-03F4-DFA5-61F7-9E8E0AC9846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D8BAC8FF-DC28-5C76-6936-568A1EF2BCE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0762A2AA-F26F-56C5-60C1-F265434CD34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2E79CC6C-B836-7CF1-8B26-F26AD143943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850346981"/>
      </p:ext>
    </p:extLst>
  </p:cSld>
  <p:clrMapOvr>
    <a:masterClrMapping/>
  </p:clrMapOvr>
  <p:extLst>
    <p:ext uri="ooxmlsdk">
      <ooxmlsdk:mediaFallback xmlns:ooxmlsdkcls="c:OOXMLSDK_CT_MediaFallback" target="/slidelayout//ppt/slideLayouts/slideLayout8.xml.png" type="slideLayout"/>
    </p:ext>
  </p:extLst>
</p:sldLayout>
</file>

<file path=ppt/slideLayouts/slideLayout9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93E0D37B-120B-5DC1-45AB-49EAA8B7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ooxmlsdkcls="c:A16_CT_CreationId" id="{BB5A8308-143D-B013-FA6D-13A508B23FD4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kumimoji="1"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A09730FC-073C-5B6F-22E8-FA4523B5C26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9C0007D1-71A0-CD5F-5290-4EB94B79278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F4971ABE-DCFA-3F63-9336-9EBAF4904CA5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BF786D08-7017-BD7F-109B-79A0EF202E2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51326504"/>
      </p:ext>
    </p:extLst>
  </p:cSld>
  <p:clrMapOvr>
    <a:masterClrMapping/>
  </p:clrMapOvr>
  <p:extLst>
    <p:ext uri="ooxmlsdk">
      <ooxmlsdk:mediaFallback xmlns:ooxmlsdkcls="c:OOXMLSDK_CT_MediaFallback" target="/slidelayout//ppt/slideLayouts/slideLayout9.xml.png" type="slideLayout"/>
    </p:ext>
  </p:extLst>
</p:sldLayout>
</file>

<file path=ppt/slideMasters/_rels/slideMaster1.xml.rels><?xml version="1.0" encoding="UTF-8" standalone="yes"?>
<Relationships xmlns="http://schemas.openxmlformats.org/package/2006/relationships">
<Relationship Target="../slideLayouts/slideLayout1.xml" Type="http://schemas.openxmlformats.org/officeDocument/2006/relationships/slideLayout" Id="rId1"/>
<Relationship Target="../slideLayouts/slideLayout10.xml" Type="http://schemas.openxmlformats.org/officeDocument/2006/relationships/slideLayout" Id="rId10"/>
<Relationship Target="../slideLayouts/slideLayout11.xml" Type="http://schemas.openxmlformats.org/officeDocument/2006/relationships/slideLayout" Id="rId11"/>
<Relationship Target="../theme/theme1.xml" Type="http://schemas.openxmlformats.org/officeDocument/2006/relationships/theme" Id="rId12"/>
<Relationship Target="../slideLayouts/slideLayout2.xml" Type="http://schemas.openxmlformats.org/officeDocument/2006/relationships/slideLayout" Id="rId2"/>
<Relationship Target="../slideLayouts/slideLayout3.xml" Type="http://schemas.openxmlformats.org/officeDocument/2006/relationships/slideLayout" Id="rId3"/>
<Relationship Target="../slideLayouts/slideLayout4.xml" Type="http://schemas.openxmlformats.org/officeDocument/2006/relationships/slideLayout" Id="rId4"/>
<Relationship Target="../slideLayouts/slideLayout5.xml" Type="http://schemas.openxmlformats.org/officeDocument/2006/relationships/slideLayout" Id="rId5"/>
<Relationship Target="../slideLayouts/slideLayout6.xml" Type="http://schemas.openxmlformats.org/officeDocument/2006/relationships/slideLayout" Id="rId6"/>
<Relationship Target="../slideLayouts/slideLayout7.xml" Type="http://schemas.openxmlformats.org/officeDocument/2006/relationships/slideLayout" Id="rId7"/>
<Relationship Target="../slideLayouts/slideLayout8.xml" Type="http://schemas.openxmlformats.org/officeDocument/2006/relationships/slideLayout" Id="rId8"/>
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ooxmlsdkcls="c:A16_CT_CreationId" id="{779C2722-3B8C-2065-5AC5-263CFE9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857A3692-2AD9-CE6F-D53F-7845B9B389BC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B51CEA3-90BC-60A3-2BF0-EFFB67E7C6ED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CA196AE0-833D-16AA-C61D-4401D75F8977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03FBC43C-0D70-FA29-5981-9056C96452AA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5848798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png" Type="http://schemas.openxmlformats.org/officeDocument/2006/relationships/image" Id="rId3"/>
<rels:Relationship Target="../media/image6.png" Type="http://schemas.openxmlformats.org/officeDocument/2006/relationships/image" Id="rId4"/>
<rels:Relationship Target="../media/image7.png" Type="http://schemas.openxmlformats.org/officeDocument/2006/relationships/image" Id="rId5"/>
<rels:Relationship Target="../media/image8.png" Type="http://schemas.openxmlformats.org/officeDocument/2006/relationships/image" Id="rId6"/>
<rels:Relationship Target="../media/image9.png" Type="http://schemas.openxmlformats.org/officeDocument/2006/relationships/image" Id="rId7"/>
<rels:Relationship Target="../media/image10.png" Type="http://schemas.openxmlformats.org/officeDocument/2006/relationships/image" Id="rId8"/>
</rels:Relationships>

</file>

<file path=ppt/slides/_rels/slide1.xml.rels><?xml version="1.0" encoding="UTF-8" standalone="yes"?>
<Relationships xmlns="http://schemas.openxmlformats.org/package/2006/relationships">
<Relationship Target="../slideLayouts/slideLayout7.xml" Type="http://schemas.openxmlformats.org/officeDocument/2006/relationships/slideLayout" Id="rId1"/>
<Relationship Target="../media/image1.png" Type="http://schemas.openxmlformats.org/officeDocument/2006/relationships/image" Id="rId2"/>
<Relationship Target="../media/image2.png" Type="http://schemas.openxmlformats.org/officeDocument/2006/relationships/image" Id="rId3"/>
<Relationship Target="../media/image3.png" Type="http://schemas.openxmlformats.org/officeDocument/2006/relationships/image" Id="rId4"/>
<Relationship Target="../media/image4.png" Type="http://schemas.openxmlformats.org/officeDocument/2006/relationships/image" Id="rId5"/>
<Relationship Target="../media/image5.png" Type="http://schemas.openxmlformats.org/officeDocument/2006/relationships/image" Id="rId6"/>
</Relationships>

</file>

<file path=ppt/slides/_rels/slide1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charts/chart.xml" Type="http://schemas.openxmlformats.org/officeDocument/2006/relationships/chart" Id="rId3"/>
</rels:Relationships>

</file>

<file path=ppt/slides/_rels/slide1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3.jpg" Type="http://schemas.openxmlformats.org/officeDocument/2006/relationships/image" Id="rId3"/>
</rels:Relationships>

</file>

<file path=ppt/slides/_rels/slide1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4.jpg" Type="http://schemas.openxmlformats.org/officeDocument/2006/relationships/image" Id="rId3"/>
</rels:Relationships>

</file>

<file path=ppt/slides/_rels/slide1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5.jpg" Type="http://schemas.openxmlformats.org/officeDocument/2006/relationships/image" Id="rId3"/>
</rels:Relationships>

</file>

<file path=ppt/slides/_rels/slide1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6.jpg" Type="http://schemas.openxmlformats.org/officeDocument/2006/relationships/image" Id="rId3"/>
</rels:Relationships>

</file>

<file path=ppt/slides/_rels/slide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5.png" Type="http://schemas.openxmlformats.org/officeDocument/2006/relationships/image" Id="rId2"/>
</rels:Relationships>

</file>

<file path=ppt/slides/_rels/slide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jpg" Type="http://schemas.openxmlformats.org/officeDocument/2006/relationships/image" Id="rId3"/>
</rels:Relationships>

</file>

<file path=ppt/slides/_rels/slide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.jpg" Type="http://schemas.openxmlformats.org/officeDocument/2006/relationships/image" Id="rId3"/>
</rels:Relationships>

</file>

<file path=ppt/slides/_rels/slide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4.png" Type="http://schemas.openxmlformats.org/officeDocument/2006/relationships/image" Id="rId3"/>
</rels:Relationships>

</file>

<file path=ppt/slides/_rels/slide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2.jpg" Type="http://schemas.openxmlformats.org/officeDocument/2006/relationships/image" Id="rId3"/>
</rels:Relationships>

</file>

<file path=ppt/slides/_rels/slide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slide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58" name="AutoShape 3"/>
          <p:cNvSpPr/>
          <p:nvPr/>
        </p:nvSpPr>
        <p:spPr>
          <a:xfrm rot="0">
            <a:off x="609600" y="609600"/>
            <a:ext cx="10972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7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课程目录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212850"/>
            <a:ext cx="914400" cy="12700"/>
          </a:xfrm>
          <a:prstGeom prst="line">
            <a:avLst/>
          </a:prstGeom>
          <a:ln w="38100">
            <a:solidFill>
              <a:srgbClr val="2563EB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00004" name="AutoShape 5"/>
          <p:cNvSpPr/>
          <p:nvPr/>
        </p:nvSpPr>
        <p:spPr>
          <a:xfrm rot="0">
            <a:off x="6096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9144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06" name="AutoShape 7"/>
          <p:cNvSpPr/>
          <p:nvPr/>
        </p:nvSpPr>
        <p:spPr>
          <a:xfrm rot="0">
            <a:off x="29464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3" name="AutoShape 8"/>
          <p:cNvSpPr/>
          <p:nvPr/>
        </p:nvSpPr>
        <p:spPr>
          <a:xfrm rot="0">
            <a:off x="9144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测量阶段概述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eyJfdGVtcGxhdGVEYXRhIjp7ImNvbnRlbnRUeXBlIjoiJGNhdGEwIiwibGluZUNvdW50IjoiMSIsIndvcmRDb3VudCI6IjUifSwidGFnIjoiJGNhdGEwIn0=</bd:templateData>
          </p:ext>
        </p:extLst>
      </p:sp>
      <p:sp>
        <p:nvSpPr>
          <p:cNvPr id="219464" name="AutoShape 9"/>
          <p:cNvSpPr/>
          <p:nvPr/>
        </p:nvSpPr>
        <p:spPr>
          <a:xfrm rot="0">
            <a:off x="9144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09" name="AutoShape 10"/>
          <p:cNvSpPr/>
          <p:nvPr/>
        </p:nvSpPr>
        <p:spPr>
          <a:xfrm rot="0">
            <a:off x="43688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46736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1" name="AutoShape 12"/>
          <p:cNvSpPr/>
          <p:nvPr/>
        </p:nvSpPr>
        <p:spPr>
          <a:xfrm rot="0">
            <a:off x="67056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8" name="AutoShape 13"/>
          <p:cNvSpPr/>
          <p:nvPr/>
        </p:nvSpPr>
        <p:spPr>
          <a:xfrm rot="0">
            <a:off x="46736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Y的确认与测量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eyJfdGVtcGxhdGVEYXRhIjp7ImNvbnRlbnRUeXBlIjoiJGNhdGExIiwibGluZUNvdW50IjoiMSIsIndvcmRDb3VudCI6IjUifSwidGFnIjoiJGNhdGExIn0=</bd:templateData>
          </p:ext>
        </p:extLst>
      </p:sp>
      <p:sp>
        <p:nvSpPr>
          <p:cNvPr id="219469" name="AutoShape 14"/>
          <p:cNvSpPr/>
          <p:nvPr/>
        </p:nvSpPr>
        <p:spPr>
          <a:xfrm rot="0">
            <a:off x="46736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4" name="AutoShape 15"/>
          <p:cNvSpPr/>
          <p:nvPr/>
        </p:nvSpPr>
        <p:spPr>
          <a:xfrm rot="0">
            <a:off x="81280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4328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6" name="AutoShape 17"/>
          <p:cNvSpPr/>
          <p:nvPr/>
        </p:nvSpPr>
        <p:spPr>
          <a:xfrm rot="0">
            <a:off x="104648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3" name="AutoShape 18"/>
          <p:cNvSpPr/>
          <p:nvPr/>
        </p:nvSpPr>
        <p:spPr>
          <a:xfrm rot="0">
            <a:off x="84328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测量系统分析(MSA)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eyJfdGVtcGxhdGVEYXRhIjp7ImNvbnRlbnRUeXBlIjoiJGNhdGEyIiwibGluZUNvdW50IjoiMSIsIndvcmRDb3VudCI6IjUifSwidGFnIjoiJGNhdGEyIn0=</bd:templateData>
          </p:ext>
        </p:extLst>
      </p:sp>
      <p:sp>
        <p:nvSpPr>
          <p:cNvPr id="219474" name="AutoShape 19"/>
          <p:cNvSpPr/>
          <p:nvPr/>
        </p:nvSpPr>
        <p:spPr>
          <a:xfrm rot="0">
            <a:off x="84328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9" name="AutoShape 20"/>
          <p:cNvSpPr/>
          <p:nvPr/>
        </p:nvSpPr>
        <p:spPr>
          <a:xfrm rot="0">
            <a:off x="6096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0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9144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1" name="AutoShape 22"/>
          <p:cNvSpPr/>
          <p:nvPr/>
        </p:nvSpPr>
        <p:spPr>
          <a:xfrm rot="0">
            <a:off x="29464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8" name="AutoShape 23"/>
          <p:cNvSpPr/>
          <p:nvPr/>
        </p:nvSpPr>
        <p:spPr>
          <a:xfrm rot="0">
            <a:off x="9144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流程能力分析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eyJfdGVtcGxhdGVEYXRhIjp7ImNvbnRlbnRUeXBlIjoiJGNhdGEzIiwibGluZUNvdW50IjoiMSIsIndvcmRDb3VudCI6IjUifSwidGFnIjoiJGNhdGEzIn0=</bd:templateData>
          </p:ext>
        </p:extLst>
      </p:sp>
      <p:sp>
        <p:nvSpPr>
          <p:cNvPr id="219479" name="AutoShape 24"/>
          <p:cNvSpPr/>
          <p:nvPr/>
        </p:nvSpPr>
        <p:spPr>
          <a:xfrm rot="0">
            <a:off x="9144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24" name="AutoShape 25"/>
          <p:cNvSpPr/>
          <p:nvPr/>
        </p:nvSpPr>
        <p:spPr>
          <a:xfrm rot="0">
            <a:off x="43688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5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0">
            <a:off x="46736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6" name="AutoShape 27"/>
          <p:cNvSpPr/>
          <p:nvPr/>
        </p:nvSpPr>
        <p:spPr>
          <a:xfrm rot="0">
            <a:off x="67056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3" name="AutoShape 28"/>
          <p:cNvSpPr/>
          <p:nvPr/>
        </p:nvSpPr>
        <p:spPr>
          <a:xfrm rot="0">
            <a:off x="46736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潜在原因变量(X's)发掘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eyJfdGVtcGxhdGVEYXRhIjp7ImNvbnRlbnRUeXBlIjoiJGNhdGE0IiwibGluZUNvdW50IjoiMSIsIndvcmRDb3VudCI6IjUifSwidGFnIjoiJGNhdGE0In0=</bd:templateData>
          </p:ext>
        </p:extLst>
      </p:sp>
      <p:sp>
        <p:nvSpPr>
          <p:cNvPr id="219484" name="AutoShape 29"/>
          <p:cNvSpPr/>
          <p:nvPr/>
        </p:nvSpPr>
        <p:spPr>
          <a:xfrm rot="0">
            <a:off x="46736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5" name="AutoShape 30"/>
          <p:cNvSpPr/>
          <p:nvPr/>
        </p:nvSpPr>
        <p:spPr>
          <a:xfrm rot="0">
            <a:off x="81280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2563EB">
              <a:alpha val="4999"/>
            </a:srgbClr>
          </a:solidFill>
          <a:ln w="12700">
            <a:solidFill>
              <a:srgbClr val="2563EB">
                <a:alpha val="100000"/>
              </a:srgbClr>
            </a:solidFill>
            <a:prstDash val="dash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30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0">
            <a:off x="84328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87" name="AutoShape 32"/>
          <p:cNvSpPr/>
          <p:nvPr/>
        </p:nvSpPr>
        <p:spPr>
          <a:xfrm rot="0">
            <a:off x="84328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2563E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测量阶段工具与技术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eyJfdGVtcGxhdGVEYXRhIjp7ImNvbnRlbnRUeXBlIjoiJGNhdGE1IiwibGluZUNvdW50IjoiMSIsIndvcmRDb3VudCI6IjUifSwidGFnIjoiJGNhdGE1In0=</bd:templateData>
          </p:ext>
        </p:extLst>
      </p:sp>
      <p:sp>
        <p:nvSpPr>
          <p:cNvPr id="219488" name="AutoShape 33"/>
          <p:cNvSpPr/>
          <p:nvPr/>
        </p:nvSpPr>
        <p:spPr>
          <a:xfrm rot="0">
            <a:off x="84328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5rWL6YeP6Zi25q615qaC6L+wXG5Z55qE56Gu6K6k5LiO5rWL6YePXG7mtYvph4/ns7vnu5/liIbmnpAoTVNBKVxu5rWB56iL6IO95Yqb5YiG5p6QXG7mvZzlnKjljp/lm6Dlj5jph48oWCdzKeWPkeaOmFxu5rWL6YeP6Zi25q615bel5YW35LiO5oqA5pyvIiwidHBsaWQiOiIxMDAwMSIsInRwbE5hbWUiOiJjYXRhTGlzdF8zMDU5OTc0MDE3OTAzMDNfODc1NzgyNzc5XzI2ODA0NTgzMzk5MDMwM182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0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62000" y="1778000"/>
            <a:ext cx="1016000" cy="10160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2" name="AutoShape 5"/>
          <p:cNvSpPr/>
          <p:nvPr/>
        </p:nvSpPr>
        <p:spPr>
          <a:xfrm rot="0">
            <a:off x="762000" y="3048000"/>
            <a:ext cx="3048000" cy="1524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六西格玛测量阶段实操指南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762000" y="4692650"/>
            <a:ext cx="1016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00006" name="AutoShape 7"/>
          <p:cNvSpPr/>
          <p:nvPr/>
        </p:nvSpPr>
        <p:spPr>
          <a:xfrm rot="0">
            <a:off x="762000" y="4953000"/>
            <a:ext cx="3048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080000" y="1778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6" name="AutoShape 9"/>
          <p:cNvSpPr/>
          <p:nvPr/>
        </p:nvSpPr>
        <p:spPr>
          <a:xfrm rot="0">
            <a:off x="5080000" y="2540000"/>
            <a:ext cx="6096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17" name="AutoShape 10"/>
          <p:cNvSpPr/>
          <p:nvPr/>
        </p:nvSpPr>
        <p:spPr>
          <a:xfrm rot="0">
            <a:off x="5080000" y="3175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0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5334000" y="3365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9" name="AutoShape 12"/>
          <p:cNvSpPr/>
          <p:nvPr/>
        </p:nvSpPr>
        <p:spPr>
          <a:xfrm rot="0">
            <a:off x="5842000" y="3302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20" name="AutoShape 13"/>
          <p:cNvSpPr/>
          <p:nvPr/>
        </p:nvSpPr>
        <p:spPr>
          <a:xfrm rot="0">
            <a:off x="5080000" y="4191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3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5334000" y="4381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22" name="AutoShape 15"/>
          <p:cNvSpPr/>
          <p:nvPr/>
        </p:nvSpPr>
        <p:spPr>
          <a:xfrm rot="0">
            <a:off x="5842000" y="4318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33415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精准测量，驱动质量提升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eyJ0YWciOiIkc3ViVGl0bGUifQ==</bd:templateData>
          </p:ext>
        </p:extLst>
      </p:sp>
      <p:cxnSp>
        <p:nvCxnSpPr>
          <p:cNvPr id="16" name="Connector 16"/>
          <p:cNvCxnSpPr/>
          <p:nvPr/>
        </p:nvCxnSpPr>
        <p:spPr>
          <a:xfrm>
            <a:off x="5080000" y="5454650"/>
            <a:ext cx="6096000" cy="12700"/>
          </a:xfrm>
          <a:prstGeom prst="line">
            <a:avLst/>
          </a:prstGeom>
          <a:ln w="12700">
            <a:solidFill>
              <a:srgbClr val="E2E8F0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17424" name="AutoShape 17"/>
          <p:cNvSpPr/>
          <p:nvPr/>
        </p:nvSpPr>
        <p:spPr>
          <a:xfrm rot="0">
            <a:off x="5080000" y="5651500"/>
            <a:ext cx="60960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 fontScale="100000"/>
          </a:bodyPr>
          <a:lstStyle/>
          <a:p>
            <a:pPr algn="l" defTabSz="91440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lang="en-US" sz="1200">
                <a:solidFill>
                  <a:srgbClr val="94A3B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汇报人：卓越质量智库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WFreilv+agvOeOm+a1i+mHj+mYtuauteWunuaTjeaMh+WNlyIsInRwbGlkIjoiMTAwMDEiLCJ0cGxOYW1lIjoidGl0bGVfMzA1OTk3NDAxNzkwMzAzXzg3NTc4Mjc3OV8yNjgwNDU4MzM5OTAzMDN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测量系统分析(MSA)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ezu+e7n+WIhuaekChNU0EpIiwidHBsaWQiOiIxMDAwMSIsInRwbE5hbWUiOiJoMnRpdGxlXzMwNTk5NzQwMTc5MDMwM184NzU3ODI3NzlfMjY4MDQ1ODMzOTkwMzAz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72766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547734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893448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由于测量过程中不可控或难以控制的随机因素导致的误差，具有随机性、不可预测性和统计规律性。其大小和符号在多次测量中呈现无规律变化，但总体服从一定的统计分布规律。可通过增加测量次数、采用更精确的测量仪器或改进测量方法等手段来减小影响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236105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111073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456787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具有规律性和可预测性的误差，通常由设备校准不当、基准误差或环境因素导致。表现为测量值持续偏离真实值的固定偏差，需要通过校准、调整基准或优化测量环境来消除。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7799444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7674412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8113029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偏倚在量程内不稳定的现象，例如测10g物体时偏倚0.001g，测100g时偏倚突然变成0.005g。可能由仪器磨损、校准周期不当或设计缺陷引起，需通过分段校准或设备升级解决。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89344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随机误差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47010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系统误差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10459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线性误差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测量系统误差类型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ezu+e7n+ivr+W3ruexu+Wei1xuIyMjIOmaj+acuuivr+W3rlxu55Sx5LqO5rWL6YeP6L+H56iL5Lit5LiN5Y+v5o6n5oiW6Zq+5Lul5o6n5Yi255qE6ZqP5py65Zug57Sg5a+86Ie055qE6K+v5beu77yM5YW35pyJ6ZqP5py65oCn44CB5LiN5Y+v6aKE5rWL5oCn5ZKM57uf6K6h6KeE5b6L5oCn44CC5YW25aSn5bCP5ZKM56ym5Y+35Zyo5aSa5qyh5rWL6YeP5Lit5ZGI546w5peg6KeE5b6L5Y+Y5YyW77yM5L2G5oC75L2T5pyN5LuO5LiA5a6a55qE57uf6K6h5YiG5biD6KeE5b6L44CC5Y+v6YCa6L+H5aKe5Yqg5rWL6YeP5qyh5pWw44CB6YeH55So5pu057K+56Gu55qE5rWL6YeP5Luq5Zmo5oiW5pS56L+b5rWL6YeP5pa55rOV562J5omL5q615p2l5YeP5bCP5b2x5ZON44CCXG4jIyMg57O757uf6K+v5beuXG7lhbfmnInop4TlvovmgKflkozlj6/pooTmtYvmgKfnmoTor6/lt67vvIzpgJrluLjnlLHorr7lpIfmoKHlh4bkuI3lvZPjgIHln7rlh4bor6/lt67miJbnjq/looPlm6DntKDlr7zoh7TjgILooajnjrDkuLrmtYvph4/lgLzmjIHnu63lgY/nprvnnJ/lrp7lgLznmoTlm7rlrprlgY/lt67vvIzpnIDopoHpgJrov4fmoKHlh4bjgIHosIPmlbTln7rlh4bmiJbkvJjljJbmtYvph4/njq/looPmnaXmtojpmaTjgIJcbiMjIyDnur/mgKfor6/lt65cbuWBj+WAmuWcqOmHj+eoi+WGheS4jeeos+WumueahOeOsOixoe+8jOS+i+Wmgua1izEwZ+eJqeS9k+aXtuWBj+WAmjAuMDAxZ++8jOa1izEwMGfml7blgY/lgJrnqoHnhLblj5jmiJAwLjAwNWfjgILlj6/og73nlLHku6rlmajno6jmjZ/jgIHmoKHlh4blkajmnJ/kuI3lvZPmiJborr7orqHnvLrpmbflvJXotbfvvIzpnIDpgJrov4fliIbmrrXmoKHlh4bmiJborr7lpIfljYfnuqfop6PlhrPjgIIiLCJ0cGxpZCI6IjEwMDAxIiwidHBsTmFtZSI6Imxpc3QzXzJ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12.xml><?xml version="1.0" encoding="utf-8"?>
<p:sld xmlns:a="http://schemas.openxmlformats.org/drawingml/2006/main" xmlns:c="http://schemas.openxmlformats.org/drawingml/2006/chart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graphicFrame>
        <p:nvGraphicFramePr>
          <p:cNvPr id="3" name="Chart 3"/>
          <p:cNvGraphicFramePr>
            <a:graphicFrameLocks noGrp="1"/>
          </p:cNvGraphicFramePr>
          <p:nvPr/>
        </p:nvGraphicFramePr>
        <p:xfrm>
          <a:off x="650321" y="1707093"/>
          <a:ext cx="4645152" cy="4199314"/>
        </p:xfrm>
        <a:graphic>
          <a:graphicData uri="http://schemas.openxmlformats.org/drawingml/2006/chart">
            <c:chart xmlns:ooxmlsdkcls="c:C_CT_RelId" r:id="rId3"/>
          </a:graphicData>
        </a:graphic>
      </p:graphicFrame>
      <p:sp>
        <p:nvSpPr>
          <p:cNvPr id="4" name="TextBox 4"/>
          <p:cNvSpPr txBox="1"/>
          <p:nvPr/>
        </p:nvSpPr>
        <p:spPr>
          <a:xfrm rot="0">
            <a:off x="5882187" y="1590397"/>
            <a:ext cx="4980837" cy="363809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重复性差异显著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: 同一评价人对同一零件的两次测量最大偏差达0.4mm（如1.B.1与1.B.2），表明量具稳定性需改进。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再现性波动可控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: 不同评价人对同一零件的测量均值差小于0.3mm（如3.A与3.B均值差0.2mm），反映人员操作一致性较好。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系统误差需校准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: 所有测量值均高于工艺要求上限（10mm/20mm/30mm），</a:t>
            </a: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建议优先进行量具零点校准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。</a:t>
            </a:r>
          </a:p>
        </p:txBody>
        <p:extLst>
          <p:ext uri="http://schemas.baidu.com/office/drawing/2023/templateData">
            <bd:templateData xmlns:bd="http://schemas.baidu.com/office/drawing/2023/templateData">eyJ0YWciOiIkdGV4dCJ9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Gage R&amp;R分析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mBgYGNoYXJ0LXYxXG57XCJjb2x1bW5zXCI6IFtcIuivhOS7t+S6ui/or5XpqowjXCIsIFwi5rWL6YeP5YC877yI5Y2V5L2N77yabW3vvIlcIl0sIFwiZGF0YVwiOiBbW1wiMS5BLjFcIiwgMTAuMl0sIFtcIjEuQS4yXCIsIDEwLjNdLCBbXCIxLkIuMVwiLCAxMC4xXSwgW1wiMS5CLjJcIiwgMTAuNF0sIFtcIjIuQS4xXCIsIDIwLjVdLCBbXCIyLkEuMlwiLCAyMC42XSwgW1wiMi5CLjFcIiwgMjAuM10sIFtcIjIuQi4yXCIsIDIwLjddLCBbXCIzLkEuMVwiLCAzMC44XSwgW1wiMy5BLjJcIiwgMzAuOV0sIFtcIjMuQi4xXCIsIDMwLjddLCBbXCIzLkIuMlwiLCAzMS4wXV0sIFwidHlwZVwiOiBcImJhclwifVxuYGBgLSAqKumHjeWkjeaAp+W3ruW8guaYvuiRlyoqOiDlkIzkuIDor4Tku7fkurrlr7nlkIzkuIDpm7bku7bnmoTkuKTmrKHmtYvph4/mnIDlpKflgY/lt67ovr4wLjRtbe+8iOWmgjEuQi4x5LiOMS5CLjLvvInvvIzooajmmI7ph4/lhbfnqLPlrprmgKfpnIDmlLnov5vjgIJcbi0gKirlho3njrDmgKfms6Lliqjlj6/mjqcqKjog5LiN5ZCM6K+E5Lu35Lq65a+55ZCM5LiA6Zu25Lu255qE5rWL6YeP5Z2H5YC85beu5bCP5LqOMC4zbW3vvIjlpoIzLkHkuI4zLkLlnYflgLzlt64wLjJtbe+8ie+8jOWPjeaYoOS6uuWRmOaTjeS9nOS4gOiHtOaAp+i+g+WlveOAglxuLSAqKuezu+e7n+ivr+W3rumcgOagoeWHhioqOiDmiYDmnInmtYvph4/lgLzlnYfpq5jkuo7lt6XoibropoHmsYLkuIrpmZDvvIgxMG1tLzIwbW0vMzBtbe+8ie+8jCoq5bu66K6u5LyY5YWI6L+b6KGM6YeP5YW36Zu254K55qCh5YeGKirjgIIiLCJ0cGxpZCI6IjEwMDAxIiwidHBsTmFtZSI6InRpdGxlR3JhcGhfMl9tb2QiLCJlZGl0ZWQiOiJmYWxzZSIsImV4dHJhUGFyYW1zIjoie1wiaW5mb191cmxcIjpcImh0dHA6Ly9iai5iY2Vib3MuY29tL3YxL3dlbmt1LWFpLWRvYy8zMDU5OTc0MDE3OTAzMDMvcnRjcy9iZGpzb24vMzgzZGIwNzk5N2U4MTM1OC5qc29uP3Jlc3BvbnNlQ2FjaGVDb250cm9sPW1heC1hZ2UlM0QzODg4MDAwJnJlc3BvbnNlRXhwaXJlcz1GcmklMkMlMjAxNyUyMEFwciUyMDIwMjYlMjAyMCUzQTM5JTNBNTQlMjAlMkIwODAwJmF1dGhvcml6YXRpb249YmNlLWF1dGgtdjElMkY0NmRjOGNjMzQ2NzQ0ZGFkODAwNjUxODIzYTk2ZDljZCUyRjIwMjYtMDMtMDNUMTIlM0EzOSUzQTU0WiUyRi0xJTJGaG9zdCUyRmIyZWExNmM3YzQ5ZGVlY2NlYzljZjFhYzY4MGJmMmUxYjgxYTMwOGY1YjUyMGE0MDhiZjZhMWFmNTk2N2U3NGEmcmVzcG9uc2VDb250ZW50VHlwZT1hcHBsaWNhdGlvbiUyRmpzb25cIn0ifQ==</bd:templateData>
    </p:ext>
  </p:extLs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71635" y="1198944"/>
            <a:ext cx="4896317" cy="4896317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6117399" y="1833417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对重复性差（EV%高）的情况，采取调整机械间隙、升级传感器、缩短校准周期等措施。如发现卡尺导轨磨损导致0.02mm波动，需更换导轨或改用数显卡尺。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6117399" y="1466523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设备优化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117399" y="3371805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再现性问题（AV%高）时，制定详细作业指导书，使用夹具定位，开展盲测训练。例如对扭矩测量，规定扳手角度、施力速度，消除人为手法差异。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117399" y="3039750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操作标准化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117399" y="4966332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针对温度敏感设备（如三坐标仪），建立恒温车间，设置振动隔离地基。对电子秤等设备需定期清洁防风罩，避免气流扰动影响。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6117399" y="4594438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环境控制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测量系统改进方法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ezu+e7n+aUuei/m+aWueazlVxuIyMjIOiuvuWkh+S8mOWMllxu5a+56YeN5aSN5oCn5beu77yIRVYl6auY77yJ55qE5oOF5Ya177yM6YeH5Y+W6LCD5pW05py65qKw6Ze06ZqZ44CB5Y2H57qn5Lyg5oSf5Zmo44CB57yp55+t5qCh5YeG5ZGo5pyf562J5o6q5pa944CC5aaC5Y+R546w5Y2h5bC65a+86L2o56Oo5o2f5a+86Ie0MC4wMm1t5rOi5Yqo77yM6ZyA5pu05o2i5a+86L2o5oiW5pS555So5pWw5pi+5Y2h5bC644CCXG4jIyMg5pON5L2c5qCH5YeG5YyWXG7lho3njrDmgKfpl67popjvvIhBViXpq5jvvInml7bvvIzliLblrpror6bnu4bkvZzkuJrmjIflr7zkuabvvIzkvb/nlKjlpLnlhbflrprkvY3vvIzlvIDlsZXnm7LmtYvorq3nu4PjgILkvovlpoLlr7nmia3nn6nmtYvph4/vvIzop4TlrprmibPmiYvop5LluqbjgIHmlr3lipvpgJ/luqbvvIzmtojpmaTkurrkuLrmiYvms5Xlt67lvILjgIJcbiMjIyDnjq/looPmjqfliLZcbumSiOWvuea4qeW6puaVj+aEn+iuvuWkh++8iOWmguS4ieWdkOagh+S7qu+8ie+8jOW7uueri+aBkua4qei9pumXtO+8jOiuvue9ruaMr+WKqOmalOemu+WcsOWfuuOAguWvueeUteWtkOenpOetieiuvuWkh+mcgOWumuacn+a4hea0gemYsumjjue9qe+8jOmBv+WFjeawlOa1geaJsOWKqOW9seWTjeOAgiIsInRwbGlkIjoiMTAwMDEiLCJ0cGxOYW1lIjoibGlzdDNfSW1nMTN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流程能力分析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geeoi+iDveWKm+WIhuaekCIsInRwbGlkIjoiMTAwMDEiLCJ0cGxOYW1lIjoiaDJ0aXRsZV8zMDU5OTc0MDE3OTAzMDNfODc1NzgyNzc5XzI2ODA0NTgzMzk5MDMwM19tb2QiLCJlZGl0ZWQiOiJmYWxzZSIsImV4dHJhUGFyYW1zIjoie1wiaW5mb191cmxcIjpcImh0dHA6Ly9iai5iY2Vib3MuY29tL3YxL3dlbmt1LWFpLWRvYy8zMDU5OTc0MDE3OTAzMDMvcnRjcy9iZGpzb24vMzgzZGIwNzk5N2U4MTM1OC5qc29uP3Jlc3BvbnNlQ2FjaGVDb250cm9sPW1heC1hZ2UlM0QzODg4MDAwJnJlc3BvbnNlRXhwaXJlcz1GcmklMkMlMjAxNyUyMEFwciUyMDIwMjYlMjAyMCUzQTM5JTNBNTQlMjAlMkIwODAwJmF1dGhvcml6YXRpb249YmNlLWF1dGgtdjElMkY0NmRjOGNjMzQ2NzQ0ZGFkODAwNjUxODIzYTk2ZDljZCUyRjIwMjYtMDMtMDNUMTIlM0EzOSUzQTU0WiUyRi0xJTJGaG9zdCUyRmIyZWExNmM3YzQ5ZGVlY2NlYzljZjFhYzY4MGJmMmUxYjgxYTMwOGY1YjUyMGE0MDhiZjZhMWFmNTk2N2U3NGEmcmVzcG9uc2VDb250ZW50VHlwZT1hcHBsaWNhdGlvbiUyRmpzb25cIn0ifQ==</bd:templateData>
    </p:ext>
  </p:extLs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cxnSp>
        <p:nvCxnSpPr>
          <p:cNvPr id="3" name="Connector 3"/>
          <p:cNvCxnSpPr/>
          <p:nvPr/>
        </p:nvCxnSpPr>
        <p:spPr>
          <a:xfrm>
            <a:off x="1151752" y="1031049"/>
            <a:ext cx="0" cy="550119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4" name="AutoShape 4"/>
          <p:cNvSpPr/>
          <p:nvPr/>
        </p:nvSpPr>
        <p:spPr>
          <a:xfrm rot="0">
            <a:off x="831719" y="126905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941339" y="1378679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049815" y="1246733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-5400000">
            <a:off x="1828611" y="140389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2049815" y="2921629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-5400000">
            <a:off x="1828611" y="3078785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2049815" y="4596524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-5400000">
            <a:off x="1828611" y="475368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260458" y="1202318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Cp与Cpk的核心差异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64864" y="1951021"/>
            <a:ext cx="8546354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Cp仅衡量规格限与6σ的比值，不考虑均值偏移；而Cpk通过计算Cpu和Cpl的最小值，同时反映过程离散度和中心位置对良率的影响。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279913" y="2880543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Pp与Ppk的适用场景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64864" y="3605240"/>
            <a:ext cx="8519136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当过程包含特殊原因变异（如设备换型、原材料波动）时使用Pp/Ppk，其标准差σp通过全数据计算，体现实际过程性能。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2314751" y="4561685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指数阈值标准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2182283" y="5280135"/>
            <a:ext cx="8491918" cy="91632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通常Cpk≥1.33表示过程能力可接受，≥1.67为良好；Ppk因包含长期变异，数值通常低于Cpk，需结合行业标准综合评估。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831719" y="292162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941339" y="3031248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831719" y="4596524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941339" y="4706144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流程能力指标(Cpk/Ppk)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geeoi+iDveWKm+aMh+aghyhDcGsvUHBrKVxuIyMjIENw5LiOQ3Br55qE5qC45b+D5beu5byCXG5DcOS7heihoemHj+inhOagvOmZkOS4jjbPg+eahOavlOWAvO+8jOS4jeiAg+iZkeWdh+WAvOWBj+enu++8m+iAjENwa+mAmui/h+iuoeeul0NwdeWSjENwbOeahOacgOWwj+WAvO+8jOWQjOaXtuWPjeaYoOi/h+eoi+emu+aVo+W6puWSjOS4reW/g+S9jee9ruWvueiJr+eOh+eahOW9seWTjeOAglxuIyMjIFBw5LiOUHBr55qE6YCC55So5Zy65pmvXG7lvZPov4fnqIvljIXlkKvnibnmrorljp/lm6Dlj5jlvILvvIjlpoLorr7lpIfmjaLlnovjgIHljp/mnZDmlpnms6LliqjvvInml7bkvb/nlKhQcC9QcGvvvIzlhbbmoIflh4blt67Pg3DpgJrov4flhajmlbDmja7orqHnrpfvvIzkvZPnjrDlrp7pmYXov4fnqIvmgKfog73jgIJcbiMjIyDmjIfmlbDpmIjlgLzmoIflh4ZcbumAmuW4uENwa+KJpTEuMzPooajnpLrov4fnqIvog73lipvlj6/mjqXlj5fvvIziiaUxLjY35Li66Imv5aW977ybUHBr5Zug5YyF5ZCr6ZW/5pyf5Y+Y5byC77yM5pWw5YC86YCa5bi45L2O5LqOQ3Br77yM6ZyA57uT5ZCI6KGM5Lia5qCH5YeG57u85ZCI6K+E5Lyw44CCIiwidHBsaWQiOiIxMDAwMSIsInRwbE5hbWUiOiJsaXN0M18x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-713974" y="1256469"/>
            <a:ext cx="4863856" cy="486385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26" r="16626"/>
          <a:stretch>
            <a:fillRect/>
          </a:stretch>
        </p:blipFill>
        <p:spPr>
          <a:xfrm rot="0">
            <a:off x="-461343" y="1509100"/>
            <a:ext cx="4358594" cy="435859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5" name="AutoShape 5"/>
          <p:cNvSpPr/>
          <p:nvPr/>
        </p:nvSpPr>
        <p:spPr>
          <a:xfrm rot="0">
            <a:off x="4701456" y="4853903"/>
            <a:ext cx="946555" cy="94655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4701456" y="5002020"/>
            <a:ext cx="918715" cy="6503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786029" y="4621091"/>
            <a:ext cx="5413228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对比分析的实践意义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786029" y="5087309"/>
            <a:ext cx="5225659" cy="92903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若Cpk显著高于Ppk，表明过程存在可改进的特殊原因变异；两者接近则说明过程控制良好，变异主要来自随机因素。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4701456" y="1733151"/>
            <a:ext cx="946555" cy="94655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701456" y="1881268"/>
            <a:ext cx="918715" cy="650321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5786029" y="1465501"/>
            <a:ext cx="5413228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短期能力（Cp/Cpk）的本质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5786029" y="1908493"/>
            <a:ext cx="5225659" cy="92903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反映仅存在随机变异（普通原因）时过程的潜在最佳性能，要求过程稳定受控，数据需通过正态性检验。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4701456" y="3293527"/>
            <a:ext cx="946555" cy="94655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701456" y="3441644"/>
            <a:ext cx="918715" cy="6503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5786029" y="3037490"/>
            <a:ext cx="5413228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长期能力（Pp/Ppk）的覆盖范围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86029" y="3492094"/>
            <a:ext cx="5225659" cy="92903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纳入时间跨度内的所有变异源（特殊原因+随机原因），适用于未稳定过程或初期数据评估，如新产品试产阶段。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短期与长期能力分析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freacn+S4jumVv+acn+iDveWKm+WIhuaekFxuIyMjIOefreacn+iDveWKm++8iENwL0Nwa++8ieeahOacrOi0qFxu5Y+N5pig5LuF5a2Y5Zyo6ZqP5py65Y+Y5byC77yI5pmu6YCa5Y6f5Zug77yJ5pe26L+H56iL55qE5r2c5Zyo5pyA5L2z5oCn6IO977yM6KaB5rGC6L+H56iL56iz5a6a5Y+X5o6n77yM5pWw5o2u6ZyA6YCa6L+H5q2j5oCB5oCn5qOA6aqM44CCXG4jIyMg6ZW/5pyf6IO95Yqb77yIUHAvUHBr77yJ55qE6KaG55uW6IyD5Zu0XG7nurPlhaXml7bpl7Tot6jluqblhoXnmoTmiYDmnInlj5jlvILmupDvvIjnibnmrorljp/lm6Ar6ZqP5py65Y6f5Zug77yJ77yM6YCC55So5LqO5pyq56iz5a6a6L+H56iL5oiW5Yid5pyf5pWw5o2u6K+E5Lyw77yM5aaC5paw5Lqn5ZOB6K+V5Lqn6Zi25q6144CCXG4jIyMg5a+55q+U5YiG5p6Q55qE5a6e6Le15oSP5LmJXG7oi6VDcGvmmL7okZfpq5jkuo5QcGvvvIzooajmmI7ov4fnqIvlrZjlnKjlj6/mlLnov5vnmoTnibnmrorljp/lm6Dlj5jlvILvvJvkuKTogIXmjqXov5HliJnor7TmmI7ov4fnqIvmjqfliLboia/lpb3vvIzlj5jlvILkuLvopoHmnaXoh6rpmo/mnLrlm6DntKDjgIIiLCJ0cGxpZCI6IjEwMDAxIiwidHBsTmFtZSI6Imxpc3QzX0ltZzF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-263278" y="1699577"/>
            <a:ext cx="3594826" cy="359482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3670522" y="1601805"/>
            <a:ext cx="3483864" cy="1895185"/>
          </a:xfrm>
          <a:prstGeom prst="rect">
            <a:avLst/>
          </a:prstGeom>
          <a:solidFill>
            <a:schemeClr val="accent2">
              <a:alpha val="79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670522" y="1239201"/>
            <a:ext cx="3483864" cy="68516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3862187" y="1982745"/>
            <a:ext cx="3100533" cy="134709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通过SPC识别并消除特殊原因变异（如设备保养不足、操作不规范），缩小长期与短期能力差距。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3873676" y="1285653"/>
            <a:ext cx="3215461" cy="60387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优化过程控制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7499203" y="1601805"/>
            <a:ext cx="3483864" cy="1895185"/>
          </a:xfrm>
          <a:prstGeom prst="rect">
            <a:avLst/>
          </a:prstGeom>
          <a:solidFill>
            <a:schemeClr val="accent2">
              <a:alpha val="79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7499203" y="1239201"/>
            <a:ext cx="3483864" cy="68516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7702358" y="1285653"/>
            <a:ext cx="3215461" cy="60387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调整工艺参数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670522" y="4013108"/>
            <a:ext cx="3483864" cy="1895185"/>
          </a:xfrm>
          <a:prstGeom prst="rect">
            <a:avLst/>
          </a:prstGeom>
          <a:solidFill>
            <a:schemeClr val="accent2">
              <a:alpha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670522" y="3710273"/>
            <a:ext cx="3483864" cy="68516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3873676" y="3756724"/>
            <a:ext cx="3215461" cy="60387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放宽规格限的可行性分析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7499203" y="4013108"/>
            <a:ext cx="3483864" cy="1895185"/>
          </a:xfrm>
          <a:prstGeom prst="rect">
            <a:avLst/>
          </a:prstGeom>
          <a:solidFill>
            <a:schemeClr val="accent2">
              <a:alpha val="79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7499203" y="3710273"/>
            <a:ext cx="3483864" cy="68516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7702358" y="3756724"/>
            <a:ext cx="3215461" cy="60387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非正态数据的处理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7690869" y="1982745"/>
            <a:ext cx="3100533" cy="134709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若Cpk不足但过程稳定，需调整均值至规格中心或减少组内变异（如优化模具精度、降低测量误差）。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3862187" y="4453497"/>
            <a:ext cx="3100533" cy="134709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当过程能力无法提升时，可协同客户评估是否放宽USL/LSL，需平衡质量成本与客户需求。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7690869" y="4456926"/>
            <a:ext cx="3100533" cy="134709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当正态性检验未通过时，可采用Box-Cox转换或改用非参数方法（如百分位数法）计算能力指数。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流程能力改进方向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geeoi+iDveWKm+aUuei/m+aWueWQkVxuIyMjIOS8mOWMlui/h+eoi+aOp+WItlxu6YCa6L+HU1BD6K+G5Yir5bm25raI6Zmk54m55q6K5Y6f5Zug5Y+Y5byC77yI5aaC6K6+5aSH5L+d5YW75LiN6Laz44CB5pON5L2c5LiN6KeE6IyD77yJ77yM57yp5bCP6ZW/5pyf5LiO55+t5pyf6IO95Yqb5beu6Led44CCXG4jIyMg6LCD5pW05bel6Im65Y+C5pWwXG7oi6VDcGvkuI3otrPkvYbov4fnqIvnqLPlrprvvIzpnIDosIPmlbTlnYflgLzoh7Pop4TmoLzkuK3lv4PmiJblh4/lsJHnu4TlhoXlj5jlvILvvIjlpoLkvJjljJbmqKHlhbfnsr7luqbjgIHpmY3kvY7mtYvph4/or6/lt67vvInjgIJcbiMjIyDmlL7lrr3op4TmoLzpmZDnmoTlj6/ooYzmgKfliIbmnpBcbuW9k+i/h+eoi+iDveWKm+aXoOazleaPkOWNh+aXtu+8jOWPr+WNj+WQjOWuouaIt+ivhOS8sOaYr+WQpuaUvuWuvVVTTC9MU0zvvIzpnIDlubPooaHotKjph4/miJDmnKzkuI7lrqLmiLfpnIDmsYLjgIJcbiMjIyDpnZ7mraPmgIHmlbDmja7nmoTlpITnkIZcbuW9k+ato+aAgeaAp+ajgOmqjOacqumAmui/h+aXtu+8jOWPr+mHh+eUqEJveC1Db3jovazmjaLmiJbmlLnnlKjpnZ7lj4LmlbDmlrnms5XvvIjlpoLnmb7liIbkvY3mlbDms5XvvInorqHnrpfog73lipvmjIfmlbDjgIIiLCJ0cGxpZCI6IjEwMDAxIiwidHBsTmFtZSI6Imxpc3Q0X0ltZzB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潜在原因变量(X's)发掘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9nOWcqOWOn+WboOWPmOmHjyhYJ3Mp5Y+R5o6YIiwidHBsaWQiOiIxMDAwMSIsInRwbE5hbWUiOiJoMnRpdGxlXzMwNTk5NzQwMTc5MDMwM184NzU3ODI3NzlfMjY4MDQ1ODMzOTkwMzAz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810510" y="1925939"/>
            <a:ext cx="3752401" cy="3752401"/>
          </a:xfrm>
          <a:prstGeom prst="ellipse">
            <a:avLst/>
          </a:prstGeom>
          <a:solidFill>
            <a:schemeClr val="accent2">
              <a:alpha val="100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433352" y="1937552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通过绘制端到端流程图，明确标注每个工序的输入输出节点，识别可能影响关键质量特性(CTQ)的潜在变异点。  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433352" y="1500980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流程步骤可视化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433352" y="3362368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分析流程中各环节的时间消耗与资源分配，定位效率低下或重复作业的环节，这些区域往往是关键X's的藏匿点。  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33352" y="2925796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瓶颈与冗余识别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33352" y="4875829"/>
            <a:ext cx="5732473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组织生产、质检、物流等多部门人员共同评审流程图，利用集体经验发现隐藏的非增值活动或异常传导路径。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33352" y="4439257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跨职能协作验证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9570" r="9570"/>
          <a:stretch>
            <a:fillRect/>
          </a:stretch>
        </p:blipFill>
        <p:spPr>
          <a:xfrm rot="0">
            <a:off x="7311423" y="2405014"/>
            <a:ext cx="2750573" cy="275057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1" name="AutoShape 11"/>
          <p:cNvSpPr/>
          <p:nvPr/>
        </p:nvSpPr>
        <p:spPr>
          <a:xfrm rot="0">
            <a:off x="8251667" y="141254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92870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9893403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8483596" y="1611436"/>
            <a:ext cx="406228" cy="406228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10133735" y="4607907"/>
            <a:ext cx="405950" cy="405950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6798897" y="4604169"/>
            <a:ext cx="459877" cy="45987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流程图分析法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geeoi+WbvuWIhuaekOazlVxuIyMjIOa1geeoi+atpemqpOWPr+inhuWMllxu6YCa6L+H57uY5Yi256uv5Yiw56uv5rWB56iL5Zu+77yM5piO56Gu5qCH5rOo5q+P5Liq5bel5bqP55qE6L6T5YWl6L6T5Ye66IqC54K577yM6K+G5Yir5Y+v6IO95b2x5ZON5YWz6ZSu6LSo6YeP54m55oCnKENUUSnnmoTmvZzlnKjlj5jlvILngrnjgIIgIFxuIyMjIOeTtumiiOS4juWGl+S9meivhuWIq1xu5YiG5p6Q5rWB56iL5Lit5ZCE546v6IqC55qE5pe26Ze05raI6ICX5LiO6LWE5rqQ5YiG6YWN77yM5a6a5L2N5pWI546H5L2O5LiL5oiW6YeN5aSN5L2c5Lia55qE546v6IqC77yM6L+Z5Lqb5Yy65Z+f5b6A5b6A5piv5YWz6ZSuWCdz55qE6JeP5Yy/54K544CCICBcbiMjIyDot6jogYzog73ljY/kvZzpqozor4Fcbue7hOe7h+eUn+S6p+OAgei0qOajgOOAgeeJqea1geetieWkmumDqOmXqOS6uuWRmOWFseWQjOivhOWuoea1geeoi+Wbvu+8jOWIqeeUqOmbhuS9k+e7j+mqjOWPkeeOsOmakOiXj+eahOmdnuWinuWAvOa0u+WKqOaIluW8guW4uOS8oOWvvOi3r+W+hOOAgiIsInRwbGlkIjoiMTAwMDEiLCJ0cGxOYW1lIjoibGlzdDNfSW1nMTV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测量阶段概述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mYtuauteamgui/sCIsInRwbGlkIjoiMTAwMDEiLCJ0cGxOYW1lIjoiaDJ0aXRsZV8zMDU5OTc0MDE3OTAzMDNfODc1NzgyNzc5XzI2ODA0NTgzMzk5MDMwM19tb2QiLCJlZGl0ZWQiOiJmYWxzZSIsImV4dHJhUGFyYW1zIjoie1wiaW5mb191cmxcIjpcImh0dHA6Ly9iai5iY2Vib3MuY29tL3YxL3dlbmt1LWFpLWRvYy8zMDU5OTc0MDE3OTAzMDMvcnRjcy9iZGpzb24vMzgzZGIwNzk5N2U4MTM1OC5qc29uP3Jlc3BvbnNlQ2FjaGVDb250cm9sPW1heC1hZ2UlM0QzODg4MDAwJnJlc3BvbnNlRXhwaXJlcz1GcmklMkMlMjAxNyUyMEFwciUyMDIwMjYlMjAyMCUzQTM5JTNBNTQlMjAlMkIwODAwJmF1dGhvcml6YXRpb249YmNlLWF1dGgtdjElMkY0NmRjOGNjMzQ2NzQ0ZGFkODAwNjUxODIzYTk2ZDljZCUyRjIwMjYtMDMtMDNUMTIlM0EzOSUzQTU0WiUyRi0xJTJGaG9zdCUyRmIyZWExNmM3YzQ5ZGVlY2NlYzljZjFhYzY4MGJmMmUxYjgxYTMwOGY1YjUyMGE0MDhiZjZhMWFmNTk2N2U3NGEmcmVzcG9uc2VDb250ZW50VHlwZT1hcHBsaWNhdGlvbiUyRmpzb25cIn0ifQ==</bd:templateData>
    </p:ext>
  </p:extLs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1022108" y="1906619"/>
            <a:ext cx="9147717" cy="328063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86000"/>
              </a:lnSpc>
            </a:pPr>
            <a:r>
              <a:rPr b="1" lang="en-US" sz="14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6M分类法</a:t>
            </a:r>
          </a:p>
          <a:p>
            <a:pPr>
              <a:lnSpc>
                <a:spcPct val="186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按人(Man)、机(Machine)、料(Material)、法(Method)、环(Environment)、测(Measurement)六大维度系统归类潜在原因，确保分析全面性。</a:t>
            </a:r>
          </a:p>
          <a:p>
            <a:pPr>
              <a:lnSpc>
                <a:spcPct val="186000"/>
              </a:lnSpc>
            </a:pPr>
            <a:r>
              <a:rPr b="1" lang="en-US" sz="14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五问追溯技术</a:t>
            </a:r>
          </a:p>
          <a:p>
            <a:pPr>
              <a:lnSpc>
                <a:spcPct val="186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针对每个疑似原因连续追问5层"为什么"，穿透表象直达根本原因，例如设备故障可能追溯到维护规程缺陷。</a:t>
            </a:r>
          </a:p>
          <a:p>
            <a:pPr>
              <a:lnSpc>
                <a:spcPct val="186000"/>
              </a:lnSpc>
            </a:pPr>
            <a:r>
              <a:rPr b="1" lang="en-US" sz="14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团队头脑风暴</a:t>
            </a:r>
          </a:p>
          <a:p>
            <a:pPr>
              <a:lnSpc>
                <a:spcPct val="186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组织跨部门专家采用亲和图法归类原因，利用群体智慧避免个人认知盲区。</a:t>
            </a:r>
          </a:p>
          <a:p>
            <a:pPr>
              <a:lnSpc>
                <a:spcPct val="186000"/>
              </a:lnSpc>
            </a:pPr>
            <a:r>
              <a:rPr b="1" lang="en-US" sz="14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数据验证机制</a:t>
            </a:r>
          </a:p>
          <a:p>
            <a:pPr>
              <a:lnSpc>
                <a:spcPct val="186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将鱼骨图输出的假设原因转化为可测量变量，通过过程数据采集验证因果关系的真实性。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eyJ0YWciOiIkdGV4dCJ9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因果图(C&amp;E图)应用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boOaenOWbvihDJkXlm74p5bqU55SoXG42TeWIhuexu+azlSMjIyMgNk3liIbnsbvms5VcbuaMieS6uihNYW4p44CB5py6KE1hY2hpbmUp44CB5paZKE1hdGVyaWFsKeOAgeazlShNZXRob2Qp44CB546vKEVudmlyb25tZW50KeOAgea1iyhNZWFzdXJlbWVudCnlha3lpKfnu7Tluqbns7vnu5/lvZLnsbvmvZzlnKjljp/lm6DvvIznoa7kv53liIbmnpDlhajpnaLmgKfjgIJcbuS6lOmXrui/vea6r+aKgOacryMjIyMg5LqU6Zeu6L+95rqv5oqA5pyvXG7pkojlr7nmr4/kuKrnlpHkvLzljp/lm6Dov57nu63ov73pl6415bGCXCLkuLrku4DkuYhcIu+8jOepv+mAj+ihqOixoeebtOi+vuagueacrOWOn+WboO+8jOS+i+WmguiuvuWkh+aVhemanOWPr+iDvei/vea6r+WIsOe7tOaKpOinhOeoi+e8uumZt+OAglxu5Zui6Zif5aS06ISR6aOO5pq0IyMjIyDlm6LpmJ/lpLTohJHpo47mmrRcbue7hOe7h+i3qOmDqOmXqOS4k+WutumHh+eUqOS6suWSjOWbvuazleW9kuexu+WOn+WboO+8jOWIqeeUqOe+pOS9k+aZuuaFp+mBv+WFjeS4quS6uuiupOefpeebsuWMuuOAglxu5pWw5o2u6aqM6K+B5py65Yi2IyMjIyDmlbDmja7pqozor4HmnLrliLZcbuWwhumxvOmqqOWbvui+k+WHuueahOWBh+iuvuWOn+WboOi9rOWMluS4uuWPr+a1i+mHj+WPmOmHj++8jOmAmui/h+i/h+eoi+aVsOaNrumHh+mbhumqjOivgeWboOaenOWFs+ezu+eahOecn+WunuaAp+OAgiIsInRwbGlkIjoiMTAwMDEiLCJ0cGxOYW1lIjoidGl0bGVDb250ZW50XzB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5704851" y="1607816"/>
            <a:ext cx="4984505" cy="371612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工具选择逻辑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：流程图适合初期流程拆解，鱼骨图擅长多维度发散，因果矩阵/FMEA实现量化聚焦，历史数据充足时优先用柏拉图。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量化能力梯度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：流程图仅定性，鱼骨图可附加权重，因果矩阵通过交叉评分量化，FMEA具备风险优先数(RPN)计算公式。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DMAIC阶段适配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：测量阶段常用流程图/鱼骨图，分析阶段转向因果矩阵/FMEA，柏拉图贯穿两阶段数据验证。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团队协作价值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：鱼骨图需跨部门头脑风暴，因果矩阵依赖专家评分，FMEA要求工艺/质量多方参与。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风险控制前置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：FMEA在测量阶段即引入失效预防思维，比传统工具更早识别高风险X's。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b="1"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数据驱动转型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：从定性工具（流程图）到定量工具（FMEA）的过渡，体现六西格玛数据至上的核心理念。</a:t>
            </a:r>
          </a:p>
        </p:txBody>
        <p:extLst>
          <p:ext uri="http://schemas.baidu.com/office/drawing/2023/templateData">
            <bd:templateData xmlns:bd="http://schemas.baidu.com/office/drawing/2023/templateData">eyJ0YWciOiIkdGV4dCJ9</bd:templateData>
          </p:ext>
        </p:extLst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18497" y="1685115"/>
          <a:ext cx="4424507" cy="3128265"/>
        </p:xfrm>
        <a:graphic>
          <a:graphicData uri="http://schemas.openxmlformats.org/drawingml/2006/table">
            <a:tbl xmlns:ooxmlsdkcls="c:A_CT_Table">
              <a:tblPr/>
              <a:tblGrid>
                <a:gridCol w="1104900"/>
                <a:gridCol w="1104900"/>
                <a:gridCol w="1104900"/>
                <a:gridCol w="1104900"/>
              </a:tblGrid>
              <a:tr h="254000"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工具名称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适用场景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关键功能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量化程度</a:t>
                      </a:r>
                      <a:endParaRPr lang="en-US" sz="1100"/>
                    </a:p>
                  </a:txBody>
                  <a:tcPr/>
                </a:tc>
              </a:tr>
              <a:tr h="254000"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流程图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流程步骤分析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识别流程中潜在输入因子X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低</a:t>
                      </a:r>
                      <a:endParaRPr lang="en-US" sz="1100"/>
                    </a:p>
                  </a:txBody>
                  <a:tcPr/>
                </a:tc>
              </a:tr>
              <a:tr h="254000"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鱼骨图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人机料法环测多维度分析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系统化梳理可能原因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中等（可量化）</a:t>
                      </a:r>
                      <a:endParaRPr lang="en-US" sz="1100"/>
                    </a:p>
                  </a:txBody>
                  <a:tcPr/>
                </a:tc>
              </a:tr>
              <a:tr h="254000"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因果矩阵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多因素优先级排序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加权计算关键X's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高</a:t>
                      </a:r>
                      <a:endParaRPr lang="en-US" sz="1100"/>
                    </a:p>
                  </a:txBody>
                  <a:tcPr/>
                </a:tc>
              </a:tr>
              <a:tr h="254000"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FMEA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失效风险预判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评估严重度/发生频次/探测度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极高</a:t>
                      </a:r>
                      <a:endParaRPr lang="en-US" sz="1100"/>
                    </a:p>
                  </a:txBody>
                  <a:tcPr/>
                </a:tc>
              </a:tr>
              <a:tr h="254000"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柏拉图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历史数据主导场景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聚焦关键少数影响因素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 anchor="t" rtlCol="0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高</a:t>
                      </a:r>
                      <a:endParaRPr lang="en-US" sz="11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X-Y矩阵优先排序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nwg5bel5YW35ZCN56ewICAgICAgIHwg6YCC55So5Zy65pmvICAgICAgICAgICAgICAgICAgICAgfCDlhbPplK7lip/og70gICAgICAgICAgICAgICAgICAgICB8IOmHj+WMlueoi+W6piAgICAgICB8XG58LS0tLS0tLS0tLS0tLS0tLXwtLS0tLS0tLS0tLS0tLS0tLS0tLS0tLS0tLS0tLS18LS0tLS0tLS0tLS0tLS0tLS0tLS0tLS0tLS0tLS0tfC0tLS0tLS0tLS0tLS0tLS18XG58IOa1geeoi+WbviAgICAgICAgIHwg5rWB56iL5q2l6aqk5YiG5p6QICAgICAgICAgICAgICAgICB8IOivhuWIq+a1geeoi+S4rea9nOWcqOi+k+WFpeWboOWtkFggICAgICB8IOS9jiAgICAgICAgICAgICB8XG58IOmxvOmqqOWbviAgICAgICAgIHwg5Lq65py65paZ5rOV546v5rWL5aSa57u05bqm5YiG5p6QICAgICAgIHwg57O757uf5YyW5qKz55CG5Y+v6IO95Y6f5ZugICAgICAgICAgICB8IOS4reetie+8iOWPr+mHj+WMlu+8iSB8XG58IOWboOaenOefqemYtSAgICAgICB8IOWkmuWboOe0oOS8mOWFiOe6p+aOkuW6jyAgICAgICAgICAgICB8IOWKoOadg+iuoeeul+WFs+mUrlgncyAgICAgICAgICAgICAgfCDpq5ggICAgICAgICAgICAgfFxufCBGTUVBICAgICAgICAgICB8IOWkseaViOmjjumZqemihOWIpCAgICAgICAgICAgICAgICAgfCDor4TkvLDkuKXph43luqYv5Y+R55Sf6aKR5qyhL+aOoua1i+W6piAgIHwg5p6B6auYICAgICAgICAgICB8XG58IOafj+aLieWbviAgICAgICAgIHwg5Y6G5Y+y5pWw5o2u5Li75a+85Zy65pmvICAgICAgICAgICAgIHwg6IGa54Sm5YWz6ZSu5bCR5pWw5b2x5ZON5Zug57SgICAgICAgICAgfCDpq5ggICAgICAgICAgICAgfC0gKirlt6XlhbfpgInmi6npgLvovpEqKu+8mua1geeoi+WbvumAguWQiOWIneacn+a1geeoi+aLhuino++8jOmxvOmqqOWbvuaThemVv+Wkmue7tOW6puWPkeaVo++8jOWboOaenOefqemYtS9GTUVB5a6e546w6YeP5YyW6IGa54Sm77yM5Y6G5Y+y5pWw5o2u5YWF6Laz5pe25LyY5YWI55So5p+P5ouJ5Zu+44CCXG4tICoq6YeP5YyW6IO95Yqb5qKv5bqmKirvvJrmtYHnqIvlm77ku4XlrprmgKfvvIzpsbzpqqjlm77lj6/pmYTliqDmnYPph43vvIzlm6Dmnpznn6npmLXpgJrov4fkuqTlj4nor4TliIbph4/ljJbvvIxGTUVB5YW35aSH6aOO6Zmp5LyY5YWI5pWwKFJQTinorqHnrpflhazlvI/jgIJcbi0gKipETUFJQ+mYtuautemAgumFjSoq77ya5rWL6YeP6Zi25q615bi455So5rWB56iL5Zu+L+mxvOmqqOWbvu+8jOWIhuaekOmYtuautei9rOWQkeWboOaenOefqemYtS9GTUVB77yM5p+P5ouJ5Zu+6LSv56m/5Lik6Zi25q615pWw5o2u6aqM6K+B44CCXG4tICoq5Zui6Zif5Y2P5L2c5Lu35YC8KirvvJrpsbzpqqjlm77pnIDot6jpg6jpl6jlpLTohJHpo47mmrTvvIzlm6Dmnpznn6npmLXkvp3otZbkuJPlrrbor4TliIbvvIxGTUVB6KaB5rGC5bel6Im6L+i0qOmHj+WkmuaWueWPguS4juOAglxuLSAqKumjjumZqeaOp+WItuWJjee9rioq77yaRk1FQeWcqOa1i+mHj+mYtuauteWNs+W8leWFpeWkseaViOmihOmYsuaAnee7tO+8jOavlOS8oOe7n+W3peWFt+abtOaXqeivhuWIq+mrmOmjjumZqVgnc+OAglxuLSAqKuaVsOaNrumpseWKqOi9rOWeiyoq77ya5LuO5a6a5oCn5bel5YW377yI5rWB56iL5Zu+77yJ5Yiw5a6a6YeP5bel5YW377yIRk1FQe+8ieeahOi/h+a4oe+8jOS9k+eOsOWFreilv+agvOeOm+aVsOaNruiHs+S4iueahOaguOW/g+eQhuW/teOAgiIsInRwbGlkIjoiMTAwMDEiLCJ0cGxOYW1lIjoidGl0bGVHcmFwaF80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测量阶段工具与技术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mYtuauteW3peWFt+S4juaKgOacryIsInRwbGlkIjoiMTAwMDEiLCJ0cGxOYW1lIjoiaDJ0aXRsZV8zMDU5OTc0MDE3OTAzMDNfODc1NzgyNzc5XzI2ODA0NTgzMzk5MDMwM19tb2QiLCJlZGl0ZWQiOiJmYWxzZSIsImV4dHJhUGFyYW1zIjoie1wiaW5mb191cmxcIjpcImh0dHA6Ly9iai5iY2Vib3MuY29tL3YxL3dlbmt1LWFpLWRvYy8zMDU5OTc0MDE3OTAzMDMvcnRjcy9iZGpzb24vMzgzZGIwNzk5N2U4MTM1OC5qc29uP3Jlc3BvbnNlQ2FjaGVDb250cm9sPW1heC1hZ2UlM0QzODg4MDAwJnJlc3BvbnNlRXhwaXJlcz1GcmklMkMlMjAxNyUyMEFwciUyMDIwMjYlMjAyMCUzQTM5JTNBNTQlMjAlMkIwODAwJmF1dGhvcml6YXRpb249YmNlLWF1dGgtdjElMkY0NmRjOGNjMzQ2NzQ0ZGFkODAwNjUxODIzYTk2ZDljZCUyRjIwMjYtMDMtMDNUMTIlM0EzOSUzQTU0WiUyRi0xJTJGaG9zdCUyRmIyZWExNmM3YzQ5ZGVlY2NlYzljZjFhYzY4MGJmMmUxYjgxYTMwOGY1YjUyMGE0MDhiZjZhMWFmNTk2N2U3NGEmcmVzcG9uc2VDb250ZW50VHlwZT1hcHBsaWNhdGlvbiUyRmpzb25cIn0ifQ==</bd:templateData>
    </p:ext>
  </p:extLs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1164214" y="2085043"/>
            <a:ext cx="641656" cy="641656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h="304800" w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h="304800" w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0">
            <a:off x="4114778" y="2128545"/>
            <a:ext cx="598154" cy="59815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16843" y="182880"/>
                </a:moveTo>
                <a:lnTo>
                  <a:pt x="30480" y="182880"/>
                </a:lnTo>
                <a:lnTo>
                  <a:pt x="30480" y="304800"/>
                </a:lnTo>
                <a:lnTo>
                  <a:pt x="0" y="304800"/>
                </a:lnTo>
                <a:lnTo>
                  <a:pt x="0" y="0"/>
                </a:lnTo>
                <a:lnTo>
                  <a:pt x="182880" y="0"/>
                </a:lnTo>
                <a:lnTo>
                  <a:pt x="187957" y="30480"/>
                </a:lnTo>
                <a:lnTo>
                  <a:pt x="304800" y="30480"/>
                </a:lnTo>
                <a:lnTo>
                  <a:pt x="259080" y="121920"/>
                </a:lnTo>
                <a:lnTo>
                  <a:pt x="304800" y="213360"/>
                </a:lnTo>
                <a:lnTo>
                  <a:pt x="121920" y="213360"/>
                </a:lnTo>
                <a:lnTo>
                  <a:pt x="116843" y="18288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6678103" y="2172048"/>
            <a:ext cx="554652" cy="554652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9277352" y="2085043"/>
            <a:ext cx="598154" cy="59815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13360" y="76200"/>
                </a:moveTo>
                <a:lnTo>
                  <a:pt x="243840" y="76200"/>
                </a:lnTo>
                <a:lnTo>
                  <a:pt x="243840" y="289560"/>
                </a:lnTo>
                <a:lnTo>
                  <a:pt x="60960" y="289560"/>
                </a:lnTo>
                <a:lnTo>
                  <a:pt x="60960" y="76200"/>
                </a:lnTo>
                <a:lnTo>
                  <a:pt x="91440" y="76200"/>
                </a:lnTo>
                <a:lnTo>
                  <a:pt x="91440" y="60960"/>
                </a:lnTo>
                <a:cubicBezTo>
                  <a:pt x="91440" y="44129"/>
                  <a:pt x="105089" y="30480"/>
                  <a:pt x="121920" y="30480"/>
                </a:cubicBezTo>
                <a:lnTo>
                  <a:pt x="121920" y="30480"/>
                </a:lnTo>
                <a:lnTo>
                  <a:pt x="182880" y="30480"/>
                </a:lnTo>
                <a:cubicBezTo>
                  <a:pt x="199711" y="30480"/>
                  <a:pt x="213360" y="44129"/>
                  <a:pt x="213360" y="60960"/>
                </a:cubicBezTo>
                <a:lnTo>
                  <a:pt x="213360" y="60960"/>
                </a:lnTo>
                <a:lnTo>
                  <a:pt x="213360" y="76200"/>
                </a:lnTo>
                <a:close/>
                <a:moveTo>
                  <a:pt x="259080" y="76200"/>
                </a:moveTo>
                <a:lnTo>
                  <a:pt x="274320" y="76200"/>
                </a:lnTo>
                <a:cubicBezTo>
                  <a:pt x="291151" y="76200"/>
                  <a:pt x="304800" y="89849"/>
                  <a:pt x="304800" y="106680"/>
                </a:cubicBezTo>
                <a:lnTo>
                  <a:pt x="304800" y="106680"/>
                </a:lnTo>
                <a:lnTo>
                  <a:pt x="304800" y="259080"/>
                </a:lnTo>
                <a:cubicBezTo>
                  <a:pt x="304800" y="275911"/>
                  <a:pt x="291151" y="289560"/>
                  <a:pt x="274320" y="289560"/>
                </a:cubicBezTo>
                <a:lnTo>
                  <a:pt x="274320" y="289560"/>
                </a:lnTo>
                <a:lnTo>
                  <a:pt x="259080" y="289560"/>
                </a:lnTo>
                <a:lnTo>
                  <a:pt x="259080" y="76200"/>
                </a:lnTo>
                <a:close/>
                <a:moveTo>
                  <a:pt x="45720" y="76200"/>
                </a:moveTo>
                <a:lnTo>
                  <a:pt x="45720" y="289560"/>
                </a:lnTo>
                <a:lnTo>
                  <a:pt x="30480" y="289560"/>
                </a:lnTo>
                <a:cubicBezTo>
                  <a:pt x="13649" y="289560"/>
                  <a:pt x="0" y="275911"/>
                  <a:pt x="0" y="259080"/>
                </a:cubicBezTo>
                <a:lnTo>
                  <a:pt x="0" y="259080"/>
                </a:lnTo>
                <a:lnTo>
                  <a:pt x="0" y="106680"/>
                </a:lnTo>
                <a:cubicBezTo>
                  <a:pt x="0" y="89916"/>
                  <a:pt x="13716" y="76200"/>
                  <a:pt x="30480" y="76200"/>
                </a:cubicBezTo>
                <a:lnTo>
                  <a:pt x="45720" y="76200"/>
                </a:lnTo>
                <a:close/>
                <a:moveTo>
                  <a:pt x="121920" y="60960"/>
                </a:moveTo>
                <a:lnTo>
                  <a:pt x="121920" y="76200"/>
                </a:lnTo>
                <a:lnTo>
                  <a:pt x="182880" y="76200"/>
                </a:lnTo>
                <a:lnTo>
                  <a:pt x="182880" y="60960"/>
                </a:lnTo>
                <a:lnTo>
                  <a:pt x="121920" y="6096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13502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通过识别"关键的少数"问题根源，将80%的缺陷归因于20%的原因，帮助团队优先解决影响最大的变异源。该工具采用降序排列的条形图与累积百分比线组合呈现数据。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13502" y="2918593"/>
            <a:ext cx="2422374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帕累托图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3226287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以连续数据的分布形态直观展示流程波动情况，能快速识别数据集中趋势、离散程度及异常值，特别适用于验证数据是否符合正态分布假设。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3226287" y="2918593"/>
            <a:ext cx="2367939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直方图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5932691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用于评估连续型测量系统的重复性（同一操作者多次测量）与再现性（不同操作者测量），通过方差分析量化测量误差占比，确保数据收集可靠性。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5932691" y="2918593"/>
            <a:ext cx="2377011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Gage R&amp;R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8579636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通过计算Cp、Cpk、Pp、Ppk等指标，量化当前流程输出与规格界限的吻合程度，揭示流程满足客户要求的实际能力水平。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579636" y="2918593"/>
            <a:ext cx="2377011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过程能力分析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基础统计工具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uuehgOe7n+iuoeW3peWFt1xuIyMjIOW4lee0r+aJmOWbvlxu6YCa6L+H6K+G5YirXCLlhbPplK7nmoTlsJHmlbBcIumXrumimOaguea6kO+8jOWwhjgwJeeahOe8uumZt+W9kuWboOS6jjIwJeeahOWOn+WboO+8jOW4ruWKqeWboumYn+S8mOWFiOino+WGs+W9seWTjeacgOWkp+eahOWPmOW8gua6kOOAguivpeW3peWFt+mHh+eUqOmZjeW6j+aOkuWIl+eahOadoeW9ouWbvuS4jue0r+enr+eZvuWIhuavlOe6v+e7hOWQiOWRiOeOsOaVsOaNruOAglxuIyMjIOebtOaWueWbvlxu5Lul6L+e57ut5pWw5o2u55qE5YiG5biD5b2i5oCB55u06KeC5bGV56S65rWB56iL5rOi5Yqo5oOF5Ya177yM6IO95b+r6YCf6K+G5Yir5pWw5o2u6ZuG5Lit6LaL5Yq/44CB56a75pWj56iL5bqm5Y+K5byC5bi45YC877yM54m55Yir6YCC55So5LqO6aqM6K+B5pWw5o2u5piv5ZCm56ym5ZCI5q2j5oCB5YiG5biD5YGH6K6+44CCXG4jIyMgR2FnZSBSJlJcbueUqOS6juivhOS8sOi/nue7reWei+a1i+mHj+ezu+e7n+eahOmHjeWkjeaAp++8iOWQjOS4gOaTjeS9nOiAheWkmuasoea1i+mHj++8ieS4juWGjeeOsOaAp++8iOS4jeWQjOaTjeS9nOiAhea1i+mHj++8ie+8jOmAmui/h+aWueW3ruWIhuaekOmHj+WMlua1i+mHj+ivr+W3ruWNoOavlO+8jOehruS/neaVsOaNruaUtumbhuWPr+mdoOaAp+OAglxuIyMjIOi/h+eoi+iDveWKm+WIhuaekFxu6YCa6L+H6K6h566XQ3DjgIFDcGvjgIFQcOOAgVBwa+etieaMh+agh++8jOmHj+WMluW9k+WJjea1geeoi+i+k+WHuuS4juinhOagvOeVjOmZkOeahOWQu+WQiOeoi+W6pu+8jOaPreekuua1geeoi+a7oei2s+WuouaIt+imgeaxgueahOWunumZheiDveWKm+awtOW5s+OAgiIsInRwbGlkIjoiMTAwMDEiLCJ0cGxOYW1lIjoibGlzdDRfMjd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708216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708216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894271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SIPOC模型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eyJfdGVtcGxhdGVEYXRhIjp7ImNvbnRlbnRUeXBlIjoiJGl0ZW0xX3RpdGxlIiwibGluZUNvdW50IjoiMiIsIndvcmRDb3VudCI6IjkifSwidGFnIjoiJGl0ZW0xX3RpdGxlIn0=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869433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从供应商(Supplier)-输入(Input)-流程(Process)-输出(Output)-客户(Customer)五个维度宏观勾勒流程全貌，帮助团队在改进前建立全局视角，明确关键输入输出变量。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eyJfdGVtcGxhdGVEYXRhIjp7ImNvbnRlbnRUeXBlIjoiJGl0ZW0xX2MiLCJsaW5lQ291bnQiOiI4Iiwid29yZENvdW50IjoiMTUifSwidGFnIjoiJGl0ZW0xX2MifQ==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218786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4218786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404840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价值流图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eyJfdGVtcGxhdGVEYXRhIjp7ImNvbnRlbnRUeXBlIjoiJGl0ZW0yX3RpdGxlIiwibGluZUNvdW50IjoiMiIsIndvcmRDb3VudCI6IjkifSwidGFnIjoiJGl0ZW0yX3RpdGxlIn0=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404840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通过区分增值与非增值步骤，可视化物料流与信息流，暴露流程中的等待、运输、返工等浪费，为后续时间与成本优化提供基线数据。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eyJfdGVtcGxhdGVEYXRhIjp7ImNvbnRlbnRUeXBlIjoiJGl0ZW0yX2MiLCJsaW5lQ291bnQiOiI4Iiwid29yZENvdW50IjoiMTUifSwidGFnIjoiJGl0ZW0yX2MifQ==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7733145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7733145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919200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泳道流程图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eyJfdGVtcGxhdGVEYXRhIjp7ImNvbnRlbnRUeXBlIjoiJGl0ZW0zX3RpdGxlIiwibGluZUNvdW50IjoiMiIsIndvcmRDb3VudCI6IjkifSwidGFnIjoiJGl0ZW0zX3RpdGxlIn0=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919200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采用跨职能部门的横向布局，清晰展示流程步骤在不同组织单元间的交接界面，特别适用于识别部门协作导致的延迟或信息失真问题。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eyJfdGVtcGxhdGVEYXRhIjp7ImNvbnRlbnRUeXBlIjoiJGl0ZW0zX2MiLCJsaW5lQ291bnQiOiI4Iiwid29yZENvdW50IjoiMTUifSwidGFnIjoiJGl0ZW0zX2MifQ==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过程映射技术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/h+eoi+aYoOWwhOaKgOacr1xuIyMjIFNJUE9D5qih5Z6LXG7ku47kvpvlupTllYYoU3VwcGxpZXIpLei+k+WFpShJbnB1dCkt5rWB56iLKFByb2Nlc3MpLei+k+WHuihPdXRwdXQpLeWuouaItyhDdXN0b21lcinkupTkuKrnu7Tluqblro/op4Lli77li5LmtYHnqIvlhajosozvvIzluK7liqnlm6LpmJ/lnKjmlLnov5vliY3lu7rnq4vlhajlsYDop4bop5LvvIzmmI7noa7lhbPplK7ovpPlhaXovpPlh7rlj5jph4/jgIJcbiMjIyDku7flgLzmtYHlm75cbumAmui/h+WMuuWIhuWinuWAvOS4jumdnuWinuWAvOatpemqpO+8jOWPr+inhuWMlueJqeaWmea1geS4juS/oeaBr+a1ge+8jOaatOmcsua1geeoi+S4reeahOetieW+heOAgei/kOi+k+OAgei/lOW3peetiea1qui0ue+8jOS4uuWQjue7reaXtumXtOS4juaIkOacrOS8mOWMluaPkOS+m+Wfuue6v+aVsOaNruOAglxuIyMjIOazs+mBk+a1geeoi+Wbvlxu6YeH55So6Leo6IGM6IO96YOo6Zeo55qE5qiq5ZCR5biD5bGA77yM5riF5pmw5bGV56S65rWB56iL5q2l6aqk5Zyo5LiN5ZCM57uE57uH5Y2V5YWD6Ze055qE5Lqk5o6l55WM6Z2i77yM54m55Yir6YCC55So5LqO6K+G5Yir6YOo6Zeo5Y2P5L2c5a+86Ie055qE5bu26L+f5oiW5L+h5oGv5aSx55yf6Zeu6aKY44CCIiwidHBsaWQiOiIxMDAwMSIsInRwbE5hbWUiOiJsaXN0M183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2110508" y="2835417"/>
            <a:ext cx="1946507" cy="253731"/>
          </a:xfrm>
          <a:custGeom>
            <a:avLst/>
            <a:gdLst/>
            <a:ahLst/>
            <a:cxnLst/>
            <a:rect b="b" l="l" r="r" t="t"/>
            <a:pathLst>
              <a:path h="997" w="7631">
                <a:moveTo>
                  <a:pt x="0" y="374"/>
                </a:moveTo>
                <a:lnTo>
                  <a:pt x="6883" y="374"/>
                </a:lnTo>
                <a:lnTo>
                  <a:pt x="6765" y="0"/>
                </a:lnTo>
                <a:lnTo>
                  <a:pt x="7631" y="498"/>
                </a:lnTo>
                <a:lnTo>
                  <a:pt x="6765" y="997"/>
                </a:lnTo>
                <a:lnTo>
                  <a:pt x="6883" y="622"/>
                </a:lnTo>
                <a:lnTo>
                  <a:pt x="0" y="622"/>
                </a:lnTo>
                <a:lnTo>
                  <a:pt x="0" y="374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0">
            <a:off x="2110508" y="4137595"/>
            <a:ext cx="1946507" cy="255583"/>
          </a:xfrm>
          <a:custGeom>
            <a:avLst/>
            <a:gdLst/>
            <a:ahLst/>
            <a:cxnLst/>
            <a:rect b="b" l="l" r="r" t="t"/>
            <a:pathLst>
              <a:path h="997" w="7631">
                <a:moveTo>
                  <a:pt x="6883" y="375"/>
                </a:moveTo>
                <a:lnTo>
                  <a:pt x="6765" y="0"/>
                </a:lnTo>
                <a:lnTo>
                  <a:pt x="7631" y="499"/>
                </a:lnTo>
                <a:lnTo>
                  <a:pt x="6765" y="997"/>
                </a:lnTo>
                <a:lnTo>
                  <a:pt x="6883" y="623"/>
                </a:lnTo>
                <a:lnTo>
                  <a:pt x="0" y="623"/>
                </a:lnTo>
                <a:lnTo>
                  <a:pt x="0" y="375"/>
                </a:lnTo>
                <a:lnTo>
                  <a:pt x="6883" y="375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2110508" y="1704922"/>
            <a:ext cx="170389" cy="1357553"/>
          </a:xfrm>
          <a:custGeom>
            <a:avLst/>
            <a:gdLst/>
            <a:ahLst/>
            <a:cxnLst/>
            <a:rect b="b" l="l" r="r" t="t"/>
            <a:pathLst>
              <a:path h="5308" w="669">
                <a:moveTo>
                  <a:pt x="669" y="182"/>
                </a:moveTo>
                <a:cubicBezTo>
                  <a:pt x="415" y="431"/>
                  <a:pt x="256" y="778"/>
                  <a:pt x="256" y="1160"/>
                </a:cubicBezTo>
                <a:lnTo>
                  <a:pt x="256" y="5308"/>
                </a:lnTo>
                <a:lnTo>
                  <a:pt x="0" y="5308"/>
                </a:lnTo>
                <a:lnTo>
                  <a:pt x="0" y="1148"/>
                </a:lnTo>
                <a:cubicBezTo>
                  <a:pt x="0" y="699"/>
                  <a:pt x="187" y="292"/>
                  <a:pt x="486" y="0"/>
                </a:cubicBezTo>
                <a:lnTo>
                  <a:pt x="669" y="182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2234593" y="1491942"/>
            <a:ext cx="1822419" cy="259287"/>
          </a:xfrm>
          <a:custGeom>
            <a:avLst/>
            <a:gdLst/>
            <a:ahLst/>
            <a:cxnLst/>
            <a:rect b="b" l="l" r="r" t="t"/>
            <a:pathLst>
              <a:path h="1015" w="7145">
                <a:moveTo>
                  <a:pt x="6397" y="375"/>
                </a:moveTo>
                <a:lnTo>
                  <a:pt x="6279" y="0"/>
                </a:lnTo>
                <a:lnTo>
                  <a:pt x="7145" y="499"/>
                </a:lnTo>
                <a:lnTo>
                  <a:pt x="6279" y="997"/>
                </a:lnTo>
                <a:lnTo>
                  <a:pt x="6397" y="623"/>
                </a:lnTo>
                <a:lnTo>
                  <a:pt x="1140" y="623"/>
                </a:lnTo>
                <a:cubicBezTo>
                  <a:pt x="769" y="623"/>
                  <a:pt x="430" y="773"/>
                  <a:pt x="183" y="1015"/>
                </a:cubicBezTo>
                <a:lnTo>
                  <a:pt x="0" y="833"/>
                </a:lnTo>
                <a:cubicBezTo>
                  <a:pt x="290" y="550"/>
                  <a:pt x="686" y="375"/>
                  <a:pt x="1120" y="375"/>
                </a:cubicBezTo>
                <a:lnTo>
                  <a:pt x="6397" y="375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Freeform 7"/>
          <p:cNvSpPr/>
          <p:nvPr/>
        </p:nvSpPr>
        <p:spPr>
          <a:xfrm rot="0">
            <a:off x="2110508" y="4165181"/>
            <a:ext cx="170389" cy="1357553"/>
          </a:xfrm>
          <a:custGeom>
            <a:avLst/>
            <a:gdLst/>
            <a:ahLst/>
            <a:cxnLst/>
            <a:rect b="b" l="l" r="r" t="t"/>
            <a:pathLst>
              <a:path h="5309" w="669">
                <a:moveTo>
                  <a:pt x="256" y="0"/>
                </a:moveTo>
                <a:lnTo>
                  <a:pt x="256" y="4149"/>
                </a:lnTo>
                <a:cubicBezTo>
                  <a:pt x="256" y="4531"/>
                  <a:pt x="415" y="4878"/>
                  <a:pt x="669" y="5127"/>
                </a:cubicBezTo>
                <a:lnTo>
                  <a:pt x="486" y="5309"/>
                </a:lnTo>
                <a:cubicBezTo>
                  <a:pt x="187" y="5017"/>
                  <a:pt x="0" y="4610"/>
                  <a:pt x="0" y="4161"/>
                </a:cubicBezTo>
                <a:lnTo>
                  <a:pt x="0" y="0"/>
                </a:lnTo>
                <a:lnTo>
                  <a:pt x="256" y="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2234593" y="5474589"/>
            <a:ext cx="1822419" cy="261138"/>
          </a:xfrm>
          <a:custGeom>
            <a:avLst/>
            <a:gdLst/>
            <a:ahLst/>
            <a:cxnLst/>
            <a:rect b="b" l="l" r="r" t="t"/>
            <a:pathLst>
              <a:path h="1015" w="7145">
                <a:moveTo>
                  <a:pt x="6397" y="392"/>
                </a:moveTo>
                <a:lnTo>
                  <a:pt x="6279" y="18"/>
                </a:lnTo>
                <a:lnTo>
                  <a:pt x="7145" y="516"/>
                </a:lnTo>
                <a:lnTo>
                  <a:pt x="6279" y="1015"/>
                </a:lnTo>
                <a:lnTo>
                  <a:pt x="6397" y="640"/>
                </a:lnTo>
                <a:lnTo>
                  <a:pt x="1120" y="640"/>
                </a:lnTo>
                <a:cubicBezTo>
                  <a:pt x="686" y="640"/>
                  <a:pt x="290" y="465"/>
                  <a:pt x="0" y="182"/>
                </a:cubicBezTo>
                <a:lnTo>
                  <a:pt x="183" y="0"/>
                </a:lnTo>
                <a:cubicBezTo>
                  <a:pt x="430" y="242"/>
                  <a:pt x="769" y="392"/>
                  <a:pt x="1140" y="392"/>
                </a:cubicBezTo>
                <a:lnTo>
                  <a:pt x="6397" y="392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1115656" y="2618983"/>
            <a:ext cx="1989704" cy="1989704"/>
          </a:xfrm>
          <a:prstGeom prst="ellipse">
            <a:avLst/>
          </a:prstGeom>
          <a:solidFill>
            <a:schemeClr val="accent1">
              <a:alpha val="100000"/>
              <a:lumMod val="40000"/>
              <a:lumOff val="6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Freeform 10"/>
          <p:cNvSpPr/>
          <p:nvPr/>
        </p:nvSpPr>
        <p:spPr>
          <a:xfrm rot="0">
            <a:off x="1884102" y="3395458"/>
            <a:ext cx="459435" cy="455896"/>
          </a:xfrm>
          <a:custGeom>
            <a:avLst/>
            <a:gdLst/>
            <a:ahLst/>
            <a:cxnLst/>
            <a:rect b="b" l="l" r="r" t="t"/>
            <a:pathLst>
              <a:path h="55" w="55">
                <a:moveTo>
                  <a:pt x="47" y="27"/>
                </a:moveTo>
                <a:cubicBezTo>
                  <a:pt x="47" y="38"/>
                  <a:pt x="38" y="46"/>
                  <a:pt x="28" y="46"/>
                </a:cubicBezTo>
                <a:cubicBezTo>
                  <a:pt x="18" y="46"/>
                  <a:pt x="9" y="38"/>
                  <a:pt x="9" y="27"/>
                </a:cubicBezTo>
                <a:cubicBezTo>
                  <a:pt x="9" y="17"/>
                  <a:pt x="18" y="9"/>
                  <a:pt x="28" y="9"/>
                </a:cubicBezTo>
                <a:cubicBezTo>
                  <a:pt x="31" y="9"/>
                  <a:pt x="35" y="10"/>
                  <a:pt x="38" y="11"/>
                </a:cubicBezTo>
                <a:cubicBezTo>
                  <a:pt x="44" y="5"/>
                  <a:pt x="44" y="5"/>
                  <a:pt x="44" y="5"/>
                </a:cubicBezTo>
                <a:cubicBezTo>
                  <a:pt x="39" y="2"/>
                  <a:pt x="34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43"/>
                  <a:pt x="13" y="55"/>
                  <a:pt x="28" y="55"/>
                </a:cubicBezTo>
                <a:cubicBezTo>
                  <a:pt x="43" y="55"/>
                  <a:pt x="55" y="43"/>
                  <a:pt x="55" y="27"/>
                </a:cubicBezTo>
                <a:cubicBezTo>
                  <a:pt x="55" y="21"/>
                  <a:pt x="53" y="16"/>
                  <a:pt x="50" y="11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21"/>
                  <a:pt x="47" y="24"/>
                  <a:pt x="47" y="27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Freeform 11"/>
          <p:cNvSpPr/>
          <p:nvPr/>
        </p:nvSpPr>
        <p:spPr>
          <a:xfrm rot="0">
            <a:off x="2045412" y="3553320"/>
            <a:ext cx="147248" cy="140262"/>
          </a:xfrm>
          <a:custGeom>
            <a:avLst/>
            <a:gdLst/>
            <a:ahLst/>
            <a:cxnLst/>
            <a:rect b="b" l="l" r="r" t="t"/>
            <a:pathLst>
              <a:path h="17" w="18">
                <a:moveTo>
                  <a:pt x="12" y="0"/>
                </a:moveTo>
                <a:cubicBezTo>
                  <a:pt x="11" y="0"/>
                  <a:pt x="10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"/>
                  <a:pt x="4" y="17"/>
                  <a:pt x="9" y="17"/>
                </a:cubicBezTo>
                <a:cubicBezTo>
                  <a:pt x="14" y="17"/>
                  <a:pt x="18" y="13"/>
                  <a:pt x="18" y="8"/>
                </a:cubicBezTo>
                <a:cubicBezTo>
                  <a:pt x="18" y="7"/>
                  <a:pt x="17" y="6"/>
                  <a:pt x="17" y="5"/>
                </a:cubicBezTo>
                <a:cubicBezTo>
                  <a:pt x="9" y="9"/>
                  <a:pt x="9" y="9"/>
                  <a:pt x="9" y="9"/>
                </a:cubicBezTo>
                <a:lnTo>
                  <a:pt x="12" y="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1712267" y="3220176"/>
            <a:ext cx="813627" cy="806551"/>
          </a:xfrm>
          <a:custGeom>
            <a:avLst/>
            <a:gdLst/>
            <a:ahLst/>
            <a:cxnLst/>
            <a:rect b="b" l="l" r="r" t="t"/>
            <a:pathLst>
              <a:path h="97" w="98">
                <a:moveTo>
                  <a:pt x="82" y="22"/>
                </a:moveTo>
                <a:cubicBezTo>
                  <a:pt x="80" y="23"/>
                  <a:pt x="80" y="23"/>
                  <a:pt x="80" y="23"/>
                </a:cubicBezTo>
                <a:cubicBezTo>
                  <a:pt x="86" y="30"/>
                  <a:pt x="89" y="39"/>
                  <a:pt x="89" y="48"/>
                </a:cubicBezTo>
                <a:cubicBezTo>
                  <a:pt x="89" y="71"/>
                  <a:pt x="71" y="88"/>
                  <a:pt x="49" y="88"/>
                </a:cubicBezTo>
                <a:cubicBezTo>
                  <a:pt x="27" y="88"/>
                  <a:pt x="9" y="71"/>
                  <a:pt x="9" y="48"/>
                </a:cubicBezTo>
                <a:cubicBezTo>
                  <a:pt x="9" y="26"/>
                  <a:pt x="27" y="8"/>
                  <a:pt x="49" y="8"/>
                </a:cubicBezTo>
                <a:cubicBezTo>
                  <a:pt x="58" y="8"/>
                  <a:pt x="67" y="12"/>
                  <a:pt x="74" y="17"/>
                </a:cubicBezTo>
                <a:cubicBezTo>
                  <a:pt x="76" y="15"/>
                  <a:pt x="76" y="15"/>
                  <a:pt x="76" y="15"/>
                </a:cubicBezTo>
                <a:cubicBezTo>
                  <a:pt x="76" y="8"/>
                  <a:pt x="76" y="8"/>
                  <a:pt x="76" y="8"/>
                </a:cubicBezTo>
                <a:cubicBezTo>
                  <a:pt x="68" y="3"/>
                  <a:pt x="59" y="0"/>
                  <a:pt x="49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75"/>
                  <a:pt x="22" y="97"/>
                  <a:pt x="49" y="97"/>
                </a:cubicBezTo>
                <a:cubicBezTo>
                  <a:pt x="76" y="97"/>
                  <a:pt x="98" y="75"/>
                  <a:pt x="98" y="48"/>
                </a:cubicBezTo>
                <a:cubicBezTo>
                  <a:pt x="98" y="38"/>
                  <a:pt x="95" y="29"/>
                  <a:pt x="89" y="21"/>
                </a:cubicBezTo>
                <a:lnTo>
                  <a:pt x="82" y="22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2119081" y="3146507"/>
            <a:ext cx="480392" cy="473406"/>
          </a:xfrm>
          <a:custGeom>
            <a:avLst/>
            <a:gdLst/>
            <a:ahLst/>
            <a:cxnLst/>
            <a:rect b="b" l="l" r="r" t="t"/>
            <a:pathLst>
              <a:path h="135" w="137">
                <a:moveTo>
                  <a:pt x="104" y="30"/>
                </a:moveTo>
                <a:lnTo>
                  <a:pt x="106" y="0"/>
                </a:lnTo>
                <a:lnTo>
                  <a:pt x="87" y="16"/>
                </a:lnTo>
                <a:lnTo>
                  <a:pt x="71" y="35"/>
                </a:lnTo>
                <a:lnTo>
                  <a:pt x="69" y="59"/>
                </a:lnTo>
                <a:lnTo>
                  <a:pt x="40" y="90"/>
                </a:lnTo>
                <a:lnTo>
                  <a:pt x="14" y="116"/>
                </a:lnTo>
                <a:lnTo>
                  <a:pt x="0" y="135"/>
                </a:lnTo>
                <a:lnTo>
                  <a:pt x="19" y="123"/>
                </a:lnTo>
                <a:lnTo>
                  <a:pt x="45" y="97"/>
                </a:lnTo>
                <a:lnTo>
                  <a:pt x="76" y="66"/>
                </a:lnTo>
                <a:lnTo>
                  <a:pt x="102" y="66"/>
                </a:lnTo>
                <a:lnTo>
                  <a:pt x="118" y="47"/>
                </a:lnTo>
                <a:lnTo>
                  <a:pt x="137" y="30"/>
                </a:lnTo>
                <a:lnTo>
                  <a:pt x="104" y="3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4224818" y="1474716"/>
            <a:ext cx="5994147" cy="787505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4224818" y="1057734"/>
            <a:ext cx="5994147" cy="465444"/>
          </a:xfrm>
          <a:prstGeom prst="rect">
            <a:avLst/>
          </a:prstGeom>
          <a:solidFill>
            <a:schemeClr val="accent1">
              <a:alpha val="100000"/>
              <a:lumMod val="40000"/>
              <a:lumOff val="6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376033" y="1056135"/>
            <a:ext cx="5544016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b="1" lang="en-US" sz="195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失效模式分析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eyJfdGVtcGxhdGVEYXRhIjp7ImNvbnRlbnRUeXBlIjoiJGl0ZW0xX3RpdGxlIiwibGluZUNvdW50IjoiMSIsIndvcmRDb3VudCI6IjIxIn0sInRhZyI6IiRpdGVtMV90aXRsZSJ9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4376033" y="1474716"/>
            <a:ext cx="5628971" cy="76461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425">
                <a:solidFill>
                  <a:srgbClr val="06000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系统识别每个流程步骤潜在的失效模式（如设备故障、操作错误），并评估其对下游输出的具体影响，建立全面的故障树模型。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eyJfdGVtcGxhdGVEYXRhIjp7ImNvbnRlbnRUeXBlIjoiJGl0ZW0xX2MiLCJsaW5lQ291bnQiOiIyIiwid29yZENvdW50IjoiMjkifSwidGFnIjoiJGl0ZW0xX2MifQ==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4224818" y="2777820"/>
            <a:ext cx="5994147" cy="787505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4224818" y="2360837"/>
            <a:ext cx="5994147" cy="465444"/>
          </a:xfrm>
          <a:prstGeom prst="rect">
            <a:avLst/>
          </a:prstGeom>
          <a:solidFill>
            <a:schemeClr val="accent1">
              <a:alpha val="100000"/>
              <a:lumMod val="40000"/>
              <a:lumOff val="6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4376033" y="2359239"/>
            <a:ext cx="5544016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b="1" lang="en-US" sz="195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严重度评分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eyJfdGVtcGxhdGVEYXRhIjp7ImNvbnRlbnRUeXBlIjoiJGl0ZW0yX3RpdGxlIiwibGluZUNvdW50IjoiMSIsIndvcmRDb3VudCI6IjIxIn0sInRhZyI6IiRpdGVtMl90aXRsZSJ9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376033" y="2777820"/>
            <a:ext cx="5628971" cy="76461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425">
                <a:solidFill>
                  <a:srgbClr val="06000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根据失效后果对客户需求的影响程度进行1-10分级，优先处理可能导致安全风险或重大客户投诉的高严重度失效。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eyJfdGVtcGxhdGVEYXRhIjp7ImNvbnRlbnRUeXBlIjoiJGl0ZW0yX2MiLCJsaW5lQ291bnQiOiIyIiwid29yZENvdW50IjoiMjkifSwidGFnIjoiJGl0ZW0yX2MifQ==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4224818" y="4080924"/>
            <a:ext cx="5994147" cy="787505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AutoShape 23"/>
          <p:cNvSpPr/>
          <p:nvPr/>
        </p:nvSpPr>
        <p:spPr>
          <a:xfrm rot="0">
            <a:off x="4224818" y="3663941"/>
            <a:ext cx="5994147" cy="465444"/>
          </a:xfrm>
          <a:prstGeom prst="rect">
            <a:avLst/>
          </a:prstGeom>
          <a:solidFill>
            <a:schemeClr val="accent1">
              <a:alpha val="100000"/>
              <a:lumMod val="40000"/>
              <a:lumOff val="6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4376033" y="3662343"/>
            <a:ext cx="5544016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b="1" lang="en-US" sz="195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发生频度评估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eyJfdGVtcGxhdGVEYXRhIjp7ImNvbnRlbnRUeXBlIjoiJGl0ZW0zX3RpdGxlIiwibGluZUNvdW50IjoiMSIsIndvcmRDb3VudCI6IjIxIn0sInRhZyI6IiRpdGVtM190aXRsZSJ9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4376033" y="4080924"/>
            <a:ext cx="5628971" cy="76461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425">
                <a:solidFill>
                  <a:srgbClr val="06000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基于历史数据或专家判断，量化各失效模式的预期发生概率，重点关注高频失效的流程环节。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eyJfdGVtcGxhdGVEYXRhIjp7ImNvbnRlbnRUeXBlIjoiJGl0ZW0zX2MiLCJsaW5lQ291bnQiOiIyIiwid29yZENvdW50IjoiMjkifSwidGFnIjoiJGl0ZW0zX2MifQ==</bd:templateData>
          </p:ext>
        </p:extLst>
      </p:sp>
      <p:sp>
        <p:nvSpPr>
          <p:cNvPr id="26" name="AutoShape 26"/>
          <p:cNvSpPr/>
          <p:nvPr/>
        </p:nvSpPr>
        <p:spPr>
          <a:xfrm rot="0">
            <a:off x="4224818" y="5384028"/>
            <a:ext cx="5994147" cy="787505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7" name="AutoShape 27"/>
          <p:cNvSpPr/>
          <p:nvPr/>
        </p:nvSpPr>
        <p:spPr>
          <a:xfrm rot="0">
            <a:off x="4224818" y="4967045"/>
            <a:ext cx="5994147" cy="465444"/>
          </a:xfrm>
          <a:prstGeom prst="rect">
            <a:avLst/>
          </a:prstGeom>
          <a:solidFill>
            <a:schemeClr val="accent1">
              <a:alpha val="100000"/>
              <a:lumMod val="40000"/>
              <a:lumOff val="6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8" name="TextBox 28"/>
          <p:cNvSpPr txBox="1"/>
          <p:nvPr/>
        </p:nvSpPr>
        <p:spPr>
          <a:xfrm rot="0">
            <a:off x="4376033" y="4965447"/>
            <a:ext cx="5544016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b="1" lang="en-US" sz="195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探测难度分析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eyJfdGVtcGxhdGVEYXRhIjp7ImNvbnRlbnRUeXBlIjoiJGl0ZW00X3RpdGxlIiwibGluZUNvdW50IjoiMSIsIndvcmRDb3VudCI6IjIxIn0sInRhZyI6IiRpdGVtNF90aXRsZSJ9</bd:templateData>
          </p:ext>
        </p:extLst>
      </p:sp>
      <p:sp>
        <p:nvSpPr>
          <p:cNvPr id="29" name="TextBox 29"/>
          <p:cNvSpPr txBox="1"/>
          <p:nvPr/>
        </p:nvSpPr>
        <p:spPr>
          <a:xfrm rot="0">
            <a:off x="4376033" y="5384028"/>
            <a:ext cx="5628971" cy="76461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425">
                <a:solidFill>
                  <a:srgbClr val="06000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评估现有控制措施检测失效的能力，对难以及时发现的失效模式需设计防错装置或增加检测频次。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eyJfdGVtcGxhdGVEYXRhIjp7ImNvbnRlbnRUeXBlIjoiJGl0ZW00X2MiLCJsaW5lQ291bnQiOiIyIiwid29yZENvdW50IjoiMjkifSwidGFnIjoiJGl0ZW00X2MifQ==</bd:templateData>
          </p:ext>
        </p:extLst>
      </p:sp>
      <p:sp>
        <p:nvSpPr>
          <p:cNvPr id="30" name="TextBox 3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FMEA风险评估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EZNRUHpo47pmanor4TkvLBcbiMjIyDlpLHmlYjmqKHlvI/liIbmnpBcbuezu+e7n+ivhuWIq+avj+S4qua1geeoi+atpemqpOa9nOWcqOeahOWkseaViOaooeW8j++8iOWmguiuvuWkh+aVhemanOOAgeaTjeS9nOmUmeivr++8ie+8jOW5tuivhOS8sOWFtuWvueS4i+a4uOi+k+WHuueahOWFt+S9k+W9seWTje+8jOW7uueri+WFqOmdoueahOaVhemanOagkeaooeWei+OAglxuIyMjIOS4pemHjeW6puivhOWIhlxu5qC55o2u5aSx5pWI5ZCO5p6c5a+55a6i5oi36ZyA5rGC55qE5b2x5ZON56iL5bqm6L+b6KGMMS0xMOWIhue6p++8jOS8mOWFiOWkhOeQhuWPr+iDveWvvOiHtOWuieWFqOmjjumZqeaIlumHjeWkp+WuouaIt+aKleivieeahOmrmOS4pemHjeW6puWkseaViOOAglxuIyMjIOWPkeeUn+mikeW6puivhOS8sFxu5Z+65LqO5Y6G5Y+y5pWw5o2u5oiW5LiT5a625Yik5pat77yM6YeP5YyW5ZCE5aSx5pWI5qih5byP55qE6aKE5pyf5Y+R55Sf5qaC546H77yM6YeN54K55YWz5rOo6auY6aKR5aSx5pWI55qE5rWB56iL546v6IqC44CCXG4jIyMg5o6i5rWL6Zq+5bqm5YiG5p6QXG7or4TkvLDnjrDmnInmjqfliLbmjqrmlr3mo4DmtYvlpLHmlYjnmoTog73lipvvvIzlr7npmr7ku6Xlj4rml7blj5HnjrDnmoTlpLHmlYjmqKHlvI/pnIDorr7orqHpmLLplJnoo4Xnva7miJblop7liqDmo4DmtYvpopHmrKHjgIIiLCJ0cGxpZCI6IjEwMDAxIiwidHBsTmFtZSI6Imxpc3Q0XzIzMTIwMTEy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005" name="TextBox 2"/>
          <p:cNvSpPr txBox="1"/>
          <p:nvPr/>
        </p:nvSpPr>
        <p:spPr>
          <a:xfrm rot="0">
            <a:off x="4764088" y="6445250"/>
            <a:ext cx="2851150" cy="276225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rgbClr val="222935">
                    <a:alpha val="100000"/>
                  </a:srgbClr>
                </a:solidFill>
                <a:latin typeface="Arial"/>
                <a:ea typeface="Arial"/>
                <a:cs typeface="Arial"/>
                <a:hlinkClick/>
              </a:rPr>
              <a:t>卓越质量智库 | www.zhiliangclub.com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5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508125" y="1268413"/>
            <a:ext cx="9180513" cy="2351087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524579" name="AutoShape 4"/>
          <p:cNvSpPr/>
          <p:nvPr/>
        </p:nvSpPr>
        <p:spPr>
          <a:xfrm rot="0">
            <a:off x="4859338" y="4030663"/>
            <a:ext cx="2395537" cy="873125"/>
          </a:xfrm>
          <a:prstGeom prst="rect">
            <a:avLst/>
          </a:prstGeom>
          <a:noFill/>
        </p:spPr>
        <p:txBody>
          <a:bodyPr anchor="b" anchorCtr="0" bIns="45720" lIns="91440" rIns="91440" rtlCol="0" tIns="45720" vert="horz"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>
                <a:solidFill>
                  <a:srgbClr val="404040">
                    <a:alpha val="100000"/>
                  </a:srgbClr>
                </a:solidFill>
                <a:latin typeface="Eras Light ITC"/>
                <a:ea typeface="Eras Light ITC"/>
                <a:cs typeface="Eras Light ITC"/>
              </a:rPr>
              <a:t>Thanks 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0" name="AutoShape 5"/>
          <p:cNvSpPr/>
          <p:nvPr/>
        </p:nvSpPr>
        <p:spPr>
          <a:xfrm rot="0">
            <a:off x="1524000" y="5332413"/>
            <a:ext cx="9144000" cy="1655762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7" name="Connector 7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8" name="Connector 8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524584" name="AutoShape 9"/>
          <p:cNvSpPr/>
          <p:nvPr/>
        </p:nvSpPr>
        <p:spPr>
          <a:xfrm rot="0">
            <a:off x="15240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5" name="AutoShape 10"/>
          <p:cNvSpPr/>
          <p:nvPr/>
        </p:nvSpPr>
        <p:spPr>
          <a:xfrm rot="0">
            <a:off x="103632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IsInRwbGlkIjoiMTAwMDEiLCJ0cGxOYW1lIjoiZW5kXzMwNTk5NzQwMTc5MDMwM184NzU3ODI3NzlfMjY4MDQ1ODMzOTkwMzAz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457229" y="1366715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85573" y="1495059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3761139" y="197453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TextBox 6"/>
          <p:cNvSpPr txBox="1"/>
          <p:nvPr/>
        </p:nvSpPr>
        <p:spPr>
          <a:xfrm rot="0">
            <a:off x="4197466" y="1162542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数据收集与量化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197466" y="168512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测量阶段的核心任务是通过系统化数据收集，将模糊的流程问题转化为可量化的指标，例如将"交货慢"转化为"平均交货周期7天，超时率30%"等具体数据指标。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-519692" y="2337114"/>
            <a:ext cx="3687085" cy="368708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75" r="16675"/>
          <a:stretch>
            <a:fillRect/>
          </a:stretch>
        </p:blipFill>
        <p:spPr>
          <a:xfrm rot="0">
            <a:off x="-328183" y="2528623"/>
            <a:ext cx="3304066" cy="33040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3457229" y="300532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585573" y="313366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2" name="Connector 12"/>
          <p:cNvCxnSpPr/>
          <p:nvPr/>
        </p:nvCxnSpPr>
        <p:spPr>
          <a:xfrm>
            <a:off x="3761139" y="361314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3" name="TextBox 13"/>
          <p:cNvSpPr txBox="1"/>
          <p:nvPr/>
        </p:nvSpPr>
        <p:spPr>
          <a:xfrm rot="0">
            <a:off x="4197466" y="2801151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建立绩效基准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197466" y="332373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通过当前流程数据的收集与分析，建立客观的绩效基准值（如过程能力指数Cp/Cpk），为后续分析阶段提供对比依据。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3457229" y="464393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585573" y="4772277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3761139" y="525175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TextBox 18"/>
          <p:cNvSpPr txBox="1"/>
          <p:nvPr/>
        </p:nvSpPr>
        <p:spPr>
          <a:xfrm rot="0">
            <a:off x="4197466" y="4439760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验证测量系统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197466" y="4962340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确保数据采集方法的可靠性，通过MSA（测量系统分析）评估测量设备的重复性与再现性（GR&amp;R），消除测量误差对数据真实性的影响。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测量阶段定义与目标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mYtuauteWumuS5ieS4juebruagh1xuIyMjIOaVsOaNruaUtumbhuS4jumHj+WMllxu5rWL6YeP6Zi25q6155qE5qC45b+D5Lu75Yqh5piv6YCa6L+H57O757uf5YyW5pWw5o2u5pS26ZuG77yM5bCG5qih57OK55qE5rWB56iL6Zeu6aKY6L2s5YyW5Li65Y+v6YeP5YyW55qE5oyH5qCH77yM5L6L5aaC5bCGXCLkuqTotKfmhaJcIui9rOWMluS4ulwi5bmz5Z2H5Lqk6LSn5ZGo5pyfN+Wkqe+8jOi2heaXtueOhzMwJVwi562J5YW35L2T5pWw5o2u5oyH5qCH44CCXG4jIyMg5bu656uL57up5pWI5Z+65YeGXG7pgJrov4flvZPliY3mtYHnqIvmlbDmja7nmoTmlLbpm4bkuI7liIbmnpDvvIzlu7rnq4vlrqLop4LnmoTnu6nmlYjln7rlh4blgLzvvIjlpoLov4fnqIvog73lipvmjIfmlbBDcC9DcGvvvInvvIzkuLrlkI7nu63liIbmnpDpmLbmrrXmj5Dkvpvlr7nmr5Tkvp3mja7jgIJcbiMjIyDpqozor4HmtYvph4/ns7vnu59cbuehruS/neaVsOaNrumHh+mbhuaWueazleeahOWPr+mdoOaAp++8jOmAmui/h01TQe+8iOa1i+mHj+ezu+e7n+WIhuaekO+8ieivhOS8sOa1i+mHj+iuvuWkh+eahOmHjeWkjeaAp+S4juWGjeeOsOaAp++8iEdSJlLvvInvvIzmtojpmaTmtYvph4/or6/lt67lr7nmlbDmja7nnJ/lrp7mgKfnmoTlvbHlk43jgIIiLCJ0cGxpZCI6IjEwMDAxIiwidHBsTmFtZSI6Imxpc3QzX0ltZzJ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l="23417" r="23417"/>
          <a:stretch>
            <a:fillRect/>
          </a:stretch>
        </p:blipFill>
        <p:spPr>
          <a:xfrm rot="0">
            <a:off x="8022350" y="1109679"/>
            <a:ext cx="3590530" cy="4923231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eyJfdGVtcGxhdGVEYXRhIjp7Im5lZWRSZXBsYWNlIjp0cnVlLCJ0eXBlIjoiaW1hZ2UifSwidGFnIjoiJGltZzAifQ==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999610" y="1326712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13502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72683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作为DMAIC流程的第二个阶段，测量阶段承接定义阶段明确的CTQ（关键质量特性），并为分析阶段提供数据输入。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951935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47603" y="1526246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承上启下作用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196307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通过数据验证定义阶段的问题假设，将宽泛的问题范围缩小到可分析的具体变量（如关键输入X与输出Y的关联性）。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623521" y="1325773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137126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75559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369248" y="1525307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问题聚焦过渡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999610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513502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2683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测量结果决定后续改进资源的优先级分配，例如通过帕累托分析识别贡献度80%以上的关键少数因子。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51935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747603" y="3953338"/>
            <a:ext cx="2920854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资源分配依据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4623233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4137126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196307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基于量化数据初步估算改进潜力（如缺陷率降低带来的成本节约），为项目可行性提供数据支撑。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6575559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4369248" y="3953338"/>
            <a:ext cx="2903220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财务收益测算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测量阶段在DMAIC中的位置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mYtuauteWcqERNQUlD5Lit55qE5L2N572uXG4jIyMg5om/5LiK5ZCv5LiL5L2c55SoXG7kvZzkuLpETUFJQ+a1geeoi+eahOesrOS6jOS4qumYtuaute+8jOa1i+mHj+mYtuauteaJv+aOpeWumuS5iemYtuauteaYjuehrueahENUUe+8iOWFs+mUrui0qOmHj+eJueaAp++8ie+8jOW5tuS4uuWIhuaekOmYtuauteaPkOS+m+aVsOaNrui+k+WFpeOAglxuIyMjIOmXrumimOiBmueEpui/h+a4oVxu6YCa6L+H5pWw5o2u6aqM6K+B5a6a5LmJ6Zi25q6155qE6Zeu6aKY5YGH6K6+77yM5bCG5a695rOb55qE6Zeu6aKY6IyD5Zu057yp5bCP5Yiw5Y+v5YiG5p6Q55qE5YW35L2T5Y+Y6YeP77yI5aaC5YWz6ZSu6L6T5YWlWOS4jui+k+WHulnnmoTlhbPogZTmgKfvvInjgIJcbiMjIyDotYTmupDliIbphY3kvp3mja5cbua1i+mHj+e7k+aenOWGs+WumuWQjue7reaUuei/m+i1hOa6kOeahOS8mOWFiOe6p+WIhumFje+8jOS+i+WmgumAmui/h+W4lee0r+aJmOWIhuaekOivhuWIq+i0oeeMruW6pjgwJeS7peS4iueahOWFs+mUruWwkeaVsOWboOWtkOOAglxuIyMjIOi0ouWKoeaUtuebiua1i+eul1xu5Z+65LqO6YeP5YyW5pWw5o2u5Yid5q2l5Lyw566X5pS56L+b5r2c5Yqb77yI5aaC57y66Zm3546H6ZmN5L2O5bim5p2l55qE5oiQ5pys6IqC57qm77yJ77yM5Li66aG555uu5Y+v6KGM5oCn5o+Q5L6b5pWw5o2u5pSv5pKR44CCIiwidHBsaWQiOiIxMDAwMSIsInRwbE5hbWUiOiJsaXN0NF9JbWcxX21vZCIsImVkaXRlZCI6ImZhbHNlIiwiZXh0cmFQYXJhbXMiOiJ7XCJpbmZvX3VybFwiOlwiaHR0cDovL2JqLmJjZWJvcy5jb20vdjEvd2Vua3UtYWktZG9jLzMwNTk5NzQwMTc5MDMwMy9ydGNzL2JkanNvbi8zODNkYjA3OTk3ZTgxMzU4Lmpzb24/cmVzcG9uc2VDYWNoZUNvbnRyb2w9bWF4LWFnZSUzRDM4ODgwMDAmcmVzcG9uc2VFeHBpcmVzPUZyaSUyQyUyMDE3JTIwQXByJTIwMjAyNiUyMDIwJTNBMzklM0E1NCUyMCUyQjA4MDAmYXV0aG9yaXphdGlvbj1iY2UtYXV0aC12MSUyRjQ2ZGM4Y2MzNDY3NDRkYWQ4MDA2NTE4MjNhOTZkOWNkJTJGMjAyNi0wMy0wM1QxMiUzQTM5JTNBNTRaJTJGLTElMkZob3N0JTJGYjJlYTE2YzdjNDlkZWVjY2VjOWNmMWFjNjgwYmYyZTFiODFhMzA4ZjViNTIwYTQwOGJmNmExYWY1OTY3ZTc0YSZyZXNwb25zZUNvbnRlbnRUeXBlPWFwcGxpY2F0aW9uJTJGanNvblwifSJ9</bd:templateData>
    </p:ext>
  </p:extLs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b="16064" t="16064"/>
          <a:stretch>
            <a:fillRect/>
          </a:stretch>
        </p:blipFill>
        <p:spPr>
          <a:xfrm rot="0">
            <a:off x="6755660" y="1485222"/>
            <a:ext cx="4279418" cy="4279418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Freeform 4"/>
          <p:cNvSpPr/>
          <p:nvPr/>
        </p:nvSpPr>
        <p:spPr>
          <a:xfrm rot="0">
            <a:off x="513502" y="141767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704352" y="1305549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513502" y="305356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04352" y="2941440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513502" y="4747524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704352" y="4635394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2141730" y="1633688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包含时间、缺陷率等数据的详细流程图，可视化当前流程瓶颈与浪费环节（如泳道图中标注的返工路径）。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2141730" y="1191114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价值流图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141730" y="3208717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明确测量对象、抽样方法、样本量及数据记录表单，确保数据覆盖全流程周期和变异来源。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41730" y="2789369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数据收集计划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141730" y="4890693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通过Cp/Cpk、西格玛水平等指标量化当前流程绩效，并与客户规格限（USL/LSL）对比分析差距。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41730" y="4471345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过程能力报告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测量阶段关键输出物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mYtuauteWFs+mUrui+k+WHuueJqVxuIyMjIOS7t+WAvOa1geWbvlxu5YyF5ZCr5pe26Ze044CB57y66Zm3546H562J5pWw5o2u55qE6K+m57uG5rWB56iL5Zu+77yM5Y+v6KeG5YyW5b2T5YmN5rWB56iL55O26aKI5LiO5rWq6LS5546v6IqC77yI5aaC5rOz6YGT5Zu+5Lit5qCH5rOo55qE6L+U5bel6Lev5b6E77yJ44CCXG4jIyMg5pWw5o2u5pS26ZuG6K6h5YiSXG7mmI7noa7mtYvph4/lr7nosaHjgIHmir3moLfmlrnms5XjgIHmoLfmnKzph4/lj4rmlbDmja7orrDlvZXooajljZXvvIznoa7kv53mlbDmja7opobnm5blhajmtYHnqIvlkajmnJ/lkozlj5jlvILmnaXmupDjgIJcbiMjIyDov4fnqIvog73lipvmiqXlkYpcbumAmui/h0NwL0Nwa+OAgeilv+agvOeOm+awtOW5s+etieaMh+agh+mHj+WMluW9k+WJjea1geeoi+e7qeaViO+8jOW5tuS4juWuouaIt+inhOagvOmZkO+8iFVTTC9MU0zvvInlr7nmr5TliIbmnpDlt67ot53jgIIiLCJ0cGxpZCI6IjEwMDAxIiwidHBsTmFtZSI6Imxpc3QzX0ltZzB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Y的确认与测量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FnnmoTnoa7orqTkuI7mtYvph48iLCJ0cGxpZCI6IjEwMDAxIiwidHBsTmFtZSI6ImgydGl0bGVfMzA1OTk3NDAxNzkwMzAzXzg3NTc4Mjc3OV8yNjgwNDU4MzM5OTAzMDNfbW9kIiwiZWRpdGVkIjoiZmFsc2UiLCJleHRyYVBhcmFtcyI6IntcImluZm9fdXJsXCI6XCJodHRwOi8vYmouYmNlYm9zLmNvbS92MS93ZW5rdS1haS1kb2MvMzA1OTk3NDAxNzkwMzAzL3J0Y3MvYmRqc29uLzM4M2RiMDc5OTdlODEzNTguanNvbj9yZXNwb25zZUNhY2hlQ29udHJvbD1tYXgtYWdlJTNEMzg4ODAwMCZyZXNwb25zZUV4cGlyZXM9RnJpJTJDJTIwMTclMjBBcHIlMjAyMDI2JTIwMjAlM0EzOSUzQTU0JTIwJTJCMDgwMCZhdXRob3JpemF0aW9uPWJjZS1hdXRoLXYxJTJGNDZkYzhjYzM0Njc0NGRhZDgwMDY1MTgyM2E5NmQ5Y2QlMkYyMDI2LTAzLTAzVDEyJTNBMzklM0E1NFolMkYtMSUyRmhvc3QlMkZiMmVhMTZjN2M0OWRlZWNjZWM5Y2YxYWM2ODBiZjJlMWI4MWEzMDhmNWI1MjBhNDA4YmY2YTFhZjU5NjdlNzRhJnJlc3BvbnNlQ29udGVudFR5cGU9YXBwbGljYXRpb24lMkZqc29uXCJ9In0=</bd:templateData>
    </p:ext>
  </p:extLs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1097340" y="1705312"/>
            <a:ext cx="491431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1347560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835353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835353" y="1540526"/>
            <a:ext cx="969875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27547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通过CTQ树图将客户需求逐层分解为可量化指标，例如将"交付速度"分解为订餐时间、上餐时间、结算时间等具体Y值，确保每个Y都直接关联客户核心诉求。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27547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树图分解技术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3698321" y="1705312"/>
            <a:ext cx="491431" cy="52397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3948541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436334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341310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3328528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选择Y时需评估其对问题分析的价值（如缺陷率反映质量水平）和可操作性（数据采集可行性），优先选择能直接驱动业务改进的关键绩效指标。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364979" y="2321492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指标筛选原则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6246562" y="1705312"/>
            <a:ext cx="491431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6496783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5984575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596134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5876769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当单个CTQ对应多个Y时（如客户满意度包含响应速度、解决率等维度），需通过柏拉图分析确定主要矛盾，聚焦贡献80%问题的关键Y值。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5876769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多层级映射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9058122" y="1705312"/>
            <a:ext cx="491431" cy="52397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9308342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AutoShape 23"/>
          <p:cNvSpPr/>
          <p:nvPr/>
        </p:nvSpPr>
        <p:spPr>
          <a:xfrm rot="0">
            <a:off x="8796135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877290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8688328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确认Y之间是否存在交互影响，例如改善某个Y是否会导致其他Y劣化，避免优化局部而破坏整体平衡。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8688328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变量关系验证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7" name="TextBox 2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从CTQ导出关键指标Y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S7jkNUUeWvvOWHuuWFs+mUruaMh+agh1lcbiMjIyDmoJHlm77liIbop6PmioDmnK9cbumAmui/h0NUUeagkeWbvuWwhuWuouaIt+mcgOaxgumAkOWxguWIhuino+S4uuWPr+mHj+WMluaMh+agh++8jOS+i+WmguWwhlwi5Lqk5LuY6YCf5bqmXCLliIbop6PkuLrorqLppJDml7bpl7TjgIHkuIrppJDml7bpl7TjgIHnu5Pnrpfml7bpl7TnrYnlhbfkvZNZ5YC877yM56Gu5L+d5q+P5LiqWemDveebtOaOpeWFs+iBlOWuouaIt+aguOW/g+ivieaxguOAglxuIyMjIOaMh+agh+etm+mAieWOn+WImVxu6YCJ5oupWeaXtumcgOivhOS8sOWFtuWvuemXrumimOWIhuaekOeahOS7t+WAvO+8iOWmgue8uumZt+eOh+WPjeaYoOi0qOmHj+awtOW5s++8ieWSjOWPr+aTjeS9nOaAp++8iOaVsOaNrumHh+mbhuWPr+ihjOaAp++8ie+8jOS8mOWFiOmAieaLqeiDveebtOaOpempseWKqOS4muWKoeaUuei/m+eahOWFs+mUrue7qeaViOaMh+agh+OAglxuIyMjIOWkmuWxgue6p+aYoOWwhFxu5b2T5Y2V5LiqQ1RR5a+55bqU5aSa5LiqWeaXtu+8iOWmguWuouaIt+a7oeaEj+W6puWMheWQq+WTjeW6lOmAn+W6puOAgeino+WGs+eOh+etiee7tOW6pu+8ie+8jOmcgOmAmui/h+afj+aLieWbvuWIhuaekOehruWumuS4u+imgeefm+ebvu+8jOiBmueEpui0oeeMrjgwJemXrumimOeahOWFs+mUrlnlgLzjgIJcbiMjIyDlj5jph4/lhbPns7vpqozor4FcbuehruiupFnkuYvpl7TmmK/lkKblrZjlnKjkuqTkupLlvbHlk43vvIzkvovlpoLmlLnlloTmn5DkuKpZ5piv5ZCm5Lya5a+86Ie05YW25LuWWeWKo+WMlu+8jOmBv+WFjeS8mOWMluWxgOmDqOiAjOegtOWdj+aVtOS9k+W5s+ihoeOAgiIsInRwbGlkIjoiMTAwMDEiLCJ0cGxOYW1lIjoibGlzdDRfNl9tb2QiLCJlZGl0ZWQiOiJmYWxzZSIsImV4dHJhUGFyYW1zIjoie1wiaW5mb191cmxcIjpcImh0dHA6Ly9iai5iY2Vib3MuY29tL3YxL3dlbmt1LWFpLWRvYy8zMDU5OTc0MDE3OTAzMDMvcnRjcy9iZGpzb24vMzgzZGIwNzk5N2U4MTM1OC5qc29uP3Jlc3BvbnNlQ2FjaGVDb250cm9sPW1heC1hZ2UlM0QzODg4MDAwJnJlc3BvbnNlRXhwaXJlcz1GcmklMkMlMjAxNyUyMEFwciUyMDIwMjYlMjAyMCUzQTM5JTNBNTQlMjAlMkIwODAwJmF1dGhvcml6YXRpb249YmNlLWF1dGgtdjElMkY0NmRjOGNjMzQ2NzQ0ZGFkODAwNjUxODIzYTk2ZDljZCUyRjIwMjYtMDMtMDNUMTIlM0EzOSUzQTU0WiUyRi0xJTJGaG9zdCUyRmIyZWExNmM3YzQ5ZGVlY2NlYzljZjFhYzY4MGJmMmUxYjgxYTMwOGY1YjUyMGE0MDhiZjZhMWFmNTk2N2U3NGEmcmVzcG9uc2VDb250ZW50VHlwZT1hcHBsaWNhdGlvbiUyRmpzb25cIn0ifQ==</bd:templateData>
    </p:ext>
  </p:extLs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21875" r="21875"/>
          <a:stretch>
            <a:fillRect/>
          </a:stretch>
        </p:blipFill>
        <p:spPr>
          <a:xfrm rot="0">
            <a:off x="154300" y="1109992"/>
            <a:ext cx="4095887" cy="5461182"/>
          </a:xfrm>
          <a:prstGeom prst="parallelogram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5021790" y="1109992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量化标准定义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723196" y="1295798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144917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461209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3629632" y="1174560"/>
            <a:ext cx="761713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021790" y="1611739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为每个Y制定明确的测量规则，如"上餐时间"需精确到秒且从订单确认开始计时，确保数据采集一致性。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603086" y="2766189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测量工具选择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304492" y="2951995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726213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3042505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094713" y="2830757"/>
            <a:ext cx="105020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4603086" y="3267935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根据Y特性采用合适工具，连续变量（如温度）用数显仪表，离散数据（如缺陷数）用计数型检测设备，必要时引入自动化采集系统。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221062" y="4422385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测量系统分析（MSA）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22468" y="4608191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3344189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2660481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2741771" y="4486953"/>
            <a:ext cx="106271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221062" y="4924131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通过GR&amp;R评估测量设备的重复性与再现性，确保测量误差小于过程变异的10%，避免"用有偏差的尺子量数据"。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确定Y的测量方法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hruWumlnnmoTmtYvph4/mlrnms5VcbiMjIyDph4/ljJbmoIflh4blrprkuYlcbuS4uuavj+S4qlnliLblrprmmI7noa7nmoTmtYvph4/op4TliJnvvIzlpoJcIuS4iumkkOaXtumXtFwi6ZyA57K+56Gu5Yiw56eS5LiU5LuO6K6i5Y2V56Gu6K6k5byA5aeL6K6h5pe277yM56Gu5L+d5pWw5o2u6YeH6ZuG5LiA6Ie05oCn44CCXG4jIyMg5rWL6YeP5bel5YW36YCJ5oupXG7moLnmja5Z54m55oCn6YeH55So5ZCI6YCC5bel5YW377yM6L+e57ut5Y+Y6YeP77yI5aaC5rip5bqm77yJ55So5pWw5pi+5Luq6KGo77yM56a75pWj5pWw5o2u77yI5aaC57y66Zm35pWw77yJ55So6K6h5pWw5Z6L5qOA5rWL6K6+5aSH77yM5b+F6KaB5pe25byV5YWl6Ieq5Yqo5YyW6YeH6ZuG57O757uf44CCXG4jIyMg5rWL6YeP57O757uf5YiG5p6Q77yITVNB77yJXG7pgJrov4dHUiZS6K+E5Lyw5rWL6YeP6K6+5aSH55qE6YeN5aSN5oCn5LiO5YaN546w5oCn77yM56Gu5L+d5rWL6YeP6K+v5beu5bCP5LqO6L+H56iL5Y+Y5byC55qEMTAl77yM6YG/5YWNXCLnlKjmnInlgY/lt67nmoTlsLrlrZDph4/mlbDmja5cIuOAgiIsInRwbGlkIjoiMTAwMDEiLCJ0cGxOYW1lIjoibGlzdDNfSW1nM19tb2QiLCJlZGl0ZWQiOiJmYWxzZSIsImV4dHJhUGFyYW1zIjoie1wiaW5mb191cmxcIjpcImh0dHA6Ly9iai5iY2Vib3MuY29tL3YxL3dlbmt1LWFpLWRvYy8zMDU5OTc0MDE3OTAzMDMvcnRjcy9iZGpzb24vMzgzZGIwNzk5N2U4MTM1OC5qc29uP3Jlc3BvbnNlQ2FjaGVDb250cm9sPW1heC1hZ2UlM0QzODg4MDAwJnJlc3BvbnNlRXhwaXJlcz1GcmklMkMlMjAxNyUyMEFwciUyMDIwMjYlMjAyMCUzQTM5JTNBNTQlMjAlMkIwODAwJmF1dGhvcml6YXRpb249YmNlLWF1dGgtdjElMkY0NmRjOGNjMzQ2NzQ0ZGFkODAwNjUxODIzYTk2ZDljZCUyRjIwMjYtMDMtMDNUMTIlM0EzOSUzQTU0WiUyRi0xJTJGaG9zdCUyRmIyZWExNmM3YzQ5ZGVlY2NlYzljZjFhYzY4MGJmMmUxYjgxYTMwOGY1YjUyMGE0MDhiZjZhMWFmNTk2N2U3NGEmcmVzcG9uc2VDb250ZW50VHlwZT1hcHBsaWNhdGlvbiUyRmpzb25cIn0ifQ==</bd:templateData>
    </p:ext>
  </p:extLs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668020" y="1428954"/>
            <a:ext cx="1532900" cy="15329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1033625" y="1428954"/>
            <a:ext cx="1532900" cy="153290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8936809" y="1428954"/>
            <a:ext cx="1532900" cy="15329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6302415" y="1428954"/>
            <a:ext cx="1532900" cy="153290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95726" y="3146782"/>
            <a:ext cx="2364296" cy="9754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抽样策略设计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95726" y="3969859"/>
            <a:ext cx="2367939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根据过程稳定性确定抽样频率（如每小时/每批次）和样本量，对波动大的过程需增加抽样密度，采用随机抽样避免人为偏差。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3268329" y="3969859"/>
            <a:ext cx="2367939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按时间、班次、设备等分层记录Y值，便于后续分析变异来源，例如区分早/晚班的生产良率差异。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5902723" y="3969859"/>
            <a:ext cx="2367939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设计包含时间戳、测量条件、操作者等元数据的记录模板，采用防错设计（如强制字段填写）确保数据完整性。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8537118" y="3969859"/>
            <a:ext cx="2367939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预先定义特殊原因（如设备故障）的标识规则和处理流程，避免异常值污染基线数据。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3252322" y="3146782"/>
            <a:ext cx="2364296" cy="9754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数据分层维度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5886717" y="3146782"/>
            <a:ext cx="2364296" cy="9754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数据记录标准化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521111" y="3146782"/>
            <a:ext cx="2364296" cy="9754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异常数据处理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1477969" y="1852738"/>
            <a:ext cx="644213" cy="685333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45720" y="91440"/>
                </a:moveTo>
                <a:cubicBezTo>
                  <a:pt x="45720" y="74676"/>
                  <a:pt x="59436" y="60960"/>
                  <a:pt x="76200" y="60960"/>
                </a:cubicBezTo>
                <a:lnTo>
                  <a:pt x="198120" y="60960"/>
                </a:lnTo>
                <a:lnTo>
                  <a:pt x="259080" y="0"/>
                </a:lnTo>
                <a:lnTo>
                  <a:pt x="289560" y="0"/>
                </a:lnTo>
                <a:lnTo>
                  <a:pt x="289560" y="243840"/>
                </a:lnTo>
                <a:lnTo>
                  <a:pt x="259080" y="243840"/>
                </a:lnTo>
                <a:lnTo>
                  <a:pt x="198120" y="182880"/>
                </a:lnTo>
                <a:lnTo>
                  <a:pt x="76200" y="182880"/>
                </a:lnTo>
                <a:cubicBezTo>
                  <a:pt x="59369" y="182880"/>
                  <a:pt x="45720" y="169231"/>
                  <a:pt x="45720" y="152400"/>
                </a:cubicBezTo>
                <a:lnTo>
                  <a:pt x="45720" y="152400"/>
                </a:lnTo>
                <a:lnTo>
                  <a:pt x="15240" y="152400"/>
                </a:lnTo>
                <a:lnTo>
                  <a:pt x="15240" y="91440"/>
                </a:lnTo>
                <a:lnTo>
                  <a:pt x="45720" y="91440"/>
                </a:lnTo>
                <a:close/>
              </a:path>
              <a:path h="304800" w="304800">
                <a:moveTo>
                  <a:pt x="167640" y="228600"/>
                </a:moveTo>
                <a:lnTo>
                  <a:pt x="167640" y="304800"/>
                </a:lnTo>
                <a:lnTo>
                  <a:pt x="121920" y="304800"/>
                </a:lnTo>
                <a:lnTo>
                  <a:pt x="96469" y="228600"/>
                </a:lnTo>
                <a:lnTo>
                  <a:pt x="76200" y="228600"/>
                </a:lnTo>
                <a:lnTo>
                  <a:pt x="76200" y="198120"/>
                </a:lnTo>
                <a:lnTo>
                  <a:pt x="198120" y="198120"/>
                </a:lnTo>
                <a:lnTo>
                  <a:pt x="198120" y="228600"/>
                </a:lnTo>
                <a:lnTo>
                  <a:pt x="167640" y="22860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4017627" y="1778561"/>
            <a:ext cx="833687" cy="83368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61518" y="97841"/>
                </a:moveTo>
                <a:cubicBezTo>
                  <a:pt x="249460" y="74143"/>
                  <a:pt x="230657" y="55340"/>
                  <a:pt x="207655" y="43605"/>
                </a:cubicBezTo>
                <a:lnTo>
                  <a:pt x="206959" y="43282"/>
                </a:lnTo>
                <a:lnTo>
                  <a:pt x="186538" y="84277"/>
                </a:lnTo>
                <a:cubicBezTo>
                  <a:pt x="201292" y="91802"/>
                  <a:pt x="212998" y="103508"/>
                  <a:pt x="220323" y="117834"/>
                </a:cubicBezTo>
                <a:lnTo>
                  <a:pt x="220523" y="118262"/>
                </a:lnTo>
                <a:lnTo>
                  <a:pt x="261518" y="97841"/>
                </a:lnTo>
                <a:close/>
                <a:moveTo>
                  <a:pt x="261518" y="206959"/>
                </a:moveTo>
                <a:lnTo>
                  <a:pt x="220523" y="186538"/>
                </a:lnTo>
                <a:cubicBezTo>
                  <a:pt x="212998" y="201292"/>
                  <a:pt x="201292" y="212998"/>
                  <a:pt x="186966" y="220323"/>
                </a:cubicBezTo>
                <a:lnTo>
                  <a:pt x="186538" y="220523"/>
                </a:lnTo>
                <a:lnTo>
                  <a:pt x="206959" y="261518"/>
                </a:lnTo>
                <a:cubicBezTo>
                  <a:pt x="230657" y="249460"/>
                  <a:pt x="249460" y="230657"/>
                  <a:pt x="261195" y="207655"/>
                </a:cubicBezTo>
                <a:lnTo>
                  <a:pt x="261518" y="206959"/>
                </a:lnTo>
                <a:close/>
                <a:moveTo>
                  <a:pt x="97841" y="43282"/>
                </a:moveTo>
                <a:cubicBezTo>
                  <a:pt x="74143" y="55340"/>
                  <a:pt x="55340" y="74143"/>
                  <a:pt x="43605" y="97145"/>
                </a:cubicBezTo>
                <a:lnTo>
                  <a:pt x="43282" y="97841"/>
                </a:lnTo>
                <a:lnTo>
                  <a:pt x="84277" y="118262"/>
                </a:lnTo>
                <a:cubicBezTo>
                  <a:pt x="91802" y="103508"/>
                  <a:pt x="103508" y="91802"/>
                  <a:pt x="117834" y="84477"/>
                </a:cubicBezTo>
                <a:lnTo>
                  <a:pt x="118262" y="84277"/>
                </a:lnTo>
                <a:lnTo>
                  <a:pt x="97841" y="43282"/>
                </a:lnTo>
                <a:close/>
                <a:moveTo>
                  <a:pt x="43282" y="206959"/>
                </a:moveTo>
                <a:cubicBezTo>
                  <a:pt x="55340" y="230657"/>
                  <a:pt x="74143" y="249460"/>
                  <a:pt x="97145" y="261195"/>
                </a:cubicBezTo>
                <a:lnTo>
                  <a:pt x="97841" y="261518"/>
                </a:lnTo>
                <a:lnTo>
                  <a:pt x="118262" y="220523"/>
                </a:lnTo>
                <a:cubicBezTo>
                  <a:pt x="103508" y="212998"/>
                  <a:pt x="91802" y="201292"/>
                  <a:pt x="84477" y="186966"/>
                </a:cubicBezTo>
                <a:lnTo>
                  <a:pt x="84277" y="186538"/>
                </a:lnTo>
                <a:lnTo>
                  <a:pt x="43282" y="206959"/>
                </a:lnTo>
                <a:close/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52400" y="198120"/>
                </a:moveTo>
                <a:cubicBezTo>
                  <a:pt x="177651" y="198120"/>
                  <a:pt x="198120" y="177651"/>
                  <a:pt x="198120" y="152400"/>
                </a:cubicBezTo>
                <a:cubicBezTo>
                  <a:pt x="198120" y="127149"/>
                  <a:pt x="177651" y="106680"/>
                  <a:pt x="152400" y="106680"/>
                </a:cubicBezTo>
                <a:lnTo>
                  <a:pt x="152400" y="106680"/>
                </a:lnTo>
                <a:cubicBezTo>
                  <a:pt x="127149" y="106680"/>
                  <a:pt x="106680" y="127149"/>
                  <a:pt x="106680" y="152400"/>
                </a:cubicBezTo>
                <a:cubicBezTo>
                  <a:pt x="106680" y="177651"/>
                  <a:pt x="127149" y="198120"/>
                  <a:pt x="152400" y="198120"/>
                </a:cubicBezTo>
                <a:lnTo>
                  <a:pt x="152400" y="1981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Freeform 17"/>
          <p:cNvSpPr/>
          <p:nvPr/>
        </p:nvSpPr>
        <p:spPr>
          <a:xfrm rot="0">
            <a:off x="6513668" y="1754083"/>
            <a:ext cx="842052" cy="842052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10886" y="167269"/>
                </a:moveTo>
                <a:cubicBezTo>
                  <a:pt x="310886" y="167269"/>
                  <a:pt x="267148" y="122672"/>
                  <a:pt x="206873" y="122672"/>
                </a:cubicBezTo>
                <a:cubicBezTo>
                  <a:pt x="147980" y="122672"/>
                  <a:pt x="89764" y="167269"/>
                  <a:pt x="89764" y="167269"/>
                </a:cubicBezTo>
                <a:lnTo>
                  <a:pt x="57064" y="153619"/>
                </a:lnTo>
                <a:lnTo>
                  <a:pt x="57064" y="193662"/>
                </a:lnTo>
                <a:cubicBezTo>
                  <a:pt x="62217" y="195415"/>
                  <a:pt x="65989" y="200158"/>
                  <a:pt x="65989" y="205902"/>
                </a:cubicBezTo>
                <a:cubicBezTo>
                  <a:pt x="65989" y="211703"/>
                  <a:pt x="62141" y="216456"/>
                  <a:pt x="56912" y="218170"/>
                </a:cubicBezTo>
                <a:lnTo>
                  <a:pt x="66580" y="245135"/>
                </a:lnTo>
                <a:lnTo>
                  <a:pt x="38043" y="245135"/>
                </a:lnTo>
                <a:lnTo>
                  <a:pt x="47796" y="217942"/>
                </a:lnTo>
                <a:cubicBezTo>
                  <a:pt x="43110" y="215951"/>
                  <a:pt x="39834" y="211322"/>
                  <a:pt x="39834" y="205902"/>
                </a:cubicBezTo>
                <a:cubicBezTo>
                  <a:pt x="39834" y="200597"/>
                  <a:pt x="43015" y="196082"/>
                  <a:pt x="47558" y="194024"/>
                </a:cubicBezTo>
                <a:lnTo>
                  <a:pt x="47558" y="149647"/>
                </a:lnTo>
                <a:lnTo>
                  <a:pt x="0" y="129816"/>
                </a:lnTo>
                <a:lnTo>
                  <a:pt x="209255" y="35890"/>
                </a:lnTo>
                <a:lnTo>
                  <a:pt x="401241" y="130997"/>
                </a:lnTo>
                <a:lnTo>
                  <a:pt x="310886" y="167269"/>
                </a:lnTo>
                <a:close/>
                <a:moveTo>
                  <a:pt x="204492" y="145266"/>
                </a:moveTo>
                <a:cubicBezTo>
                  <a:pt x="265128" y="145266"/>
                  <a:pt x="294846" y="177365"/>
                  <a:pt x="294846" y="177365"/>
                </a:cubicBezTo>
                <a:lnTo>
                  <a:pt x="294846" y="243945"/>
                </a:lnTo>
                <a:cubicBezTo>
                  <a:pt x="294846" y="243945"/>
                  <a:pt x="263938" y="268910"/>
                  <a:pt x="199739" y="268910"/>
                </a:cubicBezTo>
                <a:cubicBezTo>
                  <a:pt x="135541" y="268910"/>
                  <a:pt x="114138" y="243945"/>
                  <a:pt x="114138" y="243945"/>
                </a:cubicBezTo>
                <a:lnTo>
                  <a:pt x="114138" y="177365"/>
                </a:lnTo>
                <a:cubicBezTo>
                  <a:pt x="114138" y="177365"/>
                  <a:pt x="143856" y="145266"/>
                  <a:pt x="204492" y="145266"/>
                </a:cubicBezTo>
                <a:close/>
                <a:moveTo>
                  <a:pt x="203302" y="254641"/>
                </a:moveTo>
                <a:cubicBezTo>
                  <a:pt x="245326" y="254641"/>
                  <a:pt x="279397" y="246116"/>
                  <a:pt x="279397" y="235620"/>
                </a:cubicBezTo>
                <a:cubicBezTo>
                  <a:pt x="279397" y="225123"/>
                  <a:pt x="245326" y="216599"/>
                  <a:pt x="203302" y="216599"/>
                </a:cubicBezTo>
                <a:cubicBezTo>
                  <a:pt x="161277" y="216599"/>
                  <a:pt x="127216" y="225123"/>
                  <a:pt x="127216" y="235620"/>
                </a:cubicBezTo>
                <a:cubicBezTo>
                  <a:pt x="127216" y="246116"/>
                  <a:pt x="161277" y="254641"/>
                  <a:pt x="203302" y="2546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Freeform 18"/>
          <p:cNvSpPr/>
          <p:nvPr/>
        </p:nvSpPr>
        <p:spPr>
          <a:xfrm rot="0">
            <a:off x="9316657" y="1808803"/>
            <a:ext cx="773203" cy="773203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制定Y的数据收集计划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ItuWumlnnmoTmlbDmja7mlLbpm4borqHliJJcbiMjIyDmir3moLfnrZbnlaXorr7orqFcbuagueaNrui/h+eoi+eos+WumuaAp+ehruWumuaKveagt+mikeeOh++8iOWmguavj+Wwj+aXti/mr4/mibnmrKHvvInlkozmoLfmnKzph4/vvIzlr7nms6LliqjlpKfnmoTov4fnqIvpnIDlop7liqDmir3moLflr4bluqbvvIzph4fnlKjpmo/mnLrmir3moLfpgb/lhY3kurrkuLrlgY/lt67jgIJcbiMjIyDmlbDmja7liIblsYLnu7TluqZcbuaMieaXtumXtOOAgeePreasoeOAgeiuvuWkh+etieWIhuWxguiusOW9lVnlgLzvvIzkvr/kuo7lkI7nu63liIbmnpDlj5jlvILmnaXmupDvvIzkvovlpoLljLrliIbml6kv5pma54+t55qE55Sf5Lqn6Imv546H5beu5byC44CCXG4jIyMg5pWw5o2u6K6w5b2V5qCH5YeG5YyWXG7orr7orqHljIXlkKvml7bpl7TmiLPjgIHmtYvph4/mnaHku7bjgIHmk43kvZzogIXnrYnlhYPmlbDmja7nmoTorrDlvZXmqKHmnb/vvIzph4fnlKjpmLLplJnorr7orqHvvIjlpoLlvLrliLblrZfmrrXloavlhpnvvInnoa7kv53mlbDmja7lrozmlbTmgKfjgIJcbiMjIyDlvILluLjmlbDmja7lpITnkIZcbumihOWFiOWumuS5ieeJueauiuWOn+WboO+8iOWmguiuvuWkh+aVhemanO+8ieeahOagh+ivhuinhOWImeWSjOWkhOeQhua1geeoi++8jOmBv+WFjeW8guW4uOWAvOaxoeafk+Wfuue6v+aVsOaNruOAgiIsInRwbGlkIjoiMTAwMDEiLCJ0cGxOYW1lIjoibGlzdDRfMV9tb2QiLCJlZGl0ZWQiOiJmYWxzZSIsImV4dHJhUGFyYW1zIjoie1wiaW5mb191cmxcIjpcImh0dHA6Ly9iai5iY2Vib3MuY29tL3YxL3dlbmt1LWFpLWRvYy8zMDU5OTc0MDE3OTAzMDMvcnRjcy9iZGpzb24vMzgzZGIwNzk5N2U4MTM1OC5qc29uP3Jlc3BvbnNlQ2FjaGVDb250cm9sPW1heC1hZ2UlM0QzODg4MDAwJnJlc3BvbnNlRXhwaXJlcz1GcmklMkMlMjAxNyUyMEFwciUyMDIwMjYlMjAyMCUzQTM5JTNBNTQlMjAlMkIwODAwJmF1dGhvcml6YXRpb249YmNlLWF1dGgtdjElMkY0NmRjOGNjMzQ2NzQ0ZGFkODAwNjUxODIzYTk2ZDljZCUyRjIwMjYtMDMtMDNUMTIlM0EzOSUzQTU0WiUyRi0xJTJGaG9zdCUyRmIyZWExNmM3YzQ5ZGVlY2NlYzljZjFhYzY4MGJmMmUxYjgxYTMwOGY1YjUyMGE0MDhiZjZhMWFmNTk2N2U3NGEmcmVzcG9uc2VDb250ZW50VHlwZT1hcHBsaWNhdGlvbiUyRmpzb25cIn0ifQ==</bd:templateData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FAAB8"/>
      </a:accent1>
      <a:accent2>
        <a:srgbClr val="9FAAB8"/>
      </a:accent2>
      <a:accent3>
        <a:srgbClr val="9FAAB8"/>
      </a:accent3>
      <a:accent4>
        <a:srgbClr val="9FAAB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宽屏</PresentationFormat>
  <Paragraphs>0</Paragraphs>
  <Slides>0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baseType="lpstr" size="4">
      <vt:lpstr>等线</vt:lpstr>
      <vt:lpstr>等线 Light</vt:lpstr>
      <vt:lpstr>Arial</vt:lpstr>
      <vt:lpstr>Office 主题​​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2025-10-20T11:38:53Z</dcterms:created>
  <dc:creator>zhangqishou</dc:creator>
  <cp:lastModifiedBy>zhangqishou</cp:lastModifiedBy>
  <dcterms:modified xsi:type="dcterms:W3CDTF">2025-10-20T12:04:35Z</dcterms:modified>
  <cp:revision>2</cp:revision>
  <dc:title>PowerPoint 演示文稿</dc:title>
</cp:coreProperties>
</file>

<file path=docProps/custom.xml><?xml version="1.0" encoding="utf-8"?>
<op:Properties xmlns:op="http://schemas.openxmlformats.org/officeDocument/2006/custom-properties" xmlns:vt="http://schemas.openxmlformats.org/officeDocument/2006/docPropsVTypes">
  <op:property fmtid="{D5CDD505-2E9C-101B-9397-08002B2CF9AE}" pid="2" name="AIGC">
    <vt:lpwstr>{"Label":"1","ContentProducer":"001191110000802100433B10001","ProduceID":"6bac813cfab152e83910545ed72bf9dd_1772541776_768132804eaa90e55ad7d6c645c2d987","ReservedCode1":"64ea58585a3c760ed00e38dacd2068016465f0deb0d20f1ff8cf60d815378bfa","ContentPropagator":"001191110000802100433B10001","PropagateID":"6bac813cfab152e83910545ed72bf9dd_1772541776_768132804eaa90e55ad7d6c645c2d987","ReservedCode2":"64ea58585a3c760ed00e38dacd2068016465f0deb0d20f1ff8cf60d815378bfa"}</vt:lpwstr>
  </op:property>
</op:Properties>
</file>