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presentationml.slide+xml" PartName="/ppt/slides/slide.xml"/>
  <Override ContentType="application/vnd.openxmlformats-officedocument.presentationml.slide+xml" PartName="/ppt/slides/slide2.xml"/>
  <Override ContentType="application/vnd.openxmlformats-officedocument.presentationml.slide+xml" PartName="/ppt/slides/slide3.xml"/>
  <Default Extension="jpg" ContentType="image/jpeg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custom-properties+xml" PartName="/docProps/custom.xml"/>
</Types>
</file>

<file path=_rels/.rels><?xml version="1.0" encoding="UTF-8" standalone="yes"?>
<Relationships xmlns="http://schemas.openxmlformats.org/package/2006/relationships">
<Relationship Target="ppt/presentation.xml" Type="http://schemas.openxmlformats.org/officeDocument/2006/relationships/officeDocument" Id="rId1"/>
<Relationship Target="docProps/thumbnail.jpeg" Type="http://schemas.openxmlformats.org/package/2006/relationships/metadata/thumbnail" Id="rId2"/>
<Relationship Target="docProps/core.xml" Type="http://schemas.openxmlformats.org/package/2006/relationships/metadata/core-properties" Id="rId3"/>
<Relationship Target="docProps/app.xml" Type="http://schemas.openxmlformats.org/officeDocument/2006/relationships/extended-properties" Id="rId4"/>
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 type="screen16x9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ooxmlsdkcls="c:P15_CT_ExtendedGuideList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 lastView="sldThumbnailView">
  <p:normalViewPr>
    <p:restoredLeft sz="16520"/>
    <p:restoredTop sz="94674"/>
  </p:normalViewPr>
  <p:slideViewPr>
    <p:cSldViewPr snapToGrid="0">
      <p:cViewPr varScale="1">
        <p:scale>
          <a:sx d="100" n="124"/>
          <a:sy d="100" n="124"/>
        </p:scale>
        <p:origin x="224" y="16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<Relationship Target="slideMasters/slideMaster1.xml" Type="http://schemas.openxmlformats.org/officeDocument/2006/relationships/slideMaster" Id="rId1"/>
<Relationship Target="presProps.xml" Type="http://schemas.openxmlformats.org/officeDocument/2006/relationships/presProps" Id="rId2"/>
<Relationship Target="viewProps.xml" Type="http://schemas.openxmlformats.org/officeDocument/2006/relationships/viewProps" Id="rId3"/>
<Relationship Target="theme/theme1.xml" Type="http://schemas.openxmlformats.org/officeDocument/2006/relationships/theme" Id="rId4"/>
<Relationship Target="tableStyles.xml" Type="http://schemas.openxmlformats.org/officeDocument/2006/relationships/tableStyles" Id="rId5"/>
<Relationship Target="slides/slide1.xml" Type="http://schemas.openxmlformats.org/officeDocument/2006/relationships/slide" Id="rId6"/>
<Relationship Target="slides/slide.xml" Type="http://schemas.openxmlformats.org/officeDocument/2006/relationships/slide" Id="rId7"/>
<Relationship Target="slides/slide2.xml" Type="http://schemas.openxmlformats.org/officeDocument/2006/relationships/slide" Id="rId8"/>
<Relationship Target="slides/slide3.xml" Type="http://schemas.openxmlformats.org/officeDocument/2006/relationships/slide" Id="rId9"/>
<Relationship Target="slides/slide4.xml" Type="http://schemas.openxmlformats.org/officeDocument/2006/relationships/slide" Id="rId10"/>
<Relationship Target="slides/slide5.xml" Type="http://schemas.openxmlformats.org/officeDocument/2006/relationships/slide" Id="rId11"/>
<Relationship Target="slides/slide6.xml" Type="http://schemas.openxmlformats.org/officeDocument/2006/relationships/slide" Id="rId12"/>
<Relationship Target="slides/slide7.xml" Type="http://schemas.openxmlformats.org/officeDocument/2006/relationships/slide" Id="rId13"/>
<Relationship Target="slides/slide8.xml" Type="http://schemas.openxmlformats.org/officeDocument/2006/relationships/slide" Id="rId14"/>
<Relationship Target="slides/slide9.xml" Type="http://schemas.openxmlformats.org/officeDocument/2006/relationships/slide" Id="rId15"/>
<Relationship Target="slides/slide10.xml" Type="http://schemas.openxmlformats.org/officeDocument/2006/relationships/slide" Id="rId16"/>
<Relationship Target="slides/slide11.xml" Type="http://schemas.openxmlformats.org/officeDocument/2006/relationships/slide" Id="rId17"/>
<Relationship Target="slides/slide12.xml" Type="http://schemas.openxmlformats.org/officeDocument/2006/relationships/slide" Id="rId18"/>
<Relationship Target="slides/slide13.xml" Type="http://schemas.openxmlformats.org/officeDocument/2006/relationships/slide" Id="rId19"/>
<Relationship Target="slides/slide14.xml" Type="http://schemas.openxmlformats.org/officeDocument/2006/relationships/slide" Id="rId20"/>
<Relationship Target="slides/slide15.xml" Type="http://schemas.openxmlformats.org/officeDocument/2006/relationships/slide" Id="rId21"/>
<Relationship Target="slides/slide16.xml" Type="http://schemas.openxmlformats.org/officeDocument/2006/relationships/slide" Id="rId22"/>
<Relationship Target="slides/slide17.xml" Type="http://schemas.openxmlformats.org/officeDocument/2006/relationships/slide" Id="rId23"/>
<Relationship Target="slides/slide18.xml" Type="http://schemas.openxmlformats.org/officeDocument/2006/relationships/slide" Id="rId24"/>
<Relationship Target="slides/slide19.xml" Type="http://schemas.openxmlformats.org/officeDocument/2006/relationships/slide" Id="rId25"/>
<Relationship Target="slides/slide20.xml" Type="http://schemas.openxmlformats.org/officeDocument/2006/relationships/slide" Id="rId26"/>
<Relationship Target="slides/slide21.xml" Type="http://schemas.openxmlformats.org/officeDocument/2006/relationships/slide" Id="rId27"/>
<Relationship Target="slides/slide22.xml" Type="http://schemas.openxmlformats.org/officeDocument/2006/relationships/slide" Id="rId28"/>
<Relationship Target="slides/slide23.xml" Type="http://schemas.openxmlformats.org/officeDocument/2006/relationships/slide" Id="rId29"/>
<Relationship Target="slides/slide24.xml" Type="http://schemas.openxmlformats.org/officeDocument/2006/relationships/slide" Id="rId30"/>
<Relationship Target="slides/slide25.xml" Type="http://schemas.openxmlformats.org/officeDocument/2006/relationships/slide" Id="rId31"/>
<Relationship Target="slides/slide26.xml" Type="http://schemas.openxmlformats.org/officeDocument/2006/relationships/slide" Id="rId32"/>
</Relationships>

</file>

<file path=ppt/slideLayouts/_rels/slideLayout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FF4D715-50C3-B803-A8ED-E297CF0F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ooxmlsdkcls="c:A16_CT_CreationId" id="{72D1C8FA-4E74-3C2B-B2E1-90179EE0F86D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kumimoji="1"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EAF96F5C-20E8-D5B3-4B51-E00FBADC240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5DCA3150-268E-E144-EB8E-C83266A4625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62C9375F-A225-D342-874D-7AF26BF34C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213152611"/>
      </p:ext>
    </p:extLst>
  </p:cSld>
  <p:clrMapOvr>
    <a:masterClrMapping/>
  </p:clrMapOvr>
  <p:extLst>
    <p:ext uri="ooxmlsdk">
      <ooxmlsdk:mediaFallback xmlns:ooxmlsdkcls="c:OOXMLSDK_CT_MediaFallback" target="/slidelayout//ppt/slideLayouts/slideLayout1.xml.png" type="slideLayout"/>
    </p:ext>
  </p:extLst>
</p:sldLayout>
</file>

<file path=ppt/slideLayouts/slideLayout10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19FE248-CB53-29A6-B21F-1B9B25D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3CB66B5-34D0-BDE9-5932-0E416504FDCD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BD9B6BF-E627-7250-3EDA-1287E111052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AA7CADA8-4560-F141-7ED6-BD570DF7468A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24590A53-D30B-FB19-DA4E-56FFB4BECD9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21721733"/>
      </p:ext>
    </p:extLst>
  </p:cSld>
  <p:clrMapOvr>
    <a:masterClrMapping/>
  </p:clrMapOvr>
  <p:extLst>
    <p:ext uri="ooxmlsdk">
      <ooxmlsdk:mediaFallback xmlns:ooxmlsdkcls="c:OOXMLSDK_CT_MediaFallback" target="/slidelayout//ppt/slideLayouts/slideLayout10.xml.png" type="slideLayout"/>
    </p:ext>
  </p:extLst>
</p:sldLayout>
</file>

<file path=ppt/slideLayouts/slideLayout1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ooxmlsdkcls="c:A16_CT_CreationId" id="{9F20F4DD-F736-F394-947B-5741BD745FEF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6E099BE-C301-7614-65DF-46D9E84D64D7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5B136390-1E46-C21F-75CD-E31A78324479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85A1DA6-C2F0-C179-3F42-8D6667B9AE87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B4619AC8-8FAF-9013-7FB4-18456D3327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923299543"/>
      </p:ext>
    </p:extLst>
  </p:cSld>
  <p:clrMapOvr>
    <a:masterClrMapping/>
  </p:clrMapOvr>
  <p:extLst>
    <p:ext uri="ooxmlsdk">
      <ooxmlsdk:mediaFallback xmlns:ooxmlsdkcls="c:OOXMLSDK_CT_MediaFallback" target="/slidelayout//ppt/slideLayouts/slideLayout11.xml.png" type="slideLayout"/>
    </p:ext>
  </p:extLst>
</p:sldLayout>
</file>

<file path=ppt/slideLayouts/slideLayout2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05BA219-D050-862C-E65B-9683A36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773736A5-1585-C5FA-D2FE-8F5ED137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6E2F4FD-E8D7-1C42-14C4-121EA09928C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BD03D1D-7811-D79C-3E26-008C6266453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9F5FEE4B-101F-62CC-E69D-F081B97B9CB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047147540"/>
      </p:ext>
    </p:extLst>
  </p:cSld>
  <p:clrMapOvr>
    <a:masterClrMapping/>
  </p:clrMapOvr>
  <p:extLst>
    <p:ext uri="ooxmlsdk">
      <ooxmlsdk:mediaFallback xmlns:ooxmlsdkcls="c:OOXMLSDK_CT_MediaFallback" target="/slidelayout//ppt/slideLayouts/slideLayout2.xml.png" type="slideLayout"/>
    </p:ext>
  </p:extLst>
</p:sldLayout>
</file>

<file path=ppt/slideLayouts/slideLayout3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4B30E9EE-8C71-67D4-A2BC-53B10698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6C09279D-06F0-EFDE-9CD6-193A29D31A41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3B3CCE7-DC65-DA1D-3E8E-70130CD6E89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99B74EE2-CD7D-A99C-E5D2-1366E53CABF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5252B1E2-E5C3-92D1-FF78-B950DDC1B42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205822510"/>
      </p:ext>
    </p:extLst>
  </p:cSld>
  <p:clrMapOvr>
    <a:masterClrMapping/>
  </p:clrMapOvr>
  <p:extLst>
    <p:ext uri="ooxmlsdk">
      <ooxmlsdk:mediaFallback xmlns:ooxmlsdkcls="c:OOXMLSDK_CT_MediaFallback" target="/slidelayout//ppt/slideLayouts/slideLayout3.xml.png" type="slideLayout"/>
    </p:ext>
  </p:extLst>
</p:sldLayout>
</file>

<file path=ppt/slideLayouts/slideLayout4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8C4817C-99A1-757B-E4AD-A4032027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2C17D338-6AC5-3B05-1915-B1578DB8BD8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0F8E3BF0-2279-8BF3-1C0E-03C9E7BF3BF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5EB8EC9A-56DC-2B36-BF93-CCB1A8E3E9A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1F3D304B-FAC1-533F-1456-38E73C2AFC5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016F4D4A-E839-BFE4-78EA-559F4A54D91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968786054"/>
      </p:ext>
    </p:extLst>
  </p:cSld>
  <p:clrMapOvr>
    <a:masterClrMapping/>
  </p:clrMapOvr>
  <p:extLst>
    <p:ext uri="ooxmlsdk">
      <ooxmlsdk:mediaFallback xmlns:ooxmlsdkcls="c:OOXMLSDK_CT_MediaFallback" target="/slidelayout//ppt/slideLayouts/slideLayout4.xml.png" type="slideLayout"/>
    </p:ext>
  </p:extLst>
</p:sldLayout>
</file>

<file path=ppt/slideLayouts/slideLayout5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044C5FF1-6080-2725-74AB-5FF7D3F2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47A501C3-38EB-2364-C39C-33279253F15E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85EEC63D-4589-C043-285B-B8127689F2C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ooxmlsdkcls="c:A16_CT_CreationId" id="{18810A47-0A22-AB30-2FCE-43F3C972A800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ooxmlsdkcls="c:A16_CT_CreationId" id="{588C72C7-7B09-FD2C-30C5-4350039BABB1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ooxmlsdkcls="c:A16_CT_CreationId" id="{B3957867-163A-9E7A-AE92-DDB0D8E1D82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ooxmlsdkcls="c:A16_CT_CreationId" id="{140928ED-F638-2A81-FAF0-17D14FCA979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ooxmlsdkcls="c:A16_CT_CreationId" id="{EB5BCCDA-B30D-A94D-59C6-47F6302534C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120130515"/>
      </p:ext>
    </p:extLst>
  </p:cSld>
  <p:clrMapOvr>
    <a:masterClrMapping/>
  </p:clrMapOvr>
  <p:extLst>
    <p:ext uri="ooxmlsdk">
      <ooxmlsdk:mediaFallback xmlns:ooxmlsdkcls="c:OOXMLSDK_CT_MediaFallback" target="/slidelayout//ppt/slideLayouts/slideLayout5.xml.png" type="slideLayout"/>
    </p:ext>
  </p:extLst>
</p:sldLayout>
</file>

<file path=ppt/slideLayouts/slideLayout6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F6C2DB04-0D11-419F-4D88-8EE71954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ooxmlsdkcls="c:A16_CT_CreationId" id="{5CFF8EF7-C3FC-15DF-EB99-F3AFA6C50F0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ooxmlsdkcls="c:A16_CT_CreationId" id="{BBA37BA3-FB71-5172-B46A-25DF8DB9748B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ooxmlsdkcls="c:A16_CT_CreationId" id="{890FED2D-6DE6-4528-CEC4-A1B115005D0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81781461"/>
      </p:ext>
    </p:extLst>
  </p:cSld>
  <p:clrMapOvr>
    <a:masterClrMapping/>
  </p:clrMapOvr>
  <p:extLst>
    <p:ext uri="ooxmlsdk">
      <ooxmlsdk:mediaFallback xmlns:ooxmlsdkcls="c:OOXMLSDK_CT_MediaFallback" target="/slidelayout//ppt/slideLayouts/slideLayout6.xml.png" type="slideLayout"/>
    </p:ext>
  </p:extLst>
</p:sldLayout>
</file>

<file path=ppt/slideLayouts/slideLayout7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ooxmlsdkcls="c:A16_CT_CreationId" id="{3C4BDD16-6439-B908-EDD7-E328E0DBDD5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ooxmlsdkcls="c:A16_CT_CreationId" id="{82E04F1C-1C5E-FF25-BFF4-A2FD0C4AB89F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ooxmlsdkcls="c:A16_CT_CreationId" id="{25C5C0E4-D1F8-57FC-808D-20A6FC4DDD9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95038035"/>
      </p:ext>
    </p:extLst>
  </p:cSld>
  <p:clrMapOvr>
    <a:masterClrMapping/>
  </p:clrMapOvr>
  <p:extLst>
    <p:ext uri="ooxmlsdk">
      <ooxmlsdk:mediaFallback xmlns:ooxmlsdkcls="c:OOXMLSDK_CT_MediaFallback" target="/slidelayout//ppt/slideLayouts/slideLayout7.xml.png" type="slideLayout"/>
    </p:ext>
  </p:extLst>
</p:sldLayout>
</file>

<file path=ppt/slideLayouts/slideLayout8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7843FCD8-D346-D209-27B3-7C09A6E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4FB47027-3D1C-237E-E4D0-376667F1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F304B274-03F4-DFA5-61F7-9E8E0AC9846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D8BAC8FF-DC28-5C76-6936-568A1EF2BCE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0762A2AA-F26F-56C5-60C1-F265434CD34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2E79CC6C-B836-7CF1-8B26-F26AD143943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850346981"/>
      </p:ext>
    </p:extLst>
  </p:cSld>
  <p:clrMapOvr>
    <a:masterClrMapping/>
  </p:clrMapOvr>
  <p:extLst>
    <p:ext uri="ooxmlsdk">
      <ooxmlsdk:mediaFallback xmlns:ooxmlsdkcls="c:OOXMLSDK_CT_MediaFallback" target="/slidelayout//ppt/slideLayouts/slideLayout8.xml.png" type="slideLayout"/>
    </p:ext>
  </p:extLst>
</p:sldLayout>
</file>

<file path=ppt/slideLayouts/slideLayout9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93E0D37B-120B-5DC1-45AB-49EAA8B7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ooxmlsdkcls="c:A16_CT_CreationId" id="{BB5A8308-143D-B013-FA6D-13A508B23FD4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kumimoji="1"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A09730FC-073C-5B6F-22E8-FA4523B5C26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9C0007D1-71A0-CD5F-5290-4EB94B79278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F4971ABE-DCFA-3F63-9336-9EBAF4904CA5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BF786D08-7017-BD7F-109B-79A0EF202E2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51326504"/>
      </p:ext>
    </p:extLst>
  </p:cSld>
  <p:clrMapOvr>
    <a:masterClrMapping/>
  </p:clrMapOvr>
  <p:extLst>
    <p:ext uri="ooxmlsdk">
      <ooxmlsdk:mediaFallback xmlns:ooxmlsdkcls="c:OOXMLSDK_CT_MediaFallback" target="/slidelayout//ppt/slideLayouts/slideLayout9.xml.png" type="slideLayout"/>
    </p:ext>
  </p:extLst>
</p:sldLayout>
</file>

<file path=ppt/slideMasters/_rels/slideMaster1.xml.rels><?xml version="1.0" encoding="UTF-8" standalone="yes"?>
<Relationships xmlns="http://schemas.openxmlformats.org/package/2006/relationships">
<Relationship Target="../slideLayouts/slideLayout1.xml" Type="http://schemas.openxmlformats.org/officeDocument/2006/relationships/slideLayout" Id="rId1"/>
<Relationship Target="../slideLayouts/slideLayout10.xml" Type="http://schemas.openxmlformats.org/officeDocument/2006/relationships/slideLayout" Id="rId10"/>
<Relationship Target="../slideLayouts/slideLayout11.xml" Type="http://schemas.openxmlformats.org/officeDocument/2006/relationships/slideLayout" Id="rId11"/>
<Relationship Target="../theme/theme1.xml" Type="http://schemas.openxmlformats.org/officeDocument/2006/relationships/theme" Id="rId12"/>
<Relationship Target="../slideLayouts/slideLayout2.xml" Type="http://schemas.openxmlformats.org/officeDocument/2006/relationships/slideLayout" Id="rId2"/>
<Relationship Target="../slideLayouts/slideLayout3.xml" Type="http://schemas.openxmlformats.org/officeDocument/2006/relationships/slideLayout" Id="rId3"/>
<Relationship Target="../slideLayouts/slideLayout4.xml" Type="http://schemas.openxmlformats.org/officeDocument/2006/relationships/slideLayout" Id="rId4"/>
<Relationship Target="../slideLayouts/slideLayout5.xml" Type="http://schemas.openxmlformats.org/officeDocument/2006/relationships/slideLayout" Id="rId5"/>
<Relationship Target="../slideLayouts/slideLayout6.xml" Type="http://schemas.openxmlformats.org/officeDocument/2006/relationships/slideLayout" Id="rId6"/>
<Relationship Target="../slideLayouts/slideLayout7.xml" Type="http://schemas.openxmlformats.org/officeDocument/2006/relationships/slideLayout" Id="rId7"/>
<Relationship Target="../slideLayouts/slideLayout8.xml" Type="http://schemas.openxmlformats.org/officeDocument/2006/relationships/slideLayout" Id="rId8"/>
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ooxmlsdkcls="c:A16_CT_CreationId" id="{779C2722-3B8C-2065-5AC5-263CFE9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857A3692-2AD9-CE6F-D53F-7845B9B389BC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B51CEA3-90BC-60A3-2BF0-EFFB67E7C6ED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CA196AE0-833D-16AA-C61D-4401D75F8977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03FBC43C-0D70-FA29-5981-9056C96452AA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5848798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png" Type="http://schemas.openxmlformats.org/officeDocument/2006/relationships/image" Id="rId3"/>
<rels:Relationship Target="../media/image6.png" Type="http://schemas.openxmlformats.org/officeDocument/2006/relationships/image" Id="rId4"/>
<rels:Relationship Target="../media/image7.png" Type="http://schemas.openxmlformats.org/officeDocument/2006/relationships/image" Id="rId5"/>
<rels:Relationship Target="../media/image8.png" Type="http://schemas.openxmlformats.org/officeDocument/2006/relationships/image" Id="rId6"/>
<rels:Relationship Target="../media/image9.png" Type="http://schemas.openxmlformats.org/officeDocument/2006/relationships/image" Id="rId7"/>
<rels:Relationship Target="../media/image10.png" Type="http://schemas.openxmlformats.org/officeDocument/2006/relationships/image" Id="rId8"/>
</rels:Relationships>

</file>

<file path=ppt/slides/_rels/slide1.xml.rels><?xml version="1.0" encoding="UTF-8" standalone="yes"?>
<Relationships xmlns="http://schemas.openxmlformats.org/package/2006/relationships">
<Relationship Target="../slideLayouts/slideLayout7.xml" Type="http://schemas.openxmlformats.org/officeDocument/2006/relationships/slideLayout" Id="rId1"/>
<Relationship Target="../media/image1.png" Type="http://schemas.openxmlformats.org/officeDocument/2006/relationships/image" Id="rId2"/>
<Relationship Target="../media/image2.png" Type="http://schemas.openxmlformats.org/officeDocument/2006/relationships/image" Id="rId3"/>
<Relationship Target="../media/image3.png" Type="http://schemas.openxmlformats.org/officeDocument/2006/relationships/image" Id="rId4"/>
<Relationship Target="../media/image4.png" Type="http://schemas.openxmlformats.org/officeDocument/2006/relationships/image" Id="rId5"/>
<Relationship Target="../media/image5.png" Type="http://schemas.openxmlformats.org/officeDocument/2006/relationships/image" Id="rId6"/>
</Relationships>

</file>

<file path=ppt/slides/_rels/slide1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3.jpg" Type="http://schemas.openxmlformats.org/officeDocument/2006/relationships/image" Id="rId3"/>
</rels:Relationships>

</file>

<file path=ppt/slides/_rels/slide1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4.jpg" Type="http://schemas.openxmlformats.org/officeDocument/2006/relationships/image" Id="rId3"/>
</rels:Relationships>

</file>

<file path=ppt/slides/_rels/slide1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5.jpg" Type="http://schemas.openxmlformats.org/officeDocument/2006/relationships/image" Id="rId3"/>
</rels:Relationships>

</file>

<file path=ppt/slides/_rels/slide2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6.jpg" Type="http://schemas.openxmlformats.org/officeDocument/2006/relationships/image" Id="rId3"/>
</rels:Relationships>

</file>

<file path=ppt/slides/_rels/slide2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6.png" Type="http://schemas.openxmlformats.org/officeDocument/2006/relationships/image" Id="rId2"/>
</rels:Relationships>

</file>

<file path=ppt/slides/_rels/slide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jpg" Type="http://schemas.openxmlformats.org/officeDocument/2006/relationships/image" Id="rId3"/>
</rels:Relationships>

</file>

<file path=ppt/slides/_rels/slide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4.png" Type="http://schemas.openxmlformats.org/officeDocument/2006/relationships/image" Id="rId3"/>
</rels:Relationships>

</file>

<file path=ppt/slides/_rels/slide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.jpg" Type="http://schemas.openxmlformats.org/officeDocument/2006/relationships/image" Id="rId3"/>
</rels:Relationships>

</file>

<file path=ppt/slides/_rels/slide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5.png" Type="http://schemas.openxmlformats.org/officeDocument/2006/relationships/image" Id="rId3"/>
</rels:Relationships>

</file>

<file path=ppt/slides/_rels/slide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2.jpg" Type="http://schemas.openxmlformats.org/officeDocument/2006/relationships/image" Id="rId3"/>
</rels:Relationships>

</file>

<file path=ppt/slides/slide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58" name="AutoShape 3"/>
          <p:cNvSpPr/>
          <p:nvPr/>
        </p:nvSpPr>
        <p:spPr>
          <a:xfrm rot="0">
            <a:off x="609600" y="609600"/>
            <a:ext cx="10972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7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课程目录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212850"/>
            <a:ext cx="914400" cy="12700"/>
          </a:xfrm>
          <a:prstGeom prst="line">
            <a:avLst/>
          </a:prstGeom>
          <a:ln w="38100">
            <a:solidFill>
              <a:srgbClr val="2563EB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00004" name="AutoShape 5"/>
          <p:cNvSpPr/>
          <p:nvPr/>
        </p:nvSpPr>
        <p:spPr>
          <a:xfrm rot="0">
            <a:off x="6096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9144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06" name="AutoShape 7"/>
          <p:cNvSpPr/>
          <p:nvPr/>
        </p:nvSpPr>
        <p:spPr>
          <a:xfrm rot="0">
            <a:off x="29464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3" name="AutoShape 8"/>
          <p:cNvSpPr/>
          <p:nvPr/>
        </p:nvSpPr>
        <p:spPr>
          <a:xfrm rot="0">
            <a:off x="9144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改进阶段概述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eyJfdGVtcGxhdGVEYXRhIjp7ImNvbnRlbnRUeXBlIjoiJGNhdGEwIiwibGluZUNvdW50IjoiMSIsIndvcmRDb3VudCI6IjUifSwidGFnIjoiJGNhdGEwIn0=</bd:templateData>
          </p:ext>
        </p:extLst>
      </p:sp>
      <p:sp>
        <p:nvSpPr>
          <p:cNvPr id="219464" name="AutoShape 9"/>
          <p:cNvSpPr/>
          <p:nvPr/>
        </p:nvSpPr>
        <p:spPr>
          <a:xfrm rot="0">
            <a:off x="9144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09" name="AutoShape 10"/>
          <p:cNvSpPr/>
          <p:nvPr/>
        </p:nvSpPr>
        <p:spPr>
          <a:xfrm rot="0">
            <a:off x="43688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46736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1" name="AutoShape 12"/>
          <p:cNvSpPr/>
          <p:nvPr/>
        </p:nvSpPr>
        <p:spPr>
          <a:xfrm rot="0">
            <a:off x="67056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8" name="AutoShape 13"/>
          <p:cNvSpPr/>
          <p:nvPr/>
        </p:nvSpPr>
        <p:spPr>
          <a:xfrm rot="0">
            <a:off x="46736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改进工具与方法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eyJfdGVtcGxhdGVEYXRhIjp7ImNvbnRlbnRUeXBlIjoiJGNhdGExIiwibGluZUNvdW50IjoiMSIsIndvcmRDb3VudCI6IjUifSwidGFnIjoiJGNhdGExIn0=</bd:templateData>
          </p:ext>
        </p:extLst>
      </p:sp>
      <p:sp>
        <p:nvSpPr>
          <p:cNvPr id="219469" name="AutoShape 14"/>
          <p:cNvSpPr/>
          <p:nvPr/>
        </p:nvSpPr>
        <p:spPr>
          <a:xfrm rot="0">
            <a:off x="46736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4" name="AutoShape 15"/>
          <p:cNvSpPr/>
          <p:nvPr/>
        </p:nvSpPr>
        <p:spPr>
          <a:xfrm rot="0">
            <a:off x="81280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4328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6" name="AutoShape 17"/>
          <p:cNvSpPr/>
          <p:nvPr/>
        </p:nvSpPr>
        <p:spPr>
          <a:xfrm rot="0">
            <a:off x="104648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3" name="AutoShape 18"/>
          <p:cNvSpPr/>
          <p:nvPr/>
        </p:nvSpPr>
        <p:spPr>
          <a:xfrm rot="0">
            <a:off x="84328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改进方案制定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eyJfdGVtcGxhdGVEYXRhIjp7ImNvbnRlbnRUeXBlIjoiJGNhdGEyIiwibGluZUNvdW50IjoiMSIsIndvcmRDb3VudCI6IjUifSwidGFnIjoiJGNhdGEyIn0=</bd:templateData>
          </p:ext>
        </p:extLst>
      </p:sp>
      <p:sp>
        <p:nvSpPr>
          <p:cNvPr id="219474" name="AutoShape 19"/>
          <p:cNvSpPr/>
          <p:nvPr/>
        </p:nvSpPr>
        <p:spPr>
          <a:xfrm rot="0">
            <a:off x="84328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9" name="AutoShape 20"/>
          <p:cNvSpPr/>
          <p:nvPr/>
        </p:nvSpPr>
        <p:spPr>
          <a:xfrm rot="0">
            <a:off x="6096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0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9144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1" name="AutoShape 22"/>
          <p:cNvSpPr/>
          <p:nvPr/>
        </p:nvSpPr>
        <p:spPr>
          <a:xfrm rot="0">
            <a:off x="29464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8" name="AutoShape 23"/>
          <p:cNvSpPr/>
          <p:nvPr/>
        </p:nvSpPr>
        <p:spPr>
          <a:xfrm rot="0">
            <a:off x="9144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改进方案验证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eyJfdGVtcGxhdGVEYXRhIjp7ImNvbnRlbnRUeXBlIjoiJGNhdGEzIiwibGluZUNvdW50IjoiMSIsIndvcmRDb3VudCI6IjUifSwidGFnIjoiJGNhdGEzIn0=</bd:templateData>
          </p:ext>
        </p:extLst>
      </p:sp>
      <p:sp>
        <p:nvSpPr>
          <p:cNvPr id="219479" name="AutoShape 24"/>
          <p:cNvSpPr/>
          <p:nvPr/>
        </p:nvSpPr>
        <p:spPr>
          <a:xfrm rot="0">
            <a:off x="9144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24" name="AutoShape 25"/>
          <p:cNvSpPr/>
          <p:nvPr/>
        </p:nvSpPr>
        <p:spPr>
          <a:xfrm rot="0">
            <a:off x="43688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5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0">
            <a:off x="46736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6" name="AutoShape 27"/>
          <p:cNvSpPr/>
          <p:nvPr/>
        </p:nvSpPr>
        <p:spPr>
          <a:xfrm rot="0">
            <a:off x="67056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3" name="AutoShape 28"/>
          <p:cNvSpPr/>
          <p:nvPr/>
        </p:nvSpPr>
        <p:spPr>
          <a:xfrm rot="0">
            <a:off x="46736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改进实施策略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eyJfdGVtcGxhdGVEYXRhIjp7ImNvbnRlbnRUeXBlIjoiJGNhdGE0IiwibGluZUNvdW50IjoiMSIsIndvcmRDb3VudCI6IjUifSwidGFnIjoiJGNhdGE0In0=</bd:templateData>
          </p:ext>
        </p:extLst>
      </p:sp>
      <p:sp>
        <p:nvSpPr>
          <p:cNvPr id="219484" name="AutoShape 29"/>
          <p:cNvSpPr/>
          <p:nvPr/>
        </p:nvSpPr>
        <p:spPr>
          <a:xfrm rot="0">
            <a:off x="46736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5" name="AutoShape 30"/>
          <p:cNvSpPr/>
          <p:nvPr/>
        </p:nvSpPr>
        <p:spPr>
          <a:xfrm rot="0">
            <a:off x="81280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2563EB">
              <a:alpha val="4999"/>
            </a:srgbClr>
          </a:solidFill>
          <a:ln w="12700">
            <a:solidFill>
              <a:srgbClr val="2563EB">
                <a:alpha val="100000"/>
              </a:srgbClr>
            </a:solidFill>
            <a:prstDash val="dash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30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0">
            <a:off x="84328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87" name="AutoShape 32"/>
          <p:cNvSpPr/>
          <p:nvPr/>
        </p:nvSpPr>
        <p:spPr>
          <a:xfrm rot="0">
            <a:off x="84328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2563E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改进效果评估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eyJfdGVtcGxhdGVEYXRhIjp7ImNvbnRlbnRUeXBlIjoiJGNhdGE1IiwibGluZUNvdW50IjoiMSIsIndvcmRDb3VudCI6IjUifSwidGFnIjoiJGNhdGE1In0=</bd:templateData>
          </p:ext>
        </p:extLst>
      </p:sp>
      <p:sp>
        <p:nvSpPr>
          <p:cNvPr id="219488" name="AutoShape 33"/>
          <p:cNvSpPr/>
          <p:nvPr/>
        </p:nvSpPr>
        <p:spPr>
          <a:xfrm rot="0">
            <a:off x="84328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5pS56L+b6Zi25q615qaC6L+wXG7mlLnov5vlt6XlhbfkuI7mlrnms5VcbuaUuei/m+aWueahiOWItuWumlxu5pS56L+b5pa55qGI6aqM6K+BXG7mlLnov5vlrp7mlr3nrZbnlaVcbuaUuei/m+aViOaenOivhOS8sCIsInRwbGlkIjoiMTAwMDEiLCJ0cGxOYW1lIjoiY2F0YUxpc3RfMzA2MDAxMjA1ODAwMzAzXzg3NTc4Mjc3OV8yNjgwNTEyODM0NDAzMDNfNl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0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62000" y="1778000"/>
            <a:ext cx="1016000" cy="10160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2" name="AutoShape 5"/>
          <p:cNvSpPr/>
          <p:nvPr/>
        </p:nvSpPr>
        <p:spPr>
          <a:xfrm rot="0">
            <a:off x="762000" y="3048000"/>
            <a:ext cx="3048000" cy="1524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改进阶段实操课件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762000" y="4692650"/>
            <a:ext cx="1016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00006" name="AutoShape 7"/>
          <p:cNvSpPr/>
          <p:nvPr/>
        </p:nvSpPr>
        <p:spPr>
          <a:xfrm rot="0">
            <a:off x="762000" y="4953000"/>
            <a:ext cx="3048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080000" y="1778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6" name="AutoShape 9"/>
          <p:cNvSpPr/>
          <p:nvPr/>
        </p:nvSpPr>
        <p:spPr>
          <a:xfrm rot="0">
            <a:off x="5080000" y="2540000"/>
            <a:ext cx="6096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17" name="AutoShape 10"/>
          <p:cNvSpPr/>
          <p:nvPr/>
        </p:nvSpPr>
        <p:spPr>
          <a:xfrm rot="0">
            <a:off x="5080000" y="3175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0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5334000" y="3365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9" name="AutoShape 12"/>
          <p:cNvSpPr/>
          <p:nvPr/>
        </p:nvSpPr>
        <p:spPr>
          <a:xfrm rot="0">
            <a:off x="5842000" y="3302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20" name="AutoShape 13"/>
          <p:cNvSpPr/>
          <p:nvPr/>
        </p:nvSpPr>
        <p:spPr>
          <a:xfrm rot="0">
            <a:off x="5080000" y="4191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3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5334000" y="4381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22" name="AutoShape 15"/>
          <p:cNvSpPr/>
          <p:nvPr/>
        </p:nvSpPr>
        <p:spPr>
          <a:xfrm rot="0">
            <a:off x="5842000" y="4318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33415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高效改进的实用指南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eyJ0YWciOiIkc3ViVGl0bGUifQ==</bd:templateData>
          </p:ext>
        </p:extLst>
      </p:sp>
      <p:cxnSp>
        <p:nvCxnSpPr>
          <p:cNvPr id="16" name="Connector 16"/>
          <p:cNvCxnSpPr/>
          <p:nvPr/>
        </p:nvCxnSpPr>
        <p:spPr>
          <a:xfrm>
            <a:off x="5080000" y="5454650"/>
            <a:ext cx="6096000" cy="12700"/>
          </a:xfrm>
          <a:prstGeom prst="line">
            <a:avLst/>
          </a:prstGeom>
          <a:ln w="12700">
            <a:solidFill>
              <a:srgbClr val="E2E8F0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17424" name="AutoShape 17"/>
          <p:cNvSpPr/>
          <p:nvPr/>
        </p:nvSpPr>
        <p:spPr>
          <a:xfrm rot="0">
            <a:off x="5080000" y="5651500"/>
            <a:ext cx="60960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 fontScale="100000"/>
          </a:bodyPr>
          <a:lstStyle/>
          <a:p>
            <a:pPr algn="l" defTabSz="91440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lang="en-US" sz="1200">
                <a:solidFill>
                  <a:srgbClr val="94A3B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汇报人：卓越质量智库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aUuei/m+mYtuauteWunuaTjeivvuS7tiIsInRwbGlkIjoiMTAwMDEiLCJ0cGxOYW1lIjoidGl0bGVfMzA2MDAxMjA1ODAwMzAzXzg3NTc4Mjc3OV8yNjgwNTEyODM0NDAzMDNfbW9kIiwiZWRpdGVkIjoiZmFsc2UiLCJleHRyYVBhcmFtcyI6IntcImluZm9fdXJsXCI6XCJodHRwOi8vYmouYmNlYm9zLmNvbS92MS93ZW5rdS1haS1kb2MvMzA2MDAxMjA1ODAwMzAzL3J0Y3MvYmRqc29uL2Y1YzNlMDRkZGFhMjUzZDguanNvbj9yZXNwb25zZUNvbnRlbnRUeXBlPWFwcGxpY2F0aW9uJTJGanNvbiZyZXNwb25zZUNhY2hlQ29udHJvbD1tYXgtYWdlJTNEMzg4ODAwMCZyZXNwb25zZUV4cGlyZXM9RnJpJTJDJTIwMTclMjBBcHIlMjAyMDI2JTIwMjAlM0E1NCUzQTEwJTIwJTJCMDgwMCZhdXRob3JpemF0aW9uPWJjZS1hdXRoLXYxJTJGNDZkYzhjYzM0Njc0NGRhZDgwMDY1MTgyM2E5NmQ5Y2QlMkYyMDI2LTAzLTAzVDEyJTNBNTQlM0ExMFolMkYtMSUyRmhvc3QlMkZjMWFmZmZhZTQzMzJiZGJmMzZhZmI2ZGNlOTE5NTUzMTQzZDVkMmVhN2I3YjZiMmZhYzgyNzcxMzE3MjUwMWI3XCJ9In0=</bd:templateData>
    </p:ext>
  </p:extLs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改进方案制定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Uuei/m+aWueahiOWItuWumiIsInRwbGlkIjoiMTAwMDEiLCJ0cGxOYW1lIjoiaDJ0aXRsZV8zMDYwMDEyMDU4MDAzMDNfODc1NzgyNzc5XzI2ODA1MTI4MzQ0MDMwM19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547383" y="1274102"/>
            <a:ext cx="3357637" cy="4481057"/>
          </a:xfrm>
          <a:prstGeom prst="rect">
            <a:avLst/>
          </a:prstGeom>
          <a:solidFill>
            <a:schemeClr val="accent2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127622" y="1274102"/>
            <a:ext cx="3357637" cy="4481057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729857" y="1274102"/>
            <a:ext cx="3357637" cy="4481057"/>
          </a:xfrm>
          <a:prstGeom prst="rect">
            <a:avLst/>
          </a:prstGeom>
          <a:solidFill>
            <a:schemeClr val="accent2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9900271" y="-879040"/>
            <a:ext cx="1255062" cy="63852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13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要点三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7729857" y="1274102"/>
            <a:ext cx="1480737" cy="481911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8914250" y="1274102"/>
            <a:ext cx="481911" cy="481911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4140136" y="1274102"/>
            <a:ext cx="1480737" cy="48191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5324529" y="1274102"/>
            <a:ext cx="481911" cy="481911"/>
          </a:xfrm>
          <a:prstGeom prst="parallelogram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547383" y="1274102"/>
            <a:ext cx="1480737" cy="481911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1731775" y="1274102"/>
            <a:ext cx="481911" cy="481911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836207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激发创新思维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36207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通过头脑风暴、德尔菲法等方法广泛收集改进建议，确保方案来源多样化，避免思维局限。例如，组织跨部门研讨会，鼓励一线员工提出实操性强的改进点子。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836207" y="1202054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要点一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453907" y="1202054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要点二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4380002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科学筛选标准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4380002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技术可行性（如设备兼容性）、经济性（ROI测算）和环境影响（碳排放减少）等维度建立评分矩阵，优先选择综合得分高的方案。例如，某汽车厂通过成本-效益分析筛选出“自动化焊接替代人工”为最优解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8006834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快速验证机制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8006834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对初步筛选的方案进行小范围试点（如单条产线测试），通过实际数据验证有效性，避免大规模投入风险。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8045876" y="1204425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要点三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方案生成与筛选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WueahiOeUn+aIkOS4juetm+mAiVxuIyMjIOa/gOWPkeWIm+aWsOaAnee7tFxu6YCa6L+H5aS06ISR6aOO5pq044CB5b635bCU6I+y5rOV562J5pa55rOV5bm/5rOb5pS26ZuG5pS56L+b5bu66K6u77yM56Gu5L+d5pa55qGI5p2l5rqQ5aSa5qC35YyW77yM6YG/5YWN5oCd57u05bGA6ZmQ44CC5L6L5aaC77yM57uE57uH6Leo6YOo6Zeo56CU6K6o5Lya77yM6byT5Yqx5LiA57q/5ZGY5bel5o+Q5Ye65a6e5pON5oCn5by655qE5pS56L+b54K55a2Q44CCXG4jIyMg56eR5a2m562b6YCJ5qCH5YeGXG7moLnmja7mioDmnK/lj6/ooYzmgKfvvIjlpoLorr7lpIflhbzlrrnmgKfvvInjgIHnu4/mtY7mgKfvvIhST0nmtYvnrpfvvInlkoznjq/looPlvbHlk43vvIjnorPmjpLmlL7lh4/lsJHvvInnrYnnu7Tluqblu7rnq4vor4TliIbnn6npmLXvvIzkvJjlhYjpgInmi6nnu7zlkIjlvpfliIbpq5jnmoTmlrnmoYjjgILkvovlpoLvvIzmn5Dmsb3ovabljoLpgJrov4fmiJDmnKwt5pWI55uK5YiG5p6Q562b6YCJ5Ye64oCc6Ieq5Yqo5YyW54SK5o6l5pu/5Luj5Lq65bel4oCd5Li65pyA5LyY6Kej44CCXG4jIyMg5b+r6YCf6aqM6K+B5py65Yi2XG7lr7nliJ3mraXnrZvpgInnmoTmlrnmoYjov5vooYzlsI/ojIPlm7Tor5XngrnvvIjlpoLljZXmnaHkuqfnur/mtYvor5XvvInvvIzpgJrov4flrp7pmYXmlbDmja7pqozor4HmnInmlYjmgKfvvIzpgb/lhY3lpKfop4TmqKHmipXlhaXpo47pmanjgIIiLCJ0cGxpZCI6IjEwMDAxIiwidHBsTmFtZSI6Imxpc3QzXzNfbW9kIiwiZWRpdGVkIjoiZmFsc2UiLCJleHRyYVBhcmFtcyI6IntcImluZm9fdXJsXCI6XCJodHRwOi8vYmouYmNlYm9zLmNvbS92MS93ZW5rdS1haS1kb2MvMzA2MDAxMjA1ODAwMzAzL3J0Y3MvYmRqc29uL2Y1YzNlMDRkZGFhMjUzZDguanNvbj9yZXNwb25zZUNvbnRlbnRUeXBlPWFwcGxpY2F0aW9uJTJGanNvbiZyZXNwb25zZUNhY2hlQ29udHJvbD1tYXgtYWdlJTNEMzg4ODAwMCZyZXNwb25zZUV4cGlyZXM9RnJpJTJDJTIwMTclMjBBcHIlMjAyMDI2JTIwMjAlM0E1NCUzQTEwJTIwJTJCMDgwMCZhdXRob3JpemF0aW9uPWJjZS1hdXRoLXYxJTJGNDZkYzhjYzM0Njc0NGRhZDgwMDY1MTgyM2E5NmQ5Y2QlMkYyMDI2LTAzLTAzVDEyJTNBNTQlM0ExMFolMkYtMSUyRmhvc3QlMkZjMWFmZmZhZTQzMzJiZGJmMzZhZmI2ZGNlOTE5NTUzMTQzZDVkMmVhN2I3YjZiMmZhYzgyNzcxMzE3MjUwMWI3XCJ9In0=</bd:templateData>
    </p:ext>
  </p:extLs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cxnSp>
        <p:nvCxnSpPr>
          <p:cNvPr id="3" name="Connector 3"/>
          <p:cNvCxnSpPr/>
          <p:nvPr/>
        </p:nvCxnSpPr>
        <p:spPr>
          <a:xfrm>
            <a:off x="1151752" y="1031049"/>
            <a:ext cx="0" cy="550119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4" name="AutoShape 4"/>
          <p:cNvSpPr/>
          <p:nvPr/>
        </p:nvSpPr>
        <p:spPr>
          <a:xfrm rot="0">
            <a:off x="831719" y="126905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941339" y="1378679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049815" y="1246733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-5400000">
            <a:off x="1828611" y="140389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2049815" y="2921629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-5400000">
            <a:off x="1828611" y="3078785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2049815" y="4596524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-5400000">
            <a:off x="1828611" y="475368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260458" y="1202318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技术可行性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64864" y="1951021"/>
            <a:ext cx="8546354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分析现有技术条件是否支持方案实施，包括设备改造难度（如是否需要新增传感器）、技术团队能力（如AI算法开发经验）及供应链配合度（如关键零部件供应周期）。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279913" y="2880543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经济可行性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64864" y="3605240"/>
            <a:ext cx="8519136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核算投入产出比，涵盖直接成本（设备采购、培训费用）和隐性成本（停产损失），同时预测长期收益（如不良率下降带来的客户索赔减少）。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2314751" y="4561685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社会可行性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2182283" y="5280135"/>
            <a:ext cx="8491918" cy="91632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评估方案对员工的影响（如岗位调整阻力）、客户接受度（如产品变更可能引发的市场反馈）及法规符合性（如环保新规要求）。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831719" y="292162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941339" y="3031248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831719" y="4596524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941339" y="4706144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可行性分析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Pr+ihjOaAp+WIhuaekFxuIyMjIOaKgOacr+WPr+ihjOaAp1xu5YiG5p6Q546w5pyJ5oqA5pyv5p2h5Lu25piv5ZCm5pSv5oyB5pa55qGI5a6e5pa977yM5YyF5ous6K6+5aSH5pS56YCg6Zq+5bqm77yI5aaC5piv5ZCm6ZyA6KaB5paw5aKe5Lyg5oSf5Zmo77yJ44CB5oqA5pyv5Zui6Zif6IO95Yqb77yI5aaCQUnnrpfms5XlvIDlj5Hnu4/pqozvvInlj4rkvpvlupTpk77phY3lkIjluqbvvIjlpoLlhbPplK7pm7bpg6jku7bkvpvlupTlkajmnJ/vvInjgIJcbiMjIyDnu4/mtY7lj6/ooYzmgKdcbuaguOeul+aKleWFpeS6p+WHuuavlO+8jOa2teebluebtOaOpeaIkOacrO+8iOiuvuWkh+mHh+i0reOAgeWfueiurei0ueeUqO+8ieWSjOmakOaAp+aIkOacrO+8iOWBnOS6p+aNn+Wkse+8ie+8jOWQjOaXtumihOa1i+mVv+acn+aUtuebiu+8iOWmguS4jeiJr+eOh+S4i+mZjeW4puadpeeahOWuouaIt+e0oui1lOWHj+Wwke+8ieOAglxuIyMjIOekvuS8muWPr+ihjOaAp1xu6K+E5Lyw5pa55qGI5a+55ZGY5bel55qE5b2x5ZON77yI5aaC5bKX5L2N6LCD5pW06Zi75Yqb77yJ44CB5a6i5oi35o6l5Y+X5bqm77yI5aaC5Lqn5ZOB5Y+Y5pu05Y+v6IO95byV5Y+R55qE5biC5Zy65Y+N6aaI77yJ5Y+K5rOV6KeE56ym5ZCI5oCn77yI5aaC546v5L+d5paw6KeE6KaB5rGC77yJ44CCIiwidHBsaWQiOiIxMDAwMSIsInRwbE5hbWUiOiJsaXN0M18xX21vZCIsImVkaXRlZCI6ImZhbHNlIiwiZXh0cmFQYXJhbXMiOiJ7XCJpbmZvX3VybFwiOlwiaHR0cDovL2JqLmJjZWJvcy5jb20vdjEvd2Vua3UtYWktZG9jLzMwNjAwMTIwNTgwMDMwMy9ydGNzL2JkanNvbi9mNWMzZTA0ZGRhYTI1M2Q4Lmpzb24/cmVzcG9uc2VDb250ZW50VHlwZT1hcHBsaWNhdGlvbiUyRmpzb24mcmVzcG9uc2VDYWNoZUNvbnRyb2w9bWF4LWFnZSUzRDM4ODgwMDAmcmVzcG9uc2VFeHBpcmVzPUZyaSUyQyUyMDE3JTIwQXByJTIwMjAyNiUyMDIwJTNBNTQlM0ExMCUyMCUyQjA4MDAmYXV0aG9yaXphdGlvbj1iY2UtYXV0aC12MSUyRjQ2ZGM4Y2MzNDY3NDRkYWQ4MDA2NTE4MjNhOTZkOWNkJTJGMjAyNi0wMy0wM1QxMiUzQTU0JTNBMTBaJTJGLTElMkZob3N0JTJGYzFhZmZmYWU0MzMyYmRiZjM2YWZiNmRjZTkxOTU1MzE0M2Q1ZDJlYTdiN2I2YjJmYWM4Mjc3MTMxNzI1MDFiN1wifSJ9</bd:templateData>
    </p:ext>
  </p:extLs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4608845" y="2068527"/>
            <a:ext cx="2395190" cy="239519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759456" y="1464658"/>
            <a:ext cx="3302105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资源整合配置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759456" y="2686272"/>
            <a:ext cx="3302105" cy="325596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86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识别跨部门资源协同点，例如将生产线的节能改造与IT部门的物联网监控系统升级合并实施，降低重复投入成本。</a:t>
            </a:r>
          </a:p>
          <a:p>
            <a:pPr indent="-228600" lvl="1" marL="228600">
              <a:lnSpc>
                <a:spcPct val="186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制定资源优先级分配表，对关键路径任务（如核心设备采购）倾斜资源，确保项目按期推进。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7559177" y="1464658"/>
            <a:ext cx="3302105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r">
              <a:lnSpc>
                <a:spcPct val="15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风险对冲设计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559177" y="2686272"/>
            <a:ext cx="3302105" cy="325596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r" indent="-228600" lvl="1" marL="228600">
              <a:lnSpc>
                <a:spcPct val="186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针对高不确定性方案（如新材料应用），同步准备备选方案（如传统材料备用库存），通过AB测试降低试错成本。</a:t>
            </a:r>
          </a:p>
          <a:p>
            <a:pPr algn="r" indent="-228600" lvl="1" marL="228600">
              <a:lnSpc>
                <a:spcPct val="186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建立动态监控机制，例如每周召开风险评审会，及时调整实施策略（如延长试点周期或更换供应商）。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8" name="Freeform 8"/>
          <p:cNvSpPr/>
          <p:nvPr/>
        </p:nvSpPr>
        <p:spPr>
          <a:xfrm rot="0">
            <a:off x="5242327" y="2702009"/>
            <a:ext cx="1128227" cy="112822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h="304800" w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h="304800" w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优化组合策略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S8mOWMlue7hOWQiOetlueVpVxuIyMjIOi1hOa6kOaVtOWQiOmFjee9rlxuLSDor4bliKvot6jpg6jpl6jotYTmupDljY/lkIzngrnvvIzkvovlpoLlsIbnlJ/kuqfnur/nmoToioLog73mlLnpgKDkuI5JVOmDqOmXqOeahOeJqeiBlOe9keebkeaOp+ezu+e7n+WNh+e6p+WQiOW5tuWunuaWve+8jOmZjeS9jumHjeWkjeaKleWFpeaIkOacrOOAglxuLSDliLblrprotYTmupDkvJjlhYjnuqfliIbphY3ooajvvIzlr7nlhbPplK7ot6/lvoTku7vliqHvvIjlpoLmoLjlv4Porr7lpIfph4fotK3vvInlgL7mlpzotYTmupDvvIznoa7kv53pobnnm67mjInmnJ/mjqjov5vjgIJcbiMjIyDpo47pmanlr7nlhrLorr7orqFcbi0g6ZKI5a+56auY5LiN56Gu5a6a5oCn5pa55qGI77yI5aaC5paw5p2Q5paZ5bqU55So77yJ77yM5ZCM5q2l5YeG5aSH5aSH6YCJ5pa55qGI77yI5aaC5Lyg57uf5p2Q5paZ5aSH55So5bqT5a2Y77yJ77yM6YCa6L+HQULmtYvor5XpmY3kvY7or5XplJnmiJDmnKzjgIJcbi0g5bu656uL5Yqo5oCB55uR5o6n5py65Yi277yM5L6L5aaC5q+P5ZGo5Y+s5byA6aOO6Zmp6K+E5a6h5Lya77yM5Y+K5pe26LCD5pW05a6e5pa9562W55Wl77yI5aaC5bu26ZW/6K+V54K55ZGo5pyf5oiW5pu05o2i5L6b5bqU5ZWG77yJ44CCIiwidHBsaWQiOiIxMDAwMSIsInRwbE5hbWUiOiJsaXN0Ml84X21vZCIsImVkaXRlZCI6ImZhbHNlIiwiZXh0cmFQYXJhbXMiOiJ7XCJpbmZvX3VybFwiOlwiaHR0cDovL2JqLmJjZWJvcy5jb20vdjEvd2Vua3UtYWktZG9jLzMwNjAwMTIwNTgwMDMwMy9ydGNzL2JkanNvbi9mNWMzZTA0ZGRhYTI1M2Q4Lmpzb24/cmVzcG9uc2VDb250ZW50VHlwZT1hcHBsaWNhdGlvbiUyRmpzb24mcmVzcG9uc2VDYWNoZUNvbnRyb2w9bWF4LWFnZSUzRDM4ODgwMDAmcmVzcG9uc2VFeHBpcmVzPUZyaSUyQyUyMDE3JTIwQXByJTIwMjAyNiUyMDIwJTNBNTQlM0ExMCUyMCUyQjA4MDAmYXV0aG9yaXphdGlvbj1iY2UtYXV0aC12MSUyRjQ2ZGM4Y2MzNDY3NDRkYWQ4MDA2NTE4MjNhOTZkOWNkJTJGMjAyNi0wMy0wM1QxMiUzQTU0JTNBMTBaJTJGLTElMkZob3N0JTJGYzFhZmZmYWU0MzMyYmRiZjM2YWZiNmRjZTkxOTU1MzE0M2Q1ZDJlYTdiN2I2YjJmYWM4Mjc3MTMxNzI1MDFiN1wifSJ9</bd:templateData>
    </p:ext>
  </p:extLs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改进方案验证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Uuei/m+aWueahiOmqjOivgSIsInRwbGlkIjoiMTAwMDEiLCJ0cGxOYW1lIjoiaDJ0aXRsZV8zMDYwMDEyMDU4MDAzMDNfODc1NzgyNzc5XzI2ODA1MTI4MzQ0MDMwM19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1028795" y="1759069"/>
            <a:ext cx="9693529" cy="63911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flipV="1" rot="0">
            <a:off x="1737464" y="2615922"/>
            <a:ext cx="387096" cy="332662"/>
          </a:xfrm>
          <a:prstGeom prst="triangl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flipV="1" rot="0">
            <a:off x="4277781" y="2615922"/>
            <a:ext cx="387096" cy="332662"/>
          </a:xfrm>
          <a:prstGeom prst="triangl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flipV="1" rot="0">
            <a:off x="6945114" y="2615922"/>
            <a:ext cx="385080" cy="332662"/>
          </a:xfrm>
          <a:prstGeom prst="triangl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flipV="1" rot="0">
            <a:off x="9598336" y="2615922"/>
            <a:ext cx="387096" cy="332662"/>
          </a:xfrm>
          <a:prstGeom prst="triangl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648756" y="2948584"/>
            <a:ext cx="2477335" cy="479407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3215284" y="2948584"/>
            <a:ext cx="2540318" cy="479407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5898987" y="2948584"/>
            <a:ext cx="2477335" cy="479407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8507611" y="2948584"/>
            <a:ext cx="2494216" cy="479407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4151774" y="1777214"/>
            <a:ext cx="611894" cy="61189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67640" y="228600"/>
                </a:moveTo>
                <a:lnTo>
                  <a:pt x="182880" y="228600"/>
                </a:lnTo>
                <a:cubicBezTo>
                  <a:pt x="208131" y="228600"/>
                  <a:pt x="228600" y="208131"/>
                  <a:pt x="228600" y="182880"/>
                </a:cubicBezTo>
                <a:cubicBezTo>
                  <a:pt x="228600" y="157629"/>
                  <a:pt x="208131" y="137160"/>
                  <a:pt x="182880" y="137160"/>
                </a:cubicBezTo>
                <a:lnTo>
                  <a:pt x="182880" y="137160"/>
                </a:lnTo>
                <a:lnTo>
                  <a:pt x="121768" y="137160"/>
                </a:lnTo>
                <a:cubicBezTo>
                  <a:pt x="113348" y="137160"/>
                  <a:pt x="106528" y="130340"/>
                  <a:pt x="106528" y="121920"/>
                </a:cubicBezTo>
                <a:cubicBezTo>
                  <a:pt x="106528" y="113500"/>
                  <a:pt x="113348" y="106680"/>
                  <a:pt x="121768" y="106680"/>
                </a:cubicBezTo>
                <a:lnTo>
                  <a:pt x="121768" y="106680"/>
                </a:lnTo>
                <a:lnTo>
                  <a:pt x="213360" y="106680"/>
                </a:lnTo>
                <a:lnTo>
                  <a:pt x="213360" y="76200"/>
                </a:lnTo>
                <a:lnTo>
                  <a:pt x="167640" y="76200"/>
                </a:lnTo>
                <a:lnTo>
                  <a:pt x="167640" y="45720"/>
                </a:lnTo>
                <a:lnTo>
                  <a:pt x="137160" y="45720"/>
                </a:lnTo>
                <a:lnTo>
                  <a:pt x="137160" y="76200"/>
                </a:lnTo>
                <a:lnTo>
                  <a:pt x="121920" y="76200"/>
                </a:lnTo>
                <a:cubicBezTo>
                  <a:pt x="96669" y="76200"/>
                  <a:pt x="76200" y="96669"/>
                  <a:pt x="76200" y="121920"/>
                </a:cubicBezTo>
                <a:cubicBezTo>
                  <a:pt x="76200" y="147171"/>
                  <a:pt x="96669" y="167640"/>
                  <a:pt x="121920" y="167640"/>
                </a:cubicBezTo>
                <a:lnTo>
                  <a:pt x="121920" y="167640"/>
                </a:lnTo>
                <a:lnTo>
                  <a:pt x="182880" y="167640"/>
                </a:lnTo>
                <a:cubicBezTo>
                  <a:pt x="191300" y="167640"/>
                  <a:pt x="198120" y="174460"/>
                  <a:pt x="198120" y="182880"/>
                </a:cubicBezTo>
                <a:cubicBezTo>
                  <a:pt x="198120" y="191300"/>
                  <a:pt x="191300" y="198120"/>
                  <a:pt x="182880" y="198120"/>
                </a:cubicBezTo>
                <a:lnTo>
                  <a:pt x="182880" y="198120"/>
                </a:lnTo>
                <a:lnTo>
                  <a:pt x="91440" y="198120"/>
                </a:lnTo>
                <a:lnTo>
                  <a:pt x="91440" y="228600"/>
                </a:lnTo>
                <a:lnTo>
                  <a:pt x="137160" y="228600"/>
                </a:lnTo>
                <a:lnTo>
                  <a:pt x="137160" y="259080"/>
                </a:lnTo>
                <a:lnTo>
                  <a:pt x="167640" y="259080"/>
                </a:lnTo>
                <a:lnTo>
                  <a:pt x="16764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1621402" y="1768142"/>
            <a:ext cx="611491" cy="611491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6831909" y="1777617"/>
            <a:ext cx="611491" cy="611491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9486138" y="1777617"/>
            <a:ext cx="611491" cy="611491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648756" y="2948584"/>
            <a:ext cx="2477335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27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目标群体选择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eyJfdGVtcGxhdGVEYXRhIjp7ImNvbnRlbnRUeXBlIjoiJGl0ZW0xX3RpdGxlIiwibGluZUNvdW50IjoiMSIsIndvcmRDb3VudCI6IjgifSwidGFnIjoiJGl0ZW0xX3RpdGxlIn0=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648756" y="3552254"/>
            <a:ext cx="2477335" cy="2261799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明确试点对象范围，优先选择具有代表性的典型用户或场景，确保试点结果能反映整体改进效果。需考虑用户画像、使用场景差异等因素。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eyJfdGVtcGxhdGVEYXRhIjp7ImNvbnRlbnRUeXBlIjoiJGl0ZW0xX2MiLCJsaW5lQ291bnQiOiI2Iiwid29yZENvdW50IjoiMTEifSwidGFnIjoiJGl0ZW0xX2MifQ==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3232662" y="2948584"/>
            <a:ext cx="2477335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27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变量控制设置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eyJfdGVtcGxhdGVEYXRhIjp7ImNvbnRlbnRUeXBlIjoiJGl0ZW0yX3RpdGxlIiwibGluZUNvdW50IjoiMSIsIndvcmRDb3VudCI6IjgifSwidGFnIjoiJGl0ZW0yX3RpdGxlIn0=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3232662" y="3552254"/>
            <a:ext cx="2477335" cy="2261799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建立严格的对照组和实验组，控制除改进点外的其他变量一致，避免干扰因素影响试点结果准确性。包括环境条件、操作流程等标准化。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eyJfdGVtcGxhdGVEYXRhIjp7ImNvbnRlbnRUeXBlIjoiJGl0ZW0yX2MiLCJsaW5lQ291bnQiOiI2Iiwid29yZENvdW50IjoiMTEifSwidGFnIjoiJGl0ZW0yX2MifQ==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5875559" y="2948584"/>
            <a:ext cx="2477335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27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资源调配方案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eyJfdGVtcGxhdGVEYXRhIjp7ImNvbnRlbnRUeXBlIjoiJGl0ZW0zX3RpdGxlIiwibGluZUNvdW50IjoiMSIsIndvcmRDb3VudCI6IjgifSwidGFnIjoiJGl0ZW0zX3RpdGxlIn0=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5875559" y="3552254"/>
            <a:ext cx="2477335" cy="2261799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合理规划试点所需人力、设备和时间资源，制定详细的资源分配表，确保试点执行过程不受资源短缺影响。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eyJfdGVtcGxhdGVEYXRhIjp7ImNvbnRlbnRUeXBlIjoiJGl0ZW0zX2MiLCJsaW5lQ291bnQiOiI2Iiwid29yZENvdW50IjoiMTEifSwidGFnIjoiJGl0ZW0zX2MifQ==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8507611" y="2948584"/>
            <a:ext cx="2477335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27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风险预案制定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eyJfdGVtcGxhdGVEYXRhIjp7ImNvbnRlbnRUeXBlIjoiJGl0ZW00X3RpdGxlIiwibGluZUNvdW50IjoiMSIsIndvcmRDb3VudCI6IjgifSwidGFnIjoiJGl0ZW00X3RpdGxlIn0=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8507611" y="3552254"/>
            <a:ext cx="2477335" cy="2261799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预测试点可能出现的设备故障、数据异常等突发情况，准备备用方案和应急处理流程，保障试点顺利进行。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eyJfdGVtcGxhdGVEYXRhIjp7ImNvbnRlbnRUeXBlIjoiJGl0ZW00X2MiLCJsaW5lQ291bnQiOiI2Iiwid29yZENvdW50IjoiMTEifSwidGFnIjoiJGl0ZW00X2MifQ==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小规模试点设计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wj+inhOaooeivleeCueiuvuiuoVxuIyMjIOebruagh+e+pOS9k+mAieaLqVxu5piO56Gu6K+V54K55a+56LGh6IyD5Zu077yM5LyY5YWI6YCJ5oup5YW35pyJ5Luj6KGo5oCn55qE5YW45Z6L55So5oi35oiW5Zy65pmv77yM56Gu5L+d6K+V54K557uT5p6c6IO95Y+N5pig5pW05L2T5pS56L+b5pWI5p6c44CC6ZyA6ICD6JmR55So5oi355S75YOP44CB5L2/55So5Zy65pmv5beu5byC562J5Zug57Sg44CCXG4jIyMg5Y+Y6YeP5o6n5Yi26K6+572uXG7lu7rnq4vkuKXmoLznmoTlr7nnhafnu4Tlkozlrp7pqoznu4TvvIzmjqfliLbpmaTmlLnov5vngrnlpJbnmoTlhbbku5blj5jph4/kuIDoh7TvvIzpgb/lhY3lubLmibDlm6DntKDlvbHlk43or5Xngrnnu5Pmnpzlh4bnoa7mgKfjgILljIXmi6znjq/looPmnaHku7bjgIHmk43kvZzmtYHnqIvnrYnmoIflh4bljJbjgIJcbiMjIyDotYTmupDosIPphY3mlrnmoYhcbuWQiOeQhuinhOWIkuivleeCueaJgOmcgOS6uuWKm+OAgeiuvuWkh+WSjOaXtumXtOi1hOa6kO+8jOWItuWumuivpue7hueahOi1hOa6kOWIhumFjeihqO+8jOehruS/neivleeCueaJp+ihjOi/h+eoi+S4jeWPl+i1hOa6kOefree8uuW9seWTjeOAglxuIyMjIOmjjumZqemihOahiOWItuWumlxu6aKE5rWL6K+V54K55Y+v6IO95Ye6546w55qE6K6+5aSH5pWF6Zqc44CB5pWw5o2u5byC5bi4562J56qB5Y+R5oOF5Ya177yM5YeG5aSH5aSH55So5pa55qGI5ZKM5bqU5oCl5aSE55CG5rWB56iL77yM5L+d6Zqc6K+V54K56aG65Yip6L+b6KGM44CCIiwidHBsaWQiOiIxMDAwMSIsInRwbE5hbWUiOiJsaXN0NF8yMzEyMDEwNV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5698613" y="3019988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实时监测机制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5698613" y="3468172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采用自动化数据采集工具或系统，实现关键参数的实时记录与异常报警，确保数据时效性和准确性。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5698613" y="4594142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统计分析方法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698613" y="5042326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运用SPC控制图、假设检验等统计工具，识别数据波动规律，区分随机变异与系统性差异，为改进决策提供科学依据。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577378" y="4679677"/>
            <a:ext cx="771749" cy="771749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698613" y="1449658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多维度指标采集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698613" y="1897842"/>
            <a:ext cx="541699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设计涵盖质量、效率、成本等维度的数据采集表，包括不良率、周期时间、人工耗时等量化指标，形成完整的数据链。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577378" y="3117136"/>
            <a:ext cx="771749" cy="77174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577378" y="1534940"/>
            <a:ext cx="771749" cy="771749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4776261" y="3320653"/>
            <a:ext cx="373065" cy="373065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</a:path>
              <a:path h="304800" w="304800"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</a:path>
              <a:path h="304800" w="304800"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</a:path>
              <a:path h="304800" w="304800"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</a:path>
              <a:path h="304800" w="304800"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</a:path>
              <a:path h="304800" w="304800"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</a:path>
              <a:path h="304800" w="304800"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</a:path>
              <a:path h="304800" w="304800"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4776261" y="1710221"/>
            <a:ext cx="373065" cy="373065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4787874" y="4885326"/>
            <a:ext cx="360452" cy="360452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10988" y="1794415"/>
            <a:ext cx="3545956" cy="3496708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数据收集与分析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sOaNruaUtumbhuS4juWIhuaekFxuIyMjIOWkmue7tOW6puaMh+agh+mHh+mbhlxu6K6+6K6h5ra155uW6LSo6YeP44CB5pWI546H44CB5oiQ5pys562J57u05bqm55qE5pWw5o2u6YeH6ZuG6KGo77yM5YyF5ous5LiN6Imv546H44CB5ZGo5pyf5pe26Ze044CB5Lq65bel6ICX5pe2562J6YeP5YyW5oyH5qCH77yM5b2i5oiQ5a6M5pW055qE5pWw5o2u6ZO+44CCXG4jIyMg5a6e5pe255uR5rWL5py65Yi2XG7ph4fnlKjoh6rliqjljJbmlbDmja7ph4fpm4blt6XlhbfmiJbns7vnu5/vvIzlrp7njrDlhbPplK7lj4LmlbDnmoTlrp7ml7borrDlvZXkuI7lvILluLjmiqXorabvvIznoa7kv53mlbDmja7ml7bmlYjmgKflkozlh4bnoa7mgKfjgIJcbiMjIyDnu5/orqHliIbmnpDmlrnms5Vcbui/kOeUqFNQQ+aOp+WItuWbvuOAgeWBh+iuvuajgOmqjOetiee7n+iuoeW3peWFt++8jOivhuWIq+aVsOaNruazouWKqOinhOW+i++8jOWMuuWIhumaj+acuuWPmOW8guS4juezu+e7n+aAp+W3ruW8gu+8jOS4uuaUuei/m+WGs+etluaPkOS+m+enkeWtpuS+neaNruOAgiIsInRwbGlkIjoiMTAwMDEiLCJ0cGxOYW1lIjoibGlzdDNfSW1nMzJfbW9kIiwiZWRpdGVkIjoiZmFsc2UiLCJleHRyYVBhcmFtcyI6IntcImluZm9fdXJsXCI6XCJodHRwOi8vYmouYmNlYm9zLmNvbS92MS93ZW5rdS1haS1kb2MvMzA2MDAxMjA1ODAwMzAzL3J0Y3MvYmRqc29uL2Y1YzNlMDRkZGFhMjUzZDguanNvbj9yZXNwb25zZUNvbnRlbnRUeXBlPWFwcGxpY2F0aW9uJTJGanNvbiZyZXNwb25zZUNhY2hlQ29udHJvbD1tYXgtYWdlJTNEMzg4ODAwMCZyZXNwb25zZUV4cGlyZXM9RnJpJTJDJTIwMTclMjBBcHIlMjAyMDI2JTIwMjAlM0E1NCUzQTEwJTIwJTJCMDgwMCZhdXRob3JpemF0aW9uPWJjZS1hdXRoLXYxJTJGNDZkYzhjYzM0Njc0NGRhZDgwMDY1MTgyM2E5NmQ5Y2QlMkYyMDI2LTAzLTAzVDEyJTNBNTQlM0ExMFolMkYtMSUyRmhvc3QlMkZjMWFmZmZhZTQzMzJiZGJmMzZhZmI2ZGNlOTE5NTUzMTQzZDVkMmVhN2I3YjZiMmZhYzgyNzcxMzE3MjUwMWI3XCJ9In0=</bd:templateData>
    </p:ext>
  </p:extLs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l="25696" r="25696"/>
          <a:stretch>
            <a:fillRect/>
          </a:stretch>
        </p:blipFill>
        <p:spPr>
          <a:xfrm rot="0">
            <a:off x="8022350" y="1109679"/>
            <a:ext cx="3590530" cy="4923231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eyJfdGVtcGxhdGVEYXRhIjp7Im5lZWRSZXBsYWNlIjp0cnVlLCJ0eXBlIjoiaW1hZ2UifSwidGFnIjoiJGltZzAifQ==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999610" y="1326712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13502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72683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设定可量化的成功标准，如不良率降幅≥30%、客户投诉率≤5%等具体数值目标，作为改进方案推广的前提条件。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951935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47603" y="1526246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关键绩效阈值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196307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通过连续多批次试点数据验证改进效果的稳定性，要求关键指标CPK值持续≥1.33，确保结果可重复。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623521" y="1325773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137126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75559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369248" y="1525307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稳定性验证要求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999610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513502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2683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设计满意度调查问卷，收集试点用户对改进方案的体验反馈，综合评分需达到预设基准线。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51935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747603" y="3953338"/>
            <a:ext cx="2920854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用户接受度评估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4623233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4137126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196307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核算改进投入与质量成本节约的比率，要求投资回报周期在12个月内，证明方案的经济可行性。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6575559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4369248" y="3953338"/>
            <a:ext cx="2903220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成本效益分析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有效性确认标准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cieaViOaAp+ehruiupOagh+WHhlxuIyMjIOWFs+mUrue7qeaViOmYiOWAvFxu6K6+5a6a5Y+v6YeP5YyW55qE5oiQ5Yqf5qCH5YeG77yM5aaC5LiN6Imv546H6ZmN5bmF4omlMzAl44CB5a6i5oi35oqV6K+J546H4omkNSXnrYnlhbfkvZPmlbDlgLznm67moIfvvIzkvZzkuLrmlLnov5vmlrnmoYjmjqjlub/nmoTliY3mj5DmnaHku7bjgIJcbiMjIyDnqLPlrprmgKfpqozor4HopoHmsYJcbumAmui/h+i/nue7reWkmuaJueasoeivleeCueaVsOaNrumqjOivgeaUuei/m+aViOaenOeahOeos+WumuaAp++8jOimgeaxguWFs+mUruaMh+agh0NQS+WAvOaMgee7reKJpTEuMzPvvIznoa7kv53nu5Pmnpzlj6/ph43lpI3jgIJcbiMjIyDnlKjmiLfmjqXlj5fluqbor4TkvLBcbuiuvuiuoea7oeaEj+W6puiwg+afpemXruWNt++8jOaUtumbhuivleeCueeUqOaIt+WvueaUuei/m+aWueahiOeahOS9k+mqjOWPjemmiO+8jOe7vOWQiOivhOWIhumcgOi+vuWIsOmihOiuvuWfuuWHhue6v+OAglxuIyMjIOaIkOacrOaViOebiuWIhuaekFxu5qC4566X5pS56L+b5oqV5YWl5LiO6LSo6YeP5oiQ5pys6IqC57qm55qE5q+U546H77yM6KaB5rGC5oqV6LWE5Zue5oql5ZGo5pyf5ZyoMTLkuKrmnIjlhoXvvIzor4HmmI7mlrnmoYjnmoTnu4/mtY7lj6/ooYzmgKfjgIIiLCJ0cGxpZCI6IjEwMDAxIiwidHBsTmFtZSI6Imxpc3Q0X0ltZzFfbW9kIiwiZWRpdGVkIjoiZmFsc2UiLCJleHRyYVBhcmFtcyI6IntcImluZm9fdXJsXCI6XCJodHRwOi8vYmouYmNlYm9zLmNvbS92MS93ZW5rdS1haS1kb2MvMzA2MDAxMjA1ODAwMzAzL3J0Y3MvYmRqc29uL2Y1YzNlMDRkZGFhMjUzZDguanNvbj9yZXNwb25zZUNvbnRlbnRUeXBlPWFwcGxpY2F0aW9uJTJGanNvbiZyZXNwb25zZUNhY2hlQ29udHJvbD1tYXgtYWdlJTNEMzg4ODAwMCZyZXNwb25zZUV4cGlyZXM9RnJpJTJDJTIwMTclMjBBcHIlMjAyMDI2JTIwMjAlM0E1NCUzQTEwJTIwJTJCMDgwMCZhdXRob3JpemF0aW9uPWJjZS1hdXRoLXYxJTJGNDZkYzhjYzM0Njc0NGRhZDgwMDY1MTgyM2E5NmQ5Y2QlMkYyMDI2LTAzLTAzVDEyJTNBNTQlM0ExMFolMkYtMSUyRmhvc3QlMkZjMWFmZmZhZTQzMzJiZGJmMzZhZmI2ZGNlOTE5NTUzMTQzZDVkMmVhN2I3YjZiMmZhYzgyNzcxMzE3MjUwMWI3XCJ9In0=</bd:templateData>
    </p:ext>
  </p:extLs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改进实施策略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Uuei/m+WunuaWveetlueVpSIsInRwbGlkIjoiMTAwMDEiLCJ0cGxOYW1lIjoiaDJ0aXRsZV8zMDYwMDEyMDU4MDAzMDNfODc1NzgyNzc5XzI2ODA1MTI4MzQ0MDMwM19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964340" y="1935504"/>
            <a:ext cx="2852876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识别潜在阻力类型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964340" y="2878540"/>
            <a:ext cx="2852876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提前分析可能出现的结构性阻力（如组织流程固化）、技术阻力（如工具适配性问题）及干系人阻力（如部门利益冲突），建立分类应对清单。例如，技术部门可能因习惯旧系统而抵触新工具上线，需针对性设计过渡方案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4347299" y="1935504"/>
            <a:ext cx="2852876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制定动态应对策略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4347299" y="2878540"/>
            <a:ext cx="2915634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阻力等级采取差异化措施。对显性阻力（如资源短缺）通过快速调配解决；对隐性阻力（如员工消极抵触）采用沟通激励、试点示范等方式逐步化解。例如，设立“改进先锋”角色，通过成功案例带动团队参与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933459" y="1935504"/>
            <a:ext cx="2852876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构建容错与反馈机制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933459" y="2878540"/>
            <a:ext cx="2928186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明确允许试错的范围，设置改进问题反馈通道（如每周复盘会），及时调整策略。例如，某制造业改进中，通过“快速迭代-小步验证”降低员工对失败的恐惧。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阻力预判与应对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mYu+WKm+mihOWIpOS4juW6lOWvuVxuIyMjIOivhuWIq+a9nOWcqOmYu+WKm+exu+Wei1xu5o+Q5YmN5YiG5p6Q5Y+v6IO95Ye6546w55qE57uT5p6E5oCn6Zi75Yqb77yI5aaC57uE57uH5rWB56iL5Zu65YyW77yJ44CB5oqA5pyv6Zi75Yqb77yI5aaC5bel5YW36YCC6YWN5oCn6Zeu6aKY77yJ5Y+K5bmy57O75Lq66Zi75Yqb77yI5aaC6YOo6Zeo5Yip55uK5Yay56qB77yJ77yM5bu656uL5YiG57G75bqU5a+55riF5Y2V44CC5L6L5aaC77yM5oqA5pyv6YOo6Zeo5Y+v6IO95Zug5Lmg5oOv5pen57O757uf6ICM5oq16Kem5paw5bel5YW35LiK57q/77yM6ZyA6ZKI5a+55oCn6K6+6K6h6L+H5rih5pa55qGI44CCXG4jIyMg5Yi25a6a5Yqo5oCB5bqU5a+5562W55WlXG7moLnmja7pmLvlipvnrYnnuqfph4flj5blt67lvILljJbmjqrmlr3jgILlr7nmmL7mgKfpmLvlipvvvIjlpoLotYTmupDnn63nvLrvvInpgJrov4flv6vpgJ/osIPphY3op6PlhrPvvJvlr7npmpDmgKfpmLvlipvvvIjlpoLlkZjlt6XmtojmnoHmirXop6bvvInph4fnlKjmsp/pgJrmv4DlirHjgIHor5XngrnnpLrojIPnrYnmlrnlvI/pgJDmraXljJbop6PjgILkvovlpoLvvIzorr7nq4vigJzmlLnov5vlhYjplIvigJ3op5LoibLvvIzpgJrov4fmiJDlip/moYjkvovluKbliqjlm6LpmJ/lj4LkuI7jgIJcbiMjIyDmnoTlu7rlrrnplJnkuI7lj43ppojmnLrliLZcbuaYjuehruWFgeiuuOivlemUmeeahOiMg+WbtO+8jOiuvue9ruaUuei/m+mXrumimOWPjemmiOmAmumBk++8iOWmguavj+WRqOWkjeebmOS8mu+8ie+8jOWPiuaXtuiwg+aVtOetlueVpeOAguS+i+Wmgu+8jOafkOWItumAoOS4muaUuei/m+S4re+8jOmAmui/h+KAnOW/q+mAn+i/reS7oy3lsI/mraXpqozor4HigJ3pmY3kvY7lkZjlt6Xlr7nlpLHotKXnmoTmgZDmg6fjgIIiLCJ0cGxpZCI6IjEwMDAxIiwidHBsTmFtZSI6Imxpc3QzXzZfbW9kIiwiZWRpdGVkIjoiZmFsc2UiLCJleHRyYVBhcmFtcyI6IntcImluZm9fdXJsXCI6XCJodHRwOi8vYmouYmNlYm9zLmNvbS92MS93ZW5rdS1haS1kb2MvMzA2MDAxMjA1ODAwMzAzL3J0Y3MvYmRqc29uL2Y1YzNlMDRkZGFhMjUzZDguanNvbj9yZXNwb25zZUNvbnRlbnRUeXBlPWFwcGxpY2F0aW9uJTJGanNvbiZyZXNwb25zZUNhY2hlQ29udHJvbD1tYXgtYWdlJTNEMzg4ODAwMCZyZXNwb25zZUV4cGlyZXM9RnJpJTJDJTIwMTclMjBBcHIlMjAyMDI2JTIwMjAlM0E1NCUzQTEwJTIwJTJCMDgwMCZhdXRob3JpemF0aW9uPWJjZS1hdXRoLXYxJTJGNDZkYzhjYzM0Njc0NGRhZDgwMDY1MTgyM2E5NmQ5Y2QlMkYyMDI2LTAzLTAzVDEyJTNBNTQlM0ExMFolMkYtMSUyRmhvc3QlMkZjMWFmZmZhZTQzMzJiZGJmMzZhZmI2ZGNlOTE5NTUzMTQzZDVkMmVhN2I3YjZiMmZhYzgyNzcxMzE3MjUwMWI3XCJ9In0=</bd:templateData>
    </p:ext>
  </p:extLs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改进阶段概述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Uuei/m+mYtuauteamgui/sCIsInRwbGlkIjoiMTAwMDEiLCJ0cGxOYW1lIjoiaDJ0aXRsZV8zMDYwMDEyMDU4MDAzMDNfODc1NzgyNzc5XzI2ODA1MTI4MzQ0MDMwM19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72766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547734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893448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采用MoSCoW法则（Must-have, Should-have, Could-have, Won't-have）划分资源投入层级。例如，核心流程优化（Must-have）优先分配技术骨干和预算，辅助功能改进（Could-have）暂缓。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236105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111073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456787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建立资源共享池（如联合技术小组），打破部门壁垒。例如，市场部与IT部共用数据分析师，同步推进客户画像优化与系统升级。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7799444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7674412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8113029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预留10%-15%的应急资金，应对突发需求。例如，试点阶段发现需额外培训时，可快速调用备用资金聘请外部专家。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89344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优先级动态评估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47010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跨部门资源协同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10459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弹性预算设计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资源调配计划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1hOa6kOiwg+mFjeiuoeWIklxuIyMjIOS8mOWFiOe6p+WKqOaAgeivhOS8sFxu6YeH55SoTW9TQ29X5rOV5YiZ77yITXVzdC1oYXZlLCBTaG91bGQtaGF2ZSwgQ291bGQtaGF2ZSwgV29uJ3QtaGF2Ze+8ieWIkuWIhui1hOa6kOaKleWFpeWxgue6p+OAguS+i+Wmgu+8jOaguOW/g+a1geeoi+S8mOWMlu+8iE11c3QtaGF2Ze+8ieS8mOWFiOWIhumFjeaKgOacr+mqqOW5suWSjOmihOeul++8jOi+heWKqeWKn+iDveaUuei/m++8iENvdWxkLWhhdmXvvInmmoLnvJPjgIJcbiMjIyDot6jpg6jpl6jotYTmupDljY/lkIxcbuW7uueri+i1hOa6kOWFseS6q+axoO+8iOWmguiBlOWQiOaKgOacr+Wwj+e7hO+8ie+8jOaJk+egtOmDqOmXqOWjgeWekuOAguS+i+Wmgu+8jOW4guWcuumDqOS4jklU6YOo5YWx55So5pWw5o2u5YiG5p6Q5biI77yM5ZCM5q2l5o6o6L+b5a6i5oi355S75YOP5LyY5YyW5LiO57O757uf5Y2H57qn44CCXG4jIyMg5by55oCn6aKE566X6K6+6K6hXG7pooTnlZkxMCUtMTUl55qE5bqU5oCl6LWE6YeR77yM5bqU5a+556qB5Y+R6ZyA5rGC44CC5L6L5aaC77yM6K+V54K56Zi25q615Y+R546w6ZyA6aKd5aSW5Z+56K6t5pe277yM5Y+v5b+r6YCf6LCD55So5aSH55So6LWE6YeR6IGY6K+35aSW6YOo5LiT5a6244CCIiwidHBsaWQiOiIxMDAwMSIsInRwbE5hbWUiOiJsaXN0M18yX21vZCIsImVkaXRlZCI6ImZhbHNlIiwiZXh0cmFQYXJhbXMiOiJ7XCJpbmZvX3VybFwiOlwiaHR0cDovL2JqLmJjZWJvcy5jb20vdjEvd2Vua3UtYWktZG9jLzMwNjAwMTIwNTgwMDMwMy9ydGNzL2JkanNvbi9mNWMzZTA0ZGRhYTI1M2Q4Lmpzb24/cmVzcG9uc2VDb250ZW50VHlwZT1hcHBsaWNhdGlvbiUyRmpzb24mcmVzcG9uc2VDYWNoZUNvbnRyb2w9bWF4LWFnZSUzRDM4ODgwMDAmcmVzcG9uc2VFeHBpcmVzPUZyaSUyQyUyMDE3JTIwQXByJTIwMjAyNiUyMDIwJTNBNTQlM0ExMCUyMCUyQjA4MDAmYXV0aG9yaXphdGlvbj1iY2UtYXV0aC12MSUyRjQ2ZGM4Y2MzNDY3NDRkYWQ4MDA2NTE4MjNhOTZkOWNkJTJGMjAyNi0wMy0wM1QxMiUzQTU0JTNBMTBaJTJGLTElMkZob3N0JTJGYzFhZmZmYWU0MzMyYmRiZjM2YWZiNmRjZTkxOTU1MzE0M2Q1ZDJlYTdiN2I2YjJmYWM4Mjc3MTMxNzI1MDFiN1wifSJ9</bd:templateData>
    </p:ext>
  </p:extLs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616669" y="1348988"/>
            <a:ext cx="10274968" cy="4531525"/>
          </a:xfrm>
          <a:custGeom>
            <a:avLst/>
            <a:gdLst/>
            <a:ahLst/>
            <a:cxnLst/>
            <a:rect b="b" l="l" r="r" t="t"/>
            <a:pathLst>
              <a:path h="3716802" w="8427632">
                <a:moveTo>
                  <a:pt x="0" y="0"/>
                </a:moveTo>
                <a:lnTo>
                  <a:pt x="7963031" y="0"/>
                </a:lnTo>
                <a:quadBezTo>
                  <a:pt x="8427632" y="0"/>
                  <a:pt x="8427632" y="464600"/>
                </a:quadBezTo>
                <a:lnTo>
                  <a:pt x="8427632" y="3716802"/>
                </a:lnTo>
                <a:lnTo>
                  <a:pt x="464600" y="3716802"/>
                </a:lnTo>
                <a:quadBezTo>
                  <a:pt x="0" y="3716802"/>
                  <a:pt x="0" y="3252201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5780954" y="1650175"/>
            <a:ext cx="0" cy="3920966"/>
          </a:xfrm>
          <a:prstGeom prst="line">
            <a:avLst/>
          </a:prstGeom>
          <a:ln w="952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5" name="TextBox 5"/>
          <p:cNvSpPr txBox="1"/>
          <p:nvPr/>
        </p:nvSpPr>
        <p:spPr>
          <a:xfrm rot="0">
            <a:off x="1202375" y="2740530"/>
            <a:ext cx="4018050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设立里程碑式检查点（如每两周一次），结合SMART原则评估进度。例如，检查“流程简化方案”是否在约定时间内完成原型测试并达成效率提升15%的目标。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采用可视化工具（如甘特图、看板）实时跟踪任务状态，异常情况自动预警。例如，某项目通过红黄绿灯标识延迟任务，触发专项讨论。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1202375" y="1651119"/>
            <a:ext cx="4076815" cy="81272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9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关键节点把控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389849" y="2740530"/>
            <a:ext cx="4018050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收集定量指标（如工时消耗率、缺陷率）与定性反馈（如团队满意度），定期生成改进健康度报告。例如，发现某环节返工率超20%时，立即启动根因分析。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建立“滚动式计划”机制，根据监控结果动态更新后续步骤。例如，若前期测试效果超预期，可提前规模化推广阶段资源投入。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355010" y="1651119"/>
            <a:ext cx="4107783" cy="81272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9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数据驱动调整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进度监控机制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/m+W6puebkeaOp+acuuWItlxuIyMjIOWFs+mUruiKgueCueaKiuaOp1xuLSDorr7nq4vph4znqIvnopHlvI/mo4Dmn6XngrnvvIjlpoLmr4/kuKTlkajkuIDmrKHvvInvvIznu5PlkIhTTUFSVOWOn+WImeivhOS8sOi/m+W6puOAguS+i+Wmgu+8jOajgOafpeKAnOa1geeoi+eugOWMluaWueahiOKAneaYr+WQpuWcqOe6puWumuaXtumXtOWGheWujOaIkOWOn+Wei+a1i+ivleW5tui+vuaIkOaViOeOh+aPkOWNhzE1JeeahOebruagh+OAglxuLSDph4fnlKjlj6/op4bljJblt6XlhbfvvIjlpoLnlJjnibnlm77jgIHnnIvmnb/vvInlrp7ml7bot5/ouKrku7vliqHnirbmgIHvvIzlvILluLjmg4XlhrXoh6rliqjpooTorabjgILkvovlpoLvvIzmn5Dpobnnm67pgJrov4fnuqLpu4Tnu7/nga/moIfor4blu7bov5/ku7vliqHvvIzop6blj5HkuJPpobnorqjorrrjgIJcbiMjIyDmlbDmja7pqbHliqjosIPmlbRcbi0g5pS26ZuG5a6a6YeP5oyH5qCH77yI5aaC5bel5pe25raI6ICX546H44CB57y66Zm3546H77yJ5LiO5a6a5oCn5Y+N6aaI77yI5aaC5Zui6Zif5ruh5oSP5bqm77yJ77yM5a6a5pyf55Sf5oiQ5pS56L+b5YGl5bq35bqm5oql5ZGK44CC5L6L5aaC77yM5Y+R546w5p+Q546v6IqC6L+U5bel546H6LaFMjAl5pe277yM56uL5Y2z5ZCv5Yqo5qC55Zug5YiG5p6Q44CCXG4tIOW7uueri+KAnOa7muWKqOW8j+iuoeWIkuKAneacuuWItu+8jOagueaNruebkeaOp+e7k+aenOWKqOaAgeabtOaWsOWQjue7reatpemqpOOAguS+i+Wmgu+8jOiLpeWJjeacn+a1i+ivleaViOaenOi2hemihOacn++8jOWPr+aPkOWJjeinhOaooeWMluaOqOW5v+mYtuautei1hOa6kOaKleWFpeOAgiIsInRwbGlkIjoiMTAwMDEiLCJ0cGxOYW1lIjoibGlzdDJfM19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改进效果评估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Uuei/m+aViOaenOivhOS8sCIsInRwbGlkIjoiMTAwMDEiLCJ0cGxOYW1lIjoiaDJ0aXRsZV8zMDYwMDEyMDU4MDAzMDNfODc1NzgyNzc5XzI2ODA1MTI4MzQ0MDMwM19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 rot="0">
            <a:off x="671635" y="1198944"/>
            <a:ext cx="4896317" cy="4896317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6117399" y="1833417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对比改进前后的每小时生产数量(UPH)和整体设备效率(OEE)，分析生产线的效率提升情况，如设备利用率、完好率和良品率的综合变化。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6117399" y="1466523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生产效率指标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117399" y="3371805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通过一次性通过率(FPY)和次品率的变化，评估质量控制措施的有效性，反映废品和重工浪费的减少程度。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117399" y="3039750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质量改善指标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117399" y="4966332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比较改进前后的周转时间和生产节拍，分析交付速度的提升和库存成本的降低情况。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6117399" y="4594438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交付效率指标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关键指标对比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s+mUruaMh+agh+WvueavlFxuIyMjIOeUn+S6p+aViOeOh+aMh+agh1xu5a+55q+U5pS56L+b5YmN5ZCO55qE5q+P5bCP5pe255Sf5Lqn5pWw6YePKFVQSCnlkozmlbTkvZPorr7lpIfmlYjnjocoT0VFKe+8jOWIhuaekOeUn+S6p+e6v+eahOaViOeOh+aPkOWNh+aDheWGte+8jOWmguiuvuWkh+WIqeeUqOeOh+OAgeWujOWlveeOh+WSjOiJr+WTgeeOh+eahOe7vOWQiOWPmOWMluOAglxuIyMjIOi0qOmHj+aUueWWhOaMh+agh1xu6YCa6L+H5LiA5qyh5oCn6YCa6L+H546HKEZQWSnlkozmrKHlk4HnjofnmoTlj5jljJbvvIzor4TkvLDotKjph4/mjqfliLbmjqrmlr3nmoTmnInmlYjmgKfvvIzlj43mmKDlup/lk4Hlkozph43lt6XmtarotLnnmoTlh4/lsJHnqIvluqbjgIJcbiMjIyDkuqTku5jmlYjnjofmjIfmoIdcbuavlOi+g+aUuei/m+WJjeWQjueahOWRqOi9rOaXtumXtOWSjOeUn+S6p+iKguaLje+8jOWIhuaekOS6pOS7mOmAn+W6pueahOaPkOWNh+WSjOW6k+WtmOaIkOacrOeahOmZjeS9juaDheWGteOAgiIsInRwbGlkIjoiMTAwMDEiLCJ0cGxOYW1lIjoibGlzdDNfSW1nMTNfbW9kIiwiZWRpdGVkIjoiZmFsc2UiLCJleHRyYVBhcmFtcyI6IntcImluZm9fdXJsXCI6XCJodHRwOi8vYmouYmNlYm9zLmNvbS92MS93ZW5rdS1haS1kb2MvMzA2MDAxMjA1ODAwMzAzL3J0Y3MvYmRqc29uL2Y1YzNlMDRkZGFhMjUzZDguanNvbj9yZXNwb25zZUNvbnRlbnRUeXBlPWFwcGxpY2F0aW9uJTJGanNvbiZyZXNwb25zZUNhY2hlQ29udHJvbD1tYXgtYWdlJTNEMzg4ODAwMCZyZXNwb25zZUV4cGlyZXM9RnJpJTJDJTIwMTclMjBBcHIlMjAyMDI2JTIwMjAlM0E1NCUzQTEwJTIwJTJCMDgwMCZhdXRob3JpemF0aW9uPWJjZS1hdXRoLXYxJTJGNDZkYzhjYzM0Njc0NGRhZDgwMDY1MTgyM2E5NmQ5Y2QlMkYyMDI2LTAzLTAzVDEyJTNBNTQlM0ExMFolMkYtMSUyRmhvc3QlMkZjMWFmZmZhZTQzMzJiZGJmMzZhZmI2ZGNlOTE5NTUzMTQzZDVkMmVhN2I3YjZiMmZhYzgyNzcxMzE3MjUwMWI3XCJ9In0=</bd:templateData>
    </p:ext>
  </p:extLs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2472998" y="1713326"/>
            <a:ext cx="2623486" cy="616252"/>
          </a:xfrm>
          <a:prstGeom prst="roundRect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2516899" y="1842254"/>
            <a:ext cx="2579585" cy="359968"/>
          </a:xfrm>
          <a:prstGeom prst="rect">
            <a:avLst/>
          </a:prstGeom>
          <a:noFill/>
          <a:ln/>
        </p:spPr>
        <p:txBody>
          <a:bodyPr anchor="ctr" anchorCtr="0" bIns="45720" lIns="91345" rIns="91345" rtlCol="0" tIns="45720" wrap="square">
            <a:noAutofit/>
          </a:bodyPr>
          <a:lstStyle/>
          <a:p>
            <a:pPr algn="ctr">
              <a:spcBef>
                <a:spcPts val="270"/>
              </a:spcBef>
              <a:defRPr/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直接成本节约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1724409" y="1713326"/>
            <a:ext cx="533350" cy="535681"/>
          </a:xfrm>
          <a:custGeom>
            <a:avLst/>
            <a:gdLst/>
            <a:ahLst/>
            <a:cxnLst/>
            <a:rect b="b" l="l" r="r" t="t"/>
            <a:pathLst>
              <a:path h="85" w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</a:path>
              <a:path h="85" w="85"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</a:path>
              <a:path h="85" w="85"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516899" y="2792970"/>
            <a:ext cx="2623124" cy="614503"/>
          </a:xfrm>
          <a:prstGeom prst="roundRect">
            <a:avLst>
              <a:gd fmla="val 50000" name="adj"/>
            </a:avLst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527939" y="3862585"/>
            <a:ext cx="2622034" cy="614074"/>
          </a:xfrm>
          <a:prstGeom prst="roundRect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1697351" y="3914847"/>
            <a:ext cx="613897" cy="496485"/>
          </a:xfrm>
          <a:custGeom>
            <a:avLst/>
            <a:gdLst/>
            <a:ahLst/>
            <a:cxnLst/>
            <a:rect b="b" l="l" r="r" t="t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</a:path>
              <a:path h="88" w="109"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</a:path>
              <a:path h="88" w="109"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</a:path>
              <a:path h="88" w="109"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</a:path>
              <a:path h="88" w="109"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</a:path>
              <a:path h="88" w="109"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</a:path>
              <a:path h="88" w="109"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</a:path>
              <a:path h="88" w="109"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2494958" y="4931770"/>
            <a:ext cx="2623300" cy="616362"/>
          </a:xfrm>
          <a:prstGeom prst="roundRect">
            <a:avLst>
              <a:gd fmla="val 50000" name="adj"/>
            </a:avLst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Freeform 10"/>
          <p:cNvSpPr/>
          <p:nvPr/>
        </p:nvSpPr>
        <p:spPr>
          <a:xfrm rot="0">
            <a:off x="1691754" y="4933947"/>
            <a:ext cx="598659" cy="618429"/>
          </a:xfrm>
          <a:custGeom>
            <a:avLst/>
            <a:gdLst/>
            <a:ahLst/>
            <a:cxnLst/>
            <a:rect b="b" l="l" r="r" t="t"/>
            <a:pathLst>
              <a:path h="92" w="89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</a:path>
              <a:path h="92" w="89"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</a:path>
              <a:path h="92" w="89"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</a:path>
              <a:path h="92" w="89"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2516899" y="2911459"/>
            <a:ext cx="2579585" cy="349596"/>
          </a:xfrm>
          <a:prstGeom prst="rect">
            <a:avLst/>
          </a:prstGeom>
          <a:noFill/>
          <a:ln/>
        </p:spPr>
        <p:txBody>
          <a:bodyPr anchor="ctr" anchorCtr="0" bIns="45720" lIns="91345" rIns="91345" rtlCol="0" tIns="45720" wrap="square">
            <a:noAutofit/>
          </a:bodyPr>
          <a:lstStyle/>
          <a:p>
            <a:pPr algn="ctr">
              <a:spcBef>
                <a:spcPts val="270"/>
              </a:spcBef>
              <a:defRPr/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间接成本优化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2527939" y="3965254"/>
            <a:ext cx="2568546" cy="394192"/>
          </a:xfrm>
          <a:prstGeom prst="rect">
            <a:avLst/>
          </a:prstGeom>
          <a:noFill/>
          <a:ln/>
        </p:spPr>
        <p:txBody>
          <a:bodyPr anchor="ctr" anchorCtr="0" bIns="45720" lIns="91345" rIns="91345" rtlCol="0" tIns="45720" wrap="square">
            <a:noAutofit/>
          </a:bodyPr>
          <a:lstStyle/>
          <a:p>
            <a:pPr algn="ctr">
              <a:spcBef>
                <a:spcPts val="270"/>
              </a:spcBef>
              <a:defRPr/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投资回报率(ROI)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2472998" y="5060261"/>
            <a:ext cx="2623486" cy="349596"/>
          </a:xfrm>
          <a:prstGeom prst="rect">
            <a:avLst/>
          </a:prstGeom>
          <a:noFill/>
          <a:ln/>
        </p:spPr>
        <p:txBody>
          <a:bodyPr anchor="ctr" anchorCtr="0" bIns="45720" lIns="91345" rIns="91345" rtlCol="0" tIns="45720" wrap="square">
            <a:noAutofit/>
          </a:bodyPr>
          <a:lstStyle/>
          <a:p>
            <a:pPr algn="ctr">
              <a:spcBef>
                <a:spcPts val="270"/>
              </a:spcBef>
              <a:defRPr/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隐性收益评估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1724409" y="2792970"/>
            <a:ext cx="541294" cy="54129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47650" y="38100"/>
                </a:moveTo>
                <a:lnTo>
                  <a:pt x="247650" y="57598"/>
                </a:lnTo>
                <a:cubicBezTo>
                  <a:pt x="247650" y="78657"/>
                  <a:pt x="230610" y="95698"/>
                  <a:pt x="209550" y="95698"/>
                </a:cubicBezTo>
                <a:cubicBezTo>
                  <a:pt x="188490" y="95698"/>
                  <a:pt x="171450" y="78657"/>
                  <a:pt x="171450" y="57598"/>
                </a:cubicBezTo>
                <a:lnTo>
                  <a:pt x="171450" y="38100"/>
                </a:lnTo>
                <a:lnTo>
                  <a:pt x="133350" y="38100"/>
                </a:lnTo>
                <a:lnTo>
                  <a:pt x="133350" y="57598"/>
                </a:lnTo>
                <a:cubicBezTo>
                  <a:pt x="133350" y="78657"/>
                  <a:pt x="116310" y="95698"/>
                  <a:pt x="95250" y="95698"/>
                </a:cubicBezTo>
                <a:cubicBezTo>
                  <a:pt x="74190" y="95698"/>
                  <a:pt x="57150" y="78657"/>
                  <a:pt x="57150" y="57598"/>
                </a:cubicBezTo>
                <a:lnTo>
                  <a:pt x="57150" y="38100"/>
                </a:lnTo>
                <a:lnTo>
                  <a:pt x="0" y="38100"/>
                </a:lnTo>
                <a:lnTo>
                  <a:pt x="0" y="304800"/>
                </a:lnTo>
                <a:lnTo>
                  <a:pt x="304800" y="304800"/>
                </a:lnTo>
                <a:lnTo>
                  <a:pt x="304800" y="38100"/>
                </a:lnTo>
                <a:lnTo>
                  <a:pt x="247650" y="38100"/>
                </a:lnTo>
                <a:close/>
                <a:moveTo>
                  <a:pt x="95250" y="266700"/>
                </a:moveTo>
                <a:lnTo>
                  <a:pt x="57150" y="266700"/>
                </a:lnTo>
                <a:lnTo>
                  <a:pt x="57150" y="228600"/>
                </a:lnTo>
                <a:lnTo>
                  <a:pt x="95250" y="228600"/>
                </a:lnTo>
                <a:lnTo>
                  <a:pt x="95250" y="266700"/>
                </a:lnTo>
                <a:close/>
                <a:moveTo>
                  <a:pt x="95250" y="190500"/>
                </a:moveTo>
                <a:lnTo>
                  <a:pt x="57150" y="190500"/>
                </a:lnTo>
                <a:lnTo>
                  <a:pt x="57150" y="152400"/>
                </a:lnTo>
                <a:lnTo>
                  <a:pt x="95250" y="152400"/>
                </a:lnTo>
                <a:lnTo>
                  <a:pt x="95250" y="190500"/>
                </a:lnTo>
                <a:close/>
                <a:moveTo>
                  <a:pt x="171450" y="266700"/>
                </a:moveTo>
                <a:lnTo>
                  <a:pt x="133350" y="26670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66700"/>
                </a:lnTo>
                <a:close/>
                <a:moveTo>
                  <a:pt x="171450" y="190500"/>
                </a:moveTo>
                <a:lnTo>
                  <a:pt x="133350" y="190500"/>
                </a:lnTo>
                <a:lnTo>
                  <a:pt x="133350" y="152400"/>
                </a:lnTo>
                <a:lnTo>
                  <a:pt x="171450" y="152400"/>
                </a:lnTo>
                <a:lnTo>
                  <a:pt x="171450" y="190500"/>
                </a:lnTo>
                <a:close/>
                <a:moveTo>
                  <a:pt x="209550" y="266700"/>
                </a:moveTo>
                <a:lnTo>
                  <a:pt x="209550" y="228600"/>
                </a:lnTo>
                <a:lnTo>
                  <a:pt x="247650" y="228600"/>
                </a:lnTo>
                <a:lnTo>
                  <a:pt x="209550" y="266700"/>
                </a:lnTo>
                <a:close/>
                <a:moveTo>
                  <a:pt x="247650" y="190500"/>
                </a:moveTo>
                <a:lnTo>
                  <a:pt x="209550" y="190500"/>
                </a:lnTo>
                <a:lnTo>
                  <a:pt x="209550" y="152400"/>
                </a:lnTo>
                <a:lnTo>
                  <a:pt x="247650" y="152400"/>
                </a:lnTo>
                <a:lnTo>
                  <a:pt x="247650" y="190500"/>
                </a:lnTo>
                <a:close/>
                <a:moveTo>
                  <a:pt x="76200" y="57150"/>
                </a:moveTo>
                <a:lnTo>
                  <a:pt x="76200" y="19050"/>
                </a:lnTo>
                <a:cubicBezTo>
                  <a:pt x="76200" y="8525"/>
                  <a:pt x="84725" y="0"/>
                  <a:pt x="95250" y="0"/>
                </a:cubicBezTo>
                <a:cubicBezTo>
                  <a:pt x="105775" y="0"/>
                  <a:pt x="114300" y="8525"/>
                  <a:pt x="114300" y="19050"/>
                </a:cubicBezTo>
                <a:lnTo>
                  <a:pt x="114300" y="57150"/>
                </a:lnTo>
                <a:cubicBezTo>
                  <a:pt x="114300" y="67675"/>
                  <a:pt x="105775" y="76200"/>
                  <a:pt x="95250" y="76200"/>
                </a:cubicBezTo>
                <a:cubicBezTo>
                  <a:pt x="84725" y="76200"/>
                  <a:pt x="76200" y="67675"/>
                  <a:pt x="76200" y="57150"/>
                </a:cubicBezTo>
                <a:close/>
                <a:moveTo>
                  <a:pt x="190500" y="57150"/>
                </a:moveTo>
                <a:lnTo>
                  <a:pt x="190500" y="19050"/>
                </a:lnTo>
                <a:cubicBezTo>
                  <a:pt x="190500" y="8525"/>
                  <a:pt x="199025" y="0"/>
                  <a:pt x="209550" y="0"/>
                </a:cubicBezTo>
                <a:cubicBezTo>
                  <a:pt x="220075" y="0"/>
                  <a:pt x="228600" y="8525"/>
                  <a:pt x="228600" y="19050"/>
                </a:cubicBezTo>
                <a:lnTo>
                  <a:pt x="228600" y="57150"/>
                </a:lnTo>
                <a:cubicBezTo>
                  <a:pt x="228600" y="67675"/>
                  <a:pt x="220075" y="76200"/>
                  <a:pt x="209550" y="76200"/>
                </a:cubicBezTo>
                <a:cubicBezTo>
                  <a:pt x="199025" y="76200"/>
                  <a:pt x="190500" y="67675"/>
                  <a:pt x="190500" y="57150"/>
                </a:cubicBezTo>
                <a:close/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5325005" y="2797290"/>
            <a:ext cx="4726805" cy="554636"/>
          </a:xfrm>
          <a:prstGeom prst="rect">
            <a:avLst/>
          </a:prstGeom>
          <a:noFill/>
          <a:ln/>
        </p:spPr>
        <p:txBody>
          <a:bodyPr anchor="ctr" anchorCtr="0" bIns="45720" lIns="91345" rIns="91345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分析库存成本的减少情况，包括原材料、在制品和成品库存水平的降低，反映资金占用和仓储费用的节约。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5325005" y="3866903"/>
            <a:ext cx="4726805" cy="554636"/>
          </a:xfrm>
          <a:prstGeom prst="rect">
            <a:avLst/>
          </a:prstGeom>
          <a:noFill/>
          <a:ln/>
        </p:spPr>
        <p:txBody>
          <a:bodyPr anchor="ctr" anchorCtr="0" bIns="45720" lIns="91345" rIns="91345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量化改进项目的投入与产出比，评估项目的经济可行性和长期效益。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5325005" y="4936090"/>
            <a:ext cx="4726805" cy="554636"/>
          </a:xfrm>
          <a:prstGeom prst="rect">
            <a:avLst/>
          </a:prstGeom>
          <a:noFill/>
          <a:ln/>
        </p:spPr>
        <p:txBody>
          <a:bodyPr anchor="ctr" anchorCtr="0" bIns="45720" lIns="91345" rIns="91345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考虑员工满意度提升、客户忠诚度增强等难以直接量化的收益，全面衡量改进项目的综合价值。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5325005" y="1717644"/>
            <a:ext cx="4726805" cy="554636"/>
          </a:xfrm>
          <a:prstGeom prst="rect">
            <a:avLst/>
          </a:prstGeom>
          <a:noFill/>
          <a:ln/>
        </p:spPr>
        <p:txBody>
          <a:bodyPr anchor="ctr" anchorCtr="0" bIns="45720" lIns="91345" rIns="91345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计算单位产品成本的降低幅度，包括原材料、人工和设备折旧等费用的变化，评估改进措施在成本控制方面的成效。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成本效益分析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IkOacrOaViOebiuWIhuaekFxuIyMjIOebtOaOpeaIkOacrOiKgue6plxu6K6h566X5Y2V5L2N5Lqn5ZOB5oiQ5pys55qE6ZmN5L2O5bmF5bqm77yM5YyF5ous5Y6f5p2Q5paZ44CB5Lq65bel5ZKM6K6+5aSH5oqY5pen562J6LS555So55qE5Y+Y5YyW77yM6K+E5Lyw5pS56L+b5o6q5pa95Zyo5oiQ5pys5o6n5Yi25pa56Z2i55qE5oiQ5pWI44CCXG4jIyMg6Ze05o6l5oiQ5pys5LyY5YyWXG7liIbmnpDlupPlrZjmiJDmnKznmoTlh4/lsJHmg4XlhrXvvIzljIXmi6zljp/mnZDmlpnjgIHlnKjliLblk4HlkozmiJDlk4HlupPlrZjmsLTlubPnmoTpmY3kvY7vvIzlj43mmKDotYTph5HljaDnlKjlkozku5PlgqjotLnnlKjnmoToioLnuqbjgIJcbiMjIyDmipXotYTlm57miqXnjocoUk9JKVxu6YeP5YyW5pS56L+b6aG555uu55qE5oqV5YWl5LiO5Lqn5Ye65q+U77yM6K+E5Lyw6aG555uu55qE57uP5rWO5Y+v6KGM5oCn5ZKM6ZW/5pyf5pWI55uK44CCXG4jIyMg6ZqQ5oCn5pS255uK6K+E5LywXG7ogIPomZHlkZjlt6Xmu6HmhI/luqbmj5DljYfjgIHlrqLmiLflv6Dor5rluqblop7lvLrnrYnpmr7ku6Xnm7TmjqXph4/ljJbnmoTmlLbnm4rvvIzlhajpnaLooaHph4/mlLnov5vpobnnm67nmoTnu7zlkIjku7flgLzjgIIiLCJ0cGxpZCI6IjEwMDAxIiwidHBsTmFtZSI6Imxpc3Q0X3VuaTM2X21vZCIsImVkaXRlZCI6ImZhbHNlIiwiZXh0cmFQYXJhbXMiOiJ7XCJpbmZvX3VybFwiOlwiaHR0cDovL2JqLmJjZWJvcy5jb20vdjEvd2Vua3UtYWktZG9jLzMwNjAwMTIwNTgwMDMwMy9ydGNzL2JkanNvbi9mNWMzZTA0ZGRhYTI1M2Q4Lmpzb24/cmVzcG9uc2VDb250ZW50VHlwZT1hcHBsaWNhdGlvbiUyRmpzb24mcmVzcG9uc2VDYWNoZUNvbnRyb2w9bWF4LWFnZSUzRDM4ODgwMDAmcmVzcG9uc2VFeHBpcmVzPUZyaSUyQyUyMDE3JTIwQXByJTIwMjAyNiUyMDIwJTNBNTQlM0ExMCUyMCUyQjA4MDAmYXV0aG9yaXphdGlvbj1iY2UtYXV0aC12MSUyRjQ2ZGM4Y2MzNDY3NDRkYWQ4MDA2NTE4MjNhOTZkOWNkJTJGMjAyNi0wMy0wM1QxMiUzQTU0JTNBMTBaJTJGLTElMkZob3N0JTJGYzFhZmZmYWU0MzMyYmRiZjM2YWZiNmRjZTkxOTU1MzE0M2Q1ZDJlYTdiN2I2YjJmYWM4Mjc3MTMxNzI1MDFiN1wifSJ9</bd:templateData>
    </p:ext>
  </p:extLs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755660" y="1485222"/>
            <a:ext cx="4279418" cy="4279418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Freeform 4"/>
          <p:cNvSpPr/>
          <p:nvPr/>
        </p:nvSpPr>
        <p:spPr>
          <a:xfrm rot="0">
            <a:off x="513502" y="141767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704352" y="1305549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513502" y="305356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04352" y="2941440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513502" y="4747524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704352" y="4635394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2141730" y="1633688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将改进后的最佳实践形成标准化操作手册，确保流程的可复制性和可持续性。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2141730" y="1191114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流程文档化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141730" y="3208717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组织相关培训，确保员工掌握新的工作方法和技能，促进改进成果的广泛应用。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41730" y="2789369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培训与技能转移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141730" y="4890693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建立定期评估和反馈机制，鼓励员工提出进一步优化建议，形成持续改进的文化。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41730" y="4471345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持续改进机制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标准化与推广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gh+WHhuWMluS4juaOqOW5v1xuIyMjIOa1geeoi+aWh+aho+WMllxu5bCG5pS56L+b5ZCO55qE5pyA5L2z5a6e6Le15b2i5oiQ5qCH5YeG5YyW5pON5L2c5omL5YaM77yM56Gu5L+d5rWB56iL55qE5Y+v5aSN5Yi25oCn5ZKM5Y+v5oyB57ut5oCn44CCXG4jIyMg5Z+56K6t5LiO5oqA6IO96L2s56e7XG7nu4Tnu4fnm7jlhbPln7norq3vvIznoa7kv53lkZjlt6Xmjozmj6HmlrDnmoTlt6XkvZzmlrnms5XlkozmioDog73vvIzkv4Pov5vmlLnov5vmiJDmnpznmoTlub/ms5vlupTnlKjjgIJcbiMjIyDmjIHnu63mlLnov5vmnLrliLZcbuW7uueri+Wumuacn+ivhOS8sOWSjOWPjemmiOacuuWItu+8jOm8k+WKseWRmOW3peaPkOWHuui/m+S4gOatpeS8mOWMluW7uuiuru+8jOW9ouaIkOaMgee7reaUuei/m+eahOaWh+WMluOAgiIsInRwbGlkIjoiMTAwMDEiLCJ0cGxOYW1lIjoibGlzdDNfSW1nMF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005" name="TextBox 2"/>
          <p:cNvSpPr txBox="1"/>
          <p:nvPr/>
        </p:nvSpPr>
        <p:spPr>
          <a:xfrm rot="0">
            <a:off x="4764088" y="6445250"/>
            <a:ext cx="2851150" cy="276225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rgbClr val="222935">
                    <a:alpha val="100000"/>
                  </a:srgbClr>
                </a:solidFill>
                <a:latin typeface="Arial"/>
                <a:ea typeface="Arial"/>
                <a:cs typeface="Arial"/>
                <a:hlinkClick/>
              </a:rPr>
              <a:t>卓越质量智库 | www.zhiliangclub.com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5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508125" y="1268413"/>
            <a:ext cx="9180513" cy="2351087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524579" name="AutoShape 4"/>
          <p:cNvSpPr/>
          <p:nvPr/>
        </p:nvSpPr>
        <p:spPr>
          <a:xfrm rot="0">
            <a:off x="4859338" y="4030663"/>
            <a:ext cx="2395537" cy="873125"/>
          </a:xfrm>
          <a:prstGeom prst="rect">
            <a:avLst/>
          </a:prstGeom>
          <a:noFill/>
        </p:spPr>
        <p:txBody>
          <a:bodyPr anchor="b" anchorCtr="0" bIns="45720" lIns="91440" rIns="91440" rtlCol="0" tIns="45720" vert="horz"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>
                <a:solidFill>
                  <a:srgbClr val="404040">
                    <a:alpha val="100000"/>
                  </a:srgbClr>
                </a:solidFill>
                <a:latin typeface="Eras Light ITC"/>
                <a:ea typeface="Eras Light ITC"/>
                <a:cs typeface="Eras Light ITC"/>
              </a:rPr>
              <a:t>Thanks 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0" name="AutoShape 5"/>
          <p:cNvSpPr/>
          <p:nvPr/>
        </p:nvSpPr>
        <p:spPr>
          <a:xfrm rot="0">
            <a:off x="1524000" y="5332413"/>
            <a:ext cx="9144000" cy="1655762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7" name="Connector 7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8" name="Connector 8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524584" name="AutoShape 9"/>
          <p:cNvSpPr/>
          <p:nvPr/>
        </p:nvSpPr>
        <p:spPr>
          <a:xfrm rot="0">
            <a:off x="15240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5" name="AutoShape 10"/>
          <p:cNvSpPr/>
          <p:nvPr/>
        </p:nvSpPr>
        <p:spPr>
          <a:xfrm rot="0">
            <a:off x="103632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IsInRwbGlkIjoiMTAwMDEiLCJ0cGxOYW1lIjoiZW5kXzMwNjAwMTIwNTgwMDMwM184NzU3ODI3NzlfMjY4MDUxMjgzNDQwMzAzX21vZCIsImVkaXRlZCI6ImZhbHNlIiwiZXh0cmFQYXJhbXMiOiJ7XCJpbmZvX3VybFwiOlwiaHR0cDovL2JqLmJjZWJvcy5jb20vdjEvd2Vua3UtYWktZG9jLzMwNjAwMTIwNTgwMDMwMy9ydGNzL2JkanNvbi9mNWMzZTA0ZGRhYTI1M2Q4Lmpzb24/cmVzcG9uc2VDb250ZW50VHlwZT1hcHBsaWNhdGlvbiUyRmpzb24mcmVzcG9uc2VDYWNoZUNvbnRyb2w9bWF4LWFnZSUzRDM4ODgwMDAmcmVzcG9uc2VFeHBpcmVzPUZyaSUyQyUyMDE3JTIwQXByJTIwMjAyNiUyMDIwJTNBNTQlM0ExMCUyMCUyQjA4MDAmYXV0aG9yaXphdGlvbj1iY2UtYXV0aC12MSUyRjQ2ZGM4Y2MzNDY3NDRkYWQ4MDA2NTE4MjNhOTZkOWNkJTJGMjAyNi0wMy0wM1QxMiUzQTU0JTNBMTBaJTJGLTElMkZob3N0JTJGYzFhZmZmYWU0MzMyYmRiZjM2YWZiNmRjZTkxOTU1MzE0M2Q1ZDJlYTdiN2I2YjJmYWM4Mjc3MTMxNzI1MDFiN1wifSJ9</bd:templateData>
    </p:ext>
  </p:extLs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457229" y="1366715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85573" y="1495059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3761139" y="197453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TextBox 6"/>
          <p:cNvSpPr txBox="1"/>
          <p:nvPr/>
        </p:nvSpPr>
        <p:spPr>
          <a:xfrm rot="0">
            <a:off x="4197466" y="1162542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问题转化执行层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197466" y="168512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改进阶段是六西格玛DMAIC方法论中承上启下的核心环节，将分析阶段识别的关键缺陷因子（如流程瓶颈、质量波动根源）转化为可落地的解决方案，实现从“发现问题”到“解决问题”的质变。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-519692" y="2337114"/>
            <a:ext cx="3687085" cy="368708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-328183" y="2528623"/>
            <a:ext cx="3304066" cy="33040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3457229" y="300532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585573" y="313366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2" name="Connector 12"/>
          <p:cNvCxnSpPr/>
          <p:nvPr/>
        </p:nvCxnSpPr>
        <p:spPr>
          <a:xfrm>
            <a:off x="3761139" y="361314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3" name="TextBox 13"/>
          <p:cNvSpPr txBox="1"/>
          <p:nvPr/>
        </p:nvSpPr>
        <p:spPr>
          <a:xfrm rot="0">
            <a:off x="4197466" y="2801151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量化绩效提升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197466" y="332373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通过数据驱动的方案设计与验证，达成可测量的流程优化目标（如缺陷率降低至3.4ppm以下、周期时间缩短20%），同时确保改进成果与组织战略目标对齐。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3457229" y="464393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585573" y="4772277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3761139" y="525175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TextBox 18"/>
          <p:cNvSpPr txBox="1"/>
          <p:nvPr/>
        </p:nvSpPr>
        <p:spPr>
          <a:xfrm rot="0">
            <a:off x="4197466" y="4439760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可持续性保障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197466" y="4962340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强调解决方案需适配企业现有资源（人力、技术、资金），并通过标准化机制（如SOP文件、监控系统）确保改进效果长期稳定。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定义与目标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umuS5ieS4juebruagh1xuIyMjIOmXrumimOi9rOWMluaJp+ihjOWxglxu5pS56L+b6Zi25q615piv5YWt6KW/5qC8546bRE1BSUPmlrnms5XorrrkuK3mib/kuIrlkK/kuIvnmoTmoLjlv4Pnjq/oioLvvIzlsIbliIbmnpDpmLbmrrXor4bliKvnmoTlhbPplK7nvLrpmbflm6DlrZDvvIjlpoLmtYHnqIvnk7bpoojjgIHotKjph4/ms6LliqjmoLnmupDvvInovazljJbkuLrlj6/okL3lnLDnmoTop6PlhrPmlrnmoYjvvIzlrp7njrDku47igJzlj5HnjrDpl67popjigJ3liLDigJzop6PlhrPpl67popjigJ3nmoTotKjlj5jjgIJcbiMjIyDph4/ljJbnu6nmlYjmj5DljYdcbumAmui/h+aVsOaNrumpseWKqOeahOaWueahiOiuvuiuoeS4jumqjOivge+8jOi+vuaIkOWPr+a1i+mHj+eahOa1geeoi+S8mOWMluebruagh++8iOWmgue8uumZt+eOh+mZjeS9juiHszMuNHBwbeS7peS4i+OAgeWRqOacn+aXtumXtOe8qeefrTIwJe+8ie+8jOWQjOaXtuehruS/neaUuei/m+aIkOaenOS4jue7hOe7h+aImOeVpeebruagh+Wvuem9kOOAglxuIyMjIOWPr+aMgee7reaAp+S/nemanFxu5by66LCD6Kej5Yaz5pa55qGI6ZyA6YCC6YWN5LyB5Lia546w5pyJ6LWE5rqQ77yI5Lq65Yqb44CB5oqA5pyv44CB6LWE6YeR77yJ77yM5bm26YCa6L+H5qCH5YeG5YyW5py65Yi277yI5aaCU09Q5paH5Lu244CB55uR5o6n57O757uf77yJ56Gu5L+d5pS56L+b5pWI5p6c6ZW/5pyf56iz5a6a44CCIiwidHBsaWQiOiIxMDAwMSIsInRwbE5hbWUiOiJsaXN0M19JbWcyX21vZCIsImVkaXRlZCI6ImZhbHNlIiwiZXh0cmFQYXJhbXMiOiJ7XCJpbmZvX3VybFwiOlwiaHR0cDovL2JqLmJjZWJvcy5jb20vdjEvd2Vua3UtYWktZG9jLzMwNjAwMTIwNTgwMDMwMy9ydGNzL2JkanNvbi9mNWMzZTA0ZGRhYTI1M2Q4Lmpzb24/cmVzcG9uc2VDb250ZW50VHlwZT1hcHBsaWNhdGlvbiUyRmpzb24mcmVzcG9uc2VDYWNoZUNvbnRyb2w9bWF4LWFnZSUzRDM4ODgwMDAmcmVzcG9uc2VFeHBpcmVzPUZyaSUyQyUyMDE3JTIwQXByJTIwMjAyNiUyMDIwJTNBNTQlM0ExMCUyMCUyQjA4MDAmYXV0aG9yaXphdGlvbj1iY2UtYXV0aC12MSUyRjQ2ZGM4Y2MzNDY3NDRkYWQ4MDA2NTE4MjNhOTZkOWNkJTJGMjAyNi0wMy0wM1QxMiUzQTU0JTNBMTBaJTJGLTElMkZob3N0JTJGYzFhZmZmYWU0MzMyYmRiZjM2YWZiNmRjZTkxOTU1MzE0M2Q1ZDJlYTdiN2I2YjJmYWM4Mjc3MTMxNzI1MDFiN1wifSJ9</bd:templateData>
    </p:ext>
  </p:extLs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742370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870713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1046279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AutoShape 6"/>
          <p:cNvSpPr/>
          <p:nvPr/>
        </p:nvSpPr>
        <p:spPr>
          <a:xfrm rot="0">
            <a:off x="742370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870713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8" name="Connector 8"/>
          <p:cNvCxnSpPr/>
          <p:nvPr/>
        </p:nvCxnSpPr>
        <p:spPr>
          <a:xfrm>
            <a:off x="1046279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9" name="AutoShape 9"/>
          <p:cNvSpPr/>
          <p:nvPr/>
        </p:nvSpPr>
        <p:spPr>
          <a:xfrm rot="0">
            <a:off x="6058213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6186557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1" name="Connector 11"/>
          <p:cNvCxnSpPr/>
          <p:nvPr/>
        </p:nvCxnSpPr>
        <p:spPr>
          <a:xfrm>
            <a:off x="6362122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2" name="AutoShape 12"/>
          <p:cNvSpPr/>
          <p:nvPr/>
        </p:nvSpPr>
        <p:spPr>
          <a:xfrm rot="0">
            <a:off x="6058213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6186557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4" name="Connector 14"/>
          <p:cNvCxnSpPr/>
          <p:nvPr/>
        </p:nvCxnSpPr>
        <p:spPr>
          <a:xfrm>
            <a:off x="6362122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5" name="TextBox 15"/>
          <p:cNvSpPr txBox="1"/>
          <p:nvPr/>
        </p:nvSpPr>
        <p:spPr>
          <a:xfrm rot="0">
            <a:off x="1500099" y="1567068"/>
            <a:ext cx="4309467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创新方案设计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500099" y="2097646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运用TRIZ理论、逆向思维法等工具，针对关键Xs（如设备参数偏差、操作标准缺失）生成多维度解决方案（如自动化改造、防错设计）。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500099" y="3518032"/>
            <a:ext cx="4554426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小规模试点验证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1500099" y="4048610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在可控范围内（如单条产线、特定部门）实施改进方案，通过对比试点前后数据（如CPK值、客户投诉率）验证有效性。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6894162" y="3518032"/>
            <a:ext cx="4527209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全面推广部署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6894162" y="4048610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基于试点结果优化方案细节，制定包含甘特图、责任矩阵的推广计划，配套培训、资源调配及应急预案。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967612" y="1567068"/>
            <a:ext cx="4454628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方案评估筛选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6967612" y="2097646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建立成本效益分析（CBA）、FMEA风险评估矩阵，从可行性、ROI、风险等级等维度量化评估备选方案，选择最优解。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关键实施步骤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s+mUruWunuaWveatpemqpFxuIyMjIOWIm+aWsOaWueahiOiuvuiuoVxu6L+Q55SoVFJJWueQhuiuuuOAgemAhuWQkeaAnee7tOazleetieW3peWFt++8jOmSiOWvueWFs+mUrlhz77yI5aaC6K6+5aSH5Y+C5pWw5YGP5beu44CB5pON5L2c5qCH5YeG57y65aSx77yJ55Sf5oiQ5aSa57u05bqm6Kej5Yaz5pa55qGI77yI5aaC6Ieq5Yqo5YyW5pS56YCg44CB6Ziy6ZSZ6K6+6K6h77yJ44CCXG4jIyMg5pa55qGI6K+E5Lyw562b6YCJXG7lu7rnq4vmiJDmnKzmlYjnm4rliIbmnpDvvIhDQkHvvInjgIFGTUVB6aOO6Zmp6K+E5Lyw55+p6Zi177yM5LuO5Y+v6KGM5oCn44CBUk9J44CB6aOO6Zmp562J57qn562J57u05bqm6YeP5YyW6K+E5Lyw5aSH6YCJ5pa55qGI77yM6YCJ5oup5pyA5LyY6Kej44CCXG4jIyMg5bCP6KeE5qih6K+V54K56aqM6K+BXG7lnKjlj6/mjqfojIPlm7TlhoXvvIjlpoLljZXmnaHkuqfnur/jgIHnibnlrprpg6jpl6jvvInlrp7mlr3mlLnov5vmlrnmoYjvvIzpgJrov4flr7nmr5Tor5XngrnliY3lkI7mlbDmja7vvIjlpoJDUEvlgLzjgIHlrqLmiLfmipXor4nnjofvvInpqozor4HmnInmlYjmgKfjgIJcbiMjIyDlhajpnaLmjqjlub/pg6jnvbJcbuWfuuS6juivleeCuee7k+aenOS8mOWMluaWueahiOe7huiKgu+8jOWItuWumuWMheWQq+eUmOeJueWbvuOAgei0o+S7u+efqemYteeahOaOqOW5v+iuoeWIku+8jOmFjeWll+WfueiureOAgei1hOa6kOiwg+mFjeWPiuW6lOaApemihOahiOOAgiIsInRwbGlkIjoiMTAwMDEiLCJ0cGxOYW1lIjoibGlzdDRfMF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5698613" y="2968756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量化绩效报告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5698613" y="3405327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通过统计对比（如假设检验、过程能力分析）证明关键指标（Y）的显著提升，例如OEE（设备综合效率）提高15%。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5698613" y="4542909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风险控制体系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698613" y="4979481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输出修订后的FMEA表、控制计划等文件，明确关键Xs的监控频率与纠偏措施，预防问题复发。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698613" y="1398425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标准化解决方案文档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698613" y="1834997"/>
            <a:ext cx="54300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包含优化后的流程图纸、参数控制标准、操作指导书等，确保改进措施可被全员理解与执行。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9458" r="19458"/>
          <a:stretch>
            <a:fillRect/>
          </a:stretch>
        </p:blipFill>
        <p:spPr>
          <a:xfrm rot="0">
            <a:off x="827728" y="1232187"/>
            <a:ext cx="4346281" cy="4346281"/>
          </a:xfrm>
          <a:prstGeom prst="diamond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预期输出成果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mihOacn+i+k+WHuuaIkOaenFxuIyMjIOagh+WHhuWMluino+WGs+aWueahiOaWh+aho1xu5YyF5ZCr5LyY5YyW5ZCO55qE5rWB56iL5Zu+57q444CB5Y+C5pWw5o6n5Yi25qCH5YeG44CB5pON5L2c5oyH5a+85Lmm562J77yM56Gu5L+d5pS56L+b5o6q5pa95Y+v6KKr5YWo5ZGY55CG6Kej5LiO5omn6KGM44CCXG4jIyMg6YeP5YyW57up5pWI5oql5ZGKXG7pgJrov4fnu5/orqHlr7nmr5TvvIjlpoLlgYforr7mo4DpqozjgIHov4fnqIvog73lipvliIbmnpDvvInor4HmmI7lhbPplK7mjIfmoIfvvIhZ77yJ55qE5pi+6JGX5o+Q5Y2H77yM5L6L5aaCT0VF77yI6K6+5aSH57u85ZCI5pWI546H77yJ5o+Q6auYMTUl44CCXG4jIyMg6aOO6Zmp5o6n5Yi25L2T57O7XG7ovpPlh7rkv67orqLlkI7nmoRGTUVB6KGo44CB5o6n5Yi26K6h5YiS562J5paH5Lu277yM5piO56Gu5YWz6ZSuWHPnmoTnm5HmjqfpopHnjofkuI7nuqDlgY/mjqrmlr3vvIzpooTpmLLpl67popjlpI3lj5HjgIIiLCJ0cGxpZCI6IjEwMDAxIiwidHBsTmFtZSI6Imxpc3QzX0ltZzMzX21vZCIsImVkaXRlZCI6ImZhbHNlIiwiZXh0cmFQYXJhbXMiOiJ7XCJpbmZvX3VybFwiOlwiaHR0cDovL2JqLmJjZWJvcy5jb20vdjEvd2Vua3UtYWktZG9jLzMwNjAwMTIwNTgwMDMwMy9ydGNzL2JkanNvbi9mNWMzZTA0ZGRhYTI1M2Q4Lmpzb24/cmVzcG9uc2VDb250ZW50VHlwZT1hcHBsaWNhdGlvbiUyRmpzb24mcmVzcG9uc2VDYWNoZUNvbnRyb2w9bWF4LWFnZSUzRDM4ODgwMDAmcmVzcG9uc2VFeHBpcmVzPUZyaSUyQyUyMDE3JTIwQXByJTIwMjAyNiUyMDIwJTNBNTQlM0ExMCUyMCUyQjA4MDAmYXV0aG9yaXphdGlvbj1iY2UtYXV0aC12MSUyRjQ2ZGM4Y2MzNDY3NDRkYWQ4MDA2NTE4MjNhOTZkOWNkJTJGMjAyNi0wMy0wM1QxMiUzQTU0JTNBMTBaJTJGLTElMkZob3N0JTJGYzFhZmZmYWU0MzMyYmRiZjM2YWZiNmRjZTkxOTU1MzE0M2Q1ZDJlYTdiN2I2YjJmYWM4Mjc3MTMxNzI1MDFiN1wifSJ9</bd:templateData>
    </p:ext>
  </p:extLs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改进工具与方法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Uuei/m+W3peWFt+S4juaWueazlSIsInRwbGlkIjoiMTAwMDEiLCJ0cGxOYW1lIjoiaDJ0aXRsZV8zMDYwMDEyMDU4MDAzMDNfODc1NzgyNzc5XzI2ODA1MTI4MzQ0MDMwM19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25043" r="25043"/>
          <a:stretch>
            <a:fillRect/>
          </a:stretch>
        </p:blipFill>
        <p:spPr>
          <a:xfrm rot="0">
            <a:off x="154300" y="1109992"/>
            <a:ext cx="4095887" cy="5461182"/>
          </a:xfrm>
          <a:prstGeom prst="parallelogram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5021790" y="1109992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优化实验效率与成本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723196" y="1295798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144917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461209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3629632" y="1174560"/>
            <a:ext cx="761713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021790" y="1611739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通过科学安排实验因子和水平，显著减少实验次数，降低资源消耗，同时确保数据可靠性。例如，汽车零部件寿命测试中通过DOE快速锁定关键因素（材料、工艺）。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603086" y="2766189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揭示复杂变量关系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304492" y="2951995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726213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3042505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094713" y="2830757"/>
            <a:ext cx="105020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4603086" y="3267935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利用统计学分析因子间的交互作用，突破传统单变量试验的局限。如电子制造业通过析因设计发现温度与压力的非线性效应。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221062" y="4422385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支持决策科学化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22468" y="4608191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3344189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2660481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2741771" y="4486953"/>
            <a:ext cx="106271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221062" y="4924131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基于数据拟合与残差分析，提供可量化的最优参数组合，避免经验主义偏差。案例显示，生产工艺改进后良率提升15%-20%。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试验设计(DOE)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vlemqjOiuvuiuoShET0UpXG4jIyMg5LyY5YyW5a6e6aqM5pWI546H5LiO5oiQ5pysXG7pgJrov4fnp5HlrablronmjpLlrp7pqozlm6DlrZDlkozmsLTlubPvvIzmmL7okZflh4/lsJHlrp7pqozmrKHmlbDvvIzpmY3kvY7otYTmupDmtojogJfvvIzlkIzml7bnoa7kv53mlbDmja7lj6/pnaDmgKfjgILkvovlpoLvvIzmsb3ovabpm7bpg6jku7blr7/lkb3mtYvor5XkuK3pgJrov4dET0Xlv6vpgJ/plIHlrprlhbPplK7lm6DntKDvvIjmnZDmlpnjgIHlt6XoibrvvInjgIJcbiMjIyDmj63npLrlpI3mnYLlj5jph4/lhbPns7tcbuWIqeeUqOe7n+iuoeWtpuWIhuaekOWboOWtkOmXtOeahOS6pOS6kuS9nOeUqO+8jOeqgeegtOS8oOe7n+WNleWPmOmHj+ivlemqjOeahOWxgOmZkOOAguWmgueUteWtkOWItumAoOS4mumAmui/h+aekOWboOiuvuiuoeWPkeeOsOa4qeW6puS4juWOi+WKm+eahOmdnue6v+aAp+aViOW6lOOAglxuIyMjIOaUr+aMgeWGs+etluenkeWtpuWMllxu5Z+65LqO5pWw5o2u5ouf5ZCI5LiO5q6L5beu5YiG5p6Q77yM5o+Q5L6b5Y+v6YeP5YyW55qE5pyA5LyY5Y+C5pWw57uE5ZCI77yM6YG/5YWN57uP6aqM5Li75LmJ5YGP5beu44CC5qGI5L6L5pi+56S677yM55Sf5Lqn5bel6Im65pS56L+b5ZCO6Imv546H5o+Q5Y2HMTUlLTIwJeOAgiIsInRwbGlkIjoiMTAwMDEiLCJ0cGxOYW1lIjoibGlzdDNfSW1nM19tb2QiLCJlZGl0ZWQiOiJmYWxzZSIsImV4dHJhUGFyYW1zIjoie1wiaW5mb191cmxcIjpcImh0dHA6Ly9iai5iY2Vib3MuY29tL3YxL3dlbmt1LWFpLWRvYy8zMDYwMDEyMDU4MDAzMDMvcnRjcy9iZGpzb24vZjVjM2UwNGRkYWEyNTNkOC5qc29uP3Jlc3BvbnNlQ29udGVudFR5cGU9YXBwbGljYXRpb24lMkZqc29uJnJlc3BvbnNlQ2FjaGVDb250cm9sPW1heC1hZ2UlM0QzODg4MDAwJnJlc3BvbnNlRXhwaXJlcz1GcmklMkMlMjAxNyUyMEFwciUyMDIwMjYlMjAyMCUzQTU0JTNBMTAlMjAlMkIwODAwJmF1dGhvcml6YXRpb249YmNlLWF1dGgtdjElMkY0NmRjOGNjMzQ2NzQ0ZGFkODAwNjUxODIzYTk2ZDljZCUyRjIwMjYtMDMtMDNUMTIlM0E1NCUzQTEwWiUyRi0xJTJGaG9zdCUyRmMxYWZmZmFlNDMzMmJkYmYzNmFmYjZkY2U5MTk1NTMxNDNkNWQyZWE3YjdiNmIyZmFjODI3NzEzMTcyNTAxYjdcIn0ifQ==</bd:templateData>
    </p:ext>
  </p:extLs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810510" y="1925939"/>
            <a:ext cx="3752401" cy="3752401"/>
          </a:xfrm>
          <a:prstGeom prst="ellipse">
            <a:avLst/>
          </a:prstGeom>
          <a:solidFill>
            <a:schemeClr val="accent2">
              <a:alpha val="100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433352" y="1937552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鼓励无评判的提案机制，如某企业通过“异想天开”式讨论发现设备维护新方案，故障率降低30%。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433352" y="1500980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突破思维定式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433352" y="3362368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汇集研发、生产、品质等多部门意见，避免单一视角盲区。例如，DOE项目受阻时，通过头脑风暴协调资源分配矛盾。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33352" y="2925796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整合多元视角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33352" y="4875829"/>
            <a:ext cx="5732473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短时间内产出大量备选方案，再通过筛选矩阵聚焦可行性高的改进点。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33352" y="4439257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加速方案迭代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311423" y="2405014"/>
            <a:ext cx="2750574" cy="275057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1" name="AutoShape 11"/>
          <p:cNvSpPr/>
          <p:nvPr/>
        </p:nvSpPr>
        <p:spPr>
          <a:xfrm rot="0">
            <a:off x="8251667" y="141254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92870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9893403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8483596" y="1611436"/>
            <a:ext cx="406228" cy="406228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10133735" y="4607907"/>
            <a:ext cx="405950" cy="405950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6798897" y="4604169"/>
            <a:ext cx="459877" cy="45987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头脑风暴法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ktOiEkemjjuaatOazlVxuIyMjIOeqgeegtOaAnee7tOWumuW8j1xu6byT5Yqx5peg6K+E5Yik55qE5o+Q5qGI5py65Yi277yM5aaC5p+Q5LyB5Lia6YCa6L+H4oCc5byC5oOz5aSp5byA4oCd5byP6K6o6K665Y+R546w6K6+5aSH57u05oqk5paw5pa55qGI77yM5pWF6Zqc546H6ZmN5L2OMzAl44CCXG4jIyMg5pW05ZCI5aSa5YWD6KeG6KeSXG7msYfpm4bnoJTlj5HjgIHnlJ/kuqfjgIHlk4HotKjnrYnlpJrpg6jpl6jmhI/op4HvvIzpgb/lhY3ljZXkuIDop4bop5Lnm7LljLrjgILkvovlpoLvvIxET0Xpobnnm67lj5fpmLvml7bvvIzpgJrov4flpLTohJHpo47mmrTljY/osIPotYTmupDliIbphY3nn5vnm77jgIJcbiMjIyDliqDpgJ/mlrnmoYjov63ku6NcbuefreaXtumXtOWGheS6p+WHuuWkp+mHj+Wkh+mAieaWueahiO+8jOWGjemAmui/h+etm+mAieefqemYteiBmueEpuWPr+ihjOaAp+mrmOeahOaUuei/m+eCueOAgiIsInRwbGlkIjoiMTAwMDEiLCJ0cGxOYW1lIjoibGlzdDNfSW1nMTVfbW9kIiwiZWRpdGVkIjoiZmFsc2UiLCJleHRyYVBhcmFtcyI6IntcImluZm9fdXJsXCI6XCJodHRwOi8vYmouYmNlYm9zLmNvbS92MS93ZW5rdS1haS1kb2MvMzA2MDAxMjA1ODAwMzAzL3J0Y3MvYmRqc29uL2Y1YzNlMDRkZGFhMjUzZDguanNvbj9yZXNwb25zZUNvbnRlbnRUeXBlPWFwcGxpY2F0aW9uJTJGanNvbiZyZXNwb25zZUNhY2hlQ29udHJvbD1tYXgtYWdlJTNEMzg4ODAwMCZyZXNwb25zZUV4cGlyZXM9RnJpJTJDJTIwMTclMjBBcHIlMjAyMDI2JTIwMjAlM0E1NCUzQTEwJTIwJTJCMDgwMCZhdXRob3JpemF0aW9uPWJjZS1hdXRoLXYxJTJGNDZkYzhjYzM0Njc0NGRhZDgwMDY1MTgyM2E5NmQ5Y2QlMkYyMDI2LTAzLTAzVDEyJTNBNTQlM0ExMFolMkYtMSUyRmhvc3QlMkZjMWFmZmZhZTQzMzJiZGJmMzZhZmI2ZGNlOTE5NTUzMTQzZDVkMmVhN2I3YjZiMmZhYzgyNzcxMzE3MjUwMWI3XCJ9In0=</bd:templateData>
    </p:ext>
  </p:extLs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 rot="0">
            <a:off x="894857" y="1348099"/>
            <a:ext cx="4613239" cy="4613239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5964315" y="1910609"/>
            <a:ext cx="4536281" cy="175100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86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采用假设检验、回归分析等方法验证改进效果，如通过P值判定工艺参数调整的显著性。</a:t>
            </a:r>
          </a:p>
          <a:p>
            <a:pPr indent="-228600" lvl="1" marL="228600">
              <a:lnSpc>
                <a:spcPct val="186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利用控制图监控过程稳定性，确保改进成果可持续（如CPK值从1.0提升至1.5）。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5964315" y="1288469"/>
            <a:ext cx="4418338" cy="79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86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数据驱动决策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964315" y="4285654"/>
            <a:ext cx="4536281" cy="175100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86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结合田口方法减少噪声因子影响，案例中塑胶板成型工艺通过信噪比分析优化参数组合。</a:t>
            </a:r>
          </a:p>
          <a:p>
            <a:pPr indent="-228600" lvl="1" marL="228600">
              <a:lnSpc>
                <a:spcPct val="186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应用响应面设计（RSM）建立预测模型，精准定位最佳生产条件（如温度±2℃误差带）。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964315" y="3686740"/>
            <a:ext cx="4881039" cy="79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86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质量优化工具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统计技术应用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7n+iuoeaKgOacr+W6lOeUqFxuIyMjIOaVsOaNrumpseWKqOWGs+etllxuLSDph4fnlKjlgYforr7mo4DpqozjgIHlm57lvZLliIbmnpDnrYnmlrnms5Xpqozor4HmlLnov5vmlYjmnpzvvIzlpoLpgJrov4dQ5YC85Yik5a6a5bel6Im65Y+C5pWw6LCD5pW055qE5pi+6JGX5oCn44CCXG4tIOWIqeeUqOaOp+WItuWbvuebkeaOp+i/h+eoi+eos+WumuaAp++8jOehruS/neaUuei/m+aIkOaenOWPr+aMgee7re+8iOWmgkNQS+WAvOS7jjEuMOaPkOWNh+iHszEuNe+8ieOAglxuIyMjIOi0qOmHj+S8mOWMluW3peWFt1xuLSDnu5PlkIjnlLDlj6Pmlrnms5Xlh4/lsJHlmarlo7Dlm6DlrZDlvbHlk43vvIzmoYjkvovkuK3loZHog7bmnb/miJDlnovlt6XoibrpgJrov4fkv6Hlmarmr5TliIbmnpDkvJjljJblj4LmlbDnu4TlkIjjgIJcbi0g5bqU55So5ZON5bqU6Z2i6K6+6K6h77yIUlNN77yJ5bu656uL6aKE5rWL5qih5Z6L77yM57K+5YeG5a6a5L2N5pyA5L2z55Sf5Lqn5p2h5Lu277yI5aaC5rip5bqmwrEy4oSD6K+v5beu5bim77yJ44CCIiwidHBsaWQiOiIxMDAwMSIsInRwbE5hbWUiOiJsaXN0Ml9JbWcwX21vZCIsImVkaXRlZCI6ImZhbHNlIiwiZXh0cmFQYXJhbXMiOiJ7XCJpbmZvX3VybFwiOlwiaHR0cDovL2JqLmJjZWJvcy5jb20vdjEvd2Vua3UtYWktZG9jLzMwNjAwMTIwNTgwMDMwMy9ydGNzL2JkanNvbi9mNWMzZTA0ZGRhYTI1M2Q4Lmpzb24/cmVzcG9uc2VDb250ZW50VHlwZT1hcHBsaWNhdGlvbiUyRmpzb24mcmVzcG9uc2VDYWNoZUNvbnRyb2w9bWF4LWFnZSUzRDM4ODgwMDAmcmVzcG9uc2VFeHBpcmVzPUZyaSUyQyUyMDE3JTIwQXByJTIwMjAyNiUyMDIwJTNBNTQlM0ExMCUyMCUyQjA4MDAmYXV0aG9yaXphdGlvbj1iY2UtYXV0aC12MSUyRjQ2ZGM4Y2MzNDY3NDRkYWQ4MDA2NTE4MjNhOTZkOWNkJTJGMjAyNi0wMy0wM1QxMiUzQTU0JTNBMTBaJTJGLTElMkZob3N0JTJGYzFhZmZmYWU0MzMyYmRiZjM2YWZiNmRjZTkxOTU1MzE0M2Q1ZDJlYTdiN2I2YjJmYWM4Mjc3MTMxNzI1MDFiN1wifSJ9</bd:templateData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FAAB8"/>
      </a:accent1>
      <a:accent2>
        <a:srgbClr val="9FAAB8"/>
      </a:accent2>
      <a:accent3>
        <a:srgbClr val="9FAAB8"/>
      </a:accent3>
      <a:accent4>
        <a:srgbClr val="9FAAB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宽屏</PresentationFormat>
  <Paragraphs>0</Paragraphs>
  <Slides>0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baseType="lpstr" size="4">
      <vt:lpstr>等线</vt:lpstr>
      <vt:lpstr>等线 Light</vt:lpstr>
      <vt:lpstr>Arial</vt:lpstr>
      <vt:lpstr>Office 主题​​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2025-10-20T11:38:53Z</dcterms:created>
  <dc:creator>zhangqishou</dc:creator>
  <cp:lastModifiedBy>zhangqishou</cp:lastModifiedBy>
  <dcterms:modified xsi:type="dcterms:W3CDTF">2025-10-20T12:04:35Z</dcterms:modified>
  <cp:revision>2</cp:revision>
  <dc:title>PowerPoint 演示文稿</dc:title>
</cp:coreProperties>
</file>

<file path=docProps/custom.xml><?xml version="1.0" encoding="utf-8"?>
<op:Properties xmlns:op="http://schemas.openxmlformats.org/officeDocument/2006/custom-properties" xmlns:vt="http://schemas.openxmlformats.org/officeDocument/2006/docPropsVTypes">
  <op:property fmtid="{D5CDD505-2E9C-101B-9397-08002B2CF9AE}" pid="2" name="AIGC">
    <vt:lpwstr>{"Label":"1","ContentProducer":"001191110000802100433B10001","ProduceID":"0d07b90d18790b67cb13fa5f7fefdb34_1772543236_e216baa13f40f92da14af4f7adc2e9de","ReservedCode1":"689de62028bc6db267bc6731bcba830eae87f5a64e8fe702118525c10a745632","ContentPropagator":"001191110000802100433B10001","PropagateID":"0d07b90d18790b67cb13fa5f7fefdb34_1772543236_e216baa13f40f92da14af4f7adc2e9de","ReservedCode2":"689de62028bc6db267bc6731bcba830eae87f5a64e8fe702118525c10a745632"}</vt:lpwstr>
  </op:property>
</op:Properties>
</file>