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320040"/>
            <a:ext cx="1548151" cy="658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59436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73152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86868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097280" y="1371600"/>
            <a:ext cx="9875520" cy="438912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365760" tIns="457200"/>
          <a:lstStyle/>
          <a:p>
            <a:pPr algn="ctr">
              <a:defRPr sz="4400" b="1">
                <a:solidFill>
                  <a:srgbClr val="0EA5E9"/>
                </a:solidFill>
              </a:defRPr>
            </a:pPr>
            <a:r>
              <a:t>PPAP 过程批准</a:t>
            </a:r>
          </a:p>
          <a:p>
            <a:pPr>
              <a:defRPr sz="3200">
                <a:solidFill>
                  <a:srgbClr val="1E293B"/>
                </a:solidFill>
              </a:defRPr>
            </a:pPr>
            <a:r>
              <a:t>提交与审核实战培训</a:t>
            </a:r>
          </a:p>
          <a:p>
            <a:pPr>
              <a:defRPr sz="1800">
                <a:solidFill>
                  <a:srgbClr val="64748B"/>
                </a:solidFill>
              </a:defRPr>
            </a:pPr>
            <a:r>
              <a:t>18 项要素 · 提交等级 · 与 PFMEA/CP 文件包联动</a:t>
            </a:r>
          </a:p>
          <a:p>
            <a:pPr>
              <a:defRPr sz="14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4114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4748B"/>
                </a:solidFill>
              </a:defRPr>
            </a:pPr>
            <a:r>
              <a:t>知识编号 8.3.3 · PPAP 与过程批准思路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PPAP 提交等级（概要）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等级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PSW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支持文件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仅 PSW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无其他（极少用）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PSW + 样品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有限数据包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3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PSW + 样品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全部 18 项（最常见）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PSW + 其他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按顾客规定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5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PSW + 样品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在顾客现场评审全套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PSW 填写要点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声明：提交零件来自量产过程，满足所有工程规范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注明：提交等级、是否含外观件、是否化学/材料提交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过程名称/编号与流程图、CP 一致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若结果不满足规范：须在 PSW 上说明偏差与顾客批准状态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签字层级：通常需顾客工程/质量批准后方可批量供货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文件包联动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与 PFMEA / CP 课件配套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APQP 核心文件链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2560320"/>
            <a:ext cx="1365068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DFMEA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941140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2050868" y="2560320"/>
            <a:ext cx="1365068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PFMEA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443369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3553097" y="2560320"/>
            <a:ext cx="1365068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流程图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945597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5055325" y="2560320"/>
            <a:ext cx="1365068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CP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447826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6557554" y="2560320"/>
            <a:ext cx="1365068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MSA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7950054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8059782" y="2560320"/>
            <a:ext cx="1365068" cy="1097280"/>
          </a:xfrm>
          <a:prstGeom prst="round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SPC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9452283" y="2880360"/>
            <a:ext cx="228600" cy="457200"/>
          </a:xfrm>
          <a:prstGeom prst="rightArrow">
            <a:avLst/>
          </a:prstGeom>
          <a:solidFill>
            <a:srgbClr val="6474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9562011" y="2560320"/>
            <a:ext cx="1365068" cy="1097280"/>
          </a:xfrm>
          <a:prstGeom prst="round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r>
              <a:t>PPAP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审核常查「不一致」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检查点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合格标准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流程图 vs PFMEA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工序编号一致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PFMEA vs 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AP=H 有控制与反应计划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CP vs SOP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版本、频率一致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MSA vs 尺寸/SPC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量具 GR&amp;R 合格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样品 vs 报告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同一批次/同一过程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初始过程研究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要素 11 最易「造假感」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Cpk/Ppk 与 PPAP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提交要求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过程受控（控制图稳定）</a:t>
            </a:r>
            <a:br/>
            <a:r>
              <a:t>子组代表量产节拍</a:t>
            </a:r>
            <a:br/>
            <a:r>
              <a:t>通常 Cpk/Ppk ≥ 1.67（依 CSR）</a:t>
            </a:r>
            <a:br/>
            <a:r>
              <a:t>MSA 通过后方可强结论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量产风险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试模 25 组 ≠ 量产变异</a:t>
            </a:r>
            <a:br/>
            <a:r>
              <a:t>Ppk 长期低于 PPAP 承诺</a:t>
            </a:r>
            <a:br/>
            <a:r>
              <a:t>→ 客户加严挑选/停供</a:t>
            </a:r>
            <a:br/>
            <a:r>
              <a:t>须建立 ongoing SPC 监控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4M 变更与再提交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批准后不是「永久免审」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变更触发 PPAP 动作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变更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典型要求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新供方/新材料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重新 PPAP 或按 CSR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设备/模具重大变更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至少部分要素更新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过程参数/地点变更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PFMEA/CP/SPC 重评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设计变更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DFMEA→PFMEA→CP 传递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长期停产恢复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顾客可能要求重新提交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Run@Rate / 试生产验证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试生产件须来自**批准过程**（非手工样件、非研发机台）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Run@Rate：按量产节拍连续生产，验证产能与质量稳定性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样品保留：批次标识、追溯至过程参数记录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与断点切换（8.4.2）衔接：旧版库存处置、新版生效日期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内部 PPAP 自查清单通过后再交顾客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培训目标</a:t>
            </a:r>
          </a:p>
          <a:p>
            <a:pPr>
              <a:defRPr sz="1400">
                <a:solidFill>
                  <a:srgbClr val="E0F2FE"/>
                </a:solidFill>
              </a:defRPr>
            </a:pPr>
            <a:r>
              <a:t>学完后应能回答：要素全吗？数据可信吗？量产能复现吗？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理解 PPAP 在 APQP 与 IATF 16949 中的目的：证明过程有能力稳定生产合格品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掌握 18 项提交要素及相互引用关系（DFMEA/PFMEA/CP/MSA/SPC）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能选择正确的提交等级（1～5）并编制 PSW（零件提交保证书）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识别「文件齐但过程未验证」类假 PPAP 风险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建立 4M 变更后的重新提交与断点管理意识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常见误区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假齐套 vs 真批准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误区与对策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560"/>
                <a:gridCol w="562356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误区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对策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文件夹齐套即可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现场按 CP 复现 + 数据验证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抄旧产品 PPAP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按新工艺重新 PFMEA/CP/SPC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MSA 跳过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先 GR&amp;R 再报 Cpk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PSW 与 CSR 脱节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CSR 矩阵逐项勾选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批准后不更新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4M 变更触发评审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PPAP 自查清单（节选）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18 项要素按等级齐备，版本号交叉引用一致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PFMEA/CP/SOP 三方对照完成，特殊特性传递正确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MSA 合格报告覆盖 PPAP 所用量具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初始过程研究：子组规则、控制图、能力指数可解释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样品批次与全尺寸/试验报告可追溯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PSW 信息与实际提交内容一致，顾客签字路径明确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PPAP 三问——批准是否站得住</a:t>
            </a:r>
          </a:p>
        </p:txBody>
      </p:sp>
      <p:sp>
        <p:nvSpPr>
          <p:cNvPr id="3" name="Oval 2"/>
          <p:cNvSpPr/>
          <p:nvPr/>
        </p:nvSpPr>
        <p:spPr>
          <a:xfrm>
            <a:off x="1371600" y="201168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0" y="306324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要素全吗？</a:t>
            </a:r>
          </a:p>
        </p:txBody>
      </p:sp>
      <p:sp>
        <p:nvSpPr>
          <p:cNvPr id="5" name="Oval 4"/>
          <p:cNvSpPr/>
          <p:nvPr/>
        </p:nvSpPr>
        <p:spPr>
          <a:xfrm>
            <a:off x="5029200" y="201168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📊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7760" y="306324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数据可信吗？</a:t>
            </a:r>
          </a:p>
        </p:txBody>
      </p:sp>
      <p:sp>
        <p:nvSpPr>
          <p:cNvPr id="7" name="Oval 6"/>
          <p:cNvSpPr/>
          <p:nvPr/>
        </p:nvSpPr>
        <p:spPr>
          <a:xfrm>
            <a:off x="8686800" y="2011680"/>
            <a:ext cx="1005840" cy="1005840"/>
          </a:xfrm>
          <a:prstGeom prst="ellipse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/>
            </a:pPr>
            <a:r>
              <a:t>🏭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95360" y="3063240"/>
            <a:ext cx="11887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>
                <a:solidFill>
                  <a:srgbClr val="1E293B"/>
                </a:solidFill>
              </a:defRPr>
            </a:pPr>
            <a:r>
              <a:t>量产能复现吗？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97280" y="4114800"/>
            <a:ext cx="9875520" cy="1645920"/>
          </a:xfrm>
          <a:prstGeom prst="roundRect">
            <a:avLst/>
          </a:prstGeom>
          <a:solidFill>
            <a:srgbClr val="FFF7ED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小结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PPAP 是 APQP 的「过程批准关」——把 PFMEA、CP、MSA、SPC 串成顾客可审核的证据链。</a:t>
            </a:r>
            <a:br/>
            <a:r>
              <a:t>建议：用本课件 + PFMEA/CP 配套课件，做一次内部模拟审核后再交顾客。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卓越质量智库 · tank 目录含 PPAP Excel 模板包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828800" y="2560320"/>
            <a:ext cx="850392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0EA5E9"/>
                </a:solidFill>
              </a:defRPr>
            </a:pPr>
            <a:r>
              <a:t>Q &amp;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3840480"/>
            <a:ext cx="85039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>
                <a:solidFill>
                  <a:srgbClr val="64748B"/>
                </a:solidFill>
              </a:defRPr>
            </a:pPr>
            <a:r>
              <a:t>配套：PFMEA(id=38) · CP(id=37) · 知识编号 8.3.3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1658600" y="457200"/>
            <a:ext cx="73152" cy="59436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1521440" y="457200"/>
            <a:ext cx="73152" cy="59436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1384280" y="457200"/>
            <a:ext cx="73152" cy="5943600"/>
          </a:xfrm>
          <a:prstGeom prst="rect">
            <a:avLst/>
          </a:prstGeom>
          <a:solidFill>
            <a:srgbClr val="22C5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1247120" y="457200"/>
            <a:ext cx="73152" cy="5943600"/>
          </a:xfrm>
          <a:prstGeom prst="rect">
            <a:avLst/>
          </a:prstGeom>
          <a:solidFill>
            <a:srgbClr val="FB92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2194560" y="1234440"/>
            <a:ext cx="7772400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0" y="1691640"/>
            <a:ext cx="2902784" cy="1234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0320" y="3063240"/>
            <a:ext cx="704088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>
                <a:solidFill>
                  <a:srgbClr val="1E293B"/>
                </a:solidFill>
              </a:defRPr>
            </a:pPr>
            <a:r>
              <a:t>感谢聆听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320" y="3886200"/>
            <a:ext cx="704088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200" b="1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0320" y="4434840"/>
            <a:ext cx="704088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卓越质量智库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6400800"/>
            <a:ext cx="3962095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100">
                <a:solidFill>
                  <a:srgbClr val="0EA5E9"/>
                </a:solidFill>
              </a:defRPr>
            </a:pPr>
            <a:r>
              <a:t>www.zhiliangclub.com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PPAP 是什么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不是「交一套文件夹」就结束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案例：客户批准仍停线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280160"/>
            <a:ext cx="5394960" cy="4754880"/>
          </a:xfrm>
          <a:prstGeom prst="roundRect">
            <a:avLst/>
          </a:prstGeom>
          <a:solidFill>
            <a:srgbClr val="E0F2FE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❌ 现象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PPAP 18 项「齐套」已批准</a:t>
            </a:r>
            <a:br/>
            <a:r>
              <a:t>• 量产首周 FTQ 仅 82%</a:t>
            </a:r>
            <a:br/>
            <a:r>
              <a:t>• 全尺寸 OK，但过程能力 Ppk&lt;1</a:t>
            </a:r>
            <a:br/>
            <a:r>
              <a:t>• MSA 未做却引用 Cpk 1.67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7920" y="1280160"/>
            <a:ext cx="5394960" cy="4754880"/>
          </a:xfrm>
          <a:prstGeom prst="roundRect">
            <a:avLst/>
          </a:prstGeom>
          <a:solidFill>
            <a:srgbClr val="ECFDF5"/>
          </a:solidFill>
          <a:ln>
            <a:solidFill>
              <a:srgbClr val="38BD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37160" tIns="109728"/>
          <a:lstStyle/>
          <a:p>
            <a:pPr algn="ctr">
              <a:defRPr b="1" sz="1800">
                <a:solidFill>
                  <a:srgbClr val="0EA5E9"/>
                </a:solidFill>
              </a:defRPr>
            </a:pPr>
            <a:r>
              <a:t>✅ 根因</a:t>
            </a:r>
          </a:p>
          <a:p>
            <a:pPr>
              <a:defRPr sz="1500">
                <a:solidFill>
                  <a:srgbClr val="1E293B"/>
                </a:solidFill>
              </a:defRPr>
            </a:pPr>
            <a:r>
              <a:t>• 初始过程研究用试模件，非量产节拍</a:t>
            </a:r>
            <a:br/>
            <a:r>
              <a:t>• CP 与现场 SOP 版本不一致</a:t>
            </a:r>
            <a:br/>
            <a:r>
              <a:t>• PSW 承诺与 ongoing 监控脱节</a:t>
            </a:r>
            <a:br/>
            <a:r>
              <a:t>PPAP = 过程能力 + 文件一致性证据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PPAP 目的与时机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34440"/>
            <a:ext cx="107899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目的：向顾客证明——使用批准的过程能持续满足工程规范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典型时机：新产品、新过程、新场地、重大 4M 变更、长期停产后恢复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与 APQP 阶段门：试生产（Phase 3）完成 → PPAP 提交 → 量产批准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输出核心：PSW + 按等级要求的支持文件包</a:t>
            </a:r>
          </a:p>
          <a:p>
            <a:pPr>
              <a:spcAft>
                <a:spcPts val="1000"/>
              </a:spcAft>
              <a:defRPr sz="2000">
                <a:solidFill>
                  <a:srgbClr val="1E293B"/>
                </a:solidFill>
              </a:defRPr>
            </a:pPr>
            <a:r>
              <a:t>IATF 强调：顾客特定要求 CSR 可能加严要素或样本量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18 项提交要素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AIAG PPAP 手册核心清单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PPAP 18 项（1/2）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序号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要素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要点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设计记录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图纸/CAD，含工程变更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工程变更文件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已批准的 ECN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3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顾客工程批准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顾客签字/系统状态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设计 FMEA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DFMEA 与特殊特性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5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过程流程图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与 PFMEA/CP 工序一致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过程 FMEA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Living FMEA 试产版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7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控制计划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试生产/生产 CP，与 PFMEA 联动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MSA 研究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GR&amp;R 合格方可引用测量数据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9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尺寸结果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全尺寸/功能尺寸报告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96012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FFFFFF"/>
                </a:solidFill>
              </a:defRPr>
            </a:pPr>
            <a:r>
              <a:t>PPAP 18 项（2/2）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80160"/>
          <a:ext cx="1124712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3749040"/>
                <a:gridCol w="3749040"/>
              </a:tblGrid>
              <a:tr h="365760"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序号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要素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1" sz="1300">
                          <a:solidFill>
                            <a:srgbClr val="FFFFFF"/>
                          </a:solidFill>
                        </a:defRPr>
                      </a:pPr>
                      <a:r>
                        <a:t>要点</a:t>
                      </a:r>
                    </a:p>
                  </a:txBody>
                  <a:tcPr>
                    <a:solidFill>
                      <a:srgbClr val="0EA5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10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材料/性能试验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与 DVP 一致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初始过程研究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SPC/Cpk/Ppk，过程受控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12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合格实验室文件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17025 或顾客认可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外观批准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AAR（如适用）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14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生产件样品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来自量产过程/节拍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标准样件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经批准的 master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16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检查辅具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检具/工装清单与校准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CSR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顾客特定要求符合性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18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PSW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1E293B"/>
                          </a:solidFill>
                        </a:defRPr>
                      </a:pPr>
                      <a:r>
                        <a:t>零件提交保证书签字</a:t>
                      </a:r>
                    </a:p>
                  </a:txBody>
                  <a:tcPr>
                    <a:solidFill>
                      <a:srgbClr val="E0F2F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400800"/>
            <a:ext cx="109728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4748B"/>
                </a:solidFill>
              </a:defRPr>
            </a:pPr>
            <a:r>
              <a:t>PPAP 过程批准实战培训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0F2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4937760" y="1828800"/>
            <a:ext cx="2286000" cy="2286000"/>
          </a:xfrm>
          <a:prstGeom prst="ellipse">
            <a:avLst/>
          </a:prstGeom>
          <a:solidFill>
            <a:srgbClr val="0EA5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389120"/>
            <a:ext cx="103327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1E293B"/>
                </a:solidFill>
              </a:defRPr>
            </a:pPr>
            <a:r>
              <a:t>提交等级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120640"/>
            <a:ext cx="103327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4748B"/>
                </a:solidFill>
              </a:defRPr>
            </a:pPr>
            <a:r>
              <a:t>Level 1～5 怎么选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