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9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368" r:id="rId3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58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1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5.svg"/><Relationship Id="rId7" Type="http://schemas.openxmlformats.org/officeDocument/2006/relationships/image" Target="../media/image69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71.svg"/><Relationship Id="rId5" Type="http://schemas.openxmlformats.org/officeDocument/2006/relationships/image" Target="../media/image67.svg"/><Relationship Id="rId10" Type="http://schemas.openxmlformats.org/officeDocument/2006/relationships/image" Target="../media/image70.png"/><Relationship Id="rId4" Type="http://schemas.openxmlformats.org/officeDocument/2006/relationships/image" Target="../media/image66.png"/><Relationship Id="rId9" Type="http://schemas.openxmlformats.org/officeDocument/2006/relationships/image" Target="../media/image1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81.svg"/><Relationship Id="rId3" Type="http://schemas.openxmlformats.org/officeDocument/2006/relationships/image" Target="../media/image75.svg"/><Relationship Id="rId7" Type="http://schemas.openxmlformats.org/officeDocument/2006/relationships/image" Target="../media/image55.svg"/><Relationship Id="rId12" Type="http://schemas.openxmlformats.org/officeDocument/2006/relationships/image" Target="../media/image80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79.svg"/><Relationship Id="rId5" Type="http://schemas.openxmlformats.org/officeDocument/2006/relationships/image" Target="../media/image77.svg"/><Relationship Id="rId10" Type="http://schemas.openxmlformats.org/officeDocument/2006/relationships/image" Target="../media/image78.png"/><Relationship Id="rId4" Type="http://schemas.openxmlformats.org/officeDocument/2006/relationships/image" Target="../media/image76.png"/><Relationship Id="rId9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svg"/><Relationship Id="rId18" Type="http://schemas.openxmlformats.org/officeDocument/2006/relationships/image" Target="../media/image42.png"/><Relationship Id="rId3" Type="http://schemas.openxmlformats.org/officeDocument/2006/relationships/image" Target="../media/image83.svg"/><Relationship Id="rId7" Type="http://schemas.openxmlformats.org/officeDocument/2006/relationships/image" Target="../media/image87.svg"/><Relationship Id="rId12" Type="http://schemas.openxmlformats.org/officeDocument/2006/relationships/image" Target="../media/image92.png"/><Relationship Id="rId17" Type="http://schemas.openxmlformats.org/officeDocument/2006/relationships/image" Target="../media/image97.svg"/><Relationship Id="rId2" Type="http://schemas.openxmlformats.org/officeDocument/2006/relationships/image" Target="../media/image82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image" Target="../media/image91.svg"/><Relationship Id="rId5" Type="http://schemas.openxmlformats.org/officeDocument/2006/relationships/image" Target="../media/image85.svg"/><Relationship Id="rId15" Type="http://schemas.openxmlformats.org/officeDocument/2006/relationships/image" Target="../media/image95.svg"/><Relationship Id="rId10" Type="http://schemas.openxmlformats.org/officeDocument/2006/relationships/image" Target="../media/image90.png"/><Relationship Id="rId19" Type="http://schemas.openxmlformats.org/officeDocument/2006/relationships/image" Target="../media/image43.svg"/><Relationship Id="rId4" Type="http://schemas.openxmlformats.org/officeDocument/2006/relationships/image" Target="../media/image84.png"/><Relationship Id="rId9" Type="http://schemas.openxmlformats.org/officeDocument/2006/relationships/image" Target="../media/image89.svg"/><Relationship Id="rId14" Type="http://schemas.openxmlformats.org/officeDocument/2006/relationships/image" Target="../media/image9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5.svg"/><Relationship Id="rId7" Type="http://schemas.openxmlformats.org/officeDocument/2006/relationships/image" Target="../media/image23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101.svg"/><Relationship Id="rId5" Type="http://schemas.openxmlformats.org/officeDocument/2006/relationships/image" Target="../media/image99.svg"/><Relationship Id="rId10" Type="http://schemas.openxmlformats.org/officeDocument/2006/relationships/image" Target="../media/image100.png"/><Relationship Id="rId4" Type="http://schemas.openxmlformats.org/officeDocument/2006/relationships/image" Target="../media/image98.png"/><Relationship Id="rId9" Type="http://schemas.openxmlformats.org/officeDocument/2006/relationships/image" Target="../media/image87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svg"/><Relationship Id="rId7" Type="http://schemas.openxmlformats.org/officeDocument/2006/relationships/image" Target="../media/image107.sv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5" Type="http://schemas.openxmlformats.org/officeDocument/2006/relationships/image" Target="../media/image105.svg"/><Relationship Id="rId4" Type="http://schemas.openxmlformats.org/officeDocument/2006/relationships/image" Target="../media/image104.png"/><Relationship Id="rId9" Type="http://schemas.openxmlformats.org/officeDocument/2006/relationships/image" Target="../media/image109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11.svg"/><Relationship Id="rId7" Type="http://schemas.openxmlformats.org/officeDocument/2006/relationships/image" Target="../media/image97.sv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5" Type="http://schemas.openxmlformats.org/officeDocument/2006/relationships/image" Target="../media/image113.svg"/><Relationship Id="rId4" Type="http://schemas.openxmlformats.org/officeDocument/2006/relationships/image" Target="../media/image112.png"/><Relationship Id="rId9" Type="http://schemas.openxmlformats.org/officeDocument/2006/relationships/image" Target="../media/image11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svg"/><Relationship Id="rId7" Type="http://schemas.openxmlformats.org/officeDocument/2006/relationships/image" Target="../media/image121.sv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11" Type="http://schemas.openxmlformats.org/officeDocument/2006/relationships/image" Target="../media/image125.svg"/><Relationship Id="rId5" Type="http://schemas.openxmlformats.org/officeDocument/2006/relationships/image" Target="../media/image119.sv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33.svg"/><Relationship Id="rId18" Type="http://schemas.openxmlformats.org/officeDocument/2006/relationships/image" Target="../media/image136.png"/><Relationship Id="rId3" Type="http://schemas.openxmlformats.org/officeDocument/2006/relationships/image" Target="../media/image127.svg"/><Relationship Id="rId21" Type="http://schemas.openxmlformats.org/officeDocument/2006/relationships/image" Target="../media/image139.svg"/><Relationship Id="rId7" Type="http://schemas.openxmlformats.org/officeDocument/2006/relationships/image" Target="../media/image129.svg"/><Relationship Id="rId12" Type="http://schemas.openxmlformats.org/officeDocument/2006/relationships/image" Target="../media/image132.png"/><Relationship Id="rId17" Type="http://schemas.openxmlformats.org/officeDocument/2006/relationships/image" Target="../media/image31.svg"/><Relationship Id="rId2" Type="http://schemas.openxmlformats.org/officeDocument/2006/relationships/image" Target="../media/image126.png"/><Relationship Id="rId16" Type="http://schemas.openxmlformats.org/officeDocument/2006/relationships/image" Target="../media/image30.png"/><Relationship Id="rId20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png"/><Relationship Id="rId11" Type="http://schemas.openxmlformats.org/officeDocument/2006/relationships/image" Target="../media/image131.svg"/><Relationship Id="rId5" Type="http://schemas.openxmlformats.org/officeDocument/2006/relationships/image" Target="../media/image23.svg"/><Relationship Id="rId15" Type="http://schemas.openxmlformats.org/officeDocument/2006/relationships/image" Target="../media/image135.svg"/><Relationship Id="rId10" Type="http://schemas.openxmlformats.org/officeDocument/2006/relationships/image" Target="../media/image130.png"/><Relationship Id="rId19" Type="http://schemas.openxmlformats.org/officeDocument/2006/relationships/image" Target="../media/image137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Relationship Id="rId14" Type="http://schemas.openxmlformats.org/officeDocument/2006/relationships/image" Target="../media/image13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svg"/><Relationship Id="rId3" Type="http://schemas.openxmlformats.org/officeDocument/2006/relationships/image" Target="../media/image141.svg"/><Relationship Id="rId7" Type="http://schemas.openxmlformats.org/officeDocument/2006/relationships/image" Target="../media/image145.svg"/><Relationship Id="rId12" Type="http://schemas.openxmlformats.org/officeDocument/2006/relationships/image" Target="../media/image15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11" Type="http://schemas.openxmlformats.org/officeDocument/2006/relationships/image" Target="../media/image149.svg"/><Relationship Id="rId5" Type="http://schemas.openxmlformats.org/officeDocument/2006/relationships/image" Target="../media/image143.svg"/><Relationship Id="rId15" Type="http://schemas.openxmlformats.org/officeDocument/2006/relationships/image" Target="../media/image153.svg"/><Relationship Id="rId10" Type="http://schemas.openxmlformats.org/officeDocument/2006/relationships/image" Target="../media/image148.png"/><Relationship Id="rId4" Type="http://schemas.openxmlformats.org/officeDocument/2006/relationships/image" Target="../media/image142.png"/><Relationship Id="rId9" Type="http://schemas.openxmlformats.org/officeDocument/2006/relationships/image" Target="../media/image147.svg"/><Relationship Id="rId14" Type="http://schemas.openxmlformats.org/officeDocument/2006/relationships/image" Target="../media/image15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163.svg"/><Relationship Id="rId18" Type="http://schemas.openxmlformats.org/officeDocument/2006/relationships/image" Target="../media/image168.png"/><Relationship Id="rId3" Type="http://schemas.openxmlformats.org/officeDocument/2006/relationships/image" Target="../media/image81.svg"/><Relationship Id="rId7" Type="http://schemas.openxmlformats.org/officeDocument/2006/relationships/image" Target="../media/image157.svg"/><Relationship Id="rId12" Type="http://schemas.openxmlformats.org/officeDocument/2006/relationships/image" Target="../media/image162.png"/><Relationship Id="rId17" Type="http://schemas.openxmlformats.org/officeDocument/2006/relationships/image" Target="../media/image167.svg"/><Relationship Id="rId2" Type="http://schemas.openxmlformats.org/officeDocument/2006/relationships/image" Target="../media/image80.png"/><Relationship Id="rId16" Type="http://schemas.openxmlformats.org/officeDocument/2006/relationships/image" Target="../media/image1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6.png"/><Relationship Id="rId11" Type="http://schemas.openxmlformats.org/officeDocument/2006/relationships/image" Target="../media/image161.svg"/><Relationship Id="rId5" Type="http://schemas.openxmlformats.org/officeDocument/2006/relationships/image" Target="../media/image155.svg"/><Relationship Id="rId15" Type="http://schemas.openxmlformats.org/officeDocument/2006/relationships/image" Target="../media/image165.svg"/><Relationship Id="rId10" Type="http://schemas.openxmlformats.org/officeDocument/2006/relationships/image" Target="../media/image160.png"/><Relationship Id="rId19" Type="http://schemas.openxmlformats.org/officeDocument/2006/relationships/image" Target="../media/image169.svg"/><Relationship Id="rId4" Type="http://schemas.openxmlformats.org/officeDocument/2006/relationships/image" Target="../media/image154.png"/><Relationship Id="rId9" Type="http://schemas.openxmlformats.org/officeDocument/2006/relationships/image" Target="../media/image159.svg"/><Relationship Id="rId14" Type="http://schemas.openxmlformats.org/officeDocument/2006/relationships/image" Target="../media/image16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171.svg"/><Relationship Id="rId7" Type="http://schemas.openxmlformats.org/officeDocument/2006/relationships/image" Target="../media/image85.sv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11" Type="http://schemas.openxmlformats.org/officeDocument/2006/relationships/image" Target="../media/image175.svg"/><Relationship Id="rId5" Type="http://schemas.openxmlformats.org/officeDocument/2006/relationships/image" Target="../media/image127.svg"/><Relationship Id="rId10" Type="http://schemas.openxmlformats.org/officeDocument/2006/relationships/image" Target="../media/image174.png"/><Relationship Id="rId4" Type="http://schemas.openxmlformats.org/officeDocument/2006/relationships/image" Target="../media/image126.png"/><Relationship Id="rId9" Type="http://schemas.openxmlformats.org/officeDocument/2006/relationships/image" Target="../media/image173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openxmlformats.org/officeDocument/2006/relationships/image" Target="../media/image67.svg"/><Relationship Id="rId7" Type="http://schemas.openxmlformats.org/officeDocument/2006/relationships/image" Target="../media/image179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8.png"/><Relationship Id="rId5" Type="http://schemas.openxmlformats.org/officeDocument/2006/relationships/image" Target="../media/image177.svg"/><Relationship Id="rId4" Type="http://schemas.openxmlformats.org/officeDocument/2006/relationships/image" Target="../media/image176.png"/><Relationship Id="rId9" Type="http://schemas.openxmlformats.org/officeDocument/2006/relationships/image" Target="../media/image181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sv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sv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193.svg"/><Relationship Id="rId3" Type="http://schemas.openxmlformats.org/officeDocument/2006/relationships/image" Target="../media/image187.svg"/><Relationship Id="rId7" Type="http://schemas.openxmlformats.org/officeDocument/2006/relationships/image" Target="../media/image23.svg"/><Relationship Id="rId12" Type="http://schemas.openxmlformats.org/officeDocument/2006/relationships/image" Target="../media/image192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189.svg"/><Relationship Id="rId15" Type="http://schemas.openxmlformats.org/officeDocument/2006/relationships/image" Target="../media/image31.svg"/><Relationship Id="rId10" Type="http://schemas.openxmlformats.org/officeDocument/2006/relationships/image" Target="../media/image26.png"/><Relationship Id="rId4" Type="http://schemas.openxmlformats.org/officeDocument/2006/relationships/image" Target="../media/image188.png"/><Relationship Id="rId9" Type="http://schemas.openxmlformats.org/officeDocument/2006/relationships/image" Target="../media/image191.svg"/><Relationship Id="rId1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3" Type="http://schemas.openxmlformats.org/officeDocument/2006/relationships/image" Target="../media/image195.svg"/><Relationship Id="rId7" Type="http://schemas.openxmlformats.org/officeDocument/2006/relationships/image" Target="../media/image135.sv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png"/><Relationship Id="rId11" Type="http://schemas.openxmlformats.org/officeDocument/2006/relationships/image" Target="../media/image199.svg"/><Relationship Id="rId5" Type="http://schemas.openxmlformats.org/officeDocument/2006/relationships/image" Target="../media/image123.svg"/><Relationship Id="rId10" Type="http://schemas.openxmlformats.org/officeDocument/2006/relationships/image" Target="../media/image198.png"/><Relationship Id="rId4" Type="http://schemas.openxmlformats.org/officeDocument/2006/relationships/image" Target="../media/image122.png"/><Relationship Id="rId9" Type="http://schemas.openxmlformats.org/officeDocument/2006/relationships/image" Target="../media/image19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sv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svg"/><Relationship Id="rId5" Type="http://schemas.openxmlformats.org/officeDocument/2006/relationships/image" Target="../media/image35.sv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svg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svg"/><Relationship Id="rId5" Type="http://schemas.openxmlformats.org/officeDocument/2006/relationships/image" Target="../media/image49.svg"/><Relationship Id="rId15" Type="http://schemas.openxmlformats.org/officeDocument/2006/relationships/image" Target="../media/image59.sv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svg"/><Relationship Id="rId14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质量管理通识培训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从认知到实践，构建人人参与的品质防线 全员必修 · 品质从认知开始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13.3.3 · 正向激励与问责边界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2 · 质量管理体系&#10;            &lt;/Text&gt;&#10;            &lt;Text style={{ fontSize: 34, color: '#0F172A', fontWeight: 'bold', marginTop: 8 }}&gt;&#10;                过程方法与乌龟图 —— 理解&quot;怎么做&quot;&#10;            &lt;/Text&gt;&#10;        &lt;/Box&gt;&#10;&#10;        {/* 左45%：过程方法概念 */}&#10;        &lt;Box style={{&#10;            position: 'absolute',&#10;            top: 150, left: 60,&#10;            width: '40%',&#10;            flexDirection: 'column',&#10;        }}&gt;&#10;            &lt;Text style={{ fontSize: 18, color: '#0F172A', fontWeight: 'bold', marginBottom: 12 }}&gt;&#10;                过程方法核心模型&#10;            &lt;/Text&gt;&#10;            {/* SVG 输入-输出模型 */}&#10;            &lt;svg width={440} height={140} viewBox='0 0 440 140'&gt;&#10;                {/* 输入框 */}&#10;                &lt;rect x={10} y={40} width={90} height={60} rx={6} fill='rgba(14,165,233,0.15)' stroke='#0EA5E9' strokeWidth={2} /&gt;&#10;                &lt;text x={55} y={68} textAnchor='middle' fontSize={13} fontWeight='bold' fill='#0EA5E9'&gt;输入&lt;/text&gt;&#10;                &lt;text x={55} y={86} textAnchor='middle' fontSize={10} fill='#64748B'&gt;资源/要求&lt;/text&gt;&#10;                {/* 箭头 */}&#10;                &lt;path d='M 105 70 L 135 70' stroke='#94A3B8' strokeWidth={2} markerEnd='url(#arr1)' /&gt;&#10;                {/* 过程框 */}&#10;                &lt;rect x={140} y={30} width={160} height={80} rx={6} fill='rgba(37,99,235,0.10)' stroke='#2563EB' strokeWidth={2} /&gt;&#10;                &lt;text x={220} y={62} textAnchor='middle' fontSize={14} fontWeight='bold' fill='#2563EB'&gt;活动&lt;/text&gt;&#10;                &lt;text x={220} y={82} textAnchor='middle' fontSize={11} fill='#475569'&gt;转化 / 增值&lt;/text&gt;&#10;                &lt;text x={220} y={98} textAnchor='middle' fontSize={10} fill='#94A3B8'&gt;PDCA&lt;/text&gt;&#10;                {/* 箭头 */}&#10;                &lt;path d='M 305 70 L 335 70' stroke='#94A3B8' strokeWidth={2} markerEnd='url(#arr1)' /&gt;&#10;                {/* 输出框 */}&#10;                &lt;rect x={340} y={40} width={90} height={60} rx={6} fill='rgba(245,158,11,0.15)' stroke='#F59E0B' strokeWidth={2} /&gt;&#10;                &lt;text x={385} y={68} textAnchor='middle' fontSize={13} fontWeight='bold' fill='#F59E0B'&gt;输出&lt;/text&gt;&#10;                &lt;text x={385} y={86} textAnchor='middle' fontSize={10} fill='#64748B'&gt;产品/结果&lt;/text&gt;&#10;                &lt;defs&gt;&#10;                    &lt;marker id='arr1' markerWidth='8' markerHeight='8' refX='6' refY='3' orient='auto'&gt;&#10;                        &lt;path d='M0,0 L0,6 L7,3 z' fill='#94A3B8' /&gt;&#10;                    &lt;/marker&gt;&#10;                &lt;/defs&gt;&#10;                {/* 监测反馈箭头 */}&#10;                &lt;path d='M 385 100 Q 385 130 220 130 Q 55 130 55 100' fill='none' stroke='#10B981' strokeWidth={1.5} strokeDasharray='4 3' markerEnd='url(#arr2)' /&gt;&#10;                &lt;defs&gt;&#10;                    &lt;marker id='arr2' markerWidth='8' markerHeight='8' refX='6' refY='3' orient='auto'&gt;&#10;                        &lt;path d='M0,0 L0,6 L7,3 z' fill='#10B981' /&gt;&#10;                    &lt;/marker&gt;&#10;                &lt;/defs&gt;&#10;                &lt;text x={220} y={125} textAnchor='middle' fontSize={10} fill='#10B981' fontWeight='600'&gt;测量与改进&lt;/text&gt;&#10;            &lt;/svg&gt;&#10;&#10;            &lt;Box style={{&#10;                background: '#F8FAFC',&#10;                borderLeft: '4px solid #2563EB',&#10;                padding: 14,&#10;                borderRadius: 4,&#10;                marginTop: 12,&#10;            }}&gt;&#10;                &lt;Text style={{ fontSize: 14, color: '#0F172A', fontWeight: 'bold', marginBottom: 6 }}&gt;&#10;                    过程方法的本质&#10;                &lt;/Text&gt;&#10;                &lt;Text style={{ fontSize: 13, color: '#475569', lineHeight: 1.6 }}&gt;&#10;                    将每项工作视为一个&quot;过程&quot;：有输入、有活动、有输出、有监测。&#10;                    管理好每一个过程，产品质量自然有保障。&#10;                &lt;/Text&gt;&#10;            &lt;/Box&gt;&#10;            &lt;Box style={{&#10;                flexDirection: 'row',&#10;                gap: 8,&#10;                marginTop: 12,&#10;            }}&gt;&#10;                {['识别过程', '理清接口', '确定方法', '监测绩效', '持续改进'].map((step, i) =&gt; (&#10;                    &lt;Box key={i} style={{&#10;                        background: '#2563EB',&#10;                        paddingLeft: 10, paddingRight: 10,&#10;                        paddingTop: 6, paddingBottom: 6,&#10;                        borderRadius: 12,&#10;                    }}&gt;&#10;                        &lt;Text style={{ fontSize: 11, color: '#FFFFFF', fontWeight: 600 }}&gt;&#10;                            {i + 1}. {step}&#10;                        &lt;/Text&gt;&#10;                    &lt;/Box&gt;&#10;                ))}&#10;            &lt;/Box&gt;&#10;        &lt;/Box&gt;&#10;&#10;        {/* 右55%：乌龟图 */}&#10;        &lt;Box style={{&#10;            position: 'absolute',&#10;            top: 150, right: 60,&#10;            width: '52%',&#10;            flexDirection: 'column',&#10;            alignItems: 'center',&#10;        }}&gt;&#10;            &lt;Text style={{ fontSize: 18, color: '#0F172A', fontWeight: 'bold', marginBottom: 8 }}&gt;&#10;                乌龟图 —— 过程分析工具&#10;            &lt;/Text&gt;&#10;            &lt;svg width={560} height={440} viewBox='0 0 560 440'&gt;&#10;                {/* 中心过程框 - 乌龟身体 */}&#10;                &lt;rect x={190} y={170} width={180} height={100} rx={10} fill='rgba(37,99,235,0.10)' stroke='#2563EB' strokeWidth={2.5} /&gt;&#10;                &lt;text x={280} y={210} textAnchor='middle' fontSize={16} fontWeight='bold' fill='#2563EB'&gt;过程&lt;/text&gt;&#10;                &lt;text x={280} y={232} textAnchor='middle' fontSize={12} fill='#475569'&gt;做什么？&lt;/text&gt;&#10;                &lt;text x={280} y={250} textAnchor='middle' fontSize={11} fill='#94A3B8'&gt;(What)&lt;/text&gt;&#10;&#10;                {/* 上方 - 输入 */}&#10;                &lt;rect x={210} y={40} width={140} height={70} rx={8} fill='rgba(14,165,233,0.12)' stroke='#0EA5E9' strokeWidth={2} /&gt;&#10;                &lt;text x={280} y={68} textAnchor='middle' fontSize={13} fontWeight='bold' fill='#0EA5E9'&gt;输入&lt;/text&gt;&#10;                &lt;text x={280} y={88} textAnchor='middle' fontSize={11} fill='#475569'&gt;材料/信息/要求&lt;/text&gt;&#10;                &lt;line x1={280} y1={110} x2={280} y2={170} stroke='#0EA5E9' strokeWidth={2} strokeDasharray='4 3' /&gt;&#10;&#10;                {/* 下方 - 输出 */}&#10;                &lt;rect x={210} y={330} width={140} height={70} rx={8} fill='rgba(245,158,11,0.12)' stroke='#F59E0B' strokeWidth={2} /&gt;&#10;                &lt;text x={280} y={358} textAnchor='middle' fontSize={13} fontWeight='bold' fill='#F59E0B'&gt;输出&lt;/text&gt;&#10;                &lt;text x={280} y={378} textAnchor='middle' fontSize={11} fill='#475569'&gt;产品/结果&lt;/text&gt;&#10;                &lt;line x1={280} y1={270} x2={280} y2={330} stroke='#F59E0B' strokeWidth={2} strokeDasharray='4 3' /&gt;&#10;&#10;                {/* 左侧 - 谁来做 */}&#10;                &lt;rect x={20} y={180} width={140} height={80} rx={8} fill='rgba(16,185,129,0.12)' stroke='#10B981' strokeWidth={2} /&gt;&#10;                &lt;text x={90} y={210} textAnchor='middle' fontSize={13} fontWeight='bold' fill='#10B981'&gt;谁来做&lt;/text&gt;&#10;                &lt;text x={90} y={230} textAnchor='middle' fontSize={11} fill='#475569'&gt;人员/职责&lt;/text&gt;&#10;                &lt;text x={90} y={248} textAnchor='middle' fontSize={11} fill='#94A3B8'&gt;(Who)&lt;/text&gt;&#10;                &lt;line x1={160} y1={220} x2={190} y2={220} stroke='#10B981' strokeWidth={2} strokeDasharray='4 3' /&gt;&#10;&#10;                {/* 右侧 - 用什么 */}&#10;                &lt;rect x={400} y={180} width={140} height={80} rx={8} fill='rgba(139,92,246,0.12)' stroke='#8B5CF6' strokeWidth={2} /&gt;&#10;                &lt;text x={470} y={210} textAnchor='middle' fontSize={13} fontWeight='bold' fill='#8B5CF6'&gt;用什么&lt;/text&gt;&#10;                &lt;text x={470} y={230} textAnchor='middle' fontSize={11} fill='#475569'&gt;设备/工具&lt;/text&gt;&#10;                &lt;text x={470} y={248} textAnchor='middle' fontSize={11} fill='#94A3B8'&gt;(With what)&lt;/text&gt;&#10;                &lt;line x1={370} y1={220} x2={400} y2={220} stroke='#8B5CF6' strokeWidth={2} strokeDasharray='4 3' /&gt;&#10;&#10;                {/* 左下 - 怎么做 */}&#10;                &lt;rect x={60} y={340} width={120} height={60} rx={8} fill='rgba(239,68,68,0.10)' stroke='#EF4444' strokeWidth={2} /&gt;&#10;                &lt;text x={120} y={365} textAnchor='middle' fontSize={12} fontWeight='bold' fill='#EF4444'&gt;怎么做&lt;/text&gt;&#10;                &lt;text x={120} y={383} textAnchor='middle' fontSize={10} fill='#475569'&gt;方法/SOP&lt;/text&gt;&#10;&#10;                {/* 右下 - 如何测 */}&#10;                &lt;rect x={380} y={340} width={120} height={60} rx={8} fill='rgba(148,163,184,0.15)' stroke='#475569' strokeWidth={2} /&gt;&#10;                &lt;text x={440} y={365} textAnchor='middle' fontSize={12} fontWeight='bold' fill='#475569'&gt;如何测&lt;/text&gt;&#10;                &lt;text x={440} y={383} textAnchor='middle' fontSize={10} fill='#475569'&gt;指标/KPI&lt;/text&gt;&#10;            &lt;/svg&gt;&#10;            &lt;Text style={{ fontSize: 12, color: '#64748B', fontStyle: 'italic', marginTop: 4 }}&gt;&#10;                六要素分析：What · Who · With what · How · Input · Output · KPI&#10;            &lt;/Text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10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" name="任意形状 14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" name="文本框 15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02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质量管理体系</a:t>
            </a:r>
            <a:endParaRPr/>
          </a:p>
        </p:txBody>
      </p:sp>
      <p:sp>
        <p:nvSpPr>
          <p:cNvPr id="17" name="文本框 16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过程方法与乌龟图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理解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"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怎么做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18" name="文本框 17" descr="{&quot;isTemplate&quot;:true,&quot;type&quot;:&quot;text&quot;}"/>
          <p:cNvSpPr txBox="1"/>
          <p:nvPr/>
        </p:nvSpPr>
        <p:spPr>
          <a:xfrm>
            <a:off x="571500" y="1428750"/>
            <a:ext cx="48768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过程方法核心模型</a:t>
            </a:r>
            <a:endParaRPr/>
          </a:p>
        </p:txBody>
      </p:sp>
      <p:pic>
        <p:nvPicPr>
          <p:cNvPr id="19" name="图形 18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500" y="1752600"/>
            <a:ext cx="4191000" cy="1333500"/>
          </a:xfrm>
          <a:prstGeom prst="rect">
            <a:avLst/>
          </a:prstGeom>
          <a:ln/>
        </p:spPr>
      </p:pic>
      <p:sp>
        <p:nvSpPr>
          <p:cNvPr id="20" name="圆角矩形 19"/>
          <p:cNvSpPr/>
          <p:nvPr/>
        </p:nvSpPr>
        <p:spPr>
          <a:xfrm>
            <a:off x="609600" y="3200400"/>
            <a:ext cx="4876800" cy="962025"/>
          </a:xfrm>
          <a:prstGeom prst="roundRect">
            <a:avLst>
              <a:gd name="adj" fmla="val 3960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1" name="任意形状 20"/>
          <p:cNvSpPr/>
          <p:nvPr/>
        </p:nvSpPr>
        <p:spPr>
          <a:xfrm>
            <a:off x="609600" y="3200400"/>
            <a:ext cx="4876800" cy="962025"/>
          </a:xfrm>
          <a:custGeom>
            <a:avLst/>
            <a:gdLst/>
            <a:ahLst/>
            <a:cxnLst/>
            <a:rect l="0" t="0" r="0" b="0"/>
            <a:pathLst>
              <a:path w="512" h="101">
                <a:moveTo>
                  <a:pt x="4" y="101"/>
                </a:moveTo>
                <a:cubicBezTo>
                  <a:pt x="2" y="101"/>
                  <a:pt x="0" y="99"/>
                  <a:pt x="0" y="97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lnTo>
                  <a:pt x="4" y="101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2" name="文本框 21" descr="{&quot;isTemplate&quot;:true,&quot;type&quot;:&quot;text&quot;}"/>
          <p:cNvSpPr txBox="1"/>
          <p:nvPr/>
        </p:nvSpPr>
        <p:spPr>
          <a:xfrm>
            <a:off x="742950" y="3333750"/>
            <a:ext cx="4572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过程方法的本质</a:t>
            </a:r>
            <a:endParaRPr/>
          </a:p>
        </p:txBody>
      </p:sp>
      <p:sp>
        <p:nvSpPr>
          <p:cNvPr id="23" name="文本框 22" descr="{&quot;isTemplate&quot;:true,&quot;type&quot;:&quot;text&quot;}"/>
          <p:cNvSpPr txBox="1"/>
          <p:nvPr/>
        </p:nvSpPr>
        <p:spPr>
          <a:xfrm>
            <a:off x="742950" y="3552825"/>
            <a:ext cx="4572000" cy="47625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lnSpc>
                <a:spcPct val="16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将每项工作视为一个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过程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：有输入、有活动、有输出、有监测。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管理好每一个过程，产品质量自然有保障。</a:t>
            </a:r>
            <a:endParaRPr/>
          </a:p>
        </p:txBody>
      </p:sp>
      <p:sp>
        <p:nvSpPr>
          <p:cNvPr id="24" name="圆角矩形 23"/>
          <p:cNvSpPr/>
          <p:nvPr/>
        </p:nvSpPr>
        <p:spPr>
          <a:xfrm>
            <a:off x="571500" y="4276725"/>
            <a:ext cx="733425" cy="247650"/>
          </a:xfrm>
          <a:prstGeom prst="roundRect">
            <a:avLst>
              <a:gd name="adj" fmla="val 46154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5" name="文本框 24" descr="{&quot;isTemplate&quot;:true,&quot;type&quot;:&quot;text&quot;}"/>
          <p:cNvSpPr txBox="1"/>
          <p:nvPr/>
        </p:nvSpPr>
        <p:spPr>
          <a:xfrm>
            <a:off x="666750" y="4333875"/>
            <a:ext cx="5429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b="1">
                <a:solidFill>
                  <a:srgbClr val="FFFFFF"/>
                </a:solidFill>
                <a:latin typeface="Microsoft YaHei"/>
                <a:ea typeface="Microsoft YaHei"/>
              </a:rPr>
              <a:t>1. </a:t>
            </a: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识别过程</a:t>
            </a:r>
            <a:endParaRPr/>
          </a:p>
        </p:txBody>
      </p:sp>
      <p:sp>
        <p:nvSpPr>
          <p:cNvPr id="26" name="圆角矩形 25"/>
          <p:cNvSpPr/>
          <p:nvPr/>
        </p:nvSpPr>
        <p:spPr>
          <a:xfrm>
            <a:off x="1381125" y="4276725"/>
            <a:ext cx="733425" cy="247650"/>
          </a:xfrm>
          <a:prstGeom prst="roundRect">
            <a:avLst>
              <a:gd name="adj" fmla="val 46154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7" name="文本框 26" descr="{&quot;isTemplate&quot;:true,&quot;type&quot;:&quot;text&quot;}"/>
          <p:cNvSpPr txBox="1"/>
          <p:nvPr/>
        </p:nvSpPr>
        <p:spPr>
          <a:xfrm>
            <a:off x="1476375" y="4333875"/>
            <a:ext cx="5429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b="1">
                <a:solidFill>
                  <a:srgbClr val="FFFFFF"/>
                </a:solidFill>
                <a:latin typeface="Microsoft YaHei"/>
                <a:ea typeface="Microsoft YaHei"/>
              </a:rPr>
              <a:t>2. </a:t>
            </a: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理清接口</a:t>
            </a:r>
            <a:endParaRPr/>
          </a:p>
        </p:txBody>
      </p:sp>
      <p:sp>
        <p:nvSpPr>
          <p:cNvPr id="28" name="圆角矩形 27"/>
          <p:cNvSpPr/>
          <p:nvPr/>
        </p:nvSpPr>
        <p:spPr>
          <a:xfrm>
            <a:off x="2190750" y="4276725"/>
            <a:ext cx="733425" cy="247650"/>
          </a:xfrm>
          <a:prstGeom prst="roundRect">
            <a:avLst>
              <a:gd name="adj" fmla="val 46154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9" name="文本框 28" descr="{&quot;isTemplate&quot;:true,&quot;type&quot;:&quot;text&quot;}"/>
          <p:cNvSpPr txBox="1"/>
          <p:nvPr/>
        </p:nvSpPr>
        <p:spPr>
          <a:xfrm>
            <a:off x="2286000" y="4333875"/>
            <a:ext cx="5429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b="1">
                <a:solidFill>
                  <a:srgbClr val="FFFFFF"/>
                </a:solidFill>
                <a:latin typeface="Microsoft YaHei"/>
                <a:ea typeface="Microsoft YaHei"/>
              </a:rPr>
              <a:t>3. </a:t>
            </a: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确定方法</a:t>
            </a:r>
            <a:endParaRPr/>
          </a:p>
        </p:txBody>
      </p:sp>
      <p:sp>
        <p:nvSpPr>
          <p:cNvPr id="30" name="圆角矩形 29"/>
          <p:cNvSpPr/>
          <p:nvPr/>
        </p:nvSpPr>
        <p:spPr>
          <a:xfrm>
            <a:off x="3000375" y="4276725"/>
            <a:ext cx="733425" cy="247650"/>
          </a:xfrm>
          <a:prstGeom prst="roundRect">
            <a:avLst>
              <a:gd name="adj" fmla="val 46154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1" name="文本框 30" descr="{&quot;isTemplate&quot;:true,&quot;type&quot;:&quot;text&quot;}"/>
          <p:cNvSpPr txBox="1"/>
          <p:nvPr/>
        </p:nvSpPr>
        <p:spPr>
          <a:xfrm>
            <a:off x="3095625" y="4333875"/>
            <a:ext cx="5429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b="1">
                <a:solidFill>
                  <a:srgbClr val="FFFFFF"/>
                </a:solidFill>
                <a:latin typeface="Microsoft YaHei"/>
                <a:ea typeface="Microsoft YaHei"/>
              </a:rPr>
              <a:t>4. </a:t>
            </a: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监测绩效</a:t>
            </a:r>
            <a:endParaRPr/>
          </a:p>
        </p:txBody>
      </p:sp>
      <p:sp>
        <p:nvSpPr>
          <p:cNvPr id="32" name="圆角矩形 31"/>
          <p:cNvSpPr/>
          <p:nvPr/>
        </p:nvSpPr>
        <p:spPr>
          <a:xfrm>
            <a:off x="3810000" y="4276725"/>
            <a:ext cx="733425" cy="247650"/>
          </a:xfrm>
          <a:prstGeom prst="roundRect">
            <a:avLst>
              <a:gd name="adj" fmla="val 46154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3" name="文本框 32" descr="{&quot;isTemplate&quot;:true,&quot;type&quot;:&quot;text&quot;}"/>
          <p:cNvSpPr txBox="1"/>
          <p:nvPr/>
        </p:nvSpPr>
        <p:spPr>
          <a:xfrm>
            <a:off x="3905250" y="4333875"/>
            <a:ext cx="5429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b="1">
                <a:solidFill>
                  <a:srgbClr val="FFFFFF"/>
                </a:solidFill>
                <a:latin typeface="Microsoft YaHei"/>
                <a:ea typeface="Microsoft YaHei"/>
              </a:rPr>
              <a:t>5. </a:t>
            </a: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持续改进</a:t>
            </a:r>
            <a:endParaRPr/>
          </a:p>
        </p:txBody>
      </p:sp>
      <p:sp>
        <p:nvSpPr>
          <p:cNvPr id="34" name="文本框 33" descr="{&quot;isTemplate&quot;:true,&quot;type&quot;:&quot;text&quot;}"/>
          <p:cNvSpPr txBox="1"/>
          <p:nvPr/>
        </p:nvSpPr>
        <p:spPr>
          <a:xfrm>
            <a:off x="7458075" y="1428750"/>
            <a:ext cx="1990725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乌龟图</a:t>
            </a:r>
            <a:r>
              <a:rPr lang="en-US" sz="13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过程分析工具</a:t>
            </a:r>
            <a:endParaRPr/>
          </a:p>
        </p:txBody>
      </p:sp>
      <p:pic>
        <p:nvPicPr>
          <p:cNvPr id="35" name="图形 34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1675" y="1714500"/>
            <a:ext cx="5334000" cy="4191000"/>
          </a:xfrm>
          <a:prstGeom prst="rect">
            <a:avLst/>
          </a:prstGeom>
          <a:ln/>
        </p:spPr>
      </p:pic>
      <p:sp>
        <p:nvSpPr>
          <p:cNvPr id="36" name="文本框 35" descr="{&quot;isTemplate&quot;:true,&quot;type&quot;:&quot;text&quot;}"/>
          <p:cNvSpPr txBox="1"/>
          <p:nvPr/>
        </p:nvSpPr>
        <p:spPr>
          <a:xfrm>
            <a:off x="6791325" y="5943600"/>
            <a:ext cx="33147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i="1">
                <a:solidFill>
                  <a:srgbClr val="64748B"/>
                </a:solidFill>
                <a:latin typeface="Microsoft YaHei"/>
                <a:ea typeface="Microsoft YaHei"/>
              </a:rPr>
              <a:t>六要素分析：</a:t>
            </a:r>
            <a:r>
              <a:rPr lang="en-US" sz="900" i="1">
                <a:solidFill>
                  <a:srgbClr val="64748B"/>
                </a:solidFill>
                <a:latin typeface="Microsoft YaHei"/>
                <a:ea typeface="Microsoft YaHei"/>
              </a:rPr>
              <a:t>What · Who · With what · How · Input · Output · KPI</a:t>
            </a:r>
            <a:endParaRPr/>
          </a:p>
        </p:txBody>
      </p:sp>
      <p:sp>
        <p:nvSpPr>
          <p:cNvPr id="37" name="任意形状 36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8" name="文本框 37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39" name="文本框 38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10 / 30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2 · 质量管理体系&#10;            &lt;/Text&gt;&#10;            &lt;Text style={{ fontSize: 34, color: '#0F172A', fontWeight: 'bold', marginTop: 8 }}&gt;&#10;                基于风险的思维 —— 预防胜于纠正&#10;            &lt;/Text&gt;&#10;        &lt;/Box&gt;&#10;&#10;        {/* 左55%：风险矩阵 */}&#10;        &lt;Box style={{&#10;            position: 'absolute',&#10;            top: 150, left: 60,&#10;            width: '50%',&#10;            flexDirection: 'column',&#10;            alignItems: 'center',&#10;        }}&gt;&#10;            &lt;Text style={{ fontSize: 18, color: '#0F172A', fontWeight: 'bold', marginBottom: 12 }}&gt;&#10;                风险评估矩阵（概率 × 影响）&#10;            &lt;/Text&gt;&#10;            &lt;svg width={500} height={380} viewBox='0 0 500 380'&gt;&#10;                {/* Y轴标签 */}&#10;                &lt;text x={20} y={180} textAnchor='middle' fontSize={13} fontWeight='bold' fill='#475569' transform='rotate(-90 20 180)'&gt;发生概率&lt;/text&gt;&#10;                {/* X轴标签 */}&#10;                &lt;text x={250} y={370} textAnchor='middle' fontSize={13} fontWeight='bold' fill='#475569'&gt;影响程度&lt;/text&gt;&#10;&#10;                {/* 矩阵格子 4x4 */}&#10;                {/* Row 1 (极高概率) */}&#10;                &lt;rect x={80} y={50} width={80} height={60} fill='#FEF2F2' stroke='#E2E8F0' /&gt;&#10;                &lt;rect x={160} y={50} width={80} height={60} fill='#FED7AA' stroke='#E2E8F0' /&gt;&#10;                &lt;rect x={240} y={50} width={80} height={60} fill='#FCA5A5' stroke='#E2E8F0' /&gt;&#10;                &lt;rect x={320} y={50} width={80} height={60} fill='#DC2626' stroke='#E2E8F0' /&gt;&#10;                {/* Row 2 (较高) */}&#10;                &lt;rect x={80} y={110} width={80} height={60} fill='#FEF3C7' stroke='#E2E8F0' /&gt;&#10;                &lt;rect x={160} y={110} width={80} height={60} fill='#FED7AA' stroke='#E2E8F0' /&gt;&#10;                &lt;rect x={240} y={110} width={80} height={60} fill='#FCA5A5' stroke='#E2E8F0' /&gt;&#10;                &lt;rect x={320} y={110} width={80} height={60} fill='#F87171' stroke='#E2E8F0' /&gt;&#10;                {/* Row 3 (中等) */}&#10;                &lt;rect x={80} y={170} width={80} height={60} fill='#D1FAE5' stroke='#E2E8F0' /&gt;&#10;                &lt;rect x={160} y={170} width={80} height={60} fill='#FEF3C7' stroke='#E2E8F0' /&gt;&#10;                &lt;rect x={240} y={170} width={80} height={60} fill='#FED7AA' stroke='#E2E8F0' /&gt;&#10;                &lt;rect x={320} y={170} width={80} height={60} fill='#FCA5A5' stroke='#E2E8F0' /&gt;&#10;                {/* Row 4 (较低) */}&#10;                &lt;rect x={80} y={230} width={80} height={60} fill='#D1FAE5' stroke='#E2E8F0' /&gt;&#10;                &lt;rect x={160} y={230} width={80} height={60} fill='#D1FAE5' stroke='#E2E8F0' /&gt;&#10;                &lt;rect x={240} y={230} width={80} height={60} fill='#FEF3C7' stroke='#E2E8F0' /&gt;&#10;                &lt;rect x={320} y={230} width={80} height={60} fill='#FED7AA' stroke='#E2E8F0' /&gt;&#10;&#10;                {/* Y轴刻度 */}&#10;                {['极高', '较高', '中等', '较低'].map((label, i) =&gt; (&#10;                    &lt;text key={i} x={70} y={85 + i * 60} textAnchor='end' fontSize={11} fill='#475569' fontWeight='600'&gt;{label}&lt;/text&gt;&#10;                ))}&#10;                {/* X轴刻度 */}&#10;                {['微小', '一般', '严重', '灾难'].map((label, i) =&gt; (&#10;                    &lt;text key={i} x={120 + i * 80} y={310} textAnchor='middle' fontSize={11} fill='#475569' fontWeight='600'&gt;{label}&lt;/text&gt;&#10;                ))}&#10;&#10;                {/* 风险等级标注 */}&#10;                &lt;text x={360} y={85} textAnchor='middle' fontSize={11} fontWeight='bold' fill='#FFFFFF'&gt;不可接受&lt;/text&gt;&#10;                &lt;text x={200} y={145} textAnchor='middle' fontSize={11} fontWeight='bold' fill='#92400E'&gt;需控制&lt;/text&gt;&#10;                &lt;text x={120} y={265} textAnchor='middle' fontSize={11} fontWeight='bold' fill='#065F46'&gt;可接受&lt;/text&gt;&#10;            &lt;/svg&gt;&#10;        &lt;/Box&gt;&#10;&#10;        {/* 右45%：风险评估流程 + FMEA */}&#10;        &lt;Box style={{&#10;            position: 'absolute',&#10;            top: 150, right: 60,&#10;            width: '40%',&#10;            flexDirection: 'column',&#10;            gap: 12,&#10;        }}&gt;&#10;            &lt;Text style={{ fontSize: 18, color: '#0F172A', fontWeight: 'bold', marginBottom: 4 }}&gt;&#10;                风险评估四步法&#10;            &lt;/Text&gt;&#10;            {[&#10;                { step: '01', title: '识别风险', desc: '哪些可能出错？从人、机、料、法、环、测全面排查', color: '#2563EB', icon: 'search' },&#10;                { step: '02', title: '分析评估', desc: '概率多大？影响多严重？用矩阵量化风险等级', color: '#0EA5E9', icon: 'chart-bar' },&#10;                { step: '03', title: '制定措施', desc: '规避、降低、转移、接受——选择最优策略', color: '#F59E0B', icon: 'shield-alt' },&#10;                { step: '04', title: '监测回顾', desc: '措施是否有效？定期复评，动态更新风险清单', color: '#10B981', icon: 'sync-alt' },&#10;            ].map((item, idx) =&gt; (&#10;                &lt;Box key={idx} style={{&#10;                    flexDirection: 'row',&#10;                    alignItems: 'flex-start',&#10;                    gap: 12,&#10;                    background: '#F8FAFC',&#10;                    padding: 12,&#10;                    borderRadius: 6,&#10;                    borderLeft: `3px solid ${item.color}`,&#10;                }}&gt;&#10;                    &lt;Text style={{ fontSize: 20, color: item.color, fontWeight: 'bold', fontFamily: 'Inter', width: 32 }}&gt;&#10;                        {item.step}&#10;                    &lt;/Text&gt;&#10;                    &lt;FAIcon name={item.icon} style={{ fill: item.color, width: 18, height: 18, marginTop: 4 }} /&gt;&#10;                    &lt;Box style={{ flexDirection: 'column', flex: 1 }}&gt;&#10;                        &lt;Text style={{ fontSize: 15, color: '#0F172A', fontWeight: 'bold' }}&gt;&#10;                            {item.title}&#10;                        &lt;/Text&gt;&#10;                        &lt;Text style={{ fontSize: 12, color: '#64748B', marginTop: 2, lineHeight: 1.4 }}&gt;&#10;                            {item.desc}&#10;                        &lt;/Text&gt;&#10;                    &lt;/Box&gt;&#10;                &lt;/Box&gt;&#10;            ))}&#10;            &lt;Box style={{&#10;                background: 'rgba(245,158,11,0.10)',&#10;                padding: 12,&#10;                borderRadius: 6,&#10;                marginTop: 4,&#10;            }}&gt;&#10;                &lt;Text style={{ fontSize: 13, color: '#0F172A', fontWeight: 'bold' }}&gt;&#10;                    FMEA 简介&#10;                &lt;/Text&gt;&#10;                &lt;Text style={{ fontSize: 12, color: '#475569', marginTop: 4, lineHeight: 1.5 }}&gt;&#10;                    失效模式与影响分析（FMEA）：&#10;                    RPN = 严重度(S) × 发生度(O) × 探测度(D)&#10;                    RPN 越高，越需优先处理。&#10;                &lt;/Text&gt;&#10;            &lt;/Box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11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2" name="任意形状 41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3" name="文本框 42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02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质量管理体系</a:t>
            </a:r>
            <a:endParaRPr/>
          </a:p>
        </p:txBody>
      </p:sp>
      <p:sp>
        <p:nvSpPr>
          <p:cNvPr id="44" name="文本框 43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基于风险的思维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预防胜于纠正</a:t>
            </a:r>
            <a:endParaRPr/>
          </a:p>
        </p:txBody>
      </p:sp>
      <p:sp>
        <p:nvSpPr>
          <p:cNvPr id="45" name="文本框 44" descr="{&quot;isTemplate&quot;:true,&quot;type&quot;:&quot;text&quot;}"/>
          <p:cNvSpPr txBox="1"/>
          <p:nvPr/>
        </p:nvSpPr>
        <p:spPr>
          <a:xfrm>
            <a:off x="2495550" y="1428750"/>
            <a:ext cx="2257425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风险评估矩阵（概率</a:t>
            </a:r>
            <a:r>
              <a:rPr lang="en-US" sz="1350" b="1">
                <a:solidFill>
                  <a:srgbClr val="0F172A"/>
                </a:solidFill>
                <a:latin typeface="Microsoft YaHei"/>
                <a:ea typeface="Microsoft YaHei"/>
              </a:rPr>
              <a:t> × </a:t>
            </a: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影响）</a:t>
            </a:r>
            <a:endParaRPr/>
          </a:p>
        </p:txBody>
      </p:sp>
      <p:pic>
        <p:nvPicPr>
          <p:cNvPr id="46" name="图形 45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38250" y="1752600"/>
            <a:ext cx="4762500" cy="3619500"/>
          </a:xfrm>
          <a:prstGeom prst="rect">
            <a:avLst/>
          </a:prstGeom>
          <a:ln/>
        </p:spPr>
      </p:pic>
      <p:sp>
        <p:nvSpPr>
          <p:cNvPr id="47" name="文本框 46" descr="{&quot;isTemplate&quot;:true,&quot;type&quot;:&quot;text&quot;}"/>
          <p:cNvSpPr txBox="1"/>
          <p:nvPr/>
        </p:nvSpPr>
        <p:spPr>
          <a:xfrm>
            <a:off x="6743700" y="1428750"/>
            <a:ext cx="48768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风险评估四步法</a:t>
            </a:r>
            <a:endParaRPr/>
          </a:p>
        </p:txBody>
      </p:sp>
      <p:sp>
        <p:nvSpPr>
          <p:cNvPr id="48" name="圆角矩形 47"/>
          <p:cNvSpPr/>
          <p:nvPr/>
        </p:nvSpPr>
        <p:spPr>
          <a:xfrm>
            <a:off x="6772275" y="1790700"/>
            <a:ext cx="4876800" cy="619125"/>
          </a:xfrm>
          <a:prstGeom prst="roundRect">
            <a:avLst>
              <a:gd name="adj" fmla="val 923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9" name="任意形状 48"/>
          <p:cNvSpPr/>
          <p:nvPr/>
        </p:nvSpPr>
        <p:spPr>
          <a:xfrm>
            <a:off x="6772275" y="1790700"/>
            <a:ext cx="4876800" cy="619125"/>
          </a:xfrm>
          <a:custGeom>
            <a:avLst/>
            <a:gdLst/>
            <a:ahLst/>
            <a:cxnLst/>
            <a:rect l="0" t="0" r="0" b="0"/>
            <a:pathLst>
              <a:path w="512" h="65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62"/>
                </a:lnTo>
                <a:cubicBezTo>
                  <a:pt x="3" y="63"/>
                  <a:pt x="4" y="65"/>
                  <a:pt x="5" y="65"/>
                </a:cubicBezTo>
                <a:cubicBezTo>
                  <a:pt x="2" y="65"/>
                  <a:pt x="0" y="62"/>
                  <a:pt x="0" y="59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0" name="文本框 49" descr="{&quot;isTemplate&quot;:true,&quot;type&quot;:&quot;text&quot;}"/>
          <p:cNvSpPr txBox="1"/>
          <p:nvPr/>
        </p:nvSpPr>
        <p:spPr>
          <a:xfrm>
            <a:off x="6886575" y="1905000"/>
            <a:ext cx="3048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2563EB"/>
                </a:solidFill>
                <a:latin typeface="Inter"/>
                <a:ea typeface="Inter"/>
              </a:rPr>
              <a:t>01</a:t>
            </a:r>
            <a:endParaRPr/>
          </a:p>
        </p:txBody>
      </p:sp>
      <p:pic>
        <p:nvPicPr>
          <p:cNvPr id="51" name="图形 50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05675" y="1943100"/>
            <a:ext cx="171450" cy="171450"/>
          </a:xfrm>
          <a:prstGeom prst="rect">
            <a:avLst/>
          </a:prstGeom>
          <a:ln/>
        </p:spPr>
      </p:pic>
      <p:sp>
        <p:nvSpPr>
          <p:cNvPr id="52" name="文本框 51" descr="{&quot;isTemplate&quot;:true,&quot;type&quot;:&quot;text&quot;}"/>
          <p:cNvSpPr txBox="1"/>
          <p:nvPr/>
        </p:nvSpPr>
        <p:spPr>
          <a:xfrm>
            <a:off x="7591425" y="1905000"/>
            <a:ext cx="3914775" cy="1714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0F172A"/>
                </a:solidFill>
                <a:latin typeface="Microsoft YaHei"/>
                <a:ea typeface="Microsoft YaHei"/>
              </a:rPr>
              <a:t>识别风险</a:t>
            </a:r>
            <a:endParaRPr/>
          </a:p>
        </p:txBody>
      </p:sp>
      <p:sp>
        <p:nvSpPr>
          <p:cNvPr id="53" name="文本框 52" descr="{&quot;isTemplate&quot;:true,&quot;type&quot;:&quot;text&quot;}"/>
          <p:cNvSpPr txBox="1"/>
          <p:nvPr/>
        </p:nvSpPr>
        <p:spPr>
          <a:xfrm>
            <a:off x="7591425" y="2095500"/>
            <a:ext cx="391477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哪些可能出错？从人、机、料、法、环、测全面排查</a:t>
            </a:r>
            <a:endParaRPr/>
          </a:p>
        </p:txBody>
      </p:sp>
      <p:sp>
        <p:nvSpPr>
          <p:cNvPr id="54" name="圆角矩形 53"/>
          <p:cNvSpPr/>
          <p:nvPr/>
        </p:nvSpPr>
        <p:spPr>
          <a:xfrm>
            <a:off x="6772275" y="2524125"/>
            <a:ext cx="4876800" cy="619125"/>
          </a:xfrm>
          <a:prstGeom prst="roundRect">
            <a:avLst>
              <a:gd name="adj" fmla="val 923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5" name="任意形状 54"/>
          <p:cNvSpPr/>
          <p:nvPr/>
        </p:nvSpPr>
        <p:spPr>
          <a:xfrm>
            <a:off x="6772275" y="2524125"/>
            <a:ext cx="4876800" cy="619125"/>
          </a:xfrm>
          <a:custGeom>
            <a:avLst/>
            <a:gdLst/>
            <a:ahLst/>
            <a:cxnLst/>
            <a:rect l="0" t="0" r="0" b="0"/>
            <a:pathLst>
              <a:path w="512" h="65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62"/>
                </a:lnTo>
                <a:cubicBezTo>
                  <a:pt x="3" y="63"/>
                  <a:pt x="4" y="65"/>
                  <a:pt x="5" y="65"/>
                </a:cubicBezTo>
                <a:cubicBezTo>
                  <a:pt x="2" y="65"/>
                  <a:pt x="0" y="62"/>
                  <a:pt x="0" y="59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6" name="文本框 55" descr="{&quot;isTemplate&quot;:true,&quot;type&quot;:&quot;text&quot;}"/>
          <p:cNvSpPr txBox="1"/>
          <p:nvPr/>
        </p:nvSpPr>
        <p:spPr>
          <a:xfrm>
            <a:off x="6886575" y="2638425"/>
            <a:ext cx="3048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0EA5E9"/>
                </a:solidFill>
                <a:latin typeface="Inter"/>
                <a:ea typeface="Inter"/>
              </a:rPr>
              <a:t>02</a:t>
            </a:r>
            <a:endParaRPr/>
          </a:p>
        </p:txBody>
      </p:sp>
      <p:pic>
        <p:nvPicPr>
          <p:cNvPr id="57" name="图形 56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05675" y="2676525"/>
            <a:ext cx="171450" cy="171450"/>
          </a:xfrm>
          <a:prstGeom prst="rect">
            <a:avLst/>
          </a:prstGeom>
          <a:ln/>
        </p:spPr>
      </p:pic>
      <p:sp>
        <p:nvSpPr>
          <p:cNvPr id="58" name="文本框 57" descr="{&quot;isTemplate&quot;:true,&quot;type&quot;:&quot;text&quot;}"/>
          <p:cNvSpPr txBox="1"/>
          <p:nvPr/>
        </p:nvSpPr>
        <p:spPr>
          <a:xfrm>
            <a:off x="7591425" y="2638425"/>
            <a:ext cx="3914775" cy="1714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0F172A"/>
                </a:solidFill>
                <a:latin typeface="Microsoft YaHei"/>
                <a:ea typeface="Microsoft YaHei"/>
              </a:rPr>
              <a:t>分析评估</a:t>
            </a:r>
            <a:endParaRPr/>
          </a:p>
        </p:txBody>
      </p:sp>
      <p:sp>
        <p:nvSpPr>
          <p:cNvPr id="59" name="文本框 58" descr="{&quot;isTemplate&quot;:true,&quot;type&quot;:&quot;text&quot;}"/>
          <p:cNvSpPr txBox="1"/>
          <p:nvPr/>
        </p:nvSpPr>
        <p:spPr>
          <a:xfrm>
            <a:off x="7591425" y="2828925"/>
            <a:ext cx="391477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概率多大？影响多严重？用矩阵量化风险等级</a:t>
            </a:r>
            <a:endParaRPr/>
          </a:p>
        </p:txBody>
      </p:sp>
      <p:sp>
        <p:nvSpPr>
          <p:cNvPr id="60" name="圆角矩形 59"/>
          <p:cNvSpPr/>
          <p:nvPr/>
        </p:nvSpPr>
        <p:spPr>
          <a:xfrm>
            <a:off x="6772275" y="3257550"/>
            <a:ext cx="4876800" cy="619125"/>
          </a:xfrm>
          <a:prstGeom prst="roundRect">
            <a:avLst>
              <a:gd name="adj" fmla="val 923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1" name="任意形状 60"/>
          <p:cNvSpPr/>
          <p:nvPr/>
        </p:nvSpPr>
        <p:spPr>
          <a:xfrm>
            <a:off x="6772275" y="3257550"/>
            <a:ext cx="4876800" cy="619125"/>
          </a:xfrm>
          <a:custGeom>
            <a:avLst/>
            <a:gdLst/>
            <a:ahLst/>
            <a:cxnLst/>
            <a:rect l="0" t="0" r="0" b="0"/>
            <a:pathLst>
              <a:path w="512" h="65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62"/>
                </a:lnTo>
                <a:cubicBezTo>
                  <a:pt x="3" y="63"/>
                  <a:pt x="4" y="65"/>
                  <a:pt x="5" y="65"/>
                </a:cubicBezTo>
                <a:cubicBezTo>
                  <a:pt x="2" y="65"/>
                  <a:pt x="0" y="62"/>
                  <a:pt x="0" y="59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2" name="文本框 61" descr="{&quot;isTemplate&quot;:true,&quot;type&quot;:&quot;text&quot;}"/>
          <p:cNvSpPr txBox="1"/>
          <p:nvPr/>
        </p:nvSpPr>
        <p:spPr>
          <a:xfrm>
            <a:off x="6886575" y="3371850"/>
            <a:ext cx="3048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F59E0B"/>
                </a:solidFill>
                <a:latin typeface="Inter"/>
                <a:ea typeface="Inter"/>
              </a:rPr>
              <a:t>03</a:t>
            </a:r>
            <a:endParaRPr/>
          </a:p>
        </p:txBody>
      </p:sp>
      <p:pic>
        <p:nvPicPr>
          <p:cNvPr id="63" name="图形 62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05675" y="3409950"/>
            <a:ext cx="171450" cy="171450"/>
          </a:xfrm>
          <a:prstGeom prst="rect">
            <a:avLst/>
          </a:prstGeom>
          <a:ln/>
        </p:spPr>
      </p:pic>
      <p:sp>
        <p:nvSpPr>
          <p:cNvPr id="64" name="文本框 63" descr="{&quot;isTemplate&quot;:true,&quot;type&quot;:&quot;text&quot;}"/>
          <p:cNvSpPr txBox="1"/>
          <p:nvPr/>
        </p:nvSpPr>
        <p:spPr>
          <a:xfrm>
            <a:off x="7591425" y="3371850"/>
            <a:ext cx="3914775" cy="1714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0F172A"/>
                </a:solidFill>
                <a:latin typeface="Microsoft YaHei"/>
                <a:ea typeface="Microsoft YaHei"/>
              </a:rPr>
              <a:t>制定措施</a:t>
            </a:r>
            <a:endParaRPr/>
          </a:p>
        </p:txBody>
      </p:sp>
      <p:sp>
        <p:nvSpPr>
          <p:cNvPr id="65" name="文本框 64" descr="{&quot;isTemplate&quot;:true,&quot;type&quot;:&quot;text&quot;}"/>
          <p:cNvSpPr txBox="1"/>
          <p:nvPr/>
        </p:nvSpPr>
        <p:spPr>
          <a:xfrm>
            <a:off x="7591425" y="3562350"/>
            <a:ext cx="391477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规避、降低、转移、接受——选择最优策略</a:t>
            </a:r>
            <a:endParaRPr/>
          </a:p>
        </p:txBody>
      </p:sp>
      <p:sp>
        <p:nvSpPr>
          <p:cNvPr id="66" name="圆角矩形 65"/>
          <p:cNvSpPr/>
          <p:nvPr/>
        </p:nvSpPr>
        <p:spPr>
          <a:xfrm>
            <a:off x="6772275" y="3990975"/>
            <a:ext cx="4876800" cy="619125"/>
          </a:xfrm>
          <a:prstGeom prst="roundRect">
            <a:avLst>
              <a:gd name="adj" fmla="val 923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7" name="任意形状 66"/>
          <p:cNvSpPr/>
          <p:nvPr/>
        </p:nvSpPr>
        <p:spPr>
          <a:xfrm>
            <a:off x="6772275" y="3990975"/>
            <a:ext cx="4876800" cy="619125"/>
          </a:xfrm>
          <a:custGeom>
            <a:avLst/>
            <a:gdLst/>
            <a:ahLst/>
            <a:cxnLst/>
            <a:rect l="0" t="0" r="0" b="0"/>
            <a:pathLst>
              <a:path w="512" h="65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62"/>
                </a:lnTo>
                <a:cubicBezTo>
                  <a:pt x="3" y="63"/>
                  <a:pt x="4" y="65"/>
                  <a:pt x="5" y="65"/>
                </a:cubicBezTo>
                <a:cubicBezTo>
                  <a:pt x="2" y="65"/>
                  <a:pt x="0" y="62"/>
                  <a:pt x="0" y="59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8" name="文本框 67" descr="{&quot;isTemplate&quot;:true,&quot;type&quot;:&quot;text&quot;}"/>
          <p:cNvSpPr txBox="1"/>
          <p:nvPr/>
        </p:nvSpPr>
        <p:spPr>
          <a:xfrm>
            <a:off x="6886575" y="4105275"/>
            <a:ext cx="3048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10B981"/>
                </a:solidFill>
                <a:latin typeface="Inter"/>
                <a:ea typeface="Inter"/>
              </a:rPr>
              <a:t>04</a:t>
            </a:r>
            <a:endParaRPr/>
          </a:p>
        </p:txBody>
      </p:sp>
      <p:pic>
        <p:nvPicPr>
          <p:cNvPr id="69" name="图形 68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305675" y="4143375"/>
            <a:ext cx="171450" cy="171450"/>
          </a:xfrm>
          <a:prstGeom prst="rect">
            <a:avLst/>
          </a:prstGeom>
          <a:ln/>
        </p:spPr>
      </p:pic>
      <p:sp>
        <p:nvSpPr>
          <p:cNvPr id="70" name="文本框 69" descr="{&quot;isTemplate&quot;:true,&quot;type&quot;:&quot;text&quot;}"/>
          <p:cNvSpPr txBox="1"/>
          <p:nvPr/>
        </p:nvSpPr>
        <p:spPr>
          <a:xfrm>
            <a:off x="7591425" y="4105275"/>
            <a:ext cx="3914775" cy="1714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0F172A"/>
                </a:solidFill>
                <a:latin typeface="Microsoft YaHei"/>
                <a:ea typeface="Microsoft YaHei"/>
              </a:rPr>
              <a:t>监测回顾</a:t>
            </a:r>
            <a:endParaRPr/>
          </a:p>
        </p:txBody>
      </p:sp>
      <p:sp>
        <p:nvSpPr>
          <p:cNvPr id="71" name="文本框 70" descr="{&quot;isTemplate&quot;:true,&quot;type&quot;:&quot;text&quot;}"/>
          <p:cNvSpPr txBox="1"/>
          <p:nvPr/>
        </p:nvSpPr>
        <p:spPr>
          <a:xfrm>
            <a:off x="7591425" y="4295775"/>
            <a:ext cx="391477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措施是否有效？定期复评，动态更新风险清单</a:t>
            </a:r>
            <a:endParaRPr/>
          </a:p>
        </p:txBody>
      </p:sp>
      <p:sp>
        <p:nvSpPr>
          <p:cNvPr id="72" name="圆角矩形 71"/>
          <p:cNvSpPr/>
          <p:nvPr/>
        </p:nvSpPr>
        <p:spPr>
          <a:xfrm>
            <a:off x="6743700" y="4762500"/>
            <a:ext cx="4876800" cy="838200"/>
          </a:xfrm>
          <a:prstGeom prst="roundRect">
            <a:avLst>
              <a:gd name="adj" fmla="val 6818"/>
            </a:avLst>
          </a:prstGeom>
          <a:solidFill>
            <a:srgbClr val="F59E0B">
              <a:alpha val="1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73" name="文本框 72" descr="{&quot;isTemplate&quot;:true,&quot;type&quot;:&quot;text&quot;}"/>
          <p:cNvSpPr txBox="1"/>
          <p:nvPr/>
        </p:nvSpPr>
        <p:spPr>
          <a:xfrm>
            <a:off x="6858000" y="4876800"/>
            <a:ext cx="46482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75" b="1">
                <a:solidFill>
                  <a:srgbClr val="0F172A"/>
                </a:solidFill>
                <a:latin typeface="Microsoft YaHei"/>
                <a:ea typeface="Microsoft YaHei"/>
              </a:rPr>
              <a:t>FMEA </a:t>
            </a: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简介</a:t>
            </a:r>
            <a:endParaRPr/>
          </a:p>
        </p:txBody>
      </p:sp>
      <p:sp>
        <p:nvSpPr>
          <p:cNvPr id="74" name="文本框 73" descr="{&quot;isTemplate&quot;:true,&quot;type&quot;:&quot;text&quot;}"/>
          <p:cNvSpPr txBox="1"/>
          <p:nvPr/>
        </p:nvSpPr>
        <p:spPr>
          <a:xfrm>
            <a:off x="6858000" y="5067300"/>
            <a:ext cx="4648200" cy="4191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lnSpc>
                <a:spcPct val="15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失效模式与影响分析（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FMEA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）：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 RPN = 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严重度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(S) × 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发生度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(O) × 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探测度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(D) RPN 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越高，越需优先处理。</a:t>
            </a:r>
            <a:endParaRPr/>
          </a:p>
        </p:txBody>
      </p:sp>
      <p:sp>
        <p:nvSpPr>
          <p:cNvPr id="75" name="任意形状 74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6" name="文本框 75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77" name="文本框 76" descr="{&quot;isTemplate&quot;:true,&quot;type&quot;:&quot;text&quot;}"/>
          <p:cNvSpPr txBox="1"/>
          <p:nvPr/>
        </p:nvSpPr>
        <p:spPr>
          <a:xfrm>
            <a:off x="11220450" y="6496050"/>
            <a:ext cx="40005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11 / 30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2 · 质量管理体系&#10;            &lt;/Text&gt;&#10;            &lt;Text style={{ fontSize: 34, color: '#0F172A', fontWeight: 'bold', marginTop: 8 }}&gt;&#10;                PDCA 循环 —— 质量改进的引擎&#10;            &lt;/Text&gt;&#10;        &lt;/Box&gt;&#10;&#10;        {/* 左55%：SVG PDCA循环图 */}&#10;        &lt;Box style={{&#10;            position: 'absolute',&#10;            top: 150, left: 60,&#10;            width: '50%',&#10;            flexDirection: 'column',&#10;            alignItems: 'center',&#10;        }}&gt;&#10;            &lt;Text style={{ fontSize: 16, color: '#475569', marginBottom: 12 }}&gt;&#10;                Deming 循环 · 戴明环&#10;            &lt;/Text&gt;&#10;            &lt;svg width={480} height={480} viewBox='0 0 480 480'&gt;&#10;                {/* 外圈 */}&#10;                &lt;circle cx={240} cy={240} r={210} fill='none' stroke='#E2E8F0' strokeWidth={1} /&gt;&#10;                {/* 中心白圆 */}&#10;                &lt;circle cx={240} cy={240} r={70} fill='#FFFFFF' stroke='#2563EB' strokeWidth={3} /&gt;&#10;                &lt;text x={240} y={232} textAnchor='middle' fontSize={20} fontWeight='bold' fill='#0F172A'&gt;&#10;                    PDCA&#10;                &lt;/text&gt;&#10;                &lt;text x={240} y={258} textAnchor='middle' fontSize={13} fill='#64748B'&gt;&#10;                    持续改进&#10;                &lt;/text&gt;&#10;&#10;                {/* 四个弧形扇区 - 顺时针 P→D→C→A */}&#10;                {/* P - 蓝色 (顶部) */}&#10;                &lt;path&#10;                    d='M 240 30 A 210 210 0 0 1 450 240 L 240 240 Z'&#10;                    fill='#2563EB'&#10;                /&gt;&#10;                &lt;text x={345} y={140} textAnchor='middle' fontSize={42} fontWeight='bold' fill='#FFFFFF'&gt;&#10;                    P&#10;                &lt;/text&gt;&#10;                &lt;text x={345} y={170} textAnchor='middle' fontSize={14} fill='rgba(255,255,255,0.95)'&gt;&#10;                    Plan 计划&#10;                &lt;/text&gt;&#10;&#10;                {/* D - 绿色 (右侧) */}&#10;                &lt;path&#10;                    d='M 450 240 A 210 210 0 0 1 240 450 L 240 240 Z'&#10;                    fill='#10B981'&#10;                /&gt;&#10;                &lt;text x={345} y={340} textAnchor='middle' fontSize={42} fontWeight='bold' fill='#FFFFFF'&gt;&#10;                    D&#10;                &lt;/text&gt;&#10;                &lt;text x={345} y={370} textAnchor='middle' fontSize={14} fill='rgba(255,255,255,0.95)'&gt;&#10;                    Do 执行&#10;                &lt;/text&gt;&#10;&#10;                {/* C - 橙色 (底部) */}&#10;                &lt;path&#10;                    d='M 240 450 A 210 210 0 0 1 30 240 L 240 240 Z'&#10;                    fill='#F59E0B'&#10;                /&gt;&#10;                &lt;text x={135} y={340} textAnchor='middle' fontSize={42} fontWeight='bold' fill='#FFFFFF'&gt;&#10;                    C&#10;                &lt;/text&gt;&#10;                &lt;text x={135} y={370} textAnchor='middle' fontSize={14} fill='rgba(255,255,255,0.95)'&gt;&#10;                    Check 检查&#10;                &lt;/text&gt;&#10;&#10;                {/* A - 红色 (左侧) */}&#10;                &lt;path&#10;                    d='M 30 240 A 210 210 0 0 1 240 30 L 240 240 Z'&#10;                    fill='#EF4444'&#10;                /&gt;&#10;                &lt;text x={135} y={140} textAnchor='middle' fontSize={42} fontWeight='bold' fill='#FFFFFF'&gt;&#10;                    A&#10;                &lt;/text&gt;&#10;                &lt;text x={135} y={170} textAnchor='middle' fontSize={14} fill='rgba(255,255,255,0.95)'&gt;&#10;                    Act 处理&#10;                &lt;/text&gt;&#10;&#10;                {/* 顺时针箭头 - 在外围 */}&#10;                &lt;path&#10;                    d='M 240 8 A 232 232 0 0 1 472 240'&#10;                    fill='none' stroke='#94A3B8' strokeWidth={2}&#10;                    markerEnd='url(#arrow)'&#10;                /&gt;&#10;                &lt;path&#10;                    d='M 472 240 A 232 232 0 0 1 240 472'&#10;                    fill='none' stroke='#94A3B8' strokeWidth={2}&#10;                    markerEnd='url(#arrow)'&#10;                /&gt;&#10;                &lt;path&#10;                    d='M 240 472 A 232 232 0 0 1 8 240'&#10;                    fill='none' stroke='#94A3B8' strokeWidth={2}&#10;                    markerEnd='url(#arrow)'&#10;                /&gt;&#10;                &lt;path&#10;                    d='M 8 240 A 232 232 0 0 1 240 8'&#10;                    fill='none' stroke='#94A3B8' strokeWidth={2}&#10;                    markerEnd='url(#arrow)'&#10;                /&gt;&#10;                &lt;defs&gt;&#10;                    &lt;marker id='arrow' markerWidth='10' markerHeight='10' refX='8' refY='3' orient='auto'&gt;&#10;                        &lt;path d='M0,0 L0,6 L9,3 z' fill='#94A3B8' /&gt;&#10;                    &lt;/marker&gt;&#10;                &lt;/defs&gt;&#10;            &lt;/svg&gt;&#10;        &lt;/Box&gt;&#10;&#10;        {/* 右45%：四步详解 */}&#10;        &lt;Box style={{&#10;            position: 'absolute',&#10;            top: 150, right: 60,&#10;            width: '40%',&#10;            flexDirection: 'column',&#10;            gap: 14,&#10;        }}&gt;&#10;            &lt;Text style={{ fontSize: 18, color: '#0F172A', fontWeight: 'bold', marginBottom: 4 }}&gt;&#10;                四步详解&#10;            &lt;/Text&gt;&#10;            {[&#10;                { letter: 'P', color: '#2563EB', name: 'Plan 计划', action: '识别问题、分析原因、制定方案', output: '输出：改进计划' },&#10;                { letter: 'D', color: '#10B981', name: 'Do 执行', action: '按计划落实措施，收集过程数据', output: '输出：执行记录' },&#10;                { letter: 'C', color: '#F59E0B', name: 'Check 检查', action: '对照目标评估效果，识别差距', output: '输出：分析报告' },&#10;                { letter: 'A', color: '#EF4444', name: 'Act 处理', action: '固化有效经验，未解决转入下一循环', output: '输出：标准化 / 新问题' },&#10;            ].map((item, idx) =&gt; (&#10;                &lt;Box key={idx} style={{&#10;                    flexDirection: 'row',&#10;                    alignItems: 'flex-start',&#10;                    gap: 14,&#10;                    background: '#F8FAFC',&#10;                    padding: 14,&#10;                    borderRadius: 8,&#10;                    borderLeft: `4px solid ${item.color}`,&#10;                }}&gt;&#10;                    &lt;Box style={{&#10;                        width: 44, height: 44,&#10;                        borderRadius: 8,&#10;                        background: item.color,&#10;                        justifyContent: 'center',&#10;                        alignItems: 'center',&#10;                    }}&gt;&#10;                        &lt;Text style={{ fontSize: 22, color: '#FFFFFF', fontWeight: 'bold', fontFamily: 'Inter' }}&gt;&#10;                            {item.letter}&#10;                        &lt;/Text&gt;&#10;                    &lt;/Box&gt;&#10;                    &lt;Box style={{ flexDirection: 'column', flex: 1 }}&gt;&#10;                        &lt;Text style={{ fontSize: 17, color: '#0F172A', fontWeight: 'bold' }}&gt;&#10;                            {item.name}&#10;                        &lt;/Text&gt;&#10;                        &lt;Text style={{ fontSize: 14, color: '#1E293B', marginTop: 4, lineHeight: 1.5 }}&gt;&#10;                            {item.action}&#10;                        &lt;/Text&gt;&#10;                        &lt;Text style={{ fontSize: 12, color: item.color, marginTop: 4, fontWeight: 600 }}&gt;&#10;                            {item.output}&#10;                        &lt;/Text&gt;&#10;                    &lt;/Box&gt;&#10;                &lt;/Box&gt;&#10;            ))}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12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矩形 7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0" name="任意形状 79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1" name="文本框 80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02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质量管理体系</a:t>
            </a:r>
            <a:endParaRPr/>
          </a:p>
        </p:txBody>
      </p:sp>
      <p:sp>
        <p:nvSpPr>
          <p:cNvPr id="82" name="文本框 81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PDCA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循环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质量改进的引擎</a:t>
            </a:r>
            <a:endParaRPr/>
          </a:p>
        </p:txBody>
      </p:sp>
      <p:sp>
        <p:nvSpPr>
          <p:cNvPr id="83" name="文本框 82" descr="{&quot;isTemplate&quot;:true,&quot;type&quot;:&quot;text&quot;}"/>
          <p:cNvSpPr txBox="1"/>
          <p:nvPr/>
        </p:nvSpPr>
        <p:spPr>
          <a:xfrm>
            <a:off x="2886075" y="1428750"/>
            <a:ext cx="146685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475569"/>
                </a:solidFill>
                <a:latin typeface="Microsoft YaHei"/>
                <a:ea typeface="Microsoft YaHei"/>
              </a:rPr>
              <a:t>Deming </a:t>
            </a:r>
            <a:r>
              <a:rPr lang="zh-CN" sz="1200">
                <a:solidFill>
                  <a:srgbClr val="475569"/>
                </a:solidFill>
                <a:latin typeface="Microsoft YaHei"/>
                <a:ea typeface="Microsoft YaHei"/>
              </a:rPr>
              <a:t>循环</a:t>
            </a:r>
            <a:r>
              <a:rPr lang="en-US" sz="1200">
                <a:solidFill>
                  <a:srgbClr val="475569"/>
                </a:solidFill>
                <a:latin typeface="Microsoft YaHei"/>
                <a:ea typeface="Microsoft YaHei"/>
              </a:rPr>
              <a:t> · </a:t>
            </a:r>
            <a:r>
              <a:rPr lang="zh-CN" sz="1200">
                <a:solidFill>
                  <a:srgbClr val="475569"/>
                </a:solidFill>
                <a:latin typeface="Microsoft YaHei"/>
                <a:ea typeface="Microsoft YaHei"/>
              </a:rPr>
              <a:t>戴明环</a:t>
            </a:r>
            <a:endParaRPr/>
          </a:p>
        </p:txBody>
      </p:sp>
      <p:pic>
        <p:nvPicPr>
          <p:cNvPr id="84" name="图形 83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3500" y="1733550"/>
            <a:ext cx="4572000" cy="4572000"/>
          </a:xfrm>
          <a:prstGeom prst="rect">
            <a:avLst/>
          </a:prstGeom>
          <a:ln/>
        </p:spPr>
      </p:pic>
      <p:sp>
        <p:nvSpPr>
          <p:cNvPr id="85" name="文本框 84" descr="{&quot;isTemplate&quot;:true,&quot;type&quot;:&quot;text&quot;}"/>
          <p:cNvSpPr txBox="1"/>
          <p:nvPr/>
        </p:nvSpPr>
        <p:spPr>
          <a:xfrm>
            <a:off x="6743700" y="1428750"/>
            <a:ext cx="48768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四步详解</a:t>
            </a:r>
            <a:endParaRPr/>
          </a:p>
        </p:txBody>
      </p:sp>
      <p:sp>
        <p:nvSpPr>
          <p:cNvPr id="86" name="圆角矩形 85"/>
          <p:cNvSpPr/>
          <p:nvPr/>
        </p:nvSpPr>
        <p:spPr>
          <a:xfrm>
            <a:off x="6781800" y="1809750"/>
            <a:ext cx="4876800" cy="933450"/>
          </a:xfrm>
          <a:prstGeom prst="roundRect">
            <a:avLst>
              <a:gd name="adj" fmla="val 816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7" name="任意形状 86"/>
          <p:cNvSpPr/>
          <p:nvPr/>
        </p:nvSpPr>
        <p:spPr>
          <a:xfrm>
            <a:off x="6781800" y="1809750"/>
            <a:ext cx="4876800" cy="933450"/>
          </a:xfrm>
          <a:custGeom>
            <a:avLst/>
            <a:gdLst/>
            <a:ahLst/>
            <a:cxnLst/>
            <a:rect l="0" t="0" r="0" b="0"/>
            <a:pathLst>
              <a:path w="512" h="98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94"/>
                </a:lnTo>
                <a:cubicBezTo>
                  <a:pt x="4" y="96"/>
                  <a:pt x="5" y="98"/>
                  <a:pt x="7" y="98"/>
                </a:cubicBezTo>
                <a:cubicBezTo>
                  <a:pt x="3" y="98"/>
                  <a:pt x="0" y="94"/>
                  <a:pt x="0" y="90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8" name="圆角矩形 87"/>
          <p:cNvSpPr/>
          <p:nvPr/>
        </p:nvSpPr>
        <p:spPr>
          <a:xfrm>
            <a:off x="6915150" y="1943100"/>
            <a:ext cx="419100" cy="419100"/>
          </a:xfrm>
          <a:prstGeom prst="roundRect">
            <a:avLst>
              <a:gd name="adj" fmla="val 18182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9" name="文本框 88" descr="{&quot;isTemplate&quot;:true,&quot;type&quot;:&quot;text&quot;}"/>
          <p:cNvSpPr txBox="1"/>
          <p:nvPr/>
        </p:nvSpPr>
        <p:spPr>
          <a:xfrm>
            <a:off x="7058025" y="2028825"/>
            <a:ext cx="142875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FFFFFF"/>
                </a:solidFill>
                <a:latin typeface="Inter"/>
                <a:ea typeface="Inter"/>
              </a:rPr>
              <a:t>P</a:t>
            </a:r>
            <a:endParaRPr/>
          </a:p>
        </p:txBody>
      </p:sp>
      <p:sp>
        <p:nvSpPr>
          <p:cNvPr id="90" name="文本框 89" descr="{&quot;isTemplate&quot;:true,&quot;type&quot;:&quot;text&quot;}"/>
          <p:cNvSpPr txBox="1"/>
          <p:nvPr/>
        </p:nvSpPr>
        <p:spPr>
          <a:xfrm>
            <a:off x="7467600" y="1943100"/>
            <a:ext cx="401955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75" b="1">
                <a:solidFill>
                  <a:srgbClr val="0F172A"/>
                </a:solidFill>
                <a:latin typeface="Microsoft YaHei"/>
                <a:ea typeface="Microsoft YaHei"/>
              </a:rPr>
              <a:t>Plan </a:t>
            </a: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计划</a:t>
            </a:r>
            <a:endParaRPr/>
          </a:p>
        </p:txBody>
      </p:sp>
      <p:sp>
        <p:nvSpPr>
          <p:cNvPr id="91" name="文本框 90" descr="{&quot;isTemplate&quot;:true,&quot;type&quot;:&quot;text&quot;}"/>
          <p:cNvSpPr txBox="1"/>
          <p:nvPr/>
        </p:nvSpPr>
        <p:spPr>
          <a:xfrm>
            <a:off x="7467600" y="2181225"/>
            <a:ext cx="4019550" cy="2476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1050">
                <a:solidFill>
                  <a:srgbClr val="1E293B"/>
                </a:solidFill>
                <a:latin typeface="Microsoft YaHei"/>
                <a:ea typeface="Microsoft YaHei"/>
              </a:rPr>
              <a:t>识别问题、分析原因、制定方案</a:t>
            </a:r>
            <a:endParaRPr/>
          </a:p>
        </p:txBody>
      </p:sp>
      <p:sp>
        <p:nvSpPr>
          <p:cNvPr id="92" name="文本框 91" descr="{&quot;isTemplate&quot;:true,&quot;type&quot;:&quot;text&quot;}"/>
          <p:cNvSpPr txBox="1"/>
          <p:nvPr/>
        </p:nvSpPr>
        <p:spPr>
          <a:xfrm>
            <a:off x="7467600" y="2466975"/>
            <a:ext cx="40195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2563EB"/>
                </a:solidFill>
                <a:latin typeface="Microsoft YaHei"/>
                <a:ea typeface="Microsoft YaHei"/>
              </a:rPr>
              <a:t>输出：改进计划</a:t>
            </a:r>
            <a:endParaRPr/>
          </a:p>
        </p:txBody>
      </p:sp>
      <p:sp>
        <p:nvSpPr>
          <p:cNvPr id="93" name="圆角矩形 92"/>
          <p:cNvSpPr/>
          <p:nvPr/>
        </p:nvSpPr>
        <p:spPr>
          <a:xfrm>
            <a:off x="6781800" y="2876550"/>
            <a:ext cx="4876800" cy="933450"/>
          </a:xfrm>
          <a:prstGeom prst="roundRect">
            <a:avLst>
              <a:gd name="adj" fmla="val 816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4" name="任意形状 93"/>
          <p:cNvSpPr/>
          <p:nvPr/>
        </p:nvSpPr>
        <p:spPr>
          <a:xfrm>
            <a:off x="6781800" y="2876550"/>
            <a:ext cx="4876800" cy="933450"/>
          </a:xfrm>
          <a:custGeom>
            <a:avLst/>
            <a:gdLst/>
            <a:ahLst/>
            <a:cxnLst/>
            <a:rect l="0" t="0" r="0" b="0"/>
            <a:pathLst>
              <a:path w="512" h="98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94"/>
                </a:lnTo>
                <a:cubicBezTo>
                  <a:pt x="4" y="96"/>
                  <a:pt x="5" y="98"/>
                  <a:pt x="7" y="98"/>
                </a:cubicBezTo>
                <a:cubicBezTo>
                  <a:pt x="3" y="98"/>
                  <a:pt x="0" y="94"/>
                  <a:pt x="0" y="90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5" name="圆角矩形 94"/>
          <p:cNvSpPr/>
          <p:nvPr/>
        </p:nvSpPr>
        <p:spPr>
          <a:xfrm>
            <a:off x="6915150" y="3009900"/>
            <a:ext cx="419100" cy="419100"/>
          </a:xfrm>
          <a:prstGeom prst="roundRect">
            <a:avLst>
              <a:gd name="adj" fmla="val 18182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6" name="文本框 95" descr="{&quot;isTemplate&quot;:true,&quot;type&quot;:&quot;text&quot;}"/>
          <p:cNvSpPr txBox="1"/>
          <p:nvPr/>
        </p:nvSpPr>
        <p:spPr>
          <a:xfrm>
            <a:off x="7048500" y="3095625"/>
            <a:ext cx="15240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FFFFFF"/>
                </a:solidFill>
                <a:latin typeface="Inter"/>
                <a:ea typeface="Inter"/>
              </a:rPr>
              <a:t>D</a:t>
            </a:r>
            <a:endParaRPr/>
          </a:p>
        </p:txBody>
      </p:sp>
      <p:sp>
        <p:nvSpPr>
          <p:cNvPr id="97" name="文本框 96" descr="{&quot;isTemplate&quot;:true,&quot;type&quot;:&quot;text&quot;}"/>
          <p:cNvSpPr txBox="1"/>
          <p:nvPr/>
        </p:nvSpPr>
        <p:spPr>
          <a:xfrm>
            <a:off x="7467600" y="3009900"/>
            <a:ext cx="401955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75" b="1">
                <a:solidFill>
                  <a:srgbClr val="0F172A"/>
                </a:solidFill>
                <a:latin typeface="Microsoft YaHei"/>
                <a:ea typeface="Microsoft YaHei"/>
              </a:rPr>
              <a:t>Do </a:t>
            </a: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执行</a:t>
            </a:r>
            <a:endParaRPr/>
          </a:p>
        </p:txBody>
      </p:sp>
      <p:sp>
        <p:nvSpPr>
          <p:cNvPr id="98" name="文本框 97" descr="{&quot;isTemplate&quot;:true,&quot;type&quot;:&quot;text&quot;}"/>
          <p:cNvSpPr txBox="1"/>
          <p:nvPr/>
        </p:nvSpPr>
        <p:spPr>
          <a:xfrm>
            <a:off x="7467600" y="3248025"/>
            <a:ext cx="4019550" cy="2476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1050">
                <a:solidFill>
                  <a:srgbClr val="1E293B"/>
                </a:solidFill>
                <a:latin typeface="Microsoft YaHei"/>
                <a:ea typeface="Microsoft YaHei"/>
              </a:rPr>
              <a:t>按计划落实措施，收集过程数据</a:t>
            </a:r>
            <a:endParaRPr/>
          </a:p>
        </p:txBody>
      </p:sp>
      <p:sp>
        <p:nvSpPr>
          <p:cNvPr id="99" name="文本框 98" descr="{&quot;isTemplate&quot;:true,&quot;type&quot;:&quot;text&quot;}"/>
          <p:cNvSpPr txBox="1"/>
          <p:nvPr/>
        </p:nvSpPr>
        <p:spPr>
          <a:xfrm>
            <a:off x="7467600" y="3533775"/>
            <a:ext cx="40195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10B981"/>
                </a:solidFill>
                <a:latin typeface="Microsoft YaHei"/>
                <a:ea typeface="Microsoft YaHei"/>
              </a:rPr>
              <a:t>输出：执行记录</a:t>
            </a:r>
            <a:endParaRPr/>
          </a:p>
        </p:txBody>
      </p:sp>
      <p:sp>
        <p:nvSpPr>
          <p:cNvPr id="100" name="圆角矩形 99"/>
          <p:cNvSpPr/>
          <p:nvPr/>
        </p:nvSpPr>
        <p:spPr>
          <a:xfrm>
            <a:off x="6781800" y="3943350"/>
            <a:ext cx="4876800" cy="933450"/>
          </a:xfrm>
          <a:prstGeom prst="roundRect">
            <a:avLst>
              <a:gd name="adj" fmla="val 816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1" name="任意形状 100"/>
          <p:cNvSpPr/>
          <p:nvPr/>
        </p:nvSpPr>
        <p:spPr>
          <a:xfrm>
            <a:off x="6781800" y="3943350"/>
            <a:ext cx="4876800" cy="933450"/>
          </a:xfrm>
          <a:custGeom>
            <a:avLst/>
            <a:gdLst/>
            <a:ahLst/>
            <a:cxnLst/>
            <a:rect l="0" t="0" r="0" b="0"/>
            <a:pathLst>
              <a:path w="512" h="98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94"/>
                </a:lnTo>
                <a:cubicBezTo>
                  <a:pt x="4" y="96"/>
                  <a:pt x="5" y="98"/>
                  <a:pt x="7" y="98"/>
                </a:cubicBezTo>
                <a:cubicBezTo>
                  <a:pt x="3" y="98"/>
                  <a:pt x="0" y="94"/>
                  <a:pt x="0" y="90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" name="圆角矩形 101"/>
          <p:cNvSpPr/>
          <p:nvPr/>
        </p:nvSpPr>
        <p:spPr>
          <a:xfrm>
            <a:off x="6915150" y="4076700"/>
            <a:ext cx="419100" cy="419100"/>
          </a:xfrm>
          <a:prstGeom prst="roundRect">
            <a:avLst>
              <a:gd name="adj" fmla="val 18182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" name="文本框 102" descr="{&quot;isTemplate&quot;:true,&quot;type&quot;:&quot;text&quot;}"/>
          <p:cNvSpPr txBox="1"/>
          <p:nvPr/>
        </p:nvSpPr>
        <p:spPr>
          <a:xfrm>
            <a:off x="7048500" y="4162425"/>
            <a:ext cx="15240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FFFFFF"/>
                </a:solidFill>
                <a:latin typeface="Inter"/>
                <a:ea typeface="Inter"/>
              </a:rPr>
              <a:t>C</a:t>
            </a:r>
            <a:endParaRPr/>
          </a:p>
        </p:txBody>
      </p:sp>
      <p:sp>
        <p:nvSpPr>
          <p:cNvPr id="104" name="文本框 103" descr="{&quot;isTemplate&quot;:true,&quot;type&quot;:&quot;text&quot;}"/>
          <p:cNvSpPr txBox="1"/>
          <p:nvPr/>
        </p:nvSpPr>
        <p:spPr>
          <a:xfrm>
            <a:off x="7467600" y="4076700"/>
            <a:ext cx="401955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75" b="1">
                <a:solidFill>
                  <a:srgbClr val="0F172A"/>
                </a:solidFill>
                <a:latin typeface="Microsoft YaHei"/>
                <a:ea typeface="Microsoft YaHei"/>
              </a:rPr>
              <a:t>Check </a:t>
            </a: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检查</a:t>
            </a:r>
            <a:endParaRPr/>
          </a:p>
        </p:txBody>
      </p:sp>
      <p:sp>
        <p:nvSpPr>
          <p:cNvPr id="105" name="文本框 104" descr="{&quot;isTemplate&quot;:true,&quot;type&quot;:&quot;text&quot;}"/>
          <p:cNvSpPr txBox="1"/>
          <p:nvPr/>
        </p:nvSpPr>
        <p:spPr>
          <a:xfrm>
            <a:off x="7467600" y="4314825"/>
            <a:ext cx="4019550" cy="2476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1050">
                <a:solidFill>
                  <a:srgbClr val="1E293B"/>
                </a:solidFill>
                <a:latin typeface="Microsoft YaHei"/>
                <a:ea typeface="Microsoft YaHei"/>
              </a:rPr>
              <a:t>对照目标评估效果，识别差距</a:t>
            </a:r>
            <a:endParaRPr/>
          </a:p>
        </p:txBody>
      </p:sp>
      <p:sp>
        <p:nvSpPr>
          <p:cNvPr id="106" name="文本框 105" descr="{&quot;isTemplate&quot;:true,&quot;type&quot;:&quot;text&quot;}"/>
          <p:cNvSpPr txBox="1"/>
          <p:nvPr/>
        </p:nvSpPr>
        <p:spPr>
          <a:xfrm>
            <a:off x="7467600" y="4600575"/>
            <a:ext cx="40195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F59E0B"/>
                </a:solidFill>
                <a:latin typeface="Microsoft YaHei"/>
                <a:ea typeface="Microsoft YaHei"/>
              </a:rPr>
              <a:t>输出：分析报告</a:t>
            </a:r>
            <a:endParaRPr/>
          </a:p>
        </p:txBody>
      </p:sp>
      <p:sp>
        <p:nvSpPr>
          <p:cNvPr id="107" name="圆角矩形 106"/>
          <p:cNvSpPr/>
          <p:nvPr/>
        </p:nvSpPr>
        <p:spPr>
          <a:xfrm>
            <a:off x="6781800" y="5010150"/>
            <a:ext cx="4876800" cy="933450"/>
          </a:xfrm>
          <a:prstGeom prst="roundRect">
            <a:avLst>
              <a:gd name="adj" fmla="val 816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" name="任意形状 107"/>
          <p:cNvSpPr/>
          <p:nvPr/>
        </p:nvSpPr>
        <p:spPr>
          <a:xfrm>
            <a:off x="6781800" y="5010150"/>
            <a:ext cx="4876800" cy="933450"/>
          </a:xfrm>
          <a:custGeom>
            <a:avLst/>
            <a:gdLst/>
            <a:ahLst/>
            <a:cxnLst/>
            <a:rect l="0" t="0" r="0" b="0"/>
            <a:pathLst>
              <a:path w="512" h="98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94"/>
                </a:lnTo>
                <a:cubicBezTo>
                  <a:pt x="4" y="96"/>
                  <a:pt x="5" y="98"/>
                  <a:pt x="7" y="98"/>
                </a:cubicBezTo>
                <a:cubicBezTo>
                  <a:pt x="3" y="98"/>
                  <a:pt x="0" y="94"/>
                  <a:pt x="0" y="90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" name="圆角矩形 108"/>
          <p:cNvSpPr/>
          <p:nvPr/>
        </p:nvSpPr>
        <p:spPr>
          <a:xfrm>
            <a:off x="6915150" y="5143500"/>
            <a:ext cx="419100" cy="419100"/>
          </a:xfrm>
          <a:prstGeom prst="roundRect">
            <a:avLst>
              <a:gd name="adj" fmla="val 18182"/>
            </a:avLst>
          </a:prstGeom>
          <a:solidFill>
            <a:srgbClr val="EF444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0" name="文本框 109" descr="{&quot;isTemplate&quot;:true,&quot;type&quot;:&quot;text&quot;}"/>
          <p:cNvSpPr txBox="1"/>
          <p:nvPr/>
        </p:nvSpPr>
        <p:spPr>
          <a:xfrm>
            <a:off x="7048500" y="5229225"/>
            <a:ext cx="15240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FFFFFF"/>
                </a:solidFill>
                <a:latin typeface="Inter"/>
                <a:ea typeface="Inter"/>
              </a:rPr>
              <a:t>A</a:t>
            </a:r>
            <a:endParaRPr/>
          </a:p>
        </p:txBody>
      </p:sp>
      <p:sp>
        <p:nvSpPr>
          <p:cNvPr id="111" name="文本框 110" descr="{&quot;isTemplate&quot;:true,&quot;type&quot;:&quot;text&quot;}"/>
          <p:cNvSpPr txBox="1"/>
          <p:nvPr/>
        </p:nvSpPr>
        <p:spPr>
          <a:xfrm>
            <a:off x="7467600" y="5143500"/>
            <a:ext cx="401955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75" b="1">
                <a:solidFill>
                  <a:srgbClr val="0F172A"/>
                </a:solidFill>
                <a:latin typeface="Microsoft YaHei"/>
                <a:ea typeface="Microsoft YaHei"/>
              </a:rPr>
              <a:t>Act </a:t>
            </a: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处理</a:t>
            </a:r>
            <a:endParaRPr/>
          </a:p>
        </p:txBody>
      </p:sp>
      <p:sp>
        <p:nvSpPr>
          <p:cNvPr id="112" name="文本框 111" descr="{&quot;isTemplate&quot;:true,&quot;type&quot;:&quot;text&quot;}"/>
          <p:cNvSpPr txBox="1"/>
          <p:nvPr/>
        </p:nvSpPr>
        <p:spPr>
          <a:xfrm>
            <a:off x="7467600" y="5381625"/>
            <a:ext cx="4019550" cy="2476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1050">
                <a:solidFill>
                  <a:srgbClr val="1E293B"/>
                </a:solidFill>
                <a:latin typeface="Microsoft YaHei"/>
                <a:ea typeface="Microsoft YaHei"/>
              </a:rPr>
              <a:t>固化有效经验，未解决转入下一循环</a:t>
            </a:r>
            <a:endParaRPr/>
          </a:p>
        </p:txBody>
      </p:sp>
      <p:sp>
        <p:nvSpPr>
          <p:cNvPr id="113" name="文本框 112" descr="{&quot;isTemplate&quot;:true,&quot;type&quot;:&quot;text&quot;}"/>
          <p:cNvSpPr txBox="1"/>
          <p:nvPr/>
        </p:nvSpPr>
        <p:spPr>
          <a:xfrm>
            <a:off x="7467600" y="5667375"/>
            <a:ext cx="40195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EF4444"/>
                </a:solidFill>
                <a:latin typeface="Microsoft YaHei"/>
                <a:ea typeface="Microsoft YaHei"/>
              </a:rPr>
              <a:t>输出：标准化</a:t>
            </a:r>
            <a:r>
              <a:rPr lang="en-US" sz="900" b="1">
                <a:solidFill>
                  <a:srgbClr val="EF4444"/>
                </a:solidFill>
                <a:latin typeface="Microsoft YaHei"/>
                <a:ea typeface="Microsoft YaHei"/>
              </a:rPr>
              <a:t> / </a:t>
            </a:r>
            <a:r>
              <a:rPr lang="zh-CN" sz="900" b="1">
                <a:solidFill>
                  <a:srgbClr val="EF4444"/>
                </a:solidFill>
                <a:latin typeface="Microsoft YaHei"/>
                <a:ea typeface="Microsoft YaHei"/>
              </a:rPr>
              <a:t>新问题</a:t>
            </a:r>
            <a:endParaRPr/>
          </a:p>
        </p:txBody>
      </p:sp>
      <p:sp>
        <p:nvSpPr>
          <p:cNvPr id="114" name="任意形状 113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5" name="文本框 114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116" name="文本框 115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12 / 30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2 · 质量管理体系&#10;            &lt;/Text&gt;&#10;            &lt;Text style={{ fontSize: 34, color: '#0F172A', fontWeight: 'bold', marginTop: 8 }}&gt;&#10;                内审与管理评审 —— 体系的&quot;体检&quot;机制&#10;            &lt;/Text&gt;&#10;        &lt;/Box&gt;&#10;&#10;        {/* 左35%：标题色块 */}&#10;        &lt;Box style={{&#10;            position: 'absolute',&#10;            top: 150, left: 60,&#10;            width: '30%',&#10;            flexDirection: 'column',&#10;        }}&gt;&#10;            &lt;Box style={{&#10;                background: 'linear-gradient(135deg, #2563EB 0%, #0EA5E9 100%)',&#10;                padding: 24,&#10;                borderRadius: 8,&#10;            }}&gt;&#10;                &lt;Text style={{ fontSize: 16, color: 'rgba(255,255,255,0.85)', letterSpacing: 2 }}&gt;&#10;                    HEALTH CHECK&#10;                &lt;/Text&gt;&#10;                &lt;Text style={{ fontSize: 30, color: '#FFFFFF', fontWeight: 'bold', marginTop: 4 }}&gt;&#10;                    体系体检&#10;                &lt;/Text&gt;&#10;                &lt;Box style={{ width: 40, height: 3, background: '#F59E0B', marginTop: 12 }} /&gt;&#10;                &lt;Text style={{ fontSize: 14, color: 'rgba(255,255,255,0.85)', marginTop: 14, lineHeight: 1.6 }}&gt;&#10;                    体系不是建好就万事大吉，定期&quot;体检&quot;才能保持健康运行&#10;                &lt;/Text&gt;&#10;            &lt;/Box&gt;&#10;            &lt;Box style={{&#10;                background: '#F8FAFC',&#10;                borderLeft: '4px solid #F59E0B',&#10;                padding: 14,&#10;                marginTop: 20,&#10;                borderRadius: 4,&#10;            }}&gt;&#10;                &lt;Text style={{ fontSize: 13, color: '#475569', lineHeight: 1.6, fontStyle: 'italic' }}&gt;&#10;                    &quot;内审是自查，管理评审是总检。两者缺一不可。&quot;&#10;                &lt;/Text&gt;&#10;            &lt;/Box&gt;&#10;        &lt;/Box&gt;&#10;&#10;        {/* 右65%：内审vs管理评审对比表 */}&#10;        &lt;Box style={{&#10;            position: 'absolute',&#10;            top: 150, right: 60,&#10;            width: '58%',&#10;            flexDirection: 'column',&#10;            gap: 12,&#10;        }}&gt;&#10;            {/* 对比表 */}&#10;            &lt;Box style={{&#10;                flexDirection: 'row',&#10;                background: '#F8FAFC',&#10;                borderRadius: 8,&#10;                overflow: 'hidden',&#10;                border: '1px solid #E2E8F0',&#10;            }}&gt;&#10;                {/* 表头 */}&#10;                &lt;Box style={{ width: '20%', background: '#0F172A', padding: 10 }}&gt;&#10;                    &lt;Text style={{ fontSize: 14, color: '#FFFFFF', fontWeight: 'bold' }}&gt;维度&lt;/Text&gt;&#10;                &lt;/Box&gt;&#10;                &lt;Box style={{ flex: 1, background: '#2563EB', padding: 10 }}&gt;&#10;                    &lt;Text style={{ fontSize: 15, color: '#FFFFFF', fontWeight: 'bold' }}&gt;内部审核&lt;/Text&gt;&#10;                &lt;/Box&gt;&#10;                &lt;Box style={{ flex: 1, background: '#F59E0B', padding: 10 }}&gt;&#10;                    &lt;Text style={{ fontSize: 15, color: '#FFFFFF', fontWeight: 'bold' }}&gt;管理评审&lt;/Text&gt;&#10;                &lt;/Box&gt;&#10;            &lt;/Box&gt;&#10;&#10;            {[&#10;                { dim: '目的', audit: '检查体系是否符合标准与文件', review: '评价体系的适宜性、充分性、有效性' },&#10;                { dim: '执行者', audit: '内审员（经培训授权）', review: '最高管理者主持' },&#10;                { dim: '频次', audit: '至少每年1次，按计划全覆盖', review: '至少每年1次，必要时增加' },&#10;                { dim: '输入', audit: '程序文件、记录、现场观察', review: '内审报告、客户反馈、数据分析' },&#10;                { dim: '输出', audit: '不符合项报告 + 纠正措施', review: '改进决定 + 资源需求 + 方针调整' },&#10;                { dim: '关注点', audit: '是否符合？是否执行？', review: '是否有效？是否需要调整？' },&#10;            ].map((row, idx) =&gt; (&#10;                &lt;Box key={idx} style={{&#10;                    flexDirection: 'row',&#10;                    background: idx % 2 === 0 ? '#F8FAFC' : '#FFFFFF',&#10;                    borderRadius: 4,&#10;                    border: '1px solid #E2E8F0',&#10;                }}&gt;&#10;                    &lt;Box style={{ width: '20%', padding: 10, borderRight: '1px solid #E2E8F0' }}&gt;&#10;                        &lt;Text style={{ fontSize: 13, color: '#0F172A', fontWeight: 'bold' }}&gt;{row.dim}&lt;/Text&gt;&#10;                    &lt;/Box&gt;&#10;                    &lt;Box style={{ flex: 1, padding: 10, borderRight: '1px solid #E2E8F0' }}&gt;&#10;                        &lt;Text style={{ fontSize: 12, color: '#475569', lineHeight: 1.4 }}&gt;{row.audit}&lt;/Text&gt;&#10;                    &lt;/Box&gt;&#10;                    &lt;Box style={{ flex: 1, padding: 10 }}&gt;&#10;                        &lt;Text style={{ fontSize: 12, color: '#475569', lineHeight: 1.4 }}&gt;{row.review}&lt;/Text&gt;&#10;                    &lt;/Box&gt;&#10;                &lt;/Box&gt;&#10;            ))}&#10;&#10;            {/* 底部流程 */}&#10;            &lt;Box style={{&#10;                flexDirection: 'row',&#10;                alignItems: 'center',&#10;                gap: 8,&#10;                marginTop: 4,&#10;            }}&gt;&#10;                {['内审计划', '执行审核', '不符合项', '纠正措施', '管理评审', '改进决策'].map((step, i) =&gt; (&#10;                    &lt;Box key={i} style={{ flexDirection: 'row', alignItems: 'center', gap: 4 }}&gt;&#10;                        &lt;Box style={{&#10;                            background: i &lt; 4 ? '#2563EB' : '#F59E0B',&#10;                            paddingLeft: 8, paddingRight: 8,&#10;                            paddingTop: 5, paddingBottom: 5,&#10;                            borderRadius: 4,&#10;                        }}&gt;&#10;                            &lt;Text style={{ fontSize: 11, color: '#FFFFFF', fontWeight: 600 }}&gt;&#10;                                {step}&#10;                            &lt;/Text&gt;&#10;                        &lt;/Box&gt;&#10;                        {i &lt; 5 &amp;&amp; &lt;Text style={{ fontSize: 12, color: '#94A3B8' }}&gt;→&lt;/Text&gt;}&#10;                    &lt;/Box&gt;&#10;                ))}&#10;            &lt;/Box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13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矩形 1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9" name="任意形状 118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0" name="文本框 119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02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质量管理体系</a:t>
            </a:r>
            <a:endParaRPr/>
          </a:p>
        </p:txBody>
      </p:sp>
      <p:sp>
        <p:nvSpPr>
          <p:cNvPr id="121" name="文本框 120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内审与管理评审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体系的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"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体检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"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机制</a:t>
            </a:r>
            <a:endParaRPr/>
          </a:p>
        </p:txBody>
      </p:sp>
      <p:sp>
        <p:nvSpPr>
          <p:cNvPr id="122" name="圆角矩形 121"/>
          <p:cNvSpPr/>
          <p:nvPr/>
        </p:nvSpPr>
        <p:spPr>
          <a:xfrm>
            <a:off x="571500" y="1428750"/>
            <a:ext cx="3657600" cy="1819275"/>
          </a:xfrm>
          <a:prstGeom prst="roundRect">
            <a:avLst>
              <a:gd name="adj" fmla="val 4188"/>
            </a:avLst>
          </a:prstGeom>
          <a:gradFill>
            <a:gsLst>
              <a:gs pos="0">
                <a:srgbClr val="2563EB"/>
              </a:gs>
              <a:gs pos="100000">
                <a:srgbClr val="0EA5E9"/>
              </a:gs>
            </a:gsLst>
            <a:lin ang="2700000" scaled="1"/>
          </a:gradFill>
          <a:ln/>
        </p:spPr>
        <p:txBody>
          <a:bodyPr/>
          <a:lstStyle/>
          <a:p>
            <a:endParaRPr/>
          </a:p>
        </p:txBody>
      </p:sp>
      <p:sp>
        <p:nvSpPr>
          <p:cNvPr id="123" name="文本框 122" descr="{&quot;isTemplate&quot;:true,&quot;type&quot;:&quot;text&quot;}"/>
          <p:cNvSpPr txBox="1"/>
          <p:nvPr/>
        </p:nvSpPr>
        <p:spPr>
          <a:xfrm>
            <a:off x="800100" y="1657350"/>
            <a:ext cx="32004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00" spc="1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HEALTH CHECK</a:t>
            </a:r>
            <a:endParaRPr/>
          </a:p>
        </p:txBody>
      </p:sp>
      <p:sp>
        <p:nvSpPr>
          <p:cNvPr id="124" name="文本框 123" descr="{&quot;isTemplate&quot;:true,&quot;type&quot;:&quot;text&quot;}"/>
          <p:cNvSpPr txBox="1"/>
          <p:nvPr/>
        </p:nvSpPr>
        <p:spPr>
          <a:xfrm>
            <a:off x="800100" y="1885950"/>
            <a:ext cx="3200400" cy="3429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250" b="1">
                <a:solidFill>
                  <a:srgbClr val="FFFFFF"/>
                </a:solidFill>
                <a:latin typeface="Microsoft YaHei"/>
                <a:ea typeface="Microsoft YaHei"/>
              </a:rPr>
              <a:t>体系体检</a:t>
            </a:r>
            <a:endParaRPr/>
          </a:p>
        </p:txBody>
      </p:sp>
      <p:sp>
        <p:nvSpPr>
          <p:cNvPr id="125" name="矩形 124"/>
          <p:cNvSpPr/>
          <p:nvPr/>
        </p:nvSpPr>
        <p:spPr>
          <a:xfrm>
            <a:off x="800100" y="2343150"/>
            <a:ext cx="381000" cy="28575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6" name="文本框 125" descr="{&quot;isTemplate&quot;:true,&quot;type&quot;:&quot;text&quot;}"/>
          <p:cNvSpPr txBox="1"/>
          <p:nvPr/>
        </p:nvSpPr>
        <p:spPr>
          <a:xfrm>
            <a:off x="800100" y="2505075"/>
            <a:ext cx="3200400" cy="51435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lnSpc>
                <a:spcPct val="160000"/>
              </a:lnSpc>
            </a:pPr>
            <a:r>
              <a:rPr lang="zh-CN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体系不是建好就万事大吉，定期</a:t>
            </a:r>
            <a:r>
              <a:rPr lang="en-US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"</a:t>
            </a:r>
            <a:r>
              <a:rPr lang="zh-CN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体检</a:t>
            </a:r>
            <a:r>
              <a:rPr lang="en-US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"</a:t>
            </a:r>
            <a:r>
              <a:rPr lang="zh-CN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才能保持健康运行</a:t>
            </a:r>
            <a:endParaRPr/>
          </a:p>
        </p:txBody>
      </p:sp>
      <p:sp>
        <p:nvSpPr>
          <p:cNvPr id="127" name="圆角矩形 126"/>
          <p:cNvSpPr/>
          <p:nvPr/>
        </p:nvSpPr>
        <p:spPr>
          <a:xfrm>
            <a:off x="609600" y="3438525"/>
            <a:ext cx="3657600" cy="504825"/>
          </a:xfrm>
          <a:prstGeom prst="roundRect">
            <a:avLst>
              <a:gd name="adj" fmla="val 7547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8" name="任意形状 127"/>
          <p:cNvSpPr/>
          <p:nvPr/>
        </p:nvSpPr>
        <p:spPr>
          <a:xfrm>
            <a:off x="609600" y="3438525"/>
            <a:ext cx="3657600" cy="504825"/>
          </a:xfrm>
          <a:custGeom>
            <a:avLst/>
            <a:gdLst/>
            <a:ahLst/>
            <a:cxnLst/>
            <a:rect l="0" t="0" r="0" b="0"/>
            <a:pathLst>
              <a:path w="384" h="53">
                <a:moveTo>
                  <a:pt x="4" y="53"/>
                </a:moveTo>
                <a:cubicBezTo>
                  <a:pt x="2" y="53"/>
                  <a:pt x="0" y="51"/>
                  <a:pt x="0" y="49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lnTo>
                  <a:pt x="4" y="53"/>
                </a:ln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9" name="文本框 128" descr="{&quot;isTemplate&quot;:true,&quot;type&quot;:&quot;text&quot;}"/>
          <p:cNvSpPr txBox="1"/>
          <p:nvPr/>
        </p:nvSpPr>
        <p:spPr>
          <a:xfrm>
            <a:off x="742950" y="3571875"/>
            <a:ext cx="3352800" cy="2381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60000"/>
              </a:lnSpc>
            </a:pPr>
            <a:r>
              <a:rPr lang="en-US" sz="975" i="1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975" i="1">
                <a:solidFill>
                  <a:srgbClr val="475569"/>
                </a:solidFill>
                <a:latin typeface="Microsoft YaHei"/>
                <a:ea typeface="Microsoft YaHei"/>
              </a:rPr>
              <a:t>内审是自查，管理评审是总检。两者缺一不可。</a:t>
            </a:r>
            <a:r>
              <a:rPr lang="en-US" sz="975" i="1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130" name="圆角矩形 129"/>
          <p:cNvSpPr/>
          <p:nvPr/>
        </p:nvSpPr>
        <p:spPr>
          <a:xfrm>
            <a:off x="4552950" y="1428750"/>
            <a:ext cx="7067550" cy="361950"/>
          </a:xfrm>
          <a:prstGeom prst="roundRect">
            <a:avLst>
              <a:gd name="adj" fmla="val 21053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1" name="任意形状 130"/>
          <p:cNvSpPr/>
          <p:nvPr/>
        </p:nvSpPr>
        <p:spPr>
          <a:xfrm>
            <a:off x="4552950" y="1428750"/>
            <a:ext cx="1409700" cy="361950"/>
          </a:xfrm>
          <a:custGeom>
            <a:avLst/>
            <a:gdLst/>
            <a:ahLst/>
            <a:cxnLst/>
            <a:rect l="0" t="0" r="0" b="0"/>
            <a:pathLst>
              <a:path w="148" h="38">
                <a:moveTo>
                  <a:pt x="148" y="38"/>
                </a:moveTo>
                <a:lnTo>
                  <a:pt x="8" y="38"/>
                </a:lnTo>
                <a:cubicBezTo>
                  <a:pt x="4" y="38"/>
                  <a:pt x="0" y="34"/>
                  <a:pt x="0" y="30"/>
                </a:cubicBezTo>
                <a:lnTo>
                  <a:pt x="0" y="8"/>
                </a:lnTo>
                <a:cubicBezTo>
                  <a:pt x="0" y="4"/>
                  <a:pt x="4" y="0"/>
                  <a:pt x="8" y="0"/>
                </a:cubicBezTo>
                <a:lnTo>
                  <a:pt x="148" y="0"/>
                </a:lnTo>
                <a:close/>
              </a:path>
            </a:pathLst>
          </a:custGeom>
          <a:solidFill>
            <a:srgbClr val="0F17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2" name="文本框 131" descr="{&quot;isTemplate&quot;:true,&quot;type&quot;:&quot;text&quot;}"/>
          <p:cNvSpPr txBox="1"/>
          <p:nvPr/>
        </p:nvSpPr>
        <p:spPr>
          <a:xfrm>
            <a:off x="4648200" y="1524000"/>
            <a:ext cx="12192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维度</a:t>
            </a:r>
            <a:endParaRPr/>
          </a:p>
        </p:txBody>
      </p:sp>
      <p:sp>
        <p:nvSpPr>
          <p:cNvPr id="133" name="矩形 132"/>
          <p:cNvSpPr/>
          <p:nvPr/>
        </p:nvSpPr>
        <p:spPr>
          <a:xfrm>
            <a:off x="5962650" y="1428750"/>
            <a:ext cx="2828925" cy="361950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4" name="文本框 133" descr="{&quot;isTemplate&quot;:true,&quot;type&quot;:&quot;text&quot;}"/>
          <p:cNvSpPr txBox="1"/>
          <p:nvPr/>
        </p:nvSpPr>
        <p:spPr>
          <a:xfrm>
            <a:off x="6057900" y="1524000"/>
            <a:ext cx="2638425" cy="1714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FFFFFF"/>
                </a:solidFill>
                <a:latin typeface="Microsoft YaHei"/>
                <a:ea typeface="Microsoft YaHei"/>
              </a:rPr>
              <a:t>内部审核</a:t>
            </a:r>
            <a:endParaRPr/>
          </a:p>
        </p:txBody>
      </p:sp>
      <p:sp>
        <p:nvSpPr>
          <p:cNvPr id="135" name="任意形状 134"/>
          <p:cNvSpPr/>
          <p:nvPr/>
        </p:nvSpPr>
        <p:spPr>
          <a:xfrm>
            <a:off x="8791575" y="1428750"/>
            <a:ext cx="2828925" cy="361950"/>
          </a:xfrm>
          <a:custGeom>
            <a:avLst/>
            <a:gdLst/>
            <a:ahLst/>
            <a:cxnLst/>
            <a:rect l="0" t="0" r="0" b="0"/>
            <a:pathLst>
              <a:path w="297" h="38">
                <a:moveTo>
                  <a:pt x="289" y="0"/>
                </a:moveTo>
                <a:cubicBezTo>
                  <a:pt x="294" y="0"/>
                  <a:pt x="297" y="4"/>
                  <a:pt x="297" y="8"/>
                </a:cubicBezTo>
                <a:lnTo>
                  <a:pt x="297" y="30"/>
                </a:lnTo>
                <a:cubicBezTo>
                  <a:pt x="297" y="34"/>
                  <a:pt x="293" y="38"/>
                  <a:pt x="289" y="38"/>
                </a:cubicBezTo>
                <a:lnTo>
                  <a:pt x="0" y="38"/>
                </a:lnTo>
                <a:lnTo>
                  <a:pt x="0" y="0"/>
                </a:lnTo>
                <a:lnTo>
                  <a:pt x="289" y="0"/>
                </a:ln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6" name="文本框 135" descr="{&quot;isTemplate&quot;:true,&quot;type&quot;:&quot;text&quot;}"/>
          <p:cNvSpPr txBox="1"/>
          <p:nvPr/>
        </p:nvSpPr>
        <p:spPr>
          <a:xfrm>
            <a:off x="8886825" y="1524000"/>
            <a:ext cx="2638425" cy="1714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FFFFFF"/>
                </a:solidFill>
                <a:latin typeface="Microsoft YaHei"/>
                <a:ea typeface="Microsoft YaHei"/>
              </a:rPr>
              <a:t>管理评审</a:t>
            </a:r>
            <a:endParaRPr/>
          </a:p>
        </p:txBody>
      </p:sp>
      <p:sp>
        <p:nvSpPr>
          <p:cNvPr id="137" name="圆角矩形 136"/>
          <p:cNvSpPr/>
          <p:nvPr/>
        </p:nvSpPr>
        <p:spPr>
          <a:xfrm>
            <a:off x="4552950" y="1905000"/>
            <a:ext cx="7067550" cy="390525"/>
          </a:xfrm>
          <a:prstGeom prst="roundRect">
            <a:avLst>
              <a:gd name="adj" fmla="val 9756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8" name="任意形状 137"/>
          <p:cNvSpPr/>
          <p:nvPr/>
        </p:nvSpPr>
        <p:spPr>
          <a:xfrm>
            <a:off x="4552950" y="1905000"/>
            <a:ext cx="1419225" cy="390525"/>
          </a:xfrm>
          <a:custGeom>
            <a:avLst/>
            <a:gdLst/>
            <a:ahLst/>
            <a:cxnLst/>
            <a:rect l="0" t="0" r="0" b="0"/>
            <a:pathLst>
              <a:path w="149" h="41">
                <a:moveTo>
                  <a:pt x="148" y="0"/>
                </a:moveTo>
                <a:lnTo>
                  <a:pt x="149" y="0"/>
                </a:lnTo>
                <a:lnTo>
                  <a:pt x="149" y="41"/>
                </a:lnTo>
                <a:lnTo>
                  <a:pt x="148" y="4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9" name="文本框 138" descr="{&quot;isTemplate&quot;:true,&quot;type&quot;:&quot;text&quot;}"/>
          <p:cNvSpPr txBox="1"/>
          <p:nvPr/>
        </p:nvSpPr>
        <p:spPr>
          <a:xfrm>
            <a:off x="4648200" y="2000250"/>
            <a:ext cx="120967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目的</a:t>
            </a:r>
            <a:endParaRPr/>
          </a:p>
        </p:txBody>
      </p:sp>
      <p:sp>
        <p:nvSpPr>
          <p:cNvPr id="140" name="任意形状 139"/>
          <p:cNvSpPr/>
          <p:nvPr/>
        </p:nvSpPr>
        <p:spPr>
          <a:xfrm>
            <a:off x="5962650" y="1905000"/>
            <a:ext cx="2838450" cy="390525"/>
          </a:xfrm>
          <a:custGeom>
            <a:avLst/>
            <a:gdLst/>
            <a:ahLst/>
            <a:cxnLst/>
            <a:rect l="0" t="0" r="0" b="0"/>
            <a:pathLst>
              <a:path w="298" h="41">
                <a:moveTo>
                  <a:pt x="297" y="0"/>
                </a:moveTo>
                <a:lnTo>
                  <a:pt x="298" y="0"/>
                </a:lnTo>
                <a:lnTo>
                  <a:pt x="298" y="41"/>
                </a:lnTo>
                <a:lnTo>
                  <a:pt x="297" y="4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1" name="文本框 140" descr="{&quot;isTemplate&quot;:true,&quot;type&quot;:&quot;text&quot;}"/>
          <p:cNvSpPr txBox="1"/>
          <p:nvPr/>
        </p:nvSpPr>
        <p:spPr>
          <a:xfrm>
            <a:off x="6057900" y="2000250"/>
            <a:ext cx="26289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检查体系是否符合标准与文件</a:t>
            </a:r>
            <a:endParaRPr/>
          </a:p>
        </p:txBody>
      </p:sp>
      <p:sp>
        <p:nvSpPr>
          <p:cNvPr id="142" name="文本框 141" descr="{&quot;isTemplate&quot;:true,&quot;type&quot;:&quot;text&quot;}"/>
          <p:cNvSpPr txBox="1"/>
          <p:nvPr/>
        </p:nvSpPr>
        <p:spPr>
          <a:xfrm>
            <a:off x="8886825" y="2000250"/>
            <a:ext cx="263842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评价体系的适宜性、充分性、有效性</a:t>
            </a:r>
            <a:endParaRPr/>
          </a:p>
        </p:txBody>
      </p:sp>
      <p:sp>
        <p:nvSpPr>
          <p:cNvPr id="143" name="圆角矩形 142"/>
          <p:cNvSpPr/>
          <p:nvPr/>
        </p:nvSpPr>
        <p:spPr>
          <a:xfrm>
            <a:off x="4552950" y="2409825"/>
            <a:ext cx="7067550" cy="390525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4" name="任意形状 143"/>
          <p:cNvSpPr/>
          <p:nvPr/>
        </p:nvSpPr>
        <p:spPr>
          <a:xfrm>
            <a:off x="4552950" y="2409825"/>
            <a:ext cx="1419225" cy="390525"/>
          </a:xfrm>
          <a:custGeom>
            <a:avLst/>
            <a:gdLst/>
            <a:ahLst/>
            <a:cxnLst/>
            <a:rect l="0" t="0" r="0" b="0"/>
            <a:pathLst>
              <a:path w="149" h="41">
                <a:moveTo>
                  <a:pt x="148" y="0"/>
                </a:moveTo>
                <a:lnTo>
                  <a:pt x="149" y="0"/>
                </a:lnTo>
                <a:lnTo>
                  <a:pt x="149" y="41"/>
                </a:lnTo>
                <a:lnTo>
                  <a:pt x="148" y="4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5" name="文本框 144" descr="{&quot;isTemplate&quot;:true,&quot;type&quot;:&quot;text&quot;}"/>
          <p:cNvSpPr txBox="1"/>
          <p:nvPr/>
        </p:nvSpPr>
        <p:spPr>
          <a:xfrm>
            <a:off x="4648200" y="2505075"/>
            <a:ext cx="120967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执行者</a:t>
            </a:r>
            <a:endParaRPr/>
          </a:p>
        </p:txBody>
      </p:sp>
      <p:sp>
        <p:nvSpPr>
          <p:cNvPr id="146" name="任意形状 145"/>
          <p:cNvSpPr/>
          <p:nvPr/>
        </p:nvSpPr>
        <p:spPr>
          <a:xfrm>
            <a:off x="5962650" y="2409825"/>
            <a:ext cx="2838450" cy="390525"/>
          </a:xfrm>
          <a:custGeom>
            <a:avLst/>
            <a:gdLst/>
            <a:ahLst/>
            <a:cxnLst/>
            <a:rect l="0" t="0" r="0" b="0"/>
            <a:pathLst>
              <a:path w="298" h="41">
                <a:moveTo>
                  <a:pt x="297" y="0"/>
                </a:moveTo>
                <a:lnTo>
                  <a:pt x="298" y="0"/>
                </a:lnTo>
                <a:lnTo>
                  <a:pt x="298" y="41"/>
                </a:lnTo>
                <a:lnTo>
                  <a:pt x="297" y="4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7" name="文本框 146" descr="{&quot;isTemplate&quot;:true,&quot;type&quot;:&quot;text&quot;}"/>
          <p:cNvSpPr txBox="1"/>
          <p:nvPr/>
        </p:nvSpPr>
        <p:spPr>
          <a:xfrm>
            <a:off x="6057900" y="2505075"/>
            <a:ext cx="26289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内审员（经培训授权）</a:t>
            </a:r>
            <a:endParaRPr/>
          </a:p>
        </p:txBody>
      </p:sp>
      <p:sp>
        <p:nvSpPr>
          <p:cNvPr id="148" name="文本框 147" descr="{&quot;isTemplate&quot;:true,&quot;type&quot;:&quot;text&quot;}"/>
          <p:cNvSpPr txBox="1"/>
          <p:nvPr/>
        </p:nvSpPr>
        <p:spPr>
          <a:xfrm>
            <a:off x="8886825" y="2505075"/>
            <a:ext cx="263842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最高管理者主持</a:t>
            </a:r>
            <a:endParaRPr/>
          </a:p>
        </p:txBody>
      </p:sp>
      <p:sp>
        <p:nvSpPr>
          <p:cNvPr id="149" name="圆角矩形 148"/>
          <p:cNvSpPr/>
          <p:nvPr/>
        </p:nvSpPr>
        <p:spPr>
          <a:xfrm>
            <a:off x="4552950" y="2914650"/>
            <a:ext cx="7067550" cy="390525"/>
          </a:xfrm>
          <a:prstGeom prst="roundRect">
            <a:avLst>
              <a:gd name="adj" fmla="val 9756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0" name="任意形状 149"/>
          <p:cNvSpPr/>
          <p:nvPr/>
        </p:nvSpPr>
        <p:spPr>
          <a:xfrm>
            <a:off x="4552950" y="2914650"/>
            <a:ext cx="1419225" cy="390525"/>
          </a:xfrm>
          <a:custGeom>
            <a:avLst/>
            <a:gdLst/>
            <a:ahLst/>
            <a:cxnLst/>
            <a:rect l="0" t="0" r="0" b="0"/>
            <a:pathLst>
              <a:path w="149" h="41">
                <a:moveTo>
                  <a:pt x="148" y="0"/>
                </a:moveTo>
                <a:lnTo>
                  <a:pt x="149" y="0"/>
                </a:lnTo>
                <a:lnTo>
                  <a:pt x="149" y="41"/>
                </a:lnTo>
                <a:lnTo>
                  <a:pt x="148" y="4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1" name="文本框 150" descr="{&quot;isTemplate&quot;:true,&quot;type&quot;:&quot;text&quot;}"/>
          <p:cNvSpPr txBox="1"/>
          <p:nvPr/>
        </p:nvSpPr>
        <p:spPr>
          <a:xfrm>
            <a:off x="4648200" y="3009900"/>
            <a:ext cx="120967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频次</a:t>
            </a:r>
            <a:endParaRPr/>
          </a:p>
        </p:txBody>
      </p:sp>
      <p:sp>
        <p:nvSpPr>
          <p:cNvPr id="152" name="任意形状 151"/>
          <p:cNvSpPr/>
          <p:nvPr/>
        </p:nvSpPr>
        <p:spPr>
          <a:xfrm>
            <a:off x="5962650" y="2914650"/>
            <a:ext cx="2838450" cy="390525"/>
          </a:xfrm>
          <a:custGeom>
            <a:avLst/>
            <a:gdLst/>
            <a:ahLst/>
            <a:cxnLst/>
            <a:rect l="0" t="0" r="0" b="0"/>
            <a:pathLst>
              <a:path w="298" h="41">
                <a:moveTo>
                  <a:pt x="297" y="0"/>
                </a:moveTo>
                <a:lnTo>
                  <a:pt x="298" y="0"/>
                </a:lnTo>
                <a:lnTo>
                  <a:pt x="298" y="41"/>
                </a:lnTo>
                <a:lnTo>
                  <a:pt x="297" y="4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3" name="文本框 152" descr="{&quot;isTemplate&quot;:true,&quot;type&quot;:&quot;text&quot;}"/>
          <p:cNvSpPr txBox="1"/>
          <p:nvPr/>
        </p:nvSpPr>
        <p:spPr>
          <a:xfrm>
            <a:off x="6057900" y="3009900"/>
            <a:ext cx="26289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至少每年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1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次，按计划全覆盖</a:t>
            </a:r>
            <a:endParaRPr/>
          </a:p>
        </p:txBody>
      </p:sp>
      <p:sp>
        <p:nvSpPr>
          <p:cNvPr id="154" name="文本框 153" descr="{&quot;isTemplate&quot;:true,&quot;type&quot;:&quot;text&quot;}"/>
          <p:cNvSpPr txBox="1"/>
          <p:nvPr/>
        </p:nvSpPr>
        <p:spPr>
          <a:xfrm>
            <a:off x="8886825" y="3009900"/>
            <a:ext cx="263842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至少每年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1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次，必要时增加</a:t>
            </a:r>
            <a:endParaRPr/>
          </a:p>
        </p:txBody>
      </p:sp>
      <p:sp>
        <p:nvSpPr>
          <p:cNvPr id="155" name="圆角矩形 154"/>
          <p:cNvSpPr/>
          <p:nvPr/>
        </p:nvSpPr>
        <p:spPr>
          <a:xfrm>
            <a:off x="4552950" y="3419475"/>
            <a:ext cx="7067550" cy="390525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6" name="任意形状 155"/>
          <p:cNvSpPr/>
          <p:nvPr/>
        </p:nvSpPr>
        <p:spPr>
          <a:xfrm>
            <a:off x="4552950" y="3419475"/>
            <a:ext cx="1419225" cy="390525"/>
          </a:xfrm>
          <a:custGeom>
            <a:avLst/>
            <a:gdLst/>
            <a:ahLst/>
            <a:cxnLst/>
            <a:rect l="0" t="0" r="0" b="0"/>
            <a:pathLst>
              <a:path w="149" h="41">
                <a:moveTo>
                  <a:pt x="148" y="0"/>
                </a:moveTo>
                <a:lnTo>
                  <a:pt x="149" y="0"/>
                </a:lnTo>
                <a:lnTo>
                  <a:pt x="149" y="41"/>
                </a:lnTo>
                <a:lnTo>
                  <a:pt x="148" y="4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7" name="文本框 156" descr="{&quot;isTemplate&quot;:true,&quot;type&quot;:&quot;text&quot;}"/>
          <p:cNvSpPr txBox="1"/>
          <p:nvPr/>
        </p:nvSpPr>
        <p:spPr>
          <a:xfrm>
            <a:off x="4648200" y="3514725"/>
            <a:ext cx="120967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输入</a:t>
            </a:r>
            <a:endParaRPr/>
          </a:p>
        </p:txBody>
      </p:sp>
      <p:sp>
        <p:nvSpPr>
          <p:cNvPr id="158" name="任意形状 157"/>
          <p:cNvSpPr/>
          <p:nvPr/>
        </p:nvSpPr>
        <p:spPr>
          <a:xfrm>
            <a:off x="5962650" y="3419475"/>
            <a:ext cx="2838450" cy="390525"/>
          </a:xfrm>
          <a:custGeom>
            <a:avLst/>
            <a:gdLst/>
            <a:ahLst/>
            <a:cxnLst/>
            <a:rect l="0" t="0" r="0" b="0"/>
            <a:pathLst>
              <a:path w="298" h="41">
                <a:moveTo>
                  <a:pt x="297" y="0"/>
                </a:moveTo>
                <a:lnTo>
                  <a:pt x="298" y="0"/>
                </a:lnTo>
                <a:lnTo>
                  <a:pt x="298" y="41"/>
                </a:lnTo>
                <a:lnTo>
                  <a:pt x="297" y="4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9" name="文本框 158" descr="{&quot;isTemplate&quot;:true,&quot;type&quot;:&quot;text&quot;}"/>
          <p:cNvSpPr txBox="1"/>
          <p:nvPr/>
        </p:nvSpPr>
        <p:spPr>
          <a:xfrm>
            <a:off x="6057900" y="3514725"/>
            <a:ext cx="26289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程序文件、记录、现场观察</a:t>
            </a:r>
            <a:endParaRPr/>
          </a:p>
        </p:txBody>
      </p:sp>
      <p:sp>
        <p:nvSpPr>
          <p:cNvPr id="160" name="文本框 159" descr="{&quot;isTemplate&quot;:true,&quot;type&quot;:&quot;text&quot;}"/>
          <p:cNvSpPr txBox="1"/>
          <p:nvPr/>
        </p:nvSpPr>
        <p:spPr>
          <a:xfrm>
            <a:off x="8886825" y="3514725"/>
            <a:ext cx="263842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内审报告、客户反馈、数据分析</a:t>
            </a:r>
            <a:endParaRPr/>
          </a:p>
        </p:txBody>
      </p:sp>
      <p:sp>
        <p:nvSpPr>
          <p:cNvPr id="161" name="圆角矩形 160"/>
          <p:cNvSpPr/>
          <p:nvPr/>
        </p:nvSpPr>
        <p:spPr>
          <a:xfrm>
            <a:off x="4552950" y="3924300"/>
            <a:ext cx="7067550" cy="390525"/>
          </a:xfrm>
          <a:prstGeom prst="roundRect">
            <a:avLst>
              <a:gd name="adj" fmla="val 9756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2" name="任意形状 161"/>
          <p:cNvSpPr/>
          <p:nvPr/>
        </p:nvSpPr>
        <p:spPr>
          <a:xfrm>
            <a:off x="4552950" y="3924300"/>
            <a:ext cx="1419225" cy="390525"/>
          </a:xfrm>
          <a:custGeom>
            <a:avLst/>
            <a:gdLst/>
            <a:ahLst/>
            <a:cxnLst/>
            <a:rect l="0" t="0" r="0" b="0"/>
            <a:pathLst>
              <a:path w="149" h="41">
                <a:moveTo>
                  <a:pt x="148" y="0"/>
                </a:moveTo>
                <a:lnTo>
                  <a:pt x="149" y="0"/>
                </a:lnTo>
                <a:lnTo>
                  <a:pt x="149" y="41"/>
                </a:lnTo>
                <a:lnTo>
                  <a:pt x="148" y="4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3" name="文本框 162" descr="{&quot;isTemplate&quot;:true,&quot;type&quot;:&quot;text&quot;}"/>
          <p:cNvSpPr txBox="1"/>
          <p:nvPr/>
        </p:nvSpPr>
        <p:spPr>
          <a:xfrm>
            <a:off x="4648200" y="4019550"/>
            <a:ext cx="120967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输出</a:t>
            </a:r>
            <a:endParaRPr/>
          </a:p>
        </p:txBody>
      </p:sp>
      <p:sp>
        <p:nvSpPr>
          <p:cNvPr id="164" name="任意形状 163"/>
          <p:cNvSpPr/>
          <p:nvPr/>
        </p:nvSpPr>
        <p:spPr>
          <a:xfrm>
            <a:off x="5962650" y="3924300"/>
            <a:ext cx="2838450" cy="390525"/>
          </a:xfrm>
          <a:custGeom>
            <a:avLst/>
            <a:gdLst/>
            <a:ahLst/>
            <a:cxnLst/>
            <a:rect l="0" t="0" r="0" b="0"/>
            <a:pathLst>
              <a:path w="298" h="41">
                <a:moveTo>
                  <a:pt x="297" y="0"/>
                </a:moveTo>
                <a:lnTo>
                  <a:pt x="298" y="0"/>
                </a:lnTo>
                <a:lnTo>
                  <a:pt x="298" y="41"/>
                </a:lnTo>
                <a:lnTo>
                  <a:pt x="297" y="4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5" name="文本框 164" descr="{&quot;isTemplate&quot;:true,&quot;type&quot;:&quot;text&quot;}"/>
          <p:cNvSpPr txBox="1"/>
          <p:nvPr/>
        </p:nvSpPr>
        <p:spPr>
          <a:xfrm>
            <a:off x="6057900" y="4019550"/>
            <a:ext cx="26289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不符合项报告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 + 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纠正措施</a:t>
            </a:r>
            <a:endParaRPr/>
          </a:p>
        </p:txBody>
      </p:sp>
      <p:sp>
        <p:nvSpPr>
          <p:cNvPr id="166" name="文本框 165" descr="{&quot;isTemplate&quot;:true,&quot;type&quot;:&quot;text&quot;}"/>
          <p:cNvSpPr txBox="1"/>
          <p:nvPr/>
        </p:nvSpPr>
        <p:spPr>
          <a:xfrm>
            <a:off x="8886825" y="4019550"/>
            <a:ext cx="263842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改进决定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 + 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资源需求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 + 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方针调整</a:t>
            </a:r>
            <a:endParaRPr/>
          </a:p>
        </p:txBody>
      </p:sp>
      <p:sp>
        <p:nvSpPr>
          <p:cNvPr id="167" name="圆角矩形 166"/>
          <p:cNvSpPr/>
          <p:nvPr/>
        </p:nvSpPr>
        <p:spPr>
          <a:xfrm>
            <a:off x="4552950" y="4429125"/>
            <a:ext cx="7067550" cy="390525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8" name="任意形状 167"/>
          <p:cNvSpPr/>
          <p:nvPr/>
        </p:nvSpPr>
        <p:spPr>
          <a:xfrm>
            <a:off x="4552950" y="4429125"/>
            <a:ext cx="1419225" cy="390525"/>
          </a:xfrm>
          <a:custGeom>
            <a:avLst/>
            <a:gdLst/>
            <a:ahLst/>
            <a:cxnLst/>
            <a:rect l="0" t="0" r="0" b="0"/>
            <a:pathLst>
              <a:path w="149" h="41">
                <a:moveTo>
                  <a:pt x="148" y="0"/>
                </a:moveTo>
                <a:lnTo>
                  <a:pt x="149" y="0"/>
                </a:lnTo>
                <a:lnTo>
                  <a:pt x="149" y="41"/>
                </a:lnTo>
                <a:lnTo>
                  <a:pt x="148" y="4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9" name="文本框 168" descr="{&quot;isTemplate&quot;:true,&quot;type&quot;:&quot;text&quot;}"/>
          <p:cNvSpPr txBox="1"/>
          <p:nvPr/>
        </p:nvSpPr>
        <p:spPr>
          <a:xfrm>
            <a:off x="4648200" y="4524375"/>
            <a:ext cx="120967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关注点</a:t>
            </a:r>
            <a:endParaRPr/>
          </a:p>
        </p:txBody>
      </p:sp>
      <p:sp>
        <p:nvSpPr>
          <p:cNvPr id="170" name="任意形状 169"/>
          <p:cNvSpPr/>
          <p:nvPr/>
        </p:nvSpPr>
        <p:spPr>
          <a:xfrm>
            <a:off x="5962650" y="4429125"/>
            <a:ext cx="2838450" cy="390525"/>
          </a:xfrm>
          <a:custGeom>
            <a:avLst/>
            <a:gdLst/>
            <a:ahLst/>
            <a:cxnLst/>
            <a:rect l="0" t="0" r="0" b="0"/>
            <a:pathLst>
              <a:path w="298" h="41">
                <a:moveTo>
                  <a:pt x="297" y="0"/>
                </a:moveTo>
                <a:lnTo>
                  <a:pt x="298" y="0"/>
                </a:lnTo>
                <a:lnTo>
                  <a:pt x="298" y="41"/>
                </a:lnTo>
                <a:lnTo>
                  <a:pt x="297" y="4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1" name="文本框 170" descr="{&quot;isTemplate&quot;:true,&quot;type&quot;:&quot;text&quot;}"/>
          <p:cNvSpPr txBox="1"/>
          <p:nvPr/>
        </p:nvSpPr>
        <p:spPr>
          <a:xfrm>
            <a:off x="6057900" y="4524375"/>
            <a:ext cx="26289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是否符合？是否执行？</a:t>
            </a:r>
            <a:endParaRPr/>
          </a:p>
        </p:txBody>
      </p:sp>
      <p:sp>
        <p:nvSpPr>
          <p:cNvPr id="172" name="文本框 171" descr="{&quot;isTemplate&quot;:true,&quot;type&quot;:&quot;text&quot;}"/>
          <p:cNvSpPr txBox="1"/>
          <p:nvPr/>
        </p:nvSpPr>
        <p:spPr>
          <a:xfrm>
            <a:off x="8886825" y="4524375"/>
            <a:ext cx="263842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是否有效？是否需要调整？</a:t>
            </a:r>
            <a:endParaRPr/>
          </a:p>
        </p:txBody>
      </p:sp>
      <p:sp>
        <p:nvSpPr>
          <p:cNvPr id="173" name="圆角矩形 172"/>
          <p:cNvSpPr/>
          <p:nvPr/>
        </p:nvSpPr>
        <p:spPr>
          <a:xfrm>
            <a:off x="4552950" y="4972050"/>
            <a:ext cx="571500" cy="228600"/>
          </a:xfrm>
          <a:prstGeom prst="roundRect">
            <a:avLst>
              <a:gd name="adj" fmla="val 16667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4" name="文本框 173" descr="{&quot;isTemplate&quot;:true,&quot;type&quot;:&quot;text&quot;}"/>
          <p:cNvSpPr txBox="1"/>
          <p:nvPr/>
        </p:nvSpPr>
        <p:spPr>
          <a:xfrm>
            <a:off x="4629150" y="5019675"/>
            <a:ext cx="4191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内审计划</a:t>
            </a:r>
            <a:endParaRPr/>
          </a:p>
        </p:txBody>
      </p:sp>
      <p:sp>
        <p:nvSpPr>
          <p:cNvPr id="175" name="文本框 174" descr="{&quot;isTemplate&quot;:true,&quot;type&quot;:&quot;text&quot;}"/>
          <p:cNvSpPr txBox="1"/>
          <p:nvPr/>
        </p:nvSpPr>
        <p:spPr>
          <a:xfrm>
            <a:off x="5162550" y="5019675"/>
            <a:ext cx="1143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900">
                <a:solidFill>
                  <a:srgbClr val="94A3B8"/>
                </a:solidFill>
                <a:latin typeface="Microsoft YaHei"/>
                <a:ea typeface="Microsoft YaHei"/>
              </a:rPr>
              <a:t>→</a:t>
            </a:r>
            <a:endParaRPr/>
          </a:p>
        </p:txBody>
      </p:sp>
      <p:sp>
        <p:nvSpPr>
          <p:cNvPr id="176" name="圆角矩形 175"/>
          <p:cNvSpPr/>
          <p:nvPr/>
        </p:nvSpPr>
        <p:spPr>
          <a:xfrm>
            <a:off x="5353050" y="4972050"/>
            <a:ext cx="571500" cy="228600"/>
          </a:xfrm>
          <a:prstGeom prst="roundRect">
            <a:avLst>
              <a:gd name="adj" fmla="val 16667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7" name="文本框 176" descr="{&quot;isTemplate&quot;:true,&quot;type&quot;:&quot;text&quot;}"/>
          <p:cNvSpPr txBox="1"/>
          <p:nvPr/>
        </p:nvSpPr>
        <p:spPr>
          <a:xfrm>
            <a:off x="5429250" y="5019675"/>
            <a:ext cx="4191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执行审核</a:t>
            </a:r>
            <a:endParaRPr/>
          </a:p>
        </p:txBody>
      </p:sp>
      <p:sp>
        <p:nvSpPr>
          <p:cNvPr id="178" name="文本框 177" descr="{&quot;isTemplate&quot;:true,&quot;type&quot;:&quot;text&quot;}"/>
          <p:cNvSpPr txBox="1"/>
          <p:nvPr/>
        </p:nvSpPr>
        <p:spPr>
          <a:xfrm>
            <a:off x="5962650" y="5019675"/>
            <a:ext cx="1143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900">
                <a:solidFill>
                  <a:srgbClr val="94A3B8"/>
                </a:solidFill>
                <a:latin typeface="Microsoft YaHei"/>
                <a:ea typeface="Microsoft YaHei"/>
              </a:rPr>
              <a:t>→</a:t>
            </a:r>
            <a:endParaRPr/>
          </a:p>
        </p:txBody>
      </p:sp>
      <p:sp>
        <p:nvSpPr>
          <p:cNvPr id="179" name="圆角矩形 178"/>
          <p:cNvSpPr/>
          <p:nvPr/>
        </p:nvSpPr>
        <p:spPr>
          <a:xfrm>
            <a:off x="6153150" y="4972050"/>
            <a:ext cx="571500" cy="228600"/>
          </a:xfrm>
          <a:prstGeom prst="roundRect">
            <a:avLst>
              <a:gd name="adj" fmla="val 16667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0" name="文本框 179" descr="{&quot;isTemplate&quot;:true,&quot;type&quot;:&quot;text&quot;}"/>
          <p:cNvSpPr txBox="1"/>
          <p:nvPr/>
        </p:nvSpPr>
        <p:spPr>
          <a:xfrm>
            <a:off x="6229350" y="5019675"/>
            <a:ext cx="4191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不符合项</a:t>
            </a:r>
            <a:endParaRPr/>
          </a:p>
        </p:txBody>
      </p:sp>
      <p:sp>
        <p:nvSpPr>
          <p:cNvPr id="181" name="文本框 180" descr="{&quot;isTemplate&quot;:true,&quot;type&quot;:&quot;text&quot;}"/>
          <p:cNvSpPr txBox="1"/>
          <p:nvPr/>
        </p:nvSpPr>
        <p:spPr>
          <a:xfrm>
            <a:off x="6762750" y="5019675"/>
            <a:ext cx="1143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900">
                <a:solidFill>
                  <a:srgbClr val="94A3B8"/>
                </a:solidFill>
                <a:latin typeface="Microsoft YaHei"/>
                <a:ea typeface="Microsoft YaHei"/>
              </a:rPr>
              <a:t>→</a:t>
            </a:r>
            <a:endParaRPr/>
          </a:p>
        </p:txBody>
      </p:sp>
      <p:sp>
        <p:nvSpPr>
          <p:cNvPr id="182" name="圆角矩形 181"/>
          <p:cNvSpPr/>
          <p:nvPr/>
        </p:nvSpPr>
        <p:spPr>
          <a:xfrm>
            <a:off x="6953250" y="4972050"/>
            <a:ext cx="571500" cy="228600"/>
          </a:xfrm>
          <a:prstGeom prst="roundRect">
            <a:avLst>
              <a:gd name="adj" fmla="val 16667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3" name="文本框 182" descr="{&quot;isTemplate&quot;:true,&quot;type&quot;:&quot;text&quot;}"/>
          <p:cNvSpPr txBox="1"/>
          <p:nvPr/>
        </p:nvSpPr>
        <p:spPr>
          <a:xfrm>
            <a:off x="7029450" y="5019675"/>
            <a:ext cx="4191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纠正措施</a:t>
            </a:r>
            <a:endParaRPr/>
          </a:p>
        </p:txBody>
      </p:sp>
      <p:sp>
        <p:nvSpPr>
          <p:cNvPr id="184" name="文本框 183" descr="{&quot;isTemplate&quot;:true,&quot;type&quot;:&quot;text&quot;}"/>
          <p:cNvSpPr txBox="1"/>
          <p:nvPr/>
        </p:nvSpPr>
        <p:spPr>
          <a:xfrm>
            <a:off x="7562850" y="5019675"/>
            <a:ext cx="1143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900">
                <a:solidFill>
                  <a:srgbClr val="94A3B8"/>
                </a:solidFill>
                <a:latin typeface="Microsoft YaHei"/>
                <a:ea typeface="Microsoft YaHei"/>
              </a:rPr>
              <a:t>→</a:t>
            </a:r>
            <a:endParaRPr/>
          </a:p>
        </p:txBody>
      </p:sp>
      <p:sp>
        <p:nvSpPr>
          <p:cNvPr id="185" name="圆角矩形 184"/>
          <p:cNvSpPr/>
          <p:nvPr/>
        </p:nvSpPr>
        <p:spPr>
          <a:xfrm>
            <a:off x="7753350" y="4972050"/>
            <a:ext cx="571500" cy="22860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6" name="文本框 185" descr="{&quot;isTemplate&quot;:true,&quot;type&quot;:&quot;text&quot;}"/>
          <p:cNvSpPr txBox="1"/>
          <p:nvPr/>
        </p:nvSpPr>
        <p:spPr>
          <a:xfrm>
            <a:off x="7829550" y="5019675"/>
            <a:ext cx="4191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管理评审</a:t>
            </a:r>
            <a:endParaRPr/>
          </a:p>
        </p:txBody>
      </p:sp>
      <p:sp>
        <p:nvSpPr>
          <p:cNvPr id="187" name="文本框 186" descr="{&quot;isTemplate&quot;:true,&quot;type&quot;:&quot;text&quot;}"/>
          <p:cNvSpPr txBox="1"/>
          <p:nvPr/>
        </p:nvSpPr>
        <p:spPr>
          <a:xfrm>
            <a:off x="8362950" y="5019675"/>
            <a:ext cx="1143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900">
                <a:solidFill>
                  <a:srgbClr val="94A3B8"/>
                </a:solidFill>
                <a:latin typeface="Microsoft YaHei"/>
                <a:ea typeface="Microsoft YaHei"/>
              </a:rPr>
              <a:t>→</a:t>
            </a:r>
            <a:endParaRPr/>
          </a:p>
        </p:txBody>
      </p:sp>
      <p:sp>
        <p:nvSpPr>
          <p:cNvPr id="188" name="圆角矩形 187"/>
          <p:cNvSpPr/>
          <p:nvPr/>
        </p:nvSpPr>
        <p:spPr>
          <a:xfrm>
            <a:off x="8553450" y="4972050"/>
            <a:ext cx="571500" cy="22860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9" name="文本框 188" descr="{&quot;isTemplate&quot;:true,&quot;type&quot;:&quot;text&quot;}"/>
          <p:cNvSpPr txBox="1"/>
          <p:nvPr/>
        </p:nvSpPr>
        <p:spPr>
          <a:xfrm>
            <a:off x="8629650" y="5019675"/>
            <a:ext cx="4191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改进决策</a:t>
            </a:r>
            <a:endParaRPr/>
          </a:p>
        </p:txBody>
      </p:sp>
      <p:sp>
        <p:nvSpPr>
          <p:cNvPr id="190" name="任意形状 189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1" name="文本框 190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192" name="文本框 191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13 / 30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2 · 质量管理体系&#10;            &lt;/Text&gt;&#10;            &lt;Text style={{ fontSize: 34, color: '#0F172A', fontWeight: 'bold', marginTop: 8 }}&gt;&#10;                认证不是终点，而是起点&#10;            &lt;/Text&gt;&#10;        &lt;/Box&gt;&#10;&#10;        {/* 左60%：认证价值五大卡片 */}&#10;        &lt;Box style={{&#10;            position: 'absolute',&#10;            top: 150, left: 60,&#10;            width: '55%',&#10;            flexDirection: 'column',&#10;            gap: 12,&#10;        }}&gt;&#10;            &lt;Text style={{ fontSize: 18, color: '#0F172A', fontWeight: 'bold', marginBottom: 4 }}&gt;&#10;                质量认证带来的五大价值&#10;            &lt;/Text&gt;&#10;            {[&#10;                { num: '01', title: '市场准入', desc: '许多招标项目、大客户合作将ISO 9001认证作为前置条件', icon: 'door-open', color: '#2563EB' },&#10;                { num: '02', title: '客户信任', desc: '第三方背书增强客户信心，降低沟通与验证成本', icon: 'handshake', color: '#0EA5E9' },&#10;                { num: '03', title: '管理提升', desc: '建立系统化、标准化的管理流程，减少随意性', icon: 'arrow-up', color: '#F59E0B' },&#10;                { num: '04', title: '风险降低', desc: '通过体系运行，系统性识别和管理质量风险', icon: 'shield-alt', color: '#10B981' },&#10;                { num: '05', title: '持续改进', desc: 'PDCA机制内嵌，推动组织自我完善与进化', icon: 'sync-alt', color: '#8B5CF6' },&#10;            ].map((item, idx) =&gt; (&#10;                &lt;Box key={idx} style={{&#10;                    flexDirection: 'row',&#10;                    alignItems: 'center',&#10;                    gap: 14,&#10;                    background: '#F8FAFC',&#10;                    padding: 12,&#10;                    borderRadius: 6,&#10;                    borderLeft: `3px solid ${item.color}`,&#10;                }}&gt;&#10;                    &lt;Text style={{ fontSize: 22, color: item.color, fontWeight: 'bold', fontFamily: 'Inter', width: 36 }}&gt;&#10;                        {item.num}&#10;                    &lt;/Text&gt;&#10;                    &lt;Box style={{&#10;                        width: 36, height: 36,&#10;                        borderRadius: 6,&#10;                        background: `${item.color}1A`,&#10;                        justifyContent: 'center',&#10;                        alignItems: 'center',&#10;                    }}&gt;&#10;                        &lt;FAIcon name={item.icon} style={{ fill: item.color, width: 20, height: 20 }} /&gt;&#10;                    &lt;/Box&gt;&#10;                    &lt;Box style={{ flexDirection: 'column', flex: 1 }}&gt;&#10;                        &lt;Text style={{ fontSize: 16, color: '#0F172A', fontWeight: 'bold' }}&gt;&#10;                            {item.title}&#10;                        &lt;/Text&gt;&#10;                        &lt;Text style={{ fontSize: 12, color: '#64748B', marginTop: 2 }}&gt;&#10;                            {item.desc}&#10;                        &lt;/Text&gt;&#10;                    &lt;/Box&gt;&#10;                &lt;/Box&gt;&#10;            ))}&#10;        &lt;/Box&gt;&#10;&#10;        {/* 右40%：认证vs认可 + 警示 */}&#10;        &lt;Box style={{&#10;            position: 'absolute',&#10;            top: 150, right: 60,&#10;            width: '35%',&#10;            flexDirection: 'column',&#10;        }}&gt;&#10;            {/* 认证vs认可 */}&#10;            &lt;Box style={{&#10;                background: 'linear-gradient(135deg, rgba(37,99,235,0.06) 0%, rgba(14,165,233,0.06) 100%)',&#10;                borderRadius: 8,&#10;                padding: 16,&#10;            }}&gt;&#10;                &lt;Text style={{ fontSize: 16, color: '#0F172A', fontWeight: 'bold', marginBottom: 10 }}&gt;&#10;                    认证 ≠ 认可&#10;                &lt;/Text&gt;&#10;                &lt;Box style={{ flexDirection: 'column', gap: 8 }}&gt;&#10;                    &lt;Box style={{&#10;                        background: '#FFFFFF',&#10;                        padding: 10,&#10;                        borderRadius: 6,&#10;                        borderLeft: '3px solid #2563EB',&#10;                    }}&gt;&#10;                        &lt;Text style={{ fontSize: 14, color: '#2563EB', fontWeight: 'bold' }}&gt;&#10;                            认证 Certification&#10;                        &lt;/Text&gt;&#10;                        &lt;Text style={{ fontSize: 12, color: '#475569', marginTop: 2 }}&gt;&#10;                            第三方机构证明组织符合标准要求&#10;                        &lt;/Text&gt;&#10;                    &lt;/Box&gt;&#10;                    &lt;Box style={{&#10;                        background: '#FFFFFF',&#10;                        padding: 10,&#10;                        borderRadius: 6,&#10;                        borderLeft: '3px solid #0EA5E9',&#10;                    }}&gt;&#10;                        &lt;Text style={{ fontSize: 14, color: '#0EA5E9', fontWeight: 'bold' }}&gt;&#10;                            认可 Accreditation&#10;                        &lt;/Text&gt;&#10;                        &lt;Text style={{ fontSize: 12, color: '#475569', marginTop: 2 }}&gt;&#10;                            权威机构证明认证机构有资格开展认证&#10;                        &lt;/Text&gt;&#10;                    &lt;/Box&gt;&#10;                &lt;/Box&gt;&#10;            &lt;/Box&gt;&#10;&#10;            {/* 警示框 */}&#10;            &lt;Box style={{&#10;                background: '#FEF2F2',&#10;                border: '1px solid #FCA5A5',&#10;                padding: 14,&#10;                borderRadius: 8,&#10;                marginTop: 16,&#10;            }}&gt;&#10;                &lt;Box style={{ flexDirection: 'row', alignItems: 'center', gap: 8 }}&gt;&#10;                    &lt;FAIcon name='exclamation-triangle' style={{ fill: '#DC2626', width: 20, height: 20 }} /&gt;&#10;                    &lt;Text style={{ fontSize: 15, color: '#7F1D1D', fontWeight: 'bold' }}&gt;&#10;                        认证后的三个误区&#10;                    &lt;/Text&gt;&#10;                &lt;/Box&gt;&#10;                &lt;Box style={{ flexDirection: 'column', gap: 6, marginTop: 10 }}&gt;&#10;                    {[&#10;                        '拿证=万事大吉？体系需持续运行',&#10;                        '证书=质量好？认证是底线不是天花板',&#10;                        '审核=走过场？每次审核都应发现改进点',&#10;                    ].map((item, i) =&gt; (&#10;                        &lt;Box key={i} style={{ flexDirection: 'row', gap: 6 }}&gt;&#10;                            &lt;Text style={{ fontSize: 12, color: '#DC2626', fontWeight: 'bold' }}&gt;✗&lt;/Text&gt;&#10;                            &lt;Text style={{ fontSize: 12, color: '#991B1B', lineHeight: 1.4 }}&gt;{item}&lt;/Text&gt;&#10;                        &lt;/Box&gt;&#10;                    ))}&#10;                &lt;/Box&gt;&#10;            &lt;/Box&gt;&#10;&#10;            {/* 金句 */}&#10;            &lt;Box style={{&#10;                background: '#2563EB',&#10;                padding: 14,&#10;                borderRadius: 8,&#10;                marginTop: 16,&#10;            }}&gt;&#10;                &lt;Text style={{ fontSize: 14, color: '#FFFFFF', fontWeight: 'bold', textAlign: 'center', lineHeight: 1.5 }}&gt;&#10;                    认证是体系的&quot;出生证&quot;&lt;br /&gt;持续改进才是&quot;健康证&quot;&#10;                &lt;/Text&gt;&#10;            &lt;/Box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14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矩形 19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5" name="任意形状 194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6" name="文本框 195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02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质量管理体系</a:t>
            </a:r>
            <a:endParaRPr/>
          </a:p>
        </p:txBody>
      </p:sp>
      <p:sp>
        <p:nvSpPr>
          <p:cNvPr id="197" name="文本框 196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认证不是终点，而是起点</a:t>
            </a:r>
            <a:endParaRPr/>
          </a:p>
        </p:txBody>
      </p:sp>
      <p:sp>
        <p:nvSpPr>
          <p:cNvPr id="198" name="文本框 197" descr="{&quot;isTemplate&quot;:true,&quot;type&quot;:&quot;text&quot;}"/>
          <p:cNvSpPr txBox="1"/>
          <p:nvPr/>
        </p:nvSpPr>
        <p:spPr>
          <a:xfrm>
            <a:off x="571500" y="1428750"/>
            <a:ext cx="67056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质量认证带来的五大价值</a:t>
            </a:r>
            <a:endParaRPr/>
          </a:p>
        </p:txBody>
      </p:sp>
      <p:sp>
        <p:nvSpPr>
          <p:cNvPr id="199" name="圆角矩形 198"/>
          <p:cNvSpPr/>
          <p:nvPr/>
        </p:nvSpPr>
        <p:spPr>
          <a:xfrm>
            <a:off x="600075" y="1790700"/>
            <a:ext cx="6705600" cy="581025"/>
          </a:xfrm>
          <a:prstGeom prst="roundRect">
            <a:avLst>
              <a:gd name="adj" fmla="val 9836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0" name="任意形状 199"/>
          <p:cNvSpPr/>
          <p:nvPr/>
        </p:nvSpPr>
        <p:spPr>
          <a:xfrm>
            <a:off x="600075" y="1790700"/>
            <a:ext cx="6705600" cy="581025"/>
          </a:xfrm>
          <a:custGeom>
            <a:avLst/>
            <a:gdLst/>
            <a:ahLst/>
            <a:cxnLst/>
            <a:rect l="0" t="0" r="0" b="0"/>
            <a:pathLst>
              <a:path w="704" h="61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8"/>
                </a:lnTo>
                <a:cubicBezTo>
                  <a:pt x="3" y="59"/>
                  <a:pt x="4" y="61"/>
                  <a:pt x="5" y="61"/>
                </a:cubicBezTo>
                <a:cubicBezTo>
                  <a:pt x="2" y="61"/>
                  <a:pt x="0" y="58"/>
                  <a:pt x="0" y="55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" name="文本框 200" descr="{&quot;isTemplate&quot;:true,&quot;type&quot;:&quot;text&quot;}"/>
          <p:cNvSpPr txBox="1"/>
          <p:nvPr/>
        </p:nvSpPr>
        <p:spPr>
          <a:xfrm>
            <a:off x="714375" y="1952625"/>
            <a:ext cx="34290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2563EB"/>
                </a:solidFill>
                <a:latin typeface="Inter"/>
                <a:ea typeface="Inter"/>
              </a:rPr>
              <a:t>01</a:t>
            </a:r>
            <a:endParaRPr/>
          </a:p>
        </p:txBody>
      </p:sp>
      <p:sp>
        <p:nvSpPr>
          <p:cNvPr id="202" name="圆角矩形 201"/>
          <p:cNvSpPr/>
          <p:nvPr/>
        </p:nvSpPr>
        <p:spPr>
          <a:xfrm>
            <a:off x="1190625" y="1914525"/>
            <a:ext cx="342900" cy="342900"/>
          </a:xfrm>
          <a:prstGeom prst="roundRect">
            <a:avLst>
              <a:gd name="adj" fmla="val 16667"/>
            </a:avLst>
          </a:prstGeom>
          <a:solidFill>
            <a:srgbClr val="2563EB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03" name="图形 202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6825" y="1990725"/>
            <a:ext cx="190500" cy="190500"/>
          </a:xfrm>
          <a:prstGeom prst="rect">
            <a:avLst/>
          </a:prstGeom>
          <a:ln/>
        </p:spPr>
      </p:pic>
      <p:sp>
        <p:nvSpPr>
          <p:cNvPr id="204" name="文本框 203" descr="{&quot;isTemplate&quot;:true,&quot;type&quot;:&quot;text&quot;}"/>
          <p:cNvSpPr txBox="1"/>
          <p:nvPr/>
        </p:nvSpPr>
        <p:spPr>
          <a:xfrm>
            <a:off x="1666875" y="1905000"/>
            <a:ext cx="5495925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0F172A"/>
                </a:solidFill>
                <a:latin typeface="Microsoft YaHei"/>
                <a:ea typeface="Microsoft YaHei"/>
              </a:rPr>
              <a:t>市场准入</a:t>
            </a:r>
            <a:endParaRPr/>
          </a:p>
        </p:txBody>
      </p:sp>
      <p:sp>
        <p:nvSpPr>
          <p:cNvPr id="205" name="文本框 204" descr="{&quot;isTemplate&quot;:true,&quot;type&quot;:&quot;text&quot;}"/>
          <p:cNvSpPr txBox="1"/>
          <p:nvPr/>
        </p:nvSpPr>
        <p:spPr>
          <a:xfrm>
            <a:off x="1666875" y="2114550"/>
            <a:ext cx="549592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许多招标项目、大客户合作将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ISO 9001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认证作为前置条件</a:t>
            </a:r>
            <a:endParaRPr/>
          </a:p>
        </p:txBody>
      </p:sp>
      <p:sp>
        <p:nvSpPr>
          <p:cNvPr id="206" name="圆角矩形 205"/>
          <p:cNvSpPr/>
          <p:nvPr/>
        </p:nvSpPr>
        <p:spPr>
          <a:xfrm>
            <a:off x="600075" y="2486025"/>
            <a:ext cx="6705600" cy="581025"/>
          </a:xfrm>
          <a:prstGeom prst="roundRect">
            <a:avLst>
              <a:gd name="adj" fmla="val 9836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7" name="任意形状 206"/>
          <p:cNvSpPr/>
          <p:nvPr/>
        </p:nvSpPr>
        <p:spPr>
          <a:xfrm>
            <a:off x="600075" y="2486025"/>
            <a:ext cx="6705600" cy="581025"/>
          </a:xfrm>
          <a:custGeom>
            <a:avLst/>
            <a:gdLst/>
            <a:ahLst/>
            <a:cxnLst/>
            <a:rect l="0" t="0" r="0" b="0"/>
            <a:pathLst>
              <a:path w="704" h="61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8"/>
                </a:lnTo>
                <a:cubicBezTo>
                  <a:pt x="3" y="59"/>
                  <a:pt x="4" y="61"/>
                  <a:pt x="5" y="61"/>
                </a:cubicBezTo>
                <a:cubicBezTo>
                  <a:pt x="2" y="61"/>
                  <a:pt x="0" y="58"/>
                  <a:pt x="0" y="55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8" name="文本框 207" descr="{&quot;isTemplate&quot;:true,&quot;type&quot;:&quot;text&quot;}"/>
          <p:cNvSpPr txBox="1"/>
          <p:nvPr/>
        </p:nvSpPr>
        <p:spPr>
          <a:xfrm>
            <a:off x="714375" y="2647950"/>
            <a:ext cx="34290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0EA5E9"/>
                </a:solidFill>
                <a:latin typeface="Inter"/>
                <a:ea typeface="Inter"/>
              </a:rPr>
              <a:t>02</a:t>
            </a:r>
            <a:endParaRPr/>
          </a:p>
        </p:txBody>
      </p:sp>
      <p:sp>
        <p:nvSpPr>
          <p:cNvPr id="209" name="圆角矩形 208"/>
          <p:cNvSpPr/>
          <p:nvPr/>
        </p:nvSpPr>
        <p:spPr>
          <a:xfrm>
            <a:off x="1190625" y="2609850"/>
            <a:ext cx="342900" cy="342900"/>
          </a:xfrm>
          <a:prstGeom prst="roundRect">
            <a:avLst>
              <a:gd name="adj" fmla="val 16667"/>
            </a:avLst>
          </a:prstGeom>
          <a:solidFill>
            <a:srgbClr val="0EA5E9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10" name="图形 209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66825" y="2686050"/>
            <a:ext cx="190500" cy="190500"/>
          </a:xfrm>
          <a:prstGeom prst="rect">
            <a:avLst/>
          </a:prstGeom>
          <a:ln/>
        </p:spPr>
      </p:pic>
      <p:sp>
        <p:nvSpPr>
          <p:cNvPr id="211" name="文本框 210" descr="{&quot;isTemplate&quot;:true,&quot;type&quot;:&quot;text&quot;}"/>
          <p:cNvSpPr txBox="1"/>
          <p:nvPr/>
        </p:nvSpPr>
        <p:spPr>
          <a:xfrm>
            <a:off x="1666875" y="2600325"/>
            <a:ext cx="5495925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0F172A"/>
                </a:solidFill>
                <a:latin typeface="Microsoft YaHei"/>
                <a:ea typeface="Microsoft YaHei"/>
              </a:rPr>
              <a:t>客户信任</a:t>
            </a:r>
            <a:endParaRPr/>
          </a:p>
        </p:txBody>
      </p:sp>
      <p:sp>
        <p:nvSpPr>
          <p:cNvPr id="212" name="文本框 211" descr="{&quot;isTemplate&quot;:true,&quot;type&quot;:&quot;text&quot;}"/>
          <p:cNvSpPr txBox="1"/>
          <p:nvPr/>
        </p:nvSpPr>
        <p:spPr>
          <a:xfrm>
            <a:off x="1666875" y="2809875"/>
            <a:ext cx="549592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第三方背书增强客户信心，降低沟通与验证成本</a:t>
            </a:r>
            <a:endParaRPr/>
          </a:p>
        </p:txBody>
      </p:sp>
      <p:sp>
        <p:nvSpPr>
          <p:cNvPr id="213" name="圆角矩形 212"/>
          <p:cNvSpPr/>
          <p:nvPr/>
        </p:nvSpPr>
        <p:spPr>
          <a:xfrm>
            <a:off x="600075" y="3181350"/>
            <a:ext cx="6705600" cy="581025"/>
          </a:xfrm>
          <a:prstGeom prst="roundRect">
            <a:avLst>
              <a:gd name="adj" fmla="val 9836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14" name="任意形状 213"/>
          <p:cNvSpPr/>
          <p:nvPr/>
        </p:nvSpPr>
        <p:spPr>
          <a:xfrm>
            <a:off x="600075" y="3181350"/>
            <a:ext cx="6705600" cy="581025"/>
          </a:xfrm>
          <a:custGeom>
            <a:avLst/>
            <a:gdLst/>
            <a:ahLst/>
            <a:cxnLst/>
            <a:rect l="0" t="0" r="0" b="0"/>
            <a:pathLst>
              <a:path w="704" h="61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8"/>
                </a:lnTo>
                <a:cubicBezTo>
                  <a:pt x="3" y="59"/>
                  <a:pt x="4" y="61"/>
                  <a:pt x="5" y="61"/>
                </a:cubicBezTo>
                <a:cubicBezTo>
                  <a:pt x="2" y="61"/>
                  <a:pt x="0" y="58"/>
                  <a:pt x="0" y="55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15" name="文本框 214" descr="{&quot;isTemplate&quot;:true,&quot;type&quot;:&quot;text&quot;}"/>
          <p:cNvSpPr txBox="1"/>
          <p:nvPr/>
        </p:nvSpPr>
        <p:spPr>
          <a:xfrm>
            <a:off x="714375" y="3343275"/>
            <a:ext cx="34290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F59E0B"/>
                </a:solidFill>
                <a:latin typeface="Inter"/>
                <a:ea typeface="Inter"/>
              </a:rPr>
              <a:t>03</a:t>
            </a:r>
            <a:endParaRPr/>
          </a:p>
        </p:txBody>
      </p:sp>
      <p:sp>
        <p:nvSpPr>
          <p:cNvPr id="216" name="圆角矩形 215"/>
          <p:cNvSpPr/>
          <p:nvPr/>
        </p:nvSpPr>
        <p:spPr>
          <a:xfrm>
            <a:off x="1190625" y="3305175"/>
            <a:ext cx="342900" cy="342900"/>
          </a:xfrm>
          <a:prstGeom prst="roundRect">
            <a:avLst>
              <a:gd name="adj" fmla="val 16667"/>
            </a:avLst>
          </a:prstGeom>
          <a:solidFill>
            <a:srgbClr val="F59E0B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17" name="图形 216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66825" y="3381375"/>
            <a:ext cx="190500" cy="190500"/>
          </a:xfrm>
          <a:prstGeom prst="rect">
            <a:avLst/>
          </a:prstGeom>
          <a:ln/>
        </p:spPr>
      </p:pic>
      <p:sp>
        <p:nvSpPr>
          <p:cNvPr id="218" name="文本框 217" descr="{&quot;isTemplate&quot;:true,&quot;type&quot;:&quot;text&quot;}"/>
          <p:cNvSpPr txBox="1"/>
          <p:nvPr/>
        </p:nvSpPr>
        <p:spPr>
          <a:xfrm>
            <a:off x="1666875" y="3295650"/>
            <a:ext cx="5495925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0F172A"/>
                </a:solidFill>
                <a:latin typeface="Microsoft YaHei"/>
                <a:ea typeface="Microsoft YaHei"/>
              </a:rPr>
              <a:t>管理提升</a:t>
            </a:r>
            <a:endParaRPr/>
          </a:p>
        </p:txBody>
      </p:sp>
      <p:sp>
        <p:nvSpPr>
          <p:cNvPr id="219" name="文本框 218" descr="{&quot;isTemplate&quot;:true,&quot;type&quot;:&quot;text&quot;}"/>
          <p:cNvSpPr txBox="1"/>
          <p:nvPr/>
        </p:nvSpPr>
        <p:spPr>
          <a:xfrm>
            <a:off x="1666875" y="3505200"/>
            <a:ext cx="549592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建立系统化、标准化的管理流程，减少随意性</a:t>
            </a:r>
            <a:endParaRPr/>
          </a:p>
        </p:txBody>
      </p:sp>
      <p:sp>
        <p:nvSpPr>
          <p:cNvPr id="220" name="圆角矩形 219"/>
          <p:cNvSpPr/>
          <p:nvPr/>
        </p:nvSpPr>
        <p:spPr>
          <a:xfrm>
            <a:off x="600075" y="3876675"/>
            <a:ext cx="6705600" cy="581025"/>
          </a:xfrm>
          <a:prstGeom prst="roundRect">
            <a:avLst>
              <a:gd name="adj" fmla="val 9836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21" name="任意形状 220"/>
          <p:cNvSpPr/>
          <p:nvPr/>
        </p:nvSpPr>
        <p:spPr>
          <a:xfrm>
            <a:off x="600075" y="3876675"/>
            <a:ext cx="6705600" cy="581025"/>
          </a:xfrm>
          <a:custGeom>
            <a:avLst/>
            <a:gdLst/>
            <a:ahLst/>
            <a:cxnLst/>
            <a:rect l="0" t="0" r="0" b="0"/>
            <a:pathLst>
              <a:path w="704" h="61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8"/>
                </a:lnTo>
                <a:cubicBezTo>
                  <a:pt x="3" y="59"/>
                  <a:pt x="4" y="61"/>
                  <a:pt x="5" y="61"/>
                </a:cubicBezTo>
                <a:cubicBezTo>
                  <a:pt x="2" y="61"/>
                  <a:pt x="0" y="58"/>
                  <a:pt x="0" y="55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22" name="文本框 221" descr="{&quot;isTemplate&quot;:true,&quot;type&quot;:&quot;text&quot;}"/>
          <p:cNvSpPr txBox="1"/>
          <p:nvPr/>
        </p:nvSpPr>
        <p:spPr>
          <a:xfrm>
            <a:off x="714375" y="4038600"/>
            <a:ext cx="34290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10B981"/>
                </a:solidFill>
                <a:latin typeface="Inter"/>
                <a:ea typeface="Inter"/>
              </a:rPr>
              <a:t>04</a:t>
            </a:r>
            <a:endParaRPr/>
          </a:p>
        </p:txBody>
      </p:sp>
      <p:sp>
        <p:nvSpPr>
          <p:cNvPr id="223" name="圆角矩形 222"/>
          <p:cNvSpPr/>
          <p:nvPr/>
        </p:nvSpPr>
        <p:spPr>
          <a:xfrm>
            <a:off x="1190625" y="4000500"/>
            <a:ext cx="342900" cy="342900"/>
          </a:xfrm>
          <a:prstGeom prst="roundRect">
            <a:avLst>
              <a:gd name="adj" fmla="val 16667"/>
            </a:avLst>
          </a:prstGeom>
          <a:solidFill>
            <a:srgbClr val="10B981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24" name="图形 223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66825" y="4076700"/>
            <a:ext cx="190500" cy="190500"/>
          </a:xfrm>
          <a:prstGeom prst="rect">
            <a:avLst/>
          </a:prstGeom>
          <a:ln/>
        </p:spPr>
      </p:pic>
      <p:sp>
        <p:nvSpPr>
          <p:cNvPr id="225" name="文本框 224" descr="{&quot;isTemplate&quot;:true,&quot;type&quot;:&quot;text&quot;}"/>
          <p:cNvSpPr txBox="1"/>
          <p:nvPr/>
        </p:nvSpPr>
        <p:spPr>
          <a:xfrm>
            <a:off x="1666875" y="3990975"/>
            <a:ext cx="5495925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0F172A"/>
                </a:solidFill>
                <a:latin typeface="Microsoft YaHei"/>
                <a:ea typeface="Microsoft YaHei"/>
              </a:rPr>
              <a:t>风险降低</a:t>
            </a:r>
            <a:endParaRPr/>
          </a:p>
        </p:txBody>
      </p:sp>
      <p:sp>
        <p:nvSpPr>
          <p:cNvPr id="226" name="文本框 225" descr="{&quot;isTemplate&quot;:true,&quot;type&quot;:&quot;text&quot;}"/>
          <p:cNvSpPr txBox="1"/>
          <p:nvPr/>
        </p:nvSpPr>
        <p:spPr>
          <a:xfrm>
            <a:off x="1666875" y="4200525"/>
            <a:ext cx="549592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通过体系运行，系统性识别和管理质量风险</a:t>
            </a:r>
            <a:endParaRPr/>
          </a:p>
        </p:txBody>
      </p:sp>
      <p:sp>
        <p:nvSpPr>
          <p:cNvPr id="227" name="圆角矩形 226"/>
          <p:cNvSpPr/>
          <p:nvPr/>
        </p:nvSpPr>
        <p:spPr>
          <a:xfrm>
            <a:off x="600075" y="4572000"/>
            <a:ext cx="6705600" cy="581025"/>
          </a:xfrm>
          <a:prstGeom prst="roundRect">
            <a:avLst>
              <a:gd name="adj" fmla="val 9836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28" name="任意形状 227"/>
          <p:cNvSpPr/>
          <p:nvPr/>
        </p:nvSpPr>
        <p:spPr>
          <a:xfrm>
            <a:off x="600075" y="4572000"/>
            <a:ext cx="6705600" cy="581025"/>
          </a:xfrm>
          <a:custGeom>
            <a:avLst/>
            <a:gdLst/>
            <a:ahLst/>
            <a:cxnLst/>
            <a:rect l="0" t="0" r="0" b="0"/>
            <a:pathLst>
              <a:path w="704" h="61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8"/>
                </a:lnTo>
                <a:cubicBezTo>
                  <a:pt x="3" y="59"/>
                  <a:pt x="4" y="61"/>
                  <a:pt x="5" y="61"/>
                </a:cubicBezTo>
                <a:cubicBezTo>
                  <a:pt x="2" y="61"/>
                  <a:pt x="0" y="58"/>
                  <a:pt x="0" y="55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29" name="文本框 228" descr="{&quot;isTemplate&quot;:true,&quot;type&quot;:&quot;text&quot;}"/>
          <p:cNvSpPr txBox="1"/>
          <p:nvPr/>
        </p:nvSpPr>
        <p:spPr>
          <a:xfrm>
            <a:off x="714375" y="4733925"/>
            <a:ext cx="34290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8B5CF6"/>
                </a:solidFill>
                <a:latin typeface="Inter"/>
                <a:ea typeface="Inter"/>
              </a:rPr>
              <a:t>05</a:t>
            </a:r>
            <a:endParaRPr/>
          </a:p>
        </p:txBody>
      </p:sp>
      <p:sp>
        <p:nvSpPr>
          <p:cNvPr id="230" name="圆角矩形 229"/>
          <p:cNvSpPr/>
          <p:nvPr/>
        </p:nvSpPr>
        <p:spPr>
          <a:xfrm>
            <a:off x="1190625" y="4695825"/>
            <a:ext cx="342900" cy="342900"/>
          </a:xfrm>
          <a:prstGeom prst="roundRect">
            <a:avLst>
              <a:gd name="adj" fmla="val 16667"/>
            </a:avLst>
          </a:prstGeom>
          <a:solidFill>
            <a:srgbClr val="8B5CF6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31" name="图形 230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66825" y="4772025"/>
            <a:ext cx="190500" cy="190500"/>
          </a:xfrm>
          <a:prstGeom prst="rect">
            <a:avLst/>
          </a:prstGeom>
          <a:ln/>
        </p:spPr>
      </p:pic>
      <p:sp>
        <p:nvSpPr>
          <p:cNvPr id="232" name="文本框 231" descr="{&quot;isTemplate&quot;:true,&quot;type&quot;:&quot;text&quot;}"/>
          <p:cNvSpPr txBox="1"/>
          <p:nvPr/>
        </p:nvSpPr>
        <p:spPr>
          <a:xfrm>
            <a:off x="1666875" y="4686300"/>
            <a:ext cx="5495925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0F172A"/>
                </a:solidFill>
                <a:latin typeface="Microsoft YaHei"/>
                <a:ea typeface="Microsoft YaHei"/>
              </a:rPr>
              <a:t>持续改进</a:t>
            </a:r>
            <a:endParaRPr/>
          </a:p>
        </p:txBody>
      </p:sp>
      <p:sp>
        <p:nvSpPr>
          <p:cNvPr id="233" name="文本框 232" descr="{&quot;isTemplate&quot;:true,&quot;type&quot;:&quot;text&quot;}"/>
          <p:cNvSpPr txBox="1"/>
          <p:nvPr/>
        </p:nvSpPr>
        <p:spPr>
          <a:xfrm>
            <a:off x="1666875" y="4895850"/>
            <a:ext cx="549592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PDCA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机制内嵌，推动组织自我完善与进化</a:t>
            </a:r>
            <a:endParaRPr/>
          </a:p>
        </p:txBody>
      </p:sp>
      <p:sp>
        <p:nvSpPr>
          <p:cNvPr id="234" name="圆角矩形 233"/>
          <p:cNvSpPr/>
          <p:nvPr/>
        </p:nvSpPr>
        <p:spPr>
          <a:xfrm>
            <a:off x="7353300" y="1428750"/>
            <a:ext cx="4267200" cy="1695450"/>
          </a:xfrm>
          <a:prstGeom prst="roundRect">
            <a:avLst>
              <a:gd name="adj" fmla="val 4494"/>
            </a:avLst>
          </a:prstGeom>
          <a:gradFill>
            <a:gsLst>
              <a:gs pos="0">
                <a:srgbClr val="2563EB">
                  <a:alpha val="6000"/>
                </a:srgbClr>
              </a:gs>
              <a:gs pos="100000">
                <a:srgbClr val="0EA5E9">
                  <a:alpha val="6000"/>
                </a:srgbClr>
              </a:gs>
            </a:gsLst>
            <a:lin ang="2700000" scaled="1"/>
          </a:gradFill>
          <a:ln/>
        </p:spPr>
        <p:txBody>
          <a:bodyPr/>
          <a:lstStyle/>
          <a:p>
            <a:endParaRPr/>
          </a:p>
        </p:txBody>
      </p:sp>
      <p:sp>
        <p:nvSpPr>
          <p:cNvPr id="235" name="文本框 234" descr="{&quot;isTemplate&quot;:true,&quot;type&quot;:&quot;text&quot;}"/>
          <p:cNvSpPr txBox="1"/>
          <p:nvPr/>
        </p:nvSpPr>
        <p:spPr>
          <a:xfrm>
            <a:off x="7505700" y="1581150"/>
            <a:ext cx="39624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0F172A"/>
                </a:solidFill>
                <a:latin typeface="Microsoft YaHei"/>
                <a:ea typeface="Microsoft YaHei"/>
              </a:rPr>
              <a:t>认证</a:t>
            </a:r>
            <a:r>
              <a:rPr lang="en-US" sz="1200" b="1">
                <a:solidFill>
                  <a:srgbClr val="0F172A"/>
                </a:solidFill>
                <a:latin typeface="Microsoft YaHei"/>
                <a:ea typeface="Microsoft YaHei"/>
              </a:rPr>
              <a:t> ≠ </a:t>
            </a:r>
            <a:r>
              <a:rPr lang="zh-CN" sz="1200" b="1">
                <a:solidFill>
                  <a:srgbClr val="0F172A"/>
                </a:solidFill>
                <a:latin typeface="Microsoft YaHei"/>
                <a:ea typeface="Microsoft YaHei"/>
              </a:rPr>
              <a:t>认可</a:t>
            </a:r>
            <a:endParaRPr/>
          </a:p>
        </p:txBody>
      </p:sp>
      <p:sp>
        <p:nvSpPr>
          <p:cNvPr id="236" name="圆角矩形 235"/>
          <p:cNvSpPr/>
          <p:nvPr/>
        </p:nvSpPr>
        <p:spPr>
          <a:xfrm>
            <a:off x="7534275" y="1866900"/>
            <a:ext cx="3962400" cy="51435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37" name="任意形状 236"/>
          <p:cNvSpPr/>
          <p:nvPr/>
        </p:nvSpPr>
        <p:spPr>
          <a:xfrm>
            <a:off x="7534275" y="1866900"/>
            <a:ext cx="3962400" cy="514350"/>
          </a:xfrm>
          <a:custGeom>
            <a:avLst/>
            <a:gdLst/>
            <a:ahLst/>
            <a:cxnLst/>
            <a:rect l="0" t="0" r="0" b="0"/>
            <a:pathLst>
              <a:path w="416" h="54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1"/>
                </a:lnTo>
                <a:cubicBezTo>
                  <a:pt x="3" y="52"/>
                  <a:pt x="4" y="54"/>
                  <a:pt x="5" y="54"/>
                </a:cubicBezTo>
                <a:cubicBezTo>
                  <a:pt x="2" y="54"/>
                  <a:pt x="0" y="51"/>
                  <a:pt x="0" y="48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38" name="文本框 237" descr="{&quot;isTemplate&quot;:true,&quot;type&quot;:&quot;text&quot;}"/>
          <p:cNvSpPr txBox="1"/>
          <p:nvPr/>
        </p:nvSpPr>
        <p:spPr>
          <a:xfrm>
            <a:off x="7629525" y="1962150"/>
            <a:ext cx="37433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2563EB"/>
                </a:solidFill>
                <a:latin typeface="Microsoft YaHei"/>
                <a:ea typeface="Microsoft YaHei"/>
              </a:rPr>
              <a:t>认证</a:t>
            </a:r>
            <a:r>
              <a:rPr lang="en-US" sz="1050" b="1">
                <a:solidFill>
                  <a:srgbClr val="2563EB"/>
                </a:solidFill>
                <a:latin typeface="Microsoft YaHei"/>
                <a:ea typeface="Microsoft YaHei"/>
              </a:rPr>
              <a:t> Certification</a:t>
            </a:r>
            <a:endParaRPr/>
          </a:p>
        </p:txBody>
      </p:sp>
      <p:sp>
        <p:nvSpPr>
          <p:cNvPr id="239" name="文本框 238" descr="{&quot;isTemplate&quot;:true,&quot;type&quot;:&quot;text&quot;}"/>
          <p:cNvSpPr txBox="1"/>
          <p:nvPr/>
        </p:nvSpPr>
        <p:spPr>
          <a:xfrm>
            <a:off x="7629525" y="2143125"/>
            <a:ext cx="374332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第三方机构证明组织符合标准要求</a:t>
            </a:r>
            <a:endParaRPr/>
          </a:p>
        </p:txBody>
      </p:sp>
      <p:sp>
        <p:nvSpPr>
          <p:cNvPr id="240" name="圆角矩形 239"/>
          <p:cNvSpPr/>
          <p:nvPr/>
        </p:nvSpPr>
        <p:spPr>
          <a:xfrm>
            <a:off x="7534275" y="2457450"/>
            <a:ext cx="3962400" cy="51435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41" name="任意形状 240"/>
          <p:cNvSpPr/>
          <p:nvPr/>
        </p:nvSpPr>
        <p:spPr>
          <a:xfrm>
            <a:off x="7534275" y="2457450"/>
            <a:ext cx="3962400" cy="514350"/>
          </a:xfrm>
          <a:custGeom>
            <a:avLst/>
            <a:gdLst/>
            <a:ahLst/>
            <a:cxnLst/>
            <a:rect l="0" t="0" r="0" b="0"/>
            <a:pathLst>
              <a:path w="416" h="54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1"/>
                </a:lnTo>
                <a:cubicBezTo>
                  <a:pt x="3" y="52"/>
                  <a:pt x="4" y="54"/>
                  <a:pt x="5" y="54"/>
                </a:cubicBezTo>
                <a:cubicBezTo>
                  <a:pt x="2" y="54"/>
                  <a:pt x="0" y="51"/>
                  <a:pt x="0" y="48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42" name="文本框 241" descr="{&quot;isTemplate&quot;:true,&quot;type&quot;:&quot;text&quot;}"/>
          <p:cNvSpPr txBox="1"/>
          <p:nvPr/>
        </p:nvSpPr>
        <p:spPr>
          <a:xfrm>
            <a:off x="7629525" y="2552700"/>
            <a:ext cx="37433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EA5E9"/>
                </a:solidFill>
                <a:latin typeface="Microsoft YaHei"/>
                <a:ea typeface="Microsoft YaHei"/>
              </a:rPr>
              <a:t>认可</a:t>
            </a:r>
            <a:r>
              <a:rPr lang="en-US" sz="1050" b="1">
                <a:solidFill>
                  <a:srgbClr val="0EA5E9"/>
                </a:solidFill>
                <a:latin typeface="Microsoft YaHei"/>
                <a:ea typeface="Microsoft YaHei"/>
              </a:rPr>
              <a:t> Accreditation</a:t>
            </a:r>
            <a:endParaRPr/>
          </a:p>
        </p:txBody>
      </p:sp>
      <p:sp>
        <p:nvSpPr>
          <p:cNvPr id="243" name="文本框 242" descr="{&quot;isTemplate&quot;:true,&quot;type&quot;:&quot;text&quot;}"/>
          <p:cNvSpPr txBox="1"/>
          <p:nvPr/>
        </p:nvSpPr>
        <p:spPr>
          <a:xfrm>
            <a:off x="7629525" y="2733675"/>
            <a:ext cx="374332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权威机构证明认证机构有资格开展认证</a:t>
            </a:r>
            <a:endParaRPr/>
          </a:p>
        </p:txBody>
      </p:sp>
      <p:sp>
        <p:nvSpPr>
          <p:cNvPr id="244" name="圆角矩形 243"/>
          <p:cNvSpPr/>
          <p:nvPr/>
        </p:nvSpPr>
        <p:spPr>
          <a:xfrm>
            <a:off x="7353300" y="3276600"/>
            <a:ext cx="4267200" cy="1266825"/>
          </a:xfrm>
          <a:prstGeom prst="roundRect">
            <a:avLst>
              <a:gd name="adj" fmla="val 6015"/>
            </a:avLst>
          </a:prstGeom>
          <a:solidFill>
            <a:srgbClr val="FEF2F2"/>
          </a:solidFill>
          <a:ln w="12700">
            <a:solidFill>
              <a:srgbClr val="FCA5A5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245" name="图形 244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486650" y="3409950"/>
            <a:ext cx="190500" cy="190500"/>
          </a:xfrm>
          <a:prstGeom prst="rect">
            <a:avLst/>
          </a:prstGeom>
          <a:ln/>
        </p:spPr>
      </p:pic>
      <p:sp>
        <p:nvSpPr>
          <p:cNvPr id="246" name="文本框 245" descr="{&quot;isTemplate&quot;:true,&quot;type&quot;:&quot;text&quot;}"/>
          <p:cNvSpPr txBox="1"/>
          <p:nvPr/>
        </p:nvSpPr>
        <p:spPr>
          <a:xfrm>
            <a:off x="7753350" y="3419475"/>
            <a:ext cx="1143000" cy="1714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7F1D1D"/>
                </a:solidFill>
                <a:latin typeface="Microsoft YaHei"/>
                <a:ea typeface="Microsoft YaHei"/>
              </a:rPr>
              <a:t>认证后的三个误区</a:t>
            </a:r>
            <a:endParaRPr/>
          </a:p>
        </p:txBody>
      </p:sp>
      <p:sp>
        <p:nvSpPr>
          <p:cNvPr id="247" name="文本框 246" descr="{&quot;isTemplate&quot;:true,&quot;type&quot;:&quot;text&quot;}"/>
          <p:cNvSpPr txBox="1"/>
          <p:nvPr/>
        </p:nvSpPr>
        <p:spPr>
          <a:xfrm>
            <a:off x="7486650" y="3695700"/>
            <a:ext cx="762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900" b="1">
                <a:solidFill>
                  <a:srgbClr val="DC2626"/>
                </a:solidFill>
                <a:latin typeface="Microsoft YaHei"/>
                <a:ea typeface="Microsoft YaHei"/>
              </a:rPr>
              <a:t>✗</a:t>
            </a:r>
            <a:endParaRPr/>
          </a:p>
        </p:txBody>
      </p:sp>
      <p:sp>
        <p:nvSpPr>
          <p:cNvPr id="248" name="文本框 247" descr="{&quot;isTemplate&quot;:true,&quot;type&quot;:&quot;text&quot;}"/>
          <p:cNvSpPr txBox="1"/>
          <p:nvPr/>
        </p:nvSpPr>
        <p:spPr>
          <a:xfrm>
            <a:off x="7620000" y="3695700"/>
            <a:ext cx="16764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拿证</a:t>
            </a:r>
            <a:r>
              <a:rPr lang="en-US" sz="900">
                <a:solidFill>
                  <a:srgbClr val="991B1B"/>
                </a:solidFill>
                <a:latin typeface="Microsoft YaHei"/>
                <a:ea typeface="Microsoft YaHei"/>
              </a:rPr>
              <a:t>=</a:t>
            </a: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万事大吉？体系需持续运行</a:t>
            </a:r>
            <a:endParaRPr/>
          </a:p>
        </p:txBody>
      </p:sp>
      <p:sp>
        <p:nvSpPr>
          <p:cNvPr id="249" name="文本框 248" descr="{&quot;isTemplate&quot;:true,&quot;type&quot;:&quot;text&quot;}"/>
          <p:cNvSpPr txBox="1"/>
          <p:nvPr/>
        </p:nvSpPr>
        <p:spPr>
          <a:xfrm>
            <a:off x="7486650" y="3952875"/>
            <a:ext cx="762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900" b="1">
                <a:solidFill>
                  <a:srgbClr val="DC2626"/>
                </a:solidFill>
                <a:latin typeface="Microsoft YaHei"/>
                <a:ea typeface="Microsoft YaHei"/>
              </a:rPr>
              <a:t>✗</a:t>
            </a:r>
            <a:endParaRPr/>
          </a:p>
        </p:txBody>
      </p:sp>
      <p:sp>
        <p:nvSpPr>
          <p:cNvPr id="250" name="文本框 249" descr="{&quot;isTemplate&quot;:true,&quot;type&quot;:&quot;text&quot;}"/>
          <p:cNvSpPr txBox="1"/>
          <p:nvPr/>
        </p:nvSpPr>
        <p:spPr>
          <a:xfrm>
            <a:off x="7620000" y="3952875"/>
            <a:ext cx="19050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证书</a:t>
            </a:r>
            <a:r>
              <a:rPr lang="en-US" sz="900">
                <a:solidFill>
                  <a:srgbClr val="991B1B"/>
                </a:solidFill>
                <a:latin typeface="Microsoft YaHei"/>
                <a:ea typeface="Microsoft YaHei"/>
              </a:rPr>
              <a:t>=</a:t>
            </a: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质量好？认证是底线不是天花板</a:t>
            </a:r>
            <a:endParaRPr/>
          </a:p>
        </p:txBody>
      </p:sp>
      <p:sp>
        <p:nvSpPr>
          <p:cNvPr id="251" name="文本框 250" descr="{&quot;isTemplate&quot;:true,&quot;type&quot;:&quot;text&quot;}"/>
          <p:cNvSpPr txBox="1"/>
          <p:nvPr/>
        </p:nvSpPr>
        <p:spPr>
          <a:xfrm>
            <a:off x="7486650" y="4210050"/>
            <a:ext cx="762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900" b="1">
                <a:solidFill>
                  <a:srgbClr val="DC2626"/>
                </a:solidFill>
                <a:latin typeface="Microsoft YaHei"/>
                <a:ea typeface="Microsoft YaHei"/>
              </a:rPr>
              <a:t>✗</a:t>
            </a:r>
            <a:endParaRPr/>
          </a:p>
        </p:txBody>
      </p:sp>
      <p:sp>
        <p:nvSpPr>
          <p:cNvPr id="252" name="文本框 251" descr="{&quot;isTemplate&quot;:true,&quot;type&quot;:&quot;text&quot;}"/>
          <p:cNvSpPr txBox="1"/>
          <p:nvPr/>
        </p:nvSpPr>
        <p:spPr>
          <a:xfrm>
            <a:off x="7620000" y="4210050"/>
            <a:ext cx="20193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审核</a:t>
            </a:r>
            <a:r>
              <a:rPr lang="en-US" sz="900">
                <a:solidFill>
                  <a:srgbClr val="991B1B"/>
                </a:solidFill>
                <a:latin typeface="Microsoft YaHei"/>
                <a:ea typeface="Microsoft YaHei"/>
              </a:rPr>
              <a:t>=</a:t>
            </a: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走过场？每次审核都应发现改进点</a:t>
            </a:r>
            <a:endParaRPr/>
          </a:p>
        </p:txBody>
      </p:sp>
      <p:sp>
        <p:nvSpPr>
          <p:cNvPr id="253" name="圆角矩形 252"/>
          <p:cNvSpPr/>
          <p:nvPr/>
        </p:nvSpPr>
        <p:spPr>
          <a:xfrm>
            <a:off x="7353300" y="4695825"/>
            <a:ext cx="4267200" cy="752475"/>
          </a:xfrm>
          <a:prstGeom prst="roundRect">
            <a:avLst>
              <a:gd name="adj" fmla="val 10127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54" name="文本框 253" descr="{&quot;isTemplate&quot;:true,&quot;type&quot;:&quot;text&quot;}"/>
          <p:cNvSpPr txBox="1"/>
          <p:nvPr/>
        </p:nvSpPr>
        <p:spPr>
          <a:xfrm>
            <a:off x="7486650" y="4829175"/>
            <a:ext cx="4000500" cy="485775"/>
          </a:xfrm>
          <a:prstGeom prst="rect">
            <a:avLst/>
          </a:prstGeom>
        </p:spPr>
        <p:txBody>
          <a:bodyPr wrap="none" lIns="0" tIns="0" rIns="0" bIns="0"/>
          <a:lstStyle/>
          <a:p>
            <a:pPr algn="ctr">
              <a:lnSpc>
                <a:spcPct val="150000"/>
              </a:lnSpc>
            </a:pP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认证是体系的</a:t>
            </a:r>
            <a:r>
              <a:rPr lang="en-US" sz="1050" b="1">
                <a:solidFill>
                  <a:srgbClr val="FFFFFF"/>
                </a:solidFill>
                <a:latin typeface="Microsoft YaHei"/>
                <a:ea typeface="Microsoft YaHei"/>
              </a:rPr>
              <a:t>"</a:t>
            </a: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出生证</a:t>
            </a:r>
            <a:r>
              <a:rPr lang="en-US" sz="1050" b="1">
                <a:solidFill>
                  <a:srgbClr val="FFFFFF"/>
                </a:solidFill>
                <a:latin typeface="Microsoft YaHei"/>
                <a:ea typeface="Microsoft YaHei"/>
              </a:rPr>
              <a:t>"</a:t>
            </a:r>
            <a:endParaRPr/>
          </a:p>
          <a:p>
            <a:pPr algn="ctr">
              <a:lnSpc>
                <a:spcPct val="150000"/>
              </a:lnSpc>
            </a:pP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持续改进才是</a:t>
            </a:r>
            <a:r>
              <a:rPr lang="en-US" sz="1050" b="1">
                <a:solidFill>
                  <a:srgbClr val="FFFFFF"/>
                </a:solidFill>
                <a:latin typeface="Microsoft YaHei"/>
                <a:ea typeface="Microsoft YaHei"/>
              </a:rPr>
              <a:t>"</a:t>
            </a: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健康证</a:t>
            </a:r>
            <a:r>
              <a:rPr lang="en-US" sz="1050" b="1">
                <a:solidFill>
                  <a:srgbClr val="FFFFFF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255" name="任意形状 254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56" name="文本框 255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257" name="文本框 256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14 / 30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3 · 质量工具与方法&#10;            &lt;/Text&gt;&#10;            &lt;Text style={{ fontSize: 34, color: '#0F172A', fontWeight: 'bold', marginTop: 8 }}&gt;&#10;                质量管理七大工具 —— 从数据到决策&#10;            &lt;/Text&gt;&#10;        &lt;/Box&gt;&#10;&#10;        {/* 引导句 */}&#10;        &lt;Text style={{&#10;            position: 'absolute',&#10;            top: 140, left: 60,&#10;            fontSize: 16, color: '#475569',&#10;            fontStyle: 'italic',&#10;        }}&gt;&#10;            QC Seven Tools · 让数据说话，让改进有据可循&#10;        &lt;/Text&gt;&#10;&#10;        {/* 右上角小SVG示意 */}&#10;        &lt;Box style={{&#10;            position: 'absolute',&#10;            top: 140, right: 60,&#10;            flexDirection: 'row',&#10;            alignItems: 'center',&#10;            gap: 8,&#10;        }}&gt;&#10;            &lt;svg width={120} height={40} viewBox='0 0 120 40'&gt;&#10;                &lt;rect x={2} y={10} width={20} height={28} fill='#2563EB' /&gt;&#10;                &lt;rect x={28} y={18} width={20} height={20} fill='#0EA5E9' /&gt;&#10;                &lt;rect x={54} y={6} width={20} height={32} fill='#F59E0B' /&gt;&#10;                &lt;rect x={80} y={14} width={20} height={24} fill='#10B981' /&gt;&#10;                &lt;rect x={106} y={22} width={12} height={16} fill='#EF4444' /&gt;&#10;            &lt;/svg&gt;&#10;            &lt;Text style={{ fontSize: 13, color: '#64748B' }}&gt;&#10;                用数据可视化驱动改进&#10;            &lt;/Text&gt;&#10;        &lt;/Box&gt;&#10;&#10;        {/* 工具矩阵 - 第一行3个 */}&#10;        &lt;Box style={{&#10;            position: 'absolute',&#10;            top: 200, left: 60, right: 60,&#10;            flexDirection: 'row',&#10;            gap: 16,&#10;        }}&gt;&#10;            {[&#10;                { name: '检查表', en: 'Check Sheet', desc: '结构化记录数据，让事实说话', icon: 'clipboard-list', color: '#2563EB' },&#10;                { name: '分层法', en: 'Stratification', desc: '按类别拆分数据，识别差异来源', icon: 'layer-group', color: '#0EA5E9' },&#10;                { name: '柏拉图', en: 'Pareto Chart', desc: '80/20 法则：聚焦关键少数', icon: 'chart-bar', color: '#10B981' },&#10;            ].map((tool, idx) =&gt; (&#10;                &lt;Box key={idx} style={{&#10;                    flex: 1,&#10;                    background: '#F8FAFC',&#10;                    borderRadius: 8,&#10;                    padding: 16,&#10;                    borderTop: `3px solid ${tool.color}`,&#10;                    flexDirection: 'column',&#10;                }}&gt;&#10;                    &lt;Box style={{&#10;                        flexDirection: 'row',&#10;                        alignItems: 'center',&#10;                        justifyContent: 'space-between',&#10;                        marginBottom: 8,&#10;                    }}&gt;&#10;                        &lt;FAIcon name={tool.icon} style={{ fill: tool.color, width: 36, height: 36 }} /&gt;&#10;                        &lt;Text style={{ fontSize: 11, color: '#94A3B8', fontFamily: 'Inter', letterSpacing: 1 }}&gt;&#10;                            {tool.en.toUpperCase()}&#10;                        &lt;/Text&gt;&#10;                    &lt;/Box&gt;&#10;                    &lt;Text style={{ fontSize: 20, color: '#0F172A', fontWeight: 'bold' }}&gt;&#10;                        {tool.name}&#10;                    &lt;/Text&gt;&#10;                    &lt;Text style={{ fontSize: 13, color: '#475569', marginTop: 6, lineHeight: 1.5 }}&gt;&#10;                        {tool.desc}&#10;                    &lt;/Text&gt;&#10;                &lt;/Box&gt;&#10;            ))}&#10;        &lt;/Box&gt;&#10;&#10;        {/* 工具矩阵 - 第二行4个 */}&#10;        &lt;Box style={{&#10;            position: 'absolute',&#10;            top: 410, left: 60, right: 60,&#10;            flexDirection: 'row',&#10;            gap: 14,&#10;        }}&gt;&#10;            {[&#10;                { name: '因果图', en: 'Fishbone', desc: '系统梳理问题根因', icon: 'project-diagram', color: '#8B5CF6' },&#10;                { name: '散布图', en: 'Scatter', desc: '揭示两变量相关关系', icon: 'chart-line', color: '#F59E0B' },&#10;                { name: '直方图', en: 'Histogram', desc: '展示数据分布形态', icon: 'chart-area', color: '#EF4444' },&#10;                { name: '控制图', en: 'Control', desc: '监控过程是否稳定', icon: 'wave-square', color: '#475569' },&#10;            ].map((tool, idx) =&gt; (&#10;                &lt;Box key={idx} style={{&#10;                    flex: 1,&#10;                    background: '#F8FAFC',&#10;                    borderRadius: 8,&#10;                    padding: 14,&#10;                    borderTop: `3px solid ${tool.color}`,&#10;                    flexDirection: 'column',&#10;                }}&gt;&#10;                    &lt;Box style={{&#10;                        flexDirection: 'row',&#10;                        alignItems: 'center',&#10;                        justifyContent: 'space-between',&#10;                        marginBottom: 6,&#10;                    }}&gt;&#10;                        &lt;FAIcon name={tool.icon} style={{ fill: tool.color, width: 32, height: 32 }} /&gt;&#10;                        &lt;Text style={{ fontSize: 10, color: '#94A3B8', fontFamily: 'Inter', letterSpacing: 1 }}&gt;&#10;                            {tool.en.toUpperCase()}&#10;                        &lt;/Text&gt;&#10;                    &lt;/Box&gt;&#10;                    &lt;Text style={{ fontSize: 18, color: '#0F172A', fontWeight: 'bold' }}&gt;&#10;                        {tool.name}&#10;                    &lt;/Text&gt;&#10;                    &lt;Text style={{ fontSize: 12, color: '#475569', marginTop: 4, lineHeight: 1.4 }}&gt;&#10;                        {tool.desc}&#10;                    &lt;/Text&gt;&#10;                &lt;/Box&gt;&#10;            ))}&#10;        &lt;/Box&gt;&#10;&#10;        {/* 底部tip */}&#10;        &lt;Box style={{&#10;            position: 'absolute',&#10;            top: 640, left: 60,&#10;            flexDirection: 'row',&#10;            alignItems: 'center',&#10;            gap: 8,&#10;        }}&gt;&#10;            &lt;FAIcon name='lightbulb' style={{ fill: '#F59E0B', width: 16, height: 16 }} /&gt;&#10;            &lt;Text style={{ fontSize: 13, color: '#64748B', fontStyle: 'italic' }}&gt;&#10;                七工具相互配合，构成完整的问题分析与改进闭环&#10;            &lt;/Text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15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矩形 25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60" name="任意形状 259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61" name="文本框 260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03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质量工具与方法</a:t>
            </a:r>
            <a:endParaRPr/>
          </a:p>
        </p:txBody>
      </p:sp>
      <p:sp>
        <p:nvSpPr>
          <p:cNvPr id="262" name="文本框 261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质量管理七大工具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从数据到决策</a:t>
            </a:r>
            <a:endParaRPr/>
          </a:p>
        </p:txBody>
      </p:sp>
      <p:sp>
        <p:nvSpPr>
          <p:cNvPr id="263" name="文本框 262" descr="{&quot;isTemplate&quot;:true,&quot;type&quot;:&quot;text&quot;}"/>
          <p:cNvSpPr txBox="1"/>
          <p:nvPr/>
        </p:nvSpPr>
        <p:spPr>
          <a:xfrm>
            <a:off x="571500" y="1333500"/>
            <a:ext cx="3228975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00" i="1">
                <a:solidFill>
                  <a:srgbClr val="475569"/>
                </a:solidFill>
                <a:latin typeface="Microsoft YaHei"/>
                <a:ea typeface="Microsoft YaHei"/>
              </a:rPr>
              <a:t>QC Seven Tools · </a:t>
            </a:r>
            <a:r>
              <a:rPr lang="zh-CN" sz="1200" i="1">
                <a:solidFill>
                  <a:srgbClr val="475569"/>
                </a:solidFill>
                <a:latin typeface="Microsoft YaHei"/>
                <a:ea typeface="Microsoft YaHei"/>
              </a:rPr>
              <a:t>让数据说话，让改进有据可循</a:t>
            </a:r>
            <a:endParaRPr/>
          </a:p>
        </p:txBody>
      </p:sp>
      <p:pic>
        <p:nvPicPr>
          <p:cNvPr id="264" name="图形 263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3050" y="1333500"/>
            <a:ext cx="1143000" cy="381000"/>
          </a:xfrm>
          <a:prstGeom prst="rect">
            <a:avLst/>
          </a:prstGeom>
          <a:ln/>
        </p:spPr>
      </p:pic>
      <p:sp>
        <p:nvSpPr>
          <p:cNvPr id="265" name="文本框 264" descr="{&quot;isTemplate&quot;:true,&quot;type&quot;:&quot;text&quot;}"/>
          <p:cNvSpPr txBox="1"/>
          <p:nvPr/>
        </p:nvSpPr>
        <p:spPr>
          <a:xfrm>
            <a:off x="10382250" y="1447800"/>
            <a:ext cx="123825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用数据可视化驱动改进</a:t>
            </a:r>
            <a:endParaRPr/>
          </a:p>
        </p:txBody>
      </p:sp>
      <p:sp>
        <p:nvSpPr>
          <p:cNvPr id="266" name="圆角矩形 265"/>
          <p:cNvSpPr/>
          <p:nvPr/>
        </p:nvSpPr>
        <p:spPr>
          <a:xfrm>
            <a:off x="571500" y="1933575"/>
            <a:ext cx="3581400" cy="1266825"/>
          </a:xfrm>
          <a:prstGeom prst="roundRect">
            <a:avLst>
              <a:gd name="adj" fmla="val 6015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67" name="任意形状 266"/>
          <p:cNvSpPr/>
          <p:nvPr/>
        </p:nvSpPr>
        <p:spPr>
          <a:xfrm>
            <a:off x="571500" y="1933575"/>
            <a:ext cx="3581400" cy="1266825"/>
          </a:xfrm>
          <a:custGeom>
            <a:avLst/>
            <a:gdLst/>
            <a:ahLst/>
            <a:cxnLst/>
            <a:rect l="0" t="0" r="0" b="0"/>
            <a:pathLst>
              <a:path w="376" h="133">
                <a:moveTo>
                  <a:pt x="368" y="0"/>
                </a:moveTo>
                <a:cubicBezTo>
                  <a:pt x="372" y="0"/>
                  <a:pt x="375" y="3"/>
                  <a:pt x="376" y="7"/>
                </a:cubicBezTo>
                <a:cubicBezTo>
                  <a:pt x="375" y="4"/>
                  <a:pt x="373" y="3"/>
                  <a:pt x="371" y="3"/>
                </a:cubicBezTo>
                <a:lnTo>
                  <a:pt x="5" y="3"/>
                </a:lnTo>
                <a:cubicBezTo>
                  <a:pt x="3" y="3"/>
                  <a:pt x="1" y="5"/>
                  <a:pt x="0" y="7"/>
                </a:cubicBezTo>
                <a:cubicBezTo>
                  <a:pt x="1" y="3"/>
                  <a:pt x="4" y="0"/>
                  <a:pt x="8" y="0"/>
                </a:cubicBezTo>
                <a:lnTo>
                  <a:pt x="368" y="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68" name="图形 26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2085975"/>
            <a:ext cx="342900" cy="342900"/>
          </a:xfrm>
          <a:prstGeom prst="rect">
            <a:avLst/>
          </a:prstGeom>
          <a:ln/>
        </p:spPr>
      </p:pic>
      <p:sp>
        <p:nvSpPr>
          <p:cNvPr id="269" name="文本框 268" descr="{&quot;isTemplate&quot;:true,&quot;type&quot;:&quot;text&quot;}"/>
          <p:cNvSpPr txBox="1"/>
          <p:nvPr/>
        </p:nvSpPr>
        <p:spPr>
          <a:xfrm>
            <a:off x="3143250" y="2190750"/>
            <a:ext cx="85725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spc="75">
                <a:solidFill>
                  <a:srgbClr val="94A3B8"/>
                </a:solidFill>
                <a:latin typeface="Inter"/>
                <a:ea typeface="Inter"/>
              </a:rPr>
              <a:t>CHECK SHEET</a:t>
            </a:r>
            <a:endParaRPr/>
          </a:p>
        </p:txBody>
      </p:sp>
      <p:sp>
        <p:nvSpPr>
          <p:cNvPr id="270" name="文本框 269" descr="{&quot;isTemplate&quot;:true,&quot;type&quot;:&quot;text&quot;}"/>
          <p:cNvSpPr txBox="1"/>
          <p:nvPr/>
        </p:nvSpPr>
        <p:spPr>
          <a:xfrm>
            <a:off x="723900" y="2505075"/>
            <a:ext cx="32766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检查表</a:t>
            </a:r>
            <a:endParaRPr/>
          </a:p>
        </p:txBody>
      </p:sp>
      <p:sp>
        <p:nvSpPr>
          <p:cNvPr id="271" name="文本框 270" descr="{&quot;isTemplate&quot;:true,&quot;type&quot;:&quot;text&quot;}"/>
          <p:cNvSpPr txBox="1"/>
          <p:nvPr/>
        </p:nvSpPr>
        <p:spPr>
          <a:xfrm>
            <a:off x="723900" y="2790825"/>
            <a:ext cx="32766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结构化记录数据，让事实说话</a:t>
            </a:r>
            <a:endParaRPr/>
          </a:p>
        </p:txBody>
      </p:sp>
      <p:sp>
        <p:nvSpPr>
          <p:cNvPr id="272" name="圆角矩形 271"/>
          <p:cNvSpPr/>
          <p:nvPr/>
        </p:nvSpPr>
        <p:spPr>
          <a:xfrm>
            <a:off x="4305300" y="1933575"/>
            <a:ext cx="3581400" cy="1266825"/>
          </a:xfrm>
          <a:prstGeom prst="roundRect">
            <a:avLst>
              <a:gd name="adj" fmla="val 6015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73" name="任意形状 272"/>
          <p:cNvSpPr/>
          <p:nvPr/>
        </p:nvSpPr>
        <p:spPr>
          <a:xfrm>
            <a:off x="4305300" y="1933575"/>
            <a:ext cx="3581400" cy="1266825"/>
          </a:xfrm>
          <a:custGeom>
            <a:avLst/>
            <a:gdLst/>
            <a:ahLst/>
            <a:cxnLst/>
            <a:rect l="0" t="0" r="0" b="0"/>
            <a:pathLst>
              <a:path w="376" h="133">
                <a:moveTo>
                  <a:pt x="368" y="0"/>
                </a:moveTo>
                <a:cubicBezTo>
                  <a:pt x="372" y="0"/>
                  <a:pt x="375" y="3"/>
                  <a:pt x="376" y="7"/>
                </a:cubicBezTo>
                <a:cubicBezTo>
                  <a:pt x="375" y="4"/>
                  <a:pt x="373" y="3"/>
                  <a:pt x="371" y="3"/>
                </a:cubicBezTo>
                <a:lnTo>
                  <a:pt x="5" y="3"/>
                </a:lnTo>
                <a:cubicBezTo>
                  <a:pt x="3" y="3"/>
                  <a:pt x="1" y="5"/>
                  <a:pt x="0" y="7"/>
                </a:cubicBezTo>
                <a:cubicBezTo>
                  <a:pt x="1" y="3"/>
                  <a:pt x="4" y="0"/>
                  <a:pt x="8" y="0"/>
                </a:cubicBezTo>
                <a:lnTo>
                  <a:pt x="368" y="0"/>
                </a:ln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74" name="图形 273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57700" y="2085975"/>
            <a:ext cx="342900" cy="342900"/>
          </a:xfrm>
          <a:prstGeom prst="rect">
            <a:avLst/>
          </a:prstGeom>
          <a:ln/>
        </p:spPr>
      </p:pic>
      <p:sp>
        <p:nvSpPr>
          <p:cNvPr id="275" name="文本框 274" descr="{&quot;isTemplate&quot;:true,&quot;type&quot;:&quot;text&quot;}"/>
          <p:cNvSpPr txBox="1"/>
          <p:nvPr/>
        </p:nvSpPr>
        <p:spPr>
          <a:xfrm>
            <a:off x="6734175" y="2190750"/>
            <a:ext cx="10001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spc="75">
                <a:solidFill>
                  <a:srgbClr val="94A3B8"/>
                </a:solidFill>
                <a:latin typeface="Inter"/>
                <a:ea typeface="Inter"/>
              </a:rPr>
              <a:t>STRATIFICATION</a:t>
            </a:r>
            <a:endParaRPr/>
          </a:p>
        </p:txBody>
      </p:sp>
      <p:sp>
        <p:nvSpPr>
          <p:cNvPr id="276" name="文本框 275" descr="{&quot;isTemplate&quot;:true,&quot;type&quot;:&quot;text&quot;}"/>
          <p:cNvSpPr txBox="1"/>
          <p:nvPr/>
        </p:nvSpPr>
        <p:spPr>
          <a:xfrm>
            <a:off x="4457700" y="2505075"/>
            <a:ext cx="32766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分层法</a:t>
            </a:r>
            <a:endParaRPr/>
          </a:p>
        </p:txBody>
      </p:sp>
      <p:sp>
        <p:nvSpPr>
          <p:cNvPr id="277" name="文本框 276" descr="{&quot;isTemplate&quot;:true,&quot;type&quot;:&quot;text&quot;}"/>
          <p:cNvSpPr txBox="1"/>
          <p:nvPr/>
        </p:nvSpPr>
        <p:spPr>
          <a:xfrm>
            <a:off x="4457700" y="2790825"/>
            <a:ext cx="32766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按类别拆分数据，识别差异来源</a:t>
            </a:r>
            <a:endParaRPr/>
          </a:p>
        </p:txBody>
      </p:sp>
      <p:sp>
        <p:nvSpPr>
          <p:cNvPr id="278" name="圆角矩形 277"/>
          <p:cNvSpPr/>
          <p:nvPr/>
        </p:nvSpPr>
        <p:spPr>
          <a:xfrm>
            <a:off x="8039100" y="1933575"/>
            <a:ext cx="3581400" cy="1266825"/>
          </a:xfrm>
          <a:prstGeom prst="roundRect">
            <a:avLst>
              <a:gd name="adj" fmla="val 6015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79" name="任意形状 278"/>
          <p:cNvSpPr/>
          <p:nvPr/>
        </p:nvSpPr>
        <p:spPr>
          <a:xfrm>
            <a:off x="8039100" y="1933575"/>
            <a:ext cx="3581400" cy="1266825"/>
          </a:xfrm>
          <a:custGeom>
            <a:avLst/>
            <a:gdLst/>
            <a:ahLst/>
            <a:cxnLst/>
            <a:rect l="0" t="0" r="0" b="0"/>
            <a:pathLst>
              <a:path w="376" h="133">
                <a:moveTo>
                  <a:pt x="368" y="0"/>
                </a:moveTo>
                <a:cubicBezTo>
                  <a:pt x="372" y="0"/>
                  <a:pt x="375" y="3"/>
                  <a:pt x="376" y="7"/>
                </a:cubicBezTo>
                <a:cubicBezTo>
                  <a:pt x="375" y="4"/>
                  <a:pt x="373" y="3"/>
                  <a:pt x="371" y="3"/>
                </a:cubicBezTo>
                <a:lnTo>
                  <a:pt x="5" y="3"/>
                </a:lnTo>
                <a:cubicBezTo>
                  <a:pt x="3" y="3"/>
                  <a:pt x="1" y="5"/>
                  <a:pt x="0" y="7"/>
                </a:cubicBezTo>
                <a:cubicBezTo>
                  <a:pt x="1" y="3"/>
                  <a:pt x="4" y="0"/>
                  <a:pt x="8" y="0"/>
                </a:cubicBezTo>
                <a:lnTo>
                  <a:pt x="368" y="0"/>
                </a:ln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80" name="图形 279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91500" y="2085975"/>
            <a:ext cx="342900" cy="342900"/>
          </a:xfrm>
          <a:prstGeom prst="rect">
            <a:avLst/>
          </a:prstGeom>
          <a:ln/>
        </p:spPr>
      </p:pic>
      <p:sp>
        <p:nvSpPr>
          <p:cNvPr id="281" name="文本框 280" descr="{&quot;isTemplate&quot;:true,&quot;type&quot;:&quot;text&quot;}"/>
          <p:cNvSpPr txBox="1"/>
          <p:nvPr/>
        </p:nvSpPr>
        <p:spPr>
          <a:xfrm>
            <a:off x="10525125" y="2190750"/>
            <a:ext cx="94297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spc="75">
                <a:solidFill>
                  <a:srgbClr val="94A3B8"/>
                </a:solidFill>
                <a:latin typeface="Inter"/>
                <a:ea typeface="Inter"/>
              </a:rPr>
              <a:t>PARETO CHART</a:t>
            </a:r>
            <a:endParaRPr/>
          </a:p>
        </p:txBody>
      </p:sp>
      <p:sp>
        <p:nvSpPr>
          <p:cNvPr id="282" name="文本框 281" descr="{&quot;isTemplate&quot;:true,&quot;type&quot;:&quot;text&quot;}"/>
          <p:cNvSpPr txBox="1"/>
          <p:nvPr/>
        </p:nvSpPr>
        <p:spPr>
          <a:xfrm>
            <a:off x="8191500" y="2505075"/>
            <a:ext cx="32766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柏拉图</a:t>
            </a:r>
            <a:endParaRPr/>
          </a:p>
        </p:txBody>
      </p:sp>
      <p:sp>
        <p:nvSpPr>
          <p:cNvPr id="283" name="文本框 282" descr="{&quot;isTemplate&quot;:true,&quot;type&quot;:&quot;text&quot;}"/>
          <p:cNvSpPr txBox="1"/>
          <p:nvPr/>
        </p:nvSpPr>
        <p:spPr>
          <a:xfrm>
            <a:off x="8191500" y="2790825"/>
            <a:ext cx="32766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80/20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法则：聚焦关键少数</a:t>
            </a:r>
            <a:endParaRPr/>
          </a:p>
        </p:txBody>
      </p:sp>
      <p:sp>
        <p:nvSpPr>
          <p:cNvPr id="284" name="圆角矩形 283"/>
          <p:cNvSpPr/>
          <p:nvPr/>
        </p:nvSpPr>
        <p:spPr>
          <a:xfrm>
            <a:off x="571500" y="3933825"/>
            <a:ext cx="2667000" cy="1104900"/>
          </a:xfrm>
          <a:prstGeom prst="roundRect">
            <a:avLst>
              <a:gd name="adj" fmla="val 6897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85" name="任意形状 284"/>
          <p:cNvSpPr/>
          <p:nvPr/>
        </p:nvSpPr>
        <p:spPr>
          <a:xfrm>
            <a:off x="571500" y="3933825"/>
            <a:ext cx="2667000" cy="1104900"/>
          </a:xfrm>
          <a:custGeom>
            <a:avLst/>
            <a:gdLst/>
            <a:ahLst/>
            <a:cxnLst/>
            <a:rect l="0" t="0" r="0" b="0"/>
            <a:pathLst>
              <a:path w="280" h="116">
                <a:moveTo>
                  <a:pt x="272" y="0"/>
                </a:moveTo>
                <a:cubicBezTo>
                  <a:pt x="276" y="0"/>
                  <a:pt x="279" y="3"/>
                  <a:pt x="280" y="7"/>
                </a:cubicBezTo>
                <a:cubicBezTo>
                  <a:pt x="279" y="4"/>
                  <a:pt x="277" y="3"/>
                  <a:pt x="275" y="3"/>
                </a:cubicBezTo>
                <a:lnTo>
                  <a:pt x="5" y="3"/>
                </a:lnTo>
                <a:cubicBezTo>
                  <a:pt x="3" y="3"/>
                  <a:pt x="1" y="5"/>
                  <a:pt x="0" y="7"/>
                </a:cubicBezTo>
                <a:cubicBezTo>
                  <a:pt x="1" y="3"/>
                  <a:pt x="4" y="0"/>
                  <a:pt x="8" y="0"/>
                </a:cubicBezTo>
                <a:lnTo>
                  <a:pt x="272" y="0"/>
                </a:ln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86" name="图形 285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04850" y="4067175"/>
            <a:ext cx="304800" cy="304800"/>
          </a:xfrm>
          <a:prstGeom prst="rect">
            <a:avLst/>
          </a:prstGeom>
          <a:ln/>
        </p:spPr>
      </p:pic>
      <p:sp>
        <p:nvSpPr>
          <p:cNvPr id="287" name="文本框 286" descr="{&quot;isTemplate&quot;:true,&quot;type&quot;:&quot;text&quot;}"/>
          <p:cNvSpPr txBox="1"/>
          <p:nvPr/>
        </p:nvSpPr>
        <p:spPr>
          <a:xfrm>
            <a:off x="2533650" y="4162425"/>
            <a:ext cx="571500" cy="1143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750" spc="75">
                <a:solidFill>
                  <a:srgbClr val="94A3B8"/>
                </a:solidFill>
                <a:latin typeface="Inter"/>
                <a:ea typeface="Inter"/>
              </a:rPr>
              <a:t>FISHBONE</a:t>
            </a:r>
            <a:endParaRPr/>
          </a:p>
        </p:txBody>
      </p:sp>
      <p:sp>
        <p:nvSpPr>
          <p:cNvPr id="288" name="文本框 287" descr="{&quot;isTemplate&quot;:true,&quot;type&quot;:&quot;text&quot;}"/>
          <p:cNvSpPr txBox="1"/>
          <p:nvPr/>
        </p:nvSpPr>
        <p:spPr>
          <a:xfrm>
            <a:off x="704850" y="4429125"/>
            <a:ext cx="24003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因果图</a:t>
            </a:r>
            <a:endParaRPr/>
          </a:p>
        </p:txBody>
      </p:sp>
      <p:sp>
        <p:nvSpPr>
          <p:cNvPr id="289" name="文本框 288" descr="{&quot;isTemplate&quot;:true,&quot;type&quot;:&quot;text&quot;}"/>
          <p:cNvSpPr txBox="1"/>
          <p:nvPr/>
        </p:nvSpPr>
        <p:spPr>
          <a:xfrm>
            <a:off x="704850" y="4676775"/>
            <a:ext cx="24003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系统梳理问题根因</a:t>
            </a:r>
            <a:endParaRPr/>
          </a:p>
        </p:txBody>
      </p:sp>
      <p:sp>
        <p:nvSpPr>
          <p:cNvPr id="290" name="圆角矩形 289"/>
          <p:cNvSpPr/>
          <p:nvPr/>
        </p:nvSpPr>
        <p:spPr>
          <a:xfrm>
            <a:off x="3371850" y="3933825"/>
            <a:ext cx="2657475" cy="1104900"/>
          </a:xfrm>
          <a:prstGeom prst="roundRect">
            <a:avLst>
              <a:gd name="adj" fmla="val 6897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91" name="任意形状 290"/>
          <p:cNvSpPr/>
          <p:nvPr/>
        </p:nvSpPr>
        <p:spPr>
          <a:xfrm>
            <a:off x="3371850" y="3933825"/>
            <a:ext cx="2657475" cy="1104900"/>
          </a:xfrm>
          <a:custGeom>
            <a:avLst/>
            <a:gdLst/>
            <a:ahLst/>
            <a:cxnLst/>
            <a:rect l="0" t="0" r="0" b="0"/>
            <a:pathLst>
              <a:path w="279" h="116">
                <a:moveTo>
                  <a:pt x="271" y="0"/>
                </a:moveTo>
                <a:cubicBezTo>
                  <a:pt x="275" y="0"/>
                  <a:pt x="278" y="3"/>
                  <a:pt x="279" y="7"/>
                </a:cubicBezTo>
                <a:cubicBezTo>
                  <a:pt x="278" y="4"/>
                  <a:pt x="276" y="3"/>
                  <a:pt x="274" y="3"/>
                </a:cubicBezTo>
                <a:lnTo>
                  <a:pt x="5" y="3"/>
                </a:lnTo>
                <a:cubicBezTo>
                  <a:pt x="3" y="3"/>
                  <a:pt x="1" y="5"/>
                  <a:pt x="0" y="7"/>
                </a:cubicBezTo>
                <a:cubicBezTo>
                  <a:pt x="1" y="3"/>
                  <a:pt x="4" y="0"/>
                  <a:pt x="8" y="0"/>
                </a:cubicBezTo>
                <a:lnTo>
                  <a:pt x="271" y="0"/>
                </a:ln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92" name="图形 291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505200" y="4067175"/>
            <a:ext cx="304800" cy="304800"/>
          </a:xfrm>
          <a:prstGeom prst="rect">
            <a:avLst/>
          </a:prstGeom>
          <a:ln/>
        </p:spPr>
      </p:pic>
      <p:sp>
        <p:nvSpPr>
          <p:cNvPr id="293" name="文本框 292" descr="{&quot;isTemplate&quot;:true,&quot;type&quot;:&quot;text&quot;}"/>
          <p:cNvSpPr txBox="1"/>
          <p:nvPr/>
        </p:nvSpPr>
        <p:spPr>
          <a:xfrm>
            <a:off x="5381625" y="4162425"/>
            <a:ext cx="514350" cy="1143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750" spc="75">
                <a:solidFill>
                  <a:srgbClr val="94A3B8"/>
                </a:solidFill>
                <a:latin typeface="Inter"/>
                <a:ea typeface="Inter"/>
              </a:rPr>
              <a:t>SCATTER</a:t>
            </a:r>
            <a:endParaRPr/>
          </a:p>
        </p:txBody>
      </p:sp>
      <p:sp>
        <p:nvSpPr>
          <p:cNvPr id="294" name="文本框 293" descr="{&quot;isTemplate&quot;:true,&quot;type&quot;:&quot;text&quot;}"/>
          <p:cNvSpPr txBox="1"/>
          <p:nvPr/>
        </p:nvSpPr>
        <p:spPr>
          <a:xfrm>
            <a:off x="3505200" y="4429125"/>
            <a:ext cx="2390775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散布图</a:t>
            </a:r>
            <a:endParaRPr/>
          </a:p>
        </p:txBody>
      </p:sp>
      <p:sp>
        <p:nvSpPr>
          <p:cNvPr id="295" name="文本框 294" descr="{&quot;isTemplate&quot;:true,&quot;type&quot;:&quot;text&quot;}"/>
          <p:cNvSpPr txBox="1"/>
          <p:nvPr/>
        </p:nvSpPr>
        <p:spPr>
          <a:xfrm>
            <a:off x="3505200" y="4676775"/>
            <a:ext cx="239077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揭示两变量相关关系</a:t>
            </a:r>
            <a:endParaRPr/>
          </a:p>
        </p:txBody>
      </p:sp>
      <p:sp>
        <p:nvSpPr>
          <p:cNvPr id="296" name="圆角矩形 295"/>
          <p:cNvSpPr/>
          <p:nvPr/>
        </p:nvSpPr>
        <p:spPr>
          <a:xfrm>
            <a:off x="6162675" y="3933825"/>
            <a:ext cx="2667000" cy="1104900"/>
          </a:xfrm>
          <a:prstGeom prst="roundRect">
            <a:avLst>
              <a:gd name="adj" fmla="val 6897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97" name="任意形状 296"/>
          <p:cNvSpPr/>
          <p:nvPr/>
        </p:nvSpPr>
        <p:spPr>
          <a:xfrm>
            <a:off x="6162675" y="3933825"/>
            <a:ext cx="2667000" cy="1104900"/>
          </a:xfrm>
          <a:custGeom>
            <a:avLst/>
            <a:gdLst/>
            <a:ahLst/>
            <a:cxnLst/>
            <a:rect l="0" t="0" r="0" b="0"/>
            <a:pathLst>
              <a:path w="280" h="116">
                <a:moveTo>
                  <a:pt x="272" y="0"/>
                </a:moveTo>
                <a:cubicBezTo>
                  <a:pt x="276" y="0"/>
                  <a:pt x="279" y="3"/>
                  <a:pt x="280" y="7"/>
                </a:cubicBezTo>
                <a:cubicBezTo>
                  <a:pt x="279" y="4"/>
                  <a:pt x="277" y="3"/>
                  <a:pt x="275" y="3"/>
                </a:cubicBezTo>
                <a:lnTo>
                  <a:pt x="5" y="3"/>
                </a:lnTo>
                <a:cubicBezTo>
                  <a:pt x="3" y="3"/>
                  <a:pt x="1" y="5"/>
                  <a:pt x="0" y="7"/>
                </a:cubicBezTo>
                <a:cubicBezTo>
                  <a:pt x="1" y="3"/>
                  <a:pt x="4" y="0"/>
                  <a:pt x="8" y="0"/>
                </a:cubicBezTo>
                <a:lnTo>
                  <a:pt x="272" y="0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98" name="图形 297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296025" y="4067175"/>
            <a:ext cx="304800" cy="304800"/>
          </a:xfrm>
          <a:prstGeom prst="rect">
            <a:avLst/>
          </a:prstGeom>
          <a:ln/>
        </p:spPr>
      </p:pic>
      <p:sp>
        <p:nvSpPr>
          <p:cNvPr id="299" name="文本框 298" descr="{&quot;isTemplate&quot;:true,&quot;type&quot;:&quot;text&quot;}"/>
          <p:cNvSpPr txBox="1"/>
          <p:nvPr/>
        </p:nvSpPr>
        <p:spPr>
          <a:xfrm>
            <a:off x="8029575" y="4162425"/>
            <a:ext cx="666750" cy="1143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750" spc="75">
                <a:solidFill>
                  <a:srgbClr val="94A3B8"/>
                </a:solidFill>
                <a:latin typeface="Inter"/>
                <a:ea typeface="Inter"/>
              </a:rPr>
              <a:t>HISTOGRAM</a:t>
            </a:r>
            <a:endParaRPr/>
          </a:p>
        </p:txBody>
      </p:sp>
      <p:sp>
        <p:nvSpPr>
          <p:cNvPr id="300" name="文本框 299" descr="{&quot;isTemplate&quot;:true,&quot;type&quot;:&quot;text&quot;}"/>
          <p:cNvSpPr txBox="1"/>
          <p:nvPr/>
        </p:nvSpPr>
        <p:spPr>
          <a:xfrm>
            <a:off x="6296025" y="4429125"/>
            <a:ext cx="24003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直方图</a:t>
            </a:r>
            <a:endParaRPr/>
          </a:p>
        </p:txBody>
      </p:sp>
      <p:sp>
        <p:nvSpPr>
          <p:cNvPr id="301" name="文本框 300" descr="{&quot;isTemplate&quot;:true,&quot;type&quot;:&quot;text&quot;}"/>
          <p:cNvSpPr txBox="1"/>
          <p:nvPr/>
        </p:nvSpPr>
        <p:spPr>
          <a:xfrm>
            <a:off x="6296025" y="4676775"/>
            <a:ext cx="24003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展示数据分布形态</a:t>
            </a:r>
            <a:endParaRPr/>
          </a:p>
        </p:txBody>
      </p:sp>
      <p:sp>
        <p:nvSpPr>
          <p:cNvPr id="302" name="圆角矩形 301"/>
          <p:cNvSpPr/>
          <p:nvPr/>
        </p:nvSpPr>
        <p:spPr>
          <a:xfrm>
            <a:off x="8963025" y="3933825"/>
            <a:ext cx="2657475" cy="1104900"/>
          </a:xfrm>
          <a:prstGeom prst="roundRect">
            <a:avLst>
              <a:gd name="adj" fmla="val 6897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03" name="任意形状 302"/>
          <p:cNvSpPr/>
          <p:nvPr/>
        </p:nvSpPr>
        <p:spPr>
          <a:xfrm>
            <a:off x="8963025" y="3933825"/>
            <a:ext cx="2657475" cy="1104900"/>
          </a:xfrm>
          <a:custGeom>
            <a:avLst/>
            <a:gdLst/>
            <a:ahLst/>
            <a:cxnLst/>
            <a:rect l="0" t="0" r="0" b="0"/>
            <a:pathLst>
              <a:path w="279" h="116">
                <a:moveTo>
                  <a:pt x="271" y="0"/>
                </a:moveTo>
                <a:cubicBezTo>
                  <a:pt x="275" y="0"/>
                  <a:pt x="278" y="3"/>
                  <a:pt x="279" y="7"/>
                </a:cubicBezTo>
                <a:cubicBezTo>
                  <a:pt x="278" y="4"/>
                  <a:pt x="276" y="3"/>
                  <a:pt x="274" y="3"/>
                </a:cubicBezTo>
                <a:lnTo>
                  <a:pt x="5" y="3"/>
                </a:lnTo>
                <a:cubicBezTo>
                  <a:pt x="3" y="3"/>
                  <a:pt x="1" y="5"/>
                  <a:pt x="0" y="7"/>
                </a:cubicBezTo>
                <a:cubicBezTo>
                  <a:pt x="1" y="3"/>
                  <a:pt x="4" y="0"/>
                  <a:pt x="8" y="0"/>
                </a:cubicBezTo>
                <a:lnTo>
                  <a:pt x="271" y="0"/>
                </a:lnTo>
                <a:close/>
              </a:path>
            </a:pathLst>
          </a:custGeom>
          <a:solidFill>
            <a:srgbClr val="475569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04" name="图形 303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096375" y="4067175"/>
            <a:ext cx="304800" cy="304800"/>
          </a:xfrm>
          <a:prstGeom prst="rect">
            <a:avLst/>
          </a:prstGeom>
          <a:ln/>
        </p:spPr>
      </p:pic>
      <p:sp>
        <p:nvSpPr>
          <p:cNvPr id="305" name="文本框 304" descr="{&quot;isTemplate&quot;:true,&quot;type&quot;:&quot;text&quot;}"/>
          <p:cNvSpPr txBox="1"/>
          <p:nvPr/>
        </p:nvSpPr>
        <p:spPr>
          <a:xfrm>
            <a:off x="10953750" y="4162425"/>
            <a:ext cx="533400" cy="1143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750" spc="75">
                <a:solidFill>
                  <a:srgbClr val="94A3B8"/>
                </a:solidFill>
                <a:latin typeface="Inter"/>
                <a:ea typeface="Inter"/>
              </a:rPr>
              <a:t>CONTROL</a:t>
            </a:r>
            <a:endParaRPr/>
          </a:p>
        </p:txBody>
      </p:sp>
      <p:sp>
        <p:nvSpPr>
          <p:cNvPr id="306" name="文本框 305" descr="{&quot;isTemplate&quot;:true,&quot;type&quot;:&quot;text&quot;}"/>
          <p:cNvSpPr txBox="1"/>
          <p:nvPr/>
        </p:nvSpPr>
        <p:spPr>
          <a:xfrm>
            <a:off x="9096375" y="4429125"/>
            <a:ext cx="2390775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控制图</a:t>
            </a:r>
            <a:endParaRPr/>
          </a:p>
        </p:txBody>
      </p:sp>
      <p:sp>
        <p:nvSpPr>
          <p:cNvPr id="307" name="文本框 306" descr="{&quot;isTemplate&quot;:true,&quot;type&quot;:&quot;text&quot;}"/>
          <p:cNvSpPr txBox="1"/>
          <p:nvPr/>
        </p:nvSpPr>
        <p:spPr>
          <a:xfrm>
            <a:off x="9096375" y="4676775"/>
            <a:ext cx="239077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监控过程是否稳定</a:t>
            </a:r>
            <a:endParaRPr/>
          </a:p>
        </p:txBody>
      </p:sp>
      <p:pic>
        <p:nvPicPr>
          <p:cNvPr id="308" name="图形 307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1500" y="6096000"/>
            <a:ext cx="152400" cy="152400"/>
          </a:xfrm>
          <a:prstGeom prst="rect">
            <a:avLst/>
          </a:prstGeom>
          <a:ln/>
        </p:spPr>
      </p:pic>
      <p:sp>
        <p:nvSpPr>
          <p:cNvPr id="309" name="文本框 308" descr="{&quot;isTemplate&quot;:true,&quot;type&quot;:&quot;text&quot;}"/>
          <p:cNvSpPr txBox="1"/>
          <p:nvPr/>
        </p:nvSpPr>
        <p:spPr>
          <a:xfrm>
            <a:off x="800100" y="6096000"/>
            <a:ext cx="272415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i="1">
                <a:solidFill>
                  <a:srgbClr val="64748B"/>
                </a:solidFill>
                <a:latin typeface="Microsoft YaHei"/>
                <a:ea typeface="Microsoft YaHei"/>
              </a:rPr>
              <a:t>七工具相互配合，构成完整的问题分析与改进闭环</a:t>
            </a:r>
            <a:endParaRPr/>
          </a:p>
        </p:txBody>
      </p:sp>
      <p:sp>
        <p:nvSpPr>
          <p:cNvPr id="310" name="任意形状 309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11" name="文本框 310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312" name="文本框 311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15 / 30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3 · 质量工具与方法&#10;            &lt;/Text&gt;&#10;            &lt;Text style={{ fontSize: 34, color: '#0F172A', fontWeight: 'bold', marginTop: 8 }}&gt;&#10;                检查表与分层法 —— 数据收集的基石&#10;            &lt;/Text&gt;&#10;        &lt;/Box&gt;&#10;&#10;        {/* 左50%：检查表 */}&#10;        &lt;Box style={{&#10;            position: 'absolute',&#10;            top: 150, left: 60,&#10;            width: '45%',&#10;            flexDirection: 'column',&#10;        }}&gt;&#10;            &lt;Box style={{ flexDirection: 'row', alignItems: 'center', gap: 10, marginBottom: 12 }}&gt;&#10;                &lt;Box style={{ width: 40, height: 40, borderRadius: 8, background: '#2563EB1A', justifyContent: 'center', alignItems: 'center' }}&gt;&#10;                    &lt;FAIcon name='clipboard-list' style={{ fill: '#2563EB', width: 24, height: 24 }} /&gt;&#10;                &lt;/Box&gt;&#10;                &lt;Text style={{ fontSize: 20, color: '#0F172A', fontWeight: 'bold' }}&gt;&#10;                    检查表 Check Sheet&#10;                &lt;/Text&gt;&#10;            &lt;/Box&gt;&#10;&#10;            &lt;Text style={{ fontSize: 14, color: '#475569', lineHeight: 1.6, marginBottom: 10 }}&gt;&#10;                结构化记录数据，让事实说话。是所有质量分析的起点。&#10;            &lt;/Text&gt;&#10;&#10;            {/* SVG 检查表示例 */}&#10;            &lt;svg width={460} height={200} viewBox='0 0 460 200'&gt;&#10;                {/* 表格外框 */}&#10;                &lt;rect x={10} y={10} width={440} height={180} fill='#FFFFFF' stroke='#2563EB' strokeWidth={1.5} rx={4} /&gt;&#10;                {/* 标题行 */}&#10;                &lt;rect x={10} y={10} width={440} height={30} fill='#2563EB' rx={4} /&gt;&#10;                &lt;rect x={10} y={25} width={440} height={15} fill='#2563EB' /&gt;&#10;                &lt;text x={230} y={30} textAnchor='middle' fontSize={14} fontWeight='bold' fill='#FFFFFF'&gt;缺陷类型检查表&lt;/text&gt;&#10;                {/* 表头 */}&#10;                &lt;rect x={10} y={40} width={440} height={24} fill='#F1F5F9' /&gt;&#10;                &lt;text x={80} y={56} textAnchor='middle' fontSize={11} fontWeight='bold' fill='#475569'&gt;缺陷类型&lt;/text&gt;&#10;                &lt;text x={200} y={56} textAnchor='middle' fontSize={11} fontWeight='bold' fill='#475569'&gt;频次记录&lt;/text&gt;&#10;                &lt;text x={360} y={56} textAnchor='middle' fontSize={11} fontWeight='bold' fill='#475569'&gt;合计&lt;/text&gt;&#10;                &lt;line x1={140} y1={40} x2={140} y2={190} stroke='#E2E8F0' /&gt;&#10;                &lt;line x1={300} y1={40} x2={300} y2={190} stroke='#E2E8F0' /&gt;&#10;                {/* 数据行 */}&#10;                {[&#10;                    { type: '划痕', marks: '正正正正丅', count: 22 },&#10;                    { type: '变形', marks: '正正', count: 9 },&#10;                    { type: '色差', marks: '正正正一', count: 16 },&#10;                    { type: '尺寸超差', marks: '正丅', count: 7 },&#10;                ].map((row, i) =&gt; (&#10;                    &lt;g key={i}&gt;&#10;                        &lt;rect x={10} y={64 + i * 28} width={440} height={28} fill={i % 2 === 0 ? '#F8FAFC' : '#FFFFFF'} /&gt;&#10;                        &lt;text x={80} y={82 + i * 28} textAnchor='middle' fontSize={11} fill='#0F172A'&gt;{row.type}&lt;/text&gt;&#10;                        &lt;text x={200} y={82 + i * 28} textAnchor='middle' fontSize={12} fill='#475569'&gt;{row.marks}&lt;/text&gt;&#10;                        &lt;text x={360} y={82 + i * 28} textAnchor='middle' fontSize={12} fontWeight='bold' fill='#2563EB' fontFamily='Inter'&gt;{row.count}&lt;/text&gt;&#10;                    &lt;/g&gt;&#10;                ))}&#10;                &lt;line x1={10} y1={64} x2={450} y2={64} stroke='#E2E8F0' /&gt;&#10;                {Array.from({ length: 5 }).map((_, i) =&gt; (&#10;                    &lt;line key={i} x1={10} y1={92 + i * 28} x2={450} y2={92 + i * 28} stroke='#E2E8F0' /&gt;&#10;                ))}&#10;            &lt;/svg&gt;&#10;&#10;            &lt;Box style={{ flexDirection: 'column', gap: 6, marginTop: 10 }}&gt;&#10;                {[&#10;                    '设计要点：明确记录项目、记录方式、记录人',&#10;                    '分类清晰：缺陷类型、频次、时间段一目了然',&#10;                    '用途广泛：可用于缺陷记录、点检、工序监控',&#10;                ].map((point, i) =&gt; (&#10;                    &lt;Box key={i} style={{ flexDirection: 'row', gap: 6 }}&gt;&#10;                        &lt;FAIcon name='check' style={{ fill: '#2563EB', width: 12, height: 12, marginTop: 4 }} /&gt;&#10;                        &lt;Text style={{ fontSize: 12, color: '#475569' }}&gt;{point}&lt;/Text&gt;&#10;                    &lt;/Box&gt;&#10;                ))}&#10;            &lt;/Box&gt;&#10;        &lt;/Box&gt;&#10;&#10;        {/* 右50%：分层法 */}&#10;        &lt;Box style={{&#10;            position: 'absolute',&#10;            top: 150, right: 60,&#10;            width: '45%',&#10;            flexDirection: 'column',&#10;        }}&gt;&#10;            &lt;Box style={{ flexDirection: 'row', alignItems: 'center', gap: 10, marginBottom: 12 }}&gt;&#10;                &lt;Box style={{ width: 40, height: 40, borderRadius: 8, background: '#0EA5E91A', justifyContent: 'center', alignItems: 'center' }}&gt;&#10;                    &lt;FAIcon name='layer-group' style={{ fill: '#0EA5E9', width: 24, height: 24 }} /&gt;&#10;                &lt;/Box&gt;&#10;                &lt;Text style={{ fontSize: 20, color: '#0F172A', fontWeight: 'bold' }}&gt;&#10;                    分层法 Stratification&#10;                &lt;/Text&gt;&#10;            &lt;/Box&gt;&#10;&#10;            &lt;Text style={{ fontSize: 14, color: '#475569', lineHeight: 1.6, marginBottom: 10 }}&gt;&#10;                按不同维度将数据分组，识别差异来源，找到真正的改进方向。&#10;            &lt;/Text&gt;&#10;&#10;            {/* 分层维度卡片 */}&#10;            &lt;Box style={{ flexDirection: 'row', flexWrap: 'wrap', gap: 8 }}&gt;&#10;                {[&#10;                    { dim: '人员', desc: '班组/技能/经验', color: '#2563EB' },&#10;                    { dim: '设备', desc: '机型/工装/状态', color: '#0EA5E9' },&#10;                    { dim: '材料', desc: '批次/供应商', color: '#F59E0B' },&#10;                    { dim: '方法', desc: '工艺/参数/SOP', color: '#10B981' },&#10;                    { dim: '环境', desc: '温度/湿度/时段', color: '#8B5CF6' },&#10;                    { dim: '测量', desc: '量具/方法/人员', color: '#EF4444' },&#10;                ].map((item, idx) =&gt; (&#10;                    &lt;Box key={idx} style={{&#10;                        background: '#F8FAFC',&#10;                        paddingLeft: 12, paddingRight: 12,&#10;                        paddingTop: 8, paddingBottom: 8,&#10;                        borderRadius: 6,&#10;                        borderLeft: `3px solid ${item.color}`,&#10;                        minWidth: 120,&#10;                    }}&gt;&#10;                        &lt;Text style={{ fontSize: 14, color: '#0F172A', fontWeight: 'bold' }}&gt;&#10;                            {item.dim}&#10;                        &lt;/Text&gt;&#10;                        &lt;Text style={{ fontSize: 11, color: '#64748B' }}&gt;&#10;                            {item.desc}&#10;                        &lt;/Text&gt;&#10;                    &lt;/Box&gt;&#10;                ))}&#10;            &lt;/Box&gt;&#10;&#10;            {/* SVG 分层对比示例 */}&#10;            &lt;svg width={460} height={160} viewBox='0 0 460 160' style={{ marginTop: 12 }}&gt;&#10;                &lt;text x={230} y={16} textAnchor='middle' fontSize={12} fontWeight='bold' fill='#0F172A'&gt;按班组分层的不合格率对比&lt;/text&gt;&#10;                {/* 柱状图 */}&#10;                {[&#10;                    { name: 'A班', rate: 2.1, color: '#2563EB' },&#10;                    { name: 'B班', rate: 4.8, color: '#0EA5E9' },&#10;                    { name: 'C班', rate: 1.5, color: '#10B981' },&#10;                    { name: 'D班', rate: 3.9, color: '#F59E0B' },&#10;                ].map((bar, i) =&gt; (&#10;                    &lt;g key={i}&gt;&#10;                        &lt;rect x={60 + i * 100} y={140 - bar.rate * 22} width={60} height={bar.rate * 22} fill={bar.color} rx={2} /&gt;&#10;                        &lt;text x={90 + i * 100} y={135 - bar.rate * 22} textAnchor='middle' fontSize={11} fontWeight='bold' fill={bar.color} fontFamily='Inter'&gt;{bar.rate}%&lt;/text&gt;&#10;                        &lt;text x={90 + i * 100} y={155} textAnchor='middle' fontSize={11} fill='#475569'&gt;{bar.name}&lt;/text&gt;&#10;                    &lt;/g&gt;&#10;                ))}&#10;                &lt;line x1={40} y1={140} x2={440} y2={140} stroke='#94A3B8' strokeWidth={1} /&gt;&#10;            &lt;/svg&gt;&#10;&#10;            &lt;Box style={{&#10;                background: 'rgba(245,158,11,0.10)',&#10;                padding: 10,&#10;                borderRadius: 6,&#10;                marginTop: 8,&#10;            }}&gt;&#10;                &lt;Text style={{ fontSize: 12, color: '#0F172A', fontWeight: 'bold' }}&gt;&#10;                    应用场景&#10;                &lt;/Text&gt;&#10;                &lt;Text style={{ fontSize: 11, color: '#475569', marginTop: 4, lineHeight: 1.5 }}&gt;&#10;                    总体合格率95%，分层后发现B班不合格率4.8%远高于C班1.5%——聚焦B班改进即可。&#10;                &lt;/Text&gt;&#10;            &lt;/Box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16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矩形 3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15" name="任意形状 314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16" name="文本框 315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03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质量工具与方法</a:t>
            </a:r>
            <a:endParaRPr/>
          </a:p>
        </p:txBody>
      </p:sp>
      <p:sp>
        <p:nvSpPr>
          <p:cNvPr id="317" name="文本框 316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检查表与分层法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数据收集的基石</a:t>
            </a:r>
            <a:endParaRPr/>
          </a:p>
        </p:txBody>
      </p:sp>
      <p:sp>
        <p:nvSpPr>
          <p:cNvPr id="318" name="圆角矩形 317"/>
          <p:cNvSpPr/>
          <p:nvPr/>
        </p:nvSpPr>
        <p:spPr>
          <a:xfrm>
            <a:off x="571500" y="1428750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2563EB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19" name="图形 318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7700" y="1504950"/>
            <a:ext cx="228600" cy="228600"/>
          </a:xfrm>
          <a:prstGeom prst="rect">
            <a:avLst/>
          </a:prstGeom>
          <a:ln/>
        </p:spPr>
      </p:pic>
      <p:sp>
        <p:nvSpPr>
          <p:cNvPr id="320" name="文本框 319" descr="{&quot;isTemplate&quot;:true,&quot;type&quot;:&quot;text&quot;}"/>
          <p:cNvSpPr txBox="1"/>
          <p:nvPr/>
        </p:nvSpPr>
        <p:spPr>
          <a:xfrm>
            <a:off x="1047750" y="1504950"/>
            <a:ext cx="177165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检查表</a:t>
            </a:r>
            <a:r>
              <a:rPr lang="en-US" sz="1500" b="1">
                <a:solidFill>
                  <a:srgbClr val="0F172A"/>
                </a:solidFill>
                <a:latin typeface="Microsoft YaHei"/>
                <a:ea typeface="Microsoft YaHei"/>
              </a:rPr>
              <a:t> Check Sheet</a:t>
            </a:r>
            <a:endParaRPr/>
          </a:p>
        </p:txBody>
      </p:sp>
      <p:sp>
        <p:nvSpPr>
          <p:cNvPr id="321" name="文本框 320" descr="{&quot;isTemplate&quot;:true,&quot;type&quot;:&quot;text&quot;}"/>
          <p:cNvSpPr txBox="1"/>
          <p:nvPr/>
        </p:nvSpPr>
        <p:spPr>
          <a:xfrm>
            <a:off x="571500" y="1924050"/>
            <a:ext cx="548640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60000"/>
              </a:lnSpc>
            </a:pPr>
            <a:r>
              <a:rPr lang="zh-CN" sz="1050">
                <a:solidFill>
                  <a:srgbClr val="475569"/>
                </a:solidFill>
                <a:latin typeface="Microsoft YaHei"/>
                <a:ea typeface="Microsoft YaHei"/>
              </a:rPr>
              <a:t>结构化记录数据，让事实说话。是所有质量分析的起点。</a:t>
            </a:r>
            <a:endParaRPr/>
          </a:p>
        </p:txBody>
      </p:sp>
      <p:pic>
        <p:nvPicPr>
          <p:cNvPr id="322" name="图形 321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1500" y="2276475"/>
            <a:ext cx="4381500" cy="1905000"/>
          </a:xfrm>
          <a:prstGeom prst="rect">
            <a:avLst/>
          </a:prstGeom>
          <a:ln/>
        </p:spPr>
      </p:pic>
      <p:pic>
        <p:nvPicPr>
          <p:cNvPr id="323" name="图形 322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1500" y="4314825"/>
            <a:ext cx="114300" cy="114300"/>
          </a:xfrm>
          <a:prstGeom prst="rect">
            <a:avLst/>
          </a:prstGeom>
          <a:ln/>
        </p:spPr>
      </p:pic>
      <p:sp>
        <p:nvSpPr>
          <p:cNvPr id="324" name="文本框 323" descr="{&quot;isTemplate&quot;:true,&quot;type&quot;:&quot;text&quot;}"/>
          <p:cNvSpPr txBox="1"/>
          <p:nvPr/>
        </p:nvSpPr>
        <p:spPr>
          <a:xfrm>
            <a:off x="742950" y="4276725"/>
            <a:ext cx="22860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设计要点：明确记录项目、记录方式、记录人</a:t>
            </a:r>
            <a:endParaRPr/>
          </a:p>
        </p:txBody>
      </p:sp>
      <p:pic>
        <p:nvPicPr>
          <p:cNvPr id="325" name="图形 32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1500" y="4524375"/>
            <a:ext cx="114300" cy="114300"/>
          </a:xfrm>
          <a:prstGeom prst="rect">
            <a:avLst/>
          </a:prstGeom>
          <a:ln/>
        </p:spPr>
      </p:pic>
      <p:sp>
        <p:nvSpPr>
          <p:cNvPr id="326" name="文本框 325" descr="{&quot;isTemplate&quot;:true,&quot;type&quot;:&quot;text&quot;}"/>
          <p:cNvSpPr txBox="1"/>
          <p:nvPr/>
        </p:nvSpPr>
        <p:spPr>
          <a:xfrm>
            <a:off x="742950" y="4486275"/>
            <a:ext cx="22860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分类清晰：缺陷类型、频次、时间段一目了然</a:t>
            </a:r>
            <a:endParaRPr/>
          </a:p>
        </p:txBody>
      </p:sp>
      <p:pic>
        <p:nvPicPr>
          <p:cNvPr id="327" name="图形 326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1500" y="4733925"/>
            <a:ext cx="114300" cy="114300"/>
          </a:xfrm>
          <a:prstGeom prst="rect">
            <a:avLst/>
          </a:prstGeom>
          <a:ln/>
        </p:spPr>
      </p:pic>
      <p:sp>
        <p:nvSpPr>
          <p:cNvPr id="328" name="文本框 327" descr="{&quot;isTemplate&quot;:true,&quot;type&quot;:&quot;text&quot;}"/>
          <p:cNvSpPr txBox="1"/>
          <p:nvPr/>
        </p:nvSpPr>
        <p:spPr>
          <a:xfrm>
            <a:off x="742950" y="4695825"/>
            <a:ext cx="22860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用途广泛：可用于缺陷记录、点检、工序监控</a:t>
            </a:r>
            <a:endParaRPr/>
          </a:p>
        </p:txBody>
      </p:sp>
      <p:sp>
        <p:nvSpPr>
          <p:cNvPr id="329" name="圆角矩形 328"/>
          <p:cNvSpPr/>
          <p:nvPr/>
        </p:nvSpPr>
        <p:spPr>
          <a:xfrm>
            <a:off x="6134100" y="1428750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0EA5E9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30" name="图形 329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10300" y="1504950"/>
            <a:ext cx="228600" cy="228600"/>
          </a:xfrm>
          <a:prstGeom prst="rect">
            <a:avLst/>
          </a:prstGeom>
          <a:ln/>
        </p:spPr>
      </p:pic>
      <p:sp>
        <p:nvSpPr>
          <p:cNvPr id="331" name="文本框 330" descr="{&quot;isTemplate&quot;:true,&quot;type&quot;:&quot;text&quot;}"/>
          <p:cNvSpPr txBox="1"/>
          <p:nvPr/>
        </p:nvSpPr>
        <p:spPr>
          <a:xfrm>
            <a:off x="6610350" y="1504950"/>
            <a:ext cx="17907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分层法</a:t>
            </a:r>
            <a:r>
              <a:rPr lang="en-US" sz="1500" b="1">
                <a:solidFill>
                  <a:srgbClr val="0F172A"/>
                </a:solidFill>
                <a:latin typeface="Microsoft YaHei"/>
                <a:ea typeface="Microsoft YaHei"/>
              </a:rPr>
              <a:t> Stratification</a:t>
            </a:r>
            <a:endParaRPr/>
          </a:p>
        </p:txBody>
      </p:sp>
      <p:sp>
        <p:nvSpPr>
          <p:cNvPr id="332" name="文本框 331" descr="{&quot;isTemplate&quot;:true,&quot;type&quot;:&quot;text&quot;}"/>
          <p:cNvSpPr txBox="1"/>
          <p:nvPr/>
        </p:nvSpPr>
        <p:spPr>
          <a:xfrm>
            <a:off x="6134100" y="1924050"/>
            <a:ext cx="548640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60000"/>
              </a:lnSpc>
            </a:pPr>
            <a:r>
              <a:rPr lang="zh-CN" sz="1050">
                <a:solidFill>
                  <a:srgbClr val="475569"/>
                </a:solidFill>
                <a:latin typeface="Microsoft YaHei"/>
                <a:ea typeface="Microsoft YaHei"/>
              </a:rPr>
              <a:t>按不同维度将数据分组，识别差异来源，找到真正的改进方向。</a:t>
            </a:r>
            <a:endParaRPr/>
          </a:p>
        </p:txBody>
      </p:sp>
      <p:sp>
        <p:nvSpPr>
          <p:cNvPr id="333" name="圆角矩形 332"/>
          <p:cNvSpPr/>
          <p:nvPr/>
        </p:nvSpPr>
        <p:spPr>
          <a:xfrm>
            <a:off x="6162675" y="2276475"/>
            <a:ext cx="1143000" cy="447675"/>
          </a:xfrm>
          <a:prstGeom prst="roundRect">
            <a:avLst>
              <a:gd name="adj" fmla="val 12766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34" name="任意形状 333"/>
          <p:cNvSpPr/>
          <p:nvPr/>
        </p:nvSpPr>
        <p:spPr>
          <a:xfrm>
            <a:off x="6162675" y="2276475"/>
            <a:ext cx="1143000" cy="447675"/>
          </a:xfrm>
          <a:custGeom>
            <a:avLst/>
            <a:gdLst/>
            <a:ahLst/>
            <a:cxnLst/>
            <a:rect l="0" t="0" r="0" b="0"/>
            <a:pathLst>
              <a:path w="120" h="47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44"/>
                </a:lnTo>
                <a:cubicBezTo>
                  <a:pt x="3" y="45"/>
                  <a:pt x="4" y="47"/>
                  <a:pt x="5" y="47"/>
                </a:cubicBezTo>
                <a:cubicBezTo>
                  <a:pt x="2" y="47"/>
                  <a:pt x="0" y="44"/>
                  <a:pt x="0" y="41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35" name="文本框 334" descr="{&quot;isTemplate&quot;:true,&quot;type&quot;:&quot;text&quot;}"/>
          <p:cNvSpPr txBox="1"/>
          <p:nvPr/>
        </p:nvSpPr>
        <p:spPr>
          <a:xfrm>
            <a:off x="6276975" y="2352675"/>
            <a:ext cx="8858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人员</a:t>
            </a:r>
            <a:endParaRPr/>
          </a:p>
        </p:txBody>
      </p:sp>
      <p:sp>
        <p:nvSpPr>
          <p:cNvPr id="336" name="文本框 335" descr="{&quot;isTemplate&quot;:true,&quot;type&quot;:&quot;text&quot;}"/>
          <p:cNvSpPr txBox="1"/>
          <p:nvPr/>
        </p:nvSpPr>
        <p:spPr>
          <a:xfrm>
            <a:off x="6276975" y="2514600"/>
            <a:ext cx="8858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班组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技能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经验</a:t>
            </a:r>
            <a:endParaRPr/>
          </a:p>
        </p:txBody>
      </p:sp>
      <p:sp>
        <p:nvSpPr>
          <p:cNvPr id="337" name="圆角矩形 336"/>
          <p:cNvSpPr/>
          <p:nvPr/>
        </p:nvSpPr>
        <p:spPr>
          <a:xfrm>
            <a:off x="7381875" y="2276475"/>
            <a:ext cx="1143000" cy="447675"/>
          </a:xfrm>
          <a:prstGeom prst="roundRect">
            <a:avLst>
              <a:gd name="adj" fmla="val 12766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38" name="任意形状 337"/>
          <p:cNvSpPr/>
          <p:nvPr/>
        </p:nvSpPr>
        <p:spPr>
          <a:xfrm>
            <a:off x="7381875" y="2276475"/>
            <a:ext cx="1143000" cy="447675"/>
          </a:xfrm>
          <a:custGeom>
            <a:avLst/>
            <a:gdLst/>
            <a:ahLst/>
            <a:cxnLst/>
            <a:rect l="0" t="0" r="0" b="0"/>
            <a:pathLst>
              <a:path w="120" h="47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44"/>
                </a:lnTo>
                <a:cubicBezTo>
                  <a:pt x="3" y="45"/>
                  <a:pt x="4" y="47"/>
                  <a:pt x="5" y="47"/>
                </a:cubicBezTo>
                <a:cubicBezTo>
                  <a:pt x="2" y="47"/>
                  <a:pt x="0" y="44"/>
                  <a:pt x="0" y="41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39" name="文本框 338" descr="{&quot;isTemplate&quot;:true,&quot;type&quot;:&quot;text&quot;}"/>
          <p:cNvSpPr txBox="1"/>
          <p:nvPr/>
        </p:nvSpPr>
        <p:spPr>
          <a:xfrm>
            <a:off x="7496175" y="2352675"/>
            <a:ext cx="8858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设备</a:t>
            </a:r>
            <a:endParaRPr/>
          </a:p>
        </p:txBody>
      </p:sp>
      <p:sp>
        <p:nvSpPr>
          <p:cNvPr id="340" name="文本框 339" descr="{&quot;isTemplate&quot;:true,&quot;type&quot;:&quot;text&quot;}"/>
          <p:cNvSpPr txBox="1"/>
          <p:nvPr/>
        </p:nvSpPr>
        <p:spPr>
          <a:xfrm>
            <a:off x="7496175" y="2514600"/>
            <a:ext cx="8858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机型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工装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状态</a:t>
            </a:r>
            <a:endParaRPr/>
          </a:p>
        </p:txBody>
      </p:sp>
      <p:sp>
        <p:nvSpPr>
          <p:cNvPr id="341" name="圆角矩形 340"/>
          <p:cNvSpPr/>
          <p:nvPr/>
        </p:nvSpPr>
        <p:spPr>
          <a:xfrm>
            <a:off x="8601075" y="2276475"/>
            <a:ext cx="1143000" cy="447675"/>
          </a:xfrm>
          <a:prstGeom prst="roundRect">
            <a:avLst>
              <a:gd name="adj" fmla="val 12766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42" name="任意形状 341"/>
          <p:cNvSpPr/>
          <p:nvPr/>
        </p:nvSpPr>
        <p:spPr>
          <a:xfrm>
            <a:off x="8601075" y="2276475"/>
            <a:ext cx="1143000" cy="447675"/>
          </a:xfrm>
          <a:custGeom>
            <a:avLst/>
            <a:gdLst/>
            <a:ahLst/>
            <a:cxnLst/>
            <a:rect l="0" t="0" r="0" b="0"/>
            <a:pathLst>
              <a:path w="120" h="47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44"/>
                </a:lnTo>
                <a:cubicBezTo>
                  <a:pt x="3" y="45"/>
                  <a:pt x="4" y="47"/>
                  <a:pt x="5" y="47"/>
                </a:cubicBezTo>
                <a:cubicBezTo>
                  <a:pt x="2" y="47"/>
                  <a:pt x="0" y="44"/>
                  <a:pt x="0" y="41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43" name="文本框 342" descr="{&quot;isTemplate&quot;:true,&quot;type&quot;:&quot;text&quot;}"/>
          <p:cNvSpPr txBox="1"/>
          <p:nvPr/>
        </p:nvSpPr>
        <p:spPr>
          <a:xfrm>
            <a:off x="8715375" y="2352675"/>
            <a:ext cx="8858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材料</a:t>
            </a:r>
            <a:endParaRPr/>
          </a:p>
        </p:txBody>
      </p:sp>
      <p:sp>
        <p:nvSpPr>
          <p:cNvPr id="344" name="文本框 343" descr="{&quot;isTemplate&quot;:true,&quot;type&quot;:&quot;text&quot;}"/>
          <p:cNvSpPr txBox="1"/>
          <p:nvPr/>
        </p:nvSpPr>
        <p:spPr>
          <a:xfrm>
            <a:off x="8715375" y="2514600"/>
            <a:ext cx="8858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批次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供应商</a:t>
            </a:r>
            <a:endParaRPr/>
          </a:p>
        </p:txBody>
      </p:sp>
      <p:sp>
        <p:nvSpPr>
          <p:cNvPr id="345" name="圆角矩形 344"/>
          <p:cNvSpPr/>
          <p:nvPr/>
        </p:nvSpPr>
        <p:spPr>
          <a:xfrm>
            <a:off x="9820275" y="2276475"/>
            <a:ext cx="1143000" cy="447675"/>
          </a:xfrm>
          <a:prstGeom prst="roundRect">
            <a:avLst>
              <a:gd name="adj" fmla="val 12766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46" name="任意形状 345"/>
          <p:cNvSpPr/>
          <p:nvPr/>
        </p:nvSpPr>
        <p:spPr>
          <a:xfrm>
            <a:off x="9820275" y="2276475"/>
            <a:ext cx="1143000" cy="447675"/>
          </a:xfrm>
          <a:custGeom>
            <a:avLst/>
            <a:gdLst/>
            <a:ahLst/>
            <a:cxnLst/>
            <a:rect l="0" t="0" r="0" b="0"/>
            <a:pathLst>
              <a:path w="120" h="47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44"/>
                </a:lnTo>
                <a:cubicBezTo>
                  <a:pt x="3" y="45"/>
                  <a:pt x="4" y="47"/>
                  <a:pt x="5" y="47"/>
                </a:cubicBezTo>
                <a:cubicBezTo>
                  <a:pt x="2" y="47"/>
                  <a:pt x="0" y="44"/>
                  <a:pt x="0" y="41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47" name="文本框 346" descr="{&quot;isTemplate&quot;:true,&quot;type&quot;:&quot;text&quot;}"/>
          <p:cNvSpPr txBox="1"/>
          <p:nvPr/>
        </p:nvSpPr>
        <p:spPr>
          <a:xfrm>
            <a:off x="9934575" y="2352675"/>
            <a:ext cx="8858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方法</a:t>
            </a:r>
            <a:endParaRPr/>
          </a:p>
        </p:txBody>
      </p:sp>
      <p:sp>
        <p:nvSpPr>
          <p:cNvPr id="348" name="文本框 347" descr="{&quot;isTemplate&quot;:true,&quot;type&quot;:&quot;text&quot;}"/>
          <p:cNvSpPr txBox="1"/>
          <p:nvPr/>
        </p:nvSpPr>
        <p:spPr>
          <a:xfrm>
            <a:off x="9934575" y="2514600"/>
            <a:ext cx="8858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工艺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参数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/SOP</a:t>
            </a:r>
            <a:endParaRPr/>
          </a:p>
        </p:txBody>
      </p:sp>
      <p:sp>
        <p:nvSpPr>
          <p:cNvPr id="349" name="圆角矩形 348"/>
          <p:cNvSpPr/>
          <p:nvPr/>
        </p:nvSpPr>
        <p:spPr>
          <a:xfrm>
            <a:off x="6162675" y="2800350"/>
            <a:ext cx="1143000" cy="447675"/>
          </a:xfrm>
          <a:prstGeom prst="roundRect">
            <a:avLst>
              <a:gd name="adj" fmla="val 12766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50" name="任意形状 349"/>
          <p:cNvSpPr/>
          <p:nvPr/>
        </p:nvSpPr>
        <p:spPr>
          <a:xfrm>
            <a:off x="6162675" y="2800350"/>
            <a:ext cx="1143000" cy="447675"/>
          </a:xfrm>
          <a:custGeom>
            <a:avLst/>
            <a:gdLst/>
            <a:ahLst/>
            <a:cxnLst/>
            <a:rect l="0" t="0" r="0" b="0"/>
            <a:pathLst>
              <a:path w="120" h="47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44"/>
                </a:lnTo>
                <a:cubicBezTo>
                  <a:pt x="3" y="45"/>
                  <a:pt x="4" y="47"/>
                  <a:pt x="5" y="47"/>
                </a:cubicBezTo>
                <a:cubicBezTo>
                  <a:pt x="2" y="47"/>
                  <a:pt x="0" y="44"/>
                  <a:pt x="0" y="41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51" name="文本框 350" descr="{&quot;isTemplate&quot;:true,&quot;type&quot;:&quot;text&quot;}"/>
          <p:cNvSpPr txBox="1"/>
          <p:nvPr/>
        </p:nvSpPr>
        <p:spPr>
          <a:xfrm>
            <a:off x="6276975" y="2876550"/>
            <a:ext cx="8858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环境</a:t>
            </a:r>
            <a:endParaRPr/>
          </a:p>
        </p:txBody>
      </p:sp>
      <p:sp>
        <p:nvSpPr>
          <p:cNvPr id="352" name="文本框 351" descr="{&quot;isTemplate&quot;:true,&quot;type&quot;:&quot;text&quot;}"/>
          <p:cNvSpPr txBox="1"/>
          <p:nvPr/>
        </p:nvSpPr>
        <p:spPr>
          <a:xfrm>
            <a:off x="6276975" y="3038475"/>
            <a:ext cx="8858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温度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湿度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时段</a:t>
            </a:r>
            <a:endParaRPr/>
          </a:p>
        </p:txBody>
      </p:sp>
      <p:sp>
        <p:nvSpPr>
          <p:cNvPr id="353" name="圆角矩形 352"/>
          <p:cNvSpPr/>
          <p:nvPr/>
        </p:nvSpPr>
        <p:spPr>
          <a:xfrm>
            <a:off x="7381875" y="2800350"/>
            <a:ext cx="1143000" cy="447675"/>
          </a:xfrm>
          <a:prstGeom prst="roundRect">
            <a:avLst>
              <a:gd name="adj" fmla="val 12766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54" name="任意形状 353"/>
          <p:cNvSpPr/>
          <p:nvPr/>
        </p:nvSpPr>
        <p:spPr>
          <a:xfrm>
            <a:off x="7381875" y="2800350"/>
            <a:ext cx="1143000" cy="447675"/>
          </a:xfrm>
          <a:custGeom>
            <a:avLst/>
            <a:gdLst/>
            <a:ahLst/>
            <a:cxnLst/>
            <a:rect l="0" t="0" r="0" b="0"/>
            <a:pathLst>
              <a:path w="120" h="47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44"/>
                </a:lnTo>
                <a:cubicBezTo>
                  <a:pt x="3" y="45"/>
                  <a:pt x="4" y="47"/>
                  <a:pt x="5" y="47"/>
                </a:cubicBezTo>
                <a:cubicBezTo>
                  <a:pt x="2" y="47"/>
                  <a:pt x="0" y="44"/>
                  <a:pt x="0" y="41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55" name="文本框 354" descr="{&quot;isTemplate&quot;:true,&quot;type&quot;:&quot;text&quot;}"/>
          <p:cNvSpPr txBox="1"/>
          <p:nvPr/>
        </p:nvSpPr>
        <p:spPr>
          <a:xfrm>
            <a:off x="7496175" y="2876550"/>
            <a:ext cx="8858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测量</a:t>
            </a:r>
            <a:endParaRPr/>
          </a:p>
        </p:txBody>
      </p:sp>
      <p:sp>
        <p:nvSpPr>
          <p:cNvPr id="356" name="文本框 355" descr="{&quot;isTemplate&quot;:true,&quot;type&quot;:&quot;text&quot;}"/>
          <p:cNvSpPr txBox="1"/>
          <p:nvPr/>
        </p:nvSpPr>
        <p:spPr>
          <a:xfrm>
            <a:off x="7496175" y="3038475"/>
            <a:ext cx="8858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量具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方法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人员</a:t>
            </a:r>
            <a:endParaRPr/>
          </a:p>
        </p:txBody>
      </p:sp>
      <p:pic>
        <p:nvPicPr>
          <p:cNvPr id="357" name="图形 356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34100" y="3362325"/>
            <a:ext cx="4381500" cy="1524000"/>
          </a:xfrm>
          <a:prstGeom prst="rect">
            <a:avLst/>
          </a:prstGeom>
          <a:ln/>
        </p:spPr>
      </p:pic>
      <p:sp>
        <p:nvSpPr>
          <p:cNvPr id="358" name="圆角矩形 357"/>
          <p:cNvSpPr/>
          <p:nvPr/>
        </p:nvSpPr>
        <p:spPr>
          <a:xfrm>
            <a:off x="6134100" y="4962525"/>
            <a:ext cx="5486400" cy="561975"/>
          </a:xfrm>
          <a:prstGeom prst="roundRect">
            <a:avLst>
              <a:gd name="adj" fmla="val 10169"/>
            </a:avLst>
          </a:prstGeom>
          <a:solidFill>
            <a:srgbClr val="F59E0B">
              <a:alpha val="1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59" name="文本框 358" descr="{&quot;isTemplate&quot;:true,&quot;type&quot;:&quot;text&quot;}"/>
          <p:cNvSpPr txBox="1"/>
          <p:nvPr/>
        </p:nvSpPr>
        <p:spPr>
          <a:xfrm>
            <a:off x="6229350" y="5057775"/>
            <a:ext cx="52959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0F172A"/>
                </a:solidFill>
                <a:latin typeface="Microsoft YaHei"/>
                <a:ea typeface="Microsoft YaHei"/>
              </a:rPr>
              <a:t>应用场景</a:t>
            </a:r>
            <a:endParaRPr/>
          </a:p>
        </p:txBody>
      </p:sp>
      <p:sp>
        <p:nvSpPr>
          <p:cNvPr id="360" name="文本框 359" descr="{&quot;isTemplate&quot;:true,&quot;type&quot;:&quot;text&quot;}"/>
          <p:cNvSpPr txBox="1"/>
          <p:nvPr/>
        </p:nvSpPr>
        <p:spPr>
          <a:xfrm>
            <a:off x="6229350" y="5238750"/>
            <a:ext cx="52959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总体合格率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95%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，分层后发现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B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班不合格率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4.8%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远高于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C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班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1.5%——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聚焦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B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班改进即可。</a:t>
            </a:r>
            <a:endParaRPr/>
          </a:p>
        </p:txBody>
      </p:sp>
      <p:sp>
        <p:nvSpPr>
          <p:cNvPr id="361" name="任意形状 360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62" name="文本框 361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363" name="文本框 362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16 / 30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3 · 质量工具与方法&#10;            &lt;/Text&gt;&#10;            &lt;Text style={{ fontSize: 34, color: '#0F172A', fontWeight: 'bold', marginTop: 8 }}&gt;&#10;                因果图与柏拉图 —— 找根因、抓关键&#10;            &lt;/Text&gt;&#10;        &lt;/Box&gt;&#10;&#10;        {/* 左55%：因果图（鱼骨图） */}&#10;        &lt;Box style={{&#10;            position: 'absolute',&#10;            top: 150, left: 60,&#10;            width: '50%',&#10;            flexDirection: 'column',&#10;            alignItems: 'center',&#10;        }}&gt;&#10;            &lt;Box style={{ flexDirection: 'row', alignItems: 'center', gap: 10, marginBottom: 8 }}&gt;&#10;                &lt;FAIcon name='project-diagram' style={{ fill: '#2563EB', width: 22, height: 22 }} /&gt;&#10;                &lt;Text style={{ fontSize: 18, color: '#0F172A', fontWeight: 'bold' }}&gt;&#10;                    因果图（鱼骨图）· 6M分析&#10;                &lt;/Text&gt;&#10;            &lt;/Box&gt;&#10;            &lt;svg width={540} height={420} viewBox='0 0 540 420'&gt;&#10;                {/* 主骨 - 鱼脊线 */}&#10;                &lt;line x1={40} y1={210} x2={420} y2={210} stroke='#0F172A' strokeWidth={3} /&gt;&#10;                {/* 鱼头 */}&#10;                &lt;rect x={420} y={185} width={100} height={50} rx={6} fill='#DC2626' /&gt;&#10;                &lt;text x={470} y={215} textAnchor='middle' fontSize={13} fontWeight='bold' fill='#FFFFFF'&gt;质量问题&lt;/text&gt;&#10;&#10;                {/* 上方三骨 */}&#10;                {/* 人 */}&#10;                &lt;line x1={120} y1={210} x2={80} y2={80} stroke='#2563EB' strokeWidth={2} /&gt;&#10;                &lt;rect x={50} y={55} width={60} height={30} rx={4} fill='#2563EB' /&gt;&#10;                &lt;text x={80} y={75} textAnchor='middle' fontSize={13} fontWeight='bold' fill='#FFFFFF'&gt;人 Man&lt;/text&gt;&#10;                &lt;text x={140} y={120} fontSize={10} fill='#475569'&gt;· 技能不足&lt;/text&gt;&#10;                &lt;text x={140} y={135} fontSize={10} fill='#475569'&gt;· 疲劳操作&lt;/text&gt;&#10;                &lt;text x={140} y={150} fontSize={10} fill='#475569'&gt;· 意识薄弱&lt;/text&gt;&#10;&#10;                {/* 机 */}&#10;                &lt;line x1={240} y1={210} x2={200} y2={80} stroke='#0EA5E9' strokeWidth={2} /&gt;&#10;                &lt;rect x={170} y={55} width={60} height={30} rx={4} fill='#0EA5E9' /&gt;&#10;                &lt;text x={200} y={75} textAnchor='middle' fontSize={13} fontWeight='bold' fill='#FFFFFF'&gt;机 Machine&lt;/text&gt;&#10;                &lt;text x={260} y={120} fontSize={10} fill='#475569'&gt;· 精度下降&lt;/text&gt;&#10;                &lt;text x={260} y={135} fontSize={10} fill='#475569'&gt;· 维护不足&lt;/text&gt;&#10;                &lt;text x={260} y={150} fontSize={10} fill='#475569'&gt;· 工装磨损&lt;/text&gt;&#10;&#10;                {/* 料 */}&#10;                &lt;line x1={360} y1={210} x2={320} y2={80} stroke='#F59E0B' strokeWidth={2} /&gt;&#10;                &lt;rect x={290} y={55} width={60} height={30} rx={4} fill='#F59E0B' /&gt;&#10;                &lt;text x={320} y={75} textAnchor='middle' fontSize={13} fontWeight='bold' fill='#FFFFFF'&gt;料 Material&lt;/text&gt;&#10;                &lt;text x={380} y={120} fontSize={10} fill='#475569'&gt;· 来料波动&lt;/text&gt;&#10;                &lt;text x={380} y={135} fontSize={10} fill='#475569'&gt;· 批次差异&lt;/text&gt;&#10;                &lt;text x={380} y={150} fontSize={10} fill='#475569'&gt;· 储存不当&lt;/text&gt;&#10;&#10;                {/* 下方三骨 */}&#10;                {/* 法 */}&#10;                &lt;line x1={120} y1={210} x2={80} y2={340} stroke='#10B981' strokeWidth={2} /&gt;&#10;                &lt;rect x={50} y={340} width={60} height={30} rx={4} fill='#10B981' /&gt;&#10;                &lt;text x={80} y={360} textAnchor='middle' fontSize={13} fontWeight='bold' fill='#FFFFFF'&gt;法 Method&lt;/text&gt;&#10;                &lt;text x={140} y={275} fontSize={10} fill='#475569'&gt;· SOP不完善&lt;/text&gt;&#10;                &lt;text x={140} y={290} fontSize={10} fill='#475569'&gt;· 参数不合理&lt;/text&gt;&#10;                &lt;text x={140} y={305} fontSize={10} fill='#475569'&gt;· 流程缺失&lt;/text&gt;&#10;&#10;                {/* 环 */}&#10;                &lt;line x1={240} y1={210} x2={200} y2={340} stroke='#8B5CF6' strokeWidth={2} /&gt;&#10;                &lt;rect x={170} y={340} width={60} height={30} rx={4} fill='#8B5CF6' /&gt;&#10;                &lt;text x={200} y={360} textAnchor='middle' fontSize={13} fontWeight='bold' fill='#FFFFFF'&gt;环 Env&lt;/text&gt;&#10;                &lt;text x={260} y={275} fontSize={10} fill='#475569'&gt;· 温湿度异常&lt;/text&gt;&#10;                &lt;text x={260} y={290} fontSize={10} fill='#475569'&gt;· 粉尘/静电&lt;/text&gt;&#10;                &lt;text x={260} y={305} fontSize={10} fill='#475569'&gt;· 照明不足&lt;/text&gt;&#10;&#10;                {/* 测 */}&#10;                &lt;line x1={360} y1={210} x2={320} y2={340} stroke='#EF4444' strokeWidth={2} /&gt;&#10;                &lt;rect x={290} y={340} width={60} height={30} rx={4} fill='#EF4444' /&gt;&#10;                &lt;text x={320} y={360} textAnchor='middle' fontSize={13} fontWeight='bold' fill='#FFFFFF'&gt;测 Measure&lt;/text&gt;&#10;                &lt;text x={380} y={275} fontSize={10} fill='#475569'&gt;· 量具失准&lt;/text&gt;&#10;                &lt;text x={380} y={290} fontSize={10} fill='#475569'&gt;· 方法不当&lt;/text&gt;&#10;                &lt;text x={380} y={305} fontSize={10} fill='#475569'&gt;· 抽样偏差&lt;/text&gt;&#10;            &lt;/svg&gt;&#10;        &lt;/Box&gt;&#10;&#10;        {/* 右45%：柏拉图 */}&#10;        &lt;Box style={{&#10;            position: 'absolute',&#10;            top: 150, right: 60,&#10;            width: '42%',&#10;            flexDirection: 'column',&#10;        }}&gt;&#10;            &lt;Box style={{ flexDirection: 'row', alignItems: 'center', gap: 10, marginBottom: 8 }}&gt;&#10;                &lt;FAIcon name='chart-bar' style={{ fill: '#F59E0B', width: 22, height: 22 }} /&gt;&#10;                &lt;Text style={{ fontSize: 18, color: '#0F172A', fontWeight: 'bold' }}&gt;&#10;                    柏拉图 · 80/20法则&#10;                &lt;/Text&gt;&#10;            &lt;/Box&gt;&#10;            &lt;Text style={{ fontSize: 13, color: '#475569', lineHeight: 1.5, marginBottom: 8 }}&gt;&#10;                80%的问题由20%的原因造成——聚焦关键少数&#10;            &lt;/Text&gt;&#10;            {/* SVG 柏拉图 */}&#10;            &lt;svg width={440} height={300} viewBox='0 0 440 300'&gt;&#10;                {/* 柱状图 */}&#10;                {[&#10;                    { name: '划痕', count: 22, cumul: 39.3 },&#10;                    { name: '色差', count: 16, cumul: 67.9 },&#10;                    { name: '变形', count: 9, cumul: 83.9 },&#10;                    { name: '尺寸', count: 7, cumul: 96.4 },&#10;                    { name: '其他', count: 2, cumul: 100 },&#10;                ].map((bar, i) =&gt; (&#10;                    &lt;g key={i}&gt;&#10;                        &lt;rect x={30 + i * 78} y={230 - bar.count * 8} width={56} height={bar.count * 8} fill={i &lt; 2 ? '#F59E0B' : '#94A3B8'} rx={2} /&gt;&#10;                        &lt;text x={58 + i * 78} y={225 - bar.count * 8} textAnchor='middle' fontSize={11} fontWeight='bold' fill={i &lt; 2 ? '#F59E0B' : '#94A3B8'} fontFamily='Inter'&gt;{bar.count}&lt;/text&gt;&#10;                        &lt;text x={58 + i * 78} y={250} textAnchor='middle' fontSize={10} fill='#475569'&gt;{bar.name}&lt;/text&gt;&#10;                    &lt;/g&gt;&#10;                ))}&#10;                {/* 累计折线 */}&#10;                &lt;polyline&#10;                    points={Array.from({ length: 5 }).map((_, i) =&gt; {&#10;                        const cumul = [39.3, 67.9, 83.9, 96.4, 100][i];&#10;                        return `${58 + i * 78},${230 - cumul * 1.8}`;&#10;                    }).join(' ')}&#10;                    fill='none' stroke='#2563EB' strokeWidth={2}&#10;                /&gt;&#10;                {[&#10;                    { name: '划痕', count: 22, cumul: 39.3 },&#10;                    { name: '色差', count: 16, cumul: 67.9 },&#10;                    { name: '变形', count: 9, cumul: 83.9 },&#10;                    { name: '尺寸', count: 7, cumul: 96.4 },&#10;                    { name: '其他', count: 2, cumul: 100 },&#10;                ].map((bar, i) =&gt; (&#10;                    &lt;circle key={i} cx={58 + i * 78} cy={230 - bar.cumul * 1.8} r={4} fill='#2563EB' /&gt;&#10;                ))}&#10;                {/* 80%线 */}&#10;                &lt;line x1={20} y1={86} x2={420} y2={86} stroke='#DC2626' strokeWidth={1} strokeDasharray='4 3' /&gt;&#10;                &lt;text x={415} y={82} textAnchor='end' fontSize={10} fill='#DC2626' fontWeight='bold'&gt;80%线&lt;/text&gt;&#10;                {/* 坐标轴 */}&#10;                &lt;line x1={20} y1={230} x2={420} y2={230} stroke='#94A3B8' strokeWidth={1} /&gt;&#10;                &lt;line x1={20} y1={30} x2={20} y2={230} stroke='#94A3B8' strokeWidth={1} /&gt;&#10;            &lt;/svg&gt;&#10;            &lt;Box style={{&#10;                background: 'rgba(245,158,11,0.10)',&#10;                padding: 10,&#10;                borderRadius: 6,&#10;                marginTop: 4,&#10;            }}&gt;&#10;                &lt;Text style={{ fontSize: 12, color: '#0F172A', fontWeight: 'bold' }}&gt;&#10;                    解读&#10;                &lt;/Text&gt;&#10;                &lt;Text style={{ fontSize: 11, color: '#475569', marginTop: 4, lineHeight: 1.5 }}&gt;&#10;                    划痕(22件) + 色差(16件) = 总缺陷的68%。解决这两个问题，就能消除大部分缺陷。&#10;                &lt;/Text&gt;&#10;            &lt;/Box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17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矩形 36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66" name="任意形状 365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67" name="文本框 366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03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质量工具与方法</a:t>
            </a:r>
            <a:endParaRPr/>
          </a:p>
        </p:txBody>
      </p:sp>
      <p:sp>
        <p:nvSpPr>
          <p:cNvPr id="368" name="文本框 367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因果图与柏拉图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找根因、抓关键</a:t>
            </a:r>
            <a:endParaRPr/>
          </a:p>
        </p:txBody>
      </p:sp>
      <p:pic>
        <p:nvPicPr>
          <p:cNvPr id="369" name="图形 368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38400" y="1428750"/>
            <a:ext cx="209550" cy="209550"/>
          </a:xfrm>
          <a:prstGeom prst="rect">
            <a:avLst/>
          </a:prstGeom>
          <a:ln/>
        </p:spPr>
      </p:pic>
      <p:sp>
        <p:nvSpPr>
          <p:cNvPr id="370" name="文本框 369" descr="{&quot;isTemplate&quot;:true,&quot;type&quot;:&quot;text&quot;}"/>
          <p:cNvSpPr txBox="1"/>
          <p:nvPr/>
        </p:nvSpPr>
        <p:spPr>
          <a:xfrm>
            <a:off x="2743200" y="1428750"/>
            <a:ext cx="20574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因果图（鱼骨图）·</a:t>
            </a:r>
            <a:r>
              <a:rPr lang="en-US" sz="1350" b="1">
                <a:solidFill>
                  <a:srgbClr val="0F172A"/>
                </a:solidFill>
                <a:latin typeface="Microsoft YaHei"/>
                <a:ea typeface="Microsoft YaHei"/>
              </a:rPr>
              <a:t> 6M</a:t>
            </a: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分析</a:t>
            </a:r>
            <a:endParaRPr/>
          </a:p>
        </p:txBody>
      </p:sp>
      <p:pic>
        <p:nvPicPr>
          <p:cNvPr id="371" name="图形 370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750" y="1714500"/>
            <a:ext cx="5143500" cy="4000500"/>
          </a:xfrm>
          <a:prstGeom prst="rect">
            <a:avLst/>
          </a:prstGeom>
          <a:ln/>
        </p:spPr>
      </p:pic>
      <p:pic>
        <p:nvPicPr>
          <p:cNvPr id="372" name="图形 37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96050" y="1428750"/>
            <a:ext cx="209550" cy="209550"/>
          </a:xfrm>
          <a:prstGeom prst="rect">
            <a:avLst/>
          </a:prstGeom>
          <a:ln/>
        </p:spPr>
      </p:pic>
      <p:sp>
        <p:nvSpPr>
          <p:cNvPr id="373" name="文本框 372" descr="{&quot;isTemplate&quot;:true,&quot;type&quot;:&quot;text&quot;}"/>
          <p:cNvSpPr txBox="1"/>
          <p:nvPr/>
        </p:nvSpPr>
        <p:spPr>
          <a:xfrm>
            <a:off x="6800850" y="1428750"/>
            <a:ext cx="14478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柏拉图</a:t>
            </a:r>
            <a:r>
              <a:rPr lang="en-US" sz="1350" b="1">
                <a:solidFill>
                  <a:srgbClr val="0F172A"/>
                </a:solidFill>
                <a:latin typeface="Microsoft YaHei"/>
                <a:ea typeface="Microsoft YaHei"/>
              </a:rPr>
              <a:t> · 80/20</a:t>
            </a: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法则</a:t>
            </a:r>
            <a:endParaRPr/>
          </a:p>
        </p:txBody>
      </p:sp>
      <p:sp>
        <p:nvSpPr>
          <p:cNvPr id="374" name="文本框 373" descr="{&quot;isTemplate&quot;:true,&quot;type&quot;:&quot;text&quot;}"/>
          <p:cNvSpPr txBox="1"/>
          <p:nvPr/>
        </p:nvSpPr>
        <p:spPr>
          <a:xfrm>
            <a:off x="6496050" y="1714500"/>
            <a:ext cx="512445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80%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的问题由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20%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的原因造成——聚焦关键少数</a:t>
            </a:r>
            <a:endParaRPr/>
          </a:p>
        </p:txBody>
      </p:sp>
      <p:pic>
        <p:nvPicPr>
          <p:cNvPr id="375" name="图形 374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96050" y="2019300"/>
            <a:ext cx="4191000" cy="2857500"/>
          </a:xfrm>
          <a:prstGeom prst="rect">
            <a:avLst/>
          </a:prstGeom>
          <a:ln/>
        </p:spPr>
      </p:pic>
      <p:sp>
        <p:nvSpPr>
          <p:cNvPr id="376" name="圆角矩形 375"/>
          <p:cNvSpPr/>
          <p:nvPr/>
        </p:nvSpPr>
        <p:spPr>
          <a:xfrm>
            <a:off x="6496050" y="4914900"/>
            <a:ext cx="5124450" cy="561975"/>
          </a:xfrm>
          <a:prstGeom prst="roundRect">
            <a:avLst>
              <a:gd name="adj" fmla="val 10169"/>
            </a:avLst>
          </a:prstGeom>
          <a:solidFill>
            <a:srgbClr val="F59E0B">
              <a:alpha val="1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77" name="文本框 376" descr="{&quot;isTemplate&quot;:true,&quot;type&quot;:&quot;text&quot;}"/>
          <p:cNvSpPr txBox="1"/>
          <p:nvPr/>
        </p:nvSpPr>
        <p:spPr>
          <a:xfrm>
            <a:off x="6591300" y="5010150"/>
            <a:ext cx="49339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0F172A"/>
                </a:solidFill>
                <a:latin typeface="Microsoft YaHei"/>
                <a:ea typeface="Microsoft YaHei"/>
              </a:rPr>
              <a:t>解读</a:t>
            </a:r>
            <a:endParaRPr/>
          </a:p>
        </p:txBody>
      </p:sp>
      <p:sp>
        <p:nvSpPr>
          <p:cNvPr id="378" name="文本框 377" descr="{&quot;isTemplate&quot;:true,&quot;type&quot;:&quot;text&quot;}"/>
          <p:cNvSpPr txBox="1"/>
          <p:nvPr/>
        </p:nvSpPr>
        <p:spPr>
          <a:xfrm>
            <a:off x="6591300" y="5191125"/>
            <a:ext cx="493395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划痕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(22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件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) + 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色差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(16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件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) = 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总缺陷的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68%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。解决这两个问题，就能消除大部分缺陷。</a:t>
            </a:r>
            <a:endParaRPr/>
          </a:p>
        </p:txBody>
      </p:sp>
      <p:sp>
        <p:nvSpPr>
          <p:cNvPr id="379" name="任意形状 378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80" name="文本框 379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381" name="文本框 380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17 / 30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3 · 质量工具与方法&#10;            &lt;/Text&gt;&#10;            &lt;Text style={{ fontSize: 34, color: '#0F172A', fontWeight: 'bold', marginTop: 8 }}&gt;&#10;                直方图与控制图 —— 看分布、控过程&#10;            &lt;/Text&gt;&#10;        &lt;/Box&gt;&#10;&#10;        {/* 左50%：直方图 */}&#10;        &lt;Box style={{&#10;            position: 'absolute',&#10;            top: 150, left: 60,&#10;            width: '45%',&#10;            flexDirection: 'column',&#10;        }}&gt;&#10;            &lt;Box style={{ flexDirection: 'row', alignItems: 'center', gap: 10, marginBottom: 8 }}&gt;&#10;                &lt;FAIcon name='chart-area' style={{ fill: '#8B5CF6', width: 22, height: 22 }} /&gt;&#10;                &lt;Text style={{ fontSize: 18, color: '#0F172A', fontWeight: 'bold' }}&gt;&#10;                    直方图 Histogram&#10;                &lt;/Text&gt;&#10;            &lt;/Box&gt;&#10;            &lt;Text style={{ fontSize: 13, color: '#475569', lineHeight: 1.5, marginBottom: 8 }}&gt;&#10;                展示数据分布形态，判断过程是否正常&#10;            &lt;/Text&gt;&#10;&#10;            {/* SVG 直方图 */}&#10;            &lt;svg width={460} height={240} viewBox='0 0 460 240'&gt;&#10;                {/* 正态分布曲线 */}&#10;                &lt;path&#10;                    d='M 40 200 Q 120 200 160 120 Q 200 40 240 40 Q 280 40 320 120 Q 360 200 440 200'&#10;                    fill='none' stroke='#2563EB' strokeWidth={2} strokeDasharray='4 3'&#10;                /&gt;&#10;                {/* 柱状图 */}&#10;                {[&#10;                    { x: 60, h: 20 }, { x: 90, h: 45 }, { x: 120, h: 80 },&#10;                    { x: 150, h: 120 }, { x: 180, h: 155 }, { x: 210, h: 160 },&#10;                    { x: 240, h: 140 }, { x: 270, h: 100 }, { x: 300, h: 65 },&#10;                    { x: 330, h: 35 }, { x: 360, h: 18 },&#10;                ].map((bar, i) =&gt; (&#10;                    &lt;rect key={i} x={bar.x} y={200 - bar.h} width={24} height={bar.h} fill={i &gt;= 3 &amp;&amp; i &lt;= 7 ? '#8B5CF6' : '#C4B5FD'} rx={1} /&gt;&#10;                ))}&#10;                {/* 规格限 */}&#10;                &lt;line x1={100} y1={20} x2={100} y2={210} stroke='#EF4444' strokeWidth={1.5} strokeDasharray='3 3' /&gt;&#10;                &lt;text x={100} y={16} textAnchor='middle' fontSize={10} fill='#EF4444' fontWeight='bold'&gt;LSL&lt;/text&gt;&#10;                &lt;line x1={380} y1={20} x2={380} y2={210} stroke='#EF4444' strokeWidth={1.5} strokeDasharray='3 3' /&gt;&#10;                &lt;text x={380} y={16} textAnchor='middle' fontSize={10} fill='#EF4444' fontWeight='bold'&gt;USL&lt;/text&gt;&#10;                {/* 坐标轴 */}&#10;                &lt;line x1={40} y1={210} x2={440} y2={210} stroke='#94A3B8' strokeWidth={1} /&gt;&#10;                &lt;text x={240} y={230} textAnchor='middle' fontSize={11} fill='#475569'&gt;测量值&lt;/text&gt;&#10;            &lt;/svg&gt;&#10;&#10;            {/* 常见异常形态 */}&#10;            &lt;Box style={{ flexDirection: 'row', gap: 8, marginTop: 8 }}&gt;&#10;                {[&#10;                    { name: '偏态型', desc: '中心偏移', color: '#F59E0B' },&#10;                    { name: '双峰型', desc: '两个来源', color: '#EF4444' },&#10;                    { name: '平顶型', desc: '缓慢衰减', color: '#8B5CF6' },&#10;                    { name: '孤岛型', desc: '异常混入', color: '#0EA5E9' },&#10;                ].map((item, idx) =&gt; (&#10;                    &lt;Box key={idx} style={{&#10;                        flex: 1,&#10;                        background: '#F8FAFC',&#10;                        padding: 8,&#10;                        borderRadius: 4,&#10;                        borderTop: `2px solid ${item.color}`,&#10;                    }}&gt;&#10;                        &lt;Text style={{ fontSize: 12, color: '#0F172A', fontWeight: 'bold' }}&gt;&#10;                            {item.name}&#10;                        &lt;/Text&gt;&#10;                        &lt;Text style={{ fontSize: 10, color: '#64748B' }}&gt;&#10;                            {item.desc}&#10;                        &lt;/Text&gt;&#10;                    &lt;/Box&gt;&#10;                ))}&#10;            &lt;/Box&gt;&#10;        &lt;/Box&gt;&#10;&#10;        {/* 右50%：控制图 */}&#10;        &lt;Box style={{&#10;            position: 'absolute',&#10;            top: 150, right: 60,&#10;            width: '45%',&#10;            flexDirection: 'column',&#10;        }}&gt;&#10;            &lt;Box style={{ flexDirection: 'row', alignItems: 'center', gap: 10, marginBottom: 8 }}&gt;&#10;                &lt;FAIcon name='wave-square' style={{ fill: '#475569', width: 22, height: 22 }} /&gt;&#10;                &lt;Text style={{ fontSize: 18, color: '#0F172A', fontWeight: 'bold' }}&gt;&#10;                    控制图 Control Chart&#10;                &lt;/Text&gt;&#10;            &lt;/Box&gt;&#10;            &lt;Text style={{ fontSize: 13, color: '#475569', lineHeight: 1.5, marginBottom: 8 }}&gt;&#10;                监控过程是否受控，及时发现异常波动&#10;            &lt;/Text&gt;&#10;&#10;            {/* SVG 控制图 */}&#10;            &lt;svg width={460} height={240} viewBox='0 0 460 240'&gt;&#10;                {/* 控制限 */}&#10;                &lt;line x1={30} y1={30} x2={440} y2={30} stroke='#EF4444' strokeWidth={1.5} strokeDasharray='5 3' /&gt;&#10;                &lt;text x={435} y={25} textAnchor='end' fontSize={10} fill='#EF4444' fontWeight='bold'&gt;UCL&lt;/text&gt;&#10;                &lt;line x1={30} y1={120} x2={440} y2={120} stroke='#2563EB' strokeWidth={1.5} strokeDasharray='5 3' /&gt;&#10;                &lt;text x={435} y={115} textAnchor='end' fontSize={10} fill='#2563EB' fontWeight='bold'&gt;CL (中心线)&lt;/text&gt;&#10;                &lt;line x1={30} y1={210} x2={440} y2={210} stroke='#EF4444' strokeWidth={1.5} strokeDasharray='5 3' /&gt;&#10;                &lt;text x={435} y={225} textAnchor='end' fontSize={10} fill='#EF4444' fontWeight='bold'&gt;LCL&lt;/text&gt;&#10;&#10;                {/* 数据点折线 */}&#10;                &lt;polyline&#10;                    points='40,130 75,115 110,125 145,110 180,135 215,118 250,128 285,105 320,90 355,65 390,80 425,100'&#10;                    fill='none' stroke='#2563EB' strokeWidth={2}&#10;                /&gt;&#10;                {/* 数据点 */}&#10;                {[&#10;                    { x: 40, y: 130 }, { x: 75, y: 115 }, { x: 110, y: 125 }, { x: 145, y: 110 },&#10;                    { x: 180, y: 135 }, { x: 215, y: 118 }, { x: 250, y: 128 }, { x: 285, y: 105 },&#10;                    { x: 320, y: 90 }, { x: 355, y: 65 }, { x: 390, y: 80 }, { x: 425, y: 100 },&#10;                ].map((pt, i) =&gt; (&#10;                    &lt;circle key={i} cx={pt.x} cy={pt.y} r={4} fill={pt.y &lt; 35 ? '#DC2626' : '#2563EB'} /&gt;&#10;                ))}&#10;                {/* 异常区域标注 */}&#10;                &lt;circle cx={355} cy={65} r={10} fill='none' stroke='#DC2626' strokeWidth={2} /&gt;&#10;                &lt;text x={355} y={50} textAnchor='middle' fontSize={10} fill='#DC2626' fontWeight='bold'&gt;异常!&lt;/text&gt;&#10;&#10;                {/* 坐标轴 */}&#10;                &lt;line x1={30} y1={210} x2={440} y2={210} stroke='#94A3B8' strokeWidth={1} /&gt;&#10;                &lt;text x={235} y={237} textAnchor='middle' fontSize={11} fill='#475569'&gt;样本序号（时间）&lt;/text&gt;&#10;            &lt;/svg&gt;&#10;&#10;            {/* 八种异常判据 */}&#10;            &lt;Box style={{&#10;                flexDirection: 'row',&#10;                gap: 6,&#10;                marginTop: 8,&#10;            }}&gt;&#10;                &lt;Text style={{ fontSize: 12, color: '#0F172A', fontWeight: 'bold' }}&gt;判异规则：&lt;/Text&gt;&#10;                {['超限', '连续上升', '交替波动', '接近限'].map((rule, i) =&gt; (&#10;                    &lt;Box key={i} style={{&#10;                        background: '#FEF2F2',&#10;                        paddingLeft: 8, paddingRight: 8,&#10;                        paddingTop: 3, paddingBottom: 3,&#10;                        borderRadius: 10,&#10;                        border: '1px solid #FCA5A5',&#10;                    }}&gt;&#10;                        &lt;Text style={{ fontSize: 10, color: '#DC2626', fontWeight: 600 }}&gt;&#10;                            {rule}&#10;                        &lt;/Text&gt;&#10;                    &lt;/Box&gt;&#10;                ))}&#10;            &lt;/Box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18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矩形 38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84" name="任意形状 383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85" name="文本框 384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03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质量工具与方法</a:t>
            </a:r>
            <a:endParaRPr/>
          </a:p>
        </p:txBody>
      </p:sp>
      <p:sp>
        <p:nvSpPr>
          <p:cNvPr id="386" name="文本框 385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直方图与控制图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看分布、控过程</a:t>
            </a:r>
            <a:endParaRPr/>
          </a:p>
        </p:txBody>
      </p:sp>
      <p:pic>
        <p:nvPicPr>
          <p:cNvPr id="387" name="图形 386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500" y="1428750"/>
            <a:ext cx="209550" cy="209550"/>
          </a:xfrm>
          <a:prstGeom prst="rect">
            <a:avLst/>
          </a:prstGeom>
          <a:ln/>
        </p:spPr>
      </p:pic>
      <p:sp>
        <p:nvSpPr>
          <p:cNvPr id="388" name="文本框 387" descr="{&quot;isTemplate&quot;:true,&quot;type&quot;:&quot;text&quot;}"/>
          <p:cNvSpPr txBox="1"/>
          <p:nvPr/>
        </p:nvSpPr>
        <p:spPr>
          <a:xfrm>
            <a:off x="876300" y="1428750"/>
            <a:ext cx="1419225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直方图</a:t>
            </a:r>
            <a:r>
              <a:rPr lang="en-US" sz="1350" b="1">
                <a:solidFill>
                  <a:srgbClr val="0F172A"/>
                </a:solidFill>
                <a:latin typeface="Microsoft YaHei"/>
                <a:ea typeface="Microsoft YaHei"/>
              </a:rPr>
              <a:t> Histogram</a:t>
            </a:r>
            <a:endParaRPr/>
          </a:p>
        </p:txBody>
      </p:sp>
      <p:sp>
        <p:nvSpPr>
          <p:cNvPr id="389" name="文本框 388" descr="{&quot;isTemplate&quot;:true,&quot;type&quot;:&quot;text&quot;}"/>
          <p:cNvSpPr txBox="1"/>
          <p:nvPr/>
        </p:nvSpPr>
        <p:spPr>
          <a:xfrm>
            <a:off x="571500" y="1714500"/>
            <a:ext cx="54864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展示数据分布形态，判断过程是否正常</a:t>
            </a:r>
            <a:endParaRPr/>
          </a:p>
        </p:txBody>
      </p:sp>
      <p:pic>
        <p:nvPicPr>
          <p:cNvPr id="390" name="图形 389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1500" y="2019300"/>
            <a:ext cx="4381500" cy="2286000"/>
          </a:xfrm>
          <a:prstGeom prst="rect">
            <a:avLst/>
          </a:prstGeom>
          <a:ln/>
        </p:spPr>
      </p:pic>
      <p:sp>
        <p:nvSpPr>
          <p:cNvPr id="391" name="圆角矩形 390"/>
          <p:cNvSpPr/>
          <p:nvPr/>
        </p:nvSpPr>
        <p:spPr>
          <a:xfrm>
            <a:off x="571500" y="4400550"/>
            <a:ext cx="1314450" cy="428625"/>
          </a:xfrm>
          <a:prstGeom prst="roundRect">
            <a:avLst>
              <a:gd name="adj" fmla="val 8889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92" name="任意形状 391"/>
          <p:cNvSpPr/>
          <p:nvPr/>
        </p:nvSpPr>
        <p:spPr>
          <a:xfrm>
            <a:off x="571500" y="4400550"/>
            <a:ext cx="1314450" cy="428625"/>
          </a:xfrm>
          <a:custGeom>
            <a:avLst/>
            <a:gdLst/>
            <a:ahLst/>
            <a:cxnLst/>
            <a:rect l="0" t="0" r="0" b="0"/>
            <a:pathLst>
              <a:path w="138" h="45">
                <a:moveTo>
                  <a:pt x="134" y="0"/>
                </a:moveTo>
                <a:cubicBezTo>
                  <a:pt x="136" y="0"/>
                  <a:pt x="138" y="2"/>
                  <a:pt x="138" y="3"/>
                </a:cubicBezTo>
                <a:cubicBezTo>
                  <a:pt x="138" y="3"/>
                  <a:pt x="137" y="2"/>
                  <a:pt x="136" y="2"/>
                </a:cubicBezTo>
                <a:lnTo>
                  <a:pt x="2" y="2"/>
                </a:lnTo>
                <a:cubicBezTo>
                  <a:pt x="1" y="2"/>
                  <a:pt x="0" y="3"/>
                  <a:pt x="0" y="4"/>
                </a:cubicBezTo>
                <a:cubicBezTo>
                  <a:pt x="0" y="2"/>
                  <a:pt x="2" y="0"/>
                  <a:pt x="4" y="0"/>
                </a:cubicBezTo>
                <a:lnTo>
                  <a:pt x="134" y="0"/>
                </a:ln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93" name="文本框 392" descr="{&quot;isTemplate&quot;:true,&quot;type&quot;:&quot;text&quot;}"/>
          <p:cNvSpPr txBox="1"/>
          <p:nvPr/>
        </p:nvSpPr>
        <p:spPr>
          <a:xfrm>
            <a:off x="647700" y="4476750"/>
            <a:ext cx="11620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0F172A"/>
                </a:solidFill>
                <a:latin typeface="Microsoft YaHei"/>
                <a:ea typeface="Microsoft YaHei"/>
              </a:rPr>
              <a:t>偏态型</a:t>
            </a:r>
            <a:endParaRPr/>
          </a:p>
        </p:txBody>
      </p:sp>
      <p:sp>
        <p:nvSpPr>
          <p:cNvPr id="394" name="文本框 393" descr="{&quot;isTemplate&quot;:true,&quot;type&quot;:&quot;text&quot;}"/>
          <p:cNvSpPr txBox="1"/>
          <p:nvPr/>
        </p:nvSpPr>
        <p:spPr>
          <a:xfrm>
            <a:off x="647700" y="4619625"/>
            <a:ext cx="1162050" cy="1143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750">
                <a:solidFill>
                  <a:srgbClr val="64748B"/>
                </a:solidFill>
                <a:latin typeface="Microsoft YaHei"/>
                <a:ea typeface="Microsoft YaHei"/>
              </a:rPr>
              <a:t>中心偏移</a:t>
            </a:r>
            <a:endParaRPr/>
          </a:p>
        </p:txBody>
      </p:sp>
      <p:sp>
        <p:nvSpPr>
          <p:cNvPr id="395" name="圆角矩形 394"/>
          <p:cNvSpPr/>
          <p:nvPr/>
        </p:nvSpPr>
        <p:spPr>
          <a:xfrm>
            <a:off x="1962150" y="4400550"/>
            <a:ext cx="1314450" cy="428625"/>
          </a:xfrm>
          <a:prstGeom prst="roundRect">
            <a:avLst>
              <a:gd name="adj" fmla="val 8889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96" name="任意形状 395"/>
          <p:cNvSpPr/>
          <p:nvPr/>
        </p:nvSpPr>
        <p:spPr>
          <a:xfrm>
            <a:off x="1962150" y="4400550"/>
            <a:ext cx="1314450" cy="428625"/>
          </a:xfrm>
          <a:custGeom>
            <a:avLst/>
            <a:gdLst/>
            <a:ahLst/>
            <a:cxnLst/>
            <a:rect l="0" t="0" r="0" b="0"/>
            <a:pathLst>
              <a:path w="138" h="45">
                <a:moveTo>
                  <a:pt x="134" y="0"/>
                </a:moveTo>
                <a:cubicBezTo>
                  <a:pt x="136" y="0"/>
                  <a:pt x="138" y="2"/>
                  <a:pt x="138" y="3"/>
                </a:cubicBezTo>
                <a:cubicBezTo>
                  <a:pt x="138" y="3"/>
                  <a:pt x="137" y="2"/>
                  <a:pt x="136" y="2"/>
                </a:cubicBezTo>
                <a:lnTo>
                  <a:pt x="2" y="2"/>
                </a:lnTo>
                <a:cubicBezTo>
                  <a:pt x="1" y="2"/>
                  <a:pt x="0" y="3"/>
                  <a:pt x="0" y="4"/>
                </a:cubicBezTo>
                <a:cubicBezTo>
                  <a:pt x="0" y="2"/>
                  <a:pt x="2" y="0"/>
                  <a:pt x="4" y="0"/>
                </a:cubicBezTo>
                <a:lnTo>
                  <a:pt x="134" y="0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97" name="文本框 396" descr="{&quot;isTemplate&quot;:true,&quot;type&quot;:&quot;text&quot;}"/>
          <p:cNvSpPr txBox="1"/>
          <p:nvPr/>
        </p:nvSpPr>
        <p:spPr>
          <a:xfrm>
            <a:off x="2038350" y="4476750"/>
            <a:ext cx="11620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0F172A"/>
                </a:solidFill>
                <a:latin typeface="Microsoft YaHei"/>
                <a:ea typeface="Microsoft YaHei"/>
              </a:rPr>
              <a:t>双峰型</a:t>
            </a:r>
            <a:endParaRPr/>
          </a:p>
        </p:txBody>
      </p:sp>
      <p:sp>
        <p:nvSpPr>
          <p:cNvPr id="398" name="文本框 397" descr="{&quot;isTemplate&quot;:true,&quot;type&quot;:&quot;text&quot;}"/>
          <p:cNvSpPr txBox="1"/>
          <p:nvPr/>
        </p:nvSpPr>
        <p:spPr>
          <a:xfrm>
            <a:off x="2038350" y="4619625"/>
            <a:ext cx="1162050" cy="1143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750">
                <a:solidFill>
                  <a:srgbClr val="64748B"/>
                </a:solidFill>
                <a:latin typeface="Microsoft YaHei"/>
                <a:ea typeface="Microsoft YaHei"/>
              </a:rPr>
              <a:t>两个来源</a:t>
            </a:r>
            <a:endParaRPr/>
          </a:p>
        </p:txBody>
      </p:sp>
      <p:sp>
        <p:nvSpPr>
          <p:cNvPr id="399" name="圆角矩形 398"/>
          <p:cNvSpPr/>
          <p:nvPr/>
        </p:nvSpPr>
        <p:spPr>
          <a:xfrm>
            <a:off x="3352800" y="4400550"/>
            <a:ext cx="1314450" cy="428625"/>
          </a:xfrm>
          <a:prstGeom prst="roundRect">
            <a:avLst>
              <a:gd name="adj" fmla="val 8889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00" name="任意形状 399"/>
          <p:cNvSpPr/>
          <p:nvPr/>
        </p:nvSpPr>
        <p:spPr>
          <a:xfrm>
            <a:off x="3352800" y="4400550"/>
            <a:ext cx="1314450" cy="428625"/>
          </a:xfrm>
          <a:custGeom>
            <a:avLst/>
            <a:gdLst/>
            <a:ahLst/>
            <a:cxnLst/>
            <a:rect l="0" t="0" r="0" b="0"/>
            <a:pathLst>
              <a:path w="138" h="45">
                <a:moveTo>
                  <a:pt x="134" y="0"/>
                </a:moveTo>
                <a:cubicBezTo>
                  <a:pt x="136" y="0"/>
                  <a:pt x="138" y="2"/>
                  <a:pt x="138" y="3"/>
                </a:cubicBezTo>
                <a:cubicBezTo>
                  <a:pt x="138" y="3"/>
                  <a:pt x="137" y="2"/>
                  <a:pt x="136" y="2"/>
                </a:cubicBezTo>
                <a:lnTo>
                  <a:pt x="2" y="2"/>
                </a:lnTo>
                <a:cubicBezTo>
                  <a:pt x="1" y="2"/>
                  <a:pt x="0" y="3"/>
                  <a:pt x="0" y="4"/>
                </a:cubicBezTo>
                <a:cubicBezTo>
                  <a:pt x="0" y="2"/>
                  <a:pt x="2" y="0"/>
                  <a:pt x="4" y="0"/>
                </a:cubicBezTo>
                <a:lnTo>
                  <a:pt x="134" y="0"/>
                </a:ln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01" name="文本框 400" descr="{&quot;isTemplate&quot;:true,&quot;type&quot;:&quot;text&quot;}"/>
          <p:cNvSpPr txBox="1"/>
          <p:nvPr/>
        </p:nvSpPr>
        <p:spPr>
          <a:xfrm>
            <a:off x="3429000" y="4476750"/>
            <a:ext cx="11620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0F172A"/>
                </a:solidFill>
                <a:latin typeface="Microsoft YaHei"/>
                <a:ea typeface="Microsoft YaHei"/>
              </a:rPr>
              <a:t>平顶型</a:t>
            </a:r>
            <a:endParaRPr/>
          </a:p>
        </p:txBody>
      </p:sp>
      <p:sp>
        <p:nvSpPr>
          <p:cNvPr id="402" name="文本框 401" descr="{&quot;isTemplate&quot;:true,&quot;type&quot;:&quot;text&quot;}"/>
          <p:cNvSpPr txBox="1"/>
          <p:nvPr/>
        </p:nvSpPr>
        <p:spPr>
          <a:xfrm>
            <a:off x="3429000" y="4619625"/>
            <a:ext cx="1162050" cy="1143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750">
                <a:solidFill>
                  <a:srgbClr val="64748B"/>
                </a:solidFill>
                <a:latin typeface="Microsoft YaHei"/>
                <a:ea typeface="Microsoft YaHei"/>
              </a:rPr>
              <a:t>缓慢衰减</a:t>
            </a:r>
            <a:endParaRPr/>
          </a:p>
        </p:txBody>
      </p:sp>
      <p:sp>
        <p:nvSpPr>
          <p:cNvPr id="403" name="圆角矩形 402"/>
          <p:cNvSpPr/>
          <p:nvPr/>
        </p:nvSpPr>
        <p:spPr>
          <a:xfrm>
            <a:off x="4743450" y="4400550"/>
            <a:ext cx="1314450" cy="428625"/>
          </a:xfrm>
          <a:prstGeom prst="roundRect">
            <a:avLst>
              <a:gd name="adj" fmla="val 8889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04" name="任意形状 403"/>
          <p:cNvSpPr/>
          <p:nvPr/>
        </p:nvSpPr>
        <p:spPr>
          <a:xfrm>
            <a:off x="4743450" y="4400550"/>
            <a:ext cx="1314450" cy="428625"/>
          </a:xfrm>
          <a:custGeom>
            <a:avLst/>
            <a:gdLst/>
            <a:ahLst/>
            <a:cxnLst/>
            <a:rect l="0" t="0" r="0" b="0"/>
            <a:pathLst>
              <a:path w="138" h="45">
                <a:moveTo>
                  <a:pt x="134" y="0"/>
                </a:moveTo>
                <a:cubicBezTo>
                  <a:pt x="136" y="0"/>
                  <a:pt x="138" y="2"/>
                  <a:pt x="138" y="3"/>
                </a:cubicBezTo>
                <a:cubicBezTo>
                  <a:pt x="138" y="3"/>
                  <a:pt x="137" y="2"/>
                  <a:pt x="136" y="2"/>
                </a:cubicBezTo>
                <a:lnTo>
                  <a:pt x="2" y="2"/>
                </a:lnTo>
                <a:cubicBezTo>
                  <a:pt x="1" y="2"/>
                  <a:pt x="0" y="3"/>
                  <a:pt x="0" y="4"/>
                </a:cubicBezTo>
                <a:cubicBezTo>
                  <a:pt x="0" y="2"/>
                  <a:pt x="2" y="0"/>
                  <a:pt x="4" y="0"/>
                </a:cubicBezTo>
                <a:lnTo>
                  <a:pt x="134" y="0"/>
                </a:ln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05" name="文本框 404" descr="{&quot;isTemplate&quot;:true,&quot;type&quot;:&quot;text&quot;}"/>
          <p:cNvSpPr txBox="1"/>
          <p:nvPr/>
        </p:nvSpPr>
        <p:spPr>
          <a:xfrm>
            <a:off x="4819650" y="4476750"/>
            <a:ext cx="11620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0F172A"/>
                </a:solidFill>
                <a:latin typeface="Microsoft YaHei"/>
                <a:ea typeface="Microsoft YaHei"/>
              </a:rPr>
              <a:t>孤岛型</a:t>
            </a:r>
            <a:endParaRPr/>
          </a:p>
        </p:txBody>
      </p:sp>
      <p:sp>
        <p:nvSpPr>
          <p:cNvPr id="406" name="文本框 405" descr="{&quot;isTemplate&quot;:true,&quot;type&quot;:&quot;text&quot;}"/>
          <p:cNvSpPr txBox="1"/>
          <p:nvPr/>
        </p:nvSpPr>
        <p:spPr>
          <a:xfrm>
            <a:off x="4819650" y="4619625"/>
            <a:ext cx="1162050" cy="1143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750">
                <a:solidFill>
                  <a:srgbClr val="64748B"/>
                </a:solidFill>
                <a:latin typeface="Microsoft YaHei"/>
                <a:ea typeface="Microsoft YaHei"/>
              </a:rPr>
              <a:t>异常混入</a:t>
            </a:r>
            <a:endParaRPr/>
          </a:p>
        </p:txBody>
      </p:sp>
      <p:pic>
        <p:nvPicPr>
          <p:cNvPr id="407" name="图形 406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34100" y="1428750"/>
            <a:ext cx="209550" cy="209550"/>
          </a:xfrm>
          <a:prstGeom prst="rect">
            <a:avLst/>
          </a:prstGeom>
          <a:ln/>
        </p:spPr>
      </p:pic>
      <p:sp>
        <p:nvSpPr>
          <p:cNvPr id="408" name="文本框 407" descr="{&quot;isTemplate&quot;:true,&quot;type&quot;:&quot;text&quot;}"/>
          <p:cNvSpPr txBox="1"/>
          <p:nvPr/>
        </p:nvSpPr>
        <p:spPr>
          <a:xfrm>
            <a:off x="6438900" y="1428750"/>
            <a:ext cx="1666875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控制图</a:t>
            </a:r>
            <a:r>
              <a:rPr lang="en-US" sz="1350" b="1">
                <a:solidFill>
                  <a:srgbClr val="0F172A"/>
                </a:solidFill>
                <a:latin typeface="Microsoft YaHei"/>
                <a:ea typeface="Microsoft YaHei"/>
              </a:rPr>
              <a:t> Control Chart</a:t>
            </a:r>
            <a:endParaRPr/>
          </a:p>
        </p:txBody>
      </p:sp>
      <p:sp>
        <p:nvSpPr>
          <p:cNvPr id="409" name="文本框 408" descr="{&quot;isTemplate&quot;:true,&quot;type&quot;:&quot;text&quot;}"/>
          <p:cNvSpPr txBox="1"/>
          <p:nvPr/>
        </p:nvSpPr>
        <p:spPr>
          <a:xfrm>
            <a:off x="6134100" y="1714500"/>
            <a:ext cx="54864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监控过程是否受控，及时发现异常波动</a:t>
            </a:r>
            <a:endParaRPr/>
          </a:p>
        </p:txBody>
      </p:sp>
      <p:pic>
        <p:nvPicPr>
          <p:cNvPr id="410" name="图形 409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34100" y="2019300"/>
            <a:ext cx="4381500" cy="2286000"/>
          </a:xfrm>
          <a:prstGeom prst="rect">
            <a:avLst/>
          </a:prstGeom>
          <a:ln/>
        </p:spPr>
      </p:pic>
      <p:sp>
        <p:nvSpPr>
          <p:cNvPr id="411" name="文本框 410" descr="{&quot;isTemplate&quot;:true,&quot;type&quot;:&quot;text&quot;}"/>
          <p:cNvSpPr txBox="1"/>
          <p:nvPr/>
        </p:nvSpPr>
        <p:spPr>
          <a:xfrm>
            <a:off x="6134100" y="4381500"/>
            <a:ext cx="571500" cy="1714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0F172A"/>
                </a:solidFill>
                <a:latin typeface="Microsoft YaHei"/>
                <a:ea typeface="Microsoft YaHei"/>
              </a:rPr>
              <a:t>判异规则：</a:t>
            </a:r>
            <a:endParaRPr/>
          </a:p>
        </p:txBody>
      </p:sp>
      <p:sp>
        <p:nvSpPr>
          <p:cNvPr id="412" name="圆角矩形 411"/>
          <p:cNvSpPr/>
          <p:nvPr/>
        </p:nvSpPr>
        <p:spPr>
          <a:xfrm>
            <a:off x="6762750" y="4381500"/>
            <a:ext cx="342900" cy="171450"/>
          </a:xfrm>
          <a:prstGeom prst="roundRect">
            <a:avLst>
              <a:gd name="adj" fmla="val 55556"/>
            </a:avLst>
          </a:prstGeom>
          <a:solidFill>
            <a:srgbClr val="FEF2F2"/>
          </a:solidFill>
          <a:ln w="12700">
            <a:solidFill>
              <a:srgbClr val="FCA5A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3" name="文本框 412" descr="{&quot;isTemplate&quot;:true,&quot;type&quot;:&quot;text&quot;}"/>
          <p:cNvSpPr txBox="1"/>
          <p:nvPr/>
        </p:nvSpPr>
        <p:spPr>
          <a:xfrm>
            <a:off x="6838950" y="4410075"/>
            <a:ext cx="190500" cy="1143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750" b="1">
                <a:solidFill>
                  <a:srgbClr val="DC2626"/>
                </a:solidFill>
                <a:latin typeface="Microsoft YaHei"/>
                <a:ea typeface="Microsoft YaHei"/>
              </a:rPr>
              <a:t>超限</a:t>
            </a:r>
            <a:endParaRPr/>
          </a:p>
        </p:txBody>
      </p:sp>
      <p:sp>
        <p:nvSpPr>
          <p:cNvPr id="414" name="圆角矩形 413"/>
          <p:cNvSpPr/>
          <p:nvPr/>
        </p:nvSpPr>
        <p:spPr>
          <a:xfrm>
            <a:off x="7162800" y="4381500"/>
            <a:ext cx="533400" cy="171450"/>
          </a:xfrm>
          <a:prstGeom prst="roundRect">
            <a:avLst>
              <a:gd name="adj" fmla="val 55556"/>
            </a:avLst>
          </a:prstGeom>
          <a:solidFill>
            <a:srgbClr val="FEF2F2"/>
          </a:solidFill>
          <a:ln w="12700">
            <a:solidFill>
              <a:srgbClr val="FCA5A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5" name="文本框 414" descr="{&quot;isTemplate&quot;:true,&quot;type&quot;:&quot;text&quot;}"/>
          <p:cNvSpPr txBox="1"/>
          <p:nvPr/>
        </p:nvSpPr>
        <p:spPr>
          <a:xfrm>
            <a:off x="7239000" y="4410075"/>
            <a:ext cx="381000" cy="1143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750" b="1">
                <a:solidFill>
                  <a:srgbClr val="DC2626"/>
                </a:solidFill>
                <a:latin typeface="Microsoft YaHei"/>
                <a:ea typeface="Microsoft YaHei"/>
              </a:rPr>
              <a:t>连续上升</a:t>
            </a:r>
            <a:endParaRPr/>
          </a:p>
        </p:txBody>
      </p:sp>
      <p:sp>
        <p:nvSpPr>
          <p:cNvPr id="416" name="圆角矩形 415"/>
          <p:cNvSpPr/>
          <p:nvPr/>
        </p:nvSpPr>
        <p:spPr>
          <a:xfrm>
            <a:off x="7753350" y="4381500"/>
            <a:ext cx="533400" cy="171450"/>
          </a:xfrm>
          <a:prstGeom prst="roundRect">
            <a:avLst>
              <a:gd name="adj" fmla="val 55556"/>
            </a:avLst>
          </a:prstGeom>
          <a:solidFill>
            <a:srgbClr val="FEF2F2"/>
          </a:solidFill>
          <a:ln w="12700">
            <a:solidFill>
              <a:srgbClr val="FCA5A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7" name="文本框 416" descr="{&quot;isTemplate&quot;:true,&quot;type&quot;:&quot;text&quot;}"/>
          <p:cNvSpPr txBox="1"/>
          <p:nvPr/>
        </p:nvSpPr>
        <p:spPr>
          <a:xfrm>
            <a:off x="7829550" y="4410075"/>
            <a:ext cx="381000" cy="1143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750" b="1">
                <a:solidFill>
                  <a:srgbClr val="DC2626"/>
                </a:solidFill>
                <a:latin typeface="Microsoft YaHei"/>
                <a:ea typeface="Microsoft YaHei"/>
              </a:rPr>
              <a:t>交替波动</a:t>
            </a:r>
            <a:endParaRPr/>
          </a:p>
        </p:txBody>
      </p:sp>
      <p:sp>
        <p:nvSpPr>
          <p:cNvPr id="418" name="圆角矩形 417"/>
          <p:cNvSpPr/>
          <p:nvPr/>
        </p:nvSpPr>
        <p:spPr>
          <a:xfrm>
            <a:off x="8343900" y="4381500"/>
            <a:ext cx="438150" cy="171450"/>
          </a:xfrm>
          <a:prstGeom prst="roundRect">
            <a:avLst>
              <a:gd name="adj" fmla="val 55556"/>
            </a:avLst>
          </a:prstGeom>
          <a:solidFill>
            <a:srgbClr val="FEF2F2"/>
          </a:solidFill>
          <a:ln w="12700">
            <a:solidFill>
              <a:srgbClr val="FCA5A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9" name="文本框 418" descr="{&quot;isTemplate&quot;:true,&quot;type&quot;:&quot;text&quot;}"/>
          <p:cNvSpPr txBox="1"/>
          <p:nvPr/>
        </p:nvSpPr>
        <p:spPr>
          <a:xfrm>
            <a:off x="8420100" y="4410075"/>
            <a:ext cx="285750" cy="1143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750" b="1">
                <a:solidFill>
                  <a:srgbClr val="DC2626"/>
                </a:solidFill>
                <a:latin typeface="Microsoft YaHei"/>
                <a:ea typeface="Microsoft YaHei"/>
              </a:rPr>
              <a:t>接近限</a:t>
            </a:r>
            <a:endParaRPr/>
          </a:p>
        </p:txBody>
      </p:sp>
      <p:sp>
        <p:nvSpPr>
          <p:cNvPr id="420" name="任意形状 419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21" name="文本框 420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422" name="文本框 421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18 / 30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3 · 质量工具与方法&#10;            &lt;/Text&gt;&#10;            &lt;Text style={{ fontSize: 34, color: '#0F172A', fontWeight: 'bold', marginTop: 8 }}&gt;&#10;                5S管理与目视化 —— 质量的地基&#10;            &lt;/Text&gt;&#10;        &lt;/Box&gt;&#10;&#10;        {/* 左35%：标题色块 */}&#10;        &lt;Box style={{&#10;            position: 'absolute',&#10;            top: 150, left: 60,&#10;            width: '30%',&#10;            flexDirection: 'column',&#10;        }}&gt;&#10;            &lt;Box style={{&#10;                background: 'linear-gradient(135deg, #2563EB 0%, #0EA5E9 100%)',&#10;                padding: 24,&#10;                borderRadius: 8,&#10;            }}&gt;&#10;                &lt;Text style={{ fontSize: 16, color: 'rgba(255,255,255,0.85)', letterSpacing: 2 }}&gt;&#10;                    5S METHODOLOGY&#10;                &lt;/Text&gt;&#10;                &lt;Text style={{ fontSize: 30, color: '#FFFFFF', fontWeight: 'bold', marginTop: 4 }}&gt;&#10;                    5S 管理&#10;                &lt;/Text&gt;&#10;                &lt;Box style={{ width: 40, height: 3, background: '#F59E0B', marginTop: 12 }} /&gt;&#10;                &lt;Text style={{ fontSize: 14, color: 'rgba(255,255,255,0.85)', marginTop: 14, lineHeight: 1.6 }}&gt;&#10;                    从整理到素养，打造有序、高效、安全的工作环境&#10;                &lt;/Text&gt;&#10;            &lt;/Box&gt;&#10;            &lt;Box style={{&#10;                background: '#F8FAFC',&#10;                borderLeft: '4px solid #F59E0B',&#10;                padding: 14,&#10;                marginTop: 20,&#10;                borderRadius: 4,&#10;            }}&gt;&#10;                &lt;Text style={{ fontSize: 13, color: '#475569', lineHeight: 1.6, fontStyle: 'italic' }}&gt;&#10;                    &quot;5S不是大扫除，而是让问题可见、让标准可见、让改善可见。&quot;&#10;                &lt;/Text&gt;&#10;            &lt;/Box&gt;&#10;            &lt;Box style={{&#10;                background: 'rgba(245,158,11,0.10)',&#10;                padding: 14,&#10;                marginTop: 16,&#10;                borderRadius: 6,&#10;            }}&gt;&#10;                &lt;Text style={{ fontSize: 13, color: '#0F172A', fontWeight: 'bold' }}&gt;&#10;                    目视化管理三原则&#10;                &lt;/Text&gt;&#10;                &lt;Box style={{ flexDirection: 'column', gap: 6, marginTop: 8 }}&gt;&#10;                    {['让正常/异常一目了然', '让标准触手可及', '让问题无处遁形'].map((point, i) =&gt; (&#10;                        &lt;Box key={i} style={{ flexDirection: 'row', gap: 6 }}&gt;&#10;                            &lt;Text style={{ fontSize: 14, color: '#F59E0B', fontWeight: 'bold' }}&gt;{i + 1}.&lt;/Text&gt;&#10;                            &lt;Text style={{ fontSize: 12, color: '#475569' }}&gt;{point}&lt;/Text&gt;&#10;                        &lt;/Box&gt;&#10;                    ))}&#10;                &lt;/Box&gt;&#10;            &lt;/Box&gt;&#10;        &lt;/Box&gt;&#10;&#10;        {/* 右65%：5S五要素 */}&#10;        &lt;Box style={{&#10;            position: 'absolute',&#10;            top: 150, right: 60,&#10;            width: '58%',&#10;            flexDirection: 'column',&#10;            gap: 10,&#10;        }}&gt;&#10;            {[&#10;                {&#10;                    jp: '整理', en: 'Seiri', num: '1S',&#10;                    desc: '区分必要与不必要的物品，清除不必要的',&#10;                    action: '只留必需，其余清理',&#10;                    icon: 'trash-alt', color: '#2563EB',&#10;                },&#10;                {&#10;                    jp: '整顿', en: 'Seiton', num: '2S',&#10;                    desc: '必要物品定位、定量、定容摆放',&#10;                    action: '定位定容，取放便捷',&#10;                    icon: 'sort', color: '#0EA5E9',&#10;                },&#10;                {&#10;                    jp: '清扫', en: 'Seiso', num: '3S',&#10;                    desc: '清扫环境与设备，发现并消除污染源',&#10;                    action: '清扫即点检，发现异常',&#10;                    icon: 'broom', color: '#10B981',&#10;                },&#10;                {&#10;                    jp: '清洁', en: 'Seiketsu', num: '4S',&#10;                    desc: '将前3S标准化、制度化、持续维持',&#10;                    action: '标准化、制度化、常态化',&#10;                    icon: 'clipboard-check', color: '#F59E0B',&#10;                },&#10;                {&#10;                    jp: '素养', en: 'Shitsuke', num: '5S',&#10;                    desc: '养成遵守规则的习惯，提升团队素养',&#10;                    action: '自律自强，养成习惯',&#10;                    icon: 'user-graduate', color: '#8B5CF6',&#10;                },&#10;            ].map((item, idx) =&gt; (&#10;                &lt;Box key={idx} style={{&#10;                    flexDirection: 'row',&#10;                    alignItems: 'center',&#10;                    gap: 14,&#10;                    background: '#F8FAFC',&#10;                    padding: 12,&#10;                    borderRadius: 8,&#10;                    borderLeft: `4px solid ${item.color}`,&#10;                }}&gt;&#10;                    &lt;Box style={{&#10;                        width: 56, height: 56,&#10;                        borderRadius: 8,&#10;                        background: `${item.color}1A`,&#10;                        justifyContent: 'center',&#10;                        alignItems: 'center',&#10;                        flexDirection: 'column',&#10;                    }}&gt;&#10;                        &lt;FAIcon name={item.icon} style={{ fill: item.color, width: 24, height: 24 }} /&gt;&#10;                    &lt;/Box&gt;&#10;                    &lt;Box style={{ flexDirection: 'column', flex: 1 }}&gt;&#10;                        &lt;Box style={{ flexDirection: 'row', alignItems: 'baseline', gap: 8 }}&gt;&#10;                            &lt;Text style={{ fontSize: 20, color: '#0F172A', fontWeight: 'bold' }}&gt;&#10;                                {item.jp}&#10;                            &lt;/Text&gt;&#10;                            &lt;Text style={{ fontSize: 12, color: '#94A3B8', fontFamily: 'Inter' }}&gt;&#10;                                {item.en} · {item.num}&#10;                            &lt;/Text&gt;&#10;                        &lt;/Box&gt;&#10;                        &lt;Text style={{ fontSize: 13, color: '#64748B', marginTop: 2, lineHeight: 1.4 }}&gt;&#10;                            {item.desc}&#10;                        &lt;/Text&gt;&#10;                        &lt;Text style={{ fontSize: 12, color: item.color, fontWeight: 600, marginTop: 2 }}&gt;&#10;                            {item.action}&#10;                        &lt;/Text&gt;&#10;                    &lt;/Box&gt;&#10;                &lt;/Box&gt;&#10;            ))}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19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矩形 4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25" name="任意形状 424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26" name="文本框 425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03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质量工具与方法</a:t>
            </a:r>
            <a:endParaRPr/>
          </a:p>
        </p:txBody>
      </p:sp>
      <p:sp>
        <p:nvSpPr>
          <p:cNvPr id="427" name="文本框 426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5S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管理与目视化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质量的地基</a:t>
            </a:r>
            <a:endParaRPr/>
          </a:p>
        </p:txBody>
      </p:sp>
      <p:sp>
        <p:nvSpPr>
          <p:cNvPr id="428" name="圆角矩形 427"/>
          <p:cNvSpPr/>
          <p:nvPr/>
        </p:nvSpPr>
        <p:spPr>
          <a:xfrm>
            <a:off x="571500" y="1428750"/>
            <a:ext cx="3657600" cy="1562100"/>
          </a:xfrm>
          <a:prstGeom prst="roundRect">
            <a:avLst>
              <a:gd name="adj" fmla="val 4878"/>
            </a:avLst>
          </a:prstGeom>
          <a:gradFill>
            <a:gsLst>
              <a:gs pos="0">
                <a:srgbClr val="2563EB"/>
              </a:gs>
              <a:gs pos="100000">
                <a:srgbClr val="0EA5E9"/>
              </a:gs>
            </a:gsLst>
            <a:lin ang="2700000" scaled="1"/>
          </a:gradFill>
          <a:ln/>
        </p:spPr>
        <p:txBody>
          <a:bodyPr/>
          <a:lstStyle/>
          <a:p>
            <a:endParaRPr/>
          </a:p>
        </p:txBody>
      </p:sp>
      <p:sp>
        <p:nvSpPr>
          <p:cNvPr id="429" name="文本框 428" descr="{&quot;isTemplate&quot;:true,&quot;type&quot;:&quot;text&quot;}"/>
          <p:cNvSpPr txBox="1"/>
          <p:nvPr/>
        </p:nvSpPr>
        <p:spPr>
          <a:xfrm>
            <a:off x="800100" y="1657350"/>
            <a:ext cx="32004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00" spc="1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5S METHODOLOGY</a:t>
            </a:r>
            <a:endParaRPr/>
          </a:p>
        </p:txBody>
      </p:sp>
      <p:sp>
        <p:nvSpPr>
          <p:cNvPr id="430" name="文本框 429" descr="{&quot;isTemplate&quot;:true,&quot;type&quot;:&quot;text&quot;}"/>
          <p:cNvSpPr txBox="1"/>
          <p:nvPr/>
        </p:nvSpPr>
        <p:spPr>
          <a:xfrm>
            <a:off x="800100" y="1885950"/>
            <a:ext cx="3200400" cy="3429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250" b="1">
                <a:solidFill>
                  <a:srgbClr val="FFFFFF"/>
                </a:solidFill>
                <a:latin typeface="Microsoft YaHei"/>
                <a:ea typeface="Microsoft YaHei"/>
              </a:rPr>
              <a:t>5S </a:t>
            </a:r>
            <a:r>
              <a:rPr lang="zh-CN" sz="2250" b="1">
                <a:solidFill>
                  <a:srgbClr val="FFFFFF"/>
                </a:solidFill>
                <a:latin typeface="Microsoft YaHei"/>
                <a:ea typeface="Microsoft YaHei"/>
              </a:rPr>
              <a:t>管理</a:t>
            </a:r>
            <a:endParaRPr/>
          </a:p>
        </p:txBody>
      </p:sp>
      <p:sp>
        <p:nvSpPr>
          <p:cNvPr id="431" name="矩形 430"/>
          <p:cNvSpPr/>
          <p:nvPr/>
        </p:nvSpPr>
        <p:spPr>
          <a:xfrm>
            <a:off x="800100" y="2343150"/>
            <a:ext cx="381000" cy="28575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32" name="文本框 431" descr="{&quot;isTemplate&quot;:true,&quot;type&quot;:&quot;text&quot;}"/>
          <p:cNvSpPr txBox="1"/>
          <p:nvPr/>
        </p:nvSpPr>
        <p:spPr>
          <a:xfrm>
            <a:off x="800100" y="2505075"/>
            <a:ext cx="320040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60000"/>
              </a:lnSpc>
            </a:pPr>
            <a:r>
              <a:rPr lang="zh-CN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从整理到素养，打造有序、高效、安全的工作环境</a:t>
            </a:r>
            <a:endParaRPr/>
          </a:p>
        </p:txBody>
      </p:sp>
      <p:sp>
        <p:nvSpPr>
          <p:cNvPr id="433" name="圆角矩形 432"/>
          <p:cNvSpPr/>
          <p:nvPr/>
        </p:nvSpPr>
        <p:spPr>
          <a:xfrm>
            <a:off x="609600" y="3181350"/>
            <a:ext cx="3657600" cy="742950"/>
          </a:xfrm>
          <a:prstGeom prst="roundRect">
            <a:avLst>
              <a:gd name="adj" fmla="val 5128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34" name="任意形状 433"/>
          <p:cNvSpPr/>
          <p:nvPr/>
        </p:nvSpPr>
        <p:spPr>
          <a:xfrm>
            <a:off x="609600" y="3181350"/>
            <a:ext cx="3657600" cy="742950"/>
          </a:xfrm>
          <a:custGeom>
            <a:avLst/>
            <a:gdLst/>
            <a:ahLst/>
            <a:cxnLst/>
            <a:rect l="0" t="0" r="0" b="0"/>
            <a:pathLst>
              <a:path w="384" h="78">
                <a:moveTo>
                  <a:pt x="4" y="78"/>
                </a:moveTo>
                <a:cubicBezTo>
                  <a:pt x="2" y="78"/>
                  <a:pt x="0" y="76"/>
                  <a:pt x="0" y="7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lnTo>
                  <a:pt x="4" y="78"/>
                </a:ln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35" name="文本框 434" descr="{&quot;isTemplate&quot;:true,&quot;type&quot;:&quot;text&quot;}"/>
          <p:cNvSpPr txBox="1"/>
          <p:nvPr/>
        </p:nvSpPr>
        <p:spPr>
          <a:xfrm>
            <a:off x="742950" y="3314700"/>
            <a:ext cx="3352800" cy="47625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lnSpc>
                <a:spcPct val="160000"/>
              </a:lnSpc>
            </a:pPr>
            <a:r>
              <a:rPr lang="en-US" sz="975" i="1">
                <a:solidFill>
                  <a:srgbClr val="475569"/>
                </a:solidFill>
                <a:latin typeface="Microsoft YaHei"/>
                <a:ea typeface="Microsoft YaHei"/>
              </a:rPr>
              <a:t>"5S</a:t>
            </a:r>
            <a:r>
              <a:rPr lang="zh-CN" sz="975" i="1">
                <a:solidFill>
                  <a:srgbClr val="475569"/>
                </a:solidFill>
                <a:latin typeface="Microsoft YaHei"/>
                <a:ea typeface="Microsoft YaHei"/>
              </a:rPr>
              <a:t>不是大扫除，而是让问题可见、让标准可见、让改善可见。</a:t>
            </a:r>
            <a:r>
              <a:rPr lang="en-US" sz="975" i="1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436" name="圆角矩形 435"/>
          <p:cNvSpPr/>
          <p:nvPr/>
        </p:nvSpPr>
        <p:spPr>
          <a:xfrm>
            <a:off x="571500" y="4076700"/>
            <a:ext cx="3657600" cy="1095375"/>
          </a:xfrm>
          <a:prstGeom prst="roundRect">
            <a:avLst>
              <a:gd name="adj" fmla="val 5217"/>
            </a:avLst>
          </a:prstGeom>
          <a:solidFill>
            <a:srgbClr val="F59E0B">
              <a:alpha val="1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437" name="文本框 436" descr="{&quot;isTemplate&quot;:true,&quot;type&quot;:&quot;text&quot;}"/>
          <p:cNvSpPr txBox="1"/>
          <p:nvPr/>
        </p:nvSpPr>
        <p:spPr>
          <a:xfrm>
            <a:off x="704850" y="4210050"/>
            <a:ext cx="33909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目视化管理三原则</a:t>
            </a:r>
            <a:endParaRPr/>
          </a:p>
        </p:txBody>
      </p:sp>
      <p:sp>
        <p:nvSpPr>
          <p:cNvPr id="438" name="文本框 437" descr="{&quot;isTemplate&quot;:true,&quot;type&quot;:&quot;text&quot;}"/>
          <p:cNvSpPr txBox="1"/>
          <p:nvPr/>
        </p:nvSpPr>
        <p:spPr>
          <a:xfrm>
            <a:off x="704850" y="4438650"/>
            <a:ext cx="1143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59E0B"/>
                </a:solidFill>
                <a:latin typeface="Microsoft YaHei"/>
                <a:ea typeface="Microsoft YaHei"/>
              </a:rPr>
              <a:t>1.</a:t>
            </a:r>
            <a:endParaRPr/>
          </a:p>
        </p:txBody>
      </p:sp>
      <p:sp>
        <p:nvSpPr>
          <p:cNvPr id="439" name="文本框 438" descr="{&quot;isTemplate&quot;:true,&quot;type&quot;:&quot;text&quot;}"/>
          <p:cNvSpPr txBox="1"/>
          <p:nvPr/>
        </p:nvSpPr>
        <p:spPr>
          <a:xfrm>
            <a:off x="876300" y="44386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让正常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/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异常一目了然</a:t>
            </a:r>
            <a:endParaRPr/>
          </a:p>
        </p:txBody>
      </p:sp>
      <p:sp>
        <p:nvSpPr>
          <p:cNvPr id="440" name="文本框 439" descr="{&quot;isTemplate&quot;:true,&quot;type&quot;:&quot;text&quot;}"/>
          <p:cNvSpPr txBox="1"/>
          <p:nvPr/>
        </p:nvSpPr>
        <p:spPr>
          <a:xfrm>
            <a:off x="704850" y="4657725"/>
            <a:ext cx="1143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59E0B"/>
                </a:solidFill>
                <a:latin typeface="Microsoft YaHei"/>
                <a:ea typeface="Microsoft YaHei"/>
              </a:rPr>
              <a:t>2.</a:t>
            </a:r>
            <a:endParaRPr/>
          </a:p>
        </p:txBody>
      </p:sp>
      <p:sp>
        <p:nvSpPr>
          <p:cNvPr id="441" name="文本框 440" descr="{&quot;isTemplate&quot;:true,&quot;type&quot;:&quot;text&quot;}"/>
          <p:cNvSpPr txBox="1"/>
          <p:nvPr/>
        </p:nvSpPr>
        <p:spPr>
          <a:xfrm>
            <a:off x="876300" y="4657725"/>
            <a:ext cx="8001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让标准触手可及</a:t>
            </a:r>
            <a:endParaRPr/>
          </a:p>
        </p:txBody>
      </p:sp>
      <p:sp>
        <p:nvSpPr>
          <p:cNvPr id="442" name="文本框 441" descr="{&quot;isTemplate&quot;:true,&quot;type&quot;:&quot;text&quot;}"/>
          <p:cNvSpPr txBox="1"/>
          <p:nvPr/>
        </p:nvSpPr>
        <p:spPr>
          <a:xfrm>
            <a:off x="704850" y="4876800"/>
            <a:ext cx="1143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59E0B"/>
                </a:solidFill>
                <a:latin typeface="Microsoft YaHei"/>
                <a:ea typeface="Microsoft YaHei"/>
              </a:rPr>
              <a:t>3.</a:t>
            </a:r>
            <a:endParaRPr/>
          </a:p>
        </p:txBody>
      </p:sp>
      <p:sp>
        <p:nvSpPr>
          <p:cNvPr id="443" name="文本框 442" descr="{&quot;isTemplate&quot;:true,&quot;type&quot;:&quot;text&quot;}"/>
          <p:cNvSpPr txBox="1"/>
          <p:nvPr/>
        </p:nvSpPr>
        <p:spPr>
          <a:xfrm>
            <a:off x="876300" y="4876800"/>
            <a:ext cx="8001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让问题无处遁形</a:t>
            </a:r>
            <a:endParaRPr/>
          </a:p>
        </p:txBody>
      </p:sp>
      <p:sp>
        <p:nvSpPr>
          <p:cNvPr id="444" name="圆角矩形 443"/>
          <p:cNvSpPr/>
          <p:nvPr/>
        </p:nvSpPr>
        <p:spPr>
          <a:xfrm>
            <a:off x="4591050" y="1428750"/>
            <a:ext cx="7067550" cy="847725"/>
          </a:xfrm>
          <a:prstGeom prst="roundRect">
            <a:avLst>
              <a:gd name="adj" fmla="val 8989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45" name="任意形状 444"/>
          <p:cNvSpPr/>
          <p:nvPr/>
        </p:nvSpPr>
        <p:spPr>
          <a:xfrm>
            <a:off x="4591050" y="1428750"/>
            <a:ext cx="7067550" cy="847725"/>
          </a:xfrm>
          <a:custGeom>
            <a:avLst/>
            <a:gdLst/>
            <a:ahLst/>
            <a:cxnLst/>
            <a:rect l="0" t="0" r="0" b="0"/>
            <a:pathLst>
              <a:path w="742" h="89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85"/>
                </a:lnTo>
                <a:cubicBezTo>
                  <a:pt x="4" y="87"/>
                  <a:pt x="5" y="89"/>
                  <a:pt x="7" y="89"/>
                </a:cubicBezTo>
                <a:cubicBezTo>
                  <a:pt x="3" y="89"/>
                  <a:pt x="0" y="85"/>
                  <a:pt x="0" y="81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46" name="圆角矩形 445"/>
          <p:cNvSpPr/>
          <p:nvPr/>
        </p:nvSpPr>
        <p:spPr>
          <a:xfrm>
            <a:off x="4705350" y="1590675"/>
            <a:ext cx="533400" cy="533400"/>
          </a:xfrm>
          <a:prstGeom prst="roundRect">
            <a:avLst>
              <a:gd name="adj" fmla="val 14286"/>
            </a:avLst>
          </a:prstGeom>
          <a:solidFill>
            <a:srgbClr val="2563EB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447" name="图形 446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7750" y="1743075"/>
            <a:ext cx="228600" cy="228600"/>
          </a:xfrm>
          <a:prstGeom prst="rect">
            <a:avLst/>
          </a:prstGeom>
          <a:ln/>
        </p:spPr>
      </p:pic>
      <p:sp>
        <p:nvSpPr>
          <p:cNvPr id="448" name="文本框 447" descr="{&quot;isTemplate&quot;:true,&quot;type&quot;:&quot;text&quot;}"/>
          <p:cNvSpPr txBox="1"/>
          <p:nvPr/>
        </p:nvSpPr>
        <p:spPr>
          <a:xfrm>
            <a:off x="5372100" y="1543050"/>
            <a:ext cx="3810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整理</a:t>
            </a:r>
            <a:endParaRPr/>
          </a:p>
        </p:txBody>
      </p:sp>
      <p:sp>
        <p:nvSpPr>
          <p:cNvPr id="449" name="文本框 448" descr="{&quot;isTemplate&quot;:true,&quot;type&quot;:&quot;text&quot;}"/>
          <p:cNvSpPr txBox="1"/>
          <p:nvPr/>
        </p:nvSpPr>
        <p:spPr>
          <a:xfrm>
            <a:off x="5829300" y="1543050"/>
            <a:ext cx="466725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Inter"/>
                <a:ea typeface="Inter"/>
              </a:rPr>
              <a:t>Seiri · 1S</a:t>
            </a:r>
            <a:endParaRPr/>
          </a:p>
        </p:txBody>
      </p:sp>
      <p:sp>
        <p:nvSpPr>
          <p:cNvPr id="450" name="文本框 449" descr="{&quot;isTemplate&quot;:true,&quot;type&quot;:&quot;text&quot;}"/>
          <p:cNvSpPr txBox="1"/>
          <p:nvPr/>
        </p:nvSpPr>
        <p:spPr>
          <a:xfrm>
            <a:off x="5372100" y="1790700"/>
            <a:ext cx="61341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区分必要与不必要的物品，清除不必要的</a:t>
            </a:r>
            <a:endParaRPr/>
          </a:p>
        </p:txBody>
      </p:sp>
      <p:sp>
        <p:nvSpPr>
          <p:cNvPr id="451" name="文本框 450" descr="{&quot;isTemplate&quot;:true,&quot;type&quot;:&quot;text&quot;}"/>
          <p:cNvSpPr txBox="1"/>
          <p:nvPr/>
        </p:nvSpPr>
        <p:spPr>
          <a:xfrm>
            <a:off x="5372100" y="2019300"/>
            <a:ext cx="61341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2563EB"/>
                </a:solidFill>
                <a:latin typeface="Microsoft YaHei"/>
                <a:ea typeface="Microsoft YaHei"/>
              </a:rPr>
              <a:t>只留必需，其余清理</a:t>
            </a:r>
            <a:endParaRPr/>
          </a:p>
        </p:txBody>
      </p:sp>
      <p:sp>
        <p:nvSpPr>
          <p:cNvPr id="452" name="圆角矩形 451"/>
          <p:cNvSpPr/>
          <p:nvPr/>
        </p:nvSpPr>
        <p:spPr>
          <a:xfrm>
            <a:off x="4591050" y="2371725"/>
            <a:ext cx="7067550" cy="847725"/>
          </a:xfrm>
          <a:prstGeom prst="roundRect">
            <a:avLst>
              <a:gd name="adj" fmla="val 8989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53" name="任意形状 452"/>
          <p:cNvSpPr/>
          <p:nvPr/>
        </p:nvSpPr>
        <p:spPr>
          <a:xfrm>
            <a:off x="4591050" y="2371725"/>
            <a:ext cx="7067550" cy="847725"/>
          </a:xfrm>
          <a:custGeom>
            <a:avLst/>
            <a:gdLst/>
            <a:ahLst/>
            <a:cxnLst/>
            <a:rect l="0" t="0" r="0" b="0"/>
            <a:pathLst>
              <a:path w="742" h="89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85"/>
                </a:lnTo>
                <a:cubicBezTo>
                  <a:pt x="4" y="87"/>
                  <a:pt x="5" y="89"/>
                  <a:pt x="7" y="89"/>
                </a:cubicBezTo>
                <a:cubicBezTo>
                  <a:pt x="3" y="89"/>
                  <a:pt x="0" y="85"/>
                  <a:pt x="0" y="81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54" name="圆角矩形 453"/>
          <p:cNvSpPr/>
          <p:nvPr/>
        </p:nvSpPr>
        <p:spPr>
          <a:xfrm>
            <a:off x="4705350" y="2533650"/>
            <a:ext cx="533400" cy="533400"/>
          </a:xfrm>
          <a:prstGeom prst="roundRect">
            <a:avLst>
              <a:gd name="adj" fmla="val 14286"/>
            </a:avLst>
          </a:prstGeom>
          <a:solidFill>
            <a:srgbClr val="0EA5E9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455" name="图形 454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7750" y="2686050"/>
            <a:ext cx="228600" cy="228600"/>
          </a:xfrm>
          <a:prstGeom prst="rect">
            <a:avLst/>
          </a:prstGeom>
          <a:ln/>
        </p:spPr>
      </p:pic>
      <p:sp>
        <p:nvSpPr>
          <p:cNvPr id="456" name="文本框 455" descr="{&quot;isTemplate&quot;:true,&quot;type&quot;:&quot;text&quot;}"/>
          <p:cNvSpPr txBox="1"/>
          <p:nvPr/>
        </p:nvSpPr>
        <p:spPr>
          <a:xfrm>
            <a:off x="5372100" y="2486025"/>
            <a:ext cx="3810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整顿</a:t>
            </a:r>
            <a:endParaRPr/>
          </a:p>
        </p:txBody>
      </p:sp>
      <p:sp>
        <p:nvSpPr>
          <p:cNvPr id="457" name="文本框 456" descr="{&quot;isTemplate&quot;:true,&quot;type&quot;:&quot;text&quot;}"/>
          <p:cNvSpPr txBox="1"/>
          <p:nvPr/>
        </p:nvSpPr>
        <p:spPr>
          <a:xfrm>
            <a:off x="5829300" y="2486025"/>
            <a:ext cx="561975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Inter"/>
                <a:ea typeface="Inter"/>
              </a:rPr>
              <a:t>Seiton · 2S</a:t>
            </a:r>
            <a:endParaRPr/>
          </a:p>
        </p:txBody>
      </p:sp>
      <p:sp>
        <p:nvSpPr>
          <p:cNvPr id="458" name="文本框 457" descr="{&quot;isTemplate&quot;:true,&quot;type&quot;:&quot;text&quot;}"/>
          <p:cNvSpPr txBox="1"/>
          <p:nvPr/>
        </p:nvSpPr>
        <p:spPr>
          <a:xfrm>
            <a:off x="5372100" y="2733675"/>
            <a:ext cx="61341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必要物品定位、定量、定容摆放</a:t>
            </a:r>
            <a:endParaRPr/>
          </a:p>
        </p:txBody>
      </p:sp>
      <p:sp>
        <p:nvSpPr>
          <p:cNvPr id="459" name="文本框 458" descr="{&quot;isTemplate&quot;:true,&quot;type&quot;:&quot;text&quot;}"/>
          <p:cNvSpPr txBox="1"/>
          <p:nvPr/>
        </p:nvSpPr>
        <p:spPr>
          <a:xfrm>
            <a:off x="5372100" y="2962275"/>
            <a:ext cx="61341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0EA5E9"/>
                </a:solidFill>
                <a:latin typeface="Microsoft YaHei"/>
                <a:ea typeface="Microsoft YaHei"/>
              </a:rPr>
              <a:t>定位定容，取放便捷</a:t>
            </a:r>
            <a:endParaRPr/>
          </a:p>
        </p:txBody>
      </p:sp>
      <p:sp>
        <p:nvSpPr>
          <p:cNvPr id="460" name="圆角矩形 459"/>
          <p:cNvSpPr/>
          <p:nvPr/>
        </p:nvSpPr>
        <p:spPr>
          <a:xfrm>
            <a:off x="4591050" y="3314700"/>
            <a:ext cx="7067550" cy="847725"/>
          </a:xfrm>
          <a:prstGeom prst="roundRect">
            <a:avLst>
              <a:gd name="adj" fmla="val 8989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61" name="任意形状 460"/>
          <p:cNvSpPr/>
          <p:nvPr/>
        </p:nvSpPr>
        <p:spPr>
          <a:xfrm>
            <a:off x="4591050" y="3314700"/>
            <a:ext cx="7067550" cy="847725"/>
          </a:xfrm>
          <a:custGeom>
            <a:avLst/>
            <a:gdLst/>
            <a:ahLst/>
            <a:cxnLst/>
            <a:rect l="0" t="0" r="0" b="0"/>
            <a:pathLst>
              <a:path w="742" h="89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85"/>
                </a:lnTo>
                <a:cubicBezTo>
                  <a:pt x="4" y="87"/>
                  <a:pt x="5" y="89"/>
                  <a:pt x="7" y="89"/>
                </a:cubicBezTo>
                <a:cubicBezTo>
                  <a:pt x="3" y="89"/>
                  <a:pt x="0" y="85"/>
                  <a:pt x="0" y="81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62" name="圆角矩形 461"/>
          <p:cNvSpPr/>
          <p:nvPr/>
        </p:nvSpPr>
        <p:spPr>
          <a:xfrm>
            <a:off x="4705350" y="3476625"/>
            <a:ext cx="533400" cy="533400"/>
          </a:xfrm>
          <a:prstGeom prst="roundRect">
            <a:avLst>
              <a:gd name="adj" fmla="val 14286"/>
            </a:avLst>
          </a:prstGeom>
          <a:solidFill>
            <a:srgbClr val="10B981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463" name="图形 462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7750" y="3629025"/>
            <a:ext cx="228600" cy="228600"/>
          </a:xfrm>
          <a:prstGeom prst="rect">
            <a:avLst/>
          </a:prstGeom>
          <a:ln/>
        </p:spPr>
      </p:pic>
      <p:sp>
        <p:nvSpPr>
          <p:cNvPr id="464" name="文本框 463" descr="{&quot;isTemplate&quot;:true,&quot;type&quot;:&quot;text&quot;}"/>
          <p:cNvSpPr txBox="1"/>
          <p:nvPr/>
        </p:nvSpPr>
        <p:spPr>
          <a:xfrm>
            <a:off x="5372100" y="3429000"/>
            <a:ext cx="3810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清扫</a:t>
            </a:r>
            <a:endParaRPr/>
          </a:p>
        </p:txBody>
      </p:sp>
      <p:sp>
        <p:nvSpPr>
          <p:cNvPr id="465" name="文本框 464" descr="{&quot;isTemplate&quot;:true,&quot;type&quot;:&quot;text&quot;}"/>
          <p:cNvSpPr txBox="1"/>
          <p:nvPr/>
        </p:nvSpPr>
        <p:spPr>
          <a:xfrm>
            <a:off x="5829300" y="3429000"/>
            <a:ext cx="523875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Inter"/>
                <a:ea typeface="Inter"/>
              </a:rPr>
              <a:t>Seiso · 3S</a:t>
            </a:r>
            <a:endParaRPr/>
          </a:p>
        </p:txBody>
      </p:sp>
      <p:sp>
        <p:nvSpPr>
          <p:cNvPr id="466" name="文本框 465" descr="{&quot;isTemplate&quot;:true,&quot;type&quot;:&quot;text&quot;}"/>
          <p:cNvSpPr txBox="1"/>
          <p:nvPr/>
        </p:nvSpPr>
        <p:spPr>
          <a:xfrm>
            <a:off x="5372100" y="3676650"/>
            <a:ext cx="61341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清扫环境与设备，发现并消除污染源</a:t>
            </a:r>
            <a:endParaRPr/>
          </a:p>
        </p:txBody>
      </p:sp>
      <p:sp>
        <p:nvSpPr>
          <p:cNvPr id="467" name="文本框 466" descr="{&quot;isTemplate&quot;:true,&quot;type&quot;:&quot;text&quot;}"/>
          <p:cNvSpPr txBox="1"/>
          <p:nvPr/>
        </p:nvSpPr>
        <p:spPr>
          <a:xfrm>
            <a:off x="5372100" y="3905250"/>
            <a:ext cx="61341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10B981"/>
                </a:solidFill>
                <a:latin typeface="Microsoft YaHei"/>
                <a:ea typeface="Microsoft YaHei"/>
              </a:rPr>
              <a:t>清扫即点检，发现异常</a:t>
            </a:r>
            <a:endParaRPr/>
          </a:p>
        </p:txBody>
      </p:sp>
      <p:sp>
        <p:nvSpPr>
          <p:cNvPr id="468" name="圆角矩形 467"/>
          <p:cNvSpPr/>
          <p:nvPr/>
        </p:nvSpPr>
        <p:spPr>
          <a:xfrm>
            <a:off x="4591050" y="4257675"/>
            <a:ext cx="7067550" cy="847725"/>
          </a:xfrm>
          <a:prstGeom prst="roundRect">
            <a:avLst>
              <a:gd name="adj" fmla="val 8989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69" name="任意形状 468"/>
          <p:cNvSpPr/>
          <p:nvPr/>
        </p:nvSpPr>
        <p:spPr>
          <a:xfrm>
            <a:off x="4591050" y="4257675"/>
            <a:ext cx="7067550" cy="847725"/>
          </a:xfrm>
          <a:custGeom>
            <a:avLst/>
            <a:gdLst/>
            <a:ahLst/>
            <a:cxnLst/>
            <a:rect l="0" t="0" r="0" b="0"/>
            <a:pathLst>
              <a:path w="742" h="89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85"/>
                </a:lnTo>
                <a:cubicBezTo>
                  <a:pt x="4" y="87"/>
                  <a:pt x="5" y="89"/>
                  <a:pt x="7" y="89"/>
                </a:cubicBezTo>
                <a:cubicBezTo>
                  <a:pt x="3" y="89"/>
                  <a:pt x="0" y="85"/>
                  <a:pt x="0" y="81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70" name="圆角矩形 469"/>
          <p:cNvSpPr/>
          <p:nvPr/>
        </p:nvSpPr>
        <p:spPr>
          <a:xfrm>
            <a:off x="4705350" y="4419600"/>
            <a:ext cx="533400" cy="533400"/>
          </a:xfrm>
          <a:prstGeom prst="roundRect">
            <a:avLst>
              <a:gd name="adj" fmla="val 14286"/>
            </a:avLst>
          </a:prstGeom>
          <a:solidFill>
            <a:srgbClr val="F59E0B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471" name="图形 470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57750" y="4572000"/>
            <a:ext cx="228600" cy="228600"/>
          </a:xfrm>
          <a:prstGeom prst="rect">
            <a:avLst/>
          </a:prstGeom>
          <a:ln/>
        </p:spPr>
      </p:pic>
      <p:sp>
        <p:nvSpPr>
          <p:cNvPr id="472" name="文本框 471" descr="{&quot;isTemplate&quot;:true,&quot;type&quot;:&quot;text&quot;}"/>
          <p:cNvSpPr txBox="1"/>
          <p:nvPr/>
        </p:nvSpPr>
        <p:spPr>
          <a:xfrm>
            <a:off x="5372100" y="4371975"/>
            <a:ext cx="3810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清洁</a:t>
            </a:r>
            <a:endParaRPr/>
          </a:p>
        </p:txBody>
      </p:sp>
      <p:sp>
        <p:nvSpPr>
          <p:cNvPr id="473" name="文本框 472" descr="{&quot;isTemplate&quot;:true,&quot;type&quot;:&quot;text&quot;}"/>
          <p:cNvSpPr txBox="1"/>
          <p:nvPr/>
        </p:nvSpPr>
        <p:spPr>
          <a:xfrm>
            <a:off x="5829300" y="4371975"/>
            <a:ext cx="676275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Inter"/>
                <a:ea typeface="Inter"/>
              </a:rPr>
              <a:t>Seiketsu · 4S</a:t>
            </a:r>
            <a:endParaRPr/>
          </a:p>
        </p:txBody>
      </p:sp>
      <p:sp>
        <p:nvSpPr>
          <p:cNvPr id="474" name="文本框 473" descr="{&quot;isTemplate&quot;:true,&quot;type&quot;:&quot;text&quot;}"/>
          <p:cNvSpPr txBox="1"/>
          <p:nvPr/>
        </p:nvSpPr>
        <p:spPr>
          <a:xfrm>
            <a:off x="5372100" y="4619625"/>
            <a:ext cx="61341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将前</a:t>
            </a:r>
            <a:r>
              <a:rPr lang="en-US" sz="975">
                <a:solidFill>
                  <a:srgbClr val="64748B"/>
                </a:solidFill>
                <a:latin typeface="Microsoft YaHei"/>
                <a:ea typeface="Microsoft YaHei"/>
              </a:rPr>
              <a:t>3S</a:t>
            </a: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标准化、制度化、持续维持</a:t>
            </a:r>
            <a:endParaRPr/>
          </a:p>
        </p:txBody>
      </p:sp>
      <p:sp>
        <p:nvSpPr>
          <p:cNvPr id="475" name="文本框 474" descr="{&quot;isTemplate&quot;:true,&quot;type&quot;:&quot;text&quot;}"/>
          <p:cNvSpPr txBox="1"/>
          <p:nvPr/>
        </p:nvSpPr>
        <p:spPr>
          <a:xfrm>
            <a:off x="5372100" y="4848225"/>
            <a:ext cx="61341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F59E0B"/>
                </a:solidFill>
                <a:latin typeface="Microsoft YaHei"/>
                <a:ea typeface="Microsoft YaHei"/>
              </a:rPr>
              <a:t>标准化、制度化、常态化</a:t>
            </a:r>
            <a:endParaRPr/>
          </a:p>
        </p:txBody>
      </p:sp>
      <p:sp>
        <p:nvSpPr>
          <p:cNvPr id="476" name="圆角矩形 475"/>
          <p:cNvSpPr/>
          <p:nvPr/>
        </p:nvSpPr>
        <p:spPr>
          <a:xfrm>
            <a:off x="4591050" y="5200650"/>
            <a:ext cx="7067550" cy="847725"/>
          </a:xfrm>
          <a:prstGeom prst="roundRect">
            <a:avLst>
              <a:gd name="adj" fmla="val 8989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77" name="任意形状 476"/>
          <p:cNvSpPr/>
          <p:nvPr/>
        </p:nvSpPr>
        <p:spPr>
          <a:xfrm>
            <a:off x="4591050" y="5200650"/>
            <a:ext cx="7067550" cy="847725"/>
          </a:xfrm>
          <a:custGeom>
            <a:avLst/>
            <a:gdLst/>
            <a:ahLst/>
            <a:cxnLst/>
            <a:rect l="0" t="0" r="0" b="0"/>
            <a:pathLst>
              <a:path w="742" h="89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85"/>
                </a:lnTo>
                <a:cubicBezTo>
                  <a:pt x="4" y="87"/>
                  <a:pt x="5" y="89"/>
                  <a:pt x="7" y="89"/>
                </a:cubicBezTo>
                <a:cubicBezTo>
                  <a:pt x="3" y="89"/>
                  <a:pt x="0" y="85"/>
                  <a:pt x="0" y="81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78" name="圆角矩形 477"/>
          <p:cNvSpPr/>
          <p:nvPr/>
        </p:nvSpPr>
        <p:spPr>
          <a:xfrm>
            <a:off x="4705350" y="5362575"/>
            <a:ext cx="533400" cy="533400"/>
          </a:xfrm>
          <a:prstGeom prst="roundRect">
            <a:avLst>
              <a:gd name="adj" fmla="val 14286"/>
            </a:avLst>
          </a:prstGeom>
          <a:solidFill>
            <a:srgbClr val="8B5CF6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479" name="图形 478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57750" y="5514975"/>
            <a:ext cx="228600" cy="228600"/>
          </a:xfrm>
          <a:prstGeom prst="rect">
            <a:avLst/>
          </a:prstGeom>
          <a:ln/>
        </p:spPr>
      </p:pic>
      <p:sp>
        <p:nvSpPr>
          <p:cNvPr id="480" name="文本框 479" descr="{&quot;isTemplate&quot;:true,&quot;type&quot;:&quot;text&quot;}"/>
          <p:cNvSpPr txBox="1"/>
          <p:nvPr/>
        </p:nvSpPr>
        <p:spPr>
          <a:xfrm>
            <a:off x="5372100" y="5314950"/>
            <a:ext cx="3810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素养</a:t>
            </a:r>
            <a:endParaRPr/>
          </a:p>
        </p:txBody>
      </p:sp>
      <p:sp>
        <p:nvSpPr>
          <p:cNvPr id="481" name="文本框 480" descr="{&quot;isTemplate&quot;:true,&quot;type&quot;:&quot;text&quot;}"/>
          <p:cNvSpPr txBox="1"/>
          <p:nvPr/>
        </p:nvSpPr>
        <p:spPr>
          <a:xfrm>
            <a:off x="5829300" y="5314950"/>
            <a:ext cx="676275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Inter"/>
                <a:ea typeface="Inter"/>
              </a:rPr>
              <a:t>Shitsuke · 5S</a:t>
            </a:r>
            <a:endParaRPr/>
          </a:p>
        </p:txBody>
      </p:sp>
      <p:sp>
        <p:nvSpPr>
          <p:cNvPr id="482" name="文本框 481" descr="{&quot;isTemplate&quot;:true,&quot;type&quot;:&quot;text&quot;}"/>
          <p:cNvSpPr txBox="1"/>
          <p:nvPr/>
        </p:nvSpPr>
        <p:spPr>
          <a:xfrm>
            <a:off x="5372100" y="5562600"/>
            <a:ext cx="61341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养成遵守规则的习惯，提升团队素养</a:t>
            </a:r>
            <a:endParaRPr/>
          </a:p>
        </p:txBody>
      </p:sp>
      <p:sp>
        <p:nvSpPr>
          <p:cNvPr id="483" name="文本框 482" descr="{&quot;isTemplate&quot;:true,&quot;type&quot;:&quot;text&quot;}"/>
          <p:cNvSpPr txBox="1"/>
          <p:nvPr/>
        </p:nvSpPr>
        <p:spPr>
          <a:xfrm>
            <a:off x="5372100" y="5791200"/>
            <a:ext cx="61341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8B5CF6"/>
                </a:solidFill>
                <a:latin typeface="Microsoft YaHei"/>
                <a:ea typeface="Microsoft YaHei"/>
              </a:rPr>
              <a:t>自律自强，养成习惯</a:t>
            </a:r>
            <a:endParaRPr/>
          </a:p>
        </p:txBody>
      </p:sp>
      <p:sp>
        <p:nvSpPr>
          <p:cNvPr id="484" name="任意形状 483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85" name="文本框 484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486" name="文本框 485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19 / 30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- 左侧35%色块标题栏 */}&#10;        &lt;Box style={{&#10;            position: 'absolute',&#10;            top: 0, left: 0,&#10;            width: '35%', height: '100%',&#10;            background: 'linear-gradient(135deg, #2563EB 0%, #0EA5E9 100%)',&#10;            flexDirection: 'column',&#10;            justifyContent: 'center',&#10;            paddingLeft: 60,&#10;        }}&gt;&#10;            &lt;Text style={{&#10;                fontSize: 18,&#10;                color: '#F59E0B',&#10;                letterSpacing: 8,&#10;                fontWeight: 600,&#10;            }}&gt;&#10;                CONTENTS&#10;            &lt;/Text&gt;&#10;            &lt;Box style={{ width: 60, height: 3, background: '#F59E0B', marginTop: 16, marginBottom: 24 }} /&gt;&#10;            &lt;Text style={{&#10;                fontSize: 56,&#10;                color: '#FFFFFF',&#10;                fontWeight: 'bold',&#10;                lineHeight: 1.2,&#10;            }}&gt;&#10;                课程&lt;br /&gt;目录&#10;            &lt;/Text&gt;&#10;            &lt;Text style={{&#10;                fontSize: 18,&#10;                color: 'rgba(255,255,255,0.85)',&#10;                marginTop: 24,&#10;                lineHeight: 1.6,&#10;            }}&gt;&#10;                六个章节&lt;br /&gt;构建完整的质量认知&#10;            &lt;/Text&gt;&#10;        &lt;/Box&gt;&#10;&#10;        {/* B区内容 - 右侧65% 5个章节条目 */}&#10;        &lt;Box style={{&#10;            position: 'absolute',&#10;            top: 60, right: 60,&#10;            width: '55%',&#10;            flexDirection: 'column',&#10;            gap: 18,&#10;        }}&gt;&#10;            {[&#10;                { num: '01', title: '质量认知', desc: '理解质量内涵、成本与演进历程', pages: 'P03-P07', color: '#2563EB' },&#10;                { num: '02', title: '质量管理体系', desc: 'ISO 9001 体系框架与过程方法', pages: 'P08-P14', color: '#0EA5E9' },&#10;                { num: '03', title: '质量工具与方法', desc: 'QC七大工具与5S管理', pages: 'P15-P19', color: '#F59E0B' },&#10;                { num: '04', title: '全员质量责任', desc: '角色职责、红线与问题上报', pages: 'P20-P24', color: '#10B981' },&#10;                { num: '05', title: '持续改进与质量文化', desc: '5Why、8D与质量文化建设', pages: 'P25-P28', color: '#8B5CF6' },&#10;                { num: '06', title: '总结与行动', desc: '全课程要点回顾与行动倡议', pages: 'P29-P30', color: '#EF4444' },&#10;            ].map((item, idx) =&gt; (&#10;                &lt;Box key={idx} style={{&#10;                    flexDirection: 'row',&#10;                    alignItems: 'center',&#10;                    gap: 20,&#10;                    paddingBottom: 10,&#10;                    borderBottom: idx &lt; 5 ? '1px solid #E2E8F0' : 'none',&#10;                }}&gt;&#10;                    &lt;Text style={{&#10;                        fontSize: 32,&#10;                        color: item.color,&#10;                        fontWeight: 'bold',&#10;                        fontFamily: 'Inter',&#10;                        width: 60,&#10;                    }}&gt;&#10;                        {item.num}&#10;                    &lt;/Text&gt;&#10;                    &lt;Box style={{ flexDirection: 'column', gap: 3, flex: 1 }}&gt;&#10;                        &lt;Box style={{ flexDirection: 'row', alignItems: 'baseline', gap: 8 }}&gt;&#10;                            &lt;Text style={{ fontSize: 20, color: '#0F172A', fontWeight: 'bold' }}&gt;&#10;                                {item.title}&#10;                            &lt;/Text&gt;&#10;                            &lt;Text style={{ fontSize: 12, color: '#94A3B8', fontFamily: 'Inter' }}&gt;&#10;                                {item.pages}&#10;                            &lt;/Text&gt;&#10;                        &lt;/Box&gt;&#10;                        &lt;Text style={{ fontSize: 14, color: '#64748B' }}&gt;&#10;                            {item.desc}&#10;                        &lt;/Text&gt;&#10;                    &lt;/Box&gt;&#10;                &lt;/Box&gt;&#10;            ))}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02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矩形 48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89" name="矩形 488"/>
          <p:cNvSpPr/>
          <p:nvPr/>
        </p:nvSpPr>
        <p:spPr>
          <a:xfrm>
            <a:off x="0" y="0"/>
            <a:ext cx="4267200" cy="6858000"/>
          </a:xfrm>
          <a:prstGeom prst="rect">
            <a:avLst/>
          </a:prstGeom>
          <a:gradFill>
            <a:gsLst>
              <a:gs pos="0">
                <a:srgbClr val="2563EB"/>
              </a:gs>
              <a:gs pos="100000">
                <a:srgbClr val="0EA5E9"/>
              </a:gs>
            </a:gsLst>
            <a:lin ang="2700000" scaled="1"/>
          </a:gradFill>
          <a:ln/>
        </p:spPr>
        <p:txBody>
          <a:bodyPr/>
          <a:lstStyle/>
          <a:p>
            <a:endParaRPr/>
          </a:p>
        </p:txBody>
      </p:sp>
      <p:sp>
        <p:nvSpPr>
          <p:cNvPr id="490" name="文本框 489" descr="{&quot;isTemplate&quot;:true,&quot;type&quot;:&quot;text&quot;}"/>
          <p:cNvSpPr txBox="1"/>
          <p:nvPr/>
        </p:nvSpPr>
        <p:spPr>
          <a:xfrm>
            <a:off x="571500" y="1905000"/>
            <a:ext cx="36957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350" b="1" spc="600">
                <a:solidFill>
                  <a:srgbClr val="F59E0B"/>
                </a:solidFill>
                <a:latin typeface="Microsoft YaHei"/>
                <a:ea typeface="Microsoft YaHei"/>
              </a:rPr>
              <a:t>CONTENTS</a:t>
            </a:r>
            <a:endParaRPr/>
          </a:p>
        </p:txBody>
      </p:sp>
      <p:sp>
        <p:nvSpPr>
          <p:cNvPr id="491" name="矩形 490"/>
          <p:cNvSpPr/>
          <p:nvPr/>
        </p:nvSpPr>
        <p:spPr>
          <a:xfrm>
            <a:off x="571500" y="2266950"/>
            <a:ext cx="571500" cy="28575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92" name="文本框 491" descr="{&quot;isTemplate&quot;:true,&quot;type&quot;:&quot;text&quot;}"/>
          <p:cNvSpPr txBox="1"/>
          <p:nvPr/>
        </p:nvSpPr>
        <p:spPr>
          <a:xfrm>
            <a:off x="571500" y="2524125"/>
            <a:ext cx="3695700" cy="15430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20000"/>
              </a:lnSpc>
            </a:pPr>
            <a:r>
              <a:rPr lang="zh-CN" sz="4200" b="1">
                <a:solidFill>
                  <a:srgbClr val="FFFFFF"/>
                </a:solidFill>
                <a:latin typeface="Microsoft YaHei"/>
                <a:ea typeface="Microsoft YaHei"/>
              </a:rPr>
              <a:t>课程</a:t>
            </a:r>
            <a:endParaRPr/>
          </a:p>
          <a:p>
            <a:pPr>
              <a:lnSpc>
                <a:spcPct val="120000"/>
              </a:lnSpc>
            </a:pPr>
            <a:r>
              <a:rPr lang="zh-CN" sz="4200" b="1">
                <a:solidFill>
                  <a:srgbClr val="FFFFFF"/>
                </a:solidFill>
                <a:latin typeface="Microsoft YaHei"/>
                <a:ea typeface="Microsoft YaHei"/>
              </a:rPr>
              <a:t>目录</a:t>
            </a:r>
            <a:endParaRPr/>
          </a:p>
        </p:txBody>
      </p:sp>
      <p:sp>
        <p:nvSpPr>
          <p:cNvPr id="493" name="文本框 492" descr="{&quot;isTemplate&quot;:true,&quot;type&quot;:&quot;text&quot;}"/>
          <p:cNvSpPr txBox="1"/>
          <p:nvPr/>
        </p:nvSpPr>
        <p:spPr>
          <a:xfrm>
            <a:off x="571500" y="4295775"/>
            <a:ext cx="3695700" cy="6667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60000"/>
              </a:lnSpc>
            </a:pPr>
            <a:r>
              <a:rPr lang="zh-CN" sz="13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六个章节</a:t>
            </a:r>
            <a:endParaRPr/>
          </a:p>
          <a:p>
            <a:pPr>
              <a:lnSpc>
                <a:spcPct val="160000"/>
              </a:lnSpc>
            </a:pPr>
            <a:r>
              <a:rPr lang="zh-CN" sz="13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构建完整的质量认知</a:t>
            </a:r>
            <a:endParaRPr/>
          </a:p>
        </p:txBody>
      </p:sp>
      <p:sp>
        <p:nvSpPr>
          <p:cNvPr id="494" name="任意形状 493"/>
          <p:cNvSpPr/>
          <p:nvPr/>
        </p:nvSpPr>
        <p:spPr>
          <a:xfrm>
            <a:off x="4914900" y="571500"/>
            <a:ext cx="6705600" cy="533400"/>
          </a:xfrm>
          <a:custGeom>
            <a:avLst/>
            <a:gdLst/>
            <a:ahLst/>
            <a:cxnLst/>
            <a:rect l="0" t="0" r="0" b="0"/>
            <a:pathLst>
              <a:path w="704" h="56">
                <a:moveTo>
                  <a:pt x="0" y="55"/>
                </a:moveTo>
                <a:lnTo>
                  <a:pt x="704" y="55"/>
                </a:lnTo>
                <a:lnTo>
                  <a:pt x="704" y="56"/>
                </a:lnTo>
                <a:lnTo>
                  <a:pt x="0" y="56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95" name="文本框 494" descr="{&quot;isTemplate&quot;:true,&quot;type&quot;:&quot;text&quot;}"/>
          <p:cNvSpPr txBox="1"/>
          <p:nvPr/>
        </p:nvSpPr>
        <p:spPr>
          <a:xfrm>
            <a:off x="4914900" y="600075"/>
            <a:ext cx="571500" cy="3714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400" b="1">
                <a:solidFill>
                  <a:srgbClr val="2563EB"/>
                </a:solidFill>
                <a:latin typeface="Inter"/>
                <a:ea typeface="Inter"/>
              </a:rPr>
              <a:t>01</a:t>
            </a:r>
            <a:endParaRPr/>
          </a:p>
        </p:txBody>
      </p:sp>
      <p:sp>
        <p:nvSpPr>
          <p:cNvPr id="496" name="文本框 495" descr="{&quot;isTemplate&quot;:true,&quot;type&quot;:&quot;text&quot;}"/>
          <p:cNvSpPr txBox="1"/>
          <p:nvPr/>
        </p:nvSpPr>
        <p:spPr>
          <a:xfrm>
            <a:off x="5676900" y="571500"/>
            <a:ext cx="7620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质量认知</a:t>
            </a:r>
            <a:endParaRPr/>
          </a:p>
        </p:txBody>
      </p:sp>
      <p:sp>
        <p:nvSpPr>
          <p:cNvPr id="497" name="文本框 496" descr="{&quot;isTemplate&quot;:true,&quot;type&quot;:&quot;text&quot;}"/>
          <p:cNvSpPr txBox="1"/>
          <p:nvPr/>
        </p:nvSpPr>
        <p:spPr>
          <a:xfrm>
            <a:off x="6515100" y="571500"/>
            <a:ext cx="447675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Inter"/>
                <a:ea typeface="Inter"/>
              </a:rPr>
              <a:t>P03-P07</a:t>
            </a:r>
            <a:endParaRPr/>
          </a:p>
        </p:txBody>
      </p:sp>
      <p:sp>
        <p:nvSpPr>
          <p:cNvPr id="498" name="文本框 497" descr="{&quot;isTemplate&quot;:true,&quot;type&quot;:&quot;text&quot;}"/>
          <p:cNvSpPr txBox="1"/>
          <p:nvPr/>
        </p:nvSpPr>
        <p:spPr>
          <a:xfrm>
            <a:off x="5676900" y="828675"/>
            <a:ext cx="59436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理解质量内涵、成本与演进历程</a:t>
            </a:r>
            <a:endParaRPr/>
          </a:p>
        </p:txBody>
      </p:sp>
      <p:sp>
        <p:nvSpPr>
          <p:cNvPr id="499" name="任意形状 498"/>
          <p:cNvSpPr/>
          <p:nvPr/>
        </p:nvSpPr>
        <p:spPr>
          <a:xfrm>
            <a:off x="4914900" y="1266825"/>
            <a:ext cx="6705600" cy="533400"/>
          </a:xfrm>
          <a:custGeom>
            <a:avLst/>
            <a:gdLst/>
            <a:ahLst/>
            <a:cxnLst/>
            <a:rect l="0" t="0" r="0" b="0"/>
            <a:pathLst>
              <a:path w="704" h="56">
                <a:moveTo>
                  <a:pt x="0" y="55"/>
                </a:moveTo>
                <a:lnTo>
                  <a:pt x="704" y="55"/>
                </a:lnTo>
                <a:lnTo>
                  <a:pt x="704" y="56"/>
                </a:lnTo>
                <a:lnTo>
                  <a:pt x="0" y="56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00" name="文本框 499" descr="{&quot;isTemplate&quot;:true,&quot;type&quot;:&quot;text&quot;}"/>
          <p:cNvSpPr txBox="1"/>
          <p:nvPr/>
        </p:nvSpPr>
        <p:spPr>
          <a:xfrm>
            <a:off x="4914900" y="1295400"/>
            <a:ext cx="571500" cy="3714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400" b="1">
                <a:solidFill>
                  <a:srgbClr val="0EA5E9"/>
                </a:solidFill>
                <a:latin typeface="Inter"/>
                <a:ea typeface="Inter"/>
              </a:rPr>
              <a:t>02</a:t>
            </a:r>
            <a:endParaRPr/>
          </a:p>
        </p:txBody>
      </p:sp>
      <p:sp>
        <p:nvSpPr>
          <p:cNvPr id="501" name="文本框 500" descr="{&quot;isTemplate&quot;:true,&quot;type&quot;:&quot;text&quot;}"/>
          <p:cNvSpPr txBox="1"/>
          <p:nvPr/>
        </p:nvSpPr>
        <p:spPr>
          <a:xfrm>
            <a:off x="5676900" y="1266825"/>
            <a:ext cx="11430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质量管理体系</a:t>
            </a:r>
            <a:endParaRPr/>
          </a:p>
        </p:txBody>
      </p:sp>
      <p:sp>
        <p:nvSpPr>
          <p:cNvPr id="502" name="文本框 501" descr="{&quot;isTemplate&quot;:true,&quot;type&quot;:&quot;text&quot;}"/>
          <p:cNvSpPr txBox="1"/>
          <p:nvPr/>
        </p:nvSpPr>
        <p:spPr>
          <a:xfrm>
            <a:off x="6896100" y="1266825"/>
            <a:ext cx="447675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Inter"/>
                <a:ea typeface="Inter"/>
              </a:rPr>
              <a:t>P08-P14</a:t>
            </a:r>
            <a:endParaRPr/>
          </a:p>
        </p:txBody>
      </p:sp>
      <p:sp>
        <p:nvSpPr>
          <p:cNvPr id="503" name="文本框 502" descr="{&quot;isTemplate&quot;:true,&quot;type&quot;:&quot;text&quot;}"/>
          <p:cNvSpPr txBox="1"/>
          <p:nvPr/>
        </p:nvSpPr>
        <p:spPr>
          <a:xfrm>
            <a:off x="5676900" y="1524000"/>
            <a:ext cx="59436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ISO 9001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体系框架与过程方法</a:t>
            </a:r>
            <a:endParaRPr/>
          </a:p>
        </p:txBody>
      </p:sp>
      <p:sp>
        <p:nvSpPr>
          <p:cNvPr id="504" name="任意形状 503"/>
          <p:cNvSpPr/>
          <p:nvPr/>
        </p:nvSpPr>
        <p:spPr>
          <a:xfrm>
            <a:off x="4914900" y="1962150"/>
            <a:ext cx="6705600" cy="533400"/>
          </a:xfrm>
          <a:custGeom>
            <a:avLst/>
            <a:gdLst/>
            <a:ahLst/>
            <a:cxnLst/>
            <a:rect l="0" t="0" r="0" b="0"/>
            <a:pathLst>
              <a:path w="704" h="56">
                <a:moveTo>
                  <a:pt x="0" y="55"/>
                </a:moveTo>
                <a:lnTo>
                  <a:pt x="704" y="55"/>
                </a:lnTo>
                <a:lnTo>
                  <a:pt x="704" y="56"/>
                </a:lnTo>
                <a:lnTo>
                  <a:pt x="0" y="56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05" name="文本框 504" descr="{&quot;isTemplate&quot;:true,&quot;type&quot;:&quot;text&quot;}"/>
          <p:cNvSpPr txBox="1"/>
          <p:nvPr/>
        </p:nvSpPr>
        <p:spPr>
          <a:xfrm>
            <a:off x="4914900" y="1990725"/>
            <a:ext cx="571500" cy="3714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400" b="1">
                <a:solidFill>
                  <a:srgbClr val="F59E0B"/>
                </a:solidFill>
                <a:latin typeface="Inter"/>
                <a:ea typeface="Inter"/>
              </a:rPr>
              <a:t>03</a:t>
            </a:r>
            <a:endParaRPr/>
          </a:p>
        </p:txBody>
      </p:sp>
      <p:sp>
        <p:nvSpPr>
          <p:cNvPr id="506" name="文本框 505" descr="{&quot;isTemplate&quot;:true,&quot;type&quot;:&quot;text&quot;}"/>
          <p:cNvSpPr txBox="1"/>
          <p:nvPr/>
        </p:nvSpPr>
        <p:spPr>
          <a:xfrm>
            <a:off x="5676900" y="1962150"/>
            <a:ext cx="13335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质量工具与方法</a:t>
            </a:r>
            <a:endParaRPr/>
          </a:p>
        </p:txBody>
      </p:sp>
      <p:sp>
        <p:nvSpPr>
          <p:cNvPr id="507" name="文本框 506" descr="{&quot;isTemplate&quot;:true,&quot;type&quot;:&quot;text&quot;}"/>
          <p:cNvSpPr txBox="1"/>
          <p:nvPr/>
        </p:nvSpPr>
        <p:spPr>
          <a:xfrm>
            <a:off x="7086600" y="1962150"/>
            <a:ext cx="447675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Inter"/>
                <a:ea typeface="Inter"/>
              </a:rPr>
              <a:t>P15-P19</a:t>
            </a:r>
            <a:endParaRPr/>
          </a:p>
        </p:txBody>
      </p:sp>
      <p:sp>
        <p:nvSpPr>
          <p:cNvPr id="508" name="文本框 507" descr="{&quot;isTemplate&quot;:true,&quot;type&quot;:&quot;text&quot;}"/>
          <p:cNvSpPr txBox="1"/>
          <p:nvPr/>
        </p:nvSpPr>
        <p:spPr>
          <a:xfrm>
            <a:off x="5676900" y="2219325"/>
            <a:ext cx="59436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QC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七大工具与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5S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管理</a:t>
            </a:r>
            <a:endParaRPr/>
          </a:p>
        </p:txBody>
      </p:sp>
      <p:sp>
        <p:nvSpPr>
          <p:cNvPr id="509" name="任意形状 508"/>
          <p:cNvSpPr/>
          <p:nvPr/>
        </p:nvSpPr>
        <p:spPr>
          <a:xfrm>
            <a:off x="4914900" y="2657475"/>
            <a:ext cx="6705600" cy="533400"/>
          </a:xfrm>
          <a:custGeom>
            <a:avLst/>
            <a:gdLst/>
            <a:ahLst/>
            <a:cxnLst/>
            <a:rect l="0" t="0" r="0" b="0"/>
            <a:pathLst>
              <a:path w="704" h="56">
                <a:moveTo>
                  <a:pt x="0" y="55"/>
                </a:moveTo>
                <a:lnTo>
                  <a:pt x="704" y="55"/>
                </a:lnTo>
                <a:lnTo>
                  <a:pt x="704" y="56"/>
                </a:lnTo>
                <a:lnTo>
                  <a:pt x="0" y="56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10" name="文本框 509" descr="{&quot;isTemplate&quot;:true,&quot;type&quot;:&quot;text&quot;}"/>
          <p:cNvSpPr txBox="1"/>
          <p:nvPr/>
        </p:nvSpPr>
        <p:spPr>
          <a:xfrm>
            <a:off x="4914900" y="2686050"/>
            <a:ext cx="571500" cy="3714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400" b="1">
                <a:solidFill>
                  <a:srgbClr val="10B981"/>
                </a:solidFill>
                <a:latin typeface="Inter"/>
                <a:ea typeface="Inter"/>
              </a:rPr>
              <a:t>04</a:t>
            </a:r>
            <a:endParaRPr/>
          </a:p>
        </p:txBody>
      </p:sp>
      <p:sp>
        <p:nvSpPr>
          <p:cNvPr id="511" name="文本框 510" descr="{&quot;isTemplate&quot;:true,&quot;type&quot;:&quot;text&quot;}"/>
          <p:cNvSpPr txBox="1"/>
          <p:nvPr/>
        </p:nvSpPr>
        <p:spPr>
          <a:xfrm>
            <a:off x="5676900" y="2657475"/>
            <a:ext cx="11430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全员质量责任</a:t>
            </a:r>
            <a:endParaRPr/>
          </a:p>
        </p:txBody>
      </p:sp>
      <p:sp>
        <p:nvSpPr>
          <p:cNvPr id="512" name="文本框 511" descr="{&quot;isTemplate&quot;:true,&quot;type&quot;:&quot;text&quot;}"/>
          <p:cNvSpPr txBox="1"/>
          <p:nvPr/>
        </p:nvSpPr>
        <p:spPr>
          <a:xfrm>
            <a:off x="6896100" y="2657475"/>
            <a:ext cx="447675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Inter"/>
                <a:ea typeface="Inter"/>
              </a:rPr>
              <a:t>P20-P24</a:t>
            </a:r>
            <a:endParaRPr/>
          </a:p>
        </p:txBody>
      </p:sp>
      <p:sp>
        <p:nvSpPr>
          <p:cNvPr id="513" name="文本框 512" descr="{&quot;isTemplate&quot;:true,&quot;type&quot;:&quot;text&quot;}"/>
          <p:cNvSpPr txBox="1"/>
          <p:nvPr/>
        </p:nvSpPr>
        <p:spPr>
          <a:xfrm>
            <a:off x="5676900" y="2914650"/>
            <a:ext cx="59436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角色职责、红线与问题上报</a:t>
            </a:r>
            <a:endParaRPr/>
          </a:p>
        </p:txBody>
      </p:sp>
      <p:sp>
        <p:nvSpPr>
          <p:cNvPr id="514" name="任意形状 513"/>
          <p:cNvSpPr/>
          <p:nvPr/>
        </p:nvSpPr>
        <p:spPr>
          <a:xfrm>
            <a:off x="4914900" y="3352800"/>
            <a:ext cx="6705600" cy="533400"/>
          </a:xfrm>
          <a:custGeom>
            <a:avLst/>
            <a:gdLst/>
            <a:ahLst/>
            <a:cxnLst/>
            <a:rect l="0" t="0" r="0" b="0"/>
            <a:pathLst>
              <a:path w="704" h="56">
                <a:moveTo>
                  <a:pt x="0" y="55"/>
                </a:moveTo>
                <a:lnTo>
                  <a:pt x="704" y="55"/>
                </a:lnTo>
                <a:lnTo>
                  <a:pt x="704" y="56"/>
                </a:lnTo>
                <a:lnTo>
                  <a:pt x="0" y="56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15" name="文本框 514" descr="{&quot;isTemplate&quot;:true,&quot;type&quot;:&quot;text&quot;}"/>
          <p:cNvSpPr txBox="1"/>
          <p:nvPr/>
        </p:nvSpPr>
        <p:spPr>
          <a:xfrm>
            <a:off x="4914900" y="3381375"/>
            <a:ext cx="571500" cy="3714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400" b="1">
                <a:solidFill>
                  <a:srgbClr val="8B5CF6"/>
                </a:solidFill>
                <a:latin typeface="Inter"/>
                <a:ea typeface="Inter"/>
              </a:rPr>
              <a:t>05</a:t>
            </a:r>
            <a:endParaRPr/>
          </a:p>
        </p:txBody>
      </p:sp>
      <p:sp>
        <p:nvSpPr>
          <p:cNvPr id="516" name="文本框 515" descr="{&quot;isTemplate&quot;:true,&quot;type&quot;:&quot;text&quot;}"/>
          <p:cNvSpPr txBox="1"/>
          <p:nvPr/>
        </p:nvSpPr>
        <p:spPr>
          <a:xfrm>
            <a:off x="5676900" y="3352800"/>
            <a:ext cx="17145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持续改进与质量文化</a:t>
            </a:r>
            <a:endParaRPr/>
          </a:p>
        </p:txBody>
      </p:sp>
      <p:sp>
        <p:nvSpPr>
          <p:cNvPr id="517" name="文本框 516" descr="{&quot;isTemplate&quot;:true,&quot;type&quot;:&quot;text&quot;}"/>
          <p:cNvSpPr txBox="1"/>
          <p:nvPr/>
        </p:nvSpPr>
        <p:spPr>
          <a:xfrm>
            <a:off x="7467600" y="3352800"/>
            <a:ext cx="447675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Inter"/>
                <a:ea typeface="Inter"/>
              </a:rPr>
              <a:t>P25-P28</a:t>
            </a:r>
            <a:endParaRPr/>
          </a:p>
        </p:txBody>
      </p:sp>
      <p:sp>
        <p:nvSpPr>
          <p:cNvPr id="518" name="文本框 517" descr="{&quot;isTemplate&quot;:true,&quot;type&quot;:&quot;text&quot;}"/>
          <p:cNvSpPr txBox="1"/>
          <p:nvPr/>
        </p:nvSpPr>
        <p:spPr>
          <a:xfrm>
            <a:off x="5676900" y="3609975"/>
            <a:ext cx="59436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5Why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、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8D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与质量文化建设</a:t>
            </a:r>
            <a:endParaRPr/>
          </a:p>
        </p:txBody>
      </p:sp>
      <p:sp>
        <p:nvSpPr>
          <p:cNvPr id="519" name="文本框 518" descr="{&quot;isTemplate&quot;:true,&quot;type&quot;:&quot;text&quot;}"/>
          <p:cNvSpPr txBox="1"/>
          <p:nvPr/>
        </p:nvSpPr>
        <p:spPr>
          <a:xfrm>
            <a:off x="4914900" y="4076700"/>
            <a:ext cx="571500" cy="3714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400" b="1">
                <a:solidFill>
                  <a:srgbClr val="EF4444"/>
                </a:solidFill>
                <a:latin typeface="Inter"/>
                <a:ea typeface="Inter"/>
              </a:rPr>
              <a:t>06</a:t>
            </a:r>
            <a:endParaRPr/>
          </a:p>
        </p:txBody>
      </p:sp>
      <p:sp>
        <p:nvSpPr>
          <p:cNvPr id="520" name="文本框 519" descr="{&quot;isTemplate&quot;:true,&quot;type&quot;:&quot;text&quot;}"/>
          <p:cNvSpPr txBox="1"/>
          <p:nvPr/>
        </p:nvSpPr>
        <p:spPr>
          <a:xfrm>
            <a:off x="5676900" y="4048125"/>
            <a:ext cx="9525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总结与行动</a:t>
            </a:r>
            <a:endParaRPr/>
          </a:p>
        </p:txBody>
      </p:sp>
      <p:sp>
        <p:nvSpPr>
          <p:cNvPr id="521" name="文本框 520" descr="{&quot;isTemplate&quot;:true,&quot;type&quot;:&quot;text&quot;}"/>
          <p:cNvSpPr txBox="1"/>
          <p:nvPr/>
        </p:nvSpPr>
        <p:spPr>
          <a:xfrm>
            <a:off x="6705600" y="4048125"/>
            <a:ext cx="447675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Inter"/>
                <a:ea typeface="Inter"/>
              </a:rPr>
              <a:t>P29-P30</a:t>
            </a:r>
            <a:endParaRPr/>
          </a:p>
        </p:txBody>
      </p:sp>
      <p:sp>
        <p:nvSpPr>
          <p:cNvPr id="522" name="文本框 521" descr="{&quot;isTemplate&quot;:true,&quot;type&quot;:&quot;text&quot;}"/>
          <p:cNvSpPr txBox="1"/>
          <p:nvPr/>
        </p:nvSpPr>
        <p:spPr>
          <a:xfrm>
            <a:off x="5676900" y="4305300"/>
            <a:ext cx="59436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全课程要点回顾与行动倡议</a:t>
            </a:r>
            <a:endParaRPr/>
          </a:p>
        </p:txBody>
      </p:sp>
      <p:sp>
        <p:nvSpPr>
          <p:cNvPr id="523" name="任意形状 522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24" name="文本框 523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525" name="文本框 524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02 / 30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4 · 全员质量责任&#10;            &lt;/Text&gt;&#10;            &lt;Text style={{ fontSize: 34, color: '#0F172A', fontWeight: 'bold', marginTop: 8 }}&gt;&#10;                全员质量角色 —— 每个人都是质量守门人&#10;            &lt;/Text&gt;&#10;        &lt;/Box&gt;&#10;&#10;        {/* 左35%：标题色块 + 引导句 */}&#10;        &lt;Box style={{&#10;            position: 'absolute',&#10;            top: 150, left: 60,&#10;            width: '30%',&#10;            flexDirection: 'column',&#10;        }}&gt;&#10;            &lt;Box style={{&#10;                background: 'linear-gradient(135deg, #F59E0B 0%, #EF4444 100%)',&#10;                padding: 24,&#10;                borderRadius: 8,&#10;            }}&gt;&#10;                &lt;Text style={{ fontSize: 18, color: 'rgba(255,255,255,0.85)', letterSpacing: 2 }}&gt;&#10;                    EVERYONE&#10;                &lt;/Text&gt;&#10;                &lt;Text style={{ fontSize: 36, color: '#FFFFFF', fontWeight: 'bold', marginTop: 4 }}&gt;&#10;                    全员有责&#10;                &lt;/Text&gt;&#10;                &lt;Box style={{ width: 40, height: 3, background: '#FFFFFF', marginTop: 12 }} /&gt;&#10;                &lt;Text style={{ fontSize: 14, color: 'rgba(255,255,255,0.9)', marginTop: 16, lineHeight: 1.6 }}&gt;&#10;                    质量不是某个部门的专属，而是每个人的基本责任&#10;                &lt;/Text&gt;&#10;            &lt;/Box&gt;&#10;&#10;            &lt;Box style={{&#10;                background: '#F8FAFC',&#10;                borderLeft: '4px solid #F59E0B',&#10;                padding: 16,&#10;                marginTop: 24,&#10;                borderRadius: 4,&#10;            }}&gt;&#10;                &lt;Text style={{ fontSize: 14, color: '#475569', lineHeight: 1.6, fontStyle: 'italic' }}&gt;&#10;                    &quot;质量是设计出来的，不是检验出来的；&#10;                    &lt;br /&gt;质量是每个人的事，不只是 QA 的事。&quot;&#10;                &lt;/Text&gt;&#10;            &lt;/Box&gt;&#10;        &lt;/Box&gt;&#10;&#10;        {/* 右65%：5个角色卡片纵向排列 */}&#10;        &lt;Box style={{&#10;            position: 'absolute',&#10;            top: 150, right: 60,&#10;            width: '58%',&#10;            flexDirection: 'column',&#10;            gap: 10,&#10;        }}&gt;&#10;            {[&#10;                {&#10;                    role: '管理层',&#10;                    en: 'Leadership',&#10;                    icon: 'user-tie',&#10;                    color: '#2563EB',&#10;                    duties: ['确立质量方针与目标', '配置资源、营造质量文化', '参与管理评审、承担最终责任'],&#10;                },&#10;                {&#10;                    role: '研发设计',&#10;                    en: 'R&amp;D / Design',&#10;                    icon: 'drafting-compass',&#10;                    color: '#0EA5E9',&#10;                    duties: ['源头把控：DFMEA / FTA 分析', '设计标准化、可制造性设计 (DFM)', '验证确认、问题闭环管理'],&#10;                },&#10;                {&#10;                    role: '生产制造',&#10;                    en: 'Production',&#10;                    icon: 'cogs',&#10;                    color: '#10B981',&#10;                    duties: ['按 SOP 操作、首件检验', '过程监控与异常上报', '设备点检、维护作业环境'],&#10;                },&#10;                {&#10;                    role: '质量检验',&#10;                    en: 'Quality',&#10;                    icon: 'search',&#10;                    color: '#F59E0B',&#10;                    duties: ['来料 / 过程 / 出厂检验', '监测 SPC 数据与质量趋势', '推动 8D / PDCA 改进落地'],&#10;                },&#10;                {&#10;                    role: '职能支持',&#10;                    en: 'Support',&#10;                    icon: 'hands-helping',&#10;                    color: '#8B5CF6',&#10;                    duties: ['人力：能力培训与考核', '采购：供应商管理与评价', '行政：服务标准与持续改进'],&#10;                },&#10;            ].map((item, idx) =&gt; (&#10;                &lt;Box key={idx} style={{&#10;                    flexDirection: 'row',&#10;                    alignItems: 'flex-start',&#10;                    gap: 14,&#10;                    background: '#FFFFFF',&#10;                    paddingTop: 12, paddingBottom: 12,&#10;                    paddingLeft: 14, paddingRight: 14,&#10;                    borderRadius: 8,&#10;                    border: '1px solid #E2E8F0',&#10;                    borderLeft: `4px solid ${item.color}`,&#10;                }}&gt;&#10;                    &lt;Box style={{&#10;                        width: 48, height: 48,&#10;                        borderRadius: 8,&#10;                        background: `${item.color}1A`,&#10;                        justifyContent: 'center',&#10;                        alignItems: 'center',&#10;                    }}&gt;&#10;                        &lt;FAIcon name={item.icon} style={{ fill: item.color, width: 24, height: 24 }} /&gt;&#10;                    &lt;/Box&gt;&#10;                    &lt;Box style={{ flexDirection: 'column', flex: 1 }}&gt;&#10;                        &lt;Box style={{ flexDirection: 'row', alignItems: 'baseline', gap: 8 }}&gt;&#10;                            &lt;Text style={{ fontSize: 18, color: '#0F172A', fontWeight: 'bold' }}&gt;&#10;                                {item.role}&#10;                            &lt;/Text&gt;&#10;                            &lt;Text style={{ fontSize: 11, color: '#94A3B8', fontFamily: 'Inter', letterSpacing: 1 }}&gt;&#10;                                {item.en.toUpperCase()}&#10;                            &lt;/Text&gt;&#10;                        &lt;/Box&gt;&#10;                        &lt;Box style={{ flexDirection: 'row', gap: 14, marginTop: 6, flexWrap: 'wrap' }}&gt;&#10;                            {item.duties.map((duty, i) =&gt; (&#10;                                &lt;Box key={i} style={{ flexDirection: 'row', alignItems: 'center', gap: 4 }}&gt;&#10;                                    &lt;FAIcon name='check' style={{ fill: item.color, width: 12, height: 12 }} /&gt;&#10;                                    &lt;Text style={{ fontSize: 13, color: '#475569' }}&gt;&#10;                                        {duty}&#10;                                    &lt;/Text&gt;&#10;                                &lt;/Box&gt;&#10;                            ))}&#10;                        &lt;/Box&gt;&#10;                    &lt;/Box&gt;&#10;                &lt;/Box&gt;&#10;            ))}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20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矩形 5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28" name="任意形状 527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29" name="文本框 528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04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全员质量责任</a:t>
            </a:r>
            <a:endParaRPr/>
          </a:p>
        </p:txBody>
      </p:sp>
      <p:sp>
        <p:nvSpPr>
          <p:cNvPr id="530" name="文本框 529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全员质量角色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每个人都是质量守门人</a:t>
            </a:r>
            <a:endParaRPr/>
          </a:p>
        </p:txBody>
      </p:sp>
      <p:sp>
        <p:nvSpPr>
          <p:cNvPr id="531" name="圆角矩形 530"/>
          <p:cNvSpPr/>
          <p:nvPr/>
        </p:nvSpPr>
        <p:spPr>
          <a:xfrm>
            <a:off x="571500" y="1428750"/>
            <a:ext cx="3657600" cy="1676400"/>
          </a:xfrm>
          <a:prstGeom prst="roundRect">
            <a:avLst>
              <a:gd name="adj" fmla="val 4545"/>
            </a:avLst>
          </a:prstGeom>
          <a:gradFill>
            <a:gsLst>
              <a:gs pos="0">
                <a:srgbClr val="F59E0B"/>
              </a:gs>
              <a:gs pos="100000">
                <a:srgbClr val="EF4444"/>
              </a:gs>
            </a:gsLst>
            <a:lin ang="2700000" scaled="1"/>
          </a:gradFill>
          <a:ln/>
        </p:spPr>
        <p:txBody>
          <a:bodyPr/>
          <a:lstStyle/>
          <a:p>
            <a:endParaRPr/>
          </a:p>
        </p:txBody>
      </p:sp>
      <p:sp>
        <p:nvSpPr>
          <p:cNvPr id="532" name="文本框 531" descr="{&quot;isTemplate&quot;:true,&quot;type&quot;:&quot;text&quot;}"/>
          <p:cNvSpPr txBox="1"/>
          <p:nvPr/>
        </p:nvSpPr>
        <p:spPr>
          <a:xfrm>
            <a:off x="800100" y="1657350"/>
            <a:ext cx="32004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350" spc="1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EVERYONE</a:t>
            </a:r>
            <a:endParaRPr/>
          </a:p>
        </p:txBody>
      </p:sp>
      <p:sp>
        <p:nvSpPr>
          <p:cNvPr id="533" name="文本框 532" descr="{&quot;isTemplate&quot;:true,&quot;type&quot;:&quot;text&quot;}"/>
          <p:cNvSpPr txBox="1"/>
          <p:nvPr/>
        </p:nvSpPr>
        <p:spPr>
          <a:xfrm>
            <a:off x="800100" y="1905000"/>
            <a:ext cx="3200400" cy="4191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700" b="1">
                <a:solidFill>
                  <a:srgbClr val="FFFFFF"/>
                </a:solidFill>
                <a:latin typeface="Microsoft YaHei"/>
                <a:ea typeface="Microsoft YaHei"/>
              </a:rPr>
              <a:t>全员有责</a:t>
            </a:r>
            <a:endParaRPr/>
          </a:p>
        </p:txBody>
      </p:sp>
      <p:sp>
        <p:nvSpPr>
          <p:cNvPr id="534" name="矩形 533"/>
          <p:cNvSpPr/>
          <p:nvPr/>
        </p:nvSpPr>
        <p:spPr>
          <a:xfrm>
            <a:off x="800100" y="2438400"/>
            <a:ext cx="381000" cy="2857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35" name="文本框 534" descr="{&quot;isTemplate&quot;:true,&quot;type&quot;:&quot;text&quot;}"/>
          <p:cNvSpPr txBox="1"/>
          <p:nvPr/>
        </p:nvSpPr>
        <p:spPr>
          <a:xfrm>
            <a:off x="800100" y="2619375"/>
            <a:ext cx="320040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60000"/>
              </a:lnSpc>
            </a:pPr>
            <a:r>
              <a:rPr lang="zh-CN" sz="1050">
                <a:solidFill>
                  <a:srgbClr val="FFFFFF">
                    <a:alpha val="90000"/>
                  </a:srgbClr>
                </a:solidFill>
                <a:latin typeface="Microsoft YaHei"/>
                <a:ea typeface="Microsoft YaHei"/>
              </a:rPr>
              <a:t>质量不是某个部门的专属，而是每个人的基本责任</a:t>
            </a:r>
            <a:endParaRPr/>
          </a:p>
        </p:txBody>
      </p:sp>
      <p:sp>
        <p:nvSpPr>
          <p:cNvPr id="536" name="圆角矩形 535"/>
          <p:cNvSpPr/>
          <p:nvPr/>
        </p:nvSpPr>
        <p:spPr>
          <a:xfrm>
            <a:off x="609600" y="3333750"/>
            <a:ext cx="3657600" cy="819150"/>
          </a:xfrm>
          <a:prstGeom prst="roundRect">
            <a:avLst>
              <a:gd name="adj" fmla="val 465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37" name="任意形状 536"/>
          <p:cNvSpPr/>
          <p:nvPr/>
        </p:nvSpPr>
        <p:spPr>
          <a:xfrm>
            <a:off x="609600" y="3333750"/>
            <a:ext cx="3657600" cy="819150"/>
          </a:xfrm>
          <a:custGeom>
            <a:avLst/>
            <a:gdLst/>
            <a:ahLst/>
            <a:cxnLst/>
            <a:rect l="0" t="0" r="0" b="0"/>
            <a:pathLst>
              <a:path w="384" h="86">
                <a:moveTo>
                  <a:pt x="4" y="86"/>
                </a:moveTo>
                <a:cubicBezTo>
                  <a:pt x="2" y="86"/>
                  <a:pt x="0" y="84"/>
                  <a:pt x="0" y="82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lnTo>
                  <a:pt x="4" y="86"/>
                </a:ln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38" name="文本框 537" descr="{&quot;isTemplate&quot;:true,&quot;type&quot;:&quot;text&quot;}"/>
          <p:cNvSpPr txBox="1"/>
          <p:nvPr/>
        </p:nvSpPr>
        <p:spPr>
          <a:xfrm>
            <a:off x="762000" y="3486150"/>
            <a:ext cx="3314700" cy="514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60000"/>
              </a:lnSpc>
            </a:pPr>
            <a:r>
              <a:rPr lang="en-US" sz="1050" i="1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1050" i="1">
                <a:solidFill>
                  <a:srgbClr val="475569"/>
                </a:solidFill>
                <a:latin typeface="Microsoft YaHei"/>
                <a:ea typeface="Microsoft YaHei"/>
              </a:rPr>
              <a:t>质量是设计出来的，不是检验出来的；</a:t>
            </a:r>
            <a:endParaRPr/>
          </a:p>
          <a:p>
            <a:pPr>
              <a:lnSpc>
                <a:spcPct val="160000"/>
              </a:lnSpc>
            </a:pPr>
            <a:r>
              <a:rPr lang="zh-CN" sz="1050" i="1">
                <a:solidFill>
                  <a:srgbClr val="475569"/>
                </a:solidFill>
                <a:latin typeface="Microsoft YaHei"/>
                <a:ea typeface="Microsoft YaHei"/>
              </a:rPr>
              <a:t>质量是每个人的事，不只是</a:t>
            </a:r>
            <a:r>
              <a:rPr lang="en-US" sz="1050" i="1">
                <a:solidFill>
                  <a:srgbClr val="475569"/>
                </a:solidFill>
                <a:latin typeface="Microsoft YaHei"/>
                <a:ea typeface="Microsoft YaHei"/>
              </a:rPr>
              <a:t> QA </a:t>
            </a:r>
            <a:r>
              <a:rPr lang="zh-CN" sz="1050" i="1">
                <a:solidFill>
                  <a:srgbClr val="475569"/>
                </a:solidFill>
                <a:latin typeface="Microsoft YaHei"/>
                <a:ea typeface="Microsoft YaHei"/>
              </a:rPr>
              <a:t>的事。</a:t>
            </a:r>
            <a:r>
              <a:rPr lang="en-US" sz="1050" i="1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539" name="圆角矩形 538"/>
          <p:cNvSpPr/>
          <p:nvPr/>
        </p:nvSpPr>
        <p:spPr>
          <a:xfrm>
            <a:off x="4591050" y="1428750"/>
            <a:ext cx="7067550" cy="6858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40" name="任意形状 539"/>
          <p:cNvSpPr/>
          <p:nvPr/>
        </p:nvSpPr>
        <p:spPr>
          <a:xfrm>
            <a:off x="4591050" y="1428750"/>
            <a:ext cx="7067550" cy="685800"/>
          </a:xfrm>
          <a:custGeom>
            <a:avLst/>
            <a:gdLst/>
            <a:ahLst/>
            <a:cxnLst/>
            <a:rect l="0" t="0" r="0" b="0"/>
            <a:pathLst>
              <a:path w="742" h="72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68"/>
                </a:lnTo>
                <a:cubicBezTo>
                  <a:pt x="4" y="70"/>
                  <a:pt x="5" y="72"/>
                  <a:pt x="7" y="72"/>
                </a:cubicBezTo>
                <a:cubicBezTo>
                  <a:pt x="3" y="72"/>
                  <a:pt x="0" y="68"/>
                  <a:pt x="0" y="64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41" name="圆角矩形 540"/>
          <p:cNvSpPr/>
          <p:nvPr/>
        </p:nvSpPr>
        <p:spPr>
          <a:xfrm>
            <a:off x="4724400" y="1543050"/>
            <a:ext cx="457200" cy="457200"/>
          </a:xfrm>
          <a:prstGeom prst="roundRect">
            <a:avLst>
              <a:gd name="adj" fmla="val 16667"/>
            </a:avLst>
          </a:prstGeom>
          <a:solidFill>
            <a:srgbClr val="2563EB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542" name="图形 541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8700" y="1657350"/>
            <a:ext cx="228600" cy="228600"/>
          </a:xfrm>
          <a:prstGeom prst="rect">
            <a:avLst/>
          </a:prstGeom>
          <a:ln/>
        </p:spPr>
      </p:pic>
      <p:sp>
        <p:nvSpPr>
          <p:cNvPr id="543" name="文本框 542" descr="{&quot;isTemplate&quot;:true,&quot;type&quot;:&quot;text&quot;}"/>
          <p:cNvSpPr txBox="1"/>
          <p:nvPr/>
        </p:nvSpPr>
        <p:spPr>
          <a:xfrm>
            <a:off x="5314950" y="1543050"/>
            <a:ext cx="51435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管理层</a:t>
            </a:r>
            <a:endParaRPr/>
          </a:p>
        </p:txBody>
      </p:sp>
      <p:sp>
        <p:nvSpPr>
          <p:cNvPr id="544" name="文本框 543" descr="{&quot;isTemplate&quot;:true,&quot;type&quot;:&quot;text&quot;}"/>
          <p:cNvSpPr txBox="1"/>
          <p:nvPr/>
        </p:nvSpPr>
        <p:spPr>
          <a:xfrm>
            <a:off x="5905500" y="1543050"/>
            <a:ext cx="7620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spc="75">
                <a:solidFill>
                  <a:srgbClr val="94A3B8"/>
                </a:solidFill>
                <a:latin typeface="Inter"/>
                <a:ea typeface="Inter"/>
              </a:rPr>
              <a:t>LEADERSHIP</a:t>
            </a:r>
            <a:endParaRPr/>
          </a:p>
        </p:txBody>
      </p:sp>
      <p:pic>
        <p:nvPicPr>
          <p:cNvPr id="545" name="图形 544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14950" y="1828800"/>
            <a:ext cx="114300" cy="114300"/>
          </a:xfrm>
          <a:prstGeom prst="rect">
            <a:avLst/>
          </a:prstGeom>
          <a:ln/>
        </p:spPr>
      </p:pic>
      <p:sp>
        <p:nvSpPr>
          <p:cNvPr id="546" name="文本框 545" descr="{&quot;isTemplate&quot;:true,&quot;type&quot;:&quot;text&quot;}"/>
          <p:cNvSpPr txBox="1"/>
          <p:nvPr/>
        </p:nvSpPr>
        <p:spPr>
          <a:xfrm>
            <a:off x="5467350" y="1809750"/>
            <a:ext cx="111442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确立质量方针与目标</a:t>
            </a:r>
            <a:endParaRPr/>
          </a:p>
        </p:txBody>
      </p:sp>
      <p:pic>
        <p:nvPicPr>
          <p:cNvPr id="547" name="图形 546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15125" y="1828800"/>
            <a:ext cx="114300" cy="114300"/>
          </a:xfrm>
          <a:prstGeom prst="rect">
            <a:avLst/>
          </a:prstGeom>
          <a:ln/>
        </p:spPr>
      </p:pic>
      <p:sp>
        <p:nvSpPr>
          <p:cNvPr id="548" name="文本框 547" descr="{&quot;isTemplate&quot;:true,&quot;type&quot;:&quot;text&quot;}"/>
          <p:cNvSpPr txBox="1"/>
          <p:nvPr/>
        </p:nvSpPr>
        <p:spPr>
          <a:xfrm>
            <a:off x="6867525" y="1809750"/>
            <a:ext cx="136207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配置资源、营造质量文化</a:t>
            </a:r>
            <a:endParaRPr/>
          </a:p>
        </p:txBody>
      </p:sp>
      <p:pic>
        <p:nvPicPr>
          <p:cNvPr id="549" name="图形 548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62950" y="1828800"/>
            <a:ext cx="114300" cy="114300"/>
          </a:xfrm>
          <a:prstGeom prst="rect">
            <a:avLst/>
          </a:prstGeom>
          <a:ln/>
        </p:spPr>
      </p:pic>
      <p:sp>
        <p:nvSpPr>
          <p:cNvPr id="550" name="文本框 549" descr="{&quot;isTemplate&quot;:true,&quot;type&quot;:&quot;text&quot;}"/>
          <p:cNvSpPr txBox="1"/>
          <p:nvPr/>
        </p:nvSpPr>
        <p:spPr>
          <a:xfrm>
            <a:off x="8515350" y="1809750"/>
            <a:ext cx="160972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参与管理评审、承担最终责任</a:t>
            </a:r>
            <a:endParaRPr/>
          </a:p>
        </p:txBody>
      </p:sp>
      <p:sp>
        <p:nvSpPr>
          <p:cNvPr id="551" name="圆角矩形 550"/>
          <p:cNvSpPr/>
          <p:nvPr/>
        </p:nvSpPr>
        <p:spPr>
          <a:xfrm>
            <a:off x="4591050" y="2209800"/>
            <a:ext cx="7067550" cy="6858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52" name="任意形状 551"/>
          <p:cNvSpPr/>
          <p:nvPr/>
        </p:nvSpPr>
        <p:spPr>
          <a:xfrm>
            <a:off x="4591050" y="2209800"/>
            <a:ext cx="7067550" cy="685800"/>
          </a:xfrm>
          <a:custGeom>
            <a:avLst/>
            <a:gdLst/>
            <a:ahLst/>
            <a:cxnLst/>
            <a:rect l="0" t="0" r="0" b="0"/>
            <a:pathLst>
              <a:path w="742" h="72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68"/>
                </a:lnTo>
                <a:cubicBezTo>
                  <a:pt x="4" y="70"/>
                  <a:pt x="5" y="72"/>
                  <a:pt x="7" y="72"/>
                </a:cubicBezTo>
                <a:cubicBezTo>
                  <a:pt x="3" y="72"/>
                  <a:pt x="0" y="68"/>
                  <a:pt x="0" y="64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53" name="圆角矩形 552"/>
          <p:cNvSpPr/>
          <p:nvPr/>
        </p:nvSpPr>
        <p:spPr>
          <a:xfrm>
            <a:off x="4724400" y="2324100"/>
            <a:ext cx="457200" cy="457200"/>
          </a:xfrm>
          <a:prstGeom prst="roundRect">
            <a:avLst>
              <a:gd name="adj" fmla="val 16667"/>
            </a:avLst>
          </a:prstGeom>
          <a:solidFill>
            <a:srgbClr val="0EA5E9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554" name="图形 553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38700" y="2438400"/>
            <a:ext cx="228600" cy="228600"/>
          </a:xfrm>
          <a:prstGeom prst="rect">
            <a:avLst/>
          </a:prstGeom>
          <a:ln/>
        </p:spPr>
      </p:pic>
      <p:sp>
        <p:nvSpPr>
          <p:cNvPr id="555" name="文本框 554" descr="{&quot;isTemplate&quot;:true,&quot;type&quot;:&quot;text&quot;}"/>
          <p:cNvSpPr txBox="1"/>
          <p:nvPr/>
        </p:nvSpPr>
        <p:spPr>
          <a:xfrm>
            <a:off x="5314950" y="2324100"/>
            <a:ext cx="6858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研发设计</a:t>
            </a:r>
            <a:endParaRPr/>
          </a:p>
        </p:txBody>
      </p:sp>
      <p:sp>
        <p:nvSpPr>
          <p:cNvPr id="556" name="文本框 555" descr="{&quot;isTemplate&quot;:true,&quot;type&quot;:&quot;text&quot;}"/>
          <p:cNvSpPr txBox="1"/>
          <p:nvPr/>
        </p:nvSpPr>
        <p:spPr>
          <a:xfrm>
            <a:off x="6076950" y="2324100"/>
            <a:ext cx="828675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spc="75">
                <a:solidFill>
                  <a:srgbClr val="94A3B8"/>
                </a:solidFill>
                <a:latin typeface="Inter"/>
                <a:ea typeface="Inter"/>
              </a:rPr>
              <a:t>R&amp;D / DESIGN</a:t>
            </a:r>
            <a:endParaRPr/>
          </a:p>
        </p:txBody>
      </p:sp>
      <p:pic>
        <p:nvPicPr>
          <p:cNvPr id="557" name="图形 556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14950" y="2609850"/>
            <a:ext cx="114300" cy="114300"/>
          </a:xfrm>
          <a:prstGeom prst="rect">
            <a:avLst/>
          </a:prstGeom>
          <a:ln/>
        </p:spPr>
      </p:pic>
      <p:sp>
        <p:nvSpPr>
          <p:cNvPr id="558" name="文本框 557" descr="{&quot;isTemplate&quot;:true,&quot;type&quot;:&quot;text&quot;}"/>
          <p:cNvSpPr txBox="1"/>
          <p:nvPr/>
        </p:nvSpPr>
        <p:spPr>
          <a:xfrm>
            <a:off x="5467350" y="2590800"/>
            <a:ext cx="166687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源头把控：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DFMEA / FTA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分析</a:t>
            </a:r>
            <a:endParaRPr/>
          </a:p>
        </p:txBody>
      </p:sp>
      <p:pic>
        <p:nvPicPr>
          <p:cNvPr id="559" name="图形 558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67575" y="2609850"/>
            <a:ext cx="114300" cy="114300"/>
          </a:xfrm>
          <a:prstGeom prst="rect">
            <a:avLst/>
          </a:prstGeom>
          <a:ln/>
        </p:spPr>
      </p:pic>
      <p:sp>
        <p:nvSpPr>
          <p:cNvPr id="560" name="文本框 559" descr="{&quot;isTemplate&quot;:true,&quot;type&quot;:&quot;text&quot;}"/>
          <p:cNvSpPr txBox="1"/>
          <p:nvPr/>
        </p:nvSpPr>
        <p:spPr>
          <a:xfrm>
            <a:off x="7419975" y="2590800"/>
            <a:ext cx="187642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设计标准化、可制造性设计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 (DFM)</a:t>
            </a:r>
            <a:endParaRPr/>
          </a:p>
        </p:txBody>
      </p:sp>
      <p:pic>
        <p:nvPicPr>
          <p:cNvPr id="561" name="图形 560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29750" y="2609850"/>
            <a:ext cx="114300" cy="114300"/>
          </a:xfrm>
          <a:prstGeom prst="rect">
            <a:avLst/>
          </a:prstGeom>
          <a:ln/>
        </p:spPr>
      </p:pic>
      <p:sp>
        <p:nvSpPr>
          <p:cNvPr id="562" name="文本框 561" descr="{&quot;isTemplate&quot;:true,&quot;type&quot;:&quot;text&quot;}"/>
          <p:cNvSpPr txBox="1"/>
          <p:nvPr/>
        </p:nvSpPr>
        <p:spPr>
          <a:xfrm>
            <a:off x="9582150" y="2590800"/>
            <a:ext cx="136207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验证确认、问题闭环管理</a:t>
            </a:r>
            <a:endParaRPr/>
          </a:p>
        </p:txBody>
      </p:sp>
      <p:sp>
        <p:nvSpPr>
          <p:cNvPr id="563" name="圆角矩形 562"/>
          <p:cNvSpPr/>
          <p:nvPr/>
        </p:nvSpPr>
        <p:spPr>
          <a:xfrm>
            <a:off x="4591050" y="2990850"/>
            <a:ext cx="7067550" cy="6858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64" name="任意形状 563"/>
          <p:cNvSpPr/>
          <p:nvPr/>
        </p:nvSpPr>
        <p:spPr>
          <a:xfrm>
            <a:off x="4591050" y="2990850"/>
            <a:ext cx="7067550" cy="685800"/>
          </a:xfrm>
          <a:custGeom>
            <a:avLst/>
            <a:gdLst/>
            <a:ahLst/>
            <a:cxnLst/>
            <a:rect l="0" t="0" r="0" b="0"/>
            <a:pathLst>
              <a:path w="742" h="72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68"/>
                </a:lnTo>
                <a:cubicBezTo>
                  <a:pt x="4" y="70"/>
                  <a:pt x="5" y="72"/>
                  <a:pt x="7" y="72"/>
                </a:cubicBezTo>
                <a:cubicBezTo>
                  <a:pt x="3" y="72"/>
                  <a:pt x="0" y="68"/>
                  <a:pt x="0" y="64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65" name="圆角矩形 564"/>
          <p:cNvSpPr/>
          <p:nvPr/>
        </p:nvSpPr>
        <p:spPr>
          <a:xfrm>
            <a:off x="4724400" y="3105150"/>
            <a:ext cx="457200" cy="457200"/>
          </a:xfrm>
          <a:prstGeom prst="roundRect">
            <a:avLst>
              <a:gd name="adj" fmla="val 16667"/>
            </a:avLst>
          </a:prstGeom>
          <a:solidFill>
            <a:srgbClr val="10B981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566" name="图形 565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38700" y="3219450"/>
            <a:ext cx="228600" cy="228600"/>
          </a:xfrm>
          <a:prstGeom prst="rect">
            <a:avLst/>
          </a:prstGeom>
          <a:ln/>
        </p:spPr>
      </p:pic>
      <p:sp>
        <p:nvSpPr>
          <p:cNvPr id="567" name="文本框 566" descr="{&quot;isTemplate&quot;:true,&quot;type&quot;:&quot;text&quot;}"/>
          <p:cNvSpPr txBox="1"/>
          <p:nvPr/>
        </p:nvSpPr>
        <p:spPr>
          <a:xfrm>
            <a:off x="5314950" y="3105150"/>
            <a:ext cx="6858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生产制造</a:t>
            </a:r>
            <a:endParaRPr/>
          </a:p>
        </p:txBody>
      </p:sp>
      <p:sp>
        <p:nvSpPr>
          <p:cNvPr id="568" name="文本框 567" descr="{&quot;isTemplate&quot;:true,&quot;type&quot;:&quot;text&quot;}"/>
          <p:cNvSpPr txBox="1"/>
          <p:nvPr/>
        </p:nvSpPr>
        <p:spPr>
          <a:xfrm>
            <a:off x="6076950" y="3105150"/>
            <a:ext cx="8001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spc="75">
                <a:solidFill>
                  <a:srgbClr val="94A3B8"/>
                </a:solidFill>
                <a:latin typeface="Inter"/>
                <a:ea typeface="Inter"/>
              </a:rPr>
              <a:t>PRODUCTION</a:t>
            </a:r>
            <a:endParaRPr/>
          </a:p>
        </p:txBody>
      </p:sp>
      <p:pic>
        <p:nvPicPr>
          <p:cNvPr id="569" name="图形 568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314950" y="3390900"/>
            <a:ext cx="114300" cy="114300"/>
          </a:xfrm>
          <a:prstGeom prst="rect">
            <a:avLst/>
          </a:prstGeom>
          <a:ln/>
        </p:spPr>
      </p:pic>
      <p:sp>
        <p:nvSpPr>
          <p:cNvPr id="570" name="文本框 569" descr="{&quot;isTemplate&quot;:true,&quot;type&quot;:&quot;text&quot;}"/>
          <p:cNvSpPr txBox="1"/>
          <p:nvPr/>
        </p:nvSpPr>
        <p:spPr>
          <a:xfrm>
            <a:off x="5467350" y="3371850"/>
            <a:ext cx="132397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按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 SOP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操作、首件检验</a:t>
            </a:r>
            <a:endParaRPr/>
          </a:p>
        </p:txBody>
      </p:sp>
      <p:pic>
        <p:nvPicPr>
          <p:cNvPr id="571" name="图形 570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924675" y="3390900"/>
            <a:ext cx="114300" cy="114300"/>
          </a:xfrm>
          <a:prstGeom prst="rect">
            <a:avLst/>
          </a:prstGeom>
          <a:ln/>
        </p:spPr>
      </p:pic>
      <p:sp>
        <p:nvSpPr>
          <p:cNvPr id="572" name="文本框 571" descr="{&quot;isTemplate&quot;:true,&quot;type&quot;:&quot;text&quot;}"/>
          <p:cNvSpPr txBox="1"/>
          <p:nvPr/>
        </p:nvSpPr>
        <p:spPr>
          <a:xfrm>
            <a:off x="7077075" y="3371850"/>
            <a:ext cx="111442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过程监控与异常上报</a:t>
            </a:r>
            <a:endParaRPr/>
          </a:p>
        </p:txBody>
      </p:sp>
      <p:pic>
        <p:nvPicPr>
          <p:cNvPr id="573" name="图形 572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324850" y="3390900"/>
            <a:ext cx="114300" cy="114300"/>
          </a:xfrm>
          <a:prstGeom prst="rect">
            <a:avLst/>
          </a:prstGeom>
          <a:ln/>
        </p:spPr>
      </p:pic>
      <p:sp>
        <p:nvSpPr>
          <p:cNvPr id="574" name="文本框 573" descr="{&quot;isTemplate&quot;:true,&quot;type&quot;:&quot;text&quot;}"/>
          <p:cNvSpPr txBox="1"/>
          <p:nvPr/>
        </p:nvSpPr>
        <p:spPr>
          <a:xfrm>
            <a:off x="8477250" y="3371850"/>
            <a:ext cx="136207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设备点检、维护作业环境</a:t>
            </a:r>
            <a:endParaRPr/>
          </a:p>
        </p:txBody>
      </p:sp>
      <p:sp>
        <p:nvSpPr>
          <p:cNvPr id="575" name="圆角矩形 574"/>
          <p:cNvSpPr/>
          <p:nvPr/>
        </p:nvSpPr>
        <p:spPr>
          <a:xfrm>
            <a:off x="4591050" y="3771900"/>
            <a:ext cx="7067550" cy="6858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76" name="任意形状 575"/>
          <p:cNvSpPr/>
          <p:nvPr/>
        </p:nvSpPr>
        <p:spPr>
          <a:xfrm>
            <a:off x="4591050" y="3771900"/>
            <a:ext cx="7067550" cy="685800"/>
          </a:xfrm>
          <a:custGeom>
            <a:avLst/>
            <a:gdLst/>
            <a:ahLst/>
            <a:cxnLst/>
            <a:rect l="0" t="0" r="0" b="0"/>
            <a:pathLst>
              <a:path w="742" h="72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68"/>
                </a:lnTo>
                <a:cubicBezTo>
                  <a:pt x="4" y="70"/>
                  <a:pt x="5" y="72"/>
                  <a:pt x="7" y="72"/>
                </a:cubicBezTo>
                <a:cubicBezTo>
                  <a:pt x="3" y="72"/>
                  <a:pt x="0" y="68"/>
                  <a:pt x="0" y="64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77" name="圆角矩形 576"/>
          <p:cNvSpPr/>
          <p:nvPr/>
        </p:nvSpPr>
        <p:spPr>
          <a:xfrm>
            <a:off x="4724400" y="3886200"/>
            <a:ext cx="457200" cy="457200"/>
          </a:xfrm>
          <a:prstGeom prst="roundRect">
            <a:avLst>
              <a:gd name="adj" fmla="val 16667"/>
            </a:avLst>
          </a:prstGeom>
          <a:solidFill>
            <a:srgbClr val="F59E0B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578" name="图形 577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838700" y="4000500"/>
            <a:ext cx="228600" cy="228600"/>
          </a:xfrm>
          <a:prstGeom prst="rect">
            <a:avLst/>
          </a:prstGeom>
          <a:ln/>
        </p:spPr>
      </p:pic>
      <p:sp>
        <p:nvSpPr>
          <p:cNvPr id="579" name="文本框 578" descr="{&quot;isTemplate&quot;:true,&quot;type&quot;:&quot;text&quot;}"/>
          <p:cNvSpPr txBox="1"/>
          <p:nvPr/>
        </p:nvSpPr>
        <p:spPr>
          <a:xfrm>
            <a:off x="5314950" y="3886200"/>
            <a:ext cx="6858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质量检验</a:t>
            </a:r>
            <a:endParaRPr/>
          </a:p>
        </p:txBody>
      </p:sp>
      <p:sp>
        <p:nvSpPr>
          <p:cNvPr id="580" name="文本框 579" descr="{&quot;isTemplate&quot;:true,&quot;type&quot;:&quot;text&quot;}"/>
          <p:cNvSpPr txBox="1"/>
          <p:nvPr/>
        </p:nvSpPr>
        <p:spPr>
          <a:xfrm>
            <a:off x="6076950" y="3886200"/>
            <a:ext cx="523875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spc="75">
                <a:solidFill>
                  <a:srgbClr val="94A3B8"/>
                </a:solidFill>
                <a:latin typeface="Inter"/>
                <a:ea typeface="Inter"/>
              </a:rPr>
              <a:t>QUALITY</a:t>
            </a:r>
            <a:endParaRPr/>
          </a:p>
        </p:txBody>
      </p:sp>
      <p:pic>
        <p:nvPicPr>
          <p:cNvPr id="581" name="图形 580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314950" y="4171950"/>
            <a:ext cx="114300" cy="114300"/>
          </a:xfrm>
          <a:prstGeom prst="rect">
            <a:avLst/>
          </a:prstGeom>
          <a:ln/>
        </p:spPr>
      </p:pic>
      <p:sp>
        <p:nvSpPr>
          <p:cNvPr id="582" name="文本框 581" descr="{&quot;isTemplate&quot;:true,&quot;type&quot;:&quot;text&quot;}"/>
          <p:cNvSpPr txBox="1"/>
          <p:nvPr/>
        </p:nvSpPr>
        <p:spPr>
          <a:xfrm>
            <a:off x="5467350" y="4152900"/>
            <a:ext cx="120015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来料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 /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过程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 /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出厂检验</a:t>
            </a:r>
            <a:endParaRPr/>
          </a:p>
        </p:txBody>
      </p:sp>
      <p:pic>
        <p:nvPicPr>
          <p:cNvPr id="583" name="图形 582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800850" y="4171950"/>
            <a:ext cx="114300" cy="114300"/>
          </a:xfrm>
          <a:prstGeom prst="rect">
            <a:avLst/>
          </a:prstGeom>
          <a:ln/>
        </p:spPr>
      </p:pic>
      <p:sp>
        <p:nvSpPr>
          <p:cNvPr id="584" name="文本框 583" descr="{&quot;isTemplate&quot;:true,&quot;type&quot;:&quot;text&quot;}"/>
          <p:cNvSpPr txBox="1"/>
          <p:nvPr/>
        </p:nvSpPr>
        <p:spPr>
          <a:xfrm>
            <a:off x="6953250" y="4152900"/>
            <a:ext cx="143827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监测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 SPC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数据与质量趋势</a:t>
            </a:r>
            <a:endParaRPr/>
          </a:p>
        </p:txBody>
      </p:sp>
      <p:pic>
        <p:nvPicPr>
          <p:cNvPr id="585" name="图形 584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524875" y="4171950"/>
            <a:ext cx="114300" cy="114300"/>
          </a:xfrm>
          <a:prstGeom prst="rect">
            <a:avLst/>
          </a:prstGeom>
          <a:ln/>
        </p:spPr>
      </p:pic>
      <p:sp>
        <p:nvSpPr>
          <p:cNvPr id="586" name="文本框 585" descr="{&quot;isTemplate&quot;:true,&quot;type&quot;:&quot;text&quot;}"/>
          <p:cNvSpPr txBox="1"/>
          <p:nvPr/>
        </p:nvSpPr>
        <p:spPr>
          <a:xfrm>
            <a:off x="8677275" y="4152900"/>
            <a:ext cx="141922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推动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 8D / PDCA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改进落地</a:t>
            </a:r>
            <a:endParaRPr/>
          </a:p>
        </p:txBody>
      </p:sp>
      <p:sp>
        <p:nvSpPr>
          <p:cNvPr id="587" name="圆角矩形 586"/>
          <p:cNvSpPr/>
          <p:nvPr/>
        </p:nvSpPr>
        <p:spPr>
          <a:xfrm>
            <a:off x="4591050" y="4552950"/>
            <a:ext cx="7067550" cy="6858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88" name="任意形状 587"/>
          <p:cNvSpPr/>
          <p:nvPr/>
        </p:nvSpPr>
        <p:spPr>
          <a:xfrm>
            <a:off x="4591050" y="4552950"/>
            <a:ext cx="7067550" cy="685800"/>
          </a:xfrm>
          <a:custGeom>
            <a:avLst/>
            <a:gdLst/>
            <a:ahLst/>
            <a:cxnLst/>
            <a:rect l="0" t="0" r="0" b="0"/>
            <a:pathLst>
              <a:path w="742" h="72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68"/>
                </a:lnTo>
                <a:cubicBezTo>
                  <a:pt x="4" y="70"/>
                  <a:pt x="5" y="72"/>
                  <a:pt x="7" y="72"/>
                </a:cubicBezTo>
                <a:cubicBezTo>
                  <a:pt x="3" y="72"/>
                  <a:pt x="0" y="68"/>
                  <a:pt x="0" y="64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89" name="圆角矩形 588"/>
          <p:cNvSpPr/>
          <p:nvPr/>
        </p:nvSpPr>
        <p:spPr>
          <a:xfrm>
            <a:off x="4724400" y="4667250"/>
            <a:ext cx="457200" cy="457200"/>
          </a:xfrm>
          <a:prstGeom prst="roundRect">
            <a:avLst>
              <a:gd name="adj" fmla="val 16667"/>
            </a:avLst>
          </a:prstGeom>
          <a:solidFill>
            <a:srgbClr val="8B5CF6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590" name="图形 589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838700" y="4781550"/>
            <a:ext cx="228600" cy="228600"/>
          </a:xfrm>
          <a:prstGeom prst="rect">
            <a:avLst/>
          </a:prstGeom>
          <a:ln/>
        </p:spPr>
      </p:pic>
      <p:sp>
        <p:nvSpPr>
          <p:cNvPr id="591" name="文本框 590" descr="{&quot;isTemplate&quot;:true,&quot;type&quot;:&quot;text&quot;}"/>
          <p:cNvSpPr txBox="1"/>
          <p:nvPr/>
        </p:nvSpPr>
        <p:spPr>
          <a:xfrm>
            <a:off x="5314950" y="4667250"/>
            <a:ext cx="6858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职能支持</a:t>
            </a:r>
            <a:endParaRPr/>
          </a:p>
        </p:txBody>
      </p:sp>
      <p:sp>
        <p:nvSpPr>
          <p:cNvPr id="592" name="文本框 591" descr="{&quot;isTemplate&quot;:true,&quot;type&quot;:&quot;text&quot;}"/>
          <p:cNvSpPr txBox="1"/>
          <p:nvPr/>
        </p:nvSpPr>
        <p:spPr>
          <a:xfrm>
            <a:off x="6076950" y="4667250"/>
            <a:ext cx="581025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spc="75">
                <a:solidFill>
                  <a:srgbClr val="94A3B8"/>
                </a:solidFill>
                <a:latin typeface="Inter"/>
                <a:ea typeface="Inter"/>
              </a:rPr>
              <a:t>SUPPORT</a:t>
            </a:r>
            <a:endParaRPr/>
          </a:p>
        </p:txBody>
      </p:sp>
      <p:pic>
        <p:nvPicPr>
          <p:cNvPr id="593" name="图形 592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314950" y="4953000"/>
            <a:ext cx="114300" cy="114300"/>
          </a:xfrm>
          <a:prstGeom prst="rect">
            <a:avLst/>
          </a:prstGeom>
          <a:ln/>
        </p:spPr>
      </p:pic>
      <p:sp>
        <p:nvSpPr>
          <p:cNvPr id="594" name="文本框 593" descr="{&quot;isTemplate&quot;:true,&quot;type&quot;:&quot;text&quot;}"/>
          <p:cNvSpPr txBox="1"/>
          <p:nvPr/>
        </p:nvSpPr>
        <p:spPr>
          <a:xfrm>
            <a:off x="5467350" y="4933950"/>
            <a:ext cx="123825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人力：能力培训与考核</a:t>
            </a:r>
            <a:endParaRPr/>
          </a:p>
        </p:txBody>
      </p:sp>
      <p:pic>
        <p:nvPicPr>
          <p:cNvPr id="595" name="图形 594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838950" y="4953000"/>
            <a:ext cx="114300" cy="114300"/>
          </a:xfrm>
          <a:prstGeom prst="rect">
            <a:avLst/>
          </a:prstGeom>
          <a:ln/>
        </p:spPr>
      </p:pic>
      <p:sp>
        <p:nvSpPr>
          <p:cNvPr id="596" name="文本框 595" descr="{&quot;isTemplate&quot;:true,&quot;type&quot;:&quot;text&quot;}"/>
          <p:cNvSpPr txBox="1"/>
          <p:nvPr/>
        </p:nvSpPr>
        <p:spPr>
          <a:xfrm>
            <a:off x="6991350" y="4933950"/>
            <a:ext cx="136207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采购：供应商管理与评价</a:t>
            </a:r>
            <a:endParaRPr/>
          </a:p>
        </p:txBody>
      </p:sp>
      <p:pic>
        <p:nvPicPr>
          <p:cNvPr id="597" name="图形 596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486775" y="4953000"/>
            <a:ext cx="114300" cy="114300"/>
          </a:xfrm>
          <a:prstGeom prst="rect">
            <a:avLst/>
          </a:prstGeom>
          <a:ln/>
        </p:spPr>
      </p:pic>
      <p:sp>
        <p:nvSpPr>
          <p:cNvPr id="598" name="文本框 597" descr="{&quot;isTemplate&quot;:true,&quot;type&quot;:&quot;text&quot;}"/>
          <p:cNvSpPr txBox="1"/>
          <p:nvPr/>
        </p:nvSpPr>
        <p:spPr>
          <a:xfrm>
            <a:off x="8639175" y="4933950"/>
            <a:ext cx="14859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行政：服务标准与持续改进</a:t>
            </a:r>
            <a:endParaRPr/>
          </a:p>
        </p:txBody>
      </p:sp>
      <p:sp>
        <p:nvSpPr>
          <p:cNvPr id="599" name="任意形状 598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00" name="文本框 599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601" name="文本框 600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20 / 30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4 · 全员质量责任&#10;            &lt;/Text&gt;&#10;            &lt;Text style={{ fontSize: 34, color: '#0F172A', fontWeight: 'bold', marginTop: 8 }}&gt;&#10;                质量意识自检清单 —— 你做到了几条？&#10;            &lt;/Text&gt;&#10;        &lt;/Box&gt;&#10;&#10;        {/* 左40%：引导 */}&#10;        &lt;Box style={{&#10;            position: 'absolute',&#10;            top: 150, left: 60,&#10;            width: '35%',&#10;            flexDirection: 'column',&#10;        }}&gt;&#10;            &lt;Box style={{&#10;                background: 'linear-gradient(135deg, #2563EB 0%, #0EA5E9 100%)',&#10;                padding: 24,&#10;                borderRadius: 8,&#10;            }}&gt;&#10;                &lt;Text style={{ fontSize: 16, color: 'rgba(255,255,255,0.85)', letterSpacing: 2 }}&gt;&#10;                    SELF CHECK&#10;                &lt;/Text&gt;&#10;                &lt;Text style={{ fontSize: 30, color: '#FFFFFF', fontWeight: 'bold', marginTop: 4 }}&gt;&#10;                    质量自检&#10;                &lt;/Text&gt;&#10;                &lt;Box style={{ width: 40, height: 3, background: '#F59E0B', marginTop: 12 }} /&gt;&#10;                &lt;Text style={{ fontSize: 14, color: 'rgba(255,255,255,0.85)', marginTop: 14, lineHeight: 1.6 }}&gt;&#10;                    请对照以下10条清单，诚实自检。每条做到打 ✓，未做到打 ✗。&#10;                &lt;/Text&gt;&#10;            &lt;/Box&gt;&#10;            &lt;Box style={{&#10;                background: '#F8FAFC',&#10;                borderLeft: '4px solid #F59E0B',&#10;                padding: 14,&#10;                marginTop: 20,&#10;                borderRadius: 4,&#10;            }}&gt;&#10;                &lt;Text style={{ fontSize: 14, color: '#0F172A', fontWeight: 'bold', marginBottom: 8 }}&gt;&#10;                    质量习惯关键词&#10;                &lt;/Text&gt;&#10;                &lt;Box style={{ flexDirection: 'row', gap: 8, flexWrap: 'wrap' }}&gt;&#10;                    {['一次做对', '主动汇报', '追根溯源', '数据说话', '标准作业'].map((kw, i) =&gt; (&#10;                        &lt;Box key={i} style={{&#10;                            background: '#FFFFFF',&#10;                            paddingLeft: 10, paddingRight: 10,&#10;                            paddingTop: 5, paddingBottom: 5,&#10;                            borderRadius: 12,&#10;                            border: '1px solid #2563EB',&#10;                        }}&gt;&#10;                            &lt;Text style={{ fontSize: 12, color: '#2563EB', fontWeight: 600 }}&gt;&#10;                                {kw}&#10;                            &lt;/Text&gt;&#10;                        &lt;/Box&gt;&#10;                    ))}&#10;                &lt;/Box&gt;&#10;            &lt;/Box&gt;&#10;            &lt;Box style={{&#10;                background: 'rgba(245,158,11,0.10)',&#10;                padding: 14,&#10;                marginTop: 16,&#10;                borderRadius: 6,&#10;            }}&gt;&#10;                &lt;Text style={{ fontSize: 13, color: '#0F172A', fontWeight: 'bold' }}&gt;&#10;                    评分标准&#10;                &lt;/Text&gt;&#10;                &lt;Box style={{ flexDirection: 'column', gap: 4, marginTop: 6 }}&gt;&#10;                    {[&#10;                        { range: '8-10条', level: '优秀', color: '#10B981' },&#10;                        { range: '5-7条', level: '合格', color: '#F59E0B' },&#10;                        { range: '0-4条', level: '需提升', color: '#EF4444' },&#10;                    ].map((item, i) =&gt; (&#10;                        &lt;Box key={i} style={{ flexDirection: 'row', gap: 8 }}&gt;&#10;                            &lt;Text style={{ fontSize: 12, color: item.color, fontWeight: 'bold' }}&gt;{item.range}：&lt;/Text&gt;&#10;                            &lt;Text style={{ fontSize: 12, color: '#475569' }}&gt;{item.level}&lt;/Text&gt;&#10;                        &lt;/Box&gt;&#10;                    ))}&#10;                &lt;/Box&gt;&#10;            &lt;/Box&gt;&#10;        &lt;/Box&gt;&#10;&#10;        {/* 右60%：10条自检清单 */}&#10;        &lt;Box style={{&#10;            position: 'absolute',&#10;            top: 150, right: 60,&#10;            width: '58%',&#10;            flexDirection: 'column',&#10;            gap: 6,&#10;        }}&gt;&#10;            &lt;Text style={{ fontSize: 16, color: '#0F172A', fontWeight: 'bold', marginBottom: 6 }}&gt;&#10;                10 条质量行为自检清单&#10;            &lt;/Text&gt;&#10;            {[&#10;                '我清楚自己岗位的质量职责和输出标准',&#10;                '我按SOP/作业指导书操作，不随意变更方法',&#10;                '我发现异常会立即上报，不会&quot;等等看&quot;',&#10;                '我不会为了让数据&quot;好看&quot;而修改记录',&#10;                '我做到首件检验，确认合格后再批量生产',&#10;                '我了解上一道工序的输入要求，也清楚自己的输出标准',&#10;                '我主动学习质量工具（如检查表、5Why）',&#10;                '我关注客户反馈，理解客户对质量的期望',&#10;                '我提出过质量改进建议，哪怕是很小的改进',&#10;                '我相信&quot;一次做对&quot;是最省时省力的方式',&#10;            ].map((item, idx) =&gt; (&#10;                &lt;Box key={idx} style={{&#10;                    flexDirection: 'row',&#10;                    alignItems: 'center',&#10;                    gap: 10,&#10;                    background: idx % 2 === 0 ? '#F8FAFC' : '#FFFFFF',&#10;                    padding: 8,&#10;                    paddingLeft: 12,&#10;                    borderRadius: 4,&#10;                    border: '1px solid #E2E8F0',&#10;                }}&gt;&#10;                    &lt;Box style={{&#10;                        width: 24, height: 24,&#10;                        borderRadius: 4,&#10;                        background: '#F1F5F9',&#10;                        justifyContent: 'center',&#10;                        alignItems: 'center',&#10;                    }}&gt;&#10;                        &lt;Text style={{ fontSize: 12, color: '#2563EB', fontWeight: 'bold', fontFamily: 'Inter' }}&gt;&#10;                            {String(idx + 1).padStart(2, '0')}&#10;                        &lt;/Text&gt;&#10;                    &lt;/Box&gt;&#10;                    &lt;Text style={{ fontSize: 13, color: '#0F172A', flex: 1 }}&gt;&#10;                        {item}&#10;                    &lt;/Text&gt;&#10;                    &lt;Box style={{ flexDirection: 'row', gap: 6 }}&gt;&#10;                        &lt;Box style={{ width: 24, height: 24, borderRadius: 4, border: '1.5px solid #10B981', justifyContent: 'center', alignItems: 'center' }}&gt;&#10;                            &lt;Text style={{ fontSize: 14, color: '#10B981', fontWeight: 'bold' }}&gt;✓&lt;/Text&gt;&#10;                        &lt;/Box&gt;&#10;                        &lt;Box style={{ width: 24, height: 24, borderRadius: 4, border: '1.5px solid #EF4444', justifyContent: 'center', alignItems: 'center' }}&gt;&#10;                            &lt;Text style={{ fontSize: 14, color: '#EF4444', fontWeight: 'bold' }}&gt;✗&lt;/Text&gt;&#10;                        &lt;/Box&gt;&#10;                    &lt;/Box&gt;&#10;                &lt;/Box&gt;&#10;            ))}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21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矩形 60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04" name="任意形状 603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05" name="文本框 604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04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全员质量责任</a:t>
            </a:r>
            <a:endParaRPr/>
          </a:p>
        </p:txBody>
      </p:sp>
      <p:sp>
        <p:nvSpPr>
          <p:cNvPr id="606" name="文本框 605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质量意识自检清单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你做到了几条？</a:t>
            </a:r>
            <a:endParaRPr/>
          </a:p>
        </p:txBody>
      </p:sp>
      <p:sp>
        <p:nvSpPr>
          <p:cNvPr id="607" name="圆角矩形 606"/>
          <p:cNvSpPr/>
          <p:nvPr/>
        </p:nvSpPr>
        <p:spPr>
          <a:xfrm>
            <a:off x="571500" y="1428750"/>
            <a:ext cx="4267200" cy="1562100"/>
          </a:xfrm>
          <a:prstGeom prst="roundRect">
            <a:avLst>
              <a:gd name="adj" fmla="val 4878"/>
            </a:avLst>
          </a:prstGeom>
          <a:gradFill>
            <a:gsLst>
              <a:gs pos="0">
                <a:srgbClr val="2563EB"/>
              </a:gs>
              <a:gs pos="100000">
                <a:srgbClr val="0EA5E9"/>
              </a:gs>
            </a:gsLst>
            <a:lin ang="2700000" scaled="1"/>
          </a:gradFill>
          <a:ln/>
        </p:spPr>
        <p:txBody>
          <a:bodyPr/>
          <a:lstStyle/>
          <a:p>
            <a:endParaRPr/>
          </a:p>
        </p:txBody>
      </p:sp>
      <p:sp>
        <p:nvSpPr>
          <p:cNvPr id="608" name="文本框 607" descr="{&quot;isTemplate&quot;:true,&quot;type&quot;:&quot;text&quot;}"/>
          <p:cNvSpPr txBox="1"/>
          <p:nvPr/>
        </p:nvSpPr>
        <p:spPr>
          <a:xfrm>
            <a:off x="800100" y="1657350"/>
            <a:ext cx="38100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00" spc="1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SELF CHECK</a:t>
            </a:r>
            <a:endParaRPr/>
          </a:p>
        </p:txBody>
      </p:sp>
      <p:sp>
        <p:nvSpPr>
          <p:cNvPr id="609" name="文本框 608" descr="{&quot;isTemplate&quot;:true,&quot;type&quot;:&quot;text&quot;}"/>
          <p:cNvSpPr txBox="1"/>
          <p:nvPr/>
        </p:nvSpPr>
        <p:spPr>
          <a:xfrm>
            <a:off x="800100" y="1885950"/>
            <a:ext cx="3810000" cy="3429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250" b="1">
                <a:solidFill>
                  <a:srgbClr val="FFFFFF"/>
                </a:solidFill>
                <a:latin typeface="Microsoft YaHei"/>
                <a:ea typeface="Microsoft YaHei"/>
              </a:rPr>
              <a:t>质量自检</a:t>
            </a:r>
            <a:endParaRPr/>
          </a:p>
        </p:txBody>
      </p:sp>
      <p:sp>
        <p:nvSpPr>
          <p:cNvPr id="610" name="矩形 609"/>
          <p:cNvSpPr/>
          <p:nvPr/>
        </p:nvSpPr>
        <p:spPr>
          <a:xfrm>
            <a:off x="800100" y="2343150"/>
            <a:ext cx="381000" cy="28575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11" name="文本框 610" descr="{&quot;isTemplate&quot;:true,&quot;type&quot;:&quot;text&quot;}"/>
          <p:cNvSpPr txBox="1"/>
          <p:nvPr/>
        </p:nvSpPr>
        <p:spPr>
          <a:xfrm>
            <a:off x="800100" y="2505075"/>
            <a:ext cx="381000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60000"/>
              </a:lnSpc>
            </a:pPr>
            <a:r>
              <a:rPr lang="zh-CN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请对照以下</a:t>
            </a:r>
            <a:r>
              <a:rPr lang="en-US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10</a:t>
            </a:r>
            <a:r>
              <a:rPr lang="zh-CN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条清单，诚实自检。每条做到打</a:t>
            </a:r>
            <a:r>
              <a:rPr lang="en-US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 ✓</a:t>
            </a:r>
            <a:r>
              <a:rPr lang="zh-CN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，未做到打</a:t>
            </a:r>
            <a:r>
              <a:rPr lang="en-US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 ✗</a:t>
            </a:r>
            <a:r>
              <a:rPr lang="zh-CN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。</a:t>
            </a:r>
            <a:endParaRPr/>
          </a:p>
        </p:txBody>
      </p:sp>
      <p:sp>
        <p:nvSpPr>
          <p:cNvPr id="612" name="圆角矩形 611"/>
          <p:cNvSpPr/>
          <p:nvPr/>
        </p:nvSpPr>
        <p:spPr>
          <a:xfrm>
            <a:off x="609600" y="3181350"/>
            <a:ext cx="4267200" cy="742950"/>
          </a:xfrm>
          <a:prstGeom prst="roundRect">
            <a:avLst>
              <a:gd name="adj" fmla="val 5128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13" name="任意形状 612"/>
          <p:cNvSpPr/>
          <p:nvPr/>
        </p:nvSpPr>
        <p:spPr>
          <a:xfrm>
            <a:off x="609600" y="3181350"/>
            <a:ext cx="4267200" cy="742950"/>
          </a:xfrm>
          <a:custGeom>
            <a:avLst/>
            <a:gdLst/>
            <a:ahLst/>
            <a:cxnLst/>
            <a:rect l="0" t="0" r="0" b="0"/>
            <a:pathLst>
              <a:path w="448" h="78">
                <a:moveTo>
                  <a:pt x="4" y="78"/>
                </a:moveTo>
                <a:cubicBezTo>
                  <a:pt x="2" y="78"/>
                  <a:pt x="0" y="76"/>
                  <a:pt x="0" y="7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lnTo>
                  <a:pt x="4" y="78"/>
                </a:ln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14" name="文本框 613" descr="{&quot;isTemplate&quot;:true,&quot;type&quot;:&quot;text&quot;}"/>
          <p:cNvSpPr txBox="1"/>
          <p:nvPr/>
        </p:nvSpPr>
        <p:spPr>
          <a:xfrm>
            <a:off x="742950" y="3314700"/>
            <a:ext cx="39624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质量习惯关键词</a:t>
            </a:r>
            <a:endParaRPr/>
          </a:p>
        </p:txBody>
      </p:sp>
      <p:sp>
        <p:nvSpPr>
          <p:cNvPr id="615" name="圆角矩形 614"/>
          <p:cNvSpPr/>
          <p:nvPr/>
        </p:nvSpPr>
        <p:spPr>
          <a:xfrm>
            <a:off x="742950" y="3552825"/>
            <a:ext cx="647700" cy="238125"/>
          </a:xfrm>
          <a:prstGeom prst="roundRect">
            <a:avLst>
              <a:gd name="adj" fmla="val 48000"/>
            </a:avLst>
          </a:prstGeom>
          <a:solidFill>
            <a:srgbClr val="FFFFFF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16" name="文本框 615" descr="{&quot;isTemplate&quot;:true,&quot;type&quot;:&quot;text&quot;}"/>
          <p:cNvSpPr txBox="1"/>
          <p:nvPr/>
        </p:nvSpPr>
        <p:spPr>
          <a:xfrm>
            <a:off x="838200" y="3600450"/>
            <a:ext cx="4572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2563EB"/>
                </a:solidFill>
                <a:latin typeface="Microsoft YaHei"/>
                <a:ea typeface="Microsoft YaHei"/>
              </a:rPr>
              <a:t>一次做对</a:t>
            </a:r>
            <a:endParaRPr/>
          </a:p>
        </p:txBody>
      </p:sp>
      <p:sp>
        <p:nvSpPr>
          <p:cNvPr id="617" name="圆角矩形 616"/>
          <p:cNvSpPr/>
          <p:nvPr/>
        </p:nvSpPr>
        <p:spPr>
          <a:xfrm>
            <a:off x="1466850" y="3552825"/>
            <a:ext cx="647700" cy="238125"/>
          </a:xfrm>
          <a:prstGeom prst="roundRect">
            <a:avLst>
              <a:gd name="adj" fmla="val 48000"/>
            </a:avLst>
          </a:prstGeom>
          <a:solidFill>
            <a:srgbClr val="FFFFFF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18" name="文本框 617" descr="{&quot;isTemplate&quot;:true,&quot;type&quot;:&quot;text&quot;}"/>
          <p:cNvSpPr txBox="1"/>
          <p:nvPr/>
        </p:nvSpPr>
        <p:spPr>
          <a:xfrm>
            <a:off x="1562100" y="3600450"/>
            <a:ext cx="4572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2563EB"/>
                </a:solidFill>
                <a:latin typeface="Microsoft YaHei"/>
                <a:ea typeface="Microsoft YaHei"/>
              </a:rPr>
              <a:t>主动汇报</a:t>
            </a:r>
            <a:endParaRPr/>
          </a:p>
        </p:txBody>
      </p:sp>
      <p:sp>
        <p:nvSpPr>
          <p:cNvPr id="619" name="圆角矩形 618"/>
          <p:cNvSpPr/>
          <p:nvPr/>
        </p:nvSpPr>
        <p:spPr>
          <a:xfrm>
            <a:off x="2190750" y="3552825"/>
            <a:ext cx="647700" cy="238125"/>
          </a:xfrm>
          <a:prstGeom prst="roundRect">
            <a:avLst>
              <a:gd name="adj" fmla="val 48000"/>
            </a:avLst>
          </a:prstGeom>
          <a:solidFill>
            <a:srgbClr val="FFFFFF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20" name="文本框 619" descr="{&quot;isTemplate&quot;:true,&quot;type&quot;:&quot;text&quot;}"/>
          <p:cNvSpPr txBox="1"/>
          <p:nvPr/>
        </p:nvSpPr>
        <p:spPr>
          <a:xfrm>
            <a:off x="2286000" y="3600450"/>
            <a:ext cx="4572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2563EB"/>
                </a:solidFill>
                <a:latin typeface="Microsoft YaHei"/>
                <a:ea typeface="Microsoft YaHei"/>
              </a:rPr>
              <a:t>追根溯源</a:t>
            </a:r>
            <a:endParaRPr/>
          </a:p>
        </p:txBody>
      </p:sp>
      <p:sp>
        <p:nvSpPr>
          <p:cNvPr id="621" name="圆角矩形 620"/>
          <p:cNvSpPr/>
          <p:nvPr/>
        </p:nvSpPr>
        <p:spPr>
          <a:xfrm>
            <a:off x="2914650" y="3552825"/>
            <a:ext cx="647700" cy="238125"/>
          </a:xfrm>
          <a:prstGeom prst="roundRect">
            <a:avLst>
              <a:gd name="adj" fmla="val 48000"/>
            </a:avLst>
          </a:prstGeom>
          <a:solidFill>
            <a:srgbClr val="FFFFFF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22" name="文本框 621" descr="{&quot;isTemplate&quot;:true,&quot;type&quot;:&quot;text&quot;}"/>
          <p:cNvSpPr txBox="1"/>
          <p:nvPr/>
        </p:nvSpPr>
        <p:spPr>
          <a:xfrm>
            <a:off x="3009900" y="3600450"/>
            <a:ext cx="4572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2563EB"/>
                </a:solidFill>
                <a:latin typeface="Microsoft YaHei"/>
                <a:ea typeface="Microsoft YaHei"/>
              </a:rPr>
              <a:t>数据说话</a:t>
            </a:r>
            <a:endParaRPr/>
          </a:p>
        </p:txBody>
      </p:sp>
      <p:sp>
        <p:nvSpPr>
          <p:cNvPr id="623" name="圆角矩形 622"/>
          <p:cNvSpPr/>
          <p:nvPr/>
        </p:nvSpPr>
        <p:spPr>
          <a:xfrm>
            <a:off x="3638550" y="3552825"/>
            <a:ext cx="647700" cy="238125"/>
          </a:xfrm>
          <a:prstGeom prst="roundRect">
            <a:avLst>
              <a:gd name="adj" fmla="val 48000"/>
            </a:avLst>
          </a:prstGeom>
          <a:solidFill>
            <a:srgbClr val="FFFFFF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24" name="文本框 623" descr="{&quot;isTemplate&quot;:true,&quot;type&quot;:&quot;text&quot;}"/>
          <p:cNvSpPr txBox="1"/>
          <p:nvPr/>
        </p:nvSpPr>
        <p:spPr>
          <a:xfrm>
            <a:off x="3733800" y="3600450"/>
            <a:ext cx="4572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2563EB"/>
                </a:solidFill>
                <a:latin typeface="Microsoft YaHei"/>
                <a:ea typeface="Microsoft YaHei"/>
              </a:rPr>
              <a:t>标准作业</a:t>
            </a:r>
            <a:endParaRPr/>
          </a:p>
        </p:txBody>
      </p:sp>
      <p:sp>
        <p:nvSpPr>
          <p:cNvPr id="625" name="圆角矩形 624"/>
          <p:cNvSpPr/>
          <p:nvPr/>
        </p:nvSpPr>
        <p:spPr>
          <a:xfrm>
            <a:off x="571500" y="4076700"/>
            <a:ext cx="4267200" cy="981075"/>
          </a:xfrm>
          <a:prstGeom prst="roundRect">
            <a:avLst>
              <a:gd name="adj" fmla="val 5825"/>
            </a:avLst>
          </a:prstGeom>
          <a:solidFill>
            <a:srgbClr val="F59E0B">
              <a:alpha val="1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626" name="文本框 625" descr="{&quot;isTemplate&quot;:true,&quot;type&quot;:&quot;text&quot;}"/>
          <p:cNvSpPr txBox="1"/>
          <p:nvPr/>
        </p:nvSpPr>
        <p:spPr>
          <a:xfrm>
            <a:off x="704850" y="4210050"/>
            <a:ext cx="40005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评分标准</a:t>
            </a:r>
            <a:endParaRPr/>
          </a:p>
        </p:txBody>
      </p:sp>
      <p:sp>
        <p:nvSpPr>
          <p:cNvPr id="627" name="文本框 626" descr="{&quot;isTemplate&quot;:true,&quot;type&quot;:&quot;text&quot;}"/>
          <p:cNvSpPr txBox="1"/>
          <p:nvPr/>
        </p:nvSpPr>
        <p:spPr>
          <a:xfrm>
            <a:off x="704850" y="4419600"/>
            <a:ext cx="46672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10B981"/>
                </a:solidFill>
                <a:latin typeface="Microsoft YaHei"/>
                <a:ea typeface="Microsoft YaHei"/>
              </a:rPr>
              <a:t>8-10</a:t>
            </a:r>
            <a:r>
              <a:rPr lang="zh-CN" sz="900" b="1">
                <a:solidFill>
                  <a:srgbClr val="10B981"/>
                </a:solidFill>
                <a:latin typeface="Microsoft YaHei"/>
                <a:ea typeface="Microsoft YaHei"/>
              </a:rPr>
              <a:t>条：</a:t>
            </a:r>
            <a:endParaRPr/>
          </a:p>
        </p:txBody>
      </p:sp>
      <p:sp>
        <p:nvSpPr>
          <p:cNvPr id="628" name="文本框 627" descr="{&quot;isTemplate&quot;:true,&quot;type&quot;:&quot;text&quot;}"/>
          <p:cNvSpPr txBox="1"/>
          <p:nvPr/>
        </p:nvSpPr>
        <p:spPr>
          <a:xfrm>
            <a:off x="1247775" y="4419600"/>
            <a:ext cx="2286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优秀</a:t>
            </a:r>
            <a:endParaRPr/>
          </a:p>
        </p:txBody>
      </p:sp>
      <p:sp>
        <p:nvSpPr>
          <p:cNvPr id="629" name="文本框 628" descr="{&quot;isTemplate&quot;:true,&quot;type&quot;:&quot;text&quot;}"/>
          <p:cNvSpPr txBox="1"/>
          <p:nvPr/>
        </p:nvSpPr>
        <p:spPr>
          <a:xfrm>
            <a:off x="704850" y="4600575"/>
            <a:ext cx="4000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59E0B"/>
                </a:solidFill>
                <a:latin typeface="Microsoft YaHei"/>
                <a:ea typeface="Microsoft YaHei"/>
              </a:rPr>
              <a:t>5-7</a:t>
            </a:r>
            <a:r>
              <a:rPr lang="zh-CN" sz="900" b="1">
                <a:solidFill>
                  <a:srgbClr val="F59E0B"/>
                </a:solidFill>
                <a:latin typeface="Microsoft YaHei"/>
                <a:ea typeface="Microsoft YaHei"/>
              </a:rPr>
              <a:t>条：</a:t>
            </a:r>
            <a:endParaRPr/>
          </a:p>
        </p:txBody>
      </p:sp>
      <p:sp>
        <p:nvSpPr>
          <p:cNvPr id="630" name="文本框 629" descr="{&quot;isTemplate&quot;:true,&quot;type&quot;:&quot;text&quot;}"/>
          <p:cNvSpPr txBox="1"/>
          <p:nvPr/>
        </p:nvSpPr>
        <p:spPr>
          <a:xfrm>
            <a:off x="1181100" y="4600575"/>
            <a:ext cx="2286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合格</a:t>
            </a:r>
            <a:endParaRPr/>
          </a:p>
        </p:txBody>
      </p:sp>
      <p:sp>
        <p:nvSpPr>
          <p:cNvPr id="631" name="文本框 630" descr="{&quot;isTemplate&quot;:true,&quot;type&quot;:&quot;text&quot;}"/>
          <p:cNvSpPr txBox="1"/>
          <p:nvPr/>
        </p:nvSpPr>
        <p:spPr>
          <a:xfrm>
            <a:off x="704850" y="4781550"/>
            <a:ext cx="4000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EF4444"/>
                </a:solidFill>
                <a:latin typeface="Microsoft YaHei"/>
                <a:ea typeface="Microsoft YaHei"/>
              </a:rPr>
              <a:t>0-4</a:t>
            </a:r>
            <a:r>
              <a:rPr lang="zh-CN" sz="900" b="1">
                <a:solidFill>
                  <a:srgbClr val="EF4444"/>
                </a:solidFill>
                <a:latin typeface="Microsoft YaHei"/>
                <a:ea typeface="Microsoft YaHei"/>
              </a:rPr>
              <a:t>条：</a:t>
            </a:r>
            <a:endParaRPr/>
          </a:p>
        </p:txBody>
      </p:sp>
      <p:sp>
        <p:nvSpPr>
          <p:cNvPr id="632" name="文本框 631" descr="{&quot;isTemplate&quot;:true,&quot;type&quot;:&quot;text&quot;}"/>
          <p:cNvSpPr txBox="1"/>
          <p:nvPr/>
        </p:nvSpPr>
        <p:spPr>
          <a:xfrm>
            <a:off x="1181100" y="4781550"/>
            <a:ext cx="3429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需提升</a:t>
            </a:r>
            <a:endParaRPr/>
          </a:p>
        </p:txBody>
      </p:sp>
      <p:sp>
        <p:nvSpPr>
          <p:cNvPr id="633" name="文本框 632" descr="{&quot;isTemplate&quot;:true,&quot;type&quot;:&quot;text&quot;}"/>
          <p:cNvSpPr txBox="1"/>
          <p:nvPr/>
        </p:nvSpPr>
        <p:spPr>
          <a:xfrm>
            <a:off x="4552950" y="1428750"/>
            <a:ext cx="706755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0F172A"/>
                </a:solidFill>
                <a:latin typeface="Microsoft YaHei"/>
                <a:ea typeface="Microsoft YaHei"/>
              </a:rPr>
              <a:t>10 </a:t>
            </a:r>
            <a:r>
              <a:rPr lang="zh-CN" sz="1200" b="1">
                <a:solidFill>
                  <a:srgbClr val="0F172A"/>
                </a:solidFill>
                <a:latin typeface="Microsoft YaHei"/>
                <a:ea typeface="Microsoft YaHei"/>
              </a:rPr>
              <a:t>条质量行为自检清单</a:t>
            </a:r>
            <a:endParaRPr/>
          </a:p>
        </p:txBody>
      </p:sp>
      <p:sp>
        <p:nvSpPr>
          <p:cNvPr id="634" name="圆角矩形 633"/>
          <p:cNvSpPr/>
          <p:nvPr/>
        </p:nvSpPr>
        <p:spPr>
          <a:xfrm>
            <a:off x="4552950" y="1733550"/>
            <a:ext cx="7067550" cy="381000"/>
          </a:xfrm>
          <a:prstGeom prst="roundRect">
            <a:avLst>
              <a:gd name="adj" fmla="val 1000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35" name="圆角矩形 634"/>
          <p:cNvSpPr/>
          <p:nvPr/>
        </p:nvSpPr>
        <p:spPr>
          <a:xfrm>
            <a:off x="4667250" y="180975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F1F5F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36" name="文本框 635" descr="{&quot;isTemplate&quot;:true,&quot;type&quot;:&quot;text&quot;}"/>
          <p:cNvSpPr txBox="1"/>
          <p:nvPr/>
        </p:nvSpPr>
        <p:spPr>
          <a:xfrm>
            <a:off x="4714875" y="1857375"/>
            <a:ext cx="1333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2563EB"/>
                </a:solidFill>
                <a:latin typeface="Inter"/>
                <a:ea typeface="Inter"/>
              </a:rPr>
              <a:t>01</a:t>
            </a:r>
            <a:endParaRPr/>
          </a:p>
        </p:txBody>
      </p:sp>
      <p:sp>
        <p:nvSpPr>
          <p:cNvPr id="637" name="文本框 636" descr="{&quot;isTemplate&quot;:true,&quot;type&quot;:&quot;text&quot;}"/>
          <p:cNvSpPr txBox="1"/>
          <p:nvPr/>
        </p:nvSpPr>
        <p:spPr>
          <a:xfrm>
            <a:off x="4991100" y="1847850"/>
            <a:ext cx="59436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0F172A"/>
                </a:solidFill>
                <a:latin typeface="Microsoft YaHei"/>
                <a:ea typeface="Microsoft YaHei"/>
              </a:rPr>
              <a:t>我清楚自己岗位的质量职责和输出标准</a:t>
            </a:r>
            <a:endParaRPr/>
          </a:p>
        </p:txBody>
      </p:sp>
      <p:sp>
        <p:nvSpPr>
          <p:cNvPr id="638" name="圆角矩形 637"/>
          <p:cNvSpPr/>
          <p:nvPr/>
        </p:nvSpPr>
        <p:spPr>
          <a:xfrm>
            <a:off x="11029950" y="180975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10B98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39" name="文本框 638" descr="{&quot;isTemplate&quot;:true,&quot;type&quot;:&quot;text&quot;}"/>
          <p:cNvSpPr txBox="1"/>
          <p:nvPr/>
        </p:nvSpPr>
        <p:spPr>
          <a:xfrm>
            <a:off x="11096625" y="1847850"/>
            <a:ext cx="1047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10B981"/>
                </a:solidFill>
                <a:latin typeface="Microsoft YaHei"/>
                <a:ea typeface="Microsoft YaHei"/>
              </a:rPr>
              <a:t>✓</a:t>
            </a:r>
            <a:endParaRPr/>
          </a:p>
        </p:txBody>
      </p:sp>
      <p:sp>
        <p:nvSpPr>
          <p:cNvPr id="640" name="圆角矩形 639"/>
          <p:cNvSpPr/>
          <p:nvPr/>
        </p:nvSpPr>
        <p:spPr>
          <a:xfrm>
            <a:off x="11315700" y="180975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EF444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41" name="文本框 640" descr="{&quot;isTemplate&quot;:true,&quot;type&quot;:&quot;text&quot;}"/>
          <p:cNvSpPr txBox="1"/>
          <p:nvPr/>
        </p:nvSpPr>
        <p:spPr>
          <a:xfrm>
            <a:off x="11391900" y="1847850"/>
            <a:ext cx="857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EF4444"/>
                </a:solidFill>
                <a:latin typeface="Microsoft YaHei"/>
                <a:ea typeface="Microsoft YaHei"/>
              </a:rPr>
              <a:t>✗</a:t>
            </a:r>
            <a:endParaRPr/>
          </a:p>
        </p:txBody>
      </p:sp>
      <p:sp>
        <p:nvSpPr>
          <p:cNvPr id="642" name="圆角矩形 641"/>
          <p:cNvSpPr/>
          <p:nvPr/>
        </p:nvSpPr>
        <p:spPr>
          <a:xfrm>
            <a:off x="4552950" y="2171700"/>
            <a:ext cx="7067550" cy="3810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43" name="圆角矩形 642"/>
          <p:cNvSpPr/>
          <p:nvPr/>
        </p:nvSpPr>
        <p:spPr>
          <a:xfrm>
            <a:off x="4667250" y="224790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F1F5F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44" name="文本框 643" descr="{&quot;isTemplate&quot;:true,&quot;type&quot;:&quot;text&quot;}"/>
          <p:cNvSpPr txBox="1"/>
          <p:nvPr/>
        </p:nvSpPr>
        <p:spPr>
          <a:xfrm>
            <a:off x="4714875" y="2295525"/>
            <a:ext cx="1333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2563EB"/>
                </a:solidFill>
                <a:latin typeface="Inter"/>
                <a:ea typeface="Inter"/>
              </a:rPr>
              <a:t>02</a:t>
            </a:r>
            <a:endParaRPr/>
          </a:p>
        </p:txBody>
      </p:sp>
      <p:sp>
        <p:nvSpPr>
          <p:cNvPr id="645" name="文本框 644" descr="{&quot;isTemplate&quot;:true,&quot;type&quot;:&quot;text&quot;}"/>
          <p:cNvSpPr txBox="1"/>
          <p:nvPr/>
        </p:nvSpPr>
        <p:spPr>
          <a:xfrm>
            <a:off x="4991100" y="2286000"/>
            <a:ext cx="59436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0F172A"/>
                </a:solidFill>
                <a:latin typeface="Microsoft YaHei"/>
                <a:ea typeface="Microsoft YaHei"/>
              </a:rPr>
              <a:t>我按</a:t>
            </a:r>
            <a:r>
              <a:rPr lang="en-US" sz="975">
                <a:solidFill>
                  <a:srgbClr val="0F172A"/>
                </a:solidFill>
                <a:latin typeface="Microsoft YaHei"/>
                <a:ea typeface="Microsoft YaHei"/>
              </a:rPr>
              <a:t>SOP/</a:t>
            </a:r>
            <a:r>
              <a:rPr lang="zh-CN" sz="975">
                <a:solidFill>
                  <a:srgbClr val="0F172A"/>
                </a:solidFill>
                <a:latin typeface="Microsoft YaHei"/>
                <a:ea typeface="Microsoft YaHei"/>
              </a:rPr>
              <a:t>作业指导书操作，不随意变更方法</a:t>
            </a:r>
            <a:endParaRPr/>
          </a:p>
        </p:txBody>
      </p:sp>
      <p:sp>
        <p:nvSpPr>
          <p:cNvPr id="646" name="圆角矩形 645"/>
          <p:cNvSpPr/>
          <p:nvPr/>
        </p:nvSpPr>
        <p:spPr>
          <a:xfrm>
            <a:off x="11029950" y="224790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10B98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47" name="文本框 646" descr="{&quot;isTemplate&quot;:true,&quot;type&quot;:&quot;text&quot;}"/>
          <p:cNvSpPr txBox="1"/>
          <p:nvPr/>
        </p:nvSpPr>
        <p:spPr>
          <a:xfrm>
            <a:off x="11096625" y="2286000"/>
            <a:ext cx="1047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10B981"/>
                </a:solidFill>
                <a:latin typeface="Microsoft YaHei"/>
                <a:ea typeface="Microsoft YaHei"/>
              </a:rPr>
              <a:t>✓</a:t>
            </a:r>
            <a:endParaRPr/>
          </a:p>
        </p:txBody>
      </p:sp>
      <p:sp>
        <p:nvSpPr>
          <p:cNvPr id="648" name="圆角矩形 647"/>
          <p:cNvSpPr/>
          <p:nvPr/>
        </p:nvSpPr>
        <p:spPr>
          <a:xfrm>
            <a:off x="11315700" y="224790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EF444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49" name="文本框 648" descr="{&quot;isTemplate&quot;:true,&quot;type&quot;:&quot;text&quot;}"/>
          <p:cNvSpPr txBox="1"/>
          <p:nvPr/>
        </p:nvSpPr>
        <p:spPr>
          <a:xfrm>
            <a:off x="11391900" y="2286000"/>
            <a:ext cx="857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EF4444"/>
                </a:solidFill>
                <a:latin typeface="Microsoft YaHei"/>
                <a:ea typeface="Microsoft YaHei"/>
              </a:rPr>
              <a:t>✗</a:t>
            </a:r>
            <a:endParaRPr/>
          </a:p>
        </p:txBody>
      </p:sp>
      <p:sp>
        <p:nvSpPr>
          <p:cNvPr id="650" name="圆角矩形 649"/>
          <p:cNvSpPr/>
          <p:nvPr/>
        </p:nvSpPr>
        <p:spPr>
          <a:xfrm>
            <a:off x="4552950" y="2609850"/>
            <a:ext cx="7067550" cy="381000"/>
          </a:xfrm>
          <a:prstGeom prst="roundRect">
            <a:avLst>
              <a:gd name="adj" fmla="val 1000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51" name="圆角矩形 650"/>
          <p:cNvSpPr/>
          <p:nvPr/>
        </p:nvSpPr>
        <p:spPr>
          <a:xfrm>
            <a:off x="4667250" y="268605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F1F5F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52" name="文本框 651" descr="{&quot;isTemplate&quot;:true,&quot;type&quot;:&quot;text&quot;}"/>
          <p:cNvSpPr txBox="1"/>
          <p:nvPr/>
        </p:nvSpPr>
        <p:spPr>
          <a:xfrm>
            <a:off x="4714875" y="2733675"/>
            <a:ext cx="1333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2563EB"/>
                </a:solidFill>
                <a:latin typeface="Inter"/>
                <a:ea typeface="Inter"/>
              </a:rPr>
              <a:t>03</a:t>
            </a:r>
            <a:endParaRPr/>
          </a:p>
        </p:txBody>
      </p:sp>
      <p:sp>
        <p:nvSpPr>
          <p:cNvPr id="653" name="文本框 652" descr="{&quot;isTemplate&quot;:true,&quot;type&quot;:&quot;text&quot;}"/>
          <p:cNvSpPr txBox="1"/>
          <p:nvPr/>
        </p:nvSpPr>
        <p:spPr>
          <a:xfrm>
            <a:off x="4991100" y="2724150"/>
            <a:ext cx="59436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0F172A"/>
                </a:solidFill>
                <a:latin typeface="Microsoft YaHei"/>
                <a:ea typeface="Microsoft YaHei"/>
              </a:rPr>
              <a:t>我发现异常会立即上报，不会</a:t>
            </a:r>
            <a:r>
              <a:rPr lang="en-US" sz="975">
                <a:solidFill>
                  <a:srgbClr val="0F172A"/>
                </a:solidFill>
                <a:latin typeface="Microsoft YaHei"/>
                <a:ea typeface="Microsoft YaHei"/>
              </a:rPr>
              <a:t>"</a:t>
            </a:r>
            <a:r>
              <a:rPr lang="zh-CN" sz="975">
                <a:solidFill>
                  <a:srgbClr val="0F172A"/>
                </a:solidFill>
                <a:latin typeface="Microsoft YaHei"/>
                <a:ea typeface="Microsoft YaHei"/>
              </a:rPr>
              <a:t>等等看</a:t>
            </a:r>
            <a:r>
              <a:rPr lang="en-US" sz="975">
                <a:solidFill>
                  <a:srgbClr val="0F172A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654" name="圆角矩形 653"/>
          <p:cNvSpPr/>
          <p:nvPr/>
        </p:nvSpPr>
        <p:spPr>
          <a:xfrm>
            <a:off x="11029950" y="268605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10B98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55" name="文本框 654" descr="{&quot;isTemplate&quot;:true,&quot;type&quot;:&quot;text&quot;}"/>
          <p:cNvSpPr txBox="1"/>
          <p:nvPr/>
        </p:nvSpPr>
        <p:spPr>
          <a:xfrm>
            <a:off x="11096625" y="2724150"/>
            <a:ext cx="1047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10B981"/>
                </a:solidFill>
                <a:latin typeface="Microsoft YaHei"/>
                <a:ea typeface="Microsoft YaHei"/>
              </a:rPr>
              <a:t>✓</a:t>
            </a:r>
            <a:endParaRPr/>
          </a:p>
        </p:txBody>
      </p:sp>
      <p:sp>
        <p:nvSpPr>
          <p:cNvPr id="656" name="圆角矩形 655"/>
          <p:cNvSpPr/>
          <p:nvPr/>
        </p:nvSpPr>
        <p:spPr>
          <a:xfrm>
            <a:off x="11315700" y="268605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EF444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57" name="文本框 656" descr="{&quot;isTemplate&quot;:true,&quot;type&quot;:&quot;text&quot;}"/>
          <p:cNvSpPr txBox="1"/>
          <p:nvPr/>
        </p:nvSpPr>
        <p:spPr>
          <a:xfrm>
            <a:off x="11391900" y="2724150"/>
            <a:ext cx="857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EF4444"/>
                </a:solidFill>
                <a:latin typeface="Microsoft YaHei"/>
                <a:ea typeface="Microsoft YaHei"/>
              </a:rPr>
              <a:t>✗</a:t>
            </a:r>
            <a:endParaRPr/>
          </a:p>
        </p:txBody>
      </p:sp>
      <p:sp>
        <p:nvSpPr>
          <p:cNvPr id="658" name="圆角矩形 657"/>
          <p:cNvSpPr/>
          <p:nvPr/>
        </p:nvSpPr>
        <p:spPr>
          <a:xfrm>
            <a:off x="4552950" y="3048000"/>
            <a:ext cx="7067550" cy="3810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59" name="圆角矩形 658"/>
          <p:cNvSpPr/>
          <p:nvPr/>
        </p:nvSpPr>
        <p:spPr>
          <a:xfrm>
            <a:off x="4667250" y="312420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F1F5F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60" name="文本框 659" descr="{&quot;isTemplate&quot;:true,&quot;type&quot;:&quot;text&quot;}"/>
          <p:cNvSpPr txBox="1"/>
          <p:nvPr/>
        </p:nvSpPr>
        <p:spPr>
          <a:xfrm>
            <a:off x="4714875" y="3171825"/>
            <a:ext cx="1333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2563EB"/>
                </a:solidFill>
                <a:latin typeface="Inter"/>
                <a:ea typeface="Inter"/>
              </a:rPr>
              <a:t>04</a:t>
            </a:r>
            <a:endParaRPr/>
          </a:p>
        </p:txBody>
      </p:sp>
      <p:sp>
        <p:nvSpPr>
          <p:cNvPr id="661" name="文本框 660" descr="{&quot;isTemplate&quot;:true,&quot;type&quot;:&quot;text&quot;}"/>
          <p:cNvSpPr txBox="1"/>
          <p:nvPr/>
        </p:nvSpPr>
        <p:spPr>
          <a:xfrm>
            <a:off x="4991100" y="3162300"/>
            <a:ext cx="59436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0F172A"/>
                </a:solidFill>
                <a:latin typeface="Microsoft YaHei"/>
                <a:ea typeface="Microsoft YaHei"/>
              </a:rPr>
              <a:t>我不会为了让数据</a:t>
            </a:r>
            <a:r>
              <a:rPr lang="en-US" sz="975">
                <a:solidFill>
                  <a:srgbClr val="0F172A"/>
                </a:solidFill>
                <a:latin typeface="Microsoft YaHei"/>
                <a:ea typeface="Microsoft YaHei"/>
              </a:rPr>
              <a:t>"</a:t>
            </a:r>
            <a:r>
              <a:rPr lang="zh-CN" sz="975">
                <a:solidFill>
                  <a:srgbClr val="0F172A"/>
                </a:solidFill>
                <a:latin typeface="Microsoft YaHei"/>
                <a:ea typeface="Microsoft YaHei"/>
              </a:rPr>
              <a:t>好看</a:t>
            </a:r>
            <a:r>
              <a:rPr lang="en-US" sz="975">
                <a:solidFill>
                  <a:srgbClr val="0F172A"/>
                </a:solidFill>
                <a:latin typeface="Microsoft YaHei"/>
                <a:ea typeface="Microsoft YaHei"/>
              </a:rPr>
              <a:t>"</a:t>
            </a:r>
            <a:r>
              <a:rPr lang="zh-CN" sz="975">
                <a:solidFill>
                  <a:srgbClr val="0F172A"/>
                </a:solidFill>
                <a:latin typeface="Microsoft YaHei"/>
                <a:ea typeface="Microsoft YaHei"/>
              </a:rPr>
              <a:t>而修改记录</a:t>
            </a:r>
            <a:endParaRPr/>
          </a:p>
        </p:txBody>
      </p:sp>
      <p:sp>
        <p:nvSpPr>
          <p:cNvPr id="662" name="圆角矩形 661"/>
          <p:cNvSpPr/>
          <p:nvPr/>
        </p:nvSpPr>
        <p:spPr>
          <a:xfrm>
            <a:off x="11029950" y="312420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10B98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63" name="文本框 662" descr="{&quot;isTemplate&quot;:true,&quot;type&quot;:&quot;text&quot;}"/>
          <p:cNvSpPr txBox="1"/>
          <p:nvPr/>
        </p:nvSpPr>
        <p:spPr>
          <a:xfrm>
            <a:off x="11096625" y="3162300"/>
            <a:ext cx="1047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10B981"/>
                </a:solidFill>
                <a:latin typeface="Microsoft YaHei"/>
                <a:ea typeface="Microsoft YaHei"/>
              </a:rPr>
              <a:t>✓</a:t>
            </a:r>
            <a:endParaRPr/>
          </a:p>
        </p:txBody>
      </p:sp>
      <p:sp>
        <p:nvSpPr>
          <p:cNvPr id="664" name="圆角矩形 663"/>
          <p:cNvSpPr/>
          <p:nvPr/>
        </p:nvSpPr>
        <p:spPr>
          <a:xfrm>
            <a:off x="11315700" y="312420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EF444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65" name="文本框 664" descr="{&quot;isTemplate&quot;:true,&quot;type&quot;:&quot;text&quot;}"/>
          <p:cNvSpPr txBox="1"/>
          <p:nvPr/>
        </p:nvSpPr>
        <p:spPr>
          <a:xfrm>
            <a:off x="11391900" y="3162300"/>
            <a:ext cx="857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EF4444"/>
                </a:solidFill>
                <a:latin typeface="Microsoft YaHei"/>
                <a:ea typeface="Microsoft YaHei"/>
              </a:rPr>
              <a:t>✗</a:t>
            </a:r>
            <a:endParaRPr/>
          </a:p>
        </p:txBody>
      </p:sp>
      <p:sp>
        <p:nvSpPr>
          <p:cNvPr id="666" name="圆角矩形 665"/>
          <p:cNvSpPr/>
          <p:nvPr/>
        </p:nvSpPr>
        <p:spPr>
          <a:xfrm>
            <a:off x="4552950" y="3486150"/>
            <a:ext cx="7067550" cy="381000"/>
          </a:xfrm>
          <a:prstGeom prst="roundRect">
            <a:avLst>
              <a:gd name="adj" fmla="val 1000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67" name="圆角矩形 666"/>
          <p:cNvSpPr/>
          <p:nvPr/>
        </p:nvSpPr>
        <p:spPr>
          <a:xfrm>
            <a:off x="4667250" y="356235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F1F5F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68" name="文本框 667" descr="{&quot;isTemplate&quot;:true,&quot;type&quot;:&quot;text&quot;}"/>
          <p:cNvSpPr txBox="1"/>
          <p:nvPr/>
        </p:nvSpPr>
        <p:spPr>
          <a:xfrm>
            <a:off x="4714875" y="3609975"/>
            <a:ext cx="1333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2563EB"/>
                </a:solidFill>
                <a:latin typeface="Inter"/>
                <a:ea typeface="Inter"/>
              </a:rPr>
              <a:t>05</a:t>
            </a:r>
            <a:endParaRPr/>
          </a:p>
        </p:txBody>
      </p:sp>
      <p:sp>
        <p:nvSpPr>
          <p:cNvPr id="669" name="文本框 668" descr="{&quot;isTemplate&quot;:true,&quot;type&quot;:&quot;text&quot;}"/>
          <p:cNvSpPr txBox="1"/>
          <p:nvPr/>
        </p:nvSpPr>
        <p:spPr>
          <a:xfrm>
            <a:off x="4991100" y="3600450"/>
            <a:ext cx="59436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0F172A"/>
                </a:solidFill>
                <a:latin typeface="Microsoft YaHei"/>
                <a:ea typeface="Microsoft YaHei"/>
              </a:rPr>
              <a:t>我做到首件检验，确认合格后再批量生产</a:t>
            </a:r>
            <a:endParaRPr/>
          </a:p>
        </p:txBody>
      </p:sp>
      <p:sp>
        <p:nvSpPr>
          <p:cNvPr id="670" name="圆角矩形 669"/>
          <p:cNvSpPr/>
          <p:nvPr/>
        </p:nvSpPr>
        <p:spPr>
          <a:xfrm>
            <a:off x="11029950" y="356235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10B98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71" name="文本框 670" descr="{&quot;isTemplate&quot;:true,&quot;type&quot;:&quot;text&quot;}"/>
          <p:cNvSpPr txBox="1"/>
          <p:nvPr/>
        </p:nvSpPr>
        <p:spPr>
          <a:xfrm>
            <a:off x="11096625" y="3600450"/>
            <a:ext cx="1047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10B981"/>
                </a:solidFill>
                <a:latin typeface="Microsoft YaHei"/>
                <a:ea typeface="Microsoft YaHei"/>
              </a:rPr>
              <a:t>✓</a:t>
            </a:r>
            <a:endParaRPr/>
          </a:p>
        </p:txBody>
      </p:sp>
      <p:sp>
        <p:nvSpPr>
          <p:cNvPr id="672" name="圆角矩形 671"/>
          <p:cNvSpPr/>
          <p:nvPr/>
        </p:nvSpPr>
        <p:spPr>
          <a:xfrm>
            <a:off x="11315700" y="356235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EF444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73" name="文本框 672" descr="{&quot;isTemplate&quot;:true,&quot;type&quot;:&quot;text&quot;}"/>
          <p:cNvSpPr txBox="1"/>
          <p:nvPr/>
        </p:nvSpPr>
        <p:spPr>
          <a:xfrm>
            <a:off x="11391900" y="3600450"/>
            <a:ext cx="857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EF4444"/>
                </a:solidFill>
                <a:latin typeface="Microsoft YaHei"/>
                <a:ea typeface="Microsoft YaHei"/>
              </a:rPr>
              <a:t>✗</a:t>
            </a:r>
            <a:endParaRPr/>
          </a:p>
        </p:txBody>
      </p:sp>
      <p:sp>
        <p:nvSpPr>
          <p:cNvPr id="674" name="圆角矩形 673"/>
          <p:cNvSpPr/>
          <p:nvPr/>
        </p:nvSpPr>
        <p:spPr>
          <a:xfrm>
            <a:off x="4552950" y="3924300"/>
            <a:ext cx="7067550" cy="3810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75" name="圆角矩形 674"/>
          <p:cNvSpPr/>
          <p:nvPr/>
        </p:nvSpPr>
        <p:spPr>
          <a:xfrm>
            <a:off x="4667250" y="400050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F1F5F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76" name="文本框 675" descr="{&quot;isTemplate&quot;:true,&quot;type&quot;:&quot;text&quot;}"/>
          <p:cNvSpPr txBox="1"/>
          <p:nvPr/>
        </p:nvSpPr>
        <p:spPr>
          <a:xfrm>
            <a:off x="4714875" y="4048125"/>
            <a:ext cx="1333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2563EB"/>
                </a:solidFill>
                <a:latin typeface="Inter"/>
                <a:ea typeface="Inter"/>
              </a:rPr>
              <a:t>06</a:t>
            </a:r>
            <a:endParaRPr/>
          </a:p>
        </p:txBody>
      </p:sp>
      <p:sp>
        <p:nvSpPr>
          <p:cNvPr id="677" name="文本框 676" descr="{&quot;isTemplate&quot;:true,&quot;type&quot;:&quot;text&quot;}"/>
          <p:cNvSpPr txBox="1"/>
          <p:nvPr/>
        </p:nvSpPr>
        <p:spPr>
          <a:xfrm>
            <a:off x="4991100" y="4038600"/>
            <a:ext cx="59436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0F172A"/>
                </a:solidFill>
                <a:latin typeface="Microsoft YaHei"/>
                <a:ea typeface="Microsoft YaHei"/>
              </a:rPr>
              <a:t>我了解上一道工序的输入要求，也清楚自己的输出标准</a:t>
            </a:r>
            <a:endParaRPr/>
          </a:p>
        </p:txBody>
      </p:sp>
      <p:sp>
        <p:nvSpPr>
          <p:cNvPr id="678" name="圆角矩形 677"/>
          <p:cNvSpPr/>
          <p:nvPr/>
        </p:nvSpPr>
        <p:spPr>
          <a:xfrm>
            <a:off x="11029950" y="400050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10B98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79" name="文本框 678" descr="{&quot;isTemplate&quot;:true,&quot;type&quot;:&quot;text&quot;}"/>
          <p:cNvSpPr txBox="1"/>
          <p:nvPr/>
        </p:nvSpPr>
        <p:spPr>
          <a:xfrm>
            <a:off x="11096625" y="4038600"/>
            <a:ext cx="1047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10B981"/>
                </a:solidFill>
                <a:latin typeface="Microsoft YaHei"/>
                <a:ea typeface="Microsoft YaHei"/>
              </a:rPr>
              <a:t>✓</a:t>
            </a:r>
            <a:endParaRPr/>
          </a:p>
        </p:txBody>
      </p:sp>
      <p:sp>
        <p:nvSpPr>
          <p:cNvPr id="680" name="圆角矩形 679"/>
          <p:cNvSpPr/>
          <p:nvPr/>
        </p:nvSpPr>
        <p:spPr>
          <a:xfrm>
            <a:off x="11315700" y="400050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EF444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81" name="文本框 680" descr="{&quot;isTemplate&quot;:true,&quot;type&quot;:&quot;text&quot;}"/>
          <p:cNvSpPr txBox="1"/>
          <p:nvPr/>
        </p:nvSpPr>
        <p:spPr>
          <a:xfrm>
            <a:off x="11391900" y="4038600"/>
            <a:ext cx="857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EF4444"/>
                </a:solidFill>
                <a:latin typeface="Microsoft YaHei"/>
                <a:ea typeface="Microsoft YaHei"/>
              </a:rPr>
              <a:t>✗</a:t>
            </a:r>
            <a:endParaRPr/>
          </a:p>
        </p:txBody>
      </p:sp>
      <p:sp>
        <p:nvSpPr>
          <p:cNvPr id="682" name="圆角矩形 681"/>
          <p:cNvSpPr/>
          <p:nvPr/>
        </p:nvSpPr>
        <p:spPr>
          <a:xfrm>
            <a:off x="4552950" y="4362450"/>
            <a:ext cx="7067550" cy="381000"/>
          </a:xfrm>
          <a:prstGeom prst="roundRect">
            <a:avLst>
              <a:gd name="adj" fmla="val 1000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83" name="圆角矩形 682"/>
          <p:cNvSpPr/>
          <p:nvPr/>
        </p:nvSpPr>
        <p:spPr>
          <a:xfrm>
            <a:off x="4667250" y="443865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F1F5F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84" name="文本框 683" descr="{&quot;isTemplate&quot;:true,&quot;type&quot;:&quot;text&quot;}"/>
          <p:cNvSpPr txBox="1"/>
          <p:nvPr/>
        </p:nvSpPr>
        <p:spPr>
          <a:xfrm>
            <a:off x="4714875" y="4486275"/>
            <a:ext cx="1333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2563EB"/>
                </a:solidFill>
                <a:latin typeface="Inter"/>
                <a:ea typeface="Inter"/>
              </a:rPr>
              <a:t>07</a:t>
            </a:r>
            <a:endParaRPr/>
          </a:p>
        </p:txBody>
      </p:sp>
      <p:sp>
        <p:nvSpPr>
          <p:cNvPr id="685" name="文本框 684" descr="{&quot;isTemplate&quot;:true,&quot;type&quot;:&quot;text&quot;}"/>
          <p:cNvSpPr txBox="1"/>
          <p:nvPr/>
        </p:nvSpPr>
        <p:spPr>
          <a:xfrm>
            <a:off x="4991100" y="4476750"/>
            <a:ext cx="59436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0F172A"/>
                </a:solidFill>
                <a:latin typeface="Microsoft YaHei"/>
                <a:ea typeface="Microsoft YaHei"/>
              </a:rPr>
              <a:t>我主动学习质量工具（如检查表、</a:t>
            </a:r>
            <a:r>
              <a:rPr lang="en-US" sz="975">
                <a:solidFill>
                  <a:srgbClr val="0F172A"/>
                </a:solidFill>
                <a:latin typeface="Microsoft YaHei"/>
                <a:ea typeface="Microsoft YaHei"/>
              </a:rPr>
              <a:t>5Why</a:t>
            </a:r>
            <a:r>
              <a:rPr lang="zh-CN" sz="975">
                <a:solidFill>
                  <a:srgbClr val="0F172A"/>
                </a:solidFill>
                <a:latin typeface="Microsoft YaHei"/>
                <a:ea typeface="Microsoft YaHei"/>
              </a:rPr>
              <a:t>）</a:t>
            </a:r>
            <a:endParaRPr/>
          </a:p>
        </p:txBody>
      </p:sp>
      <p:sp>
        <p:nvSpPr>
          <p:cNvPr id="686" name="圆角矩形 685"/>
          <p:cNvSpPr/>
          <p:nvPr/>
        </p:nvSpPr>
        <p:spPr>
          <a:xfrm>
            <a:off x="11029950" y="443865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10B98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87" name="文本框 686" descr="{&quot;isTemplate&quot;:true,&quot;type&quot;:&quot;text&quot;}"/>
          <p:cNvSpPr txBox="1"/>
          <p:nvPr/>
        </p:nvSpPr>
        <p:spPr>
          <a:xfrm>
            <a:off x="11096625" y="4476750"/>
            <a:ext cx="1047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10B981"/>
                </a:solidFill>
                <a:latin typeface="Microsoft YaHei"/>
                <a:ea typeface="Microsoft YaHei"/>
              </a:rPr>
              <a:t>✓</a:t>
            </a:r>
            <a:endParaRPr/>
          </a:p>
        </p:txBody>
      </p:sp>
      <p:sp>
        <p:nvSpPr>
          <p:cNvPr id="688" name="圆角矩形 687"/>
          <p:cNvSpPr/>
          <p:nvPr/>
        </p:nvSpPr>
        <p:spPr>
          <a:xfrm>
            <a:off x="11315700" y="443865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EF444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89" name="文本框 688" descr="{&quot;isTemplate&quot;:true,&quot;type&quot;:&quot;text&quot;}"/>
          <p:cNvSpPr txBox="1"/>
          <p:nvPr/>
        </p:nvSpPr>
        <p:spPr>
          <a:xfrm>
            <a:off x="11391900" y="4476750"/>
            <a:ext cx="857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EF4444"/>
                </a:solidFill>
                <a:latin typeface="Microsoft YaHei"/>
                <a:ea typeface="Microsoft YaHei"/>
              </a:rPr>
              <a:t>✗</a:t>
            </a:r>
            <a:endParaRPr/>
          </a:p>
        </p:txBody>
      </p:sp>
      <p:sp>
        <p:nvSpPr>
          <p:cNvPr id="690" name="圆角矩形 689"/>
          <p:cNvSpPr/>
          <p:nvPr/>
        </p:nvSpPr>
        <p:spPr>
          <a:xfrm>
            <a:off x="4552950" y="4800600"/>
            <a:ext cx="7067550" cy="3810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91" name="圆角矩形 690"/>
          <p:cNvSpPr/>
          <p:nvPr/>
        </p:nvSpPr>
        <p:spPr>
          <a:xfrm>
            <a:off x="4667250" y="487680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F1F5F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92" name="文本框 691" descr="{&quot;isTemplate&quot;:true,&quot;type&quot;:&quot;text&quot;}"/>
          <p:cNvSpPr txBox="1"/>
          <p:nvPr/>
        </p:nvSpPr>
        <p:spPr>
          <a:xfrm>
            <a:off x="4714875" y="4924425"/>
            <a:ext cx="1333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2563EB"/>
                </a:solidFill>
                <a:latin typeface="Inter"/>
                <a:ea typeface="Inter"/>
              </a:rPr>
              <a:t>08</a:t>
            </a:r>
            <a:endParaRPr/>
          </a:p>
        </p:txBody>
      </p:sp>
      <p:sp>
        <p:nvSpPr>
          <p:cNvPr id="693" name="文本框 692" descr="{&quot;isTemplate&quot;:true,&quot;type&quot;:&quot;text&quot;}"/>
          <p:cNvSpPr txBox="1"/>
          <p:nvPr/>
        </p:nvSpPr>
        <p:spPr>
          <a:xfrm>
            <a:off x="4991100" y="4914900"/>
            <a:ext cx="59436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0F172A"/>
                </a:solidFill>
                <a:latin typeface="Microsoft YaHei"/>
                <a:ea typeface="Microsoft YaHei"/>
              </a:rPr>
              <a:t>我关注客户反馈，理解客户对质量的期望</a:t>
            </a:r>
            <a:endParaRPr/>
          </a:p>
        </p:txBody>
      </p:sp>
      <p:sp>
        <p:nvSpPr>
          <p:cNvPr id="694" name="圆角矩形 693"/>
          <p:cNvSpPr/>
          <p:nvPr/>
        </p:nvSpPr>
        <p:spPr>
          <a:xfrm>
            <a:off x="11029950" y="487680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10B98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95" name="文本框 694" descr="{&quot;isTemplate&quot;:true,&quot;type&quot;:&quot;text&quot;}"/>
          <p:cNvSpPr txBox="1"/>
          <p:nvPr/>
        </p:nvSpPr>
        <p:spPr>
          <a:xfrm>
            <a:off x="11096625" y="4914900"/>
            <a:ext cx="1047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10B981"/>
                </a:solidFill>
                <a:latin typeface="Microsoft YaHei"/>
                <a:ea typeface="Microsoft YaHei"/>
              </a:rPr>
              <a:t>✓</a:t>
            </a:r>
            <a:endParaRPr/>
          </a:p>
        </p:txBody>
      </p:sp>
      <p:sp>
        <p:nvSpPr>
          <p:cNvPr id="696" name="圆角矩形 695"/>
          <p:cNvSpPr/>
          <p:nvPr/>
        </p:nvSpPr>
        <p:spPr>
          <a:xfrm>
            <a:off x="11315700" y="487680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EF444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97" name="文本框 696" descr="{&quot;isTemplate&quot;:true,&quot;type&quot;:&quot;text&quot;}"/>
          <p:cNvSpPr txBox="1"/>
          <p:nvPr/>
        </p:nvSpPr>
        <p:spPr>
          <a:xfrm>
            <a:off x="11391900" y="4914900"/>
            <a:ext cx="857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EF4444"/>
                </a:solidFill>
                <a:latin typeface="Microsoft YaHei"/>
                <a:ea typeface="Microsoft YaHei"/>
              </a:rPr>
              <a:t>✗</a:t>
            </a:r>
            <a:endParaRPr/>
          </a:p>
        </p:txBody>
      </p:sp>
      <p:sp>
        <p:nvSpPr>
          <p:cNvPr id="698" name="圆角矩形 697"/>
          <p:cNvSpPr/>
          <p:nvPr/>
        </p:nvSpPr>
        <p:spPr>
          <a:xfrm>
            <a:off x="4552950" y="5238750"/>
            <a:ext cx="7067550" cy="381000"/>
          </a:xfrm>
          <a:prstGeom prst="roundRect">
            <a:avLst>
              <a:gd name="adj" fmla="val 1000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99" name="圆角矩形 698"/>
          <p:cNvSpPr/>
          <p:nvPr/>
        </p:nvSpPr>
        <p:spPr>
          <a:xfrm>
            <a:off x="4667250" y="531495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F1F5F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00" name="文本框 699" descr="{&quot;isTemplate&quot;:true,&quot;type&quot;:&quot;text&quot;}"/>
          <p:cNvSpPr txBox="1"/>
          <p:nvPr/>
        </p:nvSpPr>
        <p:spPr>
          <a:xfrm>
            <a:off x="4714875" y="5362575"/>
            <a:ext cx="1333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2563EB"/>
                </a:solidFill>
                <a:latin typeface="Inter"/>
                <a:ea typeface="Inter"/>
              </a:rPr>
              <a:t>09</a:t>
            </a:r>
            <a:endParaRPr/>
          </a:p>
        </p:txBody>
      </p:sp>
      <p:sp>
        <p:nvSpPr>
          <p:cNvPr id="701" name="文本框 700" descr="{&quot;isTemplate&quot;:true,&quot;type&quot;:&quot;text&quot;}"/>
          <p:cNvSpPr txBox="1"/>
          <p:nvPr/>
        </p:nvSpPr>
        <p:spPr>
          <a:xfrm>
            <a:off x="4991100" y="5353050"/>
            <a:ext cx="59436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0F172A"/>
                </a:solidFill>
                <a:latin typeface="Microsoft YaHei"/>
                <a:ea typeface="Microsoft YaHei"/>
              </a:rPr>
              <a:t>我提出过质量改进建议，哪怕是很小的改进</a:t>
            </a:r>
            <a:endParaRPr/>
          </a:p>
        </p:txBody>
      </p:sp>
      <p:sp>
        <p:nvSpPr>
          <p:cNvPr id="702" name="圆角矩形 701"/>
          <p:cNvSpPr/>
          <p:nvPr/>
        </p:nvSpPr>
        <p:spPr>
          <a:xfrm>
            <a:off x="11029950" y="531495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10B98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03" name="文本框 702" descr="{&quot;isTemplate&quot;:true,&quot;type&quot;:&quot;text&quot;}"/>
          <p:cNvSpPr txBox="1"/>
          <p:nvPr/>
        </p:nvSpPr>
        <p:spPr>
          <a:xfrm>
            <a:off x="11096625" y="5353050"/>
            <a:ext cx="1047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10B981"/>
                </a:solidFill>
                <a:latin typeface="Microsoft YaHei"/>
                <a:ea typeface="Microsoft YaHei"/>
              </a:rPr>
              <a:t>✓</a:t>
            </a:r>
            <a:endParaRPr/>
          </a:p>
        </p:txBody>
      </p:sp>
      <p:sp>
        <p:nvSpPr>
          <p:cNvPr id="704" name="圆角矩形 703"/>
          <p:cNvSpPr/>
          <p:nvPr/>
        </p:nvSpPr>
        <p:spPr>
          <a:xfrm>
            <a:off x="11315700" y="531495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EF444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05" name="文本框 704" descr="{&quot;isTemplate&quot;:true,&quot;type&quot;:&quot;text&quot;}"/>
          <p:cNvSpPr txBox="1"/>
          <p:nvPr/>
        </p:nvSpPr>
        <p:spPr>
          <a:xfrm>
            <a:off x="11391900" y="5353050"/>
            <a:ext cx="857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EF4444"/>
                </a:solidFill>
                <a:latin typeface="Microsoft YaHei"/>
                <a:ea typeface="Microsoft YaHei"/>
              </a:rPr>
              <a:t>✗</a:t>
            </a:r>
            <a:endParaRPr/>
          </a:p>
        </p:txBody>
      </p:sp>
      <p:sp>
        <p:nvSpPr>
          <p:cNvPr id="706" name="圆角矩形 705"/>
          <p:cNvSpPr/>
          <p:nvPr/>
        </p:nvSpPr>
        <p:spPr>
          <a:xfrm>
            <a:off x="4552950" y="5676900"/>
            <a:ext cx="7067550" cy="3810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07" name="圆角矩形 706"/>
          <p:cNvSpPr/>
          <p:nvPr/>
        </p:nvSpPr>
        <p:spPr>
          <a:xfrm>
            <a:off x="4667250" y="575310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F1F5F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08" name="文本框 707" descr="{&quot;isTemplate&quot;:true,&quot;type&quot;:&quot;text&quot;}"/>
          <p:cNvSpPr txBox="1"/>
          <p:nvPr/>
        </p:nvSpPr>
        <p:spPr>
          <a:xfrm>
            <a:off x="4714875" y="5800725"/>
            <a:ext cx="1333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2563EB"/>
                </a:solidFill>
                <a:latin typeface="Inter"/>
                <a:ea typeface="Inter"/>
              </a:rPr>
              <a:t>10</a:t>
            </a:r>
            <a:endParaRPr/>
          </a:p>
        </p:txBody>
      </p:sp>
      <p:sp>
        <p:nvSpPr>
          <p:cNvPr id="709" name="文本框 708" descr="{&quot;isTemplate&quot;:true,&quot;type&quot;:&quot;text&quot;}"/>
          <p:cNvSpPr txBox="1"/>
          <p:nvPr/>
        </p:nvSpPr>
        <p:spPr>
          <a:xfrm>
            <a:off x="4991100" y="5791200"/>
            <a:ext cx="59436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>
                <a:solidFill>
                  <a:srgbClr val="0F172A"/>
                </a:solidFill>
                <a:latin typeface="Microsoft YaHei"/>
                <a:ea typeface="Microsoft YaHei"/>
              </a:rPr>
              <a:t>我相信</a:t>
            </a:r>
            <a:r>
              <a:rPr lang="en-US" sz="975">
                <a:solidFill>
                  <a:srgbClr val="0F172A"/>
                </a:solidFill>
                <a:latin typeface="Microsoft YaHei"/>
                <a:ea typeface="Microsoft YaHei"/>
              </a:rPr>
              <a:t>"</a:t>
            </a:r>
            <a:r>
              <a:rPr lang="zh-CN" sz="975">
                <a:solidFill>
                  <a:srgbClr val="0F172A"/>
                </a:solidFill>
                <a:latin typeface="Microsoft YaHei"/>
                <a:ea typeface="Microsoft YaHei"/>
              </a:rPr>
              <a:t>一次做对</a:t>
            </a:r>
            <a:r>
              <a:rPr lang="en-US" sz="975">
                <a:solidFill>
                  <a:srgbClr val="0F172A"/>
                </a:solidFill>
                <a:latin typeface="Microsoft YaHei"/>
                <a:ea typeface="Microsoft YaHei"/>
              </a:rPr>
              <a:t>"</a:t>
            </a:r>
            <a:r>
              <a:rPr lang="zh-CN" sz="975">
                <a:solidFill>
                  <a:srgbClr val="0F172A"/>
                </a:solidFill>
                <a:latin typeface="Microsoft YaHei"/>
                <a:ea typeface="Microsoft YaHei"/>
              </a:rPr>
              <a:t>是最省时省力的方式</a:t>
            </a:r>
            <a:endParaRPr/>
          </a:p>
        </p:txBody>
      </p:sp>
      <p:sp>
        <p:nvSpPr>
          <p:cNvPr id="710" name="圆角矩形 709"/>
          <p:cNvSpPr/>
          <p:nvPr/>
        </p:nvSpPr>
        <p:spPr>
          <a:xfrm>
            <a:off x="11029950" y="575310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10B98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11" name="文本框 710" descr="{&quot;isTemplate&quot;:true,&quot;type&quot;:&quot;text&quot;}"/>
          <p:cNvSpPr txBox="1"/>
          <p:nvPr/>
        </p:nvSpPr>
        <p:spPr>
          <a:xfrm>
            <a:off x="11096625" y="5791200"/>
            <a:ext cx="1047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10B981"/>
                </a:solidFill>
                <a:latin typeface="Microsoft YaHei"/>
                <a:ea typeface="Microsoft YaHei"/>
              </a:rPr>
              <a:t>✓</a:t>
            </a:r>
            <a:endParaRPr/>
          </a:p>
        </p:txBody>
      </p:sp>
      <p:sp>
        <p:nvSpPr>
          <p:cNvPr id="712" name="圆角矩形 711"/>
          <p:cNvSpPr/>
          <p:nvPr/>
        </p:nvSpPr>
        <p:spPr>
          <a:xfrm>
            <a:off x="11315700" y="5753100"/>
            <a:ext cx="228600" cy="228600"/>
          </a:xfrm>
          <a:prstGeom prst="roundRect">
            <a:avLst>
              <a:gd name="adj" fmla="val 16667"/>
            </a:avLst>
          </a:prstGeom>
          <a:ln w="19050">
            <a:solidFill>
              <a:srgbClr val="EF444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13" name="文本框 712" descr="{&quot;isTemplate&quot;:true,&quot;type&quot;:&quot;text&quot;}"/>
          <p:cNvSpPr txBox="1"/>
          <p:nvPr/>
        </p:nvSpPr>
        <p:spPr>
          <a:xfrm>
            <a:off x="11391900" y="5791200"/>
            <a:ext cx="857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 b="1">
                <a:solidFill>
                  <a:srgbClr val="EF4444"/>
                </a:solidFill>
                <a:latin typeface="Microsoft YaHei"/>
                <a:ea typeface="Microsoft YaHei"/>
              </a:rPr>
              <a:t>✗</a:t>
            </a:r>
            <a:endParaRPr/>
          </a:p>
        </p:txBody>
      </p:sp>
      <p:sp>
        <p:nvSpPr>
          <p:cNvPr id="714" name="任意形状 713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15" name="文本框 714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716" name="文本框 715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21 / 30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DC2626',&#10;        }}&gt;&#10;            &lt;Text style={{ fontSize: 14, color: '#DC2626', letterSpacing: 4, fontWeight: 600 }}&gt;&#10;                CHAPTER 04 · 全员质量责任&#10;            &lt;/Text&gt;&#10;            &lt;Text style={{ fontSize: 34, color: '#0F172A', fontWeight: 'bold', marginTop: 8 }}&gt;&#10;                质量红线 · 不可逾越&#10;            &lt;/Text&gt;&#10;        &lt;/Box&gt;&#10;&#10;        {/* 视觉中心：巨型数字&quot;0&quot; + 红线圈 */}&#10;        &lt;Box style={{&#10;            position: 'absolute',&#10;            top: 180, left: 0,&#10;            width: '40%',&#10;            flexDirection: 'column',&#10;            alignItems: 'center',&#10;        }}&gt;&#10;            &lt;Box style={{&#10;                position: 'relative',&#10;                width: 280, height: 280,&#10;                justifyContent: 'center',&#10;                alignItems: 'center',&#10;            }}&gt;&#10;                {/* 外圈红色虚线 */}&#10;                &lt;svg width={280} height={280} viewBox='0 0 280 280' style={{ position: 'absolute', top: 0, left: 0 }}&gt;&#10;                    &lt;circle cx={140} cy={140} r={130} fill='none' stroke='#DC2626' strokeWidth={3} strokeDasharray='6 6' /&gt;&#10;                    &lt;circle cx={140} cy={140} r={110} fill='none' stroke='#FCA5A5' strokeWidth={1} strokeDasharray='3 3' /&gt;&#10;                &lt;/svg&gt;&#10;                &lt;Text style={{&#10;                    fontSize: 180,&#10;                    color: '#DC2626',&#10;                    fontWeight: 'bold',&#10;                    fontFamily: 'Inter',&#10;                    lineHeight: 1,&#10;                    textShadow: '0 6px 24px rgba(220,38,38,0.25)',&#10;                }}&gt;&#10;                    0&#10;                &lt;/Text&gt;&#10;            &lt;/Box&gt;&#10;            &lt;Text style={{&#10;                fontSize: 22,&#10;                color: '#DC2626',&#10;                fontWeight: 'bold',&#10;                letterSpacing: 6,&#10;                marginTop: -16,&#10;            }}&gt;&#10;                零 容 忍&#10;            &lt;/Text&gt;&#10;            &lt;Text style={{&#10;                fontSize: 14,&#10;                color: '#64748B',&#10;                marginTop: 8,&#10;            }}&gt;&#10;                对质量违规行为，绝不妥协&#10;            &lt;/Text&gt;&#10;        &lt;/Box&gt;&#10;&#10;        {/* 右60%：5条红线 */}&#10;        &lt;Box style={{&#10;            position: 'absolute',&#10;            top: 160, right: 60,&#10;            width: '50%',&#10;            flexDirection: 'column',&#10;            gap: 14,&#10;        }}&gt;&#10;            &lt;Text style={{ fontSize: 18, color: '#0F172A', fontWeight: 'bold', marginBottom: 8 }}&gt;&#10;                &lt;FAIcon name='exclamation-triangle' style={{ fill: '#DC2626', width: 18, height: 18 }} /&gt;&#10;                &lt;span&gt;  &lt;/span&gt;&#10;                &lt;span&gt;触碰红线 = 触碰法律 / 触碰职业底线&lt;/span&gt;&#10;            &lt;/Text&gt;&#10;&#10;            {[&#10;                { num: '01', title: '杜绝隐瞒缺陷', desc: '任何已发现的问题必须如实上报，不得捂盖子、不得&quot;私了&quot;', icon: 'eye-slash' },&#10;                { num: '02', title: '杜绝违规放行', desc: '未通过规定检验 / 审批的产品，不得出厂、不得交付客户', icon: 'ban' },&#10;                { num: '03', title: '杜绝伪造数据', desc: '检验记录、过程数据必须真实可追溯，不得编造或选择性记录', icon: 'file-excel' },&#10;                { num: '04', title: '杜绝跳过检验', desc: '任何跳检、漏检、代检行为都是对客户和公司最大的伤害', icon: 'cut' },&#10;                { num: '05', title: '杜绝推诿责任', desc: '质量问题出现时，第一时间解决问题，而非追责第一', icon: 'user-slash' },&#10;            ].map((item, idx) =&gt; (&#10;                &lt;Box key={idx} style={{&#10;                    flexDirection: 'row',&#10;                    alignItems: 'center',&#10;                    gap: 14,&#10;                    background: '#FEF2F2',&#10;                    padding: 12,&#10;                    paddingLeft: 16,&#10;                    borderRadius: 6,&#10;                    borderLeft: '4px solid #DC2626',&#10;                }}&gt;&#10;                    &lt;Text style={{&#10;                        fontSize: 22,&#10;                        color: '#DC2626',&#10;                        fontWeight: 'bold',&#10;                        fontFamily: 'Inter',&#10;                        width: 38,&#10;                    }}&gt;&#10;                        {item.num}&#10;                    &lt;/Text&gt;&#10;                    &lt;FAIcon name={item.icon} style={{ fill: '#DC2626', width: 22, height: 22 }} /&gt;&#10;                    &lt;Box style={{ flexDirection: 'column', flex: 1 }}&gt;&#10;                        &lt;Text style={{ fontSize: 16, color: '#7F1D1D', fontWeight: 'bold' }}&gt;&#10;                            {item.title}&#10;                        &lt;/Text&gt;&#10;                        &lt;Text style={{ fontSize: 12, color: '#991B1B', lineHeight: 1.4, marginTop: 2 }}&gt;&#10;                            {item.desc}&#10;                        &lt;/Text&gt;&#10;                    &lt;/Box&gt;&#10;                &lt;/Box&gt;&#10;            ))}&#10;        &lt;/Box&gt;&#10;&#10;        {/* 底部呼吁 */}&#10;        &lt;Box style={{&#10;            position: 'absolute',&#10;            top: 620, left: 0, right: 0,&#10;            flexDirection: 'row',&#10;            justifyContent: 'center',&#10;            alignItems: 'center',&#10;            gap: 8,&#10;        }}&gt;&#10;            &lt;FAIcon name='shield-alt' style={{ fill: '#DC2626', width: 18, height: 18 }} /&gt;&#10;            &lt;Text style={{ fontSize: 16, color: '#7F1D1D', fontWeight: 'bold', letterSpacing: 1 }}&gt;&#10;                守住底线 · 就是守住企业的生命线&#10;            &lt;/Text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22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矩形 7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19" name="任意形状 718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DC262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20" name="文本框 719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DC2626"/>
                </a:solidFill>
                <a:latin typeface="Microsoft YaHei"/>
                <a:ea typeface="Microsoft YaHei"/>
              </a:rPr>
              <a:t>CHAPTER 04 · </a:t>
            </a:r>
            <a:r>
              <a:rPr lang="zh-CN" sz="1050" b="1" spc="300">
                <a:solidFill>
                  <a:srgbClr val="DC2626"/>
                </a:solidFill>
                <a:latin typeface="Microsoft YaHei"/>
                <a:ea typeface="Microsoft YaHei"/>
              </a:rPr>
              <a:t>全员质量责任</a:t>
            </a:r>
            <a:endParaRPr/>
          </a:p>
        </p:txBody>
      </p:sp>
      <p:sp>
        <p:nvSpPr>
          <p:cNvPr id="721" name="文本框 720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质量红线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·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不可逾越</a:t>
            </a:r>
            <a:endParaRPr/>
          </a:p>
        </p:txBody>
      </p:sp>
      <p:sp>
        <p:nvSpPr>
          <p:cNvPr id="722" name="文本框 721" descr="{&quot;isTemplate&quot;:true,&quot;type&quot;:&quot;text&quot;}"/>
          <p:cNvSpPr txBox="1"/>
          <p:nvPr/>
        </p:nvSpPr>
        <p:spPr>
          <a:xfrm>
            <a:off x="1924050" y="4229100"/>
            <a:ext cx="1038225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650" b="1" spc="450">
                <a:solidFill>
                  <a:srgbClr val="DC2626"/>
                </a:solidFill>
                <a:latin typeface="Microsoft YaHei"/>
                <a:ea typeface="Microsoft YaHei"/>
              </a:rPr>
              <a:t>零</a:t>
            </a:r>
            <a:r>
              <a:rPr lang="en-US" sz="1650" b="1" spc="450">
                <a:solidFill>
                  <a:srgbClr val="DC2626"/>
                </a:solidFill>
                <a:latin typeface="Microsoft YaHei"/>
                <a:ea typeface="Microsoft YaHei"/>
              </a:rPr>
              <a:t> </a:t>
            </a:r>
            <a:r>
              <a:rPr lang="zh-CN" sz="1650" b="1" spc="450">
                <a:solidFill>
                  <a:srgbClr val="DC2626"/>
                </a:solidFill>
                <a:latin typeface="Microsoft YaHei"/>
                <a:ea typeface="Microsoft YaHei"/>
              </a:rPr>
              <a:t>容</a:t>
            </a:r>
            <a:r>
              <a:rPr lang="en-US" sz="1650" b="1" spc="450">
                <a:solidFill>
                  <a:srgbClr val="DC2626"/>
                </a:solidFill>
                <a:latin typeface="Microsoft YaHei"/>
                <a:ea typeface="Microsoft YaHei"/>
              </a:rPr>
              <a:t> </a:t>
            </a:r>
            <a:r>
              <a:rPr lang="zh-CN" sz="1650" b="1" spc="450">
                <a:solidFill>
                  <a:srgbClr val="DC2626"/>
                </a:solidFill>
                <a:latin typeface="Microsoft YaHei"/>
                <a:ea typeface="Microsoft YaHei"/>
              </a:rPr>
              <a:t>忍</a:t>
            </a:r>
            <a:endParaRPr/>
          </a:p>
        </p:txBody>
      </p:sp>
      <p:sp>
        <p:nvSpPr>
          <p:cNvPr id="723" name="文本框 722" descr="{&quot;isTemplate&quot;:true,&quot;type&quot;:&quot;text&quot;}"/>
          <p:cNvSpPr txBox="1"/>
          <p:nvPr/>
        </p:nvSpPr>
        <p:spPr>
          <a:xfrm>
            <a:off x="1638300" y="4562475"/>
            <a:ext cx="16002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对质量违规行为，绝不妥协</a:t>
            </a:r>
            <a:endParaRPr/>
          </a:p>
        </p:txBody>
      </p:sp>
      <p:sp>
        <p:nvSpPr>
          <p:cNvPr id="724" name="文本框 723" descr="{&quot;isTemplate&quot;:true,&quot;type&quot;:&quot;text&quot;}"/>
          <p:cNvSpPr txBox="1"/>
          <p:nvPr/>
        </p:nvSpPr>
        <p:spPr>
          <a:xfrm>
            <a:off x="1962150" y="2019300"/>
            <a:ext cx="962025" cy="2057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3500" b="1">
                <a:solidFill>
                  <a:srgbClr val="DC2626"/>
                </a:solidFill>
                <a:effectLst>
                  <a:outerShdw blurRad="228600" dist="57150" dir="5400000">
                    <a:srgbClr val="DC2626">
                      <a:alpha val="25000"/>
                    </a:srgbClr>
                  </a:outerShdw>
                </a:effectLst>
                <a:latin typeface="Inter"/>
                <a:ea typeface="Inter"/>
              </a:rPr>
              <a:t>0</a:t>
            </a:r>
            <a:endParaRPr/>
          </a:p>
        </p:txBody>
      </p:sp>
      <p:pic>
        <p:nvPicPr>
          <p:cNvPr id="725" name="图形 724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" y="1714500"/>
            <a:ext cx="2667000" cy="2667000"/>
          </a:xfrm>
          <a:prstGeom prst="rect">
            <a:avLst/>
          </a:prstGeom>
          <a:ln/>
        </p:spPr>
      </p:pic>
      <p:sp>
        <p:nvSpPr>
          <p:cNvPr id="726" name="文本框 725" descr="{&quot;isTemplate&quot;:true,&quot;type&quot;:&quot;text&quot;}"/>
          <p:cNvSpPr txBox="1"/>
          <p:nvPr/>
        </p:nvSpPr>
        <p:spPr>
          <a:xfrm>
            <a:off x="5524500" y="1524000"/>
            <a:ext cx="60960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350" b="1">
                <a:solidFill>
                  <a:srgbClr val="0F172A"/>
                </a:solidFill>
                <a:latin typeface="Microsoft YaHei"/>
                <a:ea typeface="Microsoft YaHei"/>
              </a:rPr>
              <a:t>  </a:t>
            </a: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触碰红线</a:t>
            </a:r>
            <a:r>
              <a:rPr lang="en-US" sz="1350" b="1">
                <a:solidFill>
                  <a:srgbClr val="0F172A"/>
                </a:solidFill>
                <a:latin typeface="Microsoft YaHei"/>
                <a:ea typeface="Microsoft YaHei"/>
              </a:rPr>
              <a:t> = </a:t>
            </a: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触碰法律</a:t>
            </a:r>
            <a:r>
              <a:rPr lang="en-US" sz="1350" b="1">
                <a:solidFill>
                  <a:srgbClr val="0F172A"/>
                </a:solidFill>
                <a:latin typeface="Microsoft YaHei"/>
                <a:ea typeface="Microsoft YaHei"/>
              </a:rPr>
              <a:t> / </a:t>
            </a: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触碰职业底线</a:t>
            </a:r>
            <a:endParaRPr/>
          </a:p>
        </p:txBody>
      </p:sp>
      <p:sp>
        <p:nvSpPr>
          <p:cNvPr id="727" name="圆角矩形 726"/>
          <p:cNvSpPr/>
          <p:nvPr/>
        </p:nvSpPr>
        <p:spPr>
          <a:xfrm>
            <a:off x="5562600" y="1943100"/>
            <a:ext cx="6096000" cy="638175"/>
          </a:xfrm>
          <a:prstGeom prst="roundRect">
            <a:avLst>
              <a:gd name="adj" fmla="val 8955"/>
            </a:avLst>
          </a:prstGeom>
          <a:solidFill>
            <a:srgbClr val="FEF2F2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28" name="任意形状 727"/>
          <p:cNvSpPr/>
          <p:nvPr/>
        </p:nvSpPr>
        <p:spPr>
          <a:xfrm>
            <a:off x="5562600" y="1943100"/>
            <a:ext cx="6096000" cy="638175"/>
          </a:xfrm>
          <a:custGeom>
            <a:avLst/>
            <a:gdLst/>
            <a:ahLst/>
            <a:cxnLst/>
            <a:rect l="0" t="0" r="0" b="0"/>
            <a:pathLst>
              <a:path w="640" h="67">
                <a:moveTo>
                  <a:pt x="6" y="0"/>
                </a:moveTo>
                <a:cubicBezTo>
                  <a:pt x="5" y="0"/>
                  <a:pt x="4" y="1"/>
                  <a:pt x="4" y="2"/>
                </a:cubicBezTo>
                <a:lnTo>
                  <a:pt x="4" y="65"/>
                </a:lnTo>
                <a:cubicBezTo>
                  <a:pt x="4" y="66"/>
                  <a:pt x="5" y="67"/>
                  <a:pt x="6" y="67"/>
                </a:cubicBezTo>
                <a:cubicBezTo>
                  <a:pt x="3" y="67"/>
                  <a:pt x="0" y="64"/>
                  <a:pt x="0" y="61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DC262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29" name="文本框 728" descr="{&quot;isTemplate&quot;:true,&quot;type&quot;:&quot;text&quot;}"/>
          <p:cNvSpPr txBox="1"/>
          <p:nvPr/>
        </p:nvSpPr>
        <p:spPr>
          <a:xfrm>
            <a:off x="5715000" y="2133600"/>
            <a:ext cx="36195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DC2626"/>
                </a:solidFill>
                <a:latin typeface="Inter"/>
                <a:ea typeface="Inter"/>
              </a:rPr>
              <a:t>01</a:t>
            </a:r>
            <a:endParaRPr/>
          </a:p>
        </p:txBody>
      </p:sp>
      <p:pic>
        <p:nvPicPr>
          <p:cNvPr id="730" name="图形 729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10300" y="2162175"/>
            <a:ext cx="209550" cy="209550"/>
          </a:xfrm>
          <a:prstGeom prst="rect">
            <a:avLst/>
          </a:prstGeom>
          <a:ln/>
        </p:spPr>
      </p:pic>
      <p:sp>
        <p:nvSpPr>
          <p:cNvPr id="731" name="文本框 730" descr="{&quot;isTemplate&quot;:true,&quot;type&quot;:&quot;text&quot;}"/>
          <p:cNvSpPr txBox="1"/>
          <p:nvPr/>
        </p:nvSpPr>
        <p:spPr>
          <a:xfrm>
            <a:off x="6553200" y="2057400"/>
            <a:ext cx="49530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7F1D1D"/>
                </a:solidFill>
                <a:latin typeface="Microsoft YaHei"/>
                <a:ea typeface="Microsoft YaHei"/>
              </a:rPr>
              <a:t>杜绝隐瞒缺陷</a:t>
            </a:r>
            <a:endParaRPr/>
          </a:p>
        </p:txBody>
      </p:sp>
      <p:sp>
        <p:nvSpPr>
          <p:cNvPr id="732" name="文本框 731" descr="{&quot;isTemplate&quot;:true,&quot;type&quot;:&quot;text&quot;}"/>
          <p:cNvSpPr txBox="1"/>
          <p:nvPr/>
        </p:nvSpPr>
        <p:spPr>
          <a:xfrm>
            <a:off x="6553200" y="2266950"/>
            <a:ext cx="49530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任何已发现的问题必须如实上报，不得捂盖子、不得</a:t>
            </a:r>
            <a:r>
              <a:rPr lang="en-US" sz="900">
                <a:solidFill>
                  <a:srgbClr val="991B1B"/>
                </a:solidFill>
                <a:latin typeface="Microsoft YaHei"/>
                <a:ea typeface="Microsoft YaHei"/>
              </a:rPr>
              <a:t>"</a:t>
            </a: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私了</a:t>
            </a:r>
            <a:r>
              <a:rPr lang="en-US" sz="900">
                <a:solidFill>
                  <a:srgbClr val="991B1B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733" name="圆角矩形 732"/>
          <p:cNvSpPr/>
          <p:nvPr/>
        </p:nvSpPr>
        <p:spPr>
          <a:xfrm>
            <a:off x="5562600" y="2714625"/>
            <a:ext cx="6096000" cy="638175"/>
          </a:xfrm>
          <a:prstGeom prst="roundRect">
            <a:avLst>
              <a:gd name="adj" fmla="val 8955"/>
            </a:avLst>
          </a:prstGeom>
          <a:solidFill>
            <a:srgbClr val="FEF2F2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34" name="任意形状 733"/>
          <p:cNvSpPr/>
          <p:nvPr/>
        </p:nvSpPr>
        <p:spPr>
          <a:xfrm>
            <a:off x="5562600" y="2714625"/>
            <a:ext cx="6096000" cy="638175"/>
          </a:xfrm>
          <a:custGeom>
            <a:avLst/>
            <a:gdLst/>
            <a:ahLst/>
            <a:cxnLst/>
            <a:rect l="0" t="0" r="0" b="0"/>
            <a:pathLst>
              <a:path w="640" h="67">
                <a:moveTo>
                  <a:pt x="6" y="0"/>
                </a:moveTo>
                <a:cubicBezTo>
                  <a:pt x="5" y="0"/>
                  <a:pt x="4" y="1"/>
                  <a:pt x="4" y="2"/>
                </a:cubicBezTo>
                <a:lnTo>
                  <a:pt x="4" y="65"/>
                </a:lnTo>
                <a:cubicBezTo>
                  <a:pt x="4" y="66"/>
                  <a:pt x="5" y="67"/>
                  <a:pt x="6" y="67"/>
                </a:cubicBezTo>
                <a:cubicBezTo>
                  <a:pt x="3" y="67"/>
                  <a:pt x="0" y="64"/>
                  <a:pt x="0" y="61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DC262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35" name="文本框 734" descr="{&quot;isTemplate&quot;:true,&quot;type&quot;:&quot;text&quot;}"/>
          <p:cNvSpPr txBox="1"/>
          <p:nvPr/>
        </p:nvSpPr>
        <p:spPr>
          <a:xfrm>
            <a:off x="5715000" y="2905125"/>
            <a:ext cx="36195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DC2626"/>
                </a:solidFill>
                <a:latin typeface="Inter"/>
                <a:ea typeface="Inter"/>
              </a:rPr>
              <a:t>02</a:t>
            </a:r>
            <a:endParaRPr/>
          </a:p>
        </p:txBody>
      </p:sp>
      <p:pic>
        <p:nvPicPr>
          <p:cNvPr id="736" name="图形 735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10300" y="2933700"/>
            <a:ext cx="209550" cy="209550"/>
          </a:xfrm>
          <a:prstGeom prst="rect">
            <a:avLst/>
          </a:prstGeom>
          <a:ln/>
        </p:spPr>
      </p:pic>
      <p:sp>
        <p:nvSpPr>
          <p:cNvPr id="737" name="文本框 736" descr="{&quot;isTemplate&quot;:true,&quot;type&quot;:&quot;text&quot;}"/>
          <p:cNvSpPr txBox="1"/>
          <p:nvPr/>
        </p:nvSpPr>
        <p:spPr>
          <a:xfrm>
            <a:off x="6553200" y="2828925"/>
            <a:ext cx="49530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7F1D1D"/>
                </a:solidFill>
                <a:latin typeface="Microsoft YaHei"/>
                <a:ea typeface="Microsoft YaHei"/>
              </a:rPr>
              <a:t>杜绝违规放行</a:t>
            </a:r>
            <a:endParaRPr/>
          </a:p>
        </p:txBody>
      </p:sp>
      <p:sp>
        <p:nvSpPr>
          <p:cNvPr id="738" name="文本框 737" descr="{&quot;isTemplate&quot;:true,&quot;type&quot;:&quot;text&quot;}"/>
          <p:cNvSpPr txBox="1"/>
          <p:nvPr/>
        </p:nvSpPr>
        <p:spPr>
          <a:xfrm>
            <a:off x="6553200" y="3038475"/>
            <a:ext cx="49530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未通过规定检验</a:t>
            </a:r>
            <a:r>
              <a:rPr lang="en-US" sz="900">
                <a:solidFill>
                  <a:srgbClr val="991B1B"/>
                </a:solidFill>
                <a:latin typeface="Microsoft YaHei"/>
                <a:ea typeface="Microsoft YaHei"/>
              </a:rPr>
              <a:t> / </a:t>
            </a: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审批的产品，不得出厂、不得交付客户</a:t>
            </a:r>
            <a:endParaRPr/>
          </a:p>
        </p:txBody>
      </p:sp>
      <p:sp>
        <p:nvSpPr>
          <p:cNvPr id="739" name="圆角矩形 738"/>
          <p:cNvSpPr/>
          <p:nvPr/>
        </p:nvSpPr>
        <p:spPr>
          <a:xfrm>
            <a:off x="5562600" y="3486150"/>
            <a:ext cx="6096000" cy="638175"/>
          </a:xfrm>
          <a:prstGeom prst="roundRect">
            <a:avLst>
              <a:gd name="adj" fmla="val 8955"/>
            </a:avLst>
          </a:prstGeom>
          <a:solidFill>
            <a:srgbClr val="FEF2F2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40" name="任意形状 739"/>
          <p:cNvSpPr/>
          <p:nvPr/>
        </p:nvSpPr>
        <p:spPr>
          <a:xfrm>
            <a:off x="5562600" y="3486150"/>
            <a:ext cx="6096000" cy="638175"/>
          </a:xfrm>
          <a:custGeom>
            <a:avLst/>
            <a:gdLst/>
            <a:ahLst/>
            <a:cxnLst/>
            <a:rect l="0" t="0" r="0" b="0"/>
            <a:pathLst>
              <a:path w="640" h="67">
                <a:moveTo>
                  <a:pt x="6" y="0"/>
                </a:moveTo>
                <a:cubicBezTo>
                  <a:pt x="5" y="0"/>
                  <a:pt x="4" y="1"/>
                  <a:pt x="4" y="2"/>
                </a:cubicBezTo>
                <a:lnTo>
                  <a:pt x="4" y="65"/>
                </a:lnTo>
                <a:cubicBezTo>
                  <a:pt x="4" y="66"/>
                  <a:pt x="5" y="67"/>
                  <a:pt x="6" y="67"/>
                </a:cubicBezTo>
                <a:cubicBezTo>
                  <a:pt x="3" y="67"/>
                  <a:pt x="0" y="64"/>
                  <a:pt x="0" y="61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DC262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41" name="文本框 740" descr="{&quot;isTemplate&quot;:true,&quot;type&quot;:&quot;text&quot;}"/>
          <p:cNvSpPr txBox="1"/>
          <p:nvPr/>
        </p:nvSpPr>
        <p:spPr>
          <a:xfrm>
            <a:off x="5715000" y="3676650"/>
            <a:ext cx="36195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DC2626"/>
                </a:solidFill>
                <a:latin typeface="Inter"/>
                <a:ea typeface="Inter"/>
              </a:rPr>
              <a:t>03</a:t>
            </a:r>
            <a:endParaRPr/>
          </a:p>
        </p:txBody>
      </p:sp>
      <p:pic>
        <p:nvPicPr>
          <p:cNvPr id="742" name="图形 741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10300" y="3705225"/>
            <a:ext cx="209550" cy="209550"/>
          </a:xfrm>
          <a:prstGeom prst="rect">
            <a:avLst/>
          </a:prstGeom>
          <a:ln/>
        </p:spPr>
      </p:pic>
      <p:sp>
        <p:nvSpPr>
          <p:cNvPr id="743" name="文本框 742" descr="{&quot;isTemplate&quot;:true,&quot;type&quot;:&quot;text&quot;}"/>
          <p:cNvSpPr txBox="1"/>
          <p:nvPr/>
        </p:nvSpPr>
        <p:spPr>
          <a:xfrm>
            <a:off x="6553200" y="3600450"/>
            <a:ext cx="49530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7F1D1D"/>
                </a:solidFill>
                <a:latin typeface="Microsoft YaHei"/>
                <a:ea typeface="Microsoft YaHei"/>
              </a:rPr>
              <a:t>杜绝伪造数据</a:t>
            </a:r>
            <a:endParaRPr/>
          </a:p>
        </p:txBody>
      </p:sp>
      <p:sp>
        <p:nvSpPr>
          <p:cNvPr id="744" name="文本框 743" descr="{&quot;isTemplate&quot;:true,&quot;type&quot;:&quot;text&quot;}"/>
          <p:cNvSpPr txBox="1"/>
          <p:nvPr/>
        </p:nvSpPr>
        <p:spPr>
          <a:xfrm>
            <a:off x="6553200" y="3810000"/>
            <a:ext cx="49530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检验记录、过程数据必须真实可追溯，不得编造或选择性记录</a:t>
            </a:r>
            <a:endParaRPr/>
          </a:p>
        </p:txBody>
      </p:sp>
      <p:sp>
        <p:nvSpPr>
          <p:cNvPr id="745" name="圆角矩形 744"/>
          <p:cNvSpPr/>
          <p:nvPr/>
        </p:nvSpPr>
        <p:spPr>
          <a:xfrm>
            <a:off x="5562600" y="4257675"/>
            <a:ext cx="6096000" cy="638175"/>
          </a:xfrm>
          <a:prstGeom prst="roundRect">
            <a:avLst>
              <a:gd name="adj" fmla="val 8955"/>
            </a:avLst>
          </a:prstGeom>
          <a:solidFill>
            <a:srgbClr val="FEF2F2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46" name="任意形状 745"/>
          <p:cNvSpPr/>
          <p:nvPr/>
        </p:nvSpPr>
        <p:spPr>
          <a:xfrm>
            <a:off x="5562600" y="4257675"/>
            <a:ext cx="6096000" cy="638175"/>
          </a:xfrm>
          <a:custGeom>
            <a:avLst/>
            <a:gdLst/>
            <a:ahLst/>
            <a:cxnLst/>
            <a:rect l="0" t="0" r="0" b="0"/>
            <a:pathLst>
              <a:path w="640" h="67">
                <a:moveTo>
                  <a:pt x="6" y="0"/>
                </a:moveTo>
                <a:cubicBezTo>
                  <a:pt x="5" y="0"/>
                  <a:pt x="4" y="1"/>
                  <a:pt x="4" y="2"/>
                </a:cubicBezTo>
                <a:lnTo>
                  <a:pt x="4" y="65"/>
                </a:lnTo>
                <a:cubicBezTo>
                  <a:pt x="4" y="66"/>
                  <a:pt x="5" y="67"/>
                  <a:pt x="6" y="67"/>
                </a:cubicBezTo>
                <a:cubicBezTo>
                  <a:pt x="3" y="67"/>
                  <a:pt x="0" y="64"/>
                  <a:pt x="0" y="61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DC262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47" name="文本框 746" descr="{&quot;isTemplate&quot;:true,&quot;type&quot;:&quot;text&quot;}"/>
          <p:cNvSpPr txBox="1"/>
          <p:nvPr/>
        </p:nvSpPr>
        <p:spPr>
          <a:xfrm>
            <a:off x="5715000" y="4448175"/>
            <a:ext cx="36195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DC2626"/>
                </a:solidFill>
                <a:latin typeface="Inter"/>
                <a:ea typeface="Inter"/>
              </a:rPr>
              <a:t>04</a:t>
            </a:r>
            <a:endParaRPr/>
          </a:p>
        </p:txBody>
      </p:sp>
      <p:pic>
        <p:nvPicPr>
          <p:cNvPr id="748" name="图形 747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210300" y="4476750"/>
            <a:ext cx="209550" cy="209550"/>
          </a:xfrm>
          <a:prstGeom prst="rect">
            <a:avLst/>
          </a:prstGeom>
          <a:ln/>
        </p:spPr>
      </p:pic>
      <p:sp>
        <p:nvSpPr>
          <p:cNvPr id="749" name="文本框 748" descr="{&quot;isTemplate&quot;:true,&quot;type&quot;:&quot;text&quot;}"/>
          <p:cNvSpPr txBox="1"/>
          <p:nvPr/>
        </p:nvSpPr>
        <p:spPr>
          <a:xfrm>
            <a:off x="6553200" y="4371975"/>
            <a:ext cx="49530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7F1D1D"/>
                </a:solidFill>
                <a:latin typeface="Microsoft YaHei"/>
                <a:ea typeface="Microsoft YaHei"/>
              </a:rPr>
              <a:t>杜绝跳过检验</a:t>
            </a:r>
            <a:endParaRPr/>
          </a:p>
        </p:txBody>
      </p:sp>
      <p:sp>
        <p:nvSpPr>
          <p:cNvPr id="750" name="文本框 749" descr="{&quot;isTemplate&quot;:true,&quot;type&quot;:&quot;text&quot;}"/>
          <p:cNvSpPr txBox="1"/>
          <p:nvPr/>
        </p:nvSpPr>
        <p:spPr>
          <a:xfrm>
            <a:off x="6553200" y="4581525"/>
            <a:ext cx="49530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任何跳检、漏检、代检行为都是对客户和公司最大的伤害</a:t>
            </a:r>
            <a:endParaRPr/>
          </a:p>
        </p:txBody>
      </p:sp>
      <p:sp>
        <p:nvSpPr>
          <p:cNvPr id="751" name="圆角矩形 750"/>
          <p:cNvSpPr/>
          <p:nvPr/>
        </p:nvSpPr>
        <p:spPr>
          <a:xfrm>
            <a:off x="5562600" y="5029200"/>
            <a:ext cx="6096000" cy="638175"/>
          </a:xfrm>
          <a:prstGeom prst="roundRect">
            <a:avLst>
              <a:gd name="adj" fmla="val 8955"/>
            </a:avLst>
          </a:prstGeom>
          <a:solidFill>
            <a:srgbClr val="FEF2F2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52" name="任意形状 751"/>
          <p:cNvSpPr/>
          <p:nvPr/>
        </p:nvSpPr>
        <p:spPr>
          <a:xfrm>
            <a:off x="5562600" y="5029200"/>
            <a:ext cx="6096000" cy="638175"/>
          </a:xfrm>
          <a:custGeom>
            <a:avLst/>
            <a:gdLst/>
            <a:ahLst/>
            <a:cxnLst/>
            <a:rect l="0" t="0" r="0" b="0"/>
            <a:pathLst>
              <a:path w="640" h="67">
                <a:moveTo>
                  <a:pt x="6" y="0"/>
                </a:moveTo>
                <a:cubicBezTo>
                  <a:pt x="5" y="0"/>
                  <a:pt x="4" y="1"/>
                  <a:pt x="4" y="2"/>
                </a:cubicBezTo>
                <a:lnTo>
                  <a:pt x="4" y="65"/>
                </a:lnTo>
                <a:cubicBezTo>
                  <a:pt x="4" y="66"/>
                  <a:pt x="5" y="67"/>
                  <a:pt x="6" y="67"/>
                </a:cubicBezTo>
                <a:cubicBezTo>
                  <a:pt x="3" y="67"/>
                  <a:pt x="0" y="64"/>
                  <a:pt x="0" y="61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DC262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53" name="文本框 752" descr="{&quot;isTemplate&quot;:true,&quot;type&quot;:&quot;text&quot;}"/>
          <p:cNvSpPr txBox="1"/>
          <p:nvPr/>
        </p:nvSpPr>
        <p:spPr>
          <a:xfrm>
            <a:off x="5715000" y="5219700"/>
            <a:ext cx="36195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DC2626"/>
                </a:solidFill>
                <a:latin typeface="Inter"/>
                <a:ea typeface="Inter"/>
              </a:rPr>
              <a:t>05</a:t>
            </a:r>
            <a:endParaRPr/>
          </a:p>
        </p:txBody>
      </p:sp>
      <p:pic>
        <p:nvPicPr>
          <p:cNvPr id="754" name="图形 753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10300" y="5248275"/>
            <a:ext cx="209550" cy="209550"/>
          </a:xfrm>
          <a:prstGeom prst="rect">
            <a:avLst/>
          </a:prstGeom>
          <a:ln/>
        </p:spPr>
      </p:pic>
      <p:sp>
        <p:nvSpPr>
          <p:cNvPr id="755" name="文本框 754" descr="{&quot;isTemplate&quot;:true,&quot;type&quot;:&quot;text&quot;}"/>
          <p:cNvSpPr txBox="1"/>
          <p:nvPr/>
        </p:nvSpPr>
        <p:spPr>
          <a:xfrm>
            <a:off x="6553200" y="5143500"/>
            <a:ext cx="49530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7F1D1D"/>
                </a:solidFill>
                <a:latin typeface="Microsoft YaHei"/>
                <a:ea typeface="Microsoft YaHei"/>
              </a:rPr>
              <a:t>杜绝推诿责任</a:t>
            </a:r>
            <a:endParaRPr/>
          </a:p>
        </p:txBody>
      </p:sp>
      <p:sp>
        <p:nvSpPr>
          <p:cNvPr id="756" name="文本框 755" descr="{&quot;isTemplate&quot;:true,&quot;type&quot;:&quot;text&quot;}"/>
          <p:cNvSpPr txBox="1"/>
          <p:nvPr/>
        </p:nvSpPr>
        <p:spPr>
          <a:xfrm>
            <a:off x="6553200" y="5353050"/>
            <a:ext cx="49530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质量问题出现时，第一时间解决问题，而非追责第一</a:t>
            </a:r>
            <a:endParaRPr/>
          </a:p>
        </p:txBody>
      </p:sp>
      <p:pic>
        <p:nvPicPr>
          <p:cNvPr id="757" name="图形 756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2975" y="5915025"/>
            <a:ext cx="171450" cy="171450"/>
          </a:xfrm>
          <a:prstGeom prst="rect">
            <a:avLst/>
          </a:prstGeom>
          <a:ln/>
        </p:spPr>
      </p:pic>
      <p:sp>
        <p:nvSpPr>
          <p:cNvPr id="758" name="文本框 757" descr="{&quot;isTemplate&quot;:true,&quot;type&quot;:&quot;text&quot;}"/>
          <p:cNvSpPr txBox="1"/>
          <p:nvPr/>
        </p:nvSpPr>
        <p:spPr>
          <a:xfrm>
            <a:off x="5000625" y="5905500"/>
            <a:ext cx="24384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 spc="75">
                <a:solidFill>
                  <a:srgbClr val="7F1D1D"/>
                </a:solidFill>
                <a:latin typeface="Microsoft YaHei"/>
                <a:ea typeface="Microsoft YaHei"/>
              </a:rPr>
              <a:t>守住底线</a:t>
            </a:r>
            <a:r>
              <a:rPr lang="en-US" sz="1200" b="1" spc="75">
                <a:solidFill>
                  <a:srgbClr val="7F1D1D"/>
                </a:solidFill>
                <a:latin typeface="Microsoft YaHei"/>
                <a:ea typeface="Microsoft YaHei"/>
              </a:rPr>
              <a:t> · </a:t>
            </a:r>
            <a:r>
              <a:rPr lang="zh-CN" sz="1200" b="1" spc="75">
                <a:solidFill>
                  <a:srgbClr val="7F1D1D"/>
                </a:solidFill>
                <a:latin typeface="Microsoft YaHei"/>
                <a:ea typeface="Microsoft YaHei"/>
              </a:rPr>
              <a:t>就是守住企业的生命线</a:t>
            </a:r>
            <a:endParaRPr/>
          </a:p>
        </p:txBody>
      </p:sp>
      <p:sp>
        <p:nvSpPr>
          <p:cNvPr id="759" name="任意形状 758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60" name="文本框 759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761" name="文本框 760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22 / 30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4 · 全员质量责任&#10;            &lt;/Text&gt;&#10;            &lt;Text style={{ fontSize: 34, color: '#0F172A', fontWeight: 'bold', marginTop: 8 }}&gt;&#10;                质量违规的代价 —— 对企业、对个人&#10;            &lt;/Text&gt;&#10;        &lt;/Box&gt;&#10;&#10;        {/* 左35%：标题色块 */}&#10;        &lt;Box style={{&#10;            position: 'absolute',&#10;            top: 150, left: 60,&#10;            width: '30%',&#10;            flexDirection: 'column',&#10;        }}&gt;&#10;            &lt;Box style={{&#10;                background: 'linear-gradient(135deg, #DC2626 0%, #EF4444 100%)',&#10;                padding: 24,&#10;                borderRadius: 8,&#10;            }}&gt;&#10;                &lt;Text style={{ fontSize: 16, color: 'rgba(255,255,255,0.85)', letterSpacing: 2 }}&gt;&#10;                    CONSEQUENCES&#10;                &lt;/Text&gt;&#10;                &lt;Text style={{ fontSize: 30, color: '#FFFFFF', fontWeight: 'bold', marginTop: 4 }}&gt;&#10;                    违规代价&#10;                &lt;/Text&gt;&#10;                &lt;Box style={{ width: 40, height: 3, background: '#F59E0B', marginTop: 12 }} /&gt;&#10;                &lt;Text style={{ fontSize: 14, color: 'rgba(255,255,255,0.85)', marginTop: 14, lineHeight: 1.6 }}&gt;&#10;                    一次质量违规，影响的远不止一件产品——它可能摧毁多年积累的信任。&#10;                &lt;/Text&gt;&#10;            &lt;/Box&gt;&#10;            &lt;Box style={{&#10;                background: '#FEF2F2',&#10;                border: '1px solid #FCA5A5',&#10;                padding: 14,&#10;                marginTop: 20,&#10;                borderRadius: 6,&#10;            }}&gt;&#10;                &lt;FAIcon name='exclamation-triangle' style={{ fill: '#DC2626', width: 22, height: 22 }} /&gt;&#10;                &lt;Text style={{ fontSize: 14, color: '#7F1D1D', fontWeight: 'bold', marginTop: 8 }}&gt;&#10;                    警示&#10;                &lt;/Text&gt;&#10;                &lt;Text style={{ fontSize: 12, color: '#991B1B', marginTop: 4, lineHeight: 1.6 }}&gt;&#10;                    &quot;质量问题发现得越晚，修复成本越高——呈10倍级增长。&quot;&#10;                &lt;/Text&gt;&#10;            &lt;/Box&gt;&#10;        &lt;/Box&gt;&#10;&#10;        {/* 右65%：双重影响 */}&#10;        &lt;Box style={{&#10;            position: 'absolute',&#10;            top: 150, right: 60,&#10;            width: '58%',&#10;            flexDirection: 'column',&#10;            gap: 14,&#10;        }}&gt;&#10;            {/* 对企业的影响 */}&#10;            &lt;Box style={{&#10;                background: '#F8FAFC',&#10;                borderRadius: 8,&#10;                padding: 16,&#10;                borderTop: '3px solid #2563EB',&#10;            }}&gt;&#10;                &lt;Box style={{ flexDirection: 'row', alignItems: 'center', gap: 10, marginBottom: 10 }}&gt;&#10;                    &lt;FAIcon name='building' style={{ fill: '#2563EB', width: 24, height: 24 }} /&gt;&#10;                    &lt;Text style={{ fontSize: 18, color: '#0F172A', fontWeight: 'bold' }}&gt;&#10;                        对企业的影响&#10;                    &lt;/Text&gt;&#10;                &lt;/Box&gt;&#10;                &lt;Box style={{ flexDirection: 'row', gap: 12 }}&gt;&#10;                    {[&#10;                        { title: '声誉损失', desc: '客户信任崩塌，品牌形象受损，市场份额下降', icon: 'star', color: '#DC2626' },&#10;                        { title: '经济损失', desc: '退货赔偿、召回成本、订单流失，金额可达千万级', icon: 'dollar-sign', color: '#F59E0B' },&#10;                        { title: '法律风险', desc: '产品质量法、消费者权益保护法，可能面临行政处罚', icon: 'gavel', color: '#EF4444' },&#10;                    ].map((item, idx) =&gt; (&#10;                        &lt;Box key={idx} style={{&#10;                            flex: 1,&#10;                            background: '#FFFFFF',&#10;                            padding: 10,&#10;                            borderRadius: 6,&#10;                            border: '1px solid #E2E8F0',&#10;                        }}&gt;&#10;                            &lt;FAIcon name={item.icon} style={{ fill: item.color, width: 18, height: 18 }} /&gt;&#10;                            &lt;Text style={{ fontSize: 14, color: '#0F172A', fontWeight: 'bold', marginTop: 6 }}&gt;&#10;                                {item.title}&#10;                            &lt;/Text&gt;&#10;                            &lt;Text style={{ fontSize: 11, color: '#64748B', marginTop: 4, lineHeight: 1.4 }}&gt;&#10;                                {item.desc}&#10;                            &lt;/Text&gt;&#10;                        &lt;/Box&gt;&#10;                    ))}&#10;                &lt;/Box&gt;&#10;            &lt;/Box&gt;&#10;&#10;            {/* 对个人的影响 */}&#10;            &lt;Box style={{&#10;                background: '#F8FAFC',&#10;                borderRadius: 8,&#10;                padding: 16,&#10;                borderTop: '3px solid #DC2626',&#10;            }}&gt;&#10;                &lt;Box style={{ flexDirection: 'row', alignItems: 'center', gap: 10, marginBottom: 10 }}&gt;&#10;                    &lt;FAIcon name='user' style={{ fill: '#DC2626', width: 24, height: 24 }} /&gt;&#10;                    &lt;Text style={{ fontSize: 18, color: '#0F172A', fontWeight: 'bold' }}&gt;&#10;                        对个人的影响&#10;                    &lt;/Text&gt;&#10;                &lt;/Box&gt;&#10;                &lt;Box style={{ flexDirection: 'row', gap: 12 }}&gt;&#10;                    {[&#10;                        { title: '纪律处分', desc: '警告、记过、降级、解除劳动合同', icon: 'clipboard-list', color: '#F59E0B' },&#10;                        { title: '法律责任', desc: '重大质量事故可追究个人刑事责任', icon: 'balance-scale', color: '#DC2626' },&#10;                        { title: '职业影响', desc: '不良记录影响职业信誉与发展前景', icon: 'briefcase', color: '#EF4444' },&#10;                    ].map((item, idx) =&gt; (&#10;                        &lt;Box key={idx} style={{&#10;                            flex: 1,&#10;                            background: '#FFFFFF',&#10;                            padding: 10,&#10;                            borderRadius: 6,&#10;                            border: '1px solid #E2E8F0',&#10;                        }}&gt;&#10;                            &lt;FAIcon name={item.icon} style={{ fill: item.color, width: 18, height: 18 }} /&gt;&#10;                            &lt;Text style={{ fontSize: 14, color: '#0F172A', fontWeight: 'bold', marginTop: 6 }}&gt;&#10;                                {item.title}&#10;                            &lt;/Text&gt;&#10;                            &lt;Text style={{ fontSize: 11, color: '#64748B', marginTop: 4, lineHeight: 1.4 }}&gt;&#10;                                {item.desc}&#10;                            &lt;/Text&gt;&#10;                        &lt;/Box&gt;&#10;                    ))}&#10;                &lt;/Box&gt;&#10;            &lt;/Box&gt;&#10;&#10;            {/* 成本递增模型 */}&#10;            &lt;Box style={{&#10;                background: 'linear-gradient(135deg, rgba(220,38,38,0.06) 0%, rgba(245,158,11,0.06) 100%)',&#10;                borderRadius: 8,&#10;                padding: 14,&#10;            }}&gt;&#10;                &lt;Text style={{ fontSize: 14, color: '#0F172A', fontWeight: 'bold', marginBottom: 8 }}&gt;&#10;                    缺陷修复成本递增（10倍法则）&#10;                &lt;/Text&gt;&#10;                &lt;Box style={{ flexDirection: 'row', alignItems: 'center', gap: 4 }}&gt;&#10;                    {[&#10;                        { stage: '设计阶段', cost: '1x', color: '#10B981' },&#10;                        { stage: '生产阶段', cost: '10x', color: '#F59E0B' },&#10;                        { stage: '出厂前', cost: '100x', color: '#EF4444' },&#10;                        { stage: '客户手中', cost: '1000x', color: '#DC2626' },&#10;                    ].map((step, i) =&gt; (&#10;                        &lt;Box key={i} style={{ flexDirection: 'row', alignItems: 'center', gap: 4, flex: 1 }}&gt;&#10;                            &lt;Box style={{&#10;                                flex: 1,&#10;                                background: step.color,&#10;                                padding: 8,&#10;                                borderRadius: 4,&#10;                                alignItems: 'center',&#10;                            }}&gt;&#10;                                &lt;Text style={{ fontSize: 11, color: '#FFFFFF', fontWeight: 600, textAlign: 'center' }}&gt;&#10;                                    {step.stage}&#10;                                &lt;/Text&gt;&#10;                                &lt;Text style={{ fontSize: 16, color: '#FFFFFF', fontWeight: 'bold', fontFamily: 'Inter' }}&gt;&#10;                                    {step.cost}&#10;                                &lt;/Text&gt;&#10;                            &lt;/Box&gt;&#10;                            {i &lt; 3 &amp;&amp; &lt;Text style={{ fontSize: 14, color: '#94A3B8' }}&gt;→&lt;/Text&gt;}&#10;                        &lt;/Box&gt;&#10;                    ))}&#10;                &lt;/Box&gt;&#10;            &lt;/Box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23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矩形 76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64" name="任意形状 763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65" name="文本框 764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04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全员质量责任</a:t>
            </a:r>
            <a:endParaRPr/>
          </a:p>
        </p:txBody>
      </p:sp>
      <p:sp>
        <p:nvSpPr>
          <p:cNvPr id="766" name="文本框 765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质量违规的代价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对企业、对个人</a:t>
            </a:r>
            <a:endParaRPr/>
          </a:p>
        </p:txBody>
      </p:sp>
      <p:sp>
        <p:nvSpPr>
          <p:cNvPr id="767" name="圆角矩形 766"/>
          <p:cNvSpPr/>
          <p:nvPr/>
        </p:nvSpPr>
        <p:spPr>
          <a:xfrm>
            <a:off x="571500" y="1428750"/>
            <a:ext cx="3657600" cy="1819275"/>
          </a:xfrm>
          <a:prstGeom prst="roundRect">
            <a:avLst>
              <a:gd name="adj" fmla="val 4188"/>
            </a:avLst>
          </a:prstGeom>
          <a:gradFill>
            <a:gsLst>
              <a:gs pos="0">
                <a:srgbClr val="DC2626"/>
              </a:gs>
              <a:gs pos="100000">
                <a:srgbClr val="EF4444"/>
              </a:gs>
            </a:gsLst>
            <a:lin ang="2700000" scaled="1"/>
          </a:gradFill>
          <a:ln/>
        </p:spPr>
        <p:txBody>
          <a:bodyPr/>
          <a:lstStyle/>
          <a:p>
            <a:endParaRPr/>
          </a:p>
        </p:txBody>
      </p:sp>
      <p:sp>
        <p:nvSpPr>
          <p:cNvPr id="768" name="文本框 767" descr="{&quot;isTemplate&quot;:true,&quot;type&quot;:&quot;text&quot;}"/>
          <p:cNvSpPr txBox="1"/>
          <p:nvPr/>
        </p:nvSpPr>
        <p:spPr>
          <a:xfrm>
            <a:off x="800100" y="1657350"/>
            <a:ext cx="32004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00" spc="1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CONSEQUENCES</a:t>
            </a:r>
            <a:endParaRPr/>
          </a:p>
        </p:txBody>
      </p:sp>
      <p:sp>
        <p:nvSpPr>
          <p:cNvPr id="769" name="文本框 768" descr="{&quot;isTemplate&quot;:true,&quot;type&quot;:&quot;text&quot;}"/>
          <p:cNvSpPr txBox="1"/>
          <p:nvPr/>
        </p:nvSpPr>
        <p:spPr>
          <a:xfrm>
            <a:off x="800100" y="1885950"/>
            <a:ext cx="3200400" cy="3429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250" b="1">
                <a:solidFill>
                  <a:srgbClr val="FFFFFF"/>
                </a:solidFill>
                <a:latin typeface="Microsoft YaHei"/>
                <a:ea typeface="Microsoft YaHei"/>
              </a:rPr>
              <a:t>违规代价</a:t>
            </a:r>
            <a:endParaRPr/>
          </a:p>
        </p:txBody>
      </p:sp>
      <p:sp>
        <p:nvSpPr>
          <p:cNvPr id="770" name="矩形 769"/>
          <p:cNvSpPr/>
          <p:nvPr/>
        </p:nvSpPr>
        <p:spPr>
          <a:xfrm>
            <a:off x="800100" y="2343150"/>
            <a:ext cx="381000" cy="28575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71" name="文本框 770" descr="{&quot;isTemplate&quot;:true,&quot;type&quot;:&quot;text&quot;}"/>
          <p:cNvSpPr txBox="1"/>
          <p:nvPr/>
        </p:nvSpPr>
        <p:spPr>
          <a:xfrm>
            <a:off x="800100" y="2505075"/>
            <a:ext cx="3200400" cy="51435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lnSpc>
                <a:spcPct val="160000"/>
              </a:lnSpc>
            </a:pPr>
            <a:r>
              <a:rPr lang="zh-CN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一次质量违规，影响的远不止一件产品——它可能摧毁多年积累的信任。</a:t>
            </a:r>
            <a:endParaRPr/>
          </a:p>
        </p:txBody>
      </p:sp>
      <p:sp>
        <p:nvSpPr>
          <p:cNvPr id="772" name="圆角矩形 771"/>
          <p:cNvSpPr/>
          <p:nvPr/>
        </p:nvSpPr>
        <p:spPr>
          <a:xfrm>
            <a:off x="571500" y="3438525"/>
            <a:ext cx="3657600" cy="981075"/>
          </a:xfrm>
          <a:prstGeom prst="roundRect">
            <a:avLst>
              <a:gd name="adj" fmla="val 5825"/>
            </a:avLst>
          </a:prstGeom>
          <a:solidFill>
            <a:srgbClr val="FEF2F2"/>
          </a:solidFill>
          <a:ln w="12700">
            <a:solidFill>
              <a:srgbClr val="FCA5A5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773" name="图形 772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4850" y="3571875"/>
            <a:ext cx="209550" cy="209550"/>
          </a:xfrm>
          <a:prstGeom prst="rect">
            <a:avLst/>
          </a:prstGeom>
          <a:ln/>
        </p:spPr>
      </p:pic>
      <p:sp>
        <p:nvSpPr>
          <p:cNvPr id="774" name="文本框 773" descr="{&quot;isTemplate&quot;:true,&quot;type&quot;:&quot;text&quot;}"/>
          <p:cNvSpPr txBox="1"/>
          <p:nvPr/>
        </p:nvSpPr>
        <p:spPr>
          <a:xfrm>
            <a:off x="704850" y="3857625"/>
            <a:ext cx="33909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7F1D1D"/>
                </a:solidFill>
                <a:latin typeface="Microsoft YaHei"/>
                <a:ea typeface="Microsoft YaHei"/>
              </a:rPr>
              <a:t>警示</a:t>
            </a:r>
            <a:endParaRPr/>
          </a:p>
        </p:txBody>
      </p:sp>
      <p:sp>
        <p:nvSpPr>
          <p:cNvPr id="775" name="文本框 774" descr="{&quot;isTemplate&quot;:true,&quot;type&quot;:&quot;text&quot;}"/>
          <p:cNvSpPr txBox="1"/>
          <p:nvPr/>
        </p:nvSpPr>
        <p:spPr>
          <a:xfrm>
            <a:off x="704850" y="4057650"/>
            <a:ext cx="33909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60000"/>
              </a:lnSpc>
            </a:pPr>
            <a:r>
              <a:rPr lang="en-US" sz="900">
                <a:solidFill>
                  <a:srgbClr val="991B1B"/>
                </a:solidFill>
                <a:latin typeface="Microsoft YaHei"/>
                <a:ea typeface="Microsoft YaHei"/>
              </a:rPr>
              <a:t>"</a:t>
            </a: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质量问题发现得越晚，修复成本越高——呈</a:t>
            </a:r>
            <a:r>
              <a:rPr lang="en-US" sz="900">
                <a:solidFill>
                  <a:srgbClr val="991B1B"/>
                </a:solidFill>
                <a:latin typeface="Microsoft YaHei"/>
                <a:ea typeface="Microsoft YaHei"/>
              </a:rPr>
              <a:t>10</a:t>
            </a: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倍级增长。</a:t>
            </a:r>
            <a:r>
              <a:rPr lang="en-US" sz="900">
                <a:solidFill>
                  <a:srgbClr val="991B1B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776" name="圆角矩形 775"/>
          <p:cNvSpPr/>
          <p:nvPr/>
        </p:nvSpPr>
        <p:spPr>
          <a:xfrm>
            <a:off x="4552950" y="1457325"/>
            <a:ext cx="7067550" cy="1628775"/>
          </a:xfrm>
          <a:prstGeom prst="roundRect">
            <a:avLst>
              <a:gd name="adj" fmla="val 4678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77" name="任意形状 776"/>
          <p:cNvSpPr/>
          <p:nvPr/>
        </p:nvSpPr>
        <p:spPr>
          <a:xfrm>
            <a:off x="4552950" y="1457325"/>
            <a:ext cx="7067550" cy="1628775"/>
          </a:xfrm>
          <a:custGeom>
            <a:avLst/>
            <a:gdLst/>
            <a:ahLst/>
            <a:cxnLst/>
            <a:rect l="0" t="0" r="0" b="0"/>
            <a:pathLst>
              <a:path w="742" h="171">
                <a:moveTo>
                  <a:pt x="734" y="0"/>
                </a:moveTo>
                <a:cubicBezTo>
                  <a:pt x="738" y="0"/>
                  <a:pt x="741" y="3"/>
                  <a:pt x="742" y="7"/>
                </a:cubicBezTo>
                <a:cubicBezTo>
                  <a:pt x="741" y="4"/>
                  <a:pt x="739" y="3"/>
                  <a:pt x="737" y="3"/>
                </a:cubicBezTo>
                <a:lnTo>
                  <a:pt x="5" y="3"/>
                </a:lnTo>
                <a:cubicBezTo>
                  <a:pt x="3" y="3"/>
                  <a:pt x="1" y="5"/>
                  <a:pt x="0" y="7"/>
                </a:cubicBezTo>
                <a:cubicBezTo>
                  <a:pt x="1" y="3"/>
                  <a:pt x="4" y="0"/>
                  <a:pt x="8" y="0"/>
                </a:cubicBezTo>
                <a:lnTo>
                  <a:pt x="734" y="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778" name="图形 77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5350" y="1609725"/>
            <a:ext cx="228600" cy="228600"/>
          </a:xfrm>
          <a:prstGeom prst="rect">
            <a:avLst/>
          </a:prstGeom>
          <a:ln/>
        </p:spPr>
      </p:pic>
      <p:sp>
        <p:nvSpPr>
          <p:cNvPr id="779" name="文本框 778" descr="{&quot;isTemplate&quot;:true,&quot;type&quot;:&quot;text&quot;}"/>
          <p:cNvSpPr txBox="1"/>
          <p:nvPr/>
        </p:nvSpPr>
        <p:spPr>
          <a:xfrm>
            <a:off x="5029200" y="1619250"/>
            <a:ext cx="10287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对企业的影响</a:t>
            </a:r>
            <a:endParaRPr/>
          </a:p>
        </p:txBody>
      </p:sp>
      <p:sp>
        <p:nvSpPr>
          <p:cNvPr id="780" name="圆角矩形 779"/>
          <p:cNvSpPr/>
          <p:nvPr/>
        </p:nvSpPr>
        <p:spPr>
          <a:xfrm>
            <a:off x="4705350" y="1933575"/>
            <a:ext cx="2181225" cy="97155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781" name="图形 780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00600" y="2028825"/>
            <a:ext cx="171450" cy="171450"/>
          </a:xfrm>
          <a:prstGeom prst="rect">
            <a:avLst/>
          </a:prstGeom>
          <a:ln/>
        </p:spPr>
      </p:pic>
      <p:sp>
        <p:nvSpPr>
          <p:cNvPr id="782" name="文本框 781" descr="{&quot;isTemplate&quot;:true,&quot;type&quot;:&quot;text&quot;}"/>
          <p:cNvSpPr txBox="1"/>
          <p:nvPr/>
        </p:nvSpPr>
        <p:spPr>
          <a:xfrm>
            <a:off x="4800600" y="2257425"/>
            <a:ext cx="19907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声誉损失</a:t>
            </a:r>
            <a:endParaRPr/>
          </a:p>
        </p:txBody>
      </p:sp>
      <p:sp>
        <p:nvSpPr>
          <p:cNvPr id="783" name="文本框 782" descr="{&quot;isTemplate&quot;:true,&quot;type&quot;:&quot;text&quot;}"/>
          <p:cNvSpPr txBox="1"/>
          <p:nvPr/>
        </p:nvSpPr>
        <p:spPr>
          <a:xfrm>
            <a:off x="4800600" y="2457450"/>
            <a:ext cx="1990725" cy="352425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lnSpc>
                <a:spcPct val="14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客户信任崩塌，品牌形象受损，市场份额下降</a:t>
            </a:r>
            <a:endParaRPr/>
          </a:p>
        </p:txBody>
      </p:sp>
      <p:sp>
        <p:nvSpPr>
          <p:cNvPr id="784" name="圆角矩形 783"/>
          <p:cNvSpPr/>
          <p:nvPr/>
        </p:nvSpPr>
        <p:spPr>
          <a:xfrm>
            <a:off x="7000875" y="1933575"/>
            <a:ext cx="2171700" cy="97155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785" name="图形 784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96125" y="2028825"/>
            <a:ext cx="171450" cy="171450"/>
          </a:xfrm>
          <a:prstGeom prst="rect">
            <a:avLst/>
          </a:prstGeom>
          <a:ln/>
        </p:spPr>
      </p:pic>
      <p:sp>
        <p:nvSpPr>
          <p:cNvPr id="786" name="文本框 785" descr="{&quot;isTemplate&quot;:true,&quot;type&quot;:&quot;text&quot;}"/>
          <p:cNvSpPr txBox="1"/>
          <p:nvPr/>
        </p:nvSpPr>
        <p:spPr>
          <a:xfrm>
            <a:off x="7096125" y="2257425"/>
            <a:ext cx="19812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经济损失</a:t>
            </a:r>
            <a:endParaRPr/>
          </a:p>
        </p:txBody>
      </p:sp>
      <p:sp>
        <p:nvSpPr>
          <p:cNvPr id="787" name="文本框 786" descr="{&quot;isTemplate&quot;:true,&quot;type&quot;:&quot;text&quot;}"/>
          <p:cNvSpPr txBox="1"/>
          <p:nvPr/>
        </p:nvSpPr>
        <p:spPr>
          <a:xfrm>
            <a:off x="7096125" y="2457450"/>
            <a:ext cx="1981200" cy="352425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lnSpc>
                <a:spcPct val="14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退货赔偿、召回成本、订单流失，金额可达千万级</a:t>
            </a:r>
            <a:endParaRPr/>
          </a:p>
        </p:txBody>
      </p:sp>
      <p:sp>
        <p:nvSpPr>
          <p:cNvPr id="788" name="圆角矩形 787"/>
          <p:cNvSpPr/>
          <p:nvPr/>
        </p:nvSpPr>
        <p:spPr>
          <a:xfrm>
            <a:off x="9286875" y="1933575"/>
            <a:ext cx="2181225" cy="97155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789" name="图形 788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382125" y="2028825"/>
            <a:ext cx="171450" cy="171450"/>
          </a:xfrm>
          <a:prstGeom prst="rect">
            <a:avLst/>
          </a:prstGeom>
          <a:ln/>
        </p:spPr>
      </p:pic>
      <p:sp>
        <p:nvSpPr>
          <p:cNvPr id="790" name="文本框 789" descr="{&quot;isTemplate&quot;:true,&quot;type&quot;:&quot;text&quot;}"/>
          <p:cNvSpPr txBox="1"/>
          <p:nvPr/>
        </p:nvSpPr>
        <p:spPr>
          <a:xfrm>
            <a:off x="9382125" y="2257425"/>
            <a:ext cx="19907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法律风险</a:t>
            </a:r>
            <a:endParaRPr/>
          </a:p>
        </p:txBody>
      </p:sp>
      <p:sp>
        <p:nvSpPr>
          <p:cNvPr id="791" name="文本框 790" descr="{&quot;isTemplate&quot;:true,&quot;type&quot;:&quot;text&quot;}"/>
          <p:cNvSpPr txBox="1"/>
          <p:nvPr/>
        </p:nvSpPr>
        <p:spPr>
          <a:xfrm>
            <a:off x="9382125" y="2457450"/>
            <a:ext cx="1990725" cy="352425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lnSpc>
                <a:spcPct val="14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产品质量法、消费者权益保护法，可能面临行政处罚</a:t>
            </a:r>
            <a:endParaRPr/>
          </a:p>
        </p:txBody>
      </p:sp>
      <p:sp>
        <p:nvSpPr>
          <p:cNvPr id="792" name="圆角矩形 791"/>
          <p:cNvSpPr/>
          <p:nvPr/>
        </p:nvSpPr>
        <p:spPr>
          <a:xfrm>
            <a:off x="4552950" y="3219450"/>
            <a:ext cx="7067550" cy="1457325"/>
          </a:xfrm>
          <a:prstGeom prst="roundRect">
            <a:avLst>
              <a:gd name="adj" fmla="val 5229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93" name="任意形状 792"/>
          <p:cNvSpPr/>
          <p:nvPr/>
        </p:nvSpPr>
        <p:spPr>
          <a:xfrm>
            <a:off x="4552950" y="3219450"/>
            <a:ext cx="7067550" cy="1457325"/>
          </a:xfrm>
          <a:custGeom>
            <a:avLst/>
            <a:gdLst/>
            <a:ahLst/>
            <a:cxnLst/>
            <a:rect l="0" t="0" r="0" b="0"/>
            <a:pathLst>
              <a:path w="742" h="153">
                <a:moveTo>
                  <a:pt x="734" y="0"/>
                </a:moveTo>
                <a:cubicBezTo>
                  <a:pt x="738" y="0"/>
                  <a:pt x="741" y="3"/>
                  <a:pt x="742" y="7"/>
                </a:cubicBezTo>
                <a:cubicBezTo>
                  <a:pt x="741" y="4"/>
                  <a:pt x="739" y="3"/>
                  <a:pt x="737" y="3"/>
                </a:cubicBezTo>
                <a:lnTo>
                  <a:pt x="5" y="3"/>
                </a:lnTo>
                <a:cubicBezTo>
                  <a:pt x="3" y="3"/>
                  <a:pt x="1" y="5"/>
                  <a:pt x="0" y="7"/>
                </a:cubicBezTo>
                <a:cubicBezTo>
                  <a:pt x="1" y="3"/>
                  <a:pt x="4" y="0"/>
                  <a:pt x="8" y="0"/>
                </a:cubicBezTo>
                <a:lnTo>
                  <a:pt x="734" y="0"/>
                </a:lnTo>
                <a:close/>
              </a:path>
            </a:pathLst>
          </a:custGeom>
          <a:solidFill>
            <a:srgbClr val="DC262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794" name="图形 793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05350" y="3371850"/>
            <a:ext cx="228600" cy="228600"/>
          </a:xfrm>
          <a:prstGeom prst="rect">
            <a:avLst/>
          </a:prstGeom>
          <a:ln/>
        </p:spPr>
      </p:pic>
      <p:sp>
        <p:nvSpPr>
          <p:cNvPr id="795" name="文本框 794" descr="{&quot;isTemplate&quot;:true,&quot;type&quot;:&quot;text&quot;}"/>
          <p:cNvSpPr txBox="1"/>
          <p:nvPr/>
        </p:nvSpPr>
        <p:spPr>
          <a:xfrm>
            <a:off x="5029200" y="3381375"/>
            <a:ext cx="10287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对个人的影响</a:t>
            </a:r>
            <a:endParaRPr/>
          </a:p>
        </p:txBody>
      </p:sp>
      <p:sp>
        <p:nvSpPr>
          <p:cNvPr id="796" name="圆角矩形 795"/>
          <p:cNvSpPr/>
          <p:nvPr/>
        </p:nvSpPr>
        <p:spPr>
          <a:xfrm>
            <a:off x="4705350" y="3695700"/>
            <a:ext cx="2181225" cy="80010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797" name="图形 796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800600" y="3790950"/>
            <a:ext cx="171450" cy="171450"/>
          </a:xfrm>
          <a:prstGeom prst="rect">
            <a:avLst/>
          </a:prstGeom>
          <a:ln/>
        </p:spPr>
      </p:pic>
      <p:sp>
        <p:nvSpPr>
          <p:cNvPr id="798" name="文本框 797" descr="{&quot;isTemplate&quot;:true,&quot;type&quot;:&quot;text&quot;}"/>
          <p:cNvSpPr txBox="1"/>
          <p:nvPr/>
        </p:nvSpPr>
        <p:spPr>
          <a:xfrm>
            <a:off x="4800600" y="4019550"/>
            <a:ext cx="19907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纪律处分</a:t>
            </a:r>
            <a:endParaRPr/>
          </a:p>
        </p:txBody>
      </p:sp>
      <p:sp>
        <p:nvSpPr>
          <p:cNvPr id="799" name="文本框 798" descr="{&quot;isTemplate&quot;:true,&quot;type&quot;:&quot;text&quot;}"/>
          <p:cNvSpPr txBox="1"/>
          <p:nvPr/>
        </p:nvSpPr>
        <p:spPr>
          <a:xfrm>
            <a:off x="4800600" y="4219575"/>
            <a:ext cx="1990725" cy="1809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警告、记过、降级、解除劳动合同</a:t>
            </a:r>
            <a:endParaRPr/>
          </a:p>
        </p:txBody>
      </p:sp>
      <p:sp>
        <p:nvSpPr>
          <p:cNvPr id="800" name="圆角矩形 799"/>
          <p:cNvSpPr/>
          <p:nvPr/>
        </p:nvSpPr>
        <p:spPr>
          <a:xfrm>
            <a:off x="7000875" y="3695700"/>
            <a:ext cx="2171700" cy="80010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801" name="图形 800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096125" y="3790950"/>
            <a:ext cx="171450" cy="171450"/>
          </a:xfrm>
          <a:prstGeom prst="rect">
            <a:avLst/>
          </a:prstGeom>
          <a:ln/>
        </p:spPr>
      </p:pic>
      <p:sp>
        <p:nvSpPr>
          <p:cNvPr id="802" name="文本框 801" descr="{&quot;isTemplate&quot;:true,&quot;type&quot;:&quot;text&quot;}"/>
          <p:cNvSpPr txBox="1"/>
          <p:nvPr/>
        </p:nvSpPr>
        <p:spPr>
          <a:xfrm>
            <a:off x="7096125" y="4019550"/>
            <a:ext cx="19812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法律责任</a:t>
            </a:r>
            <a:endParaRPr/>
          </a:p>
        </p:txBody>
      </p:sp>
      <p:sp>
        <p:nvSpPr>
          <p:cNvPr id="803" name="文本框 802" descr="{&quot;isTemplate&quot;:true,&quot;type&quot;:&quot;text&quot;}"/>
          <p:cNvSpPr txBox="1"/>
          <p:nvPr/>
        </p:nvSpPr>
        <p:spPr>
          <a:xfrm>
            <a:off x="7096125" y="4219575"/>
            <a:ext cx="1981200" cy="1809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重大质量事故可追究个人刑事责任</a:t>
            </a:r>
            <a:endParaRPr/>
          </a:p>
        </p:txBody>
      </p:sp>
      <p:sp>
        <p:nvSpPr>
          <p:cNvPr id="804" name="圆角矩形 803"/>
          <p:cNvSpPr/>
          <p:nvPr/>
        </p:nvSpPr>
        <p:spPr>
          <a:xfrm>
            <a:off x="9286875" y="3695700"/>
            <a:ext cx="2181225" cy="80010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805" name="图形 804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382125" y="3790950"/>
            <a:ext cx="171450" cy="171450"/>
          </a:xfrm>
          <a:prstGeom prst="rect">
            <a:avLst/>
          </a:prstGeom>
          <a:ln/>
        </p:spPr>
      </p:pic>
      <p:sp>
        <p:nvSpPr>
          <p:cNvPr id="806" name="文本框 805" descr="{&quot;isTemplate&quot;:true,&quot;type&quot;:&quot;text&quot;}"/>
          <p:cNvSpPr txBox="1"/>
          <p:nvPr/>
        </p:nvSpPr>
        <p:spPr>
          <a:xfrm>
            <a:off x="9382125" y="4019550"/>
            <a:ext cx="199072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职业影响</a:t>
            </a:r>
            <a:endParaRPr/>
          </a:p>
        </p:txBody>
      </p:sp>
      <p:sp>
        <p:nvSpPr>
          <p:cNvPr id="807" name="文本框 806" descr="{&quot;isTemplate&quot;:true,&quot;type&quot;:&quot;text&quot;}"/>
          <p:cNvSpPr txBox="1"/>
          <p:nvPr/>
        </p:nvSpPr>
        <p:spPr>
          <a:xfrm>
            <a:off x="9382125" y="4219575"/>
            <a:ext cx="1990725" cy="1809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不良记录影响职业信誉与发展前景</a:t>
            </a:r>
            <a:endParaRPr/>
          </a:p>
        </p:txBody>
      </p:sp>
      <p:sp>
        <p:nvSpPr>
          <p:cNvPr id="808" name="圆角矩形 807"/>
          <p:cNvSpPr/>
          <p:nvPr/>
        </p:nvSpPr>
        <p:spPr>
          <a:xfrm>
            <a:off x="4552950" y="4781550"/>
            <a:ext cx="7067550" cy="981075"/>
          </a:xfrm>
          <a:prstGeom prst="roundRect">
            <a:avLst>
              <a:gd name="adj" fmla="val 7767"/>
            </a:avLst>
          </a:prstGeom>
          <a:gradFill>
            <a:gsLst>
              <a:gs pos="0">
                <a:srgbClr val="DC2626">
                  <a:alpha val="6000"/>
                </a:srgbClr>
              </a:gs>
              <a:gs pos="100000">
                <a:srgbClr val="F59E0B">
                  <a:alpha val="6000"/>
                </a:srgbClr>
              </a:gs>
            </a:gsLst>
            <a:lin ang="2700000" scaled="1"/>
          </a:gradFill>
          <a:ln/>
        </p:spPr>
        <p:txBody>
          <a:bodyPr/>
          <a:lstStyle/>
          <a:p>
            <a:endParaRPr/>
          </a:p>
        </p:txBody>
      </p:sp>
      <p:sp>
        <p:nvSpPr>
          <p:cNvPr id="809" name="文本框 808" descr="{&quot;isTemplate&quot;:true,&quot;type&quot;:&quot;text&quot;}"/>
          <p:cNvSpPr txBox="1"/>
          <p:nvPr/>
        </p:nvSpPr>
        <p:spPr>
          <a:xfrm>
            <a:off x="4686300" y="4914900"/>
            <a:ext cx="680085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缺陷修复成本递增（</a:t>
            </a:r>
            <a:r>
              <a:rPr lang="en-US" sz="1050" b="1">
                <a:solidFill>
                  <a:srgbClr val="0F172A"/>
                </a:solidFill>
                <a:latin typeface="Microsoft YaHei"/>
                <a:ea typeface="Microsoft YaHei"/>
              </a:rPr>
              <a:t>10</a:t>
            </a: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倍法则）</a:t>
            </a:r>
            <a:endParaRPr/>
          </a:p>
        </p:txBody>
      </p:sp>
      <p:sp>
        <p:nvSpPr>
          <p:cNvPr id="810" name="圆角矩形 809"/>
          <p:cNvSpPr/>
          <p:nvPr/>
        </p:nvSpPr>
        <p:spPr>
          <a:xfrm>
            <a:off x="4686300" y="5153025"/>
            <a:ext cx="1504950" cy="476250"/>
          </a:xfrm>
          <a:prstGeom prst="roundRect">
            <a:avLst>
              <a:gd name="adj" fmla="val 8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11" name="文本框 810" descr="{&quot;isTemplate&quot;:true,&quot;type&quot;:&quot;text&quot;}"/>
          <p:cNvSpPr txBox="1"/>
          <p:nvPr/>
        </p:nvSpPr>
        <p:spPr>
          <a:xfrm>
            <a:off x="5229225" y="5229225"/>
            <a:ext cx="4191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设计阶段</a:t>
            </a:r>
            <a:endParaRPr/>
          </a:p>
        </p:txBody>
      </p:sp>
      <p:sp>
        <p:nvSpPr>
          <p:cNvPr id="812" name="文本框 811" descr="{&quot;isTemplate&quot;:true,&quot;type&quot;:&quot;text&quot;}"/>
          <p:cNvSpPr txBox="1"/>
          <p:nvPr/>
        </p:nvSpPr>
        <p:spPr>
          <a:xfrm>
            <a:off x="5353050" y="5362575"/>
            <a:ext cx="17145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Inter"/>
                <a:ea typeface="Inter"/>
              </a:rPr>
              <a:t>1x</a:t>
            </a:r>
            <a:endParaRPr/>
          </a:p>
        </p:txBody>
      </p:sp>
      <p:sp>
        <p:nvSpPr>
          <p:cNvPr id="813" name="文本框 812" descr="{&quot;isTemplate&quot;:true,&quot;type&quot;:&quot;text&quot;}"/>
          <p:cNvSpPr txBox="1"/>
          <p:nvPr/>
        </p:nvSpPr>
        <p:spPr>
          <a:xfrm>
            <a:off x="6229350" y="5314950"/>
            <a:ext cx="13335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>
                <a:solidFill>
                  <a:srgbClr val="94A3B8"/>
                </a:solidFill>
                <a:latin typeface="Microsoft YaHei"/>
                <a:ea typeface="Microsoft YaHei"/>
              </a:rPr>
              <a:t>→</a:t>
            </a:r>
            <a:endParaRPr/>
          </a:p>
        </p:txBody>
      </p:sp>
      <p:sp>
        <p:nvSpPr>
          <p:cNvPr id="814" name="圆角矩形 813"/>
          <p:cNvSpPr/>
          <p:nvPr/>
        </p:nvSpPr>
        <p:spPr>
          <a:xfrm>
            <a:off x="6400800" y="5153025"/>
            <a:ext cx="1495425" cy="476250"/>
          </a:xfrm>
          <a:prstGeom prst="roundRect">
            <a:avLst>
              <a:gd name="adj" fmla="val 8000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15" name="文本框 814" descr="{&quot;isTemplate&quot;:true,&quot;type&quot;:&quot;text&quot;}"/>
          <p:cNvSpPr txBox="1"/>
          <p:nvPr/>
        </p:nvSpPr>
        <p:spPr>
          <a:xfrm>
            <a:off x="6943725" y="5229225"/>
            <a:ext cx="4191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生产阶段</a:t>
            </a:r>
            <a:endParaRPr/>
          </a:p>
        </p:txBody>
      </p:sp>
      <p:sp>
        <p:nvSpPr>
          <p:cNvPr id="816" name="文本框 815" descr="{&quot;isTemplate&quot;:true,&quot;type&quot;:&quot;text&quot;}"/>
          <p:cNvSpPr txBox="1"/>
          <p:nvPr/>
        </p:nvSpPr>
        <p:spPr>
          <a:xfrm>
            <a:off x="7019925" y="5362575"/>
            <a:ext cx="257175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Inter"/>
                <a:ea typeface="Inter"/>
              </a:rPr>
              <a:t>10x</a:t>
            </a:r>
            <a:endParaRPr/>
          </a:p>
        </p:txBody>
      </p:sp>
      <p:sp>
        <p:nvSpPr>
          <p:cNvPr id="817" name="文本框 816" descr="{&quot;isTemplate&quot;:true,&quot;type&quot;:&quot;text&quot;}"/>
          <p:cNvSpPr txBox="1"/>
          <p:nvPr/>
        </p:nvSpPr>
        <p:spPr>
          <a:xfrm>
            <a:off x="7934325" y="5314950"/>
            <a:ext cx="13335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>
                <a:solidFill>
                  <a:srgbClr val="94A3B8"/>
                </a:solidFill>
                <a:latin typeface="Microsoft YaHei"/>
                <a:ea typeface="Microsoft YaHei"/>
              </a:rPr>
              <a:t>→</a:t>
            </a:r>
            <a:endParaRPr/>
          </a:p>
        </p:txBody>
      </p:sp>
      <p:sp>
        <p:nvSpPr>
          <p:cNvPr id="818" name="圆角矩形 817"/>
          <p:cNvSpPr/>
          <p:nvPr/>
        </p:nvSpPr>
        <p:spPr>
          <a:xfrm>
            <a:off x="8105775" y="5153025"/>
            <a:ext cx="1504950" cy="476250"/>
          </a:xfrm>
          <a:prstGeom prst="roundRect">
            <a:avLst>
              <a:gd name="adj" fmla="val 8000"/>
            </a:avLst>
          </a:prstGeom>
          <a:solidFill>
            <a:srgbClr val="EF444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19" name="文本框 818" descr="{&quot;isTemplate&quot;:true,&quot;type&quot;:&quot;text&quot;}"/>
          <p:cNvSpPr txBox="1"/>
          <p:nvPr/>
        </p:nvSpPr>
        <p:spPr>
          <a:xfrm>
            <a:off x="8705850" y="5229225"/>
            <a:ext cx="3143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出厂前</a:t>
            </a:r>
            <a:endParaRPr/>
          </a:p>
        </p:txBody>
      </p:sp>
      <p:sp>
        <p:nvSpPr>
          <p:cNvPr id="820" name="文本框 819" descr="{&quot;isTemplate&quot;:true,&quot;type&quot;:&quot;text&quot;}"/>
          <p:cNvSpPr txBox="1"/>
          <p:nvPr/>
        </p:nvSpPr>
        <p:spPr>
          <a:xfrm>
            <a:off x="8686800" y="5362575"/>
            <a:ext cx="3429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Inter"/>
                <a:ea typeface="Inter"/>
              </a:rPr>
              <a:t>100x</a:t>
            </a:r>
            <a:endParaRPr/>
          </a:p>
        </p:txBody>
      </p:sp>
      <p:sp>
        <p:nvSpPr>
          <p:cNvPr id="821" name="文本框 820" descr="{&quot;isTemplate&quot;:true,&quot;type&quot;:&quot;text&quot;}"/>
          <p:cNvSpPr txBox="1"/>
          <p:nvPr/>
        </p:nvSpPr>
        <p:spPr>
          <a:xfrm>
            <a:off x="9648825" y="5314950"/>
            <a:ext cx="13335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1050">
                <a:solidFill>
                  <a:srgbClr val="94A3B8"/>
                </a:solidFill>
                <a:latin typeface="Microsoft YaHei"/>
                <a:ea typeface="Microsoft YaHei"/>
              </a:rPr>
              <a:t>→</a:t>
            </a:r>
            <a:endParaRPr/>
          </a:p>
        </p:txBody>
      </p:sp>
      <p:sp>
        <p:nvSpPr>
          <p:cNvPr id="822" name="圆角矩形 821"/>
          <p:cNvSpPr/>
          <p:nvPr/>
        </p:nvSpPr>
        <p:spPr>
          <a:xfrm>
            <a:off x="9820275" y="5153025"/>
            <a:ext cx="1666875" cy="476250"/>
          </a:xfrm>
          <a:prstGeom prst="roundRect">
            <a:avLst>
              <a:gd name="adj" fmla="val 8000"/>
            </a:avLst>
          </a:prstGeom>
          <a:solidFill>
            <a:srgbClr val="DC262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23" name="文本框 822" descr="{&quot;isTemplate&quot;:true,&quot;type&quot;:&quot;text&quot;}"/>
          <p:cNvSpPr txBox="1"/>
          <p:nvPr/>
        </p:nvSpPr>
        <p:spPr>
          <a:xfrm>
            <a:off x="10448925" y="5229225"/>
            <a:ext cx="4191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客户手中</a:t>
            </a:r>
            <a:endParaRPr/>
          </a:p>
        </p:txBody>
      </p:sp>
      <p:sp>
        <p:nvSpPr>
          <p:cNvPr id="824" name="文本框 823" descr="{&quot;isTemplate&quot;:true,&quot;type&quot;:&quot;text&quot;}"/>
          <p:cNvSpPr txBox="1"/>
          <p:nvPr/>
        </p:nvSpPr>
        <p:spPr>
          <a:xfrm>
            <a:off x="10439400" y="5362575"/>
            <a:ext cx="428625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Inter"/>
                <a:ea typeface="Inter"/>
              </a:rPr>
              <a:t>1000x</a:t>
            </a:r>
            <a:endParaRPr/>
          </a:p>
        </p:txBody>
      </p:sp>
      <p:sp>
        <p:nvSpPr>
          <p:cNvPr id="825" name="任意形状 824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26" name="文本框 825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827" name="文本框 826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23 / 30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4 · 全员质量责任&#10;            &lt;/Text&gt;&#10;            &lt;Text style={{ fontSize: 34, color: '#0F172A', fontWeight: 'bold', marginTop: 8 }}&gt;&#10;                发现问题怎么办？—— 正确上报质量问题&#10;            &lt;/Text&gt;&#10;        &lt;/Box&gt;&#10;&#10;        {/* 左45%：上报流程 */}&#10;        &lt;Box style={{&#10;            position: 'absolute',&#10;            top: 150, left: 60,&#10;            width: '40%',&#10;            flexDirection: 'column',&#10;        }}&gt;&#10;            &lt;Text style={{ fontSize: 18, color: '#0F172A', fontWeight: 'bold', marginBottom: 12 }}&gt;&#10;                上报流程四步法&#10;            &lt;/Text&gt;&#10;            &lt;svg width={440} height={380} viewBox='0 0 440 380'&gt;&#10;                {/* 连接线 */}&#10;                &lt;line x1={80} y1={40} x2={80} y2={340} stroke='#E2E8F0' strokeWidth={3} /&gt;&#10;                &lt;line x1={80} y1={40} x2={80} y2={340} stroke='url(#reportGrad)' strokeWidth={3} /&gt;&#10;                &lt;defs&gt;&#10;                    &lt;linearGradient id='reportGrad' x1='0%' y1='0%' x2='0%' y2='100%'&gt;&#10;                        &lt;stop offset='0%' stopColor='#2563EB' /&gt;&#10;                        &lt;stop offset='100%' stopColor='#F59E0B' /&gt;&#10;                    &lt;/linearGradient&gt;&#10;                &lt;/defs&gt;&#10;                {/* 步骤节点 */}&#10;                {[&#10;                    { y: 40, num: '01', title: '发现', desc: '识别异常或问题', color: '#2563EB', icon: 'eye' },&#10;                    { y: 130, num: '02', title: '记录', desc: '用5W2H描述问题', color: '#0EA5E9', icon: 'edit' },&#10;                    { y: 220, num: '03', title: '上报', desc: '通过规定渠道上报', color: '#F59E0B', icon: 'paper-plane' },&#10;                    { y: 310, num: '04', title: '跟进', desc: '跟踪处理进度', color: '#10B981', icon: 'sync-alt' },&#10;                ].map((step, idx) =&gt; (&#10;                    &lt;g key={idx}&gt;&#10;                        &lt;circle cx={80} cy={step.y} r={20} fill={step.color} /&gt;&#10;                        &lt;circle cx={80} cy={step.y} r={12} fill='#FFFFFF' /&gt;&#10;                        &lt;text x={80} y={step.y + 5} textAnchor='middle' fontSize={11} fontWeight='bold' fill={step.color} fontFamily='Inter'&gt;{step.num}&lt;/text&gt;&#10;                        {/* 右侧卡片 */}&#10;                        &lt;rect x={120} y={step.y - 22} width={300} height={48} rx={6} fill='#F8FAFC' stroke='#E2E8F0' /&gt;&#10;                        &lt;rect x={120} y={step.y - 22} width={4} height={48} fill={step.color} /&gt;&#10;                        &lt;text x={140} y={step.y - 4} fontSize={14} fontWeight='bold' fill='#0F172A'&gt;{step.title}&lt;/text&gt;&#10;                        &lt;text x={140} y={step.y + 14} fontSize={12} fill='#64748B'&gt;{step.desc}&lt;/text&gt;&#10;                    &lt;/g&gt;&#10;                ))}&#10;            &lt;/svg&gt;&#10;        &lt;/Box&gt;&#10;&#10;        {/* 右55%：5W2H模板 + 文化倡导 */}&#10;        &lt;Box style={{&#10;            position: 'absolute',&#10;            top: 150, right: 60,&#10;            width: '52%',&#10;            flexDirection: 'column',&#10;            gap: 14,&#10;        }}&gt;&#10;            &lt;Text style={{ fontSize: 18, color: '#0F172A', fontWeight: 'bold', marginBottom: 4 }}&gt;&#10;                5W2H 问题描述模板&#10;            &lt;/Text&gt;&#10;            {/* 5W2H表格 */}&#10;            &lt;Box style={{&#10;                flexDirection: 'row',&#10;                flexWrap: 'wrap',&#10;                gap: 8,&#10;            }}&gt;&#10;                {[&#10;                    { w: 'What', cn: '什么问题', desc: '描述问题现象', color: '#2563EB' },&#10;                    { w: 'Why', cn: '为何重要', desc: '影响程度评估', color: '#0EA5E9' },&#10;                    { w: 'Where', cn: '在哪里', desc: '发生位置/工序', color: '#F59E0B' },&#10;                    { w: 'When', cn: '什么时间', desc: '发现时间/批次', color: '#10B981' },&#10;                    { w: 'Who', cn: '涉及谁', desc: '相关人员/班组', color: '#8B5CF6' },&#10;                    { w: 'How', cn: '怎么发生', desc: '发生过程描述', color: '#EF4444' },&#10;                    { w: 'How many', cn: '多少数量', desc: '影响范围/数量', color: '#475569' },&#10;                ].map((item, idx) =&gt; (&#10;                    &lt;Box key={idx} style={{&#10;                        width: '48%',&#10;                        background: '#F8FAFC',&#10;                        padding: 10,&#10;                        borderRadius: 6,&#10;                        borderLeft: `3px solid ${item.color}`,&#10;                    }}&gt;&#10;                        &lt;Box style={{ flexDirection: 'row', alignItems: 'baseline', gap: 6 }}&gt;&#10;                            &lt;Text style={{ fontSize: 14, color: item.color, fontWeight: 'bold', fontFamily: 'Inter' }}&gt;&#10;                                {item.w}&#10;                            &lt;/Text&gt;&#10;                            &lt;Text style={{ fontSize: 13, color: '#0F172A', fontWeight: 'bold' }}&gt;&#10;                                {item.cn}&#10;                            &lt;/Text&gt;&#10;                        &lt;/Box&gt;&#10;                        &lt;Text style={{ fontSize: 11, color: '#64748B', marginTop: 2 }}&gt;&#10;                            {item.desc}&#10;                        &lt;/Text&gt;&#10;                    &lt;/Box&gt;&#10;                ))}&#10;            &lt;/Box&gt;&#10;&#10;            {/* 上报渠道 */}&#10;            &lt;Box style={{&#10;                background: 'linear-gradient(135deg, rgba(37,99,235,0.06) 0%, rgba(14,165,233,0.06) 100%)',&#10;                borderRadius: 8,&#10;                padding: 14,&#10;            }}&gt;&#10;                &lt;Text style={{ fontSize: 15, color: '#0F172A', fontWeight: 'bold', marginBottom: 8 }}&gt;&#10;                    上报渠道&#10;                &lt;/Text&gt;&#10;                &lt;Box style={{ flexDirection: 'row', gap: 12 }}&gt;&#10;                    {[&#10;                        { ch: '直接主管', desc: '第一时间口头/书面报告', icon: 'user-tie' },&#10;                        { ch: '质量部门', desc: '通过质量系统提交', icon: 'clipboard-list' },&#10;                        { ch: '匿名渠道', desc: '邮箱/热线/意见箱', icon: 'envelope' },&#10;                    ].map((item, idx) =&gt; (&#10;                        &lt;Box key={idx} style={{ flex: 1, alignItems: 'center' }}&gt;&#10;                            &lt;Box style={{&#10;                                width: 40, height: 40,&#10;                                borderRadius: 8,&#10;                                background: '#2563EB1A',&#10;                                justifyContent: 'center',&#10;                                alignItems: 'center',&#10;                            }}&gt;&#10;                                &lt;FAIcon name={item.icon} style={{ fill: '#2563EB', width: 22, height: 22 }} /&gt;&#10;                            &lt;/Box&gt;&#10;                            &lt;Text style={{ fontSize: 13, color: '#0F172A', fontWeight: 'bold', marginTop: 6 }}&gt;&#10;                                {item.ch}&#10;                            &lt;/Text&gt;&#10;                            &lt;Text style={{ fontSize: 11, color: '#64748B', marginTop: 2, textAlign: 'center' }}&gt;&#10;                                {item.desc}&#10;                            &lt;/Text&gt;&#10;                        &lt;/Box&gt;&#10;                    ))}&#10;                &lt;/Box&gt;&#10;            &lt;/Box&gt;&#10;&#10;            {/* 文化倡导 */}&#10;            &lt;Box style={{&#10;                background: '#2563EB',&#10;                padding: 14,&#10;                borderRadius: 8,&#10;            }}&gt;&#10;                &lt;Box style={{ flexDirection: 'row', alignItems: 'center', gap: 10 }}&gt;&#10;                    &lt;FAIcon name='heart' style={{ fill: '#F59E0B', width: 22, height: 22 }} /&gt;&#10;                    &lt;Text style={{ fontSize: 15, color: '#FFFFFF', fontWeight: 'bold' }}&gt;&#10;                        主动上报 ≠ 惹麻烦&#10;                    &lt;/Text&gt;&#10;                &lt;/Box&gt;&#10;                &lt;Text style={{ fontSize: 13, color: 'rgba(255,255,255,0.85)', marginTop: 8, lineHeight: 1.5 }}&gt;&#10;                    发现问题主动上报是负责任的表现。隐瞒不报才是最大的违规。鼓励&quot;早报告、早解决&quot;的文化。&#10;                &lt;/Text&gt;&#10;            &lt;/Box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24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矩形 82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30" name="任意形状 829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31" name="文本框 830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04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全员质量责任</a:t>
            </a:r>
            <a:endParaRPr/>
          </a:p>
        </p:txBody>
      </p:sp>
      <p:sp>
        <p:nvSpPr>
          <p:cNvPr id="832" name="文本框 831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发现问题怎么办？——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正确上报质量问题</a:t>
            </a:r>
            <a:endParaRPr/>
          </a:p>
        </p:txBody>
      </p:sp>
      <p:sp>
        <p:nvSpPr>
          <p:cNvPr id="833" name="文本框 832" descr="{&quot;isTemplate&quot;:true,&quot;type&quot;:&quot;text&quot;}"/>
          <p:cNvSpPr txBox="1"/>
          <p:nvPr/>
        </p:nvSpPr>
        <p:spPr>
          <a:xfrm>
            <a:off x="571500" y="1428750"/>
            <a:ext cx="48768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上报流程四步法</a:t>
            </a:r>
            <a:endParaRPr/>
          </a:p>
        </p:txBody>
      </p:sp>
      <p:pic>
        <p:nvPicPr>
          <p:cNvPr id="834" name="图形 833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500" y="1752600"/>
            <a:ext cx="4191000" cy="3619500"/>
          </a:xfrm>
          <a:prstGeom prst="rect">
            <a:avLst/>
          </a:prstGeom>
          <a:ln/>
        </p:spPr>
      </p:pic>
      <p:sp>
        <p:nvSpPr>
          <p:cNvPr id="835" name="文本框 834" descr="{&quot;isTemplate&quot;:true,&quot;type&quot;:&quot;text&quot;}"/>
          <p:cNvSpPr txBox="1"/>
          <p:nvPr/>
        </p:nvSpPr>
        <p:spPr>
          <a:xfrm>
            <a:off x="5276850" y="1428750"/>
            <a:ext cx="634365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350" b="1">
                <a:solidFill>
                  <a:srgbClr val="0F172A"/>
                </a:solidFill>
                <a:latin typeface="Microsoft YaHei"/>
                <a:ea typeface="Microsoft YaHei"/>
              </a:rPr>
              <a:t>5W2H </a:t>
            </a: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问题描述模板</a:t>
            </a:r>
            <a:endParaRPr/>
          </a:p>
        </p:txBody>
      </p:sp>
      <p:sp>
        <p:nvSpPr>
          <p:cNvPr id="836" name="圆角矩形 835"/>
          <p:cNvSpPr/>
          <p:nvPr/>
        </p:nvSpPr>
        <p:spPr>
          <a:xfrm>
            <a:off x="5305425" y="1809750"/>
            <a:ext cx="3048000" cy="504825"/>
          </a:xfrm>
          <a:prstGeom prst="roundRect">
            <a:avLst>
              <a:gd name="adj" fmla="val 1132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37" name="任意形状 836"/>
          <p:cNvSpPr/>
          <p:nvPr/>
        </p:nvSpPr>
        <p:spPr>
          <a:xfrm>
            <a:off x="5305425" y="1809750"/>
            <a:ext cx="3048000" cy="504825"/>
          </a:xfrm>
          <a:custGeom>
            <a:avLst/>
            <a:gdLst/>
            <a:ahLst/>
            <a:cxnLst/>
            <a:rect l="0" t="0" r="0" b="0"/>
            <a:pathLst>
              <a:path w="320" h="53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0"/>
                </a:lnTo>
                <a:cubicBezTo>
                  <a:pt x="3" y="51"/>
                  <a:pt x="4" y="53"/>
                  <a:pt x="5" y="53"/>
                </a:cubicBezTo>
                <a:cubicBezTo>
                  <a:pt x="2" y="53"/>
                  <a:pt x="0" y="50"/>
                  <a:pt x="0" y="47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38" name="文本框 837" descr="{&quot;isTemplate&quot;:true,&quot;type&quot;:&quot;text&quot;}"/>
          <p:cNvSpPr txBox="1"/>
          <p:nvPr/>
        </p:nvSpPr>
        <p:spPr>
          <a:xfrm>
            <a:off x="5400675" y="1905000"/>
            <a:ext cx="3333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2563EB"/>
                </a:solidFill>
                <a:latin typeface="Inter"/>
                <a:ea typeface="Inter"/>
              </a:rPr>
              <a:t>What</a:t>
            </a:r>
            <a:endParaRPr/>
          </a:p>
        </p:txBody>
      </p:sp>
      <p:sp>
        <p:nvSpPr>
          <p:cNvPr id="839" name="文本框 838" descr="{&quot;isTemplate&quot;:true,&quot;type&quot;:&quot;text&quot;}"/>
          <p:cNvSpPr txBox="1"/>
          <p:nvPr/>
        </p:nvSpPr>
        <p:spPr>
          <a:xfrm>
            <a:off x="5791200" y="1905000"/>
            <a:ext cx="4953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什么问题</a:t>
            </a:r>
            <a:endParaRPr/>
          </a:p>
        </p:txBody>
      </p:sp>
      <p:sp>
        <p:nvSpPr>
          <p:cNvPr id="840" name="文本框 839" descr="{&quot;isTemplate&quot;:true,&quot;type&quot;:&quot;text&quot;}"/>
          <p:cNvSpPr txBox="1"/>
          <p:nvPr/>
        </p:nvSpPr>
        <p:spPr>
          <a:xfrm>
            <a:off x="5400675" y="2085975"/>
            <a:ext cx="28289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描述问题现象</a:t>
            </a:r>
            <a:endParaRPr/>
          </a:p>
        </p:txBody>
      </p:sp>
      <p:sp>
        <p:nvSpPr>
          <p:cNvPr id="841" name="圆角矩形 840"/>
          <p:cNvSpPr/>
          <p:nvPr/>
        </p:nvSpPr>
        <p:spPr>
          <a:xfrm>
            <a:off x="8429625" y="1809750"/>
            <a:ext cx="3038475" cy="504825"/>
          </a:xfrm>
          <a:prstGeom prst="roundRect">
            <a:avLst>
              <a:gd name="adj" fmla="val 1132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42" name="任意形状 841"/>
          <p:cNvSpPr/>
          <p:nvPr/>
        </p:nvSpPr>
        <p:spPr>
          <a:xfrm>
            <a:off x="8429625" y="1809750"/>
            <a:ext cx="3038475" cy="504825"/>
          </a:xfrm>
          <a:custGeom>
            <a:avLst/>
            <a:gdLst/>
            <a:ahLst/>
            <a:cxnLst/>
            <a:rect l="0" t="0" r="0" b="0"/>
            <a:pathLst>
              <a:path w="319" h="53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0"/>
                </a:lnTo>
                <a:cubicBezTo>
                  <a:pt x="3" y="51"/>
                  <a:pt x="4" y="53"/>
                  <a:pt x="5" y="53"/>
                </a:cubicBezTo>
                <a:cubicBezTo>
                  <a:pt x="2" y="53"/>
                  <a:pt x="0" y="50"/>
                  <a:pt x="0" y="47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43" name="文本框 842" descr="{&quot;isTemplate&quot;:true,&quot;type&quot;:&quot;text&quot;}"/>
          <p:cNvSpPr txBox="1"/>
          <p:nvPr/>
        </p:nvSpPr>
        <p:spPr>
          <a:xfrm>
            <a:off x="8524875" y="1905000"/>
            <a:ext cx="28575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0EA5E9"/>
                </a:solidFill>
                <a:latin typeface="Inter"/>
                <a:ea typeface="Inter"/>
              </a:rPr>
              <a:t>Why</a:t>
            </a:r>
            <a:endParaRPr/>
          </a:p>
        </p:txBody>
      </p:sp>
      <p:sp>
        <p:nvSpPr>
          <p:cNvPr id="844" name="文本框 843" descr="{&quot;isTemplate&quot;:true,&quot;type&quot;:&quot;text&quot;}"/>
          <p:cNvSpPr txBox="1"/>
          <p:nvPr/>
        </p:nvSpPr>
        <p:spPr>
          <a:xfrm>
            <a:off x="8867775" y="1905000"/>
            <a:ext cx="4953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为何重要</a:t>
            </a:r>
            <a:endParaRPr/>
          </a:p>
        </p:txBody>
      </p:sp>
      <p:sp>
        <p:nvSpPr>
          <p:cNvPr id="845" name="文本框 844" descr="{&quot;isTemplate&quot;:true,&quot;type&quot;:&quot;text&quot;}"/>
          <p:cNvSpPr txBox="1"/>
          <p:nvPr/>
        </p:nvSpPr>
        <p:spPr>
          <a:xfrm>
            <a:off x="8524875" y="2085975"/>
            <a:ext cx="28194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影响程度评估</a:t>
            </a:r>
            <a:endParaRPr/>
          </a:p>
        </p:txBody>
      </p:sp>
      <p:sp>
        <p:nvSpPr>
          <p:cNvPr id="846" name="圆角矩形 845"/>
          <p:cNvSpPr/>
          <p:nvPr/>
        </p:nvSpPr>
        <p:spPr>
          <a:xfrm>
            <a:off x="5305425" y="2390775"/>
            <a:ext cx="3048000" cy="504825"/>
          </a:xfrm>
          <a:prstGeom prst="roundRect">
            <a:avLst>
              <a:gd name="adj" fmla="val 1132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47" name="任意形状 846"/>
          <p:cNvSpPr/>
          <p:nvPr/>
        </p:nvSpPr>
        <p:spPr>
          <a:xfrm>
            <a:off x="5305425" y="2390775"/>
            <a:ext cx="3048000" cy="504825"/>
          </a:xfrm>
          <a:custGeom>
            <a:avLst/>
            <a:gdLst/>
            <a:ahLst/>
            <a:cxnLst/>
            <a:rect l="0" t="0" r="0" b="0"/>
            <a:pathLst>
              <a:path w="320" h="53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0"/>
                </a:lnTo>
                <a:cubicBezTo>
                  <a:pt x="3" y="51"/>
                  <a:pt x="4" y="53"/>
                  <a:pt x="5" y="53"/>
                </a:cubicBezTo>
                <a:cubicBezTo>
                  <a:pt x="2" y="53"/>
                  <a:pt x="0" y="50"/>
                  <a:pt x="0" y="47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48" name="文本框 847" descr="{&quot;isTemplate&quot;:true,&quot;type&quot;:&quot;text&quot;}"/>
          <p:cNvSpPr txBox="1"/>
          <p:nvPr/>
        </p:nvSpPr>
        <p:spPr>
          <a:xfrm>
            <a:off x="5400675" y="2486025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59E0B"/>
                </a:solidFill>
                <a:latin typeface="Inter"/>
                <a:ea typeface="Inter"/>
              </a:rPr>
              <a:t>Where</a:t>
            </a:r>
            <a:endParaRPr/>
          </a:p>
        </p:txBody>
      </p:sp>
      <p:sp>
        <p:nvSpPr>
          <p:cNvPr id="849" name="文本框 848" descr="{&quot;isTemplate&quot;:true,&quot;type&quot;:&quot;text&quot;}"/>
          <p:cNvSpPr txBox="1"/>
          <p:nvPr/>
        </p:nvSpPr>
        <p:spPr>
          <a:xfrm>
            <a:off x="5867400" y="2486025"/>
            <a:ext cx="3714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在哪里</a:t>
            </a:r>
            <a:endParaRPr/>
          </a:p>
        </p:txBody>
      </p:sp>
      <p:sp>
        <p:nvSpPr>
          <p:cNvPr id="850" name="文本框 849" descr="{&quot;isTemplate&quot;:true,&quot;type&quot;:&quot;text&quot;}"/>
          <p:cNvSpPr txBox="1"/>
          <p:nvPr/>
        </p:nvSpPr>
        <p:spPr>
          <a:xfrm>
            <a:off x="5400675" y="2667000"/>
            <a:ext cx="28289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发生位置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工序</a:t>
            </a:r>
            <a:endParaRPr/>
          </a:p>
        </p:txBody>
      </p:sp>
      <p:sp>
        <p:nvSpPr>
          <p:cNvPr id="851" name="圆角矩形 850"/>
          <p:cNvSpPr/>
          <p:nvPr/>
        </p:nvSpPr>
        <p:spPr>
          <a:xfrm>
            <a:off x="8429625" y="2390775"/>
            <a:ext cx="3038475" cy="504825"/>
          </a:xfrm>
          <a:prstGeom prst="roundRect">
            <a:avLst>
              <a:gd name="adj" fmla="val 1132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52" name="任意形状 851"/>
          <p:cNvSpPr/>
          <p:nvPr/>
        </p:nvSpPr>
        <p:spPr>
          <a:xfrm>
            <a:off x="8429625" y="2390775"/>
            <a:ext cx="3038475" cy="504825"/>
          </a:xfrm>
          <a:custGeom>
            <a:avLst/>
            <a:gdLst/>
            <a:ahLst/>
            <a:cxnLst/>
            <a:rect l="0" t="0" r="0" b="0"/>
            <a:pathLst>
              <a:path w="319" h="53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0"/>
                </a:lnTo>
                <a:cubicBezTo>
                  <a:pt x="3" y="51"/>
                  <a:pt x="4" y="53"/>
                  <a:pt x="5" y="53"/>
                </a:cubicBezTo>
                <a:cubicBezTo>
                  <a:pt x="2" y="53"/>
                  <a:pt x="0" y="50"/>
                  <a:pt x="0" y="47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53" name="文本框 852" descr="{&quot;isTemplate&quot;:true,&quot;type&quot;:&quot;text&quot;}"/>
          <p:cNvSpPr txBox="1"/>
          <p:nvPr/>
        </p:nvSpPr>
        <p:spPr>
          <a:xfrm>
            <a:off x="8524875" y="2486025"/>
            <a:ext cx="3714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10B981"/>
                </a:solidFill>
                <a:latin typeface="Inter"/>
                <a:ea typeface="Inter"/>
              </a:rPr>
              <a:t>When</a:t>
            </a:r>
            <a:endParaRPr/>
          </a:p>
        </p:txBody>
      </p:sp>
      <p:sp>
        <p:nvSpPr>
          <p:cNvPr id="854" name="文本框 853" descr="{&quot;isTemplate&quot;:true,&quot;type&quot;:&quot;text&quot;}"/>
          <p:cNvSpPr txBox="1"/>
          <p:nvPr/>
        </p:nvSpPr>
        <p:spPr>
          <a:xfrm>
            <a:off x="8953500" y="2486025"/>
            <a:ext cx="4953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什么时间</a:t>
            </a:r>
            <a:endParaRPr/>
          </a:p>
        </p:txBody>
      </p:sp>
      <p:sp>
        <p:nvSpPr>
          <p:cNvPr id="855" name="文本框 854" descr="{&quot;isTemplate&quot;:true,&quot;type&quot;:&quot;text&quot;}"/>
          <p:cNvSpPr txBox="1"/>
          <p:nvPr/>
        </p:nvSpPr>
        <p:spPr>
          <a:xfrm>
            <a:off x="8524875" y="2667000"/>
            <a:ext cx="28194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发现时间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批次</a:t>
            </a:r>
            <a:endParaRPr/>
          </a:p>
        </p:txBody>
      </p:sp>
      <p:sp>
        <p:nvSpPr>
          <p:cNvPr id="856" name="圆角矩形 855"/>
          <p:cNvSpPr/>
          <p:nvPr/>
        </p:nvSpPr>
        <p:spPr>
          <a:xfrm>
            <a:off x="5305425" y="2971800"/>
            <a:ext cx="3048000" cy="504825"/>
          </a:xfrm>
          <a:prstGeom prst="roundRect">
            <a:avLst>
              <a:gd name="adj" fmla="val 1132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57" name="任意形状 856"/>
          <p:cNvSpPr/>
          <p:nvPr/>
        </p:nvSpPr>
        <p:spPr>
          <a:xfrm>
            <a:off x="5305425" y="2971800"/>
            <a:ext cx="3048000" cy="504825"/>
          </a:xfrm>
          <a:custGeom>
            <a:avLst/>
            <a:gdLst/>
            <a:ahLst/>
            <a:cxnLst/>
            <a:rect l="0" t="0" r="0" b="0"/>
            <a:pathLst>
              <a:path w="320" h="53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0"/>
                </a:lnTo>
                <a:cubicBezTo>
                  <a:pt x="3" y="51"/>
                  <a:pt x="4" y="53"/>
                  <a:pt x="5" y="53"/>
                </a:cubicBezTo>
                <a:cubicBezTo>
                  <a:pt x="2" y="53"/>
                  <a:pt x="0" y="50"/>
                  <a:pt x="0" y="47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58" name="文本框 857" descr="{&quot;isTemplate&quot;:true,&quot;type&quot;:&quot;text&quot;}"/>
          <p:cNvSpPr txBox="1"/>
          <p:nvPr/>
        </p:nvSpPr>
        <p:spPr>
          <a:xfrm>
            <a:off x="5400675" y="3067050"/>
            <a:ext cx="2952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8B5CF6"/>
                </a:solidFill>
                <a:latin typeface="Inter"/>
                <a:ea typeface="Inter"/>
              </a:rPr>
              <a:t>Who</a:t>
            </a:r>
            <a:endParaRPr/>
          </a:p>
        </p:txBody>
      </p:sp>
      <p:sp>
        <p:nvSpPr>
          <p:cNvPr id="859" name="文本框 858" descr="{&quot;isTemplate&quot;:true,&quot;type&quot;:&quot;text&quot;}"/>
          <p:cNvSpPr txBox="1"/>
          <p:nvPr/>
        </p:nvSpPr>
        <p:spPr>
          <a:xfrm>
            <a:off x="5753100" y="3067050"/>
            <a:ext cx="3714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涉及谁</a:t>
            </a:r>
            <a:endParaRPr/>
          </a:p>
        </p:txBody>
      </p:sp>
      <p:sp>
        <p:nvSpPr>
          <p:cNvPr id="860" name="文本框 859" descr="{&quot;isTemplate&quot;:true,&quot;type&quot;:&quot;text&quot;}"/>
          <p:cNvSpPr txBox="1"/>
          <p:nvPr/>
        </p:nvSpPr>
        <p:spPr>
          <a:xfrm>
            <a:off x="5400675" y="3248025"/>
            <a:ext cx="28289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相关人员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班组</a:t>
            </a:r>
            <a:endParaRPr/>
          </a:p>
        </p:txBody>
      </p:sp>
      <p:sp>
        <p:nvSpPr>
          <p:cNvPr id="861" name="圆角矩形 860"/>
          <p:cNvSpPr/>
          <p:nvPr/>
        </p:nvSpPr>
        <p:spPr>
          <a:xfrm>
            <a:off x="8429625" y="2971800"/>
            <a:ext cx="3038475" cy="504825"/>
          </a:xfrm>
          <a:prstGeom prst="roundRect">
            <a:avLst>
              <a:gd name="adj" fmla="val 1132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62" name="任意形状 861"/>
          <p:cNvSpPr/>
          <p:nvPr/>
        </p:nvSpPr>
        <p:spPr>
          <a:xfrm>
            <a:off x="8429625" y="2971800"/>
            <a:ext cx="3038475" cy="504825"/>
          </a:xfrm>
          <a:custGeom>
            <a:avLst/>
            <a:gdLst/>
            <a:ahLst/>
            <a:cxnLst/>
            <a:rect l="0" t="0" r="0" b="0"/>
            <a:pathLst>
              <a:path w="319" h="53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0"/>
                </a:lnTo>
                <a:cubicBezTo>
                  <a:pt x="3" y="51"/>
                  <a:pt x="4" y="53"/>
                  <a:pt x="5" y="53"/>
                </a:cubicBezTo>
                <a:cubicBezTo>
                  <a:pt x="2" y="53"/>
                  <a:pt x="0" y="50"/>
                  <a:pt x="0" y="47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63" name="文本框 862" descr="{&quot;isTemplate&quot;:true,&quot;type&quot;:&quot;text&quot;}"/>
          <p:cNvSpPr txBox="1"/>
          <p:nvPr/>
        </p:nvSpPr>
        <p:spPr>
          <a:xfrm>
            <a:off x="8524875" y="3067050"/>
            <a:ext cx="28575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EF4444"/>
                </a:solidFill>
                <a:latin typeface="Inter"/>
                <a:ea typeface="Inter"/>
              </a:rPr>
              <a:t>How</a:t>
            </a:r>
            <a:endParaRPr/>
          </a:p>
        </p:txBody>
      </p:sp>
      <p:sp>
        <p:nvSpPr>
          <p:cNvPr id="864" name="文本框 863" descr="{&quot;isTemplate&quot;:true,&quot;type&quot;:&quot;text&quot;}"/>
          <p:cNvSpPr txBox="1"/>
          <p:nvPr/>
        </p:nvSpPr>
        <p:spPr>
          <a:xfrm>
            <a:off x="8867775" y="3067050"/>
            <a:ext cx="4953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怎么发生</a:t>
            </a:r>
            <a:endParaRPr/>
          </a:p>
        </p:txBody>
      </p:sp>
      <p:sp>
        <p:nvSpPr>
          <p:cNvPr id="865" name="文本框 864" descr="{&quot;isTemplate&quot;:true,&quot;type&quot;:&quot;text&quot;}"/>
          <p:cNvSpPr txBox="1"/>
          <p:nvPr/>
        </p:nvSpPr>
        <p:spPr>
          <a:xfrm>
            <a:off x="8524875" y="3248025"/>
            <a:ext cx="28194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发生过程描述</a:t>
            </a:r>
            <a:endParaRPr/>
          </a:p>
        </p:txBody>
      </p:sp>
      <p:sp>
        <p:nvSpPr>
          <p:cNvPr id="866" name="圆角矩形 865"/>
          <p:cNvSpPr/>
          <p:nvPr/>
        </p:nvSpPr>
        <p:spPr>
          <a:xfrm>
            <a:off x="5305425" y="3552825"/>
            <a:ext cx="3048000" cy="504825"/>
          </a:xfrm>
          <a:prstGeom prst="roundRect">
            <a:avLst>
              <a:gd name="adj" fmla="val 1132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67" name="任意形状 866"/>
          <p:cNvSpPr/>
          <p:nvPr/>
        </p:nvSpPr>
        <p:spPr>
          <a:xfrm>
            <a:off x="5305425" y="3552825"/>
            <a:ext cx="3048000" cy="504825"/>
          </a:xfrm>
          <a:custGeom>
            <a:avLst/>
            <a:gdLst/>
            <a:ahLst/>
            <a:cxnLst/>
            <a:rect l="0" t="0" r="0" b="0"/>
            <a:pathLst>
              <a:path w="320" h="53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0"/>
                </a:lnTo>
                <a:cubicBezTo>
                  <a:pt x="3" y="51"/>
                  <a:pt x="4" y="53"/>
                  <a:pt x="5" y="53"/>
                </a:cubicBezTo>
                <a:cubicBezTo>
                  <a:pt x="2" y="53"/>
                  <a:pt x="0" y="50"/>
                  <a:pt x="0" y="47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47556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68" name="文本框 867" descr="{&quot;isTemplate&quot;:true,&quot;type&quot;:&quot;text&quot;}"/>
          <p:cNvSpPr txBox="1"/>
          <p:nvPr/>
        </p:nvSpPr>
        <p:spPr>
          <a:xfrm>
            <a:off x="5400675" y="3648075"/>
            <a:ext cx="6762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475569"/>
                </a:solidFill>
                <a:latin typeface="Inter"/>
                <a:ea typeface="Inter"/>
              </a:rPr>
              <a:t>How many</a:t>
            </a:r>
            <a:endParaRPr/>
          </a:p>
        </p:txBody>
      </p:sp>
      <p:sp>
        <p:nvSpPr>
          <p:cNvPr id="869" name="文本框 868" descr="{&quot;isTemplate&quot;:true,&quot;type&quot;:&quot;text&quot;}"/>
          <p:cNvSpPr txBox="1"/>
          <p:nvPr/>
        </p:nvSpPr>
        <p:spPr>
          <a:xfrm>
            <a:off x="6134100" y="3648075"/>
            <a:ext cx="4953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多少数量</a:t>
            </a:r>
            <a:endParaRPr/>
          </a:p>
        </p:txBody>
      </p:sp>
      <p:sp>
        <p:nvSpPr>
          <p:cNvPr id="870" name="文本框 869" descr="{&quot;isTemplate&quot;:true,&quot;type&quot;:&quot;text&quot;}"/>
          <p:cNvSpPr txBox="1"/>
          <p:nvPr/>
        </p:nvSpPr>
        <p:spPr>
          <a:xfrm>
            <a:off x="5400675" y="3829050"/>
            <a:ext cx="28289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影响范围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数量</a:t>
            </a:r>
            <a:endParaRPr/>
          </a:p>
        </p:txBody>
      </p:sp>
      <p:sp>
        <p:nvSpPr>
          <p:cNvPr id="871" name="圆角矩形 870"/>
          <p:cNvSpPr/>
          <p:nvPr/>
        </p:nvSpPr>
        <p:spPr>
          <a:xfrm>
            <a:off x="5276850" y="4191000"/>
            <a:ext cx="6343650" cy="1257300"/>
          </a:xfrm>
          <a:prstGeom prst="roundRect">
            <a:avLst>
              <a:gd name="adj" fmla="val 6061"/>
            </a:avLst>
          </a:prstGeom>
          <a:gradFill>
            <a:gsLst>
              <a:gs pos="0">
                <a:srgbClr val="2563EB">
                  <a:alpha val="6000"/>
                </a:srgbClr>
              </a:gs>
              <a:gs pos="100000">
                <a:srgbClr val="0EA5E9">
                  <a:alpha val="6000"/>
                </a:srgbClr>
              </a:gs>
            </a:gsLst>
            <a:lin ang="2700000" scaled="1"/>
          </a:gradFill>
          <a:ln/>
        </p:spPr>
        <p:txBody>
          <a:bodyPr/>
          <a:lstStyle/>
          <a:p>
            <a:endParaRPr/>
          </a:p>
        </p:txBody>
      </p:sp>
      <p:sp>
        <p:nvSpPr>
          <p:cNvPr id="872" name="文本框 871" descr="{&quot;isTemplate&quot;:true,&quot;type&quot;:&quot;text&quot;}"/>
          <p:cNvSpPr txBox="1"/>
          <p:nvPr/>
        </p:nvSpPr>
        <p:spPr>
          <a:xfrm>
            <a:off x="5410200" y="4324350"/>
            <a:ext cx="6076950" cy="1714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0F172A"/>
                </a:solidFill>
                <a:latin typeface="Microsoft YaHei"/>
                <a:ea typeface="Microsoft YaHei"/>
              </a:rPr>
              <a:t>上报渠道</a:t>
            </a:r>
            <a:endParaRPr/>
          </a:p>
        </p:txBody>
      </p:sp>
      <p:sp>
        <p:nvSpPr>
          <p:cNvPr id="873" name="圆角矩形 872"/>
          <p:cNvSpPr/>
          <p:nvPr/>
        </p:nvSpPr>
        <p:spPr>
          <a:xfrm>
            <a:off x="6200775" y="4572000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2563EB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874" name="图形 873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86500" y="4657725"/>
            <a:ext cx="209550" cy="209550"/>
          </a:xfrm>
          <a:prstGeom prst="rect">
            <a:avLst/>
          </a:prstGeom>
          <a:ln/>
        </p:spPr>
      </p:pic>
      <p:sp>
        <p:nvSpPr>
          <p:cNvPr id="875" name="文本框 874" descr="{&quot;isTemplate&quot;:true,&quot;type&quot;:&quot;text&quot;}"/>
          <p:cNvSpPr txBox="1"/>
          <p:nvPr/>
        </p:nvSpPr>
        <p:spPr>
          <a:xfrm>
            <a:off x="6143625" y="5010150"/>
            <a:ext cx="4953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直接主管</a:t>
            </a:r>
            <a:endParaRPr/>
          </a:p>
        </p:txBody>
      </p:sp>
      <p:sp>
        <p:nvSpPr>
          <p:cNvPr id="876" name="文本框 875" descr="{&quot;isTemplate&quot;:true,&quot;type&quot;:&quot;text&quot;}"/>
          <p:cNvSpPr txBox="1"/>
          <p:nvPr/>
        </p:nvSpPr>
        <p:spPr>
          <a:xfrm>
            <a:off x="5848350" y="5181600"/>
            <a:ext cx="108585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第一时间口头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书面报告</a:t>
            </a:r>
            <a:endParaRPr/>
          </a:p>
        </p:txBody>
      </p:sp>
      <p:sp>
        <p:nvSpPr>
          <p:cNvPr id="877" name="圆角矩形 876"/>
          <p:cNvSpPr/>
          <p:nvPr/>
        </p:nvSpPr>
        <p:spPr>
          <a:xfrm>
            <a:off x="8258175" y="4572000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2563EB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878" name="图形 877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43900" y="4657725"/>
            <a:ext cx="209550" cy="209550"/>
          </a:xfrm>
          <a:prstGeom prst="rect">
            <a:avLst/>
          </a:prstGeom>
          <a:ln/>
        </p:spPr>
      </p:pic>
      <p:sp>
        <p:nvSpPr>
          <p:cNvPr id="879" name="文本框 878" descr="{&quot;isTemplate&quot;:true,&quot;type&quot;:&quot;text&quot;}"/>
          <p:cNvSpPr txBox="1"/>
          <p:nvPr/>
        </p:nvSpPr>
        <p:spPr>
          <a:xfrm>
            <a:off x="8201025" y="5010150"/>
            <a:ext cx="4953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质量部门</a:t>
            </a:r>
            <a:endParaRPr/>
          </a:p>
        </p:txBody>
      </p:sp>
      <p:sp>
        <p:nvSpPr>
          <p:cNvPr id="880" name="文本框 879" descr="{&quot;isTemplate&quot;:true,&quot;type&quot;:&quot;text&quot;}"/>
          <p:cNvSpPr txBox="1"/>
          <p:nvPr/>
        </p:nvSpPr>
        <p:spPr>
          <a:xfrm>
            <a:off x="8029575" y="5181600"/>
            <a:ext cx="8382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通过质量系统提交</a:t>
            </a:r>
            <a:endParaRPr/>
          </a:p>
        </p:txBody>
      </p:sp>
      <p:sp>
        <p:nvSpPr>
          <p:cNvPr id="881" name="圆角矩形 880"/>
          <p:cNvSpPr/>
          <p:nvPr/>
        </p:nvSpPr>
        <p:spPr>
          <a:xfrm>
            <a:off x="10325100" y="4572000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2563EB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882" name="图形 881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10825" y="4657725"/>
            <a:ext cx="209550" cy="209550"/>
          </a:xfrm>
          <a:prstGeom prst="rect">
            <a:avLst/>
          </a:prstGeom>
          <a:ln/>
        </p:spPr>
      </p:pic>
      <p:sp>
        <p:nvSpPr>
          <p:cNvPr id="883" name="文本框 882" descr="{&quot;isTemplate&quot;:true,&quot;type&quot;:&quot;text&quot;}"/>
          <p:cNvSpPr txBox="1"/>
          <p:nvPr/>
        </p:nvSpPr>
        <p:spPr>
          <a:xfrm>
            <a:off x="10267950" y="5010150"/>
            <a:ext cx="4953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匿名渠道</a:t>
            </a:r>
            <a:endParaRPr/>
          </a:p>
        </p:txBody>
      </p:sp>
      <p:sp>
        <p:nvSpPr>
          <p:cNvPr id="884" name="文本框 883" descr="{&quot;isTemplate&quot;:true,&quot;type&quot;:&quot;text&quot;}"/>
          <p:cNvSpPr txBox="1"/>
          <p:nvPr/>
        </p:nvSpPr>
        <p:spPr>
          <a:xfrm>
            <a:off x="10115550" y="5181600"/>
            <a:ext cx="8001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邮箱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热线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意见箱</a:t>
            </a:r>
            <a:endParaRPr/>
          </a:p>
        </p:txBody>
      </p:sp>
      <p:sp>
        <p:nvSpPr>
          <p:cNvPr id="885" name="圆角矩形 884"/>
          <p:cNvSpPr/>
          <p:nvPr/>
        </p:nvSpPr>
        <p:spPr>
          <a:xfrm>
            <a:off x="5276850" y="5581650"/>
            <a:ext cx="6343650" cy="781050"/>
          </a:xfrm>
          <a:prstGeom prst="roundRect">
            <a:avLst>
              <a:gd name="adj" fmla="val 9756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886" name="图形 885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10200" y="5715000"/>
            <a:ext cx="209550" cy="209550"/>
          </a:xfrm>
          <a:prstGeom prst="rect">
            <a:avLst/>
          </a:prstGeom>
          <a:ln/>
        </p:spPr>
      </p:pic>
      <p:sp>
        <p:nvSpPr>
          <p:cNvPr id="887" name="文本框 886" descr="{&quot;isTemplate&quot;:true,&quot;type&quot;:&quot;text&quot;}"/>
          <p:cNvSpPr txBox="1"/>
          <p:nvPr/>
        </p:nvSpPr>
        <p:spPr>
          <a:xfrm>
            <a:off x="5715000" y="5734050"/>
            <a:ext cx="1162050" cy="1714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FFFFFF"/>
                </a:solidFill>
                <a:latin typeface="Microsoft YaHei"/>
                <a:ea typeface="Microsoft YaHei"/>
              </a:rPr>
              <a:t>主动上报</a:t>
            </a:r>
            <a:r>
              <a:rPr lang="en-US" sz="1125" b="1">
                <a:solidFill>
                  <a:srgbClr val="FFFFFF"/>
                </a:solidFill>
                <a:latin typeface="Microsoft YaHei"/>
                <a:ea typeface="Microsoft YaHei"/>
              </a:rPr>
              <a:t> ≠ </a:t>
            </a:r>
            <a:r>
              <a:rPr lang="zh-CN" sz="1125" b="1">
                <a:solidFill>
                  <a:srgbClr val="FFFFFF"/>
                </a:solidFill>
                <a:latin typeface="Microsoft YaHei"/>
                <a:ea typeface="Microsoft YaHei"/>
              </a:rPr>
              <a:t>惹麻烦</a:t>
            </a:r>
            <a:endParaRPr/>
          </a:p>
        </p:txBody>
      </p:sp>
      <p:sp>
        <p:nvSpPr>
          <p:cNvPr id="888" name="文本框 887" descr="{&quot;isTemplate&quot;:true,&quot;type&quot;:&quot;text&quot;}"/>
          <p:cNvSpPr txBox="1"/>
          <p:nvPr/>
        </p:nvSpPr>
        <p:spPr>
          <a:xfrm>
            <a:off x="5410200" y="6000750"/>
            <a:ext cx="607695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975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发现问题主动上报是负责任的表现。隐瞒不报才是最大的违规。鼓励</a:t>
            </a:r>
            <a:r>
              <a:rPr lang="en-US" sz="975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"</a:t>
            </a:r>
            <a:r>
              <a:rPr lang="zh-CN" sz="975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早报告、早解决</a:t>
            </a:r>
            <a:r>
              <a:rPr lang="en-US" sz="975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"</a:t>
            </a:r>
            <a:r>
              <a:rPr lang="zh-CN" sz="975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的文化。</a:t>
            </a:r>
            <a:endParaRPr/>
          </a:p>
        </p:txBody>
      </p:sp>
      <p:sp>
        <p:nvSpPr>
          <p:cNvPr id="889" name="任意形状 888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90" name="文本框 889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891" name="文本框 890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24 / 30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5 · 持续改进与质量文化&#10;            &lt;/Text&gt;&#10;            &lt;Text style={{ fontSize: 34, color: '#0F172A', fontWeight: 'bold', marginTop: 8 }}&gt;&#10;                持续改进 —— 让质量成为习惯&#10;            &lt;/Text&gt;&#10;        &lt;/Box&gt;&#10;&#10;        {/* 左60%：三层递进 + 质量文化关键词 */}&#10;        &lt;Box style={{&#10;            position: 'absolute',&#10;            top: 150, left: 60,&#10;            width: '55%',&#10;            flexDirection: 'column',&#10;            gap: 16,&#10;        }}&gt;&#10;            &lt;Text style={{ fontSize: 18, color: '#475569', lineHeight: 1.6, marginBottom: 8 }}&gt;&#10;                持续改进不是一句口号，而是渗透在日常工作中的三层递进：&#10;            &lt;/Text&gt;&#10;&#10;            {[&#10;                {&#10;                    step: '01',&#10;                    title: '发现问题 · 看见真实',&#10;                    desc: '从客户投诉、过程数据、员工建议中识别真问题；用 5Why 追问直到根因',&#10;                    color: '#2563EB',&#10;                    icon: 'search',&#10;                },&#10;                {&#10;                    step: '02',&#10;                    title: '分析根因 · 找到源头',&#10;                    desc: '用鱼骨图、5Why、FMEA 等工具系统归因；区分&quot;症状&quot;与&quot;病根&quot;',&#10;                    color: '#0EA5E9',&#10;                    icon: 'microscope',&#10;                },&#10;                {&#10;                    step: '03',&#10;                    title: '实施改进 · 固化成果',&#10;                    desc: '小步快跑、试点验证；将有效做法标准化 / 文件化 / 培训化',&#10;                    color: '#F59E0B',&#10;                    icon: 'rocket',&#10;                },&#10;            ].map((item, idx) =&gt; (&#10;                &lt;Box key={idx} style={{&#10;                    flexDirection: 'row',&#10;                    alignItems: 'flex-start',&#10;                    gap: 16,&#10;                    background: '#F8FAFC',&#10;                    padding: 16,&#10;                    borderRadius: 8,&#10;                    borderLeft: `4px solid ${item.color}`,&#10;                }}&gt;&#10;                    &lt;Text style={{&#10;                        fontSize: 36,&#10;                        color: item.color,&#10;                        fontWeight: 'bold',&#10;                        fontFamily: 'Inter',&#10;                        width: 60,&#10;                    }}&gt;&#10;                        {item.step}&#10;                    &lt;/Text&gt;&#10;                    &lt;Box style={{ flexDirection: 'column', flex: 1 }}&gt;&#10;                        &lt;Box style={{ flexDirection: 'row', alignItems: 'center', gap: 8 }}&gt;&#10;                            &lt;FAIcon name={item.icon} style={{ fill: item.color, width: 22, height: 22 }} /&gt;&#10;                            &lt;Text style={{ fontSize: 18, color: '#0F172A', fontWeight: 'bold' }}&gt;&#10;                                {item.title}&#10;                            &lt;/Text&gt;&#10;                        &lt;/Box&gt;&#10;                        &lt;Text style={{ fontSize: 14, color: '#475569', marginTop: 6, lineHeight: 1.5 }}&gt;&#10;                            {item.desc}&#10;                        &lt;/Text&gt;&#10;                    &lt;/Box&gt;&#10;                &lt;/Box&gt;&#10;            ))}&#10;&#10;            {/* 质量文化关键词 */}&#10;            &lt;Box style={{&#10;                marginTop: 12,&#10;                background: 'linear-gradient(135deg, rgba(37,99,235,0.06) 0%, rgba(245,158,11,0.06) 100%)',&#10;                padding: 16,&#10;                borderRadius: 8,&#10;            }}&gt;&#10;                &lt;Text style={{ fontSize: 14, color: '#0F172A', fontWeight: 'bold', marginBottom: 10 }}&gt;&#10;                    质量文化的四个关键词&#10;                &lt;/Text&gt;&#10;                &lt;Box style={{ flexDirection: 'row', gap: 8, flexWrap: 'wrap' }}&gt;&#10;                    {['客户视角', '数据说话', '一次做对', '持续迭代'].map((kw, i) =&gt; (&#10;                        &lt;Box key={i} style={{&#10;                            background: '#FFFFFF',&#10;                            paddingLeft: 14, paddingRight: 14,&#10;                            paddingTop: 6, paddingBottom: 6,&#10;                            borderRadius: 16,&#10;                            border: '1px solid #2563EB',&#10;                        }}&gt;&#10;                            &lt;Text style={{ fontSize: 13, color: '#2563EB', fontWeight: 600 }}&gt;&#10;                                {kw}&#10;                            &lt;/Text&gt;&#10;                        &lt;/Box&gt;&#10;                    ))}&#10;                &lt;/Box&gt;&#10;            &lt;/Box&gt;&#10;        &lt;/Box&gt;&#10;&#10;        {/* 右40%：SVG螺旋上升图 */}&#10;        &lt;Box style={{&#10;            position: 'absolute',&#10;            top: 150, right: 60,&#10;            width: '35%',&#10;            flexDirection: 'column',&#10;            alignItems: 'center',&#10;        }}&gt;&#10;            &lt;Text style={{ fontSize: 18, color: '#0F172A', fontWeight: 'bold', marginBottom: 12 }}&gt;&#10;                改进是螺旋式上升&#10;            &lt;/Text&gt;&#10;            &lt;svg width={340} height={400} viewBox='0 0 340 400'&gt;&#10;                &lt;defs&gt;&#10;                    &lt;linearGradient id='spiralGrad' x1='0%' y1='100%' x2='100%' y2='0%'&gt;&#10;                        &lt;stop offset='0%' stopColor='#2563EB' /&gt;&#10;                        &lt;stop offset='50%' stopColor='#0EA5E9' /&gt;&#10;                        &lt;stop offset='100%' stopColor='#F59E0B' /&gt;&#10;                    &lt;/linearGradient&gt;&#10;                &lt;/defs&gt;&#10;                {/* 螺旋路径 */}&#10;                &lt;path&#10;                    d='M 170 360&#10;                       Q 110 340 110 290&#10;                       Q 110 240 170 240&#10;                       Q 230 240 230 190&#10;                       Q 230 140 170 140&#10;                       Q 110 140 110 90&#10;                       Q 110 50 170 40'&#10;                    fill='none'&#10;                    stroke='url(#spiralGrad)'&#10;                    strokeWidth={6}&#10;                    strokeLinecap='round'&#10;                /&gt;&#10;                {/* 5个关键节点 */}&#10;                {[&#10;                    { cx: 170, cy: 360, color: '#94A3B8', label: '起点', labelY: 24 },&#10;                    { cx: 110, cy: 290, color: '#2563EB', label: 'PDCA·1', labelY: 24 },&#10;                    { cx: 230, cy: 190, color: '#0EA5E9', label: 'PDCA·2', labelY: -16 },&#10;                    { cx: 110, cy: 90, color: '#F59E0B', label: 'PDCA·3', labelY: 24 },&#10;                    { cx: 170, cy: 40, color: '#10B981', label: '目标', labelY: -16 },&#10;                ].map((node, idx) =&gt; (&#10;                    &lt;g key={idx}&gt;&#10;                        &lt;circle cx={node.cx} cy={node.cy} r={14} fill='#FFFFFF' stroke={node.color} strokeWidth={3} /&gt;&#10;                        &lt;circle cx={node.cx} cy={node.cy} r={6} fill={node.color} /&gt;&#10;                        &lt;text&#10;                            x={node.cx}&#10;                            y={node.cy + node.labelY}&#10;                            textAnchor='middle'&#10;                            fontSize={13}&#10;                            fontWeight='bold'&#10;                            fill={node.color}&#10;                        &gt;&#10;                            {node.label}&#10;                        &lt;/text&gt;&#10;                    &lt;/g&gt;&#10;                ))}&#10;                {/* 顶部向上的箭头 */}&#10;                &lt;path d='M 165 30 L 170 12 L 175 30' fill='none' stroke='#10B981' strokeWidth={3} strokeLinecap='round' /&gt;&#10;                &lt;text x={170} y={4} textAnchor='middle' fontSize={12} fill='#10B981' fontWeight='bold'&gt;↑&lt;/text&gt;&#10;            &lt;/svg&gt;&#10;            &lt;Text style={{ fontSize: 13, color: '#64748B', marginTop: 8, fontStyle: 'italic' }}&gt;&#10;                每一次循环，质量水平提升一阶&#10;            &lt;/Text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25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矩形 89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94" name="任意形状 893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95" name="文本框 894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05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持续改进与质量文化</a:t>
            </a:r>
            <a:endParaRPr/>
          </a:p>
        </p:txBody>
      </p:sp>
      <p:sp>
        <p:nvSpPr>
          <p:cNvPr id="896" name="文本框 895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持续改进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让质量成为习惯</a:t>
            </a:r>
            <a:endParaRPr/>
          </a:p>
        </p:txBody>
      </p:sp>
      <p:sp>
        <p:nvSpPr>
          <p:cNvPr id="897" name="文本框 896" descr="{&quot;isTemplate&quot;:true,&quot;type&quot;:&quot;text&quot;}"/>
          <p:cNvSpPr txBox="1"/>
          <p:nvPr/>
        </p:nvSpPr>
        <p:spPr>
          <a:xfrm>
            <a:off x="571500" y="1428750"/>
            <a:ext cx="6705600" cy="3333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60000"/>
              </a:lnSpc>
            </a:pPr>
            <a:r>
              <a:rPr lang="zh-CN" sz="1350">
                <a:solidFill>
                  <a:srgbClr val="475569"/>
                </a:solidFill>
                <a:latin typeface="Microsoft YaHei"/>
                <a:ea typeface="Microsoft YaHei"/>
              </a:rPr>
              <a:t>持续改进不是一句口号，而是渗透在日常工作中的三层递进：</a:t>
            </a:r>
            <a:endParaRPr/>
          </a:p>
        </p:txBody>
      </p:sp>
      <p:sp>
        <p:nvSpPr>
          <p:cNvPr id="898" name="圆角矩形 897"/>
          <p:cNvSpPr/>
          <p:nvPr/>
        </p:nvSpPr>
        <p:spPr>
          <a:xfrm>
            <a:off x="609600" y="1990725"/>
            <a:ext cx="6705600" cy="819150"/>
          </a:xfrm>
          <a:prstGeom prst="roundRect">
            <a:avLst>
              <a:gd name="adj" fmla="val 9302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99" name="任意形状 898"/>
          <p:cNvSpPr/>
          <p:nvPr/>
        </p:nvSpPr>
        <p:spPr>
          <a:xfrm>
            <a:off x="609600" y="1990725"/>
            <a:ext cx="6705600" cy="819150"/>
          </a:xfrm>
          <a:custGeom>
            <a:avLst/>
            <a:gdLst/>
            <a:ahLst/>
            <a:cxnLst/>
            <a:rect l="0" t="0" r="0" b="0"/>
            <a:pathLst>
              <a:path w="704" h="86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82"/>
                </a:lnTo>
                <a:cubicBezTo>
                  <a:pt x="4" y="84"/>
                  <a:pt x="5" y="86"/>
                  <a:pt x="7" y="86"/>
                </a:cubicBezTo>
                <a:cubicBezTo>
                  <a:pt x="3" y="86"/>
                  <a:pt x="0" y="82"/>
                  <a:pt x="0" y="78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00" name="文本框 899" descr="{&quot;isTemplate&quot;:true,&quot;type&quot;:&quot;text&quot;}"/>
          <p:cNvSpPr txBox="1"/>
          <p:nvPr/>
        </p:nvSpPr>
        <p:spPr>
          <a:xfrm>
            <a:off x="762000" y="2143125"/>
            <a:ext cx="571500" cy="4191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700" b="1">
                <a:solidFill>
                  <a:srgbClr val="2563EB"/>
                </a:solidFill>
                <a:latin typeface="Inter"/>
                <a:ea typeface="Inter"/>
              </a:rPr>
              <a:t>01</a:t>
            </a:r>
            <a:endParaRPr/>
          </a:p>
        </p:txBody>
      </p:sp>
      <p:pic>
        <p:nvPicPr>
          <p:cNvPr id="901" name="图形 900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85900" y="2143125"/>
            <a:ext cx="209550" cy="209550"/>
          </a:xfrm>
          <a:prstGeom prst="rect">
            <a:avLst/>
          </a:prstGeom>
          <a:ln/>
        </p:spPr>
      </p:pic>
      <p:sp>
        <p:nvSpPr>
          <p:cNvPr id="902" name="文本框 901" descr="{&quot;isTemplate&quot;:true,&quot;type&quot;:&quot;text&quot;}"/>
          <p:cNvSpPr txBox="1"/>
          <p:nvPr/>
        </p:nvSpPr>
        <p:spPr>
          <a:xfrm>
            <a:off x="1771650" y="2143125"/>
            <a:ext cx="15240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发现问题</a:t>
            </a:r>
            <a:r>
              <a:rPr lang="en-US" sz="1350" b="1">
                <a:solidFill>
                  <a:srgbClr val="0F172A"/>
                </a:solidFill>
                <a:latin typeface="Microsoft YaHei"/>
                <a:ea typeface="Microsoft YaHei"/>
              </a:rPr>
              <a:t> · </a:t>
            </a: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看见真实</a:t>
            </a:r>
            <a:endParaRPr/>
          </a:p>
        </p:txBody>
      </p:sp>
      <p:sp>
        <p:nvSpPr>
          <p:cNvPr id="903" name="文本框 902" descr="{&quot;isTemplate&quot;:true,&quot;type&quot;:&quot;text&quot;}"/>
          <p:cNvSpPr txBox="1"/>
          <p:nvPr/>
        </p:nvSpPr>
        <p:spPr>
          <a:xfrm>
            <a:off x="1485900" y="2409825"/>
            <a:ext cx="5638800" cy="2476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1050">
                <a:solidFill>
                  <a:srgbClr val="475569"/>
                </a:solidFill>
                <a:latin typeface="Microsoft YaHei"/>
                <a:ea typeface="Microsoft YaHei"/>
              </a:rPr>
              <a:t>从客户投诉、过程数据、员工建议中识别真问题；用</a:t>
            </a:r>
            <a:r>
              <a:rPr lang="en-US" sz="1050">
                <a:solidFill>
                  <a:srgbClr val="475569"/>
                </a:solidFill>
                <a:latin typeface="Microsoft YaHei"/>
                <a:ea typeface="Microsoft YaHei"/>
              </a:rPr>
              <a:t> 5Why </a:t>
            </a:r>
            <a:r>
              <a:rPr lang="zh-CN" sz="1050">
                <a:solidFill>
                  <a:srgbClr val="475569"/>
                </a:solidFill>
                <a:latin typeface="Microsoft YaHei"/>
                <a:ea typeface="Microsoft YaHei"/>
              </a:rPr>
              <a:t>追问直到根因</a:t>
            </a:r>
            <a:endParaRPr/>
          </a:p>
        </p:txBody>
      </p:sp>
      <p:sp>
        <p:nvSpPr>
          <p:cNvPr id="904" name="圆角矩形 903"/>
          <p:cNvSpPr/>
          <p:nvPr/>
        </p:nvSpPr>
        <p:spPr>
          <a:xfrm>
            <a:off x="609600" y="2962275"/>
            <a:ext cx="6705600" cy="819150"/>
          </a:xfrm>
          <a:prstGeom prst="roundRect">
            <a:avLst>
              <a:gd name="adj" fmla="val 9302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05" name="任意形状 904"/>
          <p:cNvSpPr/>
          <p:nvPr/>
        </p:nvSpPr>
        <p:spPr>
          <a:xfrm>
            <a:off x="609600" y="2962275"/>
            <a:ext cx="6705600" cy="819150"/>
          </a:xfrm>
          <a:custGeom>
            <a:avLst/>
            <a:gdLst/>
            <a:ahLst/>
            <a:cxnLst/>
            <a:rect l="0" t="0" r="0" b="0"/>
            <a:pathLst>
              <a:path w="704" h="86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82"/>
                </a:lnTo>
                <a:cubicBezTo>
                  <a:pt x="4" y="84"/>
                  <a:pt x="5" y="86"/>
                  <a:pt x="7" y="86"/>
                </a:cubicBezTo>
                <a:cubicBezTo>
                  <a:pt x="3" y="86"/>
                  <a:pt x="0" y="82"/>
                  <a:pt x="0" y="78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06" name="文本框 905" descr="{&quot;isTemplate&quot;:true,&quot;type&quot;:&quot;text&quot;}"/>
          <p:cNvSpPr txBox="1"/>
          <p:nvPr/>
        </p:nvSpPr>
        <p:spPr>
          <a:xfrm>
            <a:off x="762000" y="3114675"/>
            <a:ext cx="571500" cy="4191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700" b="1">
                <a:solidFill>
                  <a:srgbClr val="0EA5E9"/>
                </a:solidFill>
                <a:latin typeface="Inter"/>
                <a:ea typeface="Inter"/>
              </a:rPr>
              <a:t>02</a:t>
            </a:r>
            <a:endParaRPr/>
          </a:p>
        </p:txBody>
      </p:sp>
      <p:pic>
        <p:nvPicPr>
          <p:cNvPr id="907" name="图形 906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85900" y="3114675"/>
            <a:ext cx="209550" cy="209550"/>
          </a:xfrm>
          <a:prstGeom prst="rect">
            <a:avLst/>
          </a:prstGeom>
          <a:ln/>
        </p:spPr>
      </p:pic>
      <p:sp>
        <p:nvSpPr>
          <p:cNvPr id="908" name="文本框 907" descr="{&quot;isTemplate&quot;:true,&quot;type&quot;:&quot;text&quot;}"/>
          <p:cNvSpPr txBox="1"/>
          <p:nvPr/>
        </p:nvSpPr>
        <p:spPr>
          <a:xfrm>
            <a:off x="1771650" y="3114675"/>
            <a:ext cx="15240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分析根因</a:t>
            </a:r>
            <a:r>
              <a:rPr lang="en-US" sz="1350" b="1">
                <a:solidFill>
                  <a:srgbClr val="0F172A"/>
                </a:solidFill>
                <a:latin typeface="Microsoft YaHei"/>
                <a:ea typeface="Microsoft YaHei"/>
              </a:rPr>
              <a:t> · </a:t>
            </a: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找到源头</a:t>
            </a:r>
            <a:endParaRPr/>
          </a:p>
        </p:txBody>
      </p:sp>
      <p:sp>
        <p:nvSpPr>
          <p:cNvPr id="909" name="文本框 908" descr="{&quot;isTemplate&quot;:true,&quot;type&quot;:&quot;text&quot;}"/>
          <p:cNvSpPr txBox="1"/>
          <p:nvPr/>
        </p:nvSpPr>
        <p:spPr>
          <a:xfrm>
            <a:off x="1485900" y="3381375"/>
            <a:ext cx="5638800" cy="2476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1050">
                <a:solidFill>
                  <a:srgbClr val="475569"/>
                </a:solidFill>
                <a:latin typeface="Microsoft YaHei"/>
                <a:ea typeface="Microsoft YaHei"/>
              </a:rPr>
              <a:t>用鱼骨图、</a:t>
            </a:r>
            <a:r>
              <a:rPr lang="en-US" sz="1050">
                <a:solidFill>
                  <a:srgbClr val="475569"/>
                </a:solidFill>
                <a:latin typeface="Microsoft YaHei"/>
                <a:ea typeface="Microsoft YaHei"/>
              </a:rPr>
              <a:t>5Why</a:t>
            </a:r>
            <a:r>
              <a:rPr lang="zh-CN" sz="1050">
                <a:solidFill>
                  <a:srgbClr val="475569"/>
                </a:solidFill>
                <a:latin typeface="Microsoft YaHei"/>
                <a:ea typeface="Microsoft YaHei"/>
              </a:rPr>
              <a:t>、</a:t>
            </a:r>
            <a:r>
              <a:rPr lang="en-US" sz="1050">
                <a:solidFill>
                  <a:srgbClr val="475569"/>
                </a:solidFill>
                <a:latin typeface="Microsoft YaHei"/>
                <a:ea typeface="Microsoft YaHei"/>
              </a:rPr>
              <a:t>FMEA </a:t>
            </a:r>
            <a:r>
              <a:rPr lang="zh-CN" sz="1050">
                <a:solidFill>
                  <a:srgbClr val="475569"/>
                </a:solidFill>
                <a:latin typeface="Microsoft YaHei"/>
                <a:ea typeface="Microsoft YaHei"/>
              </a:rPr>
              <a:t>等工具系统归因；区分</a:t>
            </a:r>
            <a:r>
              <a:rPr lang="en-US" sz="1050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1050">
                <a:solidFill>
                  <a:srgbClr val="475569"/>
                </a:solidFill>
                <a:latin typeface="Microsoft YaHei"/>
                <a:ea typeface="Microsoft YaHei"/>
              </a:rPr>
              <a:t>症状</a:t>
            </a:r>
            <a:r>
              <a:rPr lang="en-US" sz="1050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1050">
                <a:solidFill>
                  <a:srgbClr val="475569"/>
                </a:solidFill>
                <a:latin typeface="Microsoft YaHei"/>
                <a:ea typeface="Microsoft YaHei"/>
              </a:rPr>
              <a:t>与</a:t>
            </a:r>
            <a:r>
              <a:rPr lang="en-US" sz="1050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1050">
                <a:solidFill>
                  <a:srgbClr val="475569"/>
                </a:solidFill>
                <a:latin typeface="Microsoft YaHei"/>
                <a:ea typeface="Microsoft YaHei"/>
              </a:rPr>
              <a:t>病根</a:t>
            </a:r>
            <a:r>
              <a:rPr lang="en-US" sz="1050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910" name="圆角矩形 909"/>
          <p:cNvSpPr/>
          <p:nvPr/>
        </p:nvSpPr>
        <p:spPr>
          <a:xfrm>
            <a:off x="609600" y="3933825"/>
            <a:ext cx="6705600" cy="819150"/>
          </a:xfrm>
          <a:prstGeom prst="roundRect">
            <a:avLst>
              <a:gd name="adj" fmla="val 9302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11" name="任意形状 910"/>
          <p:cNvSpPr/>
          <p:nvPr/>
        </p:nvSpPr>
        <p:spPr>
          <a:xfrm>
            <a:off x="609600" y="3933825"/>
            <a:ext cx="6705600" cy="819150"/>
          </a:xfrm>
          <a:custGeom>
            <a:avLst/>
            <a:gdLst/>
            <a:ahLst/>
            <a:cxnLst/>
            <a:rect l="0" t="0" r="0" b="0"/>
            <a:pathLst>
              <a:path w="704" h="86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82"/>
                </a:lnTo>
                <a:cubicBezTo>
                  <a:pt x="4" y="84"/>
                  <a:pt x="5" y="86"/>
                  <a:pt x="7" y="86"/>
                </a:cubicBezTo>
                <a:cubicBezTo>
                  <a:pt x="3" y="86"/>
                  <a:pt x="0" y="82"/>
                  <a:pt x="0" y="78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12" name="文本框 911" descr="{&quot;isTemplate&quot;:true,&quot;type&quot;:&quot;text&quot;}"/>
          <p:cNvSpPr txBox="1"/>
          <p:nvPr/>
        </p:nvSpPr>
        <p:spPr>
          <a:xfrm>
            <a:off x="762000" y="4086225"/>
            <a:ext cx="571500" cy="4191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700" b="1">
                <a:solidFill>
                  <a:srgbClr val="F59E0B"/>
                </a:solidFill>
                <a:latin typeface="Inter"/>
                <a:ea typeface="Inter"/>
              </a:rPr>
              <a:t>03</a:t>
            </a:r>
            <a:endParaRPr/>
          </a:p>
        </p:txBody>
      </p:sp>
      <p:pic>
        <p:nvPicPr>
          <p:cNvPr id="913" name="图形 912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85900" y="4086225"/>
            <a:ext cx="209550" cy="209550"/>
          </a:xfrm>
          <a:prstGeom prst="rect">
            <a:avLst/>
          </a:prstGeom>
          <a:ln/>
        </p:spPr>
      </p:pic>
      <p:sp>
        <p:nvSpPr>
          <p:cNvPr id="914" name="文本框 913" descr="{&quot;isTemplate&quot;:true,&quot;type&quot;:&quot;text&quot;}"/>
          <p:cNvSpPr txBox="1"/>
          <p:nvPr/>
        </p:nvSpPr>
        <p:spPr>
          <a:xfrm>
            <a:off x="1771650" y="4086225"/>
            <a:ext cx="15240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实施改进</a:t>
            </a:r>
            <a:r>
              <a:rPr lang="en-US" sz="1350" b="1">
                <a:solidFill>
                  <a:srgbClr val="0F172A"/>
                </a:solidFill>
                <a:latin typeface="Microsoft YaHei"/>
                <a:ea typeface="Microsoft YaHei"/>
              </a:rPr>
              <a:t> · </a:t>
            </a: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固化成果</a:t>
            </a:r>
            <a:endParaRPr/>
          </a:p>
        </p:txBody>
      </p:sp>
      <p:sp>
        <p:nvSpPr>
          <p:cNvPr id="915" name="文本框 914" descr="{&quot;isTemplate&quot;:true,&quot;type&quot;:&quot;text&quot;}"/>
          <p:cNvSpPr txBox="1"/>
          <p:nvPr/>
        </p:nvSpPr>
        <p:spPr>
          <a:xfrm>
            <a:off x="1485900" y="4352925"/>
            <a:ext cx="5638800" cy="2476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1050">
                <a:solidFill>
                  <a:srgbClr val="475569"/>
                </a:solidFill>
                <a:latin typeface="Microsoft YaHei"/>
                <a:ea typeface="Microsoft YaHei"/>
              </a:rPr>
              <a:t>小步快跑、试点验证；将有效做法标准化</a:t>
            </a:r>
            <a:r>
              <a:rPr lang="en-US" sz="1050">
                <a:solidFill>
                  <a:srgbClr val="475569"/>
                </a:solidFill>
                <a:latin typeface="Microsoft YaHei"/>
                <a:ea typeface="Microsoft YaHei"/>
              </a:rPr>
              <a:t> / </a:t>
            </a:r>
            <a:r>
              <a:rPr lang="zh-CN" sz="1050">
                <a:solidFill>
                  <a:srgbClr val="475569"/>
                </a:solidFill>
                <a:latin typeface="Microsoft YaHei"/>
                <a:ea typeface="Microsoft YaHei"/>
              </a:rPr>
              <a:t>文件化</a:t>
            </a:r>
            <a:r>
              <a:rPr lang="en-US" sz="1050">
                <a:solidFill>
                  <a:srgbClr val="475569"/>
                </a:solidFill>
                <a:latin typeface="Microsoft YaHei"/>
                <a:ea typeface="Microsoft YaHei"/>
              </a:rPr>
              <a:t> / </a:t>
            </a:r>
            <a:r>
              <a:rPr lang="zh-CN" sz="1050">
                <a:solidFill>
                  <a:srgbClr val="475569"/>
                </a:solidFill>
                <a:latin typeface="Microsoft YaHei"/>
                <a:ea typeface="Microsoft YaHei"/>
              </a:rPr>
              <a:t>培训化</a:t>
            </a:r>
            <a:endParaRPr/>
          </a:p>
        </p:txBody>
      </p:sp>
      <p:sp>
        <p:nvSpPr>
          <p:cNvPr id="916" name="圆角矩形 915"/>
          <p:cNvSpPr/>
          <p:nvPr/>
        </p:nvSpPr>
        <p:spPr>
          <a:xfrm>
            <a:off x="571500" y="5019675"/>
            <a:ext cx="6705600" cy="828675"/>
          </a:xfrm>
          <a:prstGeom prst="roundRect">
            <a:avLst>
              <a:gd name="adj" fmla="val 9195"/>
            </a:avLst>
          </a:prstGeom>
          <a:gradFill>
            <a:gsLst>
              <a:gs pos="0">
                <a:srgbClr val="2563EB">
                  <a:alpha val="6000"/>
                </a:srgbClr>
              </a:gs>
              <a:gs pos="100000">
                <a:srgbClr val="F59E0B">
                  <a:alpha val="6000"/>
                </a:srgbClr>
              </a:gs>
            </a:gsLst>
            <a:lin ang="2700000" scaled="1"/>
          </a:gradFill>
          <a:ln/>
        </p:spPr>
        <p:txBody>
          <a:bodyPr/>
          <a:lstStyle/>
          <a:p>
            <a:endParaRPr/>
          </a:p>
        </p:txBody>
      </p:sp>
      <p:sp>
        <p:nvSpPr>
          <p:cNvPr id="917" name="文本框 916" descr="{&quot;isTemplate&quot;:true,&quot;type&quot;:&quot;text&quot;}"/>
          <p:cNvSpPr txBox="1"/>
          <p:nvPr/>
        </p:nvSpPr>
        <p:spPr>
          <a:xfrm>
            <a:off x="723900" y="5172075"/>
            <a:ext cx="6400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质量文化的四个关键词</a:t>
            </a:r>
            <a:endParaRPr/>
          </a:p>
        </p:txBody>
      </p:sp>
      <p:sp>
        <p:nvSpPr>
          <p:cNvPr id="918" name="圆角矩形 917"/>
          <p:cNvSpPr/>
          <p:nvPr/>
        </p:nvSpPr>
        <p:spPr>
          <a:xfrm>
            <a:off x="723900" y="5429250"/>
            <a:ext cx="762000" cy="266700"/>
          </a:xfrm>
          <a:prstGeom prst="roundRect">
            <a:avLst>
              <a:gd name="adj" fmla="val 57143"/>
            </a:avLst>
          </a:prstGeom>
          <a:solidFill>
            <a:srgbClr val="FFFFFF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19" name="文本框 918" descr="{&quot;isTemplate&quot;:true,&quot;type&quot;:&quot;text&quot;}"/>
          <p:cNvSpPr txBox="1"/>
          <p:nvPr/>
        </p:nvSpPr>
        <p:spPr>
          <a:xfrm>
            <a:off x="857250" y="5486400"/>
            <a:ext cx="4953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2563EB"/>
                </a:solidFill>
                <a:latin typeface="Microsoft YaHei"/>
                <a:ea typeface="Microsoft YaHei"/>
              </a:rPr>
              <a:t>客户视角</a:t>
            </a:r>
            <a:endParaRPr/>
          </a:p>
        </p:txBody>
      </p:sp>
      <p:sp>
        <p:nvSpPr>
          <p:cNvPr id="920" name="圆角矩形 919"/>
          <p:cNvSpPr/>
          <p:nvPr/>
        </p:nvSpPr>
        <p:spPr>
          <a:xfrm>
            <a:off x="1562100" y="5429250"/>
            <a:ext cx="762000" cy="266700"/>
          </a:xfrm>
          <a:prstGeom prst="roundRect">
            <a:avLst>
              <a:gd name="adj" fmla="val 57143"/>
            </a:avLst>
          </a:prstGeom>
          <a:solidFill>
            <a:srgbClr val="FFFFFF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21" name="文本框 920" descr="{&quot;isTemplate&quot;:true,&quot;type&quot;:&quot;text&quot;}"/>
          <p:cNvSpPr txBox="1"/>
          <p:nvPr/>
        </p:nvSpPr>
        <p:spPr>
          <a:xfrm>
            <a:off x="1695450" y="5486400"/>
            <a:ext cx="4953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2563EB"/>
                </a:solidFill>
                <a:latin typeface="Microsoft YaHei"/>
                <a:ea typeface="Microsoft YaHei"/>
              </a:rPr>
              <a:t>数据说话</a:t>
            </a:r>
            <a:endParaRPr/>
          </a:p>
        </p:txBody>
      </p:sp>
      <p:sp>
        <p:nvSpPr>
          <p:cNvPr id="922" name="圆角矩形 921"/>
          <p:cNvSpPr/>
          <p:nvPr/>
        </p:nvSpPr>
        <p:spPr>
          <a:xfrm>
            <a:off x="2400300" y="5429250"/>
            <a:ext cx="762000" cy="266700"/>
          </a:xfrm>
          <a:prstGeom prst="roundRect">
            <a:avLst>
              <a:gd name="adj" fmla="val 57143"/>
            </a:avLst>
          </a:prstGeom>
          <a:solidFill>
            <a:srgbClr val="FFFFFF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23" name="文本框 922" descr="{&quot;isTemplate&quot;:true,&quot;type&quot;:&quot;text&quot;}"/>
          <p:cNvSpPr txBox="1"/>
          <p:nvPr/>
        </p:nvSpPr>
        <p:spPr>
          <a:xfrm>
            <a:off x="2533650" y="5486400"/>
            <a:ext cx="4953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2563EB"/>
                </a:solidFill>
                <a:latin typeface="Microsoft YaHei"/>
                <a:ea typeface="Microsoft YaHei"/>
              </a:rPr>
              <a:t>一次做对</a:t>
            </a:r>
            <a:endParaRPr/>
          </a:p>
        </p:txBody>
      </p:sp>
      <p:sp>
        <p:nvSpPr>
          <p:cNvPr id="924" name="圆角矩形 923"/>
          <p:cNvSpPr/>
          <p:nvPr/>
        </p:nvSpPr>
        <p:spPr>
          <a:xfrm>
            <a:off x="3238500" y="5429250"/>
            <a:ext cx="762000" cy="266700"/>
          </a:xfrm>
          <a:prstGeom prst="roundRect">
            <a:avLst>
              <a:gd name="adj" fmla="val 57143"/>
            </a:avLst>
          </a:prstGeom>
          <a:solidFill>
            <a:srgbClr val="FFFFFF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25" name="文本框 924" descr="{&quot;isTemplate&quot;:true,&quot;type&quot;:&quot;text&quot;}"/>
          <p:cNvSpPr txBox="1"/>
          <p:nvPr/>
        </p:nvSpPr>
        <p:spPr>
          <a:xfrm>
            <a:off x="3371850" y="5486400"/>
            <a:ext cx="4953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2563EB"/>
                </a:solidFill>
                <a:latin typeface="Microsoft YaHei"/>
                <a:ea typeface="Microsoft YaHei"/>
              </a:rPr>
              <a:t>持续迭代</a:t>
            </a:r>
            <a:endParaRPr/>
          </a:p>
        </p:txBody>
      </p:sp>
      <p:sp>
        <p:nvSpPr>
          <p:cNvPr id="926" name="文本框 925" descr="{&quot;isTemplate&quot;:true,&quot;type&quot;:&quot;text&quot;}"/>
          <p:cNvSpPr txBox="1"/>
          <p:nvPr/>
        </p:nvSpPr>
        <p:spPr>
          <a:xfrm>
            <a:off x="8801100" y="1428750"/>
            <a:ext cx="13716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改进是螺旋式上升</a:t>
            </a:r>
            <a:endParaRPr/>
          </a:p>
        </p:txBody>
      </p:sp>
      <p:pic>
        <p:nvPicPr>
          <p:cNvPr id="927" name="图形 926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67650" y="1752600"/>
            <a:ext cx="3238500" cy="3810000"/>
          </a:xfrm>
          <a:prstGeom prst="rect">
            <a:avLst/>
          </a:prstGeom>
          <a:ln/>
        </p:spPr>
      </p:pic>
      <p:sp>
        <p:nvSpPr>
          <p:cNvPr id="928" name="文本框 927" descr="{&quot;isTemplate&quot;:true,&quot;type&quot;:&quot;text&quot;}"/>
          <p:cNvSpPr txBox="1"/>
          <p:nvPr/>
        </p:nvSpPr>
        <p:spPr>
          <a:xfrm>
            <a:off x="8620125" y="5638800"/>
            <a:ext cx="173355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i="1">
                <a:solidFill>
                  <a:srgbClr val="64748B"/>
                </a:solidFill>
                <a:latin typeface="Microsoft YaHei"/>
                <a:ea typeface="Microsoft YaHei"/>
              </a:rPr>
              <a:t>每一次循环，质量水平提升一阶</a:t>
            </a:r>
            <a:endParaRPr/>
          </a:p>
        </p:txBody>
      </p:sp>
      <p:sp>
        <p:nvSpPr>
          <p:cNvPr id="929" name="任意形状 928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30" name="文本框 929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931" name="文本框 930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25 / 30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5 · 持续改进与质量文化&#10;            &lt;/Text&gt;&#10;            &lt;Text style={{ fontSize: 34, color: '#0F172A', fontWeight: 'bold', marginTop: 8 }}&gt;&#10;                5Why 根因分析 —— 追问到底，找到真因&#10;            &lt;/Text&gt;&#10;        &lt;/Box&gt;&#10;&#10;        {/* 左35%：标题色块 */}&#10;        &lt;Box style={{&#10;            position: 'absolute',&#10;            top: 150, left: 60,&#10;            width: '30%',&#10;            flexDirection: 'column',&#10;        }}&gt;&#10;            &lt;Box style={{&#10;                background: 'linear-gradient(135deg, #2563EB 0%, #0EA5E9 100%)',&#10;                padding: 24,&#10;                borderRadius: 8,&#10;            }}&gt;&#10;                &lt;Text style={{ fontSize: 16, color: 'rgba(255,255,255,0.85)', letterSpacing: 2 }}&gt;&#10;                    5 WHY ANALYSIS&#10;                &lt;/Text&gt;&#10;                &lt;Text style={{ fontSize: 30, color: '#FFFFFF', fontWeight: 'bold', marginTop: 4 }}&gt;&#10;                    5Why 分析&#10;                &lt;/Text&gt;&#10;                &lt;Box style={{ width: 40, height: 3, background: '#F59E0B', marginTop: 12 }} /&gt;&#10;                &lt;Text style={{ fontSize: 14, color: 'rgba(255,255,255,0.85)', marginTop: 14, lineHeight: 1.6 }}&gt;&#10;                    对一个问题连续追问&quot;为什么&quot;，直到找到根本原因而非表面症状。&#10;                &lt;/Text&gt;&#10;            &lt;/Box&gt;&#10;            &lt;Box style={{&#10;                background: '#F8FAFC',&#10;                borderLeft: '4px solid #F59E0B',&#10;                padding: 14,&#10;                marginTop: 20,&#10;                borderRadius: 4,&#10;            }}&gt;&#10;                &lt;Text style={{ fontSize: 14, color: '#0F172A', fontWeight: 'bold', marginBottom: 6 }}&gt;&#10;                    起源&#10;                &lt;/Text&gt;&#10;                &lt;Text style={{ fontSize: 12, color: '#475569', lineHeight: 1.6 }}&gt;&#10;                    由丰田创始人丰田佐吉提出，后由大野耐一推广。是精益生产中根因分析的核心工具。&#10;                &lt;/Text&gt;&#10;            &lt;/Box&gt;&#10;            &lt;Box style={{&#10;                background: 'rgba(245,158,11,0.10)',&#10;                padding: 14,&#10;                marginTop: 16,&#10;                borderRadius: 6,&#10;            }}&gt;&#10;                &lt;Text style={{ fontSize: 13, color: '#0F172A', fontWeight: 'bold', marginBottom: 8 }}&gt;&#10;                    注意事项&#10;                &lt;/Text&gt;&#10;                &lt;Box style={{ flexDirection: 'column', gap: 5 }}&gt;&#10;                    {[&#10;                        '不一定恰好5个，3-7个均可',&#10;                        '每一层回答必须基于事实',&#10;                        '避免指向&quot;人&quot;的归因',&#10;                        '最终应能导出可执行的措施',&#10;                    ].map((item, i) =&gt; (&#10;                        &lt;Box key={i} style={{ flexDirection: 'row', gap: 6 }}&gt;&#10;                            &lt;Text style={{ fontSize: 12, color: '#F59E0B', fontWeight: 'bold' }}&gt;•&lt;/Text&gt;&#10;                            &lt;Text style={{ fontSize: 11, color: '#475569' }}&gt;{item}&lt;/Text&gt;&#10;                        &lt;/Box&gt;&#10;                    ))}&#10;                &lt;/Box&gt;&#10;            &lt;/Box&gt;&#10;        &lt;/Box&gt;&#10;&#10;        {/* 右65%：经典案例 */}&#10;        &lt;Box style={{&#10;            position: 'absolute',&#10;            top: 150, right: 60,&#10;            width: '58%',&#10;            flexDirection: 'column',&#10;            gap: 8,&#10;        }}&gt;&#10;            &lt;Text style={{ fontSize: 18, color: '#0F172A', fontWeight: 'bold', marginBottom: 4 }}&gt;&#10;                经典案例：机器停机&#10;            &lt;/Text&gt;&#10;            {[&#10;                { why: 'Why 1', q: '机器为什么停了？', a: '因为保险丝烧断了', color: '#2563EB' },&#10;                { why: 'Why 2', q: '保险丝为什么烧断？', a: '因为轴承负荷过大', color: '#0EA5E9' },&#10;                { why: 'Why 3', q: '轴承为什么负荷过大？', a: '因为润滑不足', color: '#F59E0B' },&#10;                { why: 'Why 4', q: '为什么润滑不足？', a: '因为油泵吸不上油', color: '#EF4444' },&#10;                { why: 'Why 5', q: '油泵为什么吸不上油？', a: '因为油泵轴磨损，间隙过大', color: '#DC2626' },&#10;            ].map((item, idx) =&gt; (&#10;                &lt;Box key={idx} style={{&#10;                    flexDirection: 'row',&#10;                    alignItems: 'stretch',&#10;                    gap: 0,&#10;                }}&gt;&#10;                    &lt;Box style={{&#10;                        width: 70,&#10;                        background: item.color,&#10;                        justifyContent: 'center',&#10;                        alignItems: 'center',&#10;                        borderRadius: 4,&#10;                    }}&gt;&#10;                        &lt;Text style={{ fontSize: 14, color: '#FFFFFF', fontWeight: 'bold', fontFamily: 'Inter' }}&gt;&#10;                            {item.why}&#10;                        &lt;/Text&gt;&#10;                    &lt;/Box&gt;&#10;                    &lt;Box style={{&#10;                        flex: 1,&#10;                        background: '#F8FAFC',&#10;                        padding: 10,&#10;                        borderRadius: 4,&#10;                        borderLeft: `3px solid ${item.color}`,&#10;                        flexDirection: 'column',&#10;                    }}&gt;&#10;                        &lt;Text style={{ fontSize: 13, color: '#0F172A', fontWeight: 'bold' }}&gt;&#10;                            {item.q}&#10;                        &lt;/Text&gt;&#10;                        &lt;Text style={{ fontSize: 13, color: '#475569', marginTop: 3 }}&gt;&#10;                            → {item.a}&#10;                        &lt;/Text&gt;&#10;                    &lt;/Box&gt;&#10;                &lt;/Box&gt;&#10;            ))}&#10;            {/* 根因和措施 */}&#10;            &lt;Box style={{&#10;                background: '#F0FDF4',&#10;                border: '1px solid #10B981',&#10;                padding: 14,&#10;                borderRadius: 8,&#10;                marginTop: 4,&#10;            }}&gt;&#10;                &lt;Box style={{ flexDirection: 'row', alignItems: 'center', gap: 8 }}&gt;&#10;                    &lt;FAIcon name='check-circle' style={{ fill: '#10B981', width: 20, height: 20 }} /&gt;&#10;                    &lt;Text style={{ fontSize: 15, color: '#065F46', fontWeight: 'bold' }}&gt;&#10;                        根因：油泵轴磨损&#10;                    &lt;/Text&gt;&#10;                &lt;/Box&gt;&#10;                &lt;Text style={{ fontSize: 13, color: '#065F46', marginTop: 6, lineHeight: 1.5 }}&gt;&#10;                    对策：更换油泵轴 + 建立定期更换维护计划。如果只换保险丝（停在Why 1），问题会反复发生。&#10;                &lt;/Text&gt;&#10;            &lt;/Box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26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矩形 93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34" name="任意形状 933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35" name="文本框 934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05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持续改进与质量文化</a:t>
            </a:r>
            <a:endParaRPr/>
          </a:p>
        </p:txBody>
      </p:sp>
      <p:sp>
        <p:nvSpPr>
          <p:cNvPr id="936" name="文本框 935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5Why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根因分析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追问到底，找到真因</a:t>
            </a:r>
            <a:endParaRPr/>
          </a:p>
        </p:txBody>
      </p:sp>
      <p:sp>
        <p:nvSpPr>
          <p:cNvPr id="937" name="圆角矩形 936"/>
          <p:cNvSpPr/>
          <p:nvPr/>
        </p:nvSpPr>
        <p:spPr>
          <a:xfrm>
            <a:off x="571500" y="1428750"/>
            <a:ext cx="3657600" cy="1819275"/>
          </a:xfrm>
          <a:prstGeom prst="roundRect">
            <a:avLst>
              <a:gd name="adj" fmla="val 4188"/>
            </a:avLst>
          </a:prstGeom>
          <a:gradFill>
            <a:gsLst>
              <a:gs pos="0">
                <a:srgbClr val="2563EB"/>
              </a:gs>
              <a:gs pos="100000">
                <a:srgbClr val="0EA5E9"/>
              </a:gs>
            </a:gsLst>
            <a:lin ang="2700000" scaled="1"/>
          </a:gradFill>
          <a:ln/>
        </p:spPr>
        <p:txBody>
          <a:bodyPr/>
          <a:lstStyle/>
          <a:p>
            <a:endParaRPr/>
          </a:p>
        </p:txBody>
      </p:sp>
      <p:sp>
        <p:nvSpPr>
          <p:cNvPr id="938" name="文本框 937" descr="{&quot;isTemplate&quot;:true,&quot;type&quot;:&quot;text&quot;}"/>
          <p:cNvSpPr txBox="1"/>
          <p:nvPr/>
        </p:nvSpPr>
        <p:spPr>
          <a:xfrm>
            <a:off x="800100" y="1657350"/>
            <a:ext cx="32004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00" spc="1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5 WHY ANALYSIS</a:t>
            </a:r>
            <a:endParaRPr/>
          </a:p>
        </p:txBody>
      </p:sp>
      <p:sp>
        <p:nvSpPr>
          <p:cNvPr id="939" name="文本框 938" descr="{&quot;isTemplate&quot;:true,&quot;type&quot;:&quot;text&quot;}"/>
          <p:cNvSpPr txBox="1"/>
          <p:nvPr/>
        </p:nvSpPr>
        <p:spPr>
          <a:xfrm>
            <a:off x="800100" y="1885950"/>
            <a:ext cx="3200400" cy="3429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250" b="1">
                <a:solidFill>
                  <a:srgbClr val="FFFFFF"/>
                </a:solidFill>
                <a:latin typeface="Microsoft YaHei"/>
                <a:ea typeface="Microsoft YaHei"/>
              </a:rPr>
              <a:t>5Why </a:t>
            </a:r>
            <a:r>
              <a:rPr lang="zh-CN" sz="2250" b="1">
                <a:solidFill>
                  <a:srgbClr val="FFFFFF"/>
                </a:solidFill>
                <a:latin typeface="Microsoft YaHei"/>
                <a:ea typeface="Microsoft YaHei"/>
              </a:rPr>
              <a:t>分析</a:t>
            </a:r>
            <a:endParaRPr/>
          </a:p>
        </p:txBody>
      </p:sp>
      <p:sp>
        <p:nvSpPr>
          <p:cNvPr id="940" name="矩形 939"/>
          <p:cNvSpPr/>
          <p:nvPr/>
        </p:nvSpPr>
        <p:spPr>
          <a:xfrm>
            <a:off x="800100" y="2343150"/>
            <a:ext cx="381000" cy="28575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41" name="文本框 940" descr="{&quot;isTemplate&quot;:true,&quot;type&quot;:&quot;text&quot;}"/>
          <p:cNvSpPr txBox="1"/>
          <p:nvPr/>
        </p:nvSpPr>
        <p:spPr>
          <a:xfrm>
            <a:off x="800100" y="2505075"/>
            <a:ext cx="3200400" cy="51435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lnSpc>
                <a:spcPct val="160000"/>
              </a:lnSpc>
            </a:pPr>
            <a:r>
              <a:rPr lang="zh-CN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对一个问题连续追问</a:t>
            </a:r>
            <a:r>
              <a:rPr lang="en-US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"</a:t>
            </a:r>
            <a:r>
              <a:rPr lang="zh-CN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为什么</a:t>
            </a:r>
            <a:r>
              <a:rPr lang="en-US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"</a:t>
            </a:r>
            <a:r>
              <a:rPr lang="zh-CN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，直到找到根本原因而非表面症状。</a:t>
            </a:r>
            <a:endParaRPr/>
          </a:p>
        </p:txBody>
      </p:sp>
      <p:sp>
        <p:nvSpPr>
          <p:cNvPr id="942" name="圆角矩形 941"/>
          <p:cNvSpPr/>
          <p:nvPr/>
        </p:nvSpPr>
        <p:spPr>
          <a:xfrm>
            <a:off x="609600" y="3438525"/>
            <a:ext cx="3657600" cy="933450"/>
          </a:xfrm>
          <a:prstGeom prst="roundRect">
            <a:avLst>
              <a:gd name="adj" fmla="val 4082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43" name="任意形状 942"/>
          <p:cNvSpPr/>
          <p:nvPr/>
        </p:nvSpPr>
        <p:spPr>
          <a:xfrm>
            <a:off x="609600" y="3438525"/>
            <a:ext cx="3657600" cy="933450"/>
          </a:xfrm>
          <a:custGeom>
            <a:avLst/>
            <a:gdLst/>
            <a:ahLst/>
            <a:cxnLst/>
            <a:rect l="0" t="0" r="0" b="0"/>
            <a:pathLst>
              <a:path w="384" h="98">
                <a:moveTo>
                  <a:pt x="4" y="98"/>
                </a:moveTo>
                <a:cubicBezTo>
                  <a:pt x="2" y="98"/>
                  <a:pt x="0" y="96"/>
                  <a:pt x="0" y="9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lnTo>
                  <a:pt x="4" y="98"/>
                </a:ln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44" name="文本框 943" descr="{&quot;isTemplate&quot;:true,&quot;type&quot;:&quot;text&quot;}"/>
          <p:cNvSpPr txBox="1"/>
          <p:nvPr/>
        </p:nvSpPr>
        <p:spPr>
          <a:xfrm>
            <a:off x="742950" y="3571875"/>
            <a:ext cx="3352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起源</a:t>
            </a:r>
            <a:endParaRPr/>
          </a:p>
        </p:txBody>
      </p:sp>
      <p:sp>
        <p:nvSpPr>
          <p:cNvPr id="945" name="文本框 944" descr="{&quot;isTemplate&quot;:true,&quot;type&quot;:&quot;text&quot;}"/>
          <p:cNvSpPr txBox="1"/>
          <p:nvPr/>
        </p:nvSpPr>
        <p:spPr>
          <a:xfrm>
            <a:off x="742950" y="3790950"/>
            <a:ext cx="3352800" cy="4476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lnSpc>
                <a:spcPct val="16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由丰田创始人丰田佐吉提出，后由大野耐一推广。是精益生产中根因分析的核心工具。</a:t>
            </a:r>
            <a:endParaRPr/>
          </a:p>
        </p:txBody>
      </p:sp>
      <p:sp>
        <p:nvSpPr>
          <p:cNvPr id="946" name="圆角矩形 945"/>
          <p:cNvSpPr/>
          <p:nvPr/>
        </p:nvSpPr>
        <p:spPr>
          <a:xfrm>
            <a:off x="571500" y="4524375"/>
            <a:ext cx="3657600" cy="1209675"/>
          </a:xfrm>
          <a:prstGeom prst="roundRect">
            <a:avLst>
              <a:gd name="adj" fmla="val 4724"/>
            </a:avLst>
          </a:prstGeom>
          <a:solidFill>
            <a:srgbClr val="F59E0B">
              <a:alpha val="1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947" name="文本框 946" descr="{&quot;isTemplate&quot;:true,&quot;type&quot;:&quot;text&quot;}"/>
          <p:cNvSpPr txBox="1"/>
          <p:nvPr/>
        </p:nvSpPr>
        <p:spPr>
          <a:xfrm>
            <a:off x="704850" y="4657725"/>
            <a:ext cx="33909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注意事项</a:t>
            </a:r>
            <a:endParaRPr/>
          </a:p>
        </p:txBody>
      </p:sp>
      <p:sp>
        <p:nvSpPr>
          <p:cNvPr id="948" name="文本框 947" descr="{&quot;isTemplate&quot;:true,&quot;type&quot;:&quot;text&quot;}"/>
          <p:cNvSpPr txBox="1"/>
          <p:nvPr/>
        </p:nvSpPr>
        <p:spPr>
          <a:xfrm>
            <a:off x="704850" y="4886325"/>
            <a:ext cx="4762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900" b="1">
                <a:solidFill>
                  <a:srgbClr val="F59E0B"/>
                </a:solidFill>
                <a:latin typeface="Microsoft YaHei"/>
                <a:ea typeface="Microsoft YaHei"/>
              </a:rPr>
              <a:t>•</a:t>
            </a:r>
            <a:endParaRPr/>
          </a:p>
        </p:txBody>
      </p:sp>
      <p:sp>
        <p:nvSpPr>
          <p:cNvPr id="949" name="文本框 948" descr="{&quot;isTemplate&quot;:true,&quot;type&quot;:&quot;text&quot;}"/>
          <p:cNvSpPr txBox="1"/>
          <p:nvPr/>
        </p:nvSpPr>
        <p:spPr>
          <a:xfrm>
            <a:off x="809625" y="4886325"/>
            <a:ext cx="126682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不一定恰好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5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个，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3-7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个均可</a:t>
            </a:r>
            <a:endParaRPr/>
          </a:p>
        </p:txBody>
      </p:sp>
      <p:sp>
        <p:nvSpPr>
          <p:cNvPr id="950" name="文本框 949" descr="{&quot;isTemplate&quot;:true,&quot;type&quot;:&quot;text&quot;}"/>
          <p:cNvSpPr txBox="1"/>
          <p:nvPr/>
        </p:nvSpPr>
        <p:spPr>
          <a:xfrm>
            <a:off x="704850" y="5076825"/>
            <a:ext cx="4762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900" b="1">
                <a:solidFill>
                  <a:srgbClr val="F59E0B"/>
                </a:solidFill>
                <a:latin typeface="Microsoft YaHei"/>
                <a:ea typeface="Microsoft YaHei"/>
              </a:rPr>
              <a:t>•</a:t>
            </a:r>
            <a:endParaRPr/>
          </a:p>
        </p:txBody>
      </p:sp>
      <p:sp>
        <p:nvSpPr>
          <p:cNvPr id="951" name="文本框 950" descr="{&quot;isTemplate&quot;:true,&quot;type&quot;:&quot;text&quot;}"/>
          <p:cNvSpPr txBox="1"/>
          <p:nvPr/>
        </p:nvSpPr>
        <p:spPr>
          <a:xfrm>
            <a:off x="809625" y="5076825"/>
            <a:ext cx="115252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每一层回答必须基于事实</a:t>
            </a:r>
            <a:endParaRPr/>
          </a:p>
        </p:txBody>
      </p:sp>
      <p:sp>
        <p:nvSpPr>
          <p:cNvPr id="952" name="文本框 951" descr="{&quot;isTemplate&quot;:true,&quot;type&quot;:&quot;text&quot;}"/>
          <p:cNvSpPr txBox="1"/>
          <p:nvPr/>
        </p:nvSpPr>
        <p:spPr>
          <a:xfrm>
            <a:off x="704850" y="5267325"/>
            <a:ext cx="4762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900" b="1">
                <a:solidFill>
                  <a:srgbClr val="F59E0B"/>
                </a:solidFill>
                <a:latin typeface="Microsoft YaHei"/>
                <a:ea typeface="Microsoft YaHei"/>
              </a:rPr>
              <a:t>•</a:t>
            </a:r>
            <a:endParaRPr/>
          </a:p>
        </p:txBody>
      </p:sp>
      <p:sp>
        <p:nvSpPr>
          <p:cNvPr id="953" name="文本框 952" descr="{&quot;isTemplate&quot;:true,&quot;type&quot;:&quot;text&quot;}"/>
          <p:cNvSpPr txBox="1"/>
          <p:nvPr/>
        </p:nvSpPr>
        <p:spPr>
          <a:xfrm>
            <a:off x="809625" y="5267325"/>
            <a:ext cx="9144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避免指向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人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的归因</a:t>
            </a:r>
            <a:endParaRPr/>
          </a:p>
        </p:txBody>
      </p:sp>
      <p:sp>
        <p:nvSpPr>
          <p:cNvPr id="954" name="文本框 953" descr="{&quot;isTemplate&quot;:true,&quot;type&quot;:&quot;text&quot;}"/>
          <p:cNvSpPr txBox="1"/>
          <p:nvPr/>
        </p:nvSpPr>
        <p:spPr>
          <a:xfrm>
            <a:off x="704850" y="5457825"/>
            <a:ext cx="4762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sz="900" b="1">
                <a:solidFill>
                  <a:srgbClr val="F59E0B"/>
                </a:solidFill>
                <a:latin typeface="Microsoft YaHei"/>
                <a:ea typeface="Microsoft YaHei"/>
              </a:rPr>
              <a:t>•</a:t>
            </a:r>
            <a:endParaRPr/>
          </a:p>
        </p:txBody>
      </p:sp>
      <p:sp>
        <p:nvSpPr>
          <p:cNvPr id="955" name="文本框 954" descr="{&quot;isTemplate&quot;:true,&quot;type&quot;:&quot;text&quot;}"/>
          <p:cNvSpPr txBox="1"/>
          <p:nvPr/>
        </p:nvSpPr>
        <p:spPr>
          <a:xfrm>
            <a:off x="809625" y="5457825"/>
            <a:ext cx="12573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最终应能导出可执行的措施</a:t>
            </a:r>
            <a:endParaRPr/>
          </a:p>
        </p:txBody>
      </p:sp>
      <p:sp>
        <p:nvSpPr>
          <p:cNvPr id="956" name="文本框 955" descr="{&quot;isTemplate&quot;:true,&quot;type&quot;:&quot;text&quot;}"/>
          <p:cNvSpPr txBox="1"/>
          <p:nvPr/>
        </p:nvSpPr>
        <p:spPr>
          <a:xfrm>
            <a:off x="4552950" y="1428750"/>
            <a:ext cx="706755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经典案例：机器停机</a:t>
            </a:r>
            <a:endParaRPr/>
          </a:p>
        </p:txBody>
      </p:sp>
      <p:sp>
        <p:nvSpPr>
          <p:cNvPr id="957" name="圆角矩形 956"/>
          <p:cNvSpPr/>
          <p:nvPr/>
        </p:nvSpPr>
        <p:spPr>
          <a:xfrm>
            <a:off x="4552950" y="1752600"/>
            <a:ext cx="666750" cy="523875"/>
          </a:xfrm>
          <a:prstGeom prst="roundRect">
            <a:avLst>
              <a:gd name="adj" fmla="val 7273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58" name="文本框 957" descr="{&quot;isTemplate&quot;:true,&quot;type&quot;:&quot;text&quot;}"/>
          <p:cNvSpPr txBox="1"/>
          <p:nvPr/>
        </p:nvSpPr>
        <p:spPr>
          <a:xfrm>
            <a:off x="4686300" y="1933575"/>
            <a:ext cx="40005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FFFFF"/>
                </a:solidFill>
                <a:latin typeface="Inter"/>
                <a:ea typeface="Inter"/>
              </a:rPr>
              <a:t>Why 1</a:t>
            </a:r>
            <a:endParaRPr/>
          </a:p>
        </p:txBody>
      </p:sp>
      <p:sp>
        <p:nvSpPr>
          <p:cNvPr id="959" name="圆角矩形 958"/>
          <p:cNvSpPr/>
          <p:nvPr/>
        </p:nvSpPr>
        <p:spPr>
          <a:xfrm>
            <a:off x="5248275" y="1752600"/>
            <a:ext cx="6400800" cy="523875"/>
          </a:xfrm>
          <a:prstGeom prst="roundRect">
            <a:avLst>
              <a:gd name="adj" fmla="val 727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60" name="任意形状 959"/>
          <p:cNvSpPr/>
          <p:nvPr/>
        </p:nvSpPr>
        <p:spPr>
          <a:xfrm>
            <a:off x="5248275" y="1752600"/>
            <a:ext cx="6400800" cy="523875"/>
          </a:xfrm>
          <a:custGeom>
            <a:avLst/>
            <a:gdLst/>
            <a:ahLst/>
            <a:cxnLst/>
            <a:rect l="0" t="0" r="0" b="0"/>
            <a:pathLst>
              <a:path w="672" h="55">
                <a:moveTo>
                  <a:pt x="4" y="0"/>
                </a:moveTo>
                <a:cubicBezTo>
                  <a:pt x="3" y="0"/>
                  <a:pt x="3" y="0"/>
                  <a:pt x="3" y="1"/>
                </a:cubicBezTo>
                <a:lnTo>
                  <a:pt x="3" y="54"/>
                </a:lnTo>
                <a:cubicBezTo>
                  <a:pt x="3" y="54"/>
                  <a:pt x="3" y="55"/>
                  <a:pt x="4" y="55"/>
                </a:cubicBezTo>
                <a:cubicBezTo>
                  <a:pt x="2" y="55"/>
                  <a:pt x="0" y="53"/>
                  <a:pt x="0" y="51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61" name="文本框 960" descr="{&quot;isTemplate&quot;:true,&quot;type&quot;:&quot;text&quot;}"/>
          <p:cNvSpPr txBox="1"/>
          <p:nvPr/>
        </p:nvSpPr>
        <p:spPr>
          <a:xfrm>
            <a:off x="5343525" y="1847850"/>
            <a:ext cx="618172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机器为什么停了？</a:t>
            </a:r>
            <a:endParaRPr/>
          </a:p>
        </p:txBody>
      </p:sp>
      <p:sp>
        <p:nvSpPr>
          <p:cNvPr id="962" name="文本框 961" descr="{&quot;isTemplate&quot;:true,&quot;type&quot;:&quot;text&quot;}"/>
          <p:cNvSpPr txBox="1"/>
          <p:nvPr/>
        </p:nvSpPr>
        <p:spPr>
          <a:xfrm>
            <a:off x="5343525" y="2028825"/>
            <a:ext cx="618172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→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因为保险丝烧断了</a:t>
            </a:r>
            <a:endParaRPr/>
          </a:p>
        </p:txBody>
      </p:sp>
      <p:sp>
        <p:nvSpPr>
          <p:cNvPr id="963" name="圆角矩形 962"/>
          <p:cNvSpPr/>
          <p:nvPr/>
        </p:nvSpPr>
        <p:spPr>
          <a:xfrm>
            <a:off x="4552950" y="2352675"/>
            <a:ext cx="666750" cy="523875"/>
          </a:xfrm>
          <a:prstGeom prst="roundRect">
            <a:avLst>
              <a:gd name="adj" fmla="val 7273"/>
            </a:avLst>
          </a:pr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64" name="文本框 963" descr="{&quot;isTemplate&quot;:true,&quot;type&quot;:&quot;text&quot;}"/>
          <p:cNvSpPr txBox="1"/>
          <p:nvPr/>
        </p:nvSpPr>
        <p:spPr>
          <a:xfrm>
            <a:off x="4686300" y="2533650"/>
            <a:ext cx="40005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FFFFF"/>
                </a:solidFill>
                <a:latin typeface="Inter"/>
                <a:ea typeface="Inter"/>
              </a:rPr>
              <a:t>Why 2</a:t>
            </a:r>
            <a:endParaRPr/>
          </a:p>
        </p:txBody>
      </p:sp>
      <p:sp>
        <p:nvSpPr>
          <p:cNvPr id="965" name="圆角矩形 964"/>
          <p:cNvSpPr/>
          <p:nvPr/>
        </p:nvSpPr>
        <p:spPr>
          <a:xfrm>
            <a:off x="5248275" y="2352675"/>
            <a:ext cx="6400800" cy="523875"/>
          </a:xfrm>
          <a:prstGeom prst="roundRect">
            <a:avLst>
              <a:gd name="adj" fmla="val 727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66" name="任意形状 965"/>
          <p:cNvSpPr/>
          <p:nvPr/>
        </p:nvSpPr>
        <p:spPr>
          <a:xfrm>
            <a:off x="5248275" y="2352675"/>
            <a:ext cx="6400800" cy="523875"/>
          </a:xfrm>
          <a:custGeom>
            <a:avLst/>
            <a:gdLst/>
            <a:ahLst/>
            <a:cxnLst/>
            <a:rect l="0" t="0" r="0" b="0"/>
            <a:pathLst>
              <a:path w="672" h="55">
                <a:moveTo>
                  <a:pt x="4" y="0"/>
                </a:moveTo>
                <a:cubicBezTo>
                  <a:pt x="3" y="0"/>
                  <a:pt x="3" y="0"/>
                  <a:pt x="3" y="1"/>
                </a:cubicBezTo>
                <a:lnTo>
                  <a:pt x="3" y="54"/>
                </a:lnTo>
                <a:cubicBezTo>
                  <a:pt x="3" y="54"/>
                  <a:pt x="3" y="55"/>
                  <a:pt x="4" y="55"/>
                </a:cubicBezTo>
                <a:cubicBezTo>
                  <a:pt x="2" y="55"/>
                  <a:pt x="0" y="53"/>
                  <a:pt x="0" y="51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67" name="文本框 966" descr="{&quot;isTemplate&quot;:true,&quot;type&quot;:&quot;text&quot;}"/>
          <p:cNvSpPr txBox="1"/>
          <p:nvPr/>
        </p:nvSpPr>
        <p:spPr>
          <a:xfrm>
            <a:off x="5343525" y="2447925"/>
            <a:ext cx="618172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保险丝为什么烧断？</a:t>
            </a:r>
            <a:endParaRPr/>
          </a:p>
        </p:txBody>
      </p:sp>
      <p:sp>
        <p:nvSpPr>
          <p:cNvPr id="968" name="文本框 967" descr="{&quot;isTemplate&quot;:true,&quot;type&quot;:&quot;text&quot;}"/>
          <p:cNvSpPr txBox="1"/>
          <p:nvPr/>
        </p:nvSpPr>
        <p:spPr>
          <a:xfrm>
            <a:off x="5343525" y="2628900"/>
            <a:ext cx="618172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→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因为轴承负荷过大</a:t>
            </a:r>
            <a:endParaRPr/>
          </a:p>
        </p:txBody>
      </p:sp>
      <p:sp>
        <p:nvSpPr>
          <p:cNvPr id="969" name="圆角矩形 968"/>
          <p:cNvSpPr/>
          <p:nvPr/>
        </p:nvSpPr>
        <p:spPr>
          <a:xfrm>
            <a:off x="4552950" y="2952750"/>
            <a:ext cx="666750" cy="523875"/>
          </a:xfrm>
          <a:prstGeom prst="roundRect">
            <a:avLst>
              <a:gd name="adj" fmla="val 7273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70" name="文本框 969" descr="{&quot;isTemplate&quot;:true,&quot;type&quot;:&quot;text&quot;}"/>
          <p:cNvSpPr txBox="1"/>
          <p:nvPr/>
        </p:nvSpPr>
        <p:spPr>
          <a:xfrm>
            <a:off x="4686300" y="3133725"/>
            <a:ext cx="40005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FFFFF"/>
                </a:solidFill>
                <a:latin typeface="Inter"/>
                <a:ea typeface="Inter"/>
              </a:rPr>
              <a:t>Why 3</a:t>
            </a:r>
            <a:endParaRPr/>
          </a:p>
        </p:txBody>
      </p:sp>
      <p:sp>
        <p:nvSpPr>
          <p:cNvPr id="971" name="圆角矩形 970"/>
          <p:cNvSpPr/>
          <p:nvPr/>
        </p:nvSpPr>
        <p:spPr>
          <a:xfrm>
            <a:off x="5248275" y="2952750"/>
            <a:ext cx="6400800" cy="523875"/>
          </a:xfrm>
          <a:prstGeom prst="roundRect">
            <a:avLst>
              <a:gd name="adj" fmla="val 727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72" name="任意形状 971"/>
          <p:cNvSpPr/>
          <p:nvPr/>
        </p:nvSpPr>
        <p:spPr>
          <a:xfrm>
            <a:off x="5248275" y="2952750"/>
            <a:ext cx="6400800" cy="523875"/>
          </a:xfrm>
          <a:custGeom>
            <a:avLst/>
            <a:gdLst/>
            <a:ahLst/>
            <a:cxnLst/>
            <a:rect l="0" t="0" r="0" b="0"/>
            <a:pathLst>
              <a:path w="672" h="55">
                <a:moveTo>
                  <a:pt x="4" y="0"/>
                </a:moveTo>
                <a:cubicBezTo>
                  <a:pt x="3" y="0"/>
                  <a:pt x="3" y="0"/>
                  <a:pt x="3" y="1"/>
                </a:cubicBezTo>
                <a:lnTo>
                  <a:pt x="3" y="54"/>
                </a:lnTo>
                <a:cubicBezTo>
                  <a:pt x="3" y="54"/>
                  <a:pt x="3" y="55"/>
                  <a:pt x="4" y="55"/>
                </a:cubicBezTo>
                <a:cubicBezTo>
                  <a:pt x="2" y="55"/>
                  <a:pt x="0" y="53"/>
                  <a:pt x="0" y="51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73" name="文本框 972" descr="{&quot;isTemplate&quot;:true,&quot;type&quot;:&quot;text&quot;}"/>
          <p:cNvSpPr txBox="1"/>
          <p:nvPr/>
        </p:nvSpPr>
        <p:spPr>
          <a:xfrm>
            <a:off x="5343525" y="3048000"/>
            <a:ext cx="618172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轴承为什么负荷过大？</a:t>
            </a:r>
            <a:endParaRPr/>
          </a:p>
        </p:txBody>
      </p:sp>
      <p:sp>
        <p:nvSpPr>
          <p:cNvPr id="974" name="文本框 973" descr="{&quot;isTemplate&quot;:true,&quot;type&quot;:&quot;text&quot;}"/>
          <p:cNvSpPr txBox="1"/>
          <p:nvPr/>
        </p:nvSpPr>
        <p:spPr>
          <a:xfrm>
            <a:off x="5343525" y="3228975"/>
            <a:ext cx="618172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→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因为润滑不足</a:t>
            </a:r>
            <a:endParaRPr/>
          </a:p>
        </p:txBody>
      </p:sp>
      <p:sp>
        <p:nvSpPr>
          <p:cNvPr id="975" name="圆角矩形 974"/>
          <p:cNvSpPr/>
          <p:nvPr/>
        </p:nvSpPr>
        <p:spPr>
          <a:xfrm>
            <a:off x="4552950" y="3552825"/>
            <a:ext cx="666750" cy="523875"/>
          </a:xfrm>
          <a:prstGeom prst="roundRect">
            <a:avLst>
              <a:gd name="adj" fmla="val 7273"/>
            </a:avLst>
          </a:prstGeom>
          <a:solidFill>
            <a:srgbClr val="EF444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76" name="文本框 975" descr="{&quot;isTemplate&quot;:true,&quot;type&quot;:&quot;text&quot;}"/>
          <p:cNvSpPr txBox="1"/>
          <p:nvPr/>
        </p:nvSpPr>
        <p:spPr>
          <a:xfrm>
            <a:off x="4686300" y="3733800"/>
            <a:ext cx="40005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FFFFF"/>
                </a:solidFill>
                <a:latin typeface="Inter"/>
                <a:ea typeface="Inter"/>
              </a:rPr>
              <a:t>Why 4</a:t>
            </a:r>
            <a:endParaRPr/>
          </a:p>
        </p:txBody>
      </p:sp>
      <p:sp>
        <p:nvSpPr>
          <p:cNvPr id="977" name="圆角矩形 976"/>
          <p:cNvSpPr/>
          <p:nvPr/>
        </p:nvSpPr>
        <p:spPr>
          <a:xfrm>
            <a:off x="5248275" y="3552825"/>
            <a:ext cx="6400800" cy="523875"/>
          </a:xfrm>
          <a:prstGeom prst="roundRect">
            <a:avLst>
              <a:gd name="adj" fmla="val 727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78" name="任意形状 977"/>
          <p:cNvSpPr/>
          <p:nvPr/>
        </p:nvSpPr>
        <p:spPr>
          <a:xfrm>
            <a:off x="5248275" y="3552825"/>
            <a:ext cx="6400800" cy="523875"/>
          </a:xfrm>
          <a:custGeom>
            <a:avLst/>
            <a:gdLst/>
            <a:ahLst/>
            <a:cxnLst/>
            <a:rect l="0" t="0" r="0" b="0"/>
            <a:pathLst>
              <a:path w="672" h="55">
                <a:moveTo>
                  <a:pt x="4" y="0"/>
                </a:moveTo>
                <a:cubicBezTo>
                  <a:pt x="3" y="0"/>
                  <a:pt x="3" y="0"/>
                  <a:pt x="3" y="1"/>
                </a:cubicBezTo>
                <a:lnTo>
                  <a:pt x="3" y="54"/>
                </a:lnTo>
                <a:cubicBezTo>
                  <a:pt x="3" y="54"/>
                  <a:pt x="3" y="55"/>
                  <a:pt x="4" y="55"/>
                </a:cubicBezTo>
                <a:cubicBezTo>
                  <a:pt x="2" y="55"/>
                  <a:pt x="0" y="53"/>
                  <a:pt x="0" y="51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79" name="文本框 978" descr="{&quot;isTemplate&quot;:true,&quot;type&quot;:&quot;text&quot;}"/>
          <p:cNvSpPr txBox="1"/>
          <p:nvPr/>
        </p:nvSpPr>
        <p:spPr>
          <a:xfrm>
            <a:off x="5343525" y="3648075"/>
            <a:ext cx="618172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为什么润滑不足？</a:t>
            </a:r>
            <a:endParaRPr/>
          </a:p>
        </p:txBody>
      </p:sp>
      <p:sp>
        <p:nvSpPr>
          <p:cNvPr id="980" name="文本框 979" descr="{&quot;isTemplate&quot;:true,&quot;type&quot;:&quot;text&quot;}"/>
          <p:cNvSpPr txBox="1"/>
          <p:nvPr/>
        </p:nvSpPr>
        <p:spPr>
          <a:xfrm>
            <a:off x="5343525" y="3829050"/>
            <a:ext cx="618172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→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因为油泵吸不上油</a:t>
            </a:r>
            <a:endParaRPr/>
          </a:p>
        </p:txBody>
      </p:sp>
      <p:sp>
        <p:nvSpPr>
          <p:cNvPr id="981" name="圆角矩形 980"/>
          <p:cNvSpPr/>
          <p:nvPr/>
        </p:nvSpPr>
        <p:spPr>
          <a:xfrm>
            <a:off x="4552950" y="4152900"/>
            <a:ext cx="666750" cy="523875"/>
          </a:xfrm>
          <a:prstGeom prst="roundRect">
            <a:avLst>
              <a:gd name="adj" fmla="val 7273"/>
            </a:avLst>
          </a:prstGeom>
          <a:solidFill>
            <a:srgbClr val="DC262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82" name="文本框 981" descr="{&quot;isTemplate&quot;:true,&quot;type&quot;:&quot;text&quot;}"/>
          <p:cNvSpPr txBox="1"/>
          <p:nvPr/>
        </p:nvSpPr>
        <p:spPr>
          <a:xfrm>
            <a:off x="4686300" y="4333875"/>
            <a:ext cx="40005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FFFFF"/>
                </a:solidFill>
                <a:latin typeface="Inter"/>
                <a:ea typeface="Inter"/>
              </a:rPr>
              <a:t>Why 5</a:t>
            </a:r>
            <a:endParaRPr/>
          </a:p>
        </p:txBody>
      </p:sp>
      <p:sp>
        <p:nvSpPr>
          <p:cNvPr id="983" name="圆角矩形 982"/>
          <p:cNvSpPr/>
          <p:nvPr/>
        </p:nvSpPr>
        <p:spPr>
          <a:xfrm>
            <a:off x="5248275" y="4152900"/>
            <a:ext cx="6400800" cy="523875"/>
          </a:xfrm>
          <a:prstGeom prst="roundRect">
            <a:avLst>
              <a:gd name="adj" fmla="val 727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84" name="任意形状 983"/>
          <p:cNvSpPr/>
          <p:nvPr/>
        </p:nvSpPr>
        <p:spPr>
          <a:xfrm>
            <a:off x="5248275" y="4152900"/>
            <a:ext cx="6400800" cy="523875"/>
          </a:xfrm>
          <a:custGeom>
            <a:avLst/>
            <a:gdLst/>
            <a:ahLst/>
            <a:cxnLst/>
            <a:rect l="0" t="0" r="0" b="0"/>
            <a:pathLst>
              <a:path w="672" h="55">
                <a:moveTo>
                  <a:pt x="4" y="0"/>
                </a:moveTo>
                <a:cubicBezTo>
                  <a:pt x="3" y="0"/>
                  <a:pt x="3" y="0"/>
                  <a:pt x="3" y="1"/>
                </a:cubicBezTo>
                <a:lnTo>
                  <a:pt x="3" y="54"/>
                </a:lnTo>
                <a:cubicBezTo>
                  <a:pt x="3" y="54"/>
                  <a:pt x="3" y="55"/>
                  <a:pt x="4" y="55"/>
                </a:cubicBezTo>
                <a:cubicBezTo>
                  <a:pt x="2" y="55"/>
                  <a:pt x="0" y="53"/>
                  <a:pt x="0" y="51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DC262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85" name="文本框 984" descr="{&quot;isTemplate&quot;:true,&quot;type&quot;:&quot;text&quot;}"/>
          <p:cNvSpPr txBox="1"/>
          <p:nvPr/>
        </p:nvSpPr>
        <p:spPr>
          <a:xfrm>
            <a:off x="5343525" y="4248150"/>
            <a:ext cx="618172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油泵为什么吸不上油？</a:t>
            </a:r>
            <a:endParaRPr/>
          </a:p>
        </p:txBody>
      </p:sp>
      <p:sp>
        <p:nvSpPr>
          <p:cNvPr id="986" name="文本框 985" descr="{&quot;isTemplate&quot;:true,&quot;type&quot;:&quot;text&quot;}"/>
          <p:cNvSpPr txBox="1"/>
          <p:nvPr/>
        </p:nvSpPr>
        <p:spPr>
          <a:xfrm>
            <a:off x="5343525" y="4429125"/>
            <a:ext cx="618172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→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因为油泵轴磨损，间隙过大</a:t>
            </a:r>
            <a:endParaRPr/>
          </a:p>
        </p:txBody>
      </p:sp>
      <p:sp>
        <p:nvSpPr>
          <p:cNvPr id="987" name="圆角矩形 986"/>
          <p:cNvSpPr/>
          <p:nvPr/>
        </p:nvSpPr>
        <p:spPr>
          <a:xfrm>
            <a:off x="4552950" y="4791075"/>
            <a:ext cx="7067550" cy="742950"/>
          </a:xfrm>
          <a:prstGeom prst="roundRect">
            <a:avLst>
              <a:gd name="adj" fmla="val 10256"/>
            </a:avLst>
          </a:prstGeom>
          <a:solidFill>
            <a:srgbClr val="F0FDF4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988" name="图形 987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6300" y="4924425"/>
            <a:ext cx="190500" cy="190500"/>
          </a:xfrm>
          <a:prstGeom prst="rect">
            <a:avLst/>
          </a:prstGeom>
          <a:ln/>
        </p:spPr>
      </p:pic>
      <p:sp>
        <p:nvSpPr>
          <p:cNvPr id="989" name="文本框 988" descr="{&quot;isTemplate&quot;:true,&quot;type&quot;:&quot;text&quot;}"/>
          <p:cNvSpPr txBox="1"/>
          <p:nvPr/>
        </p:nvSpPr>
        <p:spPr>
          <a:xfrm>
            <a:off x="4953000" y="4933950"/>
            <a:ext cx="1143000" cy="1714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065F46"/>
                </a:solidFill>
                <a:latin typeface="Microsoft YaHei"/>
                <a:ea typeface="Microsoft YaHei"/>
              </a:rPr>
              <a:t>根因：油泵轴磨损</a:t>
            </a:r>
            <a:endParaRPr/>
          </a:p>
        </p:txBody>
      </p:sp>
      <p:sp>
        <p:nvSpPr>
          <p:cNvPr id="990" name="文本框 989" descr="{&quot;isTemplate&quot;:true,&quot;type&quot;:&quot;text&quot;}"/>
          <p:cNvSpPr txBox="1"/>
          <p:nvPr/>
        </p:nvSpPr>
        <p:spPr>
          <a:xfrm>
            <a:off x="4686300" y="5172075"/>
            <a:ext cx="680085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975">
                <a:solidFill>
                  <a:srgbClr val="065F46"/>
                </a:solidFill>
                <a:latin typeface="Microsoft YaHei"/>
                <a:ea typeface="Microsoft YaHei"/>
              </a:rPr>
              <a:t>对策：更换油泵轴</a:t>
            </a:r>
            <a:r>
              <a:rPr lang="en-US" sz="975">
                <a:solidFill>
                  <a:srgbClr val="065F46"/>
                </a:solidFill>
                <a:latin typeface="Microsoft YaHei"/>
                <a:ea typeface="Microsoft YaHei"/>
              </a:rPr>
              <a:t> + </a:t>
            </a:r>
            <a:r>
              <a:rPr lang="zh-CN" sz="975">
                <a:solidFill>
                  <a:srgbClr val="065F46"/>
                </a:solidFill>
                <a:latin typeface="Microsoft YaHei"/>
                <a:ea typeface="Microsoft YaHei"/>
              </a:rPr>
              <a:t>建立定期更换维护计划。如果只换保险丝（停在</a:t>
            </a:r>
            <a:r>
              <a:rPr lang="en-US" sz="975">
                <a:solidFill>
                  <a:srgbClr val="065F46"/>
                </a:solidFill>
                <a:latin typeface="Microsoft YaHei"/>
                <a:ea typeface="Microsoft YaHei"/>
              </a:rPr>
              <a:t>Why 1</a:t>
            </a:r>
            <a:r>
              <a:rPr lang="zh-CN" sz="975">
                <a:solidFill>
                  <a:srgbClr val="065F46"/>
                </a:solidFill>
                <a:latin typeface="Microsoft YaHei"/>
                <a:ea typeface="Microsoft YaHei"/>
              </a:rPr>
              <a:t>），问题会反复发生。</a:t>
            </a:r>
            <a:endParaRPr/>
          </a:p>
        </p:txBody>
      </p:sp>
      <p:sp>
        <p:nvSpPr>
          <p:cNvPr id="991" name="任意形状 990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92" name="文本框 991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993" name="文本框 992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26 / 30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5 · 持续改进与质量文化&#10;            &lt;/Text&gt;&#10;            &lt;Text style={{ fontSize: 34, color: '#0F172A', fontWeight: 'bold', marginTop: 8 }}&gt;&#10;                8D 问题解决法 —— 系统化攻克难题&#10;            &lt;/Text&gt;&#10;        &lt;/Box&gt;&#10;&#10;        {/* 左55%：SVG 8步流程图 */}&#10;        &lt;Box style={{&#10;            position: 'absolute',&#10;            top: 150, left: 60,&#10;            width: '50%',&#10;            flexDirection: 'column',&#10;            alignItems: 'center',&#10;        }}&gt;&#10;            &lt;Text style={{ fontSize: 16, color: '#475569', marginBottom: 8 }}&gt;&#10;                Eight Disciplines · 福特公司创立&#10;            &lt;/Text&gt;&#10;            &lt;svg width={520} height={460} viewBox='0 0 520 460'&gt;&#10;                {/* D0 准备 */}&#10;                &lt;rect x={190} y={10} width={140} height={36} rx={6} fill='#94A3B8' /&gt;&#10;                &lt;text x={260} y={33} textAnchor='middle' fontSize={12} fontWeight='bold' fill='#FFFFFF'&gt;D0 准备&lt;/text&gt;&#10;                &lt;line x1={260} y1={46} x2={260} y2={62} stroke='#94A3B8' strokeWidth={2} markerEnd='url(#d8arr)' /&gt;&#10;&#10;                {/* D1-D8 环形排列 */}&#10;                {[&#10;                    { cx: 260, cy: 80, num: 'D1', name: '组建团队', color: '#2563EB' },&#10;                    { cx: 420, cy: 150, num: 'D2', name: '描述问题', color: '#0EA5E9' },&#10;                    { cx: 460, cy: 260, num: 'D3', name: '临时措施', color: '#06B6D4' },&#10;                    { cx: 420, cy: 370, num: 'D4', name: '根因分析', color: '#F59E0B' },&#10;                    { cx: 260, cy: 440, num: 'D5', name: '永久措施', color: '#10B981' },&#10;                    { cx: 100, cy: 370, num: 'D6', name: '实施验证', color: '#8B5CF6' },&#10;                    { cx: 60, cy: 260, num: 'D7', name: '预防复发', color: '#EF4444' },&#10;                    { cx: 100, cy: 150, num: 'D8', name: '表彰团队', color: '#EC4899' },&#10;                ].map((node, idx) =&gt; (&#10;                    &lt;g key={idx}&gt;&#10;                        &lt;circle cx={node.cx} cy={node.cy} r={36} fill={node.color} opacity={0.9} /&gt;&#10;                        &lt;text x={node.cx} y={node.cy - 2} textAnchor='middle' fontSize={14} fontWeight='bold' fill='#FFFFFF' fontFamily='Inter'&gt;{node.num}&lt;/text&gt;&#10;                        &lt;text x={node.cx} y={node.cy + 14} textAnchor='middle' fontSize={9} fill='rgba(255,255,255,0.95)'&gt;{node.name}&lt;/text&gt;&#10;                    &lt;/g&gt;&#10;                ))}&#10;                {/* 环形箭头 */}&#10;                &lt;defs&gt;&#10;                    &lt;marker id='d8arr' markerWidth='8' markerHeight='8' refX='6' refY='3' orient='auto'&gt;&#10;                        &lt;path d='M0,0 L0,6 L7,3 z' fill='#94A3B8' /&gt;&#10;                    &lt;/marker&gt;&#10;                &lt;/defs&gt;&#10;                {/* 连接箭头 */}&#10;                &lt;path d='M 296 80 Q 360 100 384 150' fill='none' stroke='#94A3B8' strokeWidth={1.5} markerEnd='url(#d8arr)' /&gt;&#10;                &lt;path d='M 420 186 Q 440 220 446 224' fill='none' stroke='#94A3B8' strokeWidth={1.5} markerEnd='url(#d8arr)' /&gt;&#10;                &lt;path d='M 446 296 Q 440 330 384 350' fill='none' stroke='#94A3B8' strokeWidth={1.5} markerEnd='url(#d8arr)' /&gt;&#10;                &lt;path d='M 384 390 Q 320 410 296 416' fill='none' stroke='#94A3B8' strokeWidth={1.5} markerEnd='url(#d8arr)' /&gt;&#10;                &lt;path d='M 224 416 Q 160 410 136 390' fill='none' stroke='#94A3B8' strokeWidth={1.5} markerEnd='url(#d8arr)' /&gt;&#10;                &lt;path d='M 74 350 Q 40 330 40 296' fill='none' stroke='#94A3B8' strokeWidth={1.5} markerEnd='url(#d8arr)' /&gt;&#10;                &lt;path d='M 64 224 Q 60 200 100 186' fill='none' stroke='#94A3B8' strokeWidth={1.5} markerEnd='url(#d8arr)' /&gt;&#10;                &lt;path d='M 136 130 Q 200 110 224 96' fill='none' stroke='#94A3B8' strokeWidth={1.5} markerEnd='url(#d8arr)' /&gt;&#10;&#10;                {/* 中心说明 */}&#10;                &lt;circle cx={260} cy={260} r={50} fill='none' stroke='#E2E8F0' strokeWidth={2} strokeDasharray='4 3' /&gt;&#10;                &lt;text x={260} y={252} textAnchor='middle' fontSize={12} fontWeight='bold' fill='#475569'&gt;系统化&lt;/text&gt;&#10;                &lt;text x={260} y={268} textAnchor='middle' fontSize={12} fontWeight='bold' fill='#475569'&gt;问题解决&lt;/text&gt;&#10;                &lt;text x={260} y={284} textAnchor='middle' fontSize={10} fill='#94A3B8'&gt;闭环管理&lt;/text&gt;&#10;            &lt;/svg&gt;&#10;        &lt;/Box&gt;&#10;&#10;        {/* 右45%：8步详解 */}&#10;        &lt;Box style={{&#10;            position: 'absolute',&#10;            top: 150, right: 60,&#10;            width: '42%',&#10;            flexDirection: 'column',&#10;            gap: 6,&#10;        }}&gt;&#10;            &lt;Text style={{ fontSize: 18, color: '#0F172A', fontWeight: 'bold', marginBottom: 4 }}&gt;&#10;                八步详解&#10;            &lt;/Text&gt;&#10;            {[&#10;                { d: 'D1', name: '组建团队', output: '跨职能团队', color: '#2563EB' },&#10;                { d: 'D2', name: '描述问题', output: '5W2H问题描述', color: '#0EA5E9' },&#10;                { d: 'D3', name: '临时措施', output: '围堵/隔离方案', color: '#06B6D4' },&#10;                { d: 'D4', name: '根因分析', output: '5Why/鱼骨图', color: '#F59E0B' },&#10;                { d: 'D5', name: '永久措施', output: '纠正措施方案', color: '#10B981' },&#10;                { d: 'D6', name: '实施验证', output: '效果验证报告', color: '#8B5CF6' },&#10;                { d: 'D7', name: '预防复发', output: 'SOP更新/防错', color: '#EF4444' },&#10;                { d: 'D8', name: '表彰团队', output: '经验分享/表彰', color: '#EC4899' },&#10;            ].map((item, idx) =&gt; (&#10;                &lt;Box key={idx} style={{&#10;                    flexDirection: 'row',&#10;                    alignItems: 'center',&#10;                    gap: 10,&#10;                    background: '#F8FAFC',&#10;                    padding: 8,&#10;                    paddingLeft: 10,&#10;                    borderRadius: 4,&#10;                    borderLeft: `3px solid ${item.color}`,&#10;                }}&gt;&#10;                    &lt;Box style={{&#10;                        width: 32, height: 32,&#10;                        borderRadius: 6,&#10;                        background: item.color,&#10;                        justifyContent: 'center',&#10;                        alignItems: 'center',&#10;                    }}&gt;&#10;                        &lt;Text style={{ fontSize: 12, color: '#FFFFFF', fontWeight: 'bold', fontFamily: 'Inter' }}&gt;&#10;                            {item.d}&#10;                        &lt;/Text&gt;&#10;                    &lt;/Box&gt;&#10;                    &lt;Text style={{ fontSize: 14, color: '#0F172A', fontWeight: 'bold', flex: 1 }}&gt;&#10;                        {item.name}&#10;                    &lt;/Text&gt;&#10;                    &lt;Text style={{ fontSize: 11, color: '#64748B' }}&gt;&#10;                        {item.output}&#10;                    &lt;/Text&gt;&#10;                &lt;/Box&gt;&#10;            ))}&#10;            &lt;Box style={{&#10;                background: 'rgba(245,158,11,0.10)',&#10;                padding: 10,&#10;                borderRadius: 6,&#10;                marginTop: 4,&#10;            }}&gt;&#10;                &lt;Text style={{ fontSize: 12, color: '#0F172A', fontWeight: 'bold' }}&gt;&#10;                    关键原则&#10;                &lt;/Text&gt;&#10;                &lt;Text style={{ fontSize: 11, color: '#475569', marginTop: 4, lineHeight: 1.5 }}&gt;&#10;                    D3临时措施&quot;止损&quot;、D4-D5根因+永久措施&quot;治本&quot;、D7预防复发&quot;防再次发生&quot;——缺一不可。&#10;                &lt;/Text&gt;&#10;            &lt;/Box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27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矩形 99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96" name="任意形状 995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97" name="文本框 996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05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持续改进与质量文化</a:t>
            </a:r>
            <a:endParaRPr/>
          </a:p>
        </p:txBody>
      </p:sp>
      <p:sp>
        <p:nvSpPr>
          <p:cNvPr id="998" name="文本框 997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8D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问题解决法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系统化攻克难题</a:t>
            </a:r>
            <a:endParaRPr/>
          </a:p>
        </p:txBody>
      </p:sp>
      <p:sp>
        <p:nvSpPr>
          <p:cNvPr id="999" name="文本框 998" descr="{&quot;isTemplate&quot;:true,&quot;type&quot;:&quot;text&quot;}"/>
          <p:cNvSpPr txBox="1"/>
          <p:nvPr/>
        </p:nvSpPr>
        <p:spPr>
          <a:xfrm>
            <a:off x="2533650" y="1428750"/>
            <a:ext cx="21717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475569"/>
                </a:solidFill>
                <a:latin typeface="Microsoft YaHei"/>
                <a:ea typeface="Microsoft YaHei"/>
              </a:rPr>
              <a:t>Eight Disciplines · </a:t>
            </a:r>
            <a:r>
              <a:rPr lang="zh-CN" sz="1200">
                <a:solidFill>
                  <a:srgbClr val="475569"/>
                </a:solidFill>
                <a:latin typeface="Microsoft YaHei"/>
                <a:ea typeface="Microsoft YaHei"/>
              </a:rPr>
              <a:t>福特公司创立</a:t>
            </a:r>
            <a:endParaRPr/>
          </a:p>
        </p:txBody>
      </p:sp>
      <p:pic>
        <p:nvPicPr>
          <p:cNvPr id="1000" name="图形 999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000" y="1695450"/>
            <a:ext cx="4953000" cy="4381500"/>
          </a:xfrm>
          <a:prstGeom prst="rect">
            <a:avLst/>
          </a:prstGeom>
          <a:ln/>
        </p:spPr>
      </p:pic>
      <p:sp>
        <p:nvSpPr>
          <p:cNvPr id="1001" name="文本框 1000" descr="{&quot;isTemplate&quot;:true,&quot;type&quot;:&quot;text&quot;}"/>
          <p:cNvSpPr txBox="1"/>
          <p:nvPr/>
        </p:nvSpPr>
        <p:spPr>
          <a:xfrm>
            <a:off x="6496050" y="1428750"/>
            <a:ext cx="512445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八步详解</a:t>
            </a:r>
            <a:endParaRPr/>
          </a:p>
        </p:txBody>
      </p:sp>
      <p:sp>
        <p:nvSpPr>
          <p:cNvPr id="1002" name="圆角矩形 1001"/>
          <p:cNvSpPr/>
          <p:nvPr/>
        </p:nvSpPr>
        <p:spPr>
          <a:xfrm>
            <a:off x="6524625" y="1733550"/>
            <a:ext cx="5124450" cy="457200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03" name="任意形状 1002"/>
          <p:cNvSpPr/>
          <p:nvPr/>
        </p:nvSpPr>
        <p:spPr>
          <a:xfrm>
            <a:off x="6524625" y="1733550"/>
            <a:ext cx="5124450" cy="457200"/>
          </a:xfrm>
          <a:custGeom>
            <a:avLst/>
            <a:gdLst/>
            <a:ahLst/>
            <a:cxnLst/>
            <a:rect l="0" t="0" r="0" b="0"/>
            <a:pathLst>
              <a:path w="538" h="48">
                <a:moveTo>
                  <a:pt x="4" y="0"/>
                </a:moveTo>
                <a:cubicBezTo>
                  <a:pt x="3" y="0"/>
                  <a:pt x="3" y="0"/>
                  <a:pt x="3" y="1"/>
                </a:cubicBezTo>
                <a:lnTo>
                  <a:pt x="3" y="47"/>
                </a:lnTo>
                <a:cubicBezTo>
                  <a:pt x="3" y="47"/>
                  <a:pt x="3" y="48"/>
                  <a:pt x="4" y="48"/>
                </a:cubicBezTo>
                <a:cubicBezTo>
                  <a:pt x="2" y="48"/>
                  <a:pt x="0" y="46"/>
                  <a:pt x="0" y="4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04" name="圆角矩形 1003"/>
          <p:cNvSpPr/>
          <p:nvPr/>
        </p:nvSpPr>
        <p:spPr>
          <a:xfrm>
            <a:off x="6619875" y="1809750"/>
            <a:ext cx="304800" cy="304800"/>
          </a:xfrm>
          <a:prstGeom prst="roundRect">
            <a:avLst>
              <a:gd name="adj" fmla="val 18750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05" name="文本框 1004" descr="{&quot;isTemplate&quot;:true,&quot;type&quot;:&quot;text&quot;}"/>
          <p:cNvSpPr txBox="1"/>
          <p:nvPr/>
        </p:nvSpPr>
        <p:spPr>
          <a:xfrm>
            <a:off x="6696075" y="1895475"/>
            <a:ext cx="1524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D1</a:t>
            </a:r>
            <a:endParaRPr/>
          </a:p>
        </p:txBody>
      </p:sp>
      <p:sp>
        <p:nvSpPr>
          <p:cNvPr id="1006" name="文本框 1005" descr="{&quot;isTemplate&quot;:true,&quot;type&quot;:&quot;text&quot;}"/>
          <p:cNvSpPr txBox="1"/>
          <p:nvPr/>
        </p:nvSpPr>
        <p:spPr>
          <a:xfrm>
            <a:off x="7019925" y="1885950"/>
            <a:ext cx="390525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组建团队</a:t>
            </a:r>
            <a:endParaRPr/>
          </a:p>
        </p:txBody>
      </p:sp>
      <p:sp>
        <p:nvSpPr>
          <p:cNvPr id="1007" name="文本框 1006" descr="{&quot;isTemplate&quot;:true,&quot;type&quot;:&quot;text&quot;}"/>
          <p:cNvSpPr txBox="1"/>
          <p:nvPr/>
        </p:nvSpPr>
        <p:spPr>
          <a:xfrm>
            <a:off x="11020425" y="1895475"/>
            <a:ext cx="52387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跨职能团队</a:t>
            </a:r>
            <a:endParaRPr/>
          </a:p>
        </p:txBody>
      </p:sp>
      <p:sp>
        <p:nvSpPr>
          <p:cNvPr id="1008" name="圆角矩形 1007"/>
          <p:cNvSpPr/>
          <p:nvPr/>
        </p:nvSpPr>
        <p:spPr>
          <a:xfrm>
            <a:off x="6524625" y="2247900"/>
            <a:ext cx="5124450" cy="457200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09" name="任意形状 1008"/>
          <p:cNvSpPr/>
          <p:nvPr/>
        </p:nvSpPr>
        <p:spPr>
          <a:xfrm>
            <a:off x="6524625" y="2247900"/>
            <a:ext cx="5124450" cy="457200"/>
          </a:xfrm>
          <a:custGeom>
            <a:avLst/>
            <a:gdLst/>
            <a:ahLst/>
            <a:cxnLst/>
            <a:rect l="0" t="0" r="0" b="0"/>
            <a:pathLst>
              <a:path w="538" h="48">
                <a:moveTo>
                  <a:pt x="4" y="0"/>
                </a:moveTo>
                <a:cubicBezTo>
                  <a:pt x="3" y="0"/>
                  <a:pt x="3" y="0"/>
                  <a:pt x="3" y="1"/>
                </a:cubicBezTo>
                <a:lnTo>
                  <a:pt x="3" y="47"/>
                </a:lnTo>
                <a:cubicBezTo>
                  <a:pt x="3" y="47"/>
                  <a:pt x="3" y="48"/>
                  <a:pt x="4" y="48"/>
                </a:cubicBezTo>
                <a:cubicBezTo>
                  <a:pt x="2" y="48"/>
                  <a:pt x="0" y="46"/>
                  <a:pt x="0" y="4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10" name="圆角矩形 1009"/>
          <p:cNvSpPr/>
          <p:nvPr/>
        </p:nvSpPr>
        <p:spPr>
          <a:xfrm>
            <a:off x="6619875" y="2324100"/>
            <a:ext cx="304800" cy="304800"/>
          </a:xfrm>
          <a:prstGeom prst="roundRect">
            <a:avLst>
              <a:gd name="adj" fmla="val 18750"/>
            </a:avLst>
          </a:pr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11" name="文本框 1010" descr="{&quot;isTemplate&quot;:true,&quot;type&quot;:&quot;text&quot;}"/>
          <p:cNvSpPr txBox="1"/>
          <p:nvPr/>
        </p:nvSpPr>
        <p:spPr>
          <a:xfrm>
            <a:off x="6696075" y="2409825"/>
            <a:ext cx="1524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D2</a:t>
            </a:r>
            <a:endParaRPr/>
          </a:p>
        </p:txBody>
      </p:sp>
      <p:sp>
        <p:nvSpPr>
          <p:cNvPr id="1012" name="文本框 1011" descr="{&quot;isTemplate&quot;:true,&quot;type&quot;:&quot;text&quot;}"/>
          <p:cNvSpPr txBox="1"/>
          <p:nvPr/>
        </p:nvSpPr>
        <p:spPr>
          <a:xfrm>
            <a:off x="7019925" y="2400300"/>
            <a:ext cx="371475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描述问题</a:t>
            </a:r>
            <a:endParaRPr/>
          </a:p>
        </p:txBody>
      </p:sp>
      <p:sp>
        <p:nvSpPr>
          <p:cNvPr id="1013" name="文本框 1012" descr="{&quot;isTemplate&quot;:true,&quot;type&quot;:&quot;text&quot;}"/>
          <p:cNvSpPr txBox="1"/>
          <p:nvPr/>
        </p:nvSpPr>
        <p:spPr>
          <a:xfrm>
            <a:off x="10829925" y="2409825"/>
            <a:ext cx="71437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5W2H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问题描述</a:t>
            </a:r>
            <a:endParaRPr/>
          </a:p>
        </p:txBody>
      </p:sp>
      <p:sp>
        <p:nvSpPr>
          <p:cNvPr id="1014" name="圆角矩形 1013"/>
          <p:cNvSpPr/>
          <p:nvPr/>
        </p:nvSpPr>
        <p:spPr>
          <a:xfrm>
            <a:off x="6524625" y="2762250"/>
            <a:ext cx="5124450" cy="457200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15" name="任意形状 1014"/>
          <p:cNvSpPr/>
          <p:nvPr/>
        </p:nvSpPr>
        <p:spPr>
          <a:xfrm>
            <a:off x="6524625" y="2762250"/>
            <a:ext cx="5124450" cy="457200"/>
          </a:xfrm>
          <a:custGeom>
            <a:avLst/>
            <a:gdLst/>
            <a:ahLst/>
            <a:cxnLst/>
            <a:rect l="0" t="0" r="0" b="0"/>
            <a:pathLst>
              <a:path w="538" h="48">
                <a:moveTo>
                  <a:pt x="4" y="0"/>
                </a:moveTo>
                <a:cubicBezTo>
                  <a:pt x="3" y="0"/>
                  <a:pt x="3" y="0"/>
                  <a:pt x="3" y="1"/>
                </a:cubicBezTo>
                <a:lnTo>
                  <a:pt x="3" y="47"/>
                </a:lnTo>
                <a:cubicBezTo>
                  <a:pt x="3" y="47"/>
                  <a:pt x="3" y="48"/>
                  <a:pt x="4" y="48"/>
                </a:cubicBezTo>
                <a:cubicBezTo>
                  <a:pt x="2" y="48"/>
                  <a:pt x="0" y="46"/>
                  <a:pt x="0" y="4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06B6D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16" name="圆角矩形 1015"/>
          <p:cNvSpPr/>
          <p:nvPr/>
        </p:nvSpPr>
        <p:spPr>
          <a:xfrm>
            <a:off x="6619875" y="2838450"/>
            <a:ext cx="304800" cy="304800"/>
          </a:xfrm>
          <a:prstGeom prst="roundRect">
            <a:avLst>
              <a:gd name="adj" fmla="val 18750"/>
            </a:avLst>
          </a:prstGeom>
          <a:solidFill>
            <a:srgbClr val="06B6D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17" name="文本框 1016" descr="{&quot;isTemplate&quot;:true,&quot;type&quot;:&quot;text&quot;}"/>
          <p:cNvSpPr txBox="1"/>
          <p:nvPr/>
        </p:nvSpPr>
        <p:spPr>
          <a:xfrm>
            <a:off x="6696075" y="2924175"/>
            <a:ext cx="1524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D3</a:t>
            </a:r>
            <a:endParaRPr/>
          </a:p>
        </p:txBody>
      </p:sp>
      <p:sp>
        <p:nvSpPr>
          <p:cNvPr id="1018" name="文本框 1017" descr="{&quot;isTemplate&quot;:true,&quot;type&quot;:&quot;text&quot;}"/>
          <p:cNvSpPr txBox="1"/>
          <p:nvPr/>
        </p:nvSpPr>
        <p:spPr>
          <a:xfrm>
            <a:off x="7019925" y="2914650"/>
            <a:ext cx="37623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临时措施</a:t>
            </a:r>
            <a:endParaRPr/>
          </a:p>
        </p:txBody>
      </p:sp>
      <p:sp>
        <p:nvSpPr>
          <p:cNvPr id="1019" name="文本框 1018" descr="{&quot;isTemplate&quot;:true,&quot;type&quot;:&quot;text&quot;}"/>
          <p:cNvSpPr txBox="1"/>
          <p:nvPr/>
        </p:nvSpPr>
        <p:spPr>
          <a:xfrm>
            <a:off x="10877550" y="2924175"/>
            <a:ext cx="66675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围堵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隔离方案</a:t>
            </a:r>
            <a:endParaRPr/>
          </a:p>
        </p:txBody>
      </p:sp>
      <p:sp>
        <p:nvSpPr>
          <p:cNvPr id="1020" name="圆角矩形 1019"/>
          <p:cNvSpPr/>
          <p:nvPr/>
        </p:nvSpPr>
        <p:spPr>
          <a:xfrm>
            <a:off x="6524625" y="3276600"/>
            <a:ext cx="5124450" cy="457200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1" name="任意形状 1020"/>
          <p:cNvSpPr/>
          <p:nvPr/>
        </p:nvSpPr>
        <p:spPr>
          <a:xfrm>
            <a:off x="6524625" y="3276600"/>
            <a:ext cx="5124450" cy="457200"/>
          </a:xfrm>
          <a:custGeom>
            <a:avLst/>
            <a:gdLst/>
            <a:ahLst/>
            <a:cxnLst/>
            <a:rect l="0" t="0" r="0" b="0"/>
            <a:pathLst>
              <a:path w="538" h="48">
                <a:moveTo>
                  <a:pt x="4" y="0"/>
                </a:moveTo>
                <a:cubicBezTo>
                  <a:pt x="3" y="0"/>
                  <a:pt x="3" y="0"/>
                  <a:pt x="3" y="1"/>
                </a:cubicBezTo>
                <a:lnTo>
                  <a:pt x="3" y="47"/>
                </a:lnTo>
                <a:cubicBezTo>
                  <a:pt x="3" y="47"/>
                  <a:pt x="3" y="48"/>
                  <a:pt x="4" y="48"/>
                </a:cubicBezTo>
                <a:cubicBezTo>
                  <a:pt x="2" y="48"/>
                  <a:pt x="0" y="46"/>
                  <a:pt x="0" y="4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2" name="圆角矩形 1021"/>
          <p:cNvSpPr/>
          <p:nvPr/>
        </p:nvSpPr>
        <p:spPr>
          <a:xfrm>
            <a:off x="6619875" y="3352800"/>
            <a:ext cx="304800" cy="304800"/>
          </a:xfrm>
          <a:prstGeom prst="roundRect">
            <a:avLst>
              <a:gd name="adj" fmla="val 18750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3" name="文本框 1022" descr="{&quot;isTemplate&quot;:true,&quot;type&quot;:&quot;text&quot;}"/>
          <p:cNvSpPr txBox="1"/>
          <p:nvPr/>
        </p:nvSpPr>
        <p:spPr>
          <a:xfrm>
            <a:off x="6696075" y="3438525"/>
            <a:ext cx="1524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D4</a:t>
            </a:r>
            <a:endParaRPr/>
          </a:p>
        </p:txBody>
      </p:sp>
      <p:sp>
        <p:nvSpPr>
          <p:cNvPr id="1024" name="文本框 1023" descr="{&quot;isTemplate&quot;:true,&quot;type&quot;:&quot;text&quot;}"/>
          <p:cNvSpPr txBox="1"/>
          <p:nvPr/>
        </p:nvSpPr>
        <p:spPr>
          <a:xfrm>
            <a:off x="7019925" y="3429000"/>
            <a:ext cx="3810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根因分析</a:t>
            </a:r>
            <a:endParaRPr/>
          </a:p>
        </p:txBody>
      </p:sp>
      <p:sp>
        <p:nvSpPr>
          <p:cNvPr id="1025" name="文本框 1024" descr="{&quot;isTemplate&quot;:true,&quot;type&quot;:&quot;text&quot;}"/>
          <p:cNvSpPr txBox="1"/>
          <p:nvPr/>
        </p:nvSpPr>
        <p:spPr>
          <a:xfrm>
            <a:off x="10925175" y="3438525"/>
            <a:ext cx="6191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5Why/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鱼骨图</a:t>
            </a:r>
            <a:endParaRPr/>
          </a:p>
        </p:txBody>
      </p:sp>
      <p:sp>
        <p:nvSpPr>
          <p:cNvPr id="1026" name="圆角矩形 1025"/>
          <p:cNvSpPr/>
          <p:nvPr/>
        </p:nvSpPr>
        <p:spPr>
          <a:xfrm>
            <a:off x="6524625" y="3790950"/>
            <a:ext cx="5124450" cy="457200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7" name="任意形状 1026"/>
          <p:cNvSpPr/>
          <p:nvPr/>
        </p:nvSpPr>
        <p:spPr>
          <a:xfrm>
            <a:off x="6524625" y="3790950"/>
            <a:ext cx="5124450" cy="457200"/>
          </a:xfrm>
          <a:custGeom>
            <a:avLst/>
            <a:gdLst/>
            <a:ahLst/>
            <a:cxnLst/>
            <a:rect l="0" t="0" r="0" b="0"/>
            <a:pathLst>
              <a:path w="538" h="48">
                <a:moveTo>
                  <a:pt x="4" y="0"/>
                </a:moveTo>
                <a:cubicBezTo>
                  <a:pt x="3" y="0"/>
                  <a:pt x="3" y="0"/>
                  <a:pt x="3" y="1"/>
                </a:cubicBezTo>
                <a:lnTo>
                  <a:pt x="3" y="47"/>
                </a:lnTo>
                <a:cubicBezTo>
                  <a:pt x="3" y="47"/>
                  <a:pt x="3" y="48"/>
                  <a:pt x="4" y="48"/>
                </a:cubicBezTo>
                <a:cubicBezTo>
                  <a:pt x="2" y="48"/>
                  <a:pt x="0" y="46"/>
                  <a:pt x="0" y="4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8" name="圆角矩形 1027"/>
          <p:cNvSpPr/>
          <p:nvPr/>
        </p:nvSpPr>
        <p:spPr>
          <a:xfrm>
            <a:off x="6619875" y="3867150"/>
            <a:ext cx="304800" cy="304800"/>
          </a:xfrm>
          <a:prstGeom prst="roundRect">
            <a:avLst>
              <a:gd name="adj" fmla="val 1875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9" name="文本框 1028" descr="{&quot;isTemplate&quot;:true,&quot;type&quot;:&quot;text&quot;}"/>
          <p:cNvSpPr txBox="1"/>
          <p:nvPr/>
        </p:nvSpPr>
        <p:spPr>
          <a:xfrm>
            <a:off x="6696075" y="3952875"/>
            <a:ext cx="1524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D5</a:t>
            </a:r>
            <a:endParaRPr/>
          </a:p>
        </p:txBody>
      </p:sp>
      <p:sp>
        <p:nvSpPr>
          <p:cNvPr id="1030" name="文本框 1029" descr="{&quot;isTemplate&quot;:true,&quot;type&quot;:&quot;text&quot;}"/>
          <p:cNvSpPr txBox="1"/>
          <p:nvPr/>
        </p:nvSpPr>
        <p:spPr>
          <a:xfrm>
            <a:off x="7019925" y="3943350"/>
            <a:ext cx="38004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永久措施</a:t>
            </a:r>
            <a:endParaRPr/>
          </a:p>
        </p:txBody>
      </p:sp>
      <p:sp>
        <p:nvSpPr>
          <p:cNvPr id="1031" name="文本框 1030" descr="{&quot;isTemplate&quot;:true,&quot;type&quot;:&quot;text&quot;}"/>
          <p:cNvSpPr txBox="1"/>
          <p:nvPr/>
        </p:nvSpPr>
        <p:spPr>
          <a:xfrm>
            <a:off x="10915650" y="3952875"/>
            <a:ext cx="62865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纠正措施方案</a:t>
            </a:r>
            <a:endParaRPr/>
          </a:p>
        </p:txBody>
      </p:sp>
      <p:sp>
        <p:nvSpPr>
          <p:cNvPr id="1032" name="圆角矩形 1031"/>
          <p:cNvSpPr/>
          <p:nvPr/>
        </p:nvSpPr>
        <p:spPr>
          <a:xfrm>
            <a:off x="6524625" y="4305300"/>
            <a:ext cx="5124450" cy="457200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3" name="任意形状 1032"/>
          <p:cNvSpPr/>
          <p:nvPr/>
        </p:nvSpPr>
        <p:spPr>
          <a:xfrm>
            <a:off x="6524625" y="4305300"/>
            <a:ext cx="5124450" cy="457200"/>
          </a:xfrm>
          <a:custGeom>
            <a:avLst/>
            <a:gdLst/>
            <a:ahLst/>
            <a:cxnLst/>
            <a:rect l="0" t="0" r="0" b="0"/>
            <a:pathLst>
              <a:path w="538" h="48">
                <a:moveTo>
                  <a:pt x="4" y="0"/>
                </a:moveTo>
                <a:cubicBezTo>
                  <a:pt x="3" y="0"/>
                  <a:pt x="3" y="0"/>
                  <a:pt x="3" y="1"/>
                </a:cubicBezTo>
                <a:lnTo>
                  <a:pt x="3" y="47"/>
                </a:lnTo>
                <a:cubicBezTo>
                  <a:pt x="3" y="47"/>
                  <a:pt x="3" y="48"/>
                  <a:pt x="4" y="48"/>
                </a:cubicBezTo>
                <a:cubicBezTo>
                  <a:pt x="2" y="48"/>
                  <a:pt x="0" y="46"/>
                  <a:pt x="0" y="4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4" name="圆角矩形 1033"/>
          <p:cNvSpPr/>
          <p:nvPr/>
        </p:nvSpPr>
        <p:spPr>
          <a:xfrm>
            <a:off x="6619875" y="4381500"/>
            <a:ext cx="304800" cy="304800"/>
          </a:xfrm>
          <a:prstGeom prst="roundRect">
            <a:avLst>
              <a:gd name="adj" fmla="val 18750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5" name="文本框 1034" descr="{&quot;isTemplate&quot;:true,&quot;type&quot;:&quot;text&quot;}"/>
          <p:cNvSpPr txBox="1"/>
          <p:nvPr/>
        </p:nvSpPr>
        <p:spPr>
          <a:xfrm>
            <a:off x="6696075" y="4467225"/>
            <a:ext cx="1524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D6</a:t>
            </a:r>
            <a:endParaRPr/>
          </a:p>
        </p:txBody>
      </p:sp>
      <p:sp>
        <p:nvSpPr>
          <p:cNvPr id="1036" name="文本框 1035" descr="{&quot;isTemplate&quot;:true,&quot;type&quot;:&quot;text&quot;}"/>
          <p:cNvSpPr txBox="1"/>
          <p:nvPr/>
        </p:nvSpPr>
        <p:spPr>
          <a:xfrm>
            <a:off x="7019925" y="4457700"/>
            <a:ext cx="38004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实施验证</a:t>
            </a:r>
            <a:endParaRPr/>
          </a:p>
        </p:txBody>
      </p:sp>
      <p:sp>
        <p:nvSpPr>
          <p:cNvPr id="1037" name="文本框 1036" descr="{&quot;isTemplate&quot;:true,&quot;type&quot;:&quot;text&quot;}"/>
          <p:cNvSpPr txBox="1"/>
          <p:nvPr/>
        </p:nvSpPr>
        <p:spPr>
          <a:xfrm>
            <a:off x="10915650" y="4467225"/>
            <a:ext cx="62865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效果验证报告</a:t>
            </a:r>
            <a:endParaRPr/>
          </a:p>
        </p:txBody>
      </p:sp>
      <p:sp>
        <p:nvSpPr>
          <p:cNvPr id="1038" name="圆角矩形 1037"/>
          <p:cNvSpPr/>
          <p:nvPr/>
        </p:nvSpPr>
        <p:spPr>
          <a:xfrm>
            <a:off x="6524625" y="4819650"/>
            <a:ext cx="5124450" cy="457200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9" name="任意形状 1038"/>
          <p:cNvSpPr/>
          <p:nvPr/>
        </p:nvSpPr>
        <p:spPr>
          <a:xfrm>
            <a:off x="6524625" y="4819650"/>
            <a:ext cx="5124450" cy="457200"/>
          </a:xfrm>
          <a:custGeom>
            <a:avLst/>
            <a:gdLst/>
            <a:ahLst/>
            <a:cxnLst/>
            <a:rect l="0" t="0" r="0" b="0"/>
            <a:pathLst>
              <a:path w="538" h="48">
                <a:moveTo>
                  <a:pt x="4" y="0"/>
                </a:moveTo>
                <a:cubicBezTo>
                  <a:pt x="3" y="0"/>
                  <a:pt x="3" y="0"/>
                  <a:pt x="3" y="1"/>
                </a:cubicBezTo>
                <a:lnTo>
                  <a:pt x="3" y="47"/>
                </a:lnTo>
                <a:cubicBezTo>
                  <a:pt x="3" y="47"/>
                  <a:pt x="3" y="48"/>
                  <a:pt x="4" y="48"/>
                </a:cubicBezTo>
                <a:cubicBezTo>
                  <a:pt x="2" y="48"/>
                  <a:pt x="0" y="46"/>
                  <a:pt x="0" y="4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0" name="圆角矩形 1039"/>
          <p:cNvSpPr/>
          <p:nvPr/>
        </p:nvSpPr>
        <p:spPr>
          <a:xfrm>
            <a:off x="6619875" y="4895850"/>
            <a:ext cx="304800" cy="304800"/>
          </a:xfrm>
          <a:prstGeom prst="roundRect">
            <a:avLst>
              <a:gd name="adj" fmla="val 18750"/>
            </a:avLst>
          </a:prstGeom>
          <a:solidFill>
            <a:srgbClr val="EF444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1" name="文本框 1040" descr="{&quot;isTemplate&quot;:true,&quot;type&quot;:&quot;text&quot;}"/>
          <p:cNvSpPr txBox="1"/>
          <p:nvPr/>
        </p:nvSpPr>
        <p:spPr>
          <a:xfrm>
            <a:off x="6696075" y="4981575"/>
            <a:ext cx="1524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D7</a:t>
            </a:r>
            <a:endParaRPr/>
          </a:p>
        </p:txBody>
      </p:sp>
      <p:sp>
        <p:nvSpPr>
          <p:cNvPr id="1042" name="文本框 1041" descr="{&quot;isTemplate&quot;:true,&quot;type&quot;:&quot;text&quot;}"/>
          <p:cNvSpPr txBox="1"/>
          <p:nvPr/>
        </p:nvSpPr>
        <p:spPr>
          <a:xfrm>
            <a:off x="7019925" y="4972050"/>
            <a:ext cx="375285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预防复发</a:t>
            </a:r>
            <a:endParaRPr/>
          </a:p>
        </p:txBody>
      </p:sp>
      <p:sp>
        <p:nvSpPr>
          <p:cNvPr id="1043" name="文本框 1042" descr="{&quot;isTemplate&quot;:true,&quot;type&quot;:&quot;text&quot;}"/>
          <p:cNvSpPr txBox="1"/>
          <p:nvPr/>
        </p:nvSpPr>
        <p:spPr>
          <a:xfrm>
            <a:off x="10868025" y="4981575"/>
            <a:ext cx="67627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SOP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更新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防错</a:t>
            </a:r>
            <a:endParaRPr/>
          </a:p>
        </p:txBody>
      </p:sp>
      <p:sp>
        <p:nvSpPr>
          <p:cNvPr id="1044" name="圆角矩形 1043"/>
          <p:cNvSpPr/>
          <p:nvPr/>
        </p:nvSpPr>
        <p:spPr>
          <a:xfrm>
            <a:off x="6524625" y="5334000"/>
            <a:ext cx="5124450" cy="457200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5" name="任意形状 1044"/>
          <p:cNvSpPr/>
          <p:nvPr/>
        </p:nvSpPr>
        <p:spPr>
          <a:xfrm>
            <a:off x="6524625" y="5334000"/>
            <a:ext cx="5124450" cy="457200"/>
          </a:xfrm>
          <a:custGeom>
            <a:avLst/>
            <a:gdLst/>
            <a:ahLst/>
            <a:cxnLst/>
            <a:rect l="0" t="0" r="0" b="0"/>
            <a:pathLst>
              <a:path w="538" h="48">
                <a:moveTo>
                  <a:pt x="4" y="0"/>
                </a:moveTo>
                <a:cubicBezTo>
                  <a:pt x="3" y="0"/>
                  <a:pt x="3" y="0"/>
                  <a:pt x="3" y="1"/>
                </a:cubicBezTo>
                <a:lnTo>
                  <a:pt x="3" y="47"/>
                </a:lnTo>
                <a:cubicBezTo>
                  <a:pt x="3" y="47"/>
                  <a:pt x="3" y="48"/>
                  <a:pt x="4" y="48"/>
                </a:cubicBezTo>
                <a:cubicBezTo>
                  <a:pt x="2" y="48"/>
                  <a:pt x="0" y="46"/>
                  <a:pt x="0" y="4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EC489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6" name="圆角矩形 1045"/>
          <p:cNvSpPr/>
          <p:nvPr/>
        </p:nvSpPr>
        <p:spPr>
          <a:xfrm>
            <a:off x="6619875" y="5410200"/>
            <a:ext cx="304800" cy="304800"/>
          </a:xfrm>
          <a:prstGeom prst="roundRect">
            <a:avLst>
              <a:gd name="adj" fmla="val 18750"/>
            </a:avLst>
          </a:prstGeom>
          <a:solidFill>
            <a:srgbClr val="EC489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7" name="文本框 1046" descr="{&quot;isTemplate&quot;:true,&quot;type&quot;:&quot;text&quot;}"/>
          <p:cNvSpPr txBox="1"/>
          <p:nvPr/>
        </p:nvSpPr>
        <p:spPr>
          <a:xfrm>
            <a:off x="6696075" y="5495925"/>
            <a:ext cx="1524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D8</a:t>
            </a:r>
            <a:endParaRPr/>
          </a:p>
        </p:txBody>
      </p:sp>
      <p:sp>
        <p:nvSpPr>
          <p:cNvPr id="1048" name="文本框 1047" descr="{&quot;isTemplate&quot;:true,&quot;type&quot;:&quot;text&quot;}"/>
          <p:cNvSpPr txBox="1"/>
          <p:nvPr/>
        </p:nvSpPr>
        <p:spPr>
          <a:xfrm>
            <a:off x="7019925" y="5486400"/>
            <a:ext cx="37623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Microsoft YaHei"/>
                <a:ea typeface="Microsoft YaHei"/>
              </a:rPr>
              <a:t>表彰团队</a:t>
            </a:r>
            <a:endParaRPr/>
          </a:p>
        </p:txBody>
      </p:sp>
      <p:sp>
        <p:nvSpPr>
          <p:cNvPr id="1049" name="文本框 1048" descr="{&quot;isTemplate&quot;:true,&quot;type&quot;:&quot;text&quot;}"/>
          <p:cNvSpPr txBox="1"/>
          <p:nvPr/>
        </p:nvSpPr>
        <p:spPr>
          <a:xfrm>
            <a:off x="10877550" y="5495925"/>
            <a:ext cx="66675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经验分享</a:t>
            </a:r>
            <a:r>
              <a:rPr lang="en-US" sz="825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表彰</a:t>
            </a:r>
            <a:endParaRPr/>
          </a:p>
        </p:txBody>
      </p:sp>
      <p:sp>
        <p:nvSpPr>
          <p:cNvPr id="1050" name="圆角矩形 1049"/>
          <p:cNvSpPr/>
          <p:nvPr/>
        </p:nvSpPr>
        <p:spPr>
          <a:xfrm>
            <a:off x="6496050" y="5886450"/>
            <a:ext cx="5124450" cy="561975"/>
          </a:xfrm>
          <a:prstGeom prst="roundRect">
            <a:avLst>
              <a:gd name="adj" fmla="val 10169"/>
            </a:avLst>
          </a:prstGeom>
          <a:solidFill>
            <a:srgbClr val="F59E0B">
              <a:alpha val="1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1" name="文本框 1050" descr="{&quot;isTemplate&quot;:true,&quot;type&quot;:&quot;text&quot;}"/>
          <p:cNvSpPr txBox="1"/>
          <p:nvPr/>
        </p:nvSpPr>
        <p:spPr>
          <a:xfrm>
            <a:off x="6591300" y="5981700"/>
            <a:ext cx="49339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0F172A"/>
                </a:solidFill>
                <a:latin typeface="Microsoft YaHei"/>
                <a:ea typeface="Microsoft YaHei"/>
              </a:rPr>
              <a:t>关键原则</a:t>
            </a:r>
            <a:endParaRPr/>
          </a:p>
        </p:txBody>
      </p:sp>
      <p:sp>
        <p:nvSpPr>
          <p:cNvPr id="1052" name="文本框 1051" descr="{&quot;isTemplate&quot;:true,&quot;type&quot;:&quot;text&quot;}"/>
          <p:cNvSpPr txBox="1"/>
          <p:nvPr/>
        </p:nvSpPr>
        <p:spPr>
          <a:xfrm>
            <a:off x="6591300" y="6162675"/>
            <a:ext cx="493395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D3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临时措施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止损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、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D4-D5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根因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+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永久措施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治本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、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D7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预防复发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防再次发生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"——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缺一不可。</a:t>
            </a:r>
            <a:endParaRPr/>
          </a:p>
        </p:txBody>
      </p:sp>
      <p:sp>
        <p:nvSpPr>
          <p:cNvPr id="1053" name="任意形状 1052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4" name="文本框 1053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1055" name="文本框 1054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27 / 30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5 · 持续改进与质量文化&#10;            &lt;/Text&gt;&#10;            &lt;Text style={{ fontSize: 34, color: '#0F172A', fontWeight: 'bold', marginTop: 8 }}&gt;&#10;                质量文化的建设路径 —— 从&quot;要我&quot;到&quot;我要&quot;&#10;            &lt;/Text&gt;&#10;        &lt;/Box&gt;&#10;&#10;        {/* 左50%：成熟度模型 */}&#10;        &lt;Box style={{&#10;            position: 'absolute',&#10;            top: 150, left: 60,&#10;            width: '45%',&#10;            flexDirection: 'column',&#10;            alignItems: 'center',&#10;        }}&gt;&#10;            &lt;Text style={{ fontSize: 18, color: '#0F172A', fontWeight: 'bold', marginBottom: 12 }}&gt;&#10;                质量文化成熟度模型&#10;            &lt;/Text&gt;&#10;            &lt;svg width={480} height={420} viewBox='0 0 480 420'&gt;&#10;                {/* 阶梯式上升 */}&#10;                {[&#10;                    { y: 330, label: '阶段1', name: '反应型', desc: '要我质量', color: '#EF4444', w: 400 },&#10;                    { y: 250, label: '阶段2', name: '控制型', desc: '按章办事', color: '#F59E0B', w: 320 },&#10;                    { y: 170, label: '阶段3', name: '改进型', desc: '主动改进', color: '#0EA5E9', w: 240 },&#10;                    { y: 90, label: '阶段4', name: '卓越型', desc: '我要质量', color: '#10B981', w: 160 },&#10;                ].map((stage, idx) =&gt; (&#10;                    &lt;g key={idx}&gt;&#10;                        &lt;rect x={(480 - stage.w) / 2} y={stage.y} width={stage.w} height={60} rx={6} fill={stage.color} opacity={0.85} /&gt;&#10;                        &lt;text x={240} y={stage.y + 25} textAnchor='middle' fontSize={14} fontWeight='bold' fill='#FFFFFF'&gt;{stage.label} · {stage.name}&lt;/text&gt;&#10;                        &lt;text x={240} y={stage.y + 44} textAnchor='middle' fontSize={12} fill='rgba(255,255,255,0.9)'&gt;{stage.desc}&lt;/text&gt;&#10;                    &lt;/g&gt;&#10;                ))}&#10;                {/* 向上箭头 */}&#10;                &lt;path d='M 240 70 L 240 40' stroke='#10B981' strokeWidth={3} markerEnd='url(#cultArr)' /&gt;&#10;                &lt;defs&gt;&#10;                    &lt;marker id='cultArr' markerWidth='10' markerHeight='10' refX='5' refY='3' orient='auto'&gt;&#10;                        &lt;path d='M0,0 L0,6 L8,3 z' fill='#10B981' /&gt;&#10;                    &lt;/marker&gt;&#10;                &lt;/defs&gt;&#10;                &lt;text x={240} y={28} textAnchor='middle' fontSize={12} fontWeight='bold' fill='#10B981'&gt;持续进化 ↑&lt;/text&gt;&#10;&#10;                {/* 左右标注 */}&#10;                &lt;text x={20} y={210} fontSize={11} fill='#94A3B8' transform='rotate(-90 20 210)'&gt;成熟度提升 →&lt;/text&gt;&#10;            &lt;/svg&gt;&#10;        &lt;/Box&gt;&#10;&#10;        {/* 右50%：建设三抓手 */}&#10;        &lt;Box style={{&#10;            position: 'absolute',&#10;            top: 150, right: 60,&#10;            width: '48%',&#10;            flexDirection: 'column',&#10;            gap: 14,&#10;        }}&gt;&#10;            &lt;Text style={{ fontSize: 18, color: '#0F172A', fontWeight: 'bold', marginBottom: 4 }}&gt;&#10;                文化建设三大抓手&#10;            &lt;/Text&gt;&#10;            {[&#10;                {&#10;                    title: '制度抓手',&#10;                    en: 'System',&#10;                    desc: '建立清晰的质量制度与标准，让&quot;做对&quot;有据可依，让&quot;做错&quot;有迹可循',&#10;                    points: ['质量手册与程序文件', '岗位质量责任制', '质量考核与奖惩制度'],&#10;                    icon: 'file-contract',&#10;                    color: '#2563EB',&#10;                },&#10;                {&#10;                    title: '培训抓手',&#10;                    en: 'Training',&#10;                    desc: '持续开展质量培训，让每位员工具备质量意识和质量技能',&#10;                    points: ['新员工质量必修课', '岗位质量技能培训', '质量案例分享与研讨'],&#10;                    icon: 'chalkboard-teacher',&#10;                    color: '#0EA5E9',&#10;                },&#10;                {&#10;                    title: '激励抓手',&#10;                    en: 'Incentive',&#10;                    desc: '用正向激励引导行为，让质量优秀者受尊重、有回报',&#10;                    points: ['质量标兵评选', '改进提案奖励', '质量月/质量竞赛'],&#10;                    icon: 'trophy',&#10;                    color: '#F59E0B',&#10;                },&#10;            ].map((item, idx) =&gt; (&#10;                &lt;Box key={idx} style={{&#10;                    flexDirection: 'row',&#10;                    alignItems: 'flex-start',&#10;                    gap: 14,&#10;                    background: '#F8FAFC',&#10;                    padding: 14,&#10;                    borderRadius: 8,&#10;                    borderLeft: `4px solid ${item.color}`,&#10;                }}&gt;&#10;                    &lt;Box style={{&#10;                        width: 48, height: 48,&#10;                        borderRadius: 8,&#10;                        background: `${item.color}1A`,&#10;                        justifyContent: 'center',&#10;                        alignItems: 'center',&#10;                    }}&gt;&#10;                        &lt;FAIcon name={item.icon} style={{ fill: item.color, width: 26, height: 26 }} /&gt;&#10;                    &lt;/Box&gt;&#10;                    &lt;Box style={{ flexDirection: 'column', flex: 1 }}&gt;&#10;                        &lt;Box style={{ flexDirection: 'row', alignItems: 'baseline', gap: 8 }}&gt;&#10;                            &lt;Text style={{ fontSize: 17, color: '#0F172A', fontWeight: 'bold' }}&gt;&#10;                                {item.title}&#10;                            &lt;/Text&gt;&#10;                            &lt;Text style={{ fontSize: 11, color: '#94A3B8', fontFamily: 'Inter' }}&gt;&#10;                                {item.en}&#10;                            &lt;/Text&gt;&#10;                        &lt;/Box&gt;&#10;                        &lt;Text style={{ fontSize: 12, color: '#64748B', marginTop: 4, lineHeight: 1.4 }}&gt;&#10;                            {item.desc}&#10;                        &lt;/Text&gt;&#10;                        &lt;Box style={{ flexDirection: 'row', gap: 12, marginTop: 6, flexWrap: 'wrap' }}&gt;&#10;                            {item.points.map((point, i) =&gt; (&#10;                                &lt;Box key={i} style={{ flexDirection: 'row', alignItems: 'center', gap: 4 }}&gt;&#10;                                    &lt;FAIcon name='check' style={{ fill: item.color, width: 11, height: 11 }} /&gt;&#10;                                    &lt;Text style={{ fontSize: 11, color: '#475569' }}&gt;{point}&lt;/Text&gt;&#10;                                &lt;/Box&gt;&#10;                            ))}&#10;                        &lt;/Box&gt;&#10;                    &lt;/Box&gt;&#10;                &lt;/Box&gt;&#10;            ))}&#10;            &lt;Box style={{&#10;                background: '#2563EB',&#10;                padding: 12,&#10;                borderRadius: 8,&#10;            }}&gt;&#10;                &lt;Text style={{ fontSize: 14, color: '#FFFFFF', fontWeight: 'bold', textAlign: 'center' }}&gt;&#10;                    质量文化 = 制度保障 × 培训赋能 × 激励引导&#10;                &lt;/Text&gt;&#10;            &lt;/Box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28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矩形 105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8" name="任意形状 1057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9" name="文本框 1058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05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持续改进与质量文化</a:t>
            </a:r>
            <a:endParaRPr/>
          </a:p>
        </p:txBody>
      </p:sp>
      <p:sp>
        <p:nvSpPr>
          <p:cNvPr id="1060" name="文本框 1059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质量文化的建设路径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从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"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要我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"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到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"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我要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1061" name="文本框 1060" descr="{&quot;isTemplate&quot;:true,&quot;type&quot;:&quot;text&quot;}"/>
          <p:cNvSpPr txBox="1"/>
          <p:nvPr/>
        </p:nvSpPr>
        <p:spPr>
          <a:xfrm>
            <a:off x="2543175" y="1428750"/>
            <a:ext cx="154305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质量文化成熟度模型</a:t>
            </a:r>
            <a:endParaRPr/>
          </a:p>
        </p:txBody>
      </p:sp>
      <p:pic>
        <p:nvPicPr>
          <p:cNvPr id="1062" name="图形 1061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700" y="1752600"/>
            <a:ext cx="4572000" cy="4000500"/>
          </a:xfrm>
          <a:prstGeom prst="rect">
            <a:avLst/>
          </a:prstGeom>
          <a:ln/>
        </p:spPr>
      </p:pic>
      <p:sp>
        <p:nvSpPr>
          <p:cNvPr id="1063" name="文本框 1062" descr="{&quot;isTemplate&quot;:true,&quot;type&quot;:&quot;text&quot;}"/>
          <p:cNvSpPr txBox="1"/>
          <p:nvPr/>
        </p:nvSpPr>
        <p:spPr>
          <a:xfrm>
            <a:off x="5772150" y="1428750"/>
            <a:ext cx="584835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文化建设三大抓手</a:t>
            </a:r>
            <a:endParaRPr/>
          </a:p>
        </p:txBody>
      </p:sp>
      <p:sp>
        <p:nvSpPr>
          <p:cNvPr id="1064" name="圆角矩形 1063"/>
          <p:cNvSpPr/>
          <p:nvPr/>
        </p:nvSpPr>
        <p:spPr>
          <a:xfrm>
            <a:off x="5810250" y="1809750"/>
            <a:ext cx="5848350" cy="895350"/>
          </a:xfrm>
          <a:prstGeom prst="roundRect">
            <a:avLst>
              <a:gd name="adj" fmla="val 851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5" name="任意形状 1064"/>
          <p:cNvSpPr/>
          <p:nvPr/>
        </p:nvSpPr>
        <p:spPr>
          <a:xfrm>
            <a:off x="5810250" y="1809750"/>
            <a:ext cx="5848350" cy="895350"/>
          </a:xfrm>
          <a:custGeom>
            <a:avLst/>
            <a:gdLst/>
            <a:ahLst/>
            <a:cxnLst/>
            <a:rect l="0" t="0" r="0" b="0"/>
            <a:pathLst>
              <a:path w="614" h="94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90"/>
                </a:lnTo>
                <a:cubicBezTo>
                  <a:pt x="4" y="92"/>
                  <a:pt x="5" y="94"/>
                  <a:pt x="7" y="94"/>
                </a:cubicBezTo>
                <a:cubicBezTo>
                  <a:pt x="3" y="94"/>
                  <a:pt x="0" y="90"/>
                  <a:pt x="0" y="86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6" name="圆角矩形 1065"/>
          <p:cNvSpPr/>
          <p:nvPr/>
        </p:nvSpPr>
        <p:spPr>
          <a:xfrm>
            <a:off x="5943600" y="1943100"/>
            <a:ext cx="457200" cy="457200"/>
          </a:xfrm>
          <a:prstGeom prst="roundRect">
            <a:avLst>
              <a:gd name="adj" fmla="val 16667"/>
            </a:avLst>
          </a:prstGeom>
          <a:solidFill>
            <a:srgbClr val="2563EB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067" name="图形 1066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48375" y="2047875"/>
            <a:ext cx="247650" cy="247650"/>
          </a:xfrm>
          <a:prstGeom prst="rect">
            <a:avLst/>
          </a:prstGeom>
          <a:ln/>
        </p:spPr>
      </p:pic>
      <p:sp>
        <p:nvSpPr>
          <p:cNvPr id="1068" name="文本框 1067" descr="{&quot;isTemplate&quot;:true,&quot;type&quot;:&quot;text&quot;}"/>
          <p:cNvSpPr txBox="1"/>
          <p:nvPr/>
        </p:nvSpPr>
        <p:spPr>
          <a:xfrm>
            <a:off x="6534150" y="1943100"/>
            <a:ext cx="6477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制度抓手</a:t>
            </a:r>
            <a:endParaRPr/>
          </a:p>
        </p:txBody>
      </p:sp>
      <p:sp>
        <p:nvSpPr>
          <p:cNvPr id="1069" name="文本框 1068" descr="{&quot;isTemplate&quot;:true,&quot;type&quot;:&quot;text&quot;}"/>
          <p:cNvSpPr txBox="1"/>
          <p:nvPr/>
        </p:nvSpPr>
        <p:spPr>
          <a:xfrm>
            <a:off x="7258050" y="1943100"/>
            <a:ext cx="35242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>
                <a:solidFill>
                  <a:srgbClr val="94A3B8"/>
                </a:solidFill>
                <a:latin typeface="Inter"/>
                <a:ea typeface="Inter"/>
              </a:rPr>
              <a:t>System</a:t>
            </a:r>
            <a:endParaRPr/>
          </a:p>
        </p:txBody>
      </p:sp>
      <p:sp>
        <p:nvSpPr>
          <p:cNvPr id="1070" name="文本框 1069" descr="{&quot;isTemplate&quot;:true,&quot;type&quot;:&quot;text&quot;}"/>
          <p:cNvSpPr txBox="1"/>
          <p:nvPr/>
        </p:nvSpPr>
        <p:spPr>
          <a:xfrm>
            <a:off x="6534150" y="2181225"/>
            <a:ext cx="49530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建立清晰的质量制度与标准，让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"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做对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"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有据可依，让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"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做错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"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有迹可循</a:t>
            </a:r>
            <a:endParaRPr/>
          </a:p>
        </p:txBody>
      </p:sp>
      <p:pic>
        <p:nvPicPr>
          <p:cNvPr id="1071" name="图形 1070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34150" y="2457450"/>
            <a:ext cx="104775" cy="104775"/>
          </a:xfrm>
          <a:prstGeom prst="rect">
            <a:avLst/>
          </a:prstGeom>
          <a:ln/>
        </p:spPr>
      </p:pic>
      <p:sp>
        <p:nvSpPr>
          <p:cNvPr id="1072" name="文本框 1071" descr="{&quot;isTemplate&quot;:true,&quot;type&quot;:&quot;text&quot;}"/>
          <p:cNvSpPr txBox="1"/>
          <p:nvPr/>
        </p:nvSpPr>
        <p:spPr>
          <a:xfrm>
            <a:off x="6677025" y="2438400"/>
            <a:ext cx="94297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质量手册与程序文件</a:t>
            </a:r>
            <a:endParaRPr/>
          </a:p>
        </p:txBody>
      </p:sp>
      <p:pic>
        <p:nvPicPr>
          <p:cNvPr id="1073" name="图形 1072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34300" y="2457450"/>
            <a:ext cx="104775" cy="104775"/>
          </a:xfrm>
          <a:prstGeom prst="rect">
            <a:avLst/>
          </a:prstGeom>
          <a:ln/>
        </p:spPr>
      </p:pic>
      <p:sp>
        <p:nvSpPr>
          <p:cNvPr id="1074" name="文本框 1073" descr="{&quot;isTemplate&quot;:true,&quot;type&quot;:&quot;text&quot;}"/>
          <p:cNvSpPr txBox="1"/>
          <p:nvPr/>
        </p:nvSpPr>
        <p:spPr>
          <a:xfrm>
            <a:off x="7877175" y="2438400"/>
            <a:ext cx="7334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岗位质量责任制</a:t>
            </a:r>
            <a:endParaRPr/>
          </a:p>
        </p:txBody>
      </p:sp>
      <p:pic>
        <p:nvPicPr>
          <p:cNvPr id="1075" name="图形 107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24900" y="2457450"/>
            <a:ext cx="104775" cy="104775"/>
          </a:xfrm>
          <a:prstGeom prst="rect">
            <a:avLst/>
          </a:prstGeom>
          <a:ln/>
        </p:spPr>
      </p:pic>
      <p:sp>
        <p:nvSpPr>
          <p:cNvPr id="1076" name="文本框 1075" descr="{&quot;isTemplate&quot;:true,&quot;type&quot;:&quot;text&quot;}"/>
          <p:cNvSpPr txBox="1"/>
          <p:nvPr/>
        </p:nvSpPr>
        <p:spPr>
          <a:xfrm>
            <a:off x="8867775" y="2438400"/>
            <a:ext cx="94297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质量考核与奖惩制度</a:t>
            </a:r>
            <a:endParaRPr/>
          </a:p>
        </p:txBody>
      </p:sp>
      <p:sp>
        <p:nvSpPr>
          <p:cNvPr id="1077" name="圆角矩形 1076"/>
          <p:cNvSpPr/>
          <p:nvPr/>
        </p:nvSpPr>
        <p:spPr>
          <a:xfrm>
            <a:off x="5810250" y="2838450"/>
            <a:ext cx="5848350" cy="895350"/>
          </a:xfrm>
          <a:prstGeom prst="roundRect">
            <a:avLst>
              <a:gd name="adj" fmla="val 851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8" name="任意形状 1077"/>
          <p:cNvSpPr/>
          <p:nvPr/>
        </p:nvSpPr>
        <p:spPr>
          <a:xfrm>
            <a:off x="5810250" y="2838450"/>
            <a:ext cx="5848350" cy="895350"/>
          </a:xfrm>
          <a:custGeom>
            <a:avLst/>
            <a:gdLst/>
            <a:ahLst/>
            <a:cxnLst/>
            <a:rect l="0" t="0" r="0" b="0"/>
            <a:pathLst>
              <a:path w="614" h="94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90"/>
                </a:lnTo>
                <a:cubicBezTo>
                  <a:pt x="4" y="92"/>
                  <a:pt x="5" y="94"/>
                  <a:pt x="7" y="94"/>
                </a:cubicBezTo>
                <a:cubicBezTo>
                  <a:pt x="3" y="94"/>
                  <a:pt x="0" y="90"/>
                  <a:pt x="0" y="86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9" name="圆角矩形 1078"/>
          <p:cNvSpPr/>
          <p:nvPr/>
        </p:nvSpPr>
        <p:spPr>
          <a:xfrm>
            <a:off x="5943600" y="2971800"/>
            <a:ext cx="457200" cy="457200"/>
          </a:xfrm>
          <a:prstGeom prst="roundRect">
            <a:avLst>
              <a:gd name="adj" fmla="val 16667"/>
            </a:avLst>
          </a:prstGeom>
          <a:solidFill>
            <a:srgbClr val="0EA5E9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080" name="图形 1079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48375" y="3076575"/>
            <a:ext cx="247650" cy="247650"/>
          </a:xfrm>
          <a:prstGeom prst="rect">
            <a:avLst/>
          </a:prstGeom>
          <a:ln/>
        </p:spPr>
      </p:pic>
      <p:sp>
        <p:nvSpPr>
          <p:cNvPr id="1081" name="文本框 1080" descr="{&quot;isTemplate&quot;:true,&quot;type&quot;:&quot;text&quot;}"/>
          <p:cNvSpPr txBox="1"/>
          <p:nvPr/>
        </p:nvSpPr>
        <p:spPr>
          <a:xfrm>
            <a:off x="6534150" y="2971800"/>
            <a:ext cx="6477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培训抓手</a:t>
            </a:r>
            <a:endParaRPr/>
          </a:p>
        </p:txBody>
      </p:sp>
      <p:sp>
        <p:nvSpPr>
          <p:cNvPr id="1082" name="文本框 1081" descr="{&quot;isTemplate&quot;:true,&quot;type&quot;:&quot;text&quot;}"/>
          <p:cNvSpPr txBox="1"/>
          <p:nvPr/>
        </p:nvSpPr>
        <p:spPr>
          <a:xfrm>
            <a:off x="7258050" y="2971800"/>
            <a:ext cx="3810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>
                <a:solidFill>
                  <a:srgbClr val="94A3B8"/>
                </a:solidFill>
                <a:latin typeface="Inter"/>
                <a:ea typeface="Inter"/>
              </a:rPr>
              <a:t>Training</a:t>
            </a:r>
            <a:endParaRPr/>
          </a:p>
        </p:txBody>
      </p:sp>
      <p:sp>
        <p:nvSpPr>
          <p:cNvPr id="1083" name="文本框 1082" descr="{&quot;isTemplate&quot;:true,&quot;type&quot;:&quot;text&quot;}"/>
          <p:cNvSpPr txBox="1"/>
          <p:nvPr/>
        </p:nvSpPr>
        <p:spPr>
          <a:xfrm>
            <a:off x="6534150" y="3209925"/>
            <a:ext cx="49530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持续开展质量培训，让每位员工具备质量意识和质量技能</a:t>
            </a:r>
            <a:endParaRPr/>
          </a:p>
        </p:txBody>
      </p:sp>
      <p:pic>
        <p:nvPicPr>
          <p:cNvPr id="1084" name="图形 1083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34150" y="3486150"/>
            <a:ext cx="104775" cy="104775"/>
          </a:xfrm>
          <a:prstGeom prst="rect">
            <a:avLst/>
          </a:prstGeom>
          <a:ln/>
        </p:spPr>
      </p:pic>
      <p:sp>
        <p:nvSpPr>
          <p:cNvPr id="1085" name="文本框 1084" descr="{&quot;isTemplate&quot;:true,&quot;type&quot;:&quot;text&quot;}"/>
          <p:cNvSpPr txBox="1"/>
          <p:nvPr/>
        </p:nvSpPr>
        <p:spPr>
          <a:xfrm>
            <a:off x="6677025" y="3467100"/>
            <a:ext cx="8382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新员工质量必修课</a:t>
            </a:r>
            <a:endParaRPr/>
          </a:p>
        </p:txBody>
      </p:sp>
      <p:pic>
        <p:nvPicPr>
          <p:cNvPr id="1086" name="图形 1085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29525" y="3486150"/>
            <a:ext cx="104775" cy="104775"/>
          </a:xfrm>
          <a:prstGeom prst="rect">
            <a:avLst/>
          </a:prstGeom>
          <a:ln/>
        </p:spPr>
      </p:pic>
      <p:sp>
        <p:nvSpPr>
          <p:cNvPr id="1087" name="文本框 1086" descr="{&quot;isTemplate&quot;:true,&quot;type&quot;:&quot;text&quot;}"/>
          <p:cNvSpPr txBox="1"/>
          <p:nvPr/>
        </p:nvSpPr>
        <p:spPr>
          <a:xfrm>
            <a:off x="7772400" y="3467100"/>
            <a:ext cx="8382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岗位质量技能培训</a:t>
            </a:r>
            <a:endParaRPr/>
          </a:p>
        </p:txBody>
      </p:sp>
      <p:pic>
        <p:nvPicPr>
          <p:cNvPr id="1088" name="图形 1087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724900" y="3486150"/>
            <a:ext cx="104775" cy="104775"/>
          </a:xfrm>
          <a:prstGeom prst="rect">
            <a:avLst/>
          </a:prstGeom>
          <a:ln/>
        </p:spPr>
      </p:pic>
      <p:sp>
        <p:nvSpPr>
          <p:cNvPr id="1089" name="文本框 1088" descr="{&quot;isTemplate&quot;:true,&quot;type&quot;:&quot;text&quot;}"/>
          <p:cNvSpPr txBox="1"/>
          <p:nvPr/>
        </p:nvSpPr>
        <p:spPr>
          <a:xfrm>
            <a:off x="8867775" y="3467100"/>
            <a:ext cx="94297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质量案例分享与研讨</a:t>
            </a:r>
            <a:endParaRPr/>
          </a:p>
        </p:txBody>
      </p:sp>
      <p:sp>
        <p:nvSpPr>
          <p:cNvPr id="1090" name="圆角矩形 1089"/>
          <p:cNvSpPr/>
          <p:nvPr/>
        </p:nvSpPr>
        <p:spPr>
          <a:xfrm>
            <a:off x="5810250" y="3867150"/>
            <a:ext cx="5848350" cy="895350"/>
          </a:xfrm>
          <a:prstGeom prst="roundRect">
            <a:avLst>
              <a:gd name="adj" fmla="val 851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1" name="任意形状 1090"/>
          <p:cNvSpPr/>
          <p:nvPr/>
        </p:nvSpPr>
        <p:spPr>
          <a:xfrm>
            <a:off x="5810250" y="3867150"/>
            <a:ext cx="5848350" cy="895350"/>
          </a:xfrm>
          <a:custGeom>
            <a:avLst/>
            <a:gdLst/>
            <a:ahLst/>
            <a:cxnLst/>
            <a:rect l="0" t="0" r="0" b="0"/>
            <a:pathLst>
              <a:path w="614" h="94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90"/>
                </a:lnTo>
                <a:cubicBezTo>
                  <a:pt x="4" y="92"/>
                  <a:pt x="5" y="94"/>
                  <a:pt x="7" y="94"/>
                </a:cubicBezTo>
                <a:cubicBezTo>
                  <a:pt x="3" y="94"/>
                  <a:pt x="0" y="90"/>
                  <a:pt x="0" y="86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2" name="圆角矩形 1091"/>
          <p:cNvSpPr/>
          <p:nvPr/>
        </p:nvSpPr>
        <p:spPr>
          <a:xfrm>
            <a:off x="5943600" y="4000500"/>
            <a:ext cx="457200" cy="457200"/>
          </a:xfrm>
          <a:prstGeom prst="roundRect">
            <a:avLst>
              <a:gd name="adj" fmla="val 16667"/>
            </a:avLst>
          </a:prstGeom>
          <a:solidFill>
            <a:srgbClr val="F59E0B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093" name="图形 1092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048375" y="4105275"/>
            <a:ext cx="247650" cy="247650"/>
          </a:xfrm>
          <a:prstGeom prst="rect">
            <a:avLst/>
          </a:prstGeom>
          <a:ln/>
        </p:spPr>
      </p:pic>
      <p:sp>
        <p:nvSpPr>
          <p:cNvPr id="1094" name="文本框 1093" descr="{&quot;isTemplate&quot;:true,&quot;type&quot;:&quot;text&quot;}"/>
          <p:cNvSpPr txBox="1"/>
          <p:nvPr/>
        </p:nvSpPr>
        <p:spPr>
          <a:xfrm>
            <a:off x="6534150" y="4000500"/>
            <a:ext cx="6477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激励抓手</a:t>
            </a:r>
            <a:endParaRPr/>
          </a:p>
        </p:txBody>
      </p:sp>
      <p:sp>
        <p:nvSpPr>
          <p:cNvPr id="1095" name="文本框 1094" descr="{&quot;isTemplate&quot;:true,&quot;type&quot;:&quot;text&quot;}"/>
          <p:cNvSpPr txBox="1"/>
          <p:nvPr/>
        </p:nvSpPr>
        <p:spPr>
          <a:xfrm>
            <a:off x="7258050" y="4000500"/>
            <a:ext cx="42862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>
                <a:solidFill>
                  <a:srgbClr val="94A3B8"/>
                </a:solidFill>
                <a:latin typeface="Inter"/>
                <a:ea typeface="Inter"/>
              </a:rPr>
              <a:t>Incentive</a:t>
            </a:r>
            <a:endParaRPr/>
          </a:p>
        </p:txBody>
      </p:sp>
      <p:sp>
        <p:nvSpPr>
          <p:cNvPr id="1096" name="文本框 1095" descr="{&quot;isTemplate&quot;:true,&quot;type&quot;:&quot;text&quot;}"/>
          <p:cNvSpPr txBox="1"/>
          <p:nvPr/>
        </p:nvSpPr>
        <p:spPr>
          <a:xfrm>
            <a:off x="6534150" y="4238625"/>
            <a:ext cx="49530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用正向激励引导行为，让质量优秀者受尊重、有回报</a:t>
            </a:r>
            <a:endParaRPr/>
          </a:p>
        </p:txBody>
      </p:sp>
      <p:pic>
        <p:nvPicPr>
          <p:cNvPr id="1097" name="图形 1096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534150" y="4514850"/>
            <a:ext cx="104775" cy="104775"/>
          </a:xfrm>
          <a:prstGeom prst="rect">
            <a:avLst/>
          </a:prstGeom>
          <a:ln/>
        </p:spPr>
      </p:pic>
      <p:sp>
        <p:nvSpPr>
          <p:cNvPr id="1098" name="文本框 1097" descr="{&quot;isTemplate&quot;:true,&quot;type&quot;:&quot;text&quot;}"/>
          <p:cNvSpPr txBox="1"/>
          <p:nvPr/>
        </p:nvSpPr>
        <p:spPr>
          <a:xfrm>
            <a:off x="6677025" y="4495800"/>
            <a:ext cx="62865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质量标兵评选</a:t>
            </a:r>
            <a:endParaRPr/>
          </a:p>
        </p:txBody>
      </p:sp>
      <p:pic>
        <p:nvPicPr>
          <p:cNvPr id="1099" name="图形 1098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419975" y="4514850"/>
            <a:ext cx="104775" cy="104775"/>
          </a:xfrm>
          <a:prstGeom prst="rect">
            <a:avLst/>
          </a:prstGeom>
          <a:ln/>
        </p:spPr>
      </p:pic>
      <p:sp>
        <p:nvSpPr>
          <p:cNvPr id="1100" name="文本框 1099" descr="{&quot;isTemplate&quot;:true,&quot;type&quot;:&quot;text&quot;}"/>
          <p:cNvSpPr txBox="1"/>
          <p:nvPr/>
        </p:nvSpPr>
        <p:spPr>
          <a:xfrm>
            <a:off x="7562850" y="4495800"/>
            <a:ext cx="62865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改进提案奖励</a:t>
            </a:r>
            <a:endParaRPr/>
          </a:p>
        </p:txBody>
      </p:sp>
      <p:pic>
        <p:nvPicPr>
          <p:cNvPr id="1101" name="图形 1100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05800" y="4514850"/>
            <a:ext cx="104775" cy="104775"/>
          </a:xfrm>
          <a:prstGeom prst="rect">
            <a:avLst/>
          </a:prstGeom>
          <a:ln/>
        </p:spPr>
      </p:pic>
      <p:sp>
        <p:nvSpPr>
          <p:cNvPr id="1102" name="文本框 1101" descr="{&quot;isTemplate&quot;:true,&quot;type&quot;:&quot;text&quot;}"/>
          <p:cNvSpPr txBox="1"/>
          <p:nvPr/>
        </p:nvSpPr>
        <p:spPr>
          <a:xfrm>
            <a:off x="8448675" y="4495800"/>
            <a:ext cx="7715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质量月</a:t>
            </a:r>
            <a:r>
              <a:rPr lang="en-US" sz="825">
                <a:solidFill>
                  <a:srgbClr val="475569"/>
                </a:solidFill>
                <a:latin typeface="Microsoft YaHei"/>
                <a:ea typeface="Microsoft YaHei"/>
              </a:rPr>
              <a:t>/</a:t>
            </a:r>
            <a:r>
              <a:rPr lang="zh-CN" sz="825">
                <a:solidFill>
                  <a:srgbClr val="475569"/>
                </a:solidFill>
                <a:latin typeface="Microsoft YaHei"/>
                <a:ea typeface="Microsoft YaHei"/>
              </a:rPr>
              <a:t>质量竞赛</a:t>
            </a:r>
            <a:endParaRPr/>
          </a:p>
        </p:txBody>
      </p:sp>
      <p:sp>
        <p:nvSpPr>
          <p:cNvPr id="1103" name="圆角矩形 1102"/>
          <p:cNvSpPr/>
          <p:nvPr/>
        </p:nvSpPr>
        <p:spPr>
          <a:xfrm>
            <a:off x="5772150" y="4895850"/>
            <a:ext cx="5848350" cy="390525"/>
          </a:xfrm>
          <a:prstGeom prst="roundRect">
            <a:avLst>
              <a:gd name="adj" fmla="val 19512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04" name="文本框 1103" descr="{&quot;isTemplate&quot;:true,&quot;type&quot;:&quot;text&quot;}"/>
          <p:cNvSpPr txBox="1"/>
          <p:nvPr/>
        </p:nvSpPr>
        <p:spPr>
          <a:xfrm>
            <a:off x="5886450" y="5010150"/>
            <a:ext cx="561975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质量文化</a:t>
            </a:r>
            <a:r>
              <a:rPr lang="en-US" sz="1050" b="1">
                <a:solidFill>
                  <a:srgbClr val="FFFFFF"/>
                </a:solidFill>
                <a:latin typeface="Microsoft YaHei"/>
                <a:ea typeface="Microsoft YaHei"/>
              </a:rPr>
              <a:t> = </a:t>
            </a: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制度保障</a:t>
            </a:r>
            <a:r>
              <a:rPr lang="en-US" sz="1050" b="1">
                <a:solidFill>
                  <a:srgbClr val="FFFFFF"/>
                </a:solidFill>
                <a:latin typeface="Microsoft YaHei"/>
                <a:ea typeface="Microsoft YaHei"/>
              </a:rPr>
              <a:t> × </a:t>
            </a: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培训赋能</a:t>
            </a:r>
            <a:r>
              <a:rPr lang="en-US" sz="1050" b="1">
                <a:solidFill>
                  <a:srgbClr val="FFFFFF"/>
                </a:solidFill>
                <a:latin typeface="Microsoft YaHei"/>
                <a:ea typeface="Microsoft YaHei"/>
              </a:rPr>
              <a:t> × </a:t>
            </a: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激励引导</a:t>
            </a:r>
            <a:endParaRPr/>
          </a:p>
        </p:txBody>
      </p:sp>
      <p:sp>
        <p:nvSpPr>
          <p:cNvPr id="1105" name="任意形状 1104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06" name="文本框 1105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1107" name="文本框 1106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28 / 30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6 · 总结与行动&#10;            &lt;/Text&gt;&#10;            &lt;Text style={{ fontSize: 34, color: '#0F172A', fontWeight: 'bold', marginTop: 8 }}&gt;&#10;                全课程要点回顾 —— 一图读懂质量管理&#10;            &lt;/Text&gt;&#10;        &lt;/Box&gt;&#10;&#10;        {/* 左40%：知识地图 */}&#10;        &lt;Box style={{&#10;            position: 'absolute',&#10;            top: 150, left: 60,&#10;            width: '35%',&#10;            flexDirection: 'column',&#10;            alignItems: 'center',&#10;        }}&gt;&#10;            &lt;Text style={{ fontSize: 18, color: '#0F172A', fontWeight: 'bold', marginBottom: 8 }}&gt;&#10;                六章知识地图&#10;            &lt;/Text&gt;&#10;            &lt;svg width={440} height={440} viewBox='0 0 440 440'&gt;&#10;                {/* 中心圆 */}&#10;                &lt;circle cx={220} cy={220} r={60} fill='#2563EB' /&gt;&#10;                &lt;text x={220} y={210} textAnchor='middle' fontSize={14} fontWeight='bold' fill='#FFFFFF'&gt;质量管理&lt;/text&gt;&#10;                &lt;text x={220} y={228} textAnchor='middle' fontSize={14} fontWeight='bold' fill='#FFFFFF'&gt;通识培训&lt;/text&gt;&#10;                &lt;text x={220} y={246} textAnchor='middle' fontSize={11} fill='rgba(255,255,255,0.8)'&gt;30页 · 6章&lt;/text&gt;&#10;&#10;                {/* 六个章节节点 - 环绕排列 */}&#10;                {[&#10;                    { angle: -90, num: '01', name: '质量认知', items: '定义·成本·演进', color: '#2563EB' },&#10;                    { angle: -30, num: '02', name: '管理体系', items: 'ISO·过程·风险', color: '#0EA5E9' },&#10;                    { angle: 30, num: '03', name: '工具方法', items: 'QC七工具·5S', color: '#F59E0B' },&#10;                    { angle: 90, num: '04', name: '全员责任', items: '角色·红线·上报', color: '#10B981' },&#10;                    { angle: 150, num: '05', name: '持续改进', items: '5Why·8D·文化', color: '#8B5CF6' },&#10;                    { angle: 210, num: '06', name: '总结行动', items: '回顾·倡议', color: '#EF4444' },&#10;                ].map((chapter, idx) =&gt; {&#10;                    const rad = chapter.angle * Math.PI / 180;&#10;                    const cx = 220 + 150 * Math.cos(rad);&#10;                    const cy = 220 + 150 * Math.sin(rad);&#10;                    return (&#10;                        &lt;g key={idx}&gt;&#10;                            &lt;line x1={220 + 60 * Math.cos(rad)} y1={220 + 60 * Math.sin(rad)} x2={cx - 40 * Math.cos(rad)} y2={cy - 40 * Math.sin(rad)} stroke='#E2E8F0' strokeWidth={2} /&gt;&#10;                            &lt;circle cx={cx} cy={cy} r={42} fill={chapter.color} opacity={0.9} /&gt;&#10;                            &lt;text x={cx} y={cy - 8} textAnchor='middle' fontSize={12} fontWeight='bold' fill='#FFFFFF' fontFamily='Inter'&gt;{chapter.num}&lt;/text&gt;&#10;                            &lt;text x={cx} y={cy + 8} textAnchor='middle' fontSize={11} fontWeight='bold' fill='#FFFFFF'&gt;{chapter.name}&lt;/text&gt;&#10;                            &lt;text x={cx} y={cy + 24} textAnchor='middle' fontSize={8} fill='rgba(255,255,255,0.85)'&gt;{chapter.items}&lt;/text&gt;&#10;                        &lt;/g&gt;&#10;                    );&#10;                })}&#10;            &lt;/svg&gt;&#10;        &lt;/Box&gt;&#10;&#10;        {/* 右60%：核心要点 + 行动倡议 */}&#10;        &lt;Box style={{&#10;            position: 'absolute',&#10;            top: 150, right: 60,&#10;            width: '58%',&#10;            flexDirection: 'column',&#10;            gap: 12,&#10;        }}&gt;&#10;            &lt;Text style={{ fontSize: 18, color: '#0F172A', fontWeight: 'bold', marginBottom: 4 }}&gt;&#10;                核心要点回顾&#10;            &lt;/Text&gt;&#10;            {/* 要点卡片 */}&#10;            &lt;Box style={{ flexDirection: 'row', gap: 10, flexWrap: 'wrap' }}&gt;&#10;                {[&#10;                    { chapter: 'Ch.1', point: '质量=满足要求的程度，成本冰山70%在水下', color: '#2563EB' },&#10;                    { chapter: 'Ch.2', point: 'ISO 9001七原则+过程方法+PDCA+风险思维', color: '#0EA5E9' },&#10;                    { chapter: 'Ch.3', point: 'QC七工具从检查表到控制图+5S管理', color: '#F59E0B' },&#10;                    { chapter: 'Ch.4', point: '全员有责·质量红线零容忍·正确上报5W2H', color: '#10B981' },&#10;                    { chapter: 'Ch.5', point: '5Why找根因·8D系统解决·文化三抓手', color: '#8B5CF6' },&#10;                ].map((item, idx) =&gt; (&#10;                    &lt;Box key={idx} style={{&#10;                        width: '48%',&#10;                        background: '#F8FAFC',&#10;                        padding: 10,&#10;                        borderRadius: 6,&#10;                        borderLeft: `3px solid ${item.color}`,&#10;                    }}&gt;&#10;                        &lt;Text style={{ fontSize: 11, color: item.color, fontWeight: 'bold', fontFamily: 'Inter' }}&gt;&#10;                            {item.chapter}&#10;                        &lt;/Text&gt;&#10;                        &lt;Text style={{ fontSize: 12, color: '#475569', marginTop: 3, lineHeight: 1.4 }}&gt;&#10;                            {item.point}&#10;                        &lt;/Text&gt;&#10;                    &lt;/Box&gt;&#10;                ))}&#10;            &lt;/Box&gt;&#10;&#10;            {/* 行动倡议 */}&#10;            &lt;Box style={{&#10;                background: 'linear-gradient(135deg, #2563EB 0%, #0EA5E9 100%)',&#10;                borderRadius: 8,&#10;                padding: 16,&#10;                marginTop: 4,&#10;            }}&gt;&#10;                &lt;Text style={{ fontSize: 16, color: '#F59E0B', fontWeight: 'bold', marginBottom: 10 }}&gt;&#10;                    课后行动倡议&#10;                &lt;/Text&gt;&#10;                &lt;Box style={{ flexDirection: 'column', gap: 8 }}&gt;&#10;                    {[&#10;                        { num: '01', text: '本周内完成质量意识自检清单，找出自己的薄弱项', icon: 'clipboard-check' },&#10;                        { num: '02', text: '识别自己岗位的1个质量风险点，提出改进建议', icon: 'search' },&#10;                        { num: '03', text: '与团队分享1个质量工具，推动在日常工作中应用', icon: 'share-alt' },&#10;                    ].map((item, idx) =&gt; (&#10;                        &lt;Box key={idx} style={{&#10;                            flexDirection: 'row',&#10;                            alignItems: 'center',&#10;                            gap: 12,&#10;                            background: 'rgba(255,255,255,0.15)',&#10;                            padding: 10,&#10;                            borderRadius: 6,&#10;                        }}&gt;&#10;                            &lt;Box style={{&#10;                                width: 32, height: 32,&#10;                                borderRadius: 6,&#10;                                background: '#F59E0B',&#10;                                justifyContent: 'center',&#10;                                alignItems: 'center',&#10;                            }}&gt;&#10;                                &lt;Text style={{ fontSize: 14, color: '#FFFFFF', fontWeight: 'bold', fontFamily: 'Inter' }}&gt;&#10;                                    {item.num}&#10;                                &lt;/Text&gt;&#10;                            &lt;/Box&gt;&#10;                            &lt;FAIcon name={item.icon} style={{ fill: '#F59E0B', width: 18, height: 18 }} /&gt;&#10;                            &lt;Text style={{ fontSize: 14, color: '#FFFFFF', fontWeight: 600 }}&gt;&#10;                                {item.text}&#10;                            &lt;/Text&gt;&#10;                        &lt;/Box&gt;&#10;                    ))}&#10;                &lt;/Box&gt;&#10;            &lt;/Box&gt;&#10;&#10;            {/* 金句收束 */}&#10;            &lt;Box style={{&#10;                flexDirection: 'row',&#10;                alignItems: 'center',&#10;                gap: 10,&#10;                marginTop: 4,&#10;            }}&gt;&#10;                &lt;FAIcon name='quote-left' style={{ fill: '#2563EB', width: 24, height: 24 }} /&gt;&#10;                &lt;Text style={{ fontSize: 16, color: '#0F172A', fontWeight: 'bold', fontStyle: 'italic' }}&gt;&#10;                    质量不是检验出来的，是每个人做出来的。&#10;                &lt;/Text&gt;&#10;            &lt;/Box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29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矩形 110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10" name="任意形状 1109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11" name="文本框 1110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06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总结与行动</a:t>
            </a:r>
            <a:endParaRPr/>
          </a:p>
        </p:txBody>
      </p:sp>
      <p:sp>
        <p:nvSpPr>
          <p:cNvPr id="1112" name="文本框 1111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全课程要点回顾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一图读懂质量管理</a:t>
            </a:r>
            <a:endParaRPr/>
          </a:p>
        </p:txBody>
      </p:sp>
      <p:sp>
        <p:nvSpPr>
          <p:cNvPr id="1113" name="文本框 1112" descr="{&quot;isTemplate&quot;:true,&quot;type&quot;:&quot;text&quot;}"/>
          <p:cNvSpPr txBox="1"/>
          <p:nvPr/>
        </p:nvSpPr>
        <p:spPr>
          <a:xfrm>
            <a:off x="2190750" y="1428750"/>
            <a:ext cx="10287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六章知识地图</a:t>
            </a:r>
            <a:endParaRPr/>
          </a:p>
        </p:txBody>
      </p:sp>
      <p:pic>
        <p:nvPicPr>
          <p:cNvPr id="1114" name="图形 1113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1714500"/>
            <a:ext cx="4191000" cy="4191000"/>
          </a:xfrm>
          <a:prstGeom prst="rect">
            <a:avLst/>
          </a:prstGeom>
          <a:ln/>
        </p:spPr>
      </p:pic>
      <p:sp>
        <p:nvSpPr>
          <p:cNvPr id="1115" name="文本框 1114" descr="{&quot;isTemplate&quot;:true,&quot;type&quot;:&quot;text&quot;}"/>
          <p:cNvSpPr txBox="1"/>
          <p:nvPr/>
        </p:nvSpPr>
        <p:spPr>
          <a:xfrm>
            <a:off x="4552950" y="1428750"/>
            <a:ext cx="706755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核心要点回顾</a:t>
            </a:r>
            <a:endParaRPr/>
          </a:p>
        </p:txBody>
      </p:sp>
      <p:sp>
        <p:nvSpPr>
          <p:cNvPr id="1116" name="圆角矩形 1115"/>
          <p:cNvSpPr/>
          <p:nvPr/>
        </p:nvSpPr>
        <p:spPr>
          <a:xfrm>
            <a:off x="4581525" y="1790700"/>
            <a:ext cx="3390900" cy="552450"/>
          </a:xfrm>
          <a:prstGeom prst="roundRect">
            <a:avLst>
              <a:gd name="adj" fmla="val 10345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17" name="任意形状 1116"/>
          <p:cNvSpPr/>
          <p:nvPr/>
        </p:nvSpPr>
        <p:spPr>
          <a:xfrm>
            <a:off x="4581525" y="1790700"/>
            <a:ext cx="3390900" cy="552450"/>
          </a:xfrm>
          <a:custGeom>
            <a:avLst/>
            <a:gdLst/>
            <a:ahLst/>
            <a:cxnLst/>
            <a:rect l="0" t="0" r="0" b="0"/>
            <a:pathLst>
              <a:path w="356" h="58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5"/>
                </a:lnTo>
                <a:cubicBezTo>
                  <a:pt x="3" y="56"/>
                  <a:pt x="4" y="58"/>
                  <a:pt x="5" y="58"/>
                </a:cubicBezTo>
                <a:cubicBezTo>
                  <a:pt x="2" y="58"/>
                  <a:pt x="0" y="55"/>
                  <a:pt x="0" y="52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18" name="文本框 1117" descr="{&quot;isTemplate&quot;:true,&quot;type&quot;:&quot;text&quot;}"/>
          <p:cNvSpPr txBox="1"/>
          <p:nvPr/>
        </p:nvSpPr>
        <p:spPr>
          <a:xfrm>
            <a:off x="4676775" y="1885950"/>
            <a:ext cx="31718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b="1">
                <a:solidFill>
                  <a:srgbClr val="2563EB"/>
                </a:solidFill>
                <a:latin typeface="Inter"/>
                <a:ea typeface="Inter"/>
              </a:rPr>
              <a:t>Ch.1</a:t>
            </a:r>
            <a:endParaRPr/>
          </a:p>
        </p:txBody>
      </p:sp>
      <p:sp>
        <p:nvSpPr>
          <p:cNvPr id="1119" name="文本框 1118" descr="{&quot;isTemplate&quot;:true,&quot;type&quot;:&quot;text&quot;}"/>
          <p:cNvSpPr txBox="1"/>
          <p:nvPr/>
        </p:nvSpPr>
        <p:spPr>
          <a:xfrm>
            <a:off x="4676775" y="2047875"/>
            <a:ext cx="317182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质量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=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满足要求的程度，成本冰山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70%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在水下</a:t>
            </a:r>
            <a:endParaRPr/>
          </a:p>
        </p:txBody>
      </p:sp>
      <p:sp>
        <p:nvSpPr>
          <p:cNvPr id="1120" name="圆角矩形 1119"/>
          <p:cNvSpPr/>
          <p:nvPr/>
        </p:nvSpPr>
        <p:spPr>
          <a:xfrm>
            <a:off x="8067675" y="1790700"/>
            <a:ext cx="3390900" cy="552450"/>
          </a:xfrm>
          <a:prstGeom prst="roundRect">
            <a:avLst>
              <a:gd name="adj" fmla="val 10345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21" name="任意形状 1120"/>
          <p:cNvSpPr/>
          <p:nvPr/>
        </p:nvSpPr>
        <p:spPr>
          <a:xfrm>
            <a:off x="8067675" y="1790700"/>
            <a:ext cx="3390900" cy="552450"/>
          </a:xfrm>
          <a:custGeom>
            <a:avLst/>
            <a:gdLst/>
            <a:ahLst/>
            <a:cxnLst/>
            <a:rect l="0" t="0" r="0" b="0"/>
            <a:pathLst>
              <a:path w="356" h="58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5"/>
                </a:lnTo>
                <a:cubicBezTo>
                  <a:pt x="3" y="56"/>
                  <a:pt x="4" y="58"/>
                  <a:pt x="5" y="58"/>
                </a:cubicBezTo>
                <a:cubicBezTo>
                  <a:pt x="2" y="58"/>
                  <a:pt x="0" y="55"/>
                  <a:pt x="0" y="52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22" name="文本框 1121" descr="{&quot;isTemplate&quot;:true,&quot;type&quot;:&quot;text&quot;}"/>
          <p:cNvSpPr txBox="1"/>
          <p:nvPr/>
        </p:nvSpPr>
        <p:spPr>
          <a:xfrm>
            <a:off x="8162925" y="1885950"/>
            <a:ext cx="31718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b="1">
                <a:solidFill>
                  <a:srgbClr val="0EA5E9"/>
                </a:solidFill>
                <a:latin typeface="Inter"/>
                <a:ea typeface="Inter"/>
              </a:rPr>
              <a:t>Ch.2</a:t>
            </a:r>
            <a:endParaRPr/>
          </a:p>
        </p:txBody>
      </p:sp>
      <p:sp>
        <p:nvSpPr>
          <p:cNvPr id="1123" name="文本框 1122" descr="{&quot;isTemplate&quot;:true,&quot;type&quot;:&quot;text&quot;}"/>
          <p:cNvSpPr txBox="1"/>
          <p:nvPr/>
        </p:nvSpPr>
        <p:spPr>
          <a:xfrm>
            <a:off x="8162925" y="2047875"/>
            <a:ext cx="317182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ISO 9001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七原则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+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过程方法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+PDCA+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风险思维</a:t>
            </a:r>
            <a:endParaRPr/>
          </a:p>
        </p:txBody>
      </p:sp>
      <p:sp>
        <p:nvSpPr>
          <p:cNvPr id="1124" name="圆角矩形 1123"/>
          <p:cNvSpPr/>
          <p:nvPr/>
        </p:nvSpPr>
        <p:spPr>
          <a:xfrm>
            <a:off x="4581525" y="2438400"/>
            <a:ext cx="3390900" cy="552450"/>
          </a:xfrm>
          <a:prstGeom prst="roundRect">
            <a:avLst>
              <a:gd name="adj" fmla="val 10345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25" name="任意形状 1124"/>
          <p:cNvSpPr/>
          <p:nvPr/>
        </p:nvSpPr>
        <p:spPr>
          <a:xfrm>
            <a:off x="4581525" y="2438400"/>
            <a:ext cx="3390900" cy="552450"/>
          </a:xfrm>
          <a:custGeom>
            <a:avLst/>
            <a:gdLst/>
            <a:ahLst/>
            <a:cxnLst/>
            <a:rect l="0" t="0" r="0" b="0"/>
            <a:pathLst>
              <a:path w="356" h="58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5"/>
                </a:lnTo>
                <a:cubicBezTo>
                  <a:pt x="3" y="56"/>
                  <a:pt x="4" y="58"/>
                  <a:pt x="5" y="58"/>
                </a:cubicBezTo>
                <a:cubicBezTo>
                  <a:pt x="2" y="58"/>
                  <a:pt x="0" y="55"/>
                  <a:pt x="0" y="52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26" name="文本框 1125" descr="{&quot;isTemplate&quot;:true,&quot;type&quot;:&quot;text&quot;}"/>
          <p:cNvSpPr txBox="1"/>
          <p:nvPr/>
        </p:nvSpPr>
        <p:spPr>
          <a:xfrm>
            <a:off x="4676775" y="2533650"/>
            <a:ext cx="31718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b="1">
                <a:solidFill>
                  <a:srgbClr val="F59E0B"/>
                </a:solidFill>
                <a:latin typeface="Inter"/>
                <a:ea typeface="Inter"/>
              </a:rPr>
              <a:t>Ch.3</a:t>
            </a:r>
            <a:endParaRPr/>
          </a:p>
        </p:txBody>
      </p:sp>
      <p:sp>
        <p:nvSpPr>
          <p:cNvPr id="1127" name="文本框 1126" descr="{&quot;isTemplate&quot;:true,&quot;type&quot;:&quot;text&quot;}"/>
          <p:cNvSpPr txBox="1"/>
          <p:nvPr/>
        </p:nvSpPr>
        <p:spPr>
          <a:xfrm>
            <a:off x="4676775" y="2695575"/>
            <a:ext cx="317182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QC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七工具从检查表到控制图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+5S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管理</a:t>
            </a:r>
            <a:endParaRPr/>
          </a:p>
        </p:txBody>
      </p:sp>
      <p:sp>
        <p:nvSpPr>
          <p:cNvPr id="1128" name="圆角矩形 1127"/>
          <p:cNvSpPr/>
          <p:nvPr/>
        </p:nvSpPr>
        <p:spPr>
          <a:xfrm>
            <a:off x="8067675" y="2438400"/>
            <a:ext cx="3390900" cy="552450"/>
          </a:xfrm>
          <a:prstGeom prst="roundRect">
            <a:avLst>
              <a:gd name="adj" fmla="val 10345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29" name="任意形状 1128"/>
          <p:cNvSpPr/>
          <p:nvPr/>
        </p:nvSpPr>
        <p:spPr>
          <a:xfrm>
            <a:off x="8067675" y="2438400"/>
            <a:ext cx="3390900" cy="552450"/>
          </a:xfrm>
          <a:custGeom>
            <a:avLst/>
            <a:gdLst/>
            <a:ahLst/>
            <a:cxnLst/>
            <a:rect l="0" t="0" r="0" b="0"/>
            <a:pathLst>
              <a:path w="356" h="58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5"/>
                </a:lnTo>
                <a:cubicBezTo>
                  <a:pt x="3" y="56"/>
                  <a:pt x="4" y="58"/>
                  <a:pt x="5" y="58"/>
                </a:cubicBezTo>
                <a:cubicBezTo>
                  <a:pt x="2" y="58"/>
                  <a:pt x="0" y="55"/>
                  <a:pt x="0" y="52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30" name="文本框 1129" descr="{&quot;isTemplate&quot;:true,&quot;type&quot;:&quot;text&quot;}"/>
          <p:cNvSpPr txBox="1"/>
          <p:nvPr/>
        </p:nvSpPr>
        <p:spPr>
          <a:xfrm>
            <a:off x="8162925" y="2533650"/>
            <a:ext cx="31718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b="1">
                <a:solidFill>
                  <a:srgbClr val="10B981"/>
                </a:solidFill>
                <a:latin typeface="Inter"/>
                <a:ea typeface="Inter"/>
              </a:rPr>
              <a:t>Ch.4</a:t>
            </a:r>
            <a:endParaRPr/>
          </a:p>
        </p:txBody>
      </p:sp>
      <p:sp>
        <p:nvSpPr>
          <p:cNvPr id="1131" name="文本框 1130" descr="{&quot;isTemplate&quot;:true,&quot;type&quot;:&quot;text&quot;}"/>
          <p:cNvSpPr txBox="1"/>
          <p:nvPr/>
        </p:nvSpPr>
        <p:spPr>
          <a:xfrm>
            <a:off x="8162925" y="2695575"/>
            <a:ext cx="317182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全员有责·质量红线零容忍·正确上报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5W2H</a:t>
            </a:r>
            <a:endParaRPr/>
          </a:p>
        </p:txBody>
      </p:sp>
      <p:sp>
        <p:nvSpPr>
          <p:cNvPr id="1132" name="圆角矩形 1131"/>
          <p:cNvSpPr/>
          <p:nvPr/>
        </p:nvSpPr>
        <p:spPr>
          <a:xfrm>
            <a:off x="4581525" y="3086100"/>
            <a:ext cx="3390900" cy="552450"/>
          </a:xfrm>
          <a:prstGeom prst="roundRect">
            <a:avLst>
              <a:gd name="adj" fmla="val 10345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33" name="任意形状 1132"/>
          <p:cNvSpPr/>
          <p:nvPr/>
        </p:nvSpPr>
        <p:spPr>
          <a:xfrm>
            <a:off x="4581525" y="3086100"/>
            <a:ext cx="3390900" cy="552450"/>
          </a:xfrm>
          <a:custGeom>
            <a:avLst/>
            <a:gdLst/>
            <a:ahLst/>
            <a:cxnLst/>
            <a:rect l="0" t="0" r="0" b="0"/>
            <a:pathLst>
              <a:path w="356" h="58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5"/>
                </a:lnTo>
                <a:cubicBezTo>
                  <a:pt x="3" y="56"/>
                  <a:pt x="4" y="58"/>
                  <a:pt x="5" y="58"/>
                </a:cubicBezTo>
                <a:cubicBezTo>
                  <a:pt x="2" y="58"/>
                  <a:pt x="0" y="55"/>
                  <a:pt x="0" y="52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34" name="文本框 1133" descr="{&quot;isTemplate&quot;:true,&quot;type&quot;:&quot;text&quot;}"/>
          <p:cNvSpPr txBox="1"/>
          <p:nvPr/>
        </p:nvSpPr>
        <p:spPr>
          <a:xfrm>
            <a:off x="4676775" y="3181350"/>
            <a:ext cx="31718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b="1">
                <a:solidFill>
                  <a:srgbClr val="8B5CF6"/>
                </a:solidFill>
                <a:latin typeface="Inter"/>
                <a:ea typeface="Inter"/>
              </a:rPr>
              <a:t>Ch.5</a:t>
            </a:r>
            <a:endParaRPr/>
          </a:p>
        </p:txBody>
      </p:sp>
      <p:sp>
        <p:nvSpPr>
          <p:cNvPr id="1135" name="文本框 1134" descr="{&quot;isTemplate&quot;:true,&quot;type&quot;:&quot;text&quot;}"/>
          <p:cNvSpPr txBox="1"/>
          <p:nvPr/>
        </p:nvSpPr>
        <p:spPr>
          <a:xfrm>
            <a:off x="4676775" y="3343275"/>
            <a:ext cx="317182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5Why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找根因·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8D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系统解决·文化三抓手</a:t>
            </a:r>
            <a:endParaRPr/>
          </a:p>
        </p:txBody>
      </p:sp>
      <p:sp>
        <p:nvSpPr>
          <p:cNvPr id="1136" name="圆角矩形 1135"/>
          <p:cNvSpPr/>
          <p:nvPr/>
        </p:nvSpPr>
        <p:spPr>
          <a:xfrm>
            <a:off x="4552950" y="3790950"/>
            <a:ext cx="7067550" cy="2228850"/>
          </a:xfrm>
          <a:prstGeom prst="roundRect">
            <a:avLst>
              <a:gd name="adj" fmla="val 3419"/>
            </a:avLst>
          </a:prstGeom>
          <a:gradFill>
            <a:gsLst>
              <a:gs pos="0">
                <a:srgbClr val="2563EB"/>
              </a:gs>
              <a:gs pos="100000">
                <a:srgbClr val="0EA5E9"/>
              </a:gs>
            </a:gsLst>
            <a:lin ang="2700000" scaled="1"/>
          </a:gradFill>
          <a:ln/>
        </p:spPr>
        <p:txBody>
          <a:bodyPr/>
          <a:lstStyle/>
          <a:p>
            <a:endParaRPr/>
          </a:p>
        </p:txBody>
      </p:sp>
      <p:sp>
        <p:nvSpPr>
          <p:cNvPr id="1137" name="文本框 1136" descr="{&quot;isTemplate&quot;:true,&quot;type&quot;:&quot;text&quot;}"/>
          <p:cNvSpPr txBox="1"/>
          <p:nvPr/>
        </p:nvSpPr>
        <p:spPr>
          <a:xfrm>
            <a:off x="4705350" y="3943350"/>
            <a:ext cx="676275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F59E0B"/>
                </a:solidFill>
                <a:latin typeface="Microsoft YaHei"/>
                <a:ea typeface="Microsoft YaHei"/>
              </a:rPr>
              <a:t>课后行动倡议</a:t>
            </a:r>
            <a:endParaRPr/>
          </a:p>
        </p:txBody>
      </p:sp>
      <p:sp>
        <p:nvSpPr>
          <p:cNvPr id="1138" name="圆角矩形 1137"/>
          <p:cNvSpPr/>
          <p:nvPr/>
        </p:nvSpPr>
        <p:spPr>
          <a:xfrm>
            <a:off x="4705350" y="4229100"/>
            <a:ext cx="6762750" cy="495300"/>
          </a:xfrm>
          <a:prstGeom prst="roundRect">
            <a:avLst>
              <a:gd name="adj" fmla="val 11538"/>
            </a:avLst>
          </a:prstGeom>
          <a:solidFill>
            <a:srgbClr val="FFFFFF">
              <a:alpha val="1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39" name="圆角矩形 1138"/>
          <p:cNvSpPr/>
          <p:nvPr/>
        </p:nvSpPr>
        <p:spPr>
          <a:xfrm>
            <a:off x="4800600" y="4324350"/>
            <a:ext cx="304800" cy="304800"/>
          </a:xfrm>
          <a:prstGeom prst="roundRect">
            <a:avLst>
              <a:gd name="adj" fmla="val 18750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40" name="文本框 1139" descr="{&quot;isTemplate&quot;:true,&quot;type&quot;:&quot;text&quot;}"/>
          <p:cNvSpPr txBox="1"/>
          <p:nvPr/>
        </p:nvSpPr>
        <p:spPr>
          <a:xfrm>
            <a:off x="4876800" y="4400550"/>
            <a:ext cx="1524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FFFFF"/>
                </a:solidFill>
                <a:latin typeface="Inter"/>
                <a:ea typeface="Inter"/>
              </a:rPr>
              <a:t>01</a:t>
            </a:r>
            <a:endParaRPr/>
          </a:p>
        </p:txBody>
      </p:sp>
      <p:pic>
        <p:nvPicPr>
          <p:cNvPr id="1141" name="图形 1140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19700" y="4391025"/>
            <a:ext cx="171450" cy="171450"/>
          </a:xfrm>
          <a:prstGeom prst="rect">
            <a:avLst/>
          </a:prstGeom>
          <a:ln/>
        </p:spPr>
      </p:pic>
      <p:sp>
        <p:nvSpPr>
          <p:cNvPr id="1142" name="文本框 1141" descr="{&quot;isTemplate&quot;:true,&quot;type&quot;:&quot;text&quot;}"/>
          <p:cNvSpPr txBox="1"/>
          <p:nvPr/>
        </p:nvSpPr>
        <p:spPr>
          <a:xfrm>
            <a:off x="5505450" y="4400550"/>
            <a:ext cx="29337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本周内完成质量意识自检清单，找出自己的薄弱项</a:t>
            </a:r>
            <a:endParaRPr/>
          </a:p>
        </p:txBody>
      </p:sp>
      <p:sp>
        <p:nvSpPr>
          <p:cNvPr id="1143" name="圆角矩形 1142"/>
          <p:cNvSpPr/>
          <p:nvPr/>
        </p:nvSpPr>
        <p:spPr>
          <a:xfrm>
            <a:off x="4705350" y="4800600"/>
            <a:ext cx="6762750" cy="495300"/>
          </a:xfrm>
          <a:prstGeom prst="roundRect">
            <a:avLst>
              <a:gd name="adj" fmla="val 11538"/>
            </a:avLst>
          </a:prstGeom>
          <a:solidFill>
            <a:srgbClr val="FFFFFF">
              <a:alpha val="1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44" name="圆角矩形 1143"/>
          <p:cNvSpPr/>
          <p:nvPr/>
        </p:nvSpPr>
        <p:spPr>
          <a:xfrm>
            <a:off x="4800600" y="4895850"/>
            <a:ext cx="304800" cy="304800"/>
          </a:xfrm>
          <a:prstGeom prst="roundRect">
            <a:avLst>
              <a:gd name="adj" fmla="val 18750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45" name="文本框 1144" descr="{&quot;isTemplate&quot;:true,&quot;type&quot;:&quot;text&quot;}"/>
          <p:cNvSpPr txBox="1"/>
          <p:nvPr/>
        </p:nvSpPr>
        <p:spPr>
          <a:xfrm>
            <a:off x="4876800" y="4972050"/>
            <a:ext cx="1524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FFFFF"/>
                </a:solidFill>
                <a:latin typeface="Inter"/>
                <a:ea typeface="Inter"/>
              </a:rPr>
              <a:t>02</a:t>
            </a:r>
            <a:endParaRPr/>
          </a:p>
        </p:txBody>
      </p:sp>
      <p:pic>
        <p:nvPicPr>
          <p:cNvPr id="1146" name="图形 1145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19700" y="4962525"/>
            <a:ext cx="171450" cy="171450"/>
          </a:xfrm>
          <a:prstGeom prst="rect">
            <a:avLst/>
          </a:prstGeom>
          <a:ln/>
        </p:spPr>
      </p:pic>
      <p:sp>
        <p:nvSpPr>
          <p:cNvPr id="1147" name="文本框 1146" descr="{&quot;isTemplate&quot;:true,&quot;type&quot;:&quot;text&quot;}"/>
          <p:cNvSpPr txBox="1"/>
          <p:nvPr/>
        </p:nvSpPr>
        <p:spPr>
          <a:xfrm>
            <a:off x="5505450" y="4972050"/>
            <a:ext cx="27432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识别自己岗位的</a:t>
            </a:r>
            <a:r>
              <a:rPr lang="en-US" sz="1050" b="1">
                <a:solidFill>
                  <a:srgbClr val="FFFFFF"/>
                </a:solidFill>
                <a:latin typeface="Microsoft YaHei"/>
                <a:ea typeface="Microsoft YaHei"/>
              </a:rPr>
              <a:t>1</a:t>
            </a: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个质量风险点，提出改进建议</a:t>
            </a:r>
            <a:endParaRPr/>
          </a:p>
        </p:txBody>
      </p:sp>
      <p:sp>
        <p:nvSpPr>
          <p:cNvPr id="1148" name="圆角矩形 1147"/>
          <p:cNvSpPr/>
          <p:nvPr/>
        </p:nvSpPr>
        <p:spPr>
          <a:xfrm>
            <a:off x="4705350" y="5372100"/>
            <a:ext cx="6762750" cy="495300"/>
          </a:xfrm>
          <a:prstGeom prst="roundRect">
            <a:avLst>
              <a:gd name="adj" fmla="val 11538"/>
            </a:avLst>
          </a:prstGeom>
          <a:solidFill>
            <a:srgbClr val="FFFFFF">
              <a:alpha val="1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49" name="圆角矩形 1148"/>
          <p:cNvSpPr/>
          <p:nvPr/>
        </p:nvSpPr>
        <p:spPr>
          <a:xfrm>
            <a:off x="4800600" y="5467350"/>
            <a:ext cx="304800" cy="304800"/>
          </a:xfrm>
          <a:prstGeom prst="roundRect">
            <a:avLst>
              <a:gd name="adj" fmla="val 18750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50" name="文本框 1149" descr="{&quot;isTemplate&quot;:true,&quot;type&quot;:&quot;text&quot;}"/>
          <p:cNvSpPr txBox="1"/>
          <p:nvPr/>
        </p:nvSpPr>
        <p:spPr>
          <a:xfrm>
            <a:off x="4876800" y="5543550"/>
            <a:ext cx="1524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FFFFF"/>
                </a:solidFill>
                <a:latin typeface="Inter"/>
                <a:ea typeface="Inter"/>
              </a:rPr>
              <a:t>03</a:t>
            </a:r>
            <a:endParaRPr/>
          </a:p>
        </p:txBody>
      </p:sp>
      <p:pic>
        <p:nvPicPr>
          <p:cNvPr id="1151" name="图形 1150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19700" y="5534025"/>
            <a:ext cx="171450" cy="171450"/>
          </a:xfrm>
          <a:prstGeom prst="rect">
            <a:avLst/>
          </a:prstGeom>
          <a:ln/>
        </p:spPr>
      </p:pic>
      <p:sp>
        <p:nvSpPr>
          <p:cNvPr id="1152" name="文本框 1151" descr="{&quot;isTemplate&quot;:true,&quot;type&quot;:&quot;text&quot;}"/>
          <p:cNvSpPr txBox="1"/>
          <p:nvPr/>
        </p:nvSpPr>
        <p:spPr>
          <a:xfrm>
            <a:off x="5505450" y="5543550"/>
            <a:ext cx="287655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与团队分享</a:t>
            </a:r>
            <a:r>
              <a:rPr lang="en-US" sz="1050" b="1">
                <a:solidFill>
                  <a:srgbClr val="FFFFFF"/>
                </a:solidFill>
                <a:latin typeface="Microsoft YaHei"/>
                <a:ea typeface="Microsoft YaHei"/>
              </a:rPr>
              <a:t>1</a:t>
            </a: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个质量工具，推动在日常工作中应用</a:t>
            </a:r>
            <a:endParaRPr/>
          </a:p>
        </p:txBody>
      </p:sp>
      <p:pic>
        <p:nvPicPr>
          <p:cNvPr id="1153" name="图形 1152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52950" y="6172200"/>
            <a:ext cx="228600" cy="228600"/>
          </a:xfrm>
          <a:prstGeom prst="rect">
            <a:avLst/>
          </a:prstGeom>
          <a:ln/>
        </p:spPr>
      </p:pic>
      <p:sp>
        <p:nvSpPr>
          <p:cNvPr id="1154" name="文本框 1153" descr="{&quot;isTemplate&quot;:true,&quot;type&quot;:&quot;text&quot;}"/>
          <p:cNvSpPr txBox="1"/>
          <p:nvPr/>
        </p:nvSpPr>
        <p:spPr>
          <a:xfrm>
            <a:off x="4876800" y="6191250"/>
            <a:ext cx="28956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 i="1">
                <a:solidFill>
                  <a:srgbClr val="0F172A"/>
                </a:solidFill>
                <a:latin typeface="Microsoft YaHei"/>
                <a:ea typeface="Microsoft YaHei"/>
              </a:rPr>
              <a:t>质量不是检验出来的，是每个人做出来的。</a:t>
            </a:r>
            <a:endParaRPr/>
          </a:p>
        </p:txBody>
      </p:sp>
      <p:sp>
        <p:nvSpPr>
          <p:cNvPr id="1155" name="任意形状 1154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56" name="文本框 1155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1157" name="文本框 1156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29 / 30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1 · 质量认知&#10;            &lt;/Text&gt;&#10;            &lt;Text style={{ fontSize: 34, color: '#0F172A', fontWeight: 'bold', marginTop: 8 }}&gt;&#10;                什么是质量？—— 定义与多维内涵&#10;            &lt;/Text&gt;&#10;        &lt;/Box&gt;&#10;&#10;        {/* B区内容 - 左60% 右40% */}&#10;        {/* 左60%：定义与三个视角 */}&#10;        &lt;Box style={{&#10;            position: 'absolute',&#10;            top: 150, left: 60,&#10;            width: '55%',&#10;            flexDirection: 'column',&#10;            gap: 24,&#10;        }}&gt;&#10;            {/* 主定义卡片 */}&#10;            &lt;Box style={{&#10;                background: 'linear-gradient(135deg, rgba(37,99,235,0.06) 0%, rgba(14,165,233,0.06) 100%)',&#10;                borderLeft: '4px solid #2563EB',&#10;                padding: 24,&#10;                borderRadius: 8,&#10;            }}&gt;&#10;                &lt;Text style={{ fontSize: 16, color: '#0EA5E9', fontWeight: 600, marginBottom: 8 }}&gt;&#10;                    ISO 9001 标准定义&#10;                &lt;/Text&gt;&#10;                &lt;Text style={{ fontSize: 22, color: '#0F172A', fontWeight: 'bold', lineHeight: 1.5 }}&gt;&#10;                    质量，是一组&lt;span style={{ color: '#2563EB' }}&gt;固有特性&lt;/span&gt;满足&lt;span style={{ color: '#2563EB' }}&gt;要求的程度&lt;/span&gt;。&#10;                &lt;/Text&gt;&#10;            &lt;/Box&gt;&#10;&#10;            &lt;Text style={{ fontSize: 18, color: '#1E293B', lineHeight: 1.7, marginTop: 4 }}&gt;&#10;                质量不是&quot;好&quot;的模糊感觉，而是一把可衡量、可比较、可改进的标尺。&#10;                &lt;br /&gt;它贯穿于产品、过程、服务的每一个环节。&#10;            &lt;/Text&gt;&#10;&#10;            {/* 三个视角 */}&#10;            &lt;Text style={{ fontSize: 18, color: '#0F172A', fontWeight: 'bold', marginTop: 8 }}&gt;&#10;                三个核心视角&#10;            &lt;/Text&gt;&#10;            &lt;Box style={{ flexDirection: 'column', gap: 12 }}&gt;&#10;                {[&#10;                    { icon: 'user', title: '顾客视角', desc: '满足明示与隐含的需求，让客户愿意买单', color: '#2563EB' },&#10;                    { icon: 'briefcase', title: '组织视角', desc: '过程稳定、效率领先、风险可控', color: '#0EA5E9' },&#10;                    { icon: 'globe', title: '社会视角', desc: '合规、安全、可持续，对利益相关方负责', color: '#F59E0B' },&#10;                ].map((item, idx) =&gt; (&#10;                    &lt;Box key={idx} style={{&#10;                        flexDirection: 'row',&#10;                        alignItems: 'center',&#10;                        gap: 14,&#10;                        background: '#F8FAFC',&#10;                        padding: 12,&#10;                        borderRadius: 6,&#10;                    }}&gt;&#10;                        &lt;FAIcon name={item.icon} style={{ fill: item.color, width: 28, height: 28 }} /&gt;&#10;                        &lt;Box style={{ flexDirection: 'column' }}&gt;&#10;                            &lt;Text style={{ fontSize: 17, color: '#0F172A', fontWeight: 'bold' }}&gt;&#10;                                {item.title}&#10;                            &lt;/Text&gt;&#10;                            &lt;Text style={{ fontSize: 14, color: '#475569' }}&gt;&#10;                                {item.desc}&#10;                            &lt;/Text&gt;&#10;                        &lt;/Box&gt;&#10;                    &lt;/Box&gt;&#10;                ))}&#10;            &lt;/Box&gt;&#10;        &lt;/Box&gt;&#10;&#10;        {/* 右40%：SVG雷达图 */}&#10;        &lt;Box style={{&#10;            position: 'absolute',&#10;            top: 150, right: 60,&#10;            width: '35%',&#10;            flexDirection: 'column',&#10;            alignItems: 'center',&#10;        }}&gt;&#10;            &lt;Text style={{ fontSize: 18, color: '#0F172A', fontWeight: 'bold', marginBottom: 12 }}&gt;&#10;                质量的五维内涵&#10;            &lt;/Text&gt;&#10;            &lt;svg width={360} height={360} viewBox='0 0 360 360'&gt;&#10;                {/* 背景同心五边形 */}&#10;                {[60, 120, 180].map((r, i) =&gt; {&#10;                    const points = [];&#10;                    for (let j = 0; j &lt; 5; j++) {&#10;                        const angle = -Math.PI / 2 + j * (2 * Math.PI / 5);&#10;                        points.push(`${180 + r * Math.cos(angle)},${180 + r * Math.sin(angle)}`);&#10;                    }&#10;                    return &lt;polygon key={i} points={points.join(' ')} fill='none' stroke='#E2E8F0' strokeWidth={1} /&gt;;&#10;                })}&#10;                {/* 五个轴线 */}&#10;                {[0, 1, 2, 3, 4].map((j) =&gt; {&#10;                    const angle = -Math.PI / 2 + j * (2 * Math.PI / 5);&#10;                    return &lt;line key={j} x1={180} y1={180} x2={180 + 180 * Math.cos(angle)} y2={180 + 180 * Math.sin(angle)} stroke='#E2E8F0' strokeWidth={1} /&gt;;&#10;                })}&#10;                {/* 数据五边形 */}&#10;                &lt;polygon&#10;                    points={(() =&gt; {&#10;                        const values = [0.85, 0.75, 0.90, 0.70, 0.80];&#10;                        return values.map((v, j) =&gt; {&#10;                            const angle = -Math.PI / 2 + j * (2 * Math.PI / 5);&#10;                            return `${180 + 180 * v * Math.cos(angle)},${180 + 180 * v * Math.sin(angle)}`;&#10;                        }).join(' ');&#10;                    })()}&#10;                    fill='rgba(37,99,235,0.20)'&#10;                    stroke='#2563EB'&#10;                    strokeWidth={2}&#10;                /&gt;&#10;                {/* 五个数据点 */}&#10;                {[0.85, 0.75, 0.90, 0.70, 0.80].map((v, j) =&gt; {&#10;                    const angle = -Math.PI / 2 + j * (2 * Math.PI / 5);&#10;                    return &lt;circle key={j} cx={180 + 180 * v * Math.cos(angle)} cy={180 + 180 * v * Math.sin(angle)} r={5} fill='#2563EB' /&gt;;&#10;                })}&#10;                {/* 五个维度标签 */}&#10;                {['适用性', '可靠性', '安全性', '经济性', '时效性'].map((label, j) =&gt; {&#10;                    const angle = -Math.PI / 2 + j * (2 * Math.PI / 5);&#10;                    const x = 180 + 220 * Math.cos(angle);&#10;                    const y = 180 + 220 * Math.sin(angle);&#10;                    return &lt;text key={j} x={x} y={y} textAnchor='middle' dominantBaseline='middle' fontSize={16} fontWeight='bold' fill='#0F172A'&gt;{label}&lt;/text&gt;;&#10;                })}&#10;            &lt;/svg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03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矩形 115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60" name="任意形状 1159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61" name="文本框 1160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01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质量认知</a:t>
            </a:r>
            <a:endParaRPr/>
          </a:p>
        </p:txBody>
      </p:sp>
      <p:sp>
        <p:nvSpPr>
          <p:cNvPr id="1162" name="文本框 1161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什么是质量？——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定义与多维内涵</a:t>
            </a:r>
            <a:endParaRPr/>
          </a:p>
        </p:txBody>
      </p:sp>
      <p:sp>
        <p:nvSpPr>
          <p:cNvPr id="1163" name="圆角矩形 1162"/>
          <p:cNvSpPr/>
          <p:nvPr/>
        </p:nvSpPr>
        <p:spPr>
          <a:xfrm>
            <a:off x="609600" y="1428750"/>
            <a:ext cx="6705600" cy="1104900"/>
          </a:xfrm>
          <a:prstGeom prst="roundRect">
            <a:avLst>
              <a:gd name="adj" fmla="val 6897"/>
            </a:avLst>
          </a:prstGeom>
          <a:gradFill>
            <a:gsLst>
              <a:gs pos="0">
                <a:srgbClr val="2563EB">
                  <a:alpha val="6000"/>
                </a:srgbClr>
              </a:gs>
              <a:gs pos="100000">
                <a:srgbClr val="0EA5E9">
                  <a:alpha val="6000"/>
                </a:srgbClr>
              </a:gs>
            </a:gsLst>
            <a:lin ang="2700000" scaled="1"/>
          </a:gradFill>
          <a:ln/>
        </p:spPr>
        <p:txBody>
          <a:bodyPr/>
          <a:lstStyle/>
          <a:p>
            <a:endParaRPr/>
          </a:p>
        </p:txBody>
      </p:sp>
      <p:sp>
        <p:nvSpPr>
          <p:cNvPr id="1164" name="任意形状 1163"/>
          <p:cNvSpPr/>
          <p:nvPr/>
        </p:nvSpPr>
        <p:spPr>
          <a:xfrm>
            <a:off x="609600" y="1428750"/>
            <a:ext cx="6705600" cy="1104900"/>
          </a:xfrm>
          <a:custGeom>
            <a:avLst/>
            <a:gdLst/>
            <a:ahLst/>
            <a:cxnLst/>
            <a:rect l="0" t="0" r="0" b="0"/>
            <a:pathLst>
              <a:path w="704" h="116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112"/>
                </a:lnTo>
                <a:cubicBezTo>
                  <a:pt x="4" y="114"/>
                  <a:pt x="5" y="116"/>
                  <a:pt x="7" y="116"/>
                </a:cubicBezTo>
                <a:cubicBezTo>
                  <a:pt x="3" y="116"/>
                  <a:pt x="0" y="112"/>
                  <a:pt x="0" y="108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65" name="文本框 1164" descr="{&quot;isTemplate&quot;:true,&quot;type&quot;:&quot;text&quot;}"/>
          <p:cNvSpPr txBox="1"/>
          <p:nvPr/>
        </p:nvSpPr>
        <p:spPr>
          <a:xfrm>
            <a:off x="838200" y="1657350"/>
            <a:ext cx="62103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0EA5E9"/>
                </a:solidFill>
                <a:latin typeface="Microsoft YaHei"/>
                <a:ea typeface="Microsoft YaHei"/>
              </a:rPr>
              <a:t>ISO 9001 </a:t>
            </a:r>
            <a:r>
              <a:rPr lang="zh-CN" sz="1200" b="1">
                <a:solidFill>
                  <a:srgbClr val="0EA5E9"/>
                </a:solidFill>
                <a:latin typeface="Microsoft YaHei"/>
                <a:ea typeface="Microsoft YaHei"/>
              </a:rPr>
              <a:t>标准定义</a:t>
            </a:r>
            <a:endParaRPr/>
          </a:p>
        </p:txBody>
      </p:sp>
      <p:sp>
        <p:nvSpPr>
          <p:cNvPr id="1166" name="文本框 1165" descr="{&quot;isTemplate&quot;:true,&quot;type&quot;:&quot;text&quot;}"/>
          <p:cNvSpPr txBox="1"/>
          <p:nvPr/>
        </p:nvSpPr>
        <p:spPr>
          <a:xfrm>
            <a:off x="838200" y="1924050"/>
            <a:ext cx="6210300" cy="3810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1650" b="1">
                <a:solidFill>
                  <a:srgbClr val="0F172A"/>
                </a:solidFill>
                <a:latin typeface="Microsoft YaHei"/>
                <a:ea typeface="Microsoft YaHei"/>
              </a:rPr>
              <a:t>质量，是一组</a:t>
            </a:r>
            <a:r>
              <a:rPr lang="zh-CN" sz="1650" b="1">
                <a:solidFill>
                  <a:srgbClr val="2563EB"/>
                </a:solidFill>
                <a:latin typeface="Microsoft YaHei"/>
                <a:ea typeface="Microsoft YaHei"/>
              </a:rPr>
              <a:t>固有特性</a:t>
            </a:r>
            <a:r>
              <a:rPr lang="zh-CN" sz="1650" b="1">
                <a:solidFill>
                  <a:srgbClr val="0F172A"/>
                </a:solidFill>
                <a:latin typeface="Microsoft YaHei"/>
                <a:ea typeface="Microsoft YaHei"/>
              </a:rPr>
              <a:t>满足</a:t>
            </a:r>
            <a:r>
              <a:rPr lang="zh-CN" sz="1650" b="1">
                <a:solidFill>
                  <a:srgbClr val="2563EB"/>
                </a:solidFill>
                <a:latin typeface="Microsoft YaHei"/>
                <a:ea typeface="Microsoft YaHei"/>
              </a:rPr>
              <a:t>要求的程度</a:t>
            </a:r>
            <a:r>
              <a:rPr lang="zh-CN" sz="1650" b="1">
                <a:solidFill>
                  <a:srgbClr val="0F172A"/>
                </a:solidFill>
                <a:latin typeface="Microsoft YaHei"/>
                <a:ea typeface="Microsoft YaHei"/>
              </a:rPr>
              <a:t>。</a:t>
            </a:r>
            <a:endParaRPr/>
          </a:p>
        </p:txBody>
      </p:sp>
      <p:sp>
        <p:nvSpPr>
          <p:cNvPr id="1167" name="文本框 1166" descr="{&quot;isTemplate&quot;:true,&quot;type&quot;:&quot;text&quot;}"/>
          <p:cNvSpPr txBox="1"/>
          <p:nvPr/>
        </p:nvSpPr>
        <p:spPr>
          <a:xfrm>
            <a:off x="571500" y="2800350"/>
            <a:ext cx="6705600" cy="7048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70000"/>
              </a:lnSpc>
            </a:pPr>
            <a:r>
              <a:rPr lang="zh-CN" sz="1350">
                <a:solidFill>
                  <a:srgbClr val="1E293B"/>
                </a:solidFill>
                <a:latin typeface="Microsoft YaHei"/>
                <a:ea typeface="Microsoft YaHei"/>
              </a:rPr>
              <a:t>质量不是</a:t>
            </a:r>
            <a:r>
              <a:rPr lang="en-US" sz="1350">
                <a:solidFill>
                  <a:srgbClr val="1E293B"/>
                </a:solidFill>
                <a:latin typeface="Microsoft YaHei"/>
                <a:ea typeface="Microsoft YaHei"/>
              </a:rPr>
              <a:t>"</a:t>
            </a:r>
            <a:r>
              <a:rPr lang="zh-CN" sz="1350">
                <a:solidFill>
                  <a:srgbClr val="1E293B"/>
                </a:solidFill>
                <a:latin typeface="Microsoft YaHei"/>
                <a:ea typeface="Microsoft YaHei"/>
              </a:rPr>
              <a:t>好</a:t>
            </a:r>
            <a:r>
              <a:rPr lang="en-US" sz="1350">
                <a:solidFill>
                  <a:srgbClr val="1E293B"/>
                </a:solidFill>
                <a:latin typeface="Microsoft YaHei"/>
                <a:ea typeface="Microsoft YaHei"/>
              </a:rPr>
              <a:t>"</a:t>
            </a:r>
            <a:r>
              <a:rPr lang="zh-CN" sz="1350">
                <a:solidFill>
                  <a:srgbClr val="1E293B"/>
                </a:solidFill>
                <a:latin typeface="Microsoft YaHei"/>
                <a:ea typeface="Microsoft YaHei"/>
              </a:rPr>
              <a:t>的模糊感觉，而是一把可衡量、可比较、可改进的标尺。</a:t>
            </a:r>
            <a:endParaRPr/>
          </a:p>
          <a:p>
            <a:pPr>
              <a:lnSpc>
                <a:spcPct val="170000"/>
              </a:lnSpc>
            </a:pPr>
            <a:r>
              <a:rPr lang="zh-CN" sz="1350">
                <a:solidFill>
                  <a:srgbClr val="1E293B"/>
                </a:solidFill>
                <a:latin typeface="Microsoft YaHei"/>
                <a:ea typeface="Microsoft YaHei"/>
              </a:rPr>
              <a:t>它贯穿于产品、过程、服务的每一个环节。</a:t>
            </a:r>
            <a:endParaRPr/>
          </a:p>
        </p:txBody>
      </p:sp>
      <p:sp>
        <p:nvSpPr>
          <p:cNvPr id="1168" name="文本框 1167" descr="{&quot;isTemplate&quot;:true,&quot;type&quot;:&quot;text&quot;}"/>
          <p:cNvSpPr txBox="1"/>
          <p:nvPr/>
        </p:nvSpPr>
        <p:spPr>
          <a:xfrm>
            <a:off x="571500" y="3810000"/>
            <a:ext cx="67056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三个核心视角</a:t>
            </a:r>
            <a:endParaRPr/>
          </a:p>
        </p:txBody>
      </p:sp>
      <p:sp>
        <p:nvSpPr>
          <p:cNvPr id="1169" name="圆角矩形 1168"/>
          <p:cNvSpPr/>
          <p:nvPr/>
        </p:nvSpPr>
        <p:spPr>
          <a:xfrm>
            <a:off x="571500" y="4248150"/>
            <a:ext cx="6705600" cy="590550"/>
          </a:xfrm>
          <a:prstGeom prst="roundRect">
            <a:avLst>
              <a:gd name="adj" fmla="val 9677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170" name="图形 1169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800" y="4410075"/>
            <a:ext cx="266700" cy="266700"/>
          </a:xfrm>
          <a:prstGeom prst="rect">
            <a:avLst/>
          </a:prstGeom>
          <a:ln/>
        </p:spPr>
      </p:pic>
      <p:sp>
        <p:nvSpPr>
          <p:cNvPr id="1171" name="文本框 1170" descr="{&quot;isTemplate&quot;:true,&quot;type&quot;:&quot;text&quot;}"/>
          <p:cNvSpPr txBox="1"/>
          <p:nvPr/>
        </p:nvSpPr>
        <p:spPr>
          <a:xfrm>
            <a:off x="1085850" y="4362450"/>
            <a:ext cx="24003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顾客视角</a:t>
            </a:r>
            <a:endParaRPr/>
          </a:p>
        </p:txBody>
      </p:sp>
      <p:sp>
        <p:nvSpPr>
          <p:cNvPr id="1172" name="文本框 1171" descr="{&quot;isTemplate&quot;:true,&quot;type&quot;:&quot;text&quot;}"/>
          <p:cNvSpPr txBox="1"/>
          <p:nvPr/>
        </p:nvSpPr>
        <p:spPr>
          <a:xfrm>
            <a:off x="1085850" y="4562475"/>
            <a:ext cx="24003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475569"/>
                </a:solidFill>
                <a:latin typeface="Microsoft YaHei"/>
                <a:ea typeface="Microsoft YaHei"/>
              </a:rPr>
              <a:t>满足明示与隐含的需求，让客户愿意买单</a:t>
            </a:r>
            <a:endParaRPr/>
          </a:p>
        </p:txBody>
      </p:sp>
      <p:sp>
        <p:nvSpPr>
          <p:cNvPr id="1173" name="圆角矩形 1172"/>
          <p:cNvSpPr/>
          <p:nvPr/>
        </p:nvSpPr>
        <p:spPr>
          <a:xfrm>
            <a:off x="571500" y="4953000"/>
            <a:ext cx="6705600" cy="590550"/>
          </a:xfrm>
          <a:prstGeom prst="roundRect">
            <a:avLst>
              <a:gd name="adj" fmla="val 9677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174" name="图形 1173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800" y="5114925"/>
            <a:ext cx="266700" cy="266700"/>
          </a:xfrm>
          <a:prstGeom prst="rect">
            <a:avLst/>
          </a:prstGeom>
          <a:ln/>
        </p:spPr>
      </p:pic>
      <p:sp>
        <p:nvSpPr>
          <p:cNvPr id="1175" name="文本框 1174" descr="{&quot;isTemplate&quot;:true,&quot;type&quot;:&quot;text&quot;}"/>
          <p:cNvSpPr txBox="1"/>
          <p:nvPr/>
        </p:nvSpPr>
        <p:spPr>
          <a:xfrm>
            <a:off x="1085850" y="5067300"/>
            <a:ext cx="18669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组织视角</a:t>
            </a:r>
            <a:endParaRPr/>
          </a:p>
        </p:txBody>
      </p:sp>
      <p:sp>
        <p:nvSpPr>
          <p:cNvPr id="1176" name="文本框 1175" descr="{&quot;isTemplate&quot;:true,&quot;type&quot;:&quot;text&quot;}"/>
          <p:cNvSpPr txBox="1"/>
          <p:nvPr/>
        </p:nvSpPr>
        <p:spPr>
          <a:xfrm>
            <a:off x="1085850" y="5267325"/>
            <a:ext cx="18669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475569"/>
                </a:solidFill>
                <a:latin typeface="Microsoft YaHei"/>
                <a:ea typeface="Microsoft YaHei"/>
              </a:rPr>
              <a:t>过程稳定、效率领先、风险可控</a:t>
            </a:r>
            <a:endParaRPr/>
          </a:p>
        </p:txBody>
      </p:sp>
      <p:sp>
        <p:nvSpPr>
          <p:cNvPr id="1177" name="圆角矩形 1176"/>
          <p:cNvSpPr/>
          <p:nvPr/>
        </p:nvSpPr>
        <p:spPr>
          <a:xfrm>
            <a:off x="571500" y="5657850"/>
            <a:ext cx="6705600" cy="590550"/>
          </a:xfrm>
          <a:prstGeom prst="roundRect">
            <a:avLst>
              <a:gd name="adj" fmla="val 9677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178" name="图形 1177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5800" y="5819775"/>
            <a:ext cx="266700" cy="266700"/>
          </a:xfrm>
          <a:prstGeom prst="rect">
            <a:avLst/>
          </a:prstGeom>
          <a:ln/>
        </p:spPr>
      </p:pic>
      <p:sp>
        <p:nvSpPr>
          <p:cNvPr id="1179" name="文本框 1178" descr="{&quot;isTemplate&quot;:true,&quot;type&quot;:&quot;text&quot;}"/>
          <p:cNvSpPr txBox="1"/>
          <p:nvPr/>
        </p:nvSpPr>
        <p:spPr>
          <a:xfrm>
            <a:off x="1085850" y="5772150"/>
            <a:ext cx="240030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社会视角</a:t>
            </a:r>
            <a:endParaRPr/>
          </a:p>
        </p:txBody>
      </p:sp>
      <p:sp>
        <p:nvSpPr>
          <p:cNvPr id="1180" name="文本框 1179" descr="{&quot;isTemplate&quot;:true,&quot;type&quot;:&quot;text&quot;}"/>
          <p:cNvSpPr txBox="1"/>
          <p:nvPr/>
        </p:nvSpPr>
        <p:spPr>
          <a:xfrm>
            <a:off x="1085850" y="5972175"/>
            <a:ext cx="24003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475569"/>
                </a:solidFill>
                <a:latin typeface="Microsoft YaHei"/>
                <a:ea typeface="Microsoft YaHei"/>
              </a:rPr>
              <a:t>合规、安全、可持续，对利益相关方负责</a:t>
            </a:r>
            <a:endParaRPr/>
          </a:p>
        </p:txBody>
      </p:sp>
      <p:sp>
        <p:nvSpPr>
          <p:cNvPr id="1181" name="文本框 1180" descr="{&quot;isTemplate&quot;:true,&quot;type&quot;:&quot;text&quot;}"/>
          <p:cNvSpPr txBox="1"/>
          <p:nvPr/>
        </p:nvSpPr>
        <p:spPr>
          <a:xfrm>
            <a:off x="8886825" y="1428750"/>
            <a:ext cx="120015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质量的五维内涵</a:t>
            </a:r>
            <a:endParaRPr/>
          </a:p>
        </p:txBody>
      </p:sp>
      <p:pic>
        <p:nvPicPr>
          <p:cNvPr id="1182" name="图形 1181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72400" y="1752600"/>
            <a:ext cx="3429000" cy="3429000"/>
          </a:xfrm>
          <a:prstGeom prst="rect">
            <a:avLst/>
          </a:prstGeom>
          <a:ln/>
        </p:spPr>
      </p:pic>
      <p:sp>
        <p:nvSpPr>
          <p:cNvPr id="1183" name="任意形状 1182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84" name="文本框 1183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1185" name="文本框 1184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03 / 30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1 · 质量认知&#10;            &lt;/Text&gt;&#10;            &lt;Text style={{ fontSize: 34, color: '#0F172A', fontWeight: 'bold', marginTop: 8 }}&gt;&#10;                质量管理的百年演进&#10;            &lt;/Text&gt;&#10;        &lt;/Box&gt;&#10;&#10;        {/* B区上方 55%：SVG时间轴 */}&#10;        &lt;Box style={{&#10;            position: 'absolute',&#10;            top: 150, left: 60, right: 60,&#10;            height: 280,&#10;        }}&gt;&#10;            &lt;svg width={1160} height={280} viewBox='0 0 1160 280'&gt;&#10;                {/* 主轴线 */}&#10;                &lt;line x1={80} y1={140} x2={1080} y2={140} stroke='#E2E8F0' strokeWidth={3} /&gt;&#10;                {/* 已完成进度线 */}&#10;                &lt;line x1={80} y1={140} x2={1080} y2={140} stroke='url(#historyGrad)' strokeWidth={3} /&gt;&#10;                &lt;defs&gt;&#10;                    &lt;linearGradient id='historyGrad' x1='0%' y1='0%' x2='100%' y2='0%'&gt;&#10;                        &lt;stop offset='0%' stopColor='#2563EB' /&gt;&#10;                        &lt;stop offset='100%' stopColor='#F59E0B' /&gt;&#10;                    &lt;/linearGradient&gt;&#10;                &lt;/defs&gt;&#10;                {/* 4个节点 */}&#10;                {[&#10;                    { x: 180, color: '#94A3B8' },&#10;                    { x: 480, color: '#0EA5E9' },&#10;                    { x: 780, color: '#2563EB' },&#10;                    { x: 1080, color: '#F59E0B' },&#10;                ].map((node, idx) =&gt; (&#10;                    &lt;g key={idx}&gt;&#10;                        &lt;circle cx={node.x} cy={140} r={28} fill={node.color} /&gt;&#10;                        &lt;circle cx={node.x} cy={140} r={20} fill='#FFFFFF' /&gt;&#10;                        &lt;circle cx={node.x} cy={140} r={10} fill={node.color} /&gt;&#10;                    &lt;/g&gt;&#10;                ))}&#10;                {/* 4个节点的标签 - 上方 */}&#10;                {[&#10;                    { x: 180, era: '1900s-1920s', name: '质量检验', color: '#475569' },&#10;                    { x: 480, era: '1920s-1950s', name: '统计质量控制', color: '#0EA5E9' },&#10;                    { x: 780, era: '1950s-1980s', name: '全面质量管理', color: '#2563EB' },&#10;                    { x: 1080, era: '1987 至今', name: '现代质量管理体系', color: '#F59E0B' },&#10;                ].map((label, idx) =&gt; (&#10;                    &lt;g key={idx}&gt;&#10;                        &lt;rect x={label.x - 110} y={20} width={220} height={64} rx={6} fill={label.color} /&gt;&#10;                        &lt;text x={label.x} y={48} textAnchor='middle' fontSize={16} fontWeight='bold' fill='#FFFFFF'&gt;&#10;                            {label.name}&#10;                        &lt;/text&gt;&#10;                        &lt;text x={label.x} y={72} textAnchor='middle' fontSize={13} fill='rgba(255,255,255,0.85)'&gt;&#10;                            {label.era}&#10;                        &lt;/text&gt;&#10;                        {/* 连接线 */}&#10;                        &lt;line x1={label.x} y1={88} x2={label.x} y2={112} stroke={label.color} strokeWidth={2} /&gt;&#10;                    &lt;/g&gt;&#10;                ))}&#10;            &lt;/svg&gt;&#10;        &lt;/Box&gt;&#10;&#10;        {/* B区下方 45%：4个阶段特征卡片 */}&#10;        &lt;Box style={{&#10;            position: 'absolute',&#10;            top: 450, left: 60, right: 60,&#10;            flexDirection: 'row',&#10;            gap: 16,&#10;        }}&gt;&#10;            {[&#10;                { era: '1.0', title: '质量检验', feature: '事后把关', desc: '通过&quot;看、摸、测&quot;识别不合格品，本质是&quot;挑出坏的&quot;', icon: 'eye', color: '#475569' },&#10;                { era: '2.0', title: '统计质量控制', feature: '过程预防', desc: '用 SPC 控制图、防错技术，从源头减少缺陷产生', icon: 'chart-line', color: '#0EA5E9' },&#10;                { era: '3.0', title: '全面质量管理', feature: '全员参与', desc: 'TQM 理念：质量是设计出来的，不是检验出来的', icon: 'users', color: '#2563EB' },&#10;                { era: '4.0', title: '现代质量体系', feature: '系统管理', desc: 'ISO 9001 / IATF 等体系认证，PDCA + 风险管理', icon: 'shield-alt', color: '#F59E0B' },&#10;            ].map((item, idx) =&gt; (&#10;                &lt;Box key={idx} style={{&#10;                    flex: 1,&#10;                    flexDirection: 'column',&#10;                    background: '#F8FAFC',&#10;                    borderRadius: 8,&#10;                    padding: 16,&#10;                    borderTop: `3px solid ${item.color}`,&#10;                }}&gt;&#10;                    &lt;Box style={{&#10;                        flexDirection: 'row',&#10;                        alignItems: 'center',&#10;                        justifyContent: 'space-between',&#10;                        marginBottom: 8,&#10;                    }}&gt;&#10;                        &lt;Text style={{ fontSize: 22, color: item.color, fontWeight: 'bold', fontFamily: 'Inter' }}&gt;&#10;                            {item.era}&#10;                        &lt;/Text&gt;&#10;                        &lt;FAIcon name={item.icon} style={{ fill: item.color, width: 22, height: 22 }} /&gt;&#10;                    &lt;/Box&gt;&#10;                    &lt;Text style={{ fontSize: 17, color: '#0F172A', fontWeight: 'bold' }}&gt;&#10;                        {item.title}&#10;                    &lt;/Text&gt;&#10;                    &lt;Box style={{&#10;                        background: item.color,&#10;                        paddingLeft: 8, paddingRight: 8,&#10;                        paddingTop: 3, paddingBottom: 3,&#10;                        borderRadius: 4,&#10;                        alignSelf: 'flex-start',&#10;                        marginTop: 6,&#10;                    }}&gt;&#10;                        &lt;Text style={{ fontSize: 12, color: '#FFFFFF', fontWeight: 600 }}&gt;&#10;                            {item.feature}&#10;                        &lt;/Text&gt;&#10;                    &lt;/Box&gt;&#10;                    &lt;Text style={{ fontSize: 13, color: '#475569', marginTop: 8, lineHeight: 1.5 }}&gt;&#10;                        {item.desc}&#10;                    &lt;/Text&gt;&#10;                &lt;/Box&gt;&#10;            ))}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04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矩形 159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93" name="任意形状 1592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94" name="文本框 1593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01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质量认知</a:t>
            </a:r>
            <a:endParaRPr/>
          </a:p>
        </p:txBody>
      </p:sp>
      <p:sp>
        <p:nvSpPr>
          <p:cNvPr id="1595" name="文本框 1594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质量管理的百年演进</a:t>
            </a:r>
            <a:endParaRPr/>
          </a:p>
        </p:txBody>
      </p:sp>
      <p:pic>
        <p:nvPicPr>
          <p:cNvPr id="1596" name="图形 1595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500" y="1428750"/>
            <a:ext cx="11049000" cy="2667000"/>
          </a:xfrm>
          <a:prstGeom prst="rect">
            <a:avLst/>
          </a:prstGeom>
          <a:ln/>
        </p:spPr>
      </p:pic>
      <p:sp>
        <p:nvSpPr>
          <p:cNvPr id="1597" name="圆角矩形 1596"/>
          <p:cNvSpPr/>
          <p:nvPr/>
        </p:nvSpPr>
        <p:spPr>
          <a:xfrm>
            <a:off x="571500" y="4314825"/>
            <a:ext cx="2647950" cy="1647825"/>
          </a:xfrm>
          <a:prstGeom prst="roundRect">
            <a:avLst>
              <a:gd name="adj" fmla="val 4624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98" name="任意形状 1597"/>
          <p:cNvSpPr/>
          <p:nvPr/>
        </p:nvSpPr>
        <p:spPr>
          <a:xfrm>
            <a:off x="571500" y="4314825"/>
            <a:ext cx="2647950" cy="1647825"/>
          </a:xfrm>
          <a:custGeom>
            <a:avLst/>
            <a:gdLst/>
            <a:ahLst/>
            <a:cxnLst/>
            <a:rect l="0" t="0" r="0" b="0"/>
            <a:pathLst>
              <a:path w="278" h="173">
                <a:moveTo>
                  <a:pt x="270" y="0"/>
                </a:moveTo>
                <a:cubicBezTo>
                  <a:pt x="274" y="0"/>
                  <a:pt x="277" y="3"/>
                  <a:pt x="278" y="7"/>
                </a:cubicBezTo>
                <a:cubicBezTo>
                  <a:pt x="277" y="4"/>
                  <a:pt x="275" y="3"/>
                  <a:pt x="273" y="3"/>
                </a:cubicBezTo>
                <a:lnTo>
                  <a:pt x="5" y="3"/>
                </a:lnTo>
                <a:cubicBezTo>
                  <a:pt x="3" y="3"/>
                  <a:pt x="1" y="5"/>
                  <a:pt x="0" y="7"/>
                </a:cubicBezTo>
                <a:cubicBezTo>
                  <a:pt x="1" y="3"/>
                  <a:pt x="4" y="0"/>
                  <a:pt x="8" y="0"/>
                </a:cubicBezTo>
                <a:lnTo>
                  <a:pt x="270" y="0"/>
                </a:lnTo>
                <a:close/>
              </a:path>
            </a:pathLst>
          </a:custGeom>
          <a:solidFill>
            <a:srgbClr val="47556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99" name="文本框 1598" descr="{&quot;isTemplate&quot;:true,&quot;type&quot;:&quot;text&quot;}"/>
          <p:cNvSpPr txBox="1"/>
          <p:nvPr/>
        </p:nvSpPr>
        <p:spPr>
          <a:xfrm>
            <a:off x="723900" y="4467225"/>
            <a:ext cx="295275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475569"/>
                </a:solidFill>
                <a:latin typeface="Inter"/>
                <a:ea typeface="Inter"/>
              </a:rPr>
              <a:t>1.0</a:t>
            </a:r>
            <a:endParaRPr/>
          </a:p>
        </p:txBody>
      </p:sp>
      <p:pic>
        <p:nvPicPr>
          <p:cNvPr id="1600" name="图形 1599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57500" y="4495800"/>
            <a:ext cx="209550" cy="209550"/>
          </a:xfrm>
          <a:prstGeom prst="rect">
            <a:avLst/>
          </a:prstGeom>
          <a:ln/>
        </p:spPr>
      </p:pic>
      <p:sp>
        <p:nvSpPr>
          <p:cNvPr id="1601" name="文本框 1600" descr="{&quot;isTemplate&quot;:true,&quot;type&quot;:&quot;text&quot;}"/>
          <p:cNvSpPr txBox="1"/>
          <p:nvPr/>
        </p:nvSpPr>
        <p:spPr>
          <a:xfrm>
            <a:off x="723900" y="4800600"/>
            <a:ext cx="234315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质量检验</a:t>
            </a:r>
            <a:endParaRPr/>
          </a:p>
        </p:txBody>
      </p:sp>
      <p:sp>
        <p:nvSpPr>
          <p:cNvPr id="1602" name="圆角矩形 1601"/>
          <p:cNvSpPr/>
          <p:nvPr/>
        </p:nvSpPr>
        <p:spPr>
          <a:xfrm>
            <a:off x="723900" y="5057775"/>
            <a:ext cx="609600" cy="200025"/>
          </a:xfrm>
          <a:prstGeom prst="roundRect">
            <a:avLst>
              <a:gd name="adj" fmla="val 19048"/>
            </a:avLst>
          </a:prstGeom>
          <a:solidFill>
            <a:srgbClr val="47556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03" name="文本框 1602" descr="{&quot;isTemplate&quot;:true,&quot;type&quot;:&quot;text&quot;}"/>
          <p:cNvSpPr txBox="1"/>
          <p:nvPr/>
        </p:nvSpPr>
        <p:spPr>
          <a:xfrm>
            <a:off x="800100" y="5086350"/>
            <a:ext cx="4572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FFFFFF"/>
                </a:solidFill>
                <a:latin typeface="Microsoft YaHei"/>
                <a:ea typeface="Microsoft YaHei"/>
              </a:rPr>
              <a:t>事后把关</a:t>
            </a:r>
            <a:endParaRPr/>
          </a:p>
        </p:txBody>
      </p:sp>
      <p:sp>
        <p:nvSpPr>
          <p:cNvPr id="1604" name="文本框 1603" descr="{&quot;isTemplate&quot;:true,&quot;type&quot;:&quot;text&quot;}"/>
          <p:cNvSpPr txBox="1"/>
          <p:nvPr/>
        </p:nvSpPr>
        <p:spPr>
          <a:xfrm>
            <a:off x="723900" y="5334000"/>
            <a:ext cx="2343150" cy="4476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lnSpc>
                <a:spcPct val="15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通过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看、摸、测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识别不合格品，本质是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挑出坏的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1605" name="圆角矩形 1604"/>
          <p:cNvSpPr/>
          <p:nvPr/>
        </p:nvSpPr>
        <p:spPr>
          <a:xfrm>
            <a:off x="3371850" y="4314825"/>
            <a:ext cx="2647950" cy="1647825"/>
          </a:xfrm>
          <a:prstGeom prst="roundRect">
            <a:avLst>
              <a:gd name="adj" fmla="val 4624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06" name="任意形状 1605"/>
          <p:cNvSpPr/>
          <p:nvPr/>
        </p:nvSpPr>
        <p:spPr>
          <a:xfrm>
            <a:off x="3371850" y="4314825"/>
            <a:ext cx="2647950" cy="1647825"/>
          </a:xfrm>
          <a:custGeom>
            <a:avLst/>
            <a:gdLst/>
            <a:ahLst/>
            <a:cxnLst/>
            <a:rect l="0" t="0" r="0" b="0"/>
            <a:pathLst>
              <a:path w="278" h="173">
                <a:moveTo>
                  <a:pt x="270" y="0"/>
                </a:moveTo>
                <a:cubicBezTo>
                  <a:pt x="274" y="0"/>
                  <a:pt x="277" y="3"/>
                  <a:pt x="278" y="7"/>
                </a:cubicBezTo>
                <a:cubicBezTo>
                  <a:pt x="277" y="4"/>
                  <a:pt x="275" y="3"/>
                  <a:pt x="273" y="3"/>
                </a:cubicBezTo>
                <a:lnTo>
                  <a:pt x="5" y="3"/>
                </a:lnTo>
                <a:cubicBezTo>
                  <a:pt x="3" y="3"/>
                  <a:pt x="1" y="5"/>
                  <a:pt x="0" y="7"/>
                </a:cubicBezTo>
                <a:cubicBezTo>
                  <a:pt x="1" y="3"/>
                  <a:pt x="4" y="0"/>
                  <a:pt x="8" y="0"/>
                </a:cubicBezTo>
                <a:lnTo>
                  <a:pt x="270" y="0"/>
                </a:ln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07" name="文本框 1606" descr="{&quot;isTemplate&quot;:true,&quot;type&quot;:&quot;text&quot;}"/>
          <p:cNvSpPr txBox="1"/>
          <p:nvPr/>
        </p:nvSpPr>
        <p:spPr>
          <a:xfrm>
            <a:off x="3524250" y="4467225"/>
            <a:ext cx="295275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0EA5E9"/>
                </a:solidFill>
                <a:latin typeface="Inter"/>
                <a:ea typeface="Inter"/>
              </a:rPr>
              <a:t>2.0</a:t>
            </a:r>
            <a:endParaRPr/>
          </a:p>
        </p:txBody>
      </p:sp>
      <p:pic>
        <p:nvPicPr>
          <p:cNvPr id="1608" name="图形 1607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57850" y="4495800"/>
            <a:ext cx="209550" cy="209550"/>
          </a:xfrm>
          <a:prstGeom prst="rect">
            <a:avLst/>
          </a:prstGeom>
          <a:ln/>
        </p:spPr>
      </p:pic>
      <p:sp>
        <p:nvSpPr>
          <p:cNvPr id="1609" name="文本框 1608" descr="{&quot;isTemplate&quot;:true,&quot;type&quot;:&quot;text&quot;}"/>
          <p:cNvSpPr txBox="1"/>
          <p:nvPr/>
        </p:nvSpPr>
        <p:spPr>
          <a:xfrm>
            <a:off x="3524250" y="4800600"/>
            <a:ext cx="234315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统计质量控制</a:t>
            </a:r>
            <a:endParaRPr/>
          </a:p>
        </p:txBody>
      </p:sp>
      <p:sp>
        <p:nvSpPr>
          <p:cNvPr id="1610" name="圆角矩形 1609"/>
          <p:cNvSpPr/>
          <p:nvPr/>
        </p:nvSpPr>
        <p:spPr>
          <a:xfrm>
            <a:off x="3524250" y="5057775"/>
            <a:ext cx="609600" cy="200025"/>
          </a:xfrm>
          <a:prstGeom prst="roundRect">
            <a:avLst>
              <a:gd name="adj" fmla="val 19048"/>
            </a:avLst>
          </a:pr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11" name="文本框 1610" descr="{&quot;isTemplate&quot;:true,&quot;type&quot;:&quot;text&quot;}"/>
          <p:cNvSpPr txBox="1"/>
          <p:nvPr/>
        </p:nvSpPr>
        <p:spPr>
          <a:xfrm>
            <a:off x="3600450" y="5086350"/>
            <a:ext cx="4572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FFFFFF"/>
                </a:solidFill>
                <a:latin typeface="Microsoft YaHei"/>
                <a:ea typeface="Microsoft YaHei"/>
              </a:rPr>
              <a:t>过程预防</a:t>
            </a:r>
            <a:endParaRPr/>
          </a:p>
        </p:txBody>
      </p:sp>
      <p:sp>
        <p:nvSpPr>
          <p:cNvPr id="1612" name="文本框 1611" descr="{&quot;isTemplate&quot;:true,&quot;type&quot;:&quot;text&quot;}"/>
          <p:cNvSpPr txBox="1"/>
          <p:nvPr/>
        </p:nvSpPr>
        <p:spPr>
          <a:xfrm>
            <a:off x="3524250" y="5334000"/>
            <a:ext cx="2343150" cy="4476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lnSpc>
                <a:spcPct val="150000"/>
              </a:lnSpc>
            </a:pP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用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 SPC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控制图、防错技术，从源头减少缺陷产生</a:t>
            </a:r>
            <a:endParaRPr/>
          </a:p>
        </p:txBody>
      </p:sp>
      <p:sp>
        <p:nvSpPr>
          <p:cNvPr id="1613" name="圆角矩形 1612"/>
          <p:cNvSpPr/>
          <p:nvPr/>
        </p:nvSpPr>
        <p:spPr>
          <a:xfrm>
            <a:off x="6172200" y="4314825"/>
            <a:ext cx="2647950" cy="1647825"/>
          </a:xfrm>
          <a:prstGeom prst="roundRect">
            <a:avLst>
              <a:gd name="adj" fmla="val 4624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14" name="任意形状 1613"/>
          <p:cNvSpPr/>
          <p:nvPr/>
        </p:nvSpPr>
        <p:spPr>
          <a:xfrm>
            <a:off x="6172200" y="4314825"/>
            <a:ext cx="2647950" cy="1647825"/>
          </a:xfrm>
          <a:custGeom>
            <a:avLst/>
            <a:gdLst/>
            <a:ahLst/>
            <a:cxnLst/>
            <a:rect l="0" t="0" r="0" b="0"/>
            <a:pathLst>
              <a:path w="278" h="173">
                <a:moveTo>
                  <a:pt x="270" y="0"/>
                </a:moveTo>
                <a:cubicBezTo>
                  <a:pt x="274" y="0"/>
                  <a:pt x="277" y="3"/>
                  <a:pt x="278" y="7"/>
                </a:cubicBezTo>
                <a:cubicBezTo>
                  <a:pt x="277" y="4"/>
                  <a:pt x="275" y="3"/>
                  <a:pt x="273" y="3"/>
                </a:cubicBezTo>
                <a:lnTo>
                  <a:pt x="5" y="3"/>
                </a:lnTo>
                <a:cubicBezTo>
                  <a:pt x="3" y="3"/>
                  <a:pt x="1" y="5"/>
                  <a:pt x="0" y="7"/>
                </a:cubicBezTo>
                <a:cubicBezTo>
                  <a:pt x="1" y="3"/>
                  <a:pt x="4" y="0"/>
                  <a:pt x="8" y="0"/>
                </a:cubicBezTo>
                <a:lnTo>
                  <a:pt x="270" y="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15" name="文本框 1614" descr="{&quot;isTemplate&quot;:true,&quot;type&quot;:&quot;text&quot;}"/>
          <p:cNvSpPr txBox="1"/>
          <p:nvPr/>
        </p:nvSpPr>
        <p:spPr>
          <a:xfrm>
            <a:off x="6324600" y="4467225"/>
            <a:ext cx="295275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2563EB"/>
                </a:solidFill>
                <a:latin typeface="Inter"/>
                <a:ea typeface="Inter"/>
              </a:rPr>
              <a:t>3.0</a:t>
            </a:r>
            <a:endParaRPr/>
          </a:p>
        </p:txBody>
      </p:sp>
      <p:pic>
        <p:nvPicPr>
          <p:cNvPr id="1616" name="图形 1615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58200" y="4495800"/>
            <a:ext cx="209550" cy="209550"/>
          </a:xfrm>
          <a:prstGeom prst="rect">
            <a:avLst/>
          </a:prstGeom>
          <a:ln/>
        </p:spPr>
      </p:pic>
      <p:sp>
        <p:nvSpPr>
          <p:cNvPr id="1617" name="文本框 1616" descr="{&quot;isTemplate&quot;:true,&quot;type&quot;:&quot;text&quot;}"/>
          <p:cNvSpPr txBox="1"/>
          <p:nvPr/>
        </p:nvSpPr>
        <p:spPr>
          <a:xfrm>
            <a:off x="6324600" y="4800600"/>
            <a:ext cx="234315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全面质量管理</a:t>
            </a:r>
            <a:endParaRPr/>
          </a:p>
        </p:txBody>
      </p:sp>
      <p:sp>
        <p:nvSpPr>
          <p:cNvPr id="1618" name="圆角矩形 1617"/>
          <p:cNvSpPr/>
          <p:nvPr/>
        </p:nvSpPr>
        <p:spPr>
          <a:xfrm>
            <a:off x="6324600" y="5057775"/>
            <a:ext cx="609600" cy="200025"/>
          </a:xfrm>
          <a:prstGeom prst="roundRect">
            <a:avLst>
              <a:gd name="adj" fmla="val 19048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19" name="文本框 1618" descr="{&quot;isTemplate&quot;:true,&quot;type&quot;:&quot;text&quot;}"/>
          <p:cNvSpPr txBox="1"/>
          <p:nvPr/>
        </p:nvSpPr>
        <p:spPr>
          <a:xfrm>
            <a:off x="6400800" y="5086350"/>
            <a:ext cx="4572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FFFFFF"/>
                </a:solidFill>
                <a:latin typeface="Microsoft YaHei"/>
                <a:ea typeface="Microsoft YaHei"/>
              </a:rPr>
              <a:t>全员参与</a:t>
            </a:r>
            <a:endParaRPr/>
          </a:p>
        </p:txBody>
      </p:sp>
      <p:sp>
        <p:nvSpPr>
          <p:cNvPr id="1620" name="文本框 1619" descr="{&quot;isTemplate&quot;:true,&quot;type&quot;:&quot;text&quot;}"/>
          <p:cNvSpPr txBox="1"/>
          <p:nvPr/>
        </p:nvSpPr>
        <p:spPr>
          <a:xfrm>
            <a:off x="6324600" y="5334000"/>
            <a:ext cx="2343150" cy="4476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TQM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理念：质量是设计出来的，不是检验出来的</a:t>
            </a:r>
            <a:endParaRPr/>
          </a:p>
        </p:txBody>
      </p:sp>
      <p:sp>
        <p:nvSpPr>
          <p:cNvPr id="1621" name="圆角矩形 1620"/>
          <p:cNvSpPr/>
          <p:nvPr/>
        </p:nvSpPr>
        <p:spPr>
          <a:xfrm>
            <a:off x="8972550" y="4314825"/>
            <a:ext cx="2647950" cy="1647825"/>
          </a:xfrm>
          <a:prstGeom prst="roundRect">
            <a:avLst>
              <a:gd name="adj" fmla="val 4624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22" name="任意形状 1621"/>
          <p:cNvSpPr/>
          <p:nvPr/>
        </p:nvSpPr>
        <p:spPr>
          <a:xfrm>
            <a:off x="8972550" y="4314825"/>
            <a:ext cx="2647950" cy="1647825"/>
          </a:xfrm>
          <a:custGeom>
            <a:avLst/>
            <a:gdLst/>
            <a:ahLst/>
            <a:cxnLst/>
            <a:rect l="0" t="0" r="0" b="0"/>
            <a:pathLst>
              <a:path w="278" h="173">
                <a:moveTo>
                  <a:pt x="270" y="0"/>
                </a:moveTo>
                <a:cubicBezTo>
                  <a:pt x="274" y="0"/>
                  <a:pt x="277" y="3"/>
                  <a:pt x="278" y="7"/>
                </a:cubicBezTo>
                <a:cubicBezTo>
                  <a:pt x="277" y="4"/>
                  <a:pt x="275" y="3"/>
                  <a:pt x="273" y="3"/>
                </a:cubicBezTo>
                <a:lnTo>
                  <a:pt x="5" y="3"/>
                </a:lnTo>
                <a:cubicBezTo>
                  <a:pt x="3" y="3"/>
                  <a:pt x="1" y="5"/>
                  <a:pt x="0" y="7"/>
                </a:cubicBezTo>
                <a:cubicBezTo>
                  <a:pt x="1" y="3"/>
                  <a:pt x="4" y="0"/>
                  <a:pt x="8" y="0"/>
                </a:cubicBezTo>
                <a:lnTo>
                  <a:pt x="270" y="0"/>
                </a:ln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23" name="文本框 1622" descr="{&quot;isTemplate&quot;:true,&quot;type&quot;:&quot;text&quot;}"/>
          <p:cNvSpPr txBox="1"/>
          <p:nvPr/>
        </p:nvSpPr>
        <p:spPr>
          <a:xfrm>
            <a:off x="9124950" y="4467225"/>
            <a:ext cx="295275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F59E0B"/>
                </a:solidFill>
                <a:latin typeface="Inter"/>
                <a:ea typeface="Inter"/>
              </a:rPr>
              <a:t>4.0</a:t>
            </a:r>
            <a:endParaRPr/>
          </a:p>
        </p:txBody>
      </p:sp>
      <p:pic>
        <p:nvPicPr>
          <p:cNvPr id="1624" name="图形 1623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58550" y="4495800"/>
            <a:ext cx="209550" cy="209550"/>
          </a:xfrm>
          <a:prstGeom prst="rect">
            <a:avLst/>
          </a:prstGeom>
          <a:ln/>
        </p:spPr>
      </p:pic>
      <p:sp>
        <p:nvSpPr>
          <p:cNvPr id="1625" name="文本框 1624" descr="{&quot;isTemplate&quot;:true,&quot;type&quot;:&quot;text&quot;}"/>
          <p:cNvSpPr txBox="1"/>
          <p:nvPr/>
        </p:nvSpPr>
        <p:spPr>
          <a:xfrm>
            <a:off x="9124950" y="4800600"/>
            <a:ext cx="2343150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现代质量体系</a:t>
            </a:r>
            <a:endParaRPr/>
          </a:p>
        </p:txBody>
      </p:sp>
      <p:sp>
        <p:nvSpPr>
          <p:cNvPr id="1626" name="圆角矩形 1625"/>
          <p:cNvSpPr/>
          <p:nvPr/>
        </p:nvSpPr>
        <p:spPr>
          <a:xfrm>
            <a:off x="9124950" y="5057775"/>
            <a:ext cx="609600" cy="200025"/>
          </a:xfrm>
          <a:prstGeom prst="roundRect">
            <a:avLst>
              <a:gd name="adj" fmla="val 19048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27" name="文本框 1626" descr="{&quot;isTemplate&quot;:true,&quot;type&quot;:&quot;text&quot;}"/>
          <p:cNvSpPr txBox="1"/>
          <p:nvPr/>
        </p:nvSpPr>
        <p:spPr>
          <a:xfrm>
            <a:off x="9201150" y="5086350"/>
            <a:ext cx="4572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 b="1">
                <a:solidFill>
                  <a:srgbClr val="FFFFFF"/>
                </a:solidFill>
                <a:latin typeface="Microsoft YaHei"/>
                <a:ea typeface="Microsoft YaHei"/>
              </a:rPr>
              <a:t>系统管理</a:t>
            </a:r>
            <a:endParaRPr/>
          </a:p>
        </p:txBody>
      </p:sp>
      <p:sp>
        <p:nvSpPr>
          <p:cNvPr id="1628" name="文本框 1627" descr="{&quot;isTemplate&quot;:true,&quot;type&quot;:&quot;text&quot;}"/>
          <p:cNvSpPr txBox="1"/>
          <p:nvPr/>
        </p:nvSpPr>
        <p:spPr>
          <a:xfrm>
            <a:off x="9124950" y="5334000"/>
            <a:ext cx="2343150" cy="4476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ISO 9001 / IATF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等体系认证，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PDCA +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风险管理</a:t>
            </a:r>
            <a:endParaRPr/>
          </a:p>
        </p:txBody>
      </p:sp>
      <p:sp>
        <p:nvSpPr>
          <p:cNvPr id="1629" name="任意形状 1628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30" name="文本框 1629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1631" name="文本框 1630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04 / 30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1 · 质量认知&#10;            &lt;/Text&gt;&#10;            &lt;Text style={{ fontSize: 34, color: '#0F172A', fontWeight: 'bold', marginTop: 8 }}&gt;&#10;                产品质量 · 过程质量 · 体系质量&#10;            &lt;/Text&gt;&#10;        &lt;/Box&gt;&#10;&#10;        {/* 左35%：标题色块 */}&#10;        &lt;Box style={{&#10;            position: 'absolute',&#10;            top: 150, left: 60,&#10;            width: '30%',&#10;            flexDirection: 'column',&#10;        }}&gt;&#10;            &lt;Box style={{&#10;                background: 'linear-gradient(135deg, #2563EB 0%, #0EA5E9 100%)',&#10;                padding: 24,&#10;                borderRadius: 8,&#10;            }}&gt;&#10;                &lt;Text style={{ fontSize: 16, color: 'rgba(255,255,255,0.85)', letterSpacing: 2 }}&gt;&#10;                    THREE LAYERS&#10;                &lt;/Text&gt;&#10;                &lt;Text style={{ fontSize: 32, color: '#FFFFFF', fontWeight: 'bold', marginTop: 4 }}&gt;&#10;                    质量的&lt;br /&gt;三个层次&#10;                &lt;/Text&gt;&#10;                &lt;Box style={{ width: 40, height: 3, background: '#F59E0B', marginTop: 12 }} /&gt;&#10;                &lt;Text style={{ fontSize: 14, color: 'rgba(255,255,255,0.85)', marginTop: 16, lineHeight: 1.6 }}&gt;&#10;                    质量不只是一个概念，它贯穿于产品、过程和体系的每一个维度&#10;                &lt;/Text&gt;&#10;            &lt;/Box&gt;&#10;            &lt;Box style={{&#10;                background: '#F8FAFC',&#10;                borderLeft: '4px solid #F59E0B',&#10;                padding: 14,&#10;                marginTop: 20,&#10;                borderRadius: 4,&#10;            }}&gt;&#10;                &lt;Text style={{ fontSize: 13, color: '#475569', lineHeight: 1.6, fontStyle: 'italic' }}&gt;&#10;                    &quot;产品质量是结果，过程质量是手段，体系质量是保障。&quot;&#10;                &lt;/Text&gt;&#10;            &lt;/Box&gt;&#10;        &lt;/Box&gt;&#10;&#10;        {/* 右65%：三层质量卡片 */}&#10;        &lt;Box style={{&#10;            position: 'absolute',&#10;            top: 150, right: 60,&#10;            width: '58%',&#10;            flexDirection: 'column',&#10;            gap: 14,&#10;        }}&gt;&#10;            {[&#10;                {&#10;                    layer: '01',&#10;                    title: '产品质量',&#10;                    en: 'Product Quality',&#10;                    icon: 'box',&#10;                    color: '#2563EB',&#10;                    desc: '产品本身满足明示和隐含需求的特性总和',&#10;                    points: ['功能性能：是否达到设计规格', '可靠性：寿命、故障率、维修性', '外观体验：感官与用户体验'],&#10;                },&#10;                {&#10;                    layer: '02',&#10;                    title: '过程质量',&#10;                    en: 'Process Quality',&#10;                    icon: 'cogs',&#10;                    color: '#0EA5E9',&#10;                    desc: '将输入转化为输出的活动序列的稳定程度',&#10;                    points: ['稳定性：过程是否受控、一致', '能力指数：Cp/Cpk 是否达标', '效率：周期时间与资源利用'],&#10;                },&#10;                {&#10;                    layer: '03',&#10;                    title: '体系质量',&#10;                    en: 'System Quality',&#10;                    icon: 'project-diagram',&#10;                    color: '#F59E0B',&#10;                    desc: '组织质量管理体系的完整性与有效性',&#10;                    points: ['流程完整性：是否有章可循', '持续有效：体系是否真正运行', '持续改进：是否有自我纠偏能力'],&#10;                },&#10;            ].map((item, idx) =&gt; (&#10;                &lt;Box key={idx} style={{&#10;                    flexDirection: 'row',&#10;                    alignItems: 'flex-start',&#10;                    gap: 14,&#10;                    background: '#F8FAFC',&#10;                    padding: 16,&#10;                    borderRadius: 8,&#10;                    borderLeft: `4px solid ${item.color}`,&#10;                }}&gt;&#10;                    &lt;Box style={{&#10;                        width: 48, height: 48,&#10;                        borderRadius: 8,&#10;                        background: `${item.color}1A`,&#10;                        justifyContent: 'center',&#10;                        alignItems: 'center',&#10;                    }}&gt;&#10;                        &lt;FAIcon name={item.icon} style={{ fill: item.color, width: 26, height: 26 }} /&gt;&#10;                    &lt;/Box&gt;&#10;                    &lt;Box style={{ flexDirection: 'column', flex: 1 }}&gt;&#10;                        &lt;Box style={{ flexDirection: 'row', alignItems: 'baseline', gap: 8 }}&gt;&#10;                            &lt;Text style={{ fontSize: 20, color: '#0F172A', fontWeight: 'bold' }}&gt;&#10;                                {item.title}&#10;                            &lt;/Text&gt;&#10;                            &lt;Text style={{ fontSize: 11, color: '#94A3B8', fontFamily: 'Inter', letterSpacing: 1 }}&gt;&#10;                                {item.en.toUpperCase()}&#10;                            &lt;/Text&gt;&#10;                        &lt;/Box&gt;&#10;                        &lt;Text style={{ fontSize: 13, color: '#64748B', marginTop: 4, lineHeight: 1.4 }}&gt;&#10;                            {item.desc}&#10;                        &lt;/Text&gt;&#10;                        &lt;Box style={{ flexDirection: 'row', gap: 16, marginTop: 8, flexWrap: 'wrap' }}&gt;&#10;                            {item.points.map((point, i) =&gt; (&#10;                                &lt;Box key={i} style={{ flexDirection: 'row', alignItems: 'center', gap: 4 }}&gt;&#10;                                    &lt;FAIcon name='check' style={{ fill: item.color, width: 12, height: 12 }} /&gt;&#10;                                    &lt;Text style={{ fontSize: 12, color: '#475569' }}&gt;&#10;                                        {point}&#10;                                    &lt;/Text&gt;&#10;                                &lt;/Box&gt;&#10;                            ))}&#10;                        &lt;/Box&gt;&#10;                    &lt;/Box&gt;&#10;                &lt;/Box&gt;&#10;            ))}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05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" name="矩形 169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96" name="任意形状 1695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97" name="文本框 1696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01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质量认知</a:t>
            </a:r>
            <a:endParaRPr/>
          </a:p>
        </p:txBody>
      </p:sp>
      <p:sp>
        <p:nvSpPr>
          <p:cNvPr id="1698" name="文本框 1697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产品质量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·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过程质量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·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体系质量</a:t>
            </a:r>
            <a:endParaRPr/>
          </a:p>
        </p:txBody>
      </p:sp>
      <p:sp>
        <p:nvSpPr>
          <p:cNvPr id="1699" name="圆角矩形 1698"/>
          <p:cNvSpPr/>
          <p:nvPr/>
        </p:nvSpPr>
        <p:spPr>
          <a:xfrm>
            <a:off x="571500" y="1428750"/>
            <a:ext cx="3657600" cy="2228850"/>
          </a:xfrm>
          <a:prstGeom prst="roundRect">
            <a:avLst>
              <a:gd name="adj" fmla="val 3419"/>
            </a:avLst>
          </a:prstGeom>
          <a:gradFill>
            <a:gsLst>
              <a:gs pos="0">
                <a:srgbClr val="2563EB"/>
              </a:gs>
              <a:gs pos="100000">
                <a:srgbClr val="0EA5E9"/>
              </a:gs>
            </a:gsLst>
            <a:lin ang="2700000" scaled="1"/>
          </a:gradFill>
          <a:ln/>
        </p:spPr>
        <p:txBody>
          <a:bodyPr/>
          <a:lstStyle/>
          <a:p>
            <a:endParaRPr/>
          </a:p>
        </p:txBody>
      </p:sp>
      <p:sp>
        <p:nvSpPr>
          <p:cNvPr id="1700" name="文本框 1699" descr="{&quot;isTemplate&quot;:true,&quot;type&quot;:&quot;text&quot;}"/>
          <p:cNvSpPr txBox="1"/>
          <p:nvPr/>
        </p:nvSpPr>
        <p:spPr>
          <a:xfrm>
            <a:off x="800100" y="1657350"/>
            <a:ext cx="32004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00" spc="1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THREE LAYERS</a:t>
            </a:r>
            <a:endParaRPr/>
          </a:p>
        </p:txBody>
      </p:sp>
      <p:sp>
        <p:nvSpPr>
          <p:cNvPr id="1701" name="文本框 1700" descr="{&quot;isTemplate&quot;:true,&quot;type&quot;:&quot;text&quot;}"/>
          <p:cNvSpPr txBox="1"/>
          <p:nvPr/>
        </p:nvSpPr>
        <p:spPr>
          <a:xfrm>
            <a:off x="800100" y="1885950"/>
            <a:ext cx="3200400" cy="7334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400" b="1">
                <a:solidFill>
                  <a:srgbClr val="FFFFFF"/>
                </a:solidFill>
                <a:latin typeface="Microsoft YaHei"/>
                <a:ea typeface="Microsoft YaHei"/>
              </a:rPr>
              <a:t>质量的</a:t>
            </a:r>
            <a:endParaRPr/>
          </a:p>
          <a:p>
            <a:pPr>
              <a:lnSpc>
                <a:spcPct val="100000"/>
              </a:lnSpc>
            </a:pPr>
            <a:r>
              <a:rPr lang="zh-CN" sz="2400" b="1">
                <a:solidFill>
                  <a:srgbClr val="FFFFFF"/>
                </a:solidFill>
                <a:latin typeface="Microsoft YaHei"/>
                <a:ea typeface="Microsoft YaHei"/>
              </a:rPr>
              <a:t>三个层次</a:t>
            </a:r>
            <a:endParaRPr/>
          </a:p>
        </p:txBody>
      </p:sp>
      <p:sp>
        <p:nvSpPr>
          <p:cNvPr id="1702" name="矩形 1701"/>
          <p:cNvSpPr/>
          <p:nvPr/>
        </p:nvSpPr>
        <p:spPr>
          <a:xfrm>
            <a:off x="800100" y="2733675"/>
            <a:ext cx="381000" cy="28575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03" name="文本框 1702" descr="{&quot;isTemplate&quot;:true,&quot;type&quot;:&quot;text&quot;}"/>
          <p:cNvSpPr txBox="1"/>
          <p:nvPr/>
        </p:nvSpPr>
        <p:spPr>
          <a:xfrm>
            <a:off x="800100" y="2914650"/>
            <a:ext cx="3200400" cy="51435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lnSpc>
                <a:spcPct val="160000"/>
              </a:lnSpc>
            </a:pPr>
            <a:r>
              <a:rPr lang="zh-CN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质量不只是一个概念，它贯穿于产品、过程和体系的每一个维度</a:t>
            </a:r>
            <a:endParaRPr/>
          </a:p>
        </p:txBody>
      </p:sp>
      <p:sp>
        <p:nvSpPr>
          <p:cNvPr id="1704" name="圆角矩形 1703"/>
          <p:cNvSpPr/>
          <p:nvPr/>
        </p:nvSpPr>
        <p:spPr>
          <a:xfrm>
            <a:off x="609600" y="3848100"/>
            <a:ext cx="3657600" cy="504825"/>
          </a:xfrm>
          <a:prstGeom prst="roundRect">
            <a:avLst>
              <a:gd name="adj" fmla="val 7547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05" name="任意形状 1704"/>
          <p:cNvSpPr/>
          <p:nvPr/>
        </p:nvSpPr>
        <p:spPr>
          <a:xfrm>
            <a:off x="609600" y="3848100"/>
            <a:ext cx="3657600" cy="504825"/>
          </a:xfrm>
          <a:custGeom>
            <a:avLst/>
            <a:gdLst/>
            <a:ahLst/>
            <a:cxnLst/>
            <a:rect l="0" t="0" r="0" b="0"/>
            <a:pathLst>
              <a:path w="384" h="53">
                <a:moveTo>
                  <a:pt x="4" y="53"/>
                </a:moveTo>
                <a:cubicBezTo>
                  <a:pt x="2" y="53"/>
                  <a:pt x="0" y="51"/>
                  <a:pt x="0" y="49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lnTo>
                  <a:pt x="4" y="53"/>
                </a:ln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06" name="文本框 1705" descr="{&quot;isTemplate&quot;:true,&quot;type&quot;:&quot;text&quot;}"/>
          <p:cNvSpPr txBox="1"/>
          <p:nvPr/>
        </p:nvSpPr>
        <p:spPr>
          <a:xfrm>
            <a:off x="742950" y="3981450"/>
            <a:ext cx="3352800" cy="2381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60000"/>
              </a:lnSpc>
            </a:pPr>
            <a:r>
              <a:rPr lang="en-US" sz="975" i="1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975" i="1">
                <a:solidFill>
                  <a:srgbClr val="475569"/>
                </a:solidFill>
                <a:latin typeface="Microsoft YaHei"/>
                <a:ea typeface="Microsoft YaHei"/>
              </a:rPr>
              <a:t>产品质量是结果，过程质量是手段，体系质量是保障。</a:t>
            </a:r>
            <a:r>
              <a:rPr lang="en-US" sz="975" i="1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1707" name="圆角矩形 1706"/>
          <p:cNvSpPr/>
          <p:nvPr/>
        </p:nvSpPr>
        <p:spPr>
          <a:xfrm>
            <a:off x="4591050" y="1428750"/>
            <a:ext cx="7067550" cy="1000125"/>
          </a:xfrm>
          <a:prstGeom prst="roundRect">
            <a:avLst>
              <a:gd name="adj" fmla="val 7619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08" name="任意形状 1707"/>
          <p:cNvSpPr/>
          <p:nvPr/>
        </p:nvSpPr>
        <p:spPr>
          <a:xfrm>
            <a:off x="4591050" y="1428750"/>
            <a:ext cx="7067550" cy="1000125"/>
          </a:xfrm>
          <a:custGeom>
            <a:avLst/>
            <a:gdLst/>
            <a:ahLst/>
            <a:cxnLst/>
            <a:rect l="0" t="0" r="0" b="0"/>
            <a:pathLst>
              <a:path w="742" h="105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101"/>
                </a:lnTo>
                <a:cubicBezTo>
                  <a:pt x="4" y="103"/>
                  <a:pt x="5" y="105"/>
                  <a:pt x="7" y="105"/>
                </a:cubicBezTo>
                <a:cubicBezTo>
                  <a:pt x="3" y="105"/>
                  <a:pt x="0" y="101"/>
                  <a:pt x="0" y="97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09" name="圆角矩形 1708"/>
          <p:cNvSpPr/>
          <p:nvPr/>
        </p:nvSpPr>
        <p:spPr>
          <a:xfrm>
            <a:off x="4743450" y="1581150"/>
            <a:ext cx="457200" cy="457200"/>
          </a:xfrm>
          <a:prstGeom prst="roundRect">
            <a:avLst>
              <a:gd name="adj" fmla="val 16667"/>
            </a:avLst>
          </a:prstGeom>
          <a:solidFill>
            <a:srgbClr val="2563EB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710" name="图形 1709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8225" y="1685925"/>
            <a:ext cx="247650" cy="247650"/>
          </a:xfrm>
          <a:prstGeom prst="rect">
            <a:avLst/>
          </a:prstGeom>
          <a:ln/>
        </p:spPr>
      </p:pic>
      <p:sp>
        <p:nvSpPr>
          <p:cNvPr id="1711" name="文本框 1710" descr="{&quot;isTemplate&quot;:true,&quot;type&quot;:&quot;text&quot;}"/>
          <p:cNvSpPr txBox="1"/>
          <p:nvPr/>
        </p:nvSpPr>
        <p:spPr>
          <a:xfrm>
            <a:off x="5334000" y="1581150"/>
            <a:ext cx="7620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产品质量</a:t>
            </a:r>
            <a:endParaRPr/>
          </a:p>
        </p:txBody>
      </p:sp>
      <p:sp>
        <p:nvSpPr>
          <p:cNvPr id="1712" name="文本框 1711" descr="{&quot;isTemplate&quot;:true,&quot;type&quot;:&quot;text&quot;}"/>
          <p:cNvSpPr txBox="1"/>
          <p:nvPr/>
        </p:nvSpPr>
        <p:spPr>
          <a:xfrm>
            <a:off x="6172200" y="1581150"/>
            <a:ext cx="11430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spc="75">
                <a:solidFill>
                  <a:srgbClr val="94A3B8"/>
                </a:solidFill>
                <a:latin typeface="Inter"/>
                <a:ea typeface="Inter"/>
              </a:rPr>
              <a:t>PRODUCT QUALITY</a:t>
            </a:r>
            <a:endParaRPr/>
          </a:p>
        </p:txBody>
      </p:sp>
      <p:sp>
        <p:nvSpPr>
          <p:cNvPr id="1713" name="文本框 1712" descr="{&quot;isTemplate&quot;:true,&quot;type&quot;:&quot;text&quot;}"/>
          <p:cNvSpPr txBox="1"/>
          <p:nvPr/>
        </p:nvSpPr>
        <p:spPr>
          <a:xfrm>
            <a:off x="5334000" y="1847850"/>
            <a:ext cx="61341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产品本身满足明示和隐含需求的特性总和</a:t>
            </a:r>
            <a:endParaRPr/>
          </a:p>
        </p:txBody>
      </p:sp>
      <p:pic>
        <p:nvPicPr>
          <p:cNvPr id="1714" name="图形 1713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34000" y="2152650"/>
            <a:ext cx="114300" cy="114300"/>
          </a:xfrm>
          <a:prstGeom prst="rect">
            <a:avLst/>
          </a:prstGeom>
          <a:ln/>
        </p:spPr>
      </p:pic>
      <p:sp>
        <p:nvSpPr>
          <p:cNvPr id="1715" name="文本框 1714" descr="{&quot;isTemplate&quot;:true,&quot;type&quot;:&quot;text&quot;}"/>
          <p:cNvSpPr txBox="1"/>
          <p:nvPr/>
        </p:nvSpPr>
        <p:spPr>
          <a:xfrm>
            <a:off x="5486400" y="2133600"/>
            <a:ext cx="14859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功能性能：是否达到设计规格</a:t>
            </a:r>
            <a:endParaRPr/>
          </a:p>
        </p:txBody>
      </p:sp>
      <p:pic>
        <p:nvPicPr>
          <p:cNvPr id="1716" name="图形 1715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24700" y="2152650"/>
            <a:ext cx="114300" cy="114300"/>
          </a:xfrm>
          <a:prstGeom prst="rect">
            <a:avLst/>
          </a:prstGeom>
          <a:ln/>
        </p:spPr>
      </p:pic>
      <p:sp>
        <p:nvSpPr>
          <p:cNvPr id="1717" name="文本框 1716" descr="{&quot;isTemplate&quot;:true,&quot;type&quot;:&quot;text&quot;}"/>
          <p:cNvSpPr txBox="1"/>
          <p:nvPr/>
        </p:nvSpPr>
        <p:spPr>
          <a:xfrm>
            <a:off x="7277100" y="2133600"/>
            <a:ext cx="16002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可靠性：寿命、故障率、维修性</a:t>
            </a:r>
            <a:endParaRPr/>
          </a:p>
        </p:txBody>
      </p:sp>
      <p:pic>
        <p:nvPicPr>
          <p:cNvPr id="1718" name="图形 171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29700" y="2152650"/>
            <a:ext cx="114300" cy="114300"/>
          </a:xfrm>
          <a:prstGeom prst="rect">
            <a:avLst/>
          </a:prstGeom>
          <a:ln/>
        </p:spPr>
      </p:pic>
      <p:sp>
        <p:nvSpPr>
          <p:cNvPr id="1719" name="文本框 1718" descr="{&quot;isTemplate&quot;:true,&quot;type&quot;:&quot;text&quot;}"/>
          <p:cNvSpPr txBox="1"/>
          <p:nvPr/>
        </p:nvSpPr>
        <p:spPr>
          <a:xfrm>
            <a:off x="9182100" y="2133600"/>
            <a:ext cx="13716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外观体验：感官与用户体验</a:t>
            </a:r>
            <a:endParaRPr/>
          </a:p>
        </p:txBody>
      </p:sp>
      <p:sp>
        <p:nvSpPr>
          <p:cNvPr id="1720" name="圆角矩形 1719"/>
          <p:cNvSpPr/>
          <p:nvPr/>
        </p:nvSpPr>
        <p:spPr>
          <a:xfrm>
            <a:off x="4591050" y="2562225"/>
            <a:ext cx="7067550" cy="1000125"/>
          </a:xfrm>
          <a:prstGeom prst="roundRect">
            <a:avLst>
              <a:gd name="adj" fmla="val 7619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21" name="任意形状 1720"/>
          <p:cNvSpPr/>
          <p:nvPr/>
        </p:nvSpPr>
        <p:spPr>
          <a:xfrm>
            <a:off x="4591050" y="2562225"/>
            <a:ext cx="7067550" cy="1000125"/>
          </a:xfrm>
          <a:custGeom>
            <a:avLst/>
            <a:gdLst/>
            <a:ahLst/>
            <a:cxnLst/>
            <a:rect l="0" t="0" r="0" b="0"/>
            <a:pathLst>
              <a:path w="742" h="105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101"/>
                </a:lnTo>
                <a:cubicBezTo>
                  <a:pt x="4" y="103"/>
                  <a:pt x="5" y="105"/>
                  <a:pt x="7" y="105"/>
                </a:cubicBezTo>
                <a:cubicBezTo>
                  <a:pt x="3" y="105"/>
                  <a:pt x="0" y="101"/>
                  <a:pt x="0" y="97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22" name="圆角矩形 1721"/>
          <p:cNvSpPr/>
          <p:nvPr/>
        </p:nvSpPr>
        <p:spPr>
          <a:xfrm>
            <a:off x="4743450" y="2714625"/>
            <a:ext cx="457200" cy="457200"/>
          </a:xfrm>
          <a:prstGeom prst="roundRect">
            <a:avLst>
              <a:gd name="adj" fmla="val 16667"/>
            </a:avLst>
          </a:prstGeom>
          <a:solidFill>
            <a:srgbClr val="0EA5E9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723" name="图形 1722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48225" y="2819400"/>
            <a:ext cx="247650" cy="247650"/>
          </a:xfrm>
          <a:prstGeom prst="rect">
            <a:avLst/>
          </a:prstGeom>
          <a:ln/>
        </p:spPr>
      </p:pic>
      <p:sp>
        <p:nvSpPr>
          <p:cNvPr id="1724" name="文本框 1723" descr="{&quot;isTemplate&quot;:true,&quot;type&quot;:&quot;text&quot;}"/>
          <p:cNvSpPr txBox="1"/>
          <p:nvPr/>
        </p:nvSpPr>
        <p:spPr>
          <a:xfrm>
            <a:off x="5334000" y="2714625"/>
            <a:ext cx="7620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过程质量</a:t>
            </a:r>
            <a:endParaRPr/>
          </a:p>
        </p:txBody>
      </p:sp>
      <p:sp>
        <p:nvSpPr>
          <p:cNvPr id="1725" name="文本框 1724" descr="{&quot;isTemplate&quot;:true,&quot;type&quot;:&quot;text&quot;}"/>
          <p:cNvSpPr txBox="1"/>
          <p:nvPr/>
        </p:nvSpPr>
        <p:spPr>
          <a:xfrm>
            <a:off x="6172200" y="2714625"/>
            <a:ext cx="1133475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spc="75">
                <a:solidFill>
                  <a:srgbClr val="94A3B8"/>
                </a:solidFill>
                <a:latin typeface="Inter"/>
                <a:ea typeface="Inter"/>
              </a:rPr>
              <a:t>PROCESS QUALITY</a:t>
            </a:r>
            <a:endParaRPr/>
          </a:p>
        </p:txBody>
      </p:sp>
      <p:sp>
        <p:nvSpPr>
          <p:cNvPr id="1726" name="文本框 1725" descr="{&quot;isTemplate&quot;:true,&quot;type&quot;:&quot;text&quot;}"/>
          <p:cNvSpPr txBox="1"/>
          <p:nvPr/>
        </p:nvSpPr>
        <p:spPr>
          <a:xfrm>
            <a:off x="5334000" y="2981325"/>
            <a:ext cx="61341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将输入转化为输出的活动序列的稳定程度</a:t>
            </a:r>
            <a:endParaRPr/>
          </a:p>
        </p:txBody>
      </p:sp>
      <p:pic>
        <p:nvPicPr>
          <p:cNvPr id="1727" name="图形 1726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34000" y="3286125"/>
            <a:ext cx="114300" cy="114300"/>
          </a:xfrm>
          <a:prstGeom prst="rect">
            <a:avLst/>
          </a:prstGeom>
          <a:ln/>
        </p:spPr>
      </p:pic>
      <p:sp>
        <p:nvSpPr>
          <p:cNvPr id="1728" name="文本框 1727" descr="{&quot;isTemplate&quot;:true,&quot;type&quot;:&quot;text&quot;}"/>
          <p:cNvSpPr txBox="1"/>
          <p:nvPr/>
        </p:nvSpPr>
        <p:spPr>
          <a:xfrm>
            <a:off x="5486400" y="3267075"/>
            <a:ext cx="14859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稳定性：过程是否受控、一致</a:t>
            </a:r>
            <a:endParaRPr/>
          </a:p>
        </p:txBody>
      </p:sp>
      <p:pic>
        <p:nvPicPr>
          <p:cNvPr id="1729" name="图形 1728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24700" y="3286125"/>
            <a:ext cx="114300" cy="114300"/>
          </a:xfrm>
          <a:prstGeom prst="rect">
            <a:avLst/>
          </a:prstGeom>
          <a:ln/>
        </p:spPr>
      </p:pic>
      <p:sp>
        <p:nvSpPr>
          <p:cNvPr id="1730" name="文本框 1729" descr="{&quot;isTemplate&quot;:true,&quot;type&quot;:&quot;text&quot;}"/>
          <p:cNvSpPr txBox="1"/>
          <p:nvPr/>
        </p:nvSpPr>
        <p:spPr>
          <a:xfrm>
            <a:off x="7277100" y="3267075"/>
            <a:ext cx="14478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能力指数：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Cp/Cpk 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是否达标</a:t>
            </a:r>
            <a:endParaRPr/>
          </a:p>
        </p:txBody>
      </p:sp>
      <p:pic>
        <p:nvPicPr>
          <p:cNvPr id="1731" name="图形 1730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77300" y="3286125"/>
            <a:ext cx="114300" cy="114300"/>
          </a:xfrm>
          <a:prstGeom prst="rect">
            <a:avLst/>
          </a:prstGeom>
          <a:ln/>
        </p:spPr>
      </p:pic>
      <p:sp>
        <p:nvSpPr>
          <p:cNvPr id="1732" name="文本框 1731" descr="{&quot;isTemplate&quot;:true,&quot;type&quot;:&quot;text&quot;}"/>
          <p:cNvSpPr txBox="1"/>
          <p:nvPr/>
        </p:nvSpPr>
        <p:spPr>
          <a:xfrm>
            <a:off x="9029700" y="3267075"/>
            <a:ext cx="13716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效率：周期时间与资源利用</a:t>
            </a:r>
            <a:endParaRPr/>
          </a:p>
        </p:txBody>
      </p:sp>
      <p:sp>
        <p:nvSpPr>
          <p:cNvPr id="1733" name="圆角矩形 1732"/>
          <p:cNvSpPr/>
          <p:nvPr/>
        </p:nvSpPr>
        <p:spPr>
          <a:xfrm>
            <a:off x="4591050" y="3695700"/>
            <a:ext cx="7067550" cy="1000125"/>
          </a:xfrm>
          <a:prstGeom prst="roundRect">
            <a:avLst>
              <a:gd name="adj" fmla="val 7619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34" name="任意形状 1733"/>
          <p:cNvSpPr/>
          <p:nvPr/>
        </p:nvSpPr>
        <p:spPr>
          <a:xfrm>
            <a:off x="4591050" y="3695700"/>
            <a:ext cx="7067550" cy="1000125"/>
          </a:xfrm>
          <a:custGeom>
            <a:avLst/>
            <a:gdLst/>
            <a:ahLst/>
            <a:cxnLst/>
            <a:rect l="0" t="0" r="0" b="0"/>
            <a:pathLst>
              <a:path w="742" h="105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101"/>
                </a:lnTo>
                <a:cubicBezTo>
                  <a:pt x="4" y="103"/>
                  <a:pt x="5" y="105"/>
                  <a:pt x="7" y="105"/>
                </a:cubicBezTo>
                <a:cubicBezTo>
                  <a:pt x="3" y="105"/>
                  <a:pt x="0" y="101"/>
                  <a:pt x="0" y="97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35" name="圆角矩形 1734"/>
          <p:cNvSpPr/>
          <p:nvPr/>
        </p:nvSpPr>
        <p:spPr>
          <a:xfrm>
            <a:off x="4743450" y="3848100"/>
            <a:ext cx="457200" cy="457200"/>
          </a:xfrm>
          <a:prstGeom prst="roundRect">
            <a:avLst>
              <a:gd name="adj" fmla="val 16667"/>
            </a:avLst>
          </a:prstGeom>
          <a:solidFill>
            <a:srgbClr val="F59E0B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736" name="图形 1735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48225" y="3952875"/>
            <a:ext cx="247650" cy="247650"/>
          </a:xfrm>
          <a:prstGeom prst="rect">
            <a:avLst/>
          </a:prstGeom>
          <a:ln/>
        </p:spPr>
      </p:pic>
      <p:sp>
        <p:nvSpPr>
          <p:cNvPr id="1737" name="文本框 1736" descr="{&quot;isTemplate&quot;:true,&quot;type&quot;:&quot;text&quot;}"/>
          <p:cNvSpPr txBox="1"/>
          <p:nvPr/>
        </p:nvSpPr>
        <p:spPr>
          <a:xfrm>
            <a:off x="5334000" y="3848100"/>
            <a:ext cx="7620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Microsoft YaHei"/>
                <a:ea typeface="Microsoft YaHei"/>
              </a:rPr>
              <a:t>体系质量</a:t>
            </a:r>
            <a:endParaRPr/>
          </a:p>
        </p:txBody>
      </p:sp>
      <p:sp>
        <p:nvSpPr>
          <p:cNvPr id="1738" name="文本框 1737" descr="{&quot;isTemplate&quot;:true,&quot;type&quot;:&quot;text&quot;}"/>
          <p:cNvSpPr txBox="1"/>
          <p:nvPr/>
        </p:nvSpPr>
        <p:spPr>
          <a:xfrm>
            <a:off x="6172200" y="3848100"/>
            <a:ext cx="104775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825" spc="75">
                <a:solidFill>
                  <a:srgbClr val="94A3B8"/>
                </a:solidFill>
                <a:latin typeface="Inter"/>
                <a:ea typeface="Inter"/>
              </a:rPr>
              <a:t>SYSTEM QUALITY</a:t>
            </a:r>
            <a:endParaRPr/>
          </a:p>
        </p:txBody>
      </p:sp>
      <p:sp>
        <p:nvSpPr>
          <p:cNvPr id="1739" name="文本框 1738" descr="{&quot;isTemplate&quot;:true,&quot;type&quot;:&quot;text&quot;}"/>
          <p:cNvSpPr txBox="1"/>
          <p:nvPr/>
        </p:nvSpPr>
        <p:spPr>
          <a:xfrm>
            <a:off x="5334000" y="4114800"/>
            <a:ext cx="61341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组织质量管理体系的完整性与有效性</a:t>
            </a:r>
            <a:endParaRPr/>
          </a:p>
        </p:txBody>
      </p:sp>
      <p:pic>
        <p:nvPicPr>
          <p:cNvPr id="1740" name="图形 1739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334000" y="4419600"/>
            <a:ext cx="114300" cy="114300"/>
          </a:xfrm>
          <a:prstGeom prst="rect">
            <a:avLst/>
          </a:prstGeom>
          <a:ln/>
        </p:spPr>
      </p:pic>
      <p:sp>
        <p:nvSpPr>
          <p:cNvPr id="1741" name="文本框 1740" descr="{&quot;isTemplate&quot;:true,&quot;type&quot;:&quot;text&quot;}"/>
          <p:cNvSpPr txBox="1"/>
          <p:nvPr/>
        </p:nvSpPr>
        <p:spPr>
          <a:xfrm>
            <a:off x="5486400" y="4400550"/>
            <a:ext cx="13716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流程完整性：是否有章可循</a:t>
            </a:r>
            <a:endParaRPr/>
          </a:p>
        </p:txBody>
      </p:sp>
      <p:pic>
        <p:nvPicPr>
          <p:cNvPr id="1742" name="图形 1741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010400" y="4419600"/>
            <a:ext cx="114300" cy="114300"/>
          </a:xfrm>
          <a:prstGeom prst="rect">
            <a:avLst/>
          </a:prstGeom>
          <a:ln/>
        </p:spPr>
      </p:pic>
      <p:sp>
        <p:nvSpPr>
          <p:cNvPr id="1743" name="文本框 1742" descr="{&quot;isTemplate&quot;:true,&quot;type&quot;:&quot;text&quot;}"/>
          <p:cNvSpPr txBox="1"/>
          <p:nvPr/>
        </p:nvSpPr>
        <p:spPr>
          <a:xfrm>
            <a:off x="7162800" y="4400550"/>
            <a:ext cx="14859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持续有效：体系是否真正运行</a:t>
            </a:r>
            <a:endParaRPr/>
          </a:p>
        </p:txBody>
      </p:sp>
      <p:pic>
        <p:nvPicPr>
          <p:cNvPr id="1744" name="图形 1743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801100" y="4419600"/>
            <a:ext cx="114300" cy="114300"/>
          </a:xfrm>
          <a:prstGeom prst="rect">
            <a:avLst/>
          </a:prstGeom>
          <a:ln/>
        </p:spPr>
      </p:pic>
      <p:sp>
        <p:nvSpPr>
          <p:cNvPr id="1745" name="文本框 1744" descr="{&quot;isTemplate&quot;:true,&quot;type&quot;:&quot;text&quot;}"/>
          <p:cNvSpPr txBox="1"/>
          <p:nvPr/>
        </p:nvSpPr>
        <p:spPr>
          <a:xfrm>
            <a:off x="8953500" y="4400550"/>
            <a:ext cx="16002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持续改进：是否有自我纠偏能力</a:t>
            </a:r>
            <a:endParaRPr/>
          </a:p>
        </p:txBody>
      </p:sp>
      <p:sp>
        <p:nvSpPr>
          <p:cNvPr id="1746" name="任意形状 1745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47" name="文本框 1746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1748" name="文本框 1747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05 / 30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1 · 质量认知&#10;            &lt;/Text&gt;&#10;            &lt;Text style={{ fontSize: 34, color: '#0F172A', fontWeight: 'bold', marginTop: 8 }}&gt;&#10;                劣质成本的冰山 —— 看不见的浪费更可怕&#10;            &lt;/Text&gt;&#10;        &lt;/Box&gt;&#10;&#10;        {/* 左55%：SVG冰山图 */}&#10;        &lt;Box style={{&#10;            position: 'absolute',&#10;            top: 150, left: 60,&#10;            width: '50%',&#10;            flexDirection: 'column',&#10;            alignItems: 'center',&#10;        }}&gt;&#10;            &lt;Text style={{ fontSize: 18, color: '#0F172A', fontWeight: 'bold', marginBottom: 8 }}&gt;&#10;                质量成本冰山模型（PAF）&#10;            &lt;/Text&gt;&#10;            &lt;svg width={520} height={440} viewBox='0 0 520 440'&gt;&#10;                {/* 水面线 */}&#10;                &lt;line x1={20} y1={180} x2={500} y2={180} stroke='#0EA5E9' strokeWidth={2} strokeDasharray='6 4' /&gt;&#10;                &lt;text x={430} y={172} fontSize={13} fill='#0EA5E9' fontWeight='bold'&gt;水面线&lt;/text&gt;&#10;&#10;                {/* 冰山上部 - 水面以上 */}&#10;                &lt;path&#10;                    d='M 160 180 L 180 120 L 220 100 L 260 95 L 300 100 L 340 120 L 360 180 Z'&#10;                    fill='rgba(14,165,233,0.25)'&#10;                    stroke='#0EA5E9'&#10;                    strokeWidth={2}&#10;                /&gt;&#10;                &lt;text x={260} y={145} textAnchor='middle' fontSize={14} fontWeight='bold' fill='#0F172A'&gt;&#10;                    可见成本&#10;                &lt;/text&gt;&#10;                &lt;text x={260} y={165} textAnchor='middle' fontSize={12} fill='#475569'&gt;&#10;                    预防 + 鉴定（约30%）&#10;                &lt;/text&gt;&#10;&#10;                {/* 冰山下部 - 水面以下 */}&#10;                &lt;path&#10;                    d='M 160 180 L 120 240 L 100 320 L 120 400 L 200 425 L 320 425 L 400 400 L 420 320 L 400 240 L 360 180 Z'&#10;                    fill='rgba(37,99,235,0.15)'&#10;                    stroke='#2563EB'&#10;                    strokeWidth={2}&#10;                    strokeDasharray='4 3'&#10;                /&gt;&#10;                &lt;text x={260} y={280} textAnchor='middle' fontSize={16} fontWeight='bold' fill='#2563EB'&gt;&#10;                    隐藏成本&#10;                &lt;/text&gt;&#10;                &lt;text x={260} y={305} textAnchor='middle' fontSize={13} fill='#475569'&gt;&#10;                    内部故障 + 外部故障&#10;                &lt;/text&gt;&#10;                &lt;text x={260} y={330} textAnchor='middle' fontSize={20} fontWeight='bold' fill='#F59E0B' fontFamily='Inter'&gt;&#10;                    约 70%&#10;                &lt;/text&gt;&#10;                &lt;text x={260} y={360} textAnchor='middle' fontSize={11} fill='#94A3B8'&gt;&#10;                    返工 · 报废 · 客户流失 · 品牌损失&#10;                &lt;/text&gt;&#10;                &lt;text x={260} y={380} textAnchor='middle' fontSize={11} fill='#94A3B8'&gt;&#10;                    投诉处理 · 索赔 · 召回&#10;                &lt;/text&gt;&#10;            &lt;/svg&gt;&#10;        &lt;/Box&gt;&#10;&#10;        {/* 右45%：四类成本详解 */}&#10;        &lt;Box style={{&#10;            position: 'absolute',&#10;            top: 150, right: 60,&#10;            width: '40%',&#10;            flexDirection: 'column',&#10;            gap: 10,&#10;        }}&gt;&#10;            &lt;Text style={{ fontSize: 18, color: '#0F172A', fontWeight: 'bold', marginBottom: 4 }}&gt;&#10;                质量成本的四大类别&#10;            &lt;/Text&gt;&#10;            {[&#10;                { name: '预防成本', en: 'Prevention', desc: '培训、计划、审核等主动投入', color: '#10B981', icon: 'shield-alt', sign: '+' },&#10;                { name: '鉴定成本', en: 'Appraisal', desc: '检验、测试、计量等检测投入', color: '#0EA5E9', icon: 'search', sign: '+' },&#10;                { name: '内部故障', en: 'Internal Failure', desc: '返工、报废、停线等厂内损失', color: '#F59E0B', icon: 'tools', sign: '-' },&#10;                { name: '外部故障', en: 'External Failure', desc: '退货、索赔、召回等出厂后损失', color: '#EF4444', icon: 'exclamation-triangle', sign: '-' },&#10;            ].map((item, idx) =&gt; (&#10;                &lt;Box key={idx} style={{&#10;                    flexDirection: 'row',&#10;                    alignItems: 'center',&#10;                    gap: 12,&#10;                    background: '#F8FAFC',&#10;                    padding: 12,&#10;                    borderRadius: 6,&#10;                    borderLeft: `4px solid ${item.color}`,&#10;                }}&gt;&#10;                    &lt;Box style={{&#10;                        width: 36, height: 36,&#10;                        borderRadius: 6,&#10;                        background: `${item.color}1A`,&#10;                        justifyContent: 'center',&#10;                        alignItems: 'center',&#10;                    }}&gt;&#10;                        &lt;FAIcon name={item.icon} style={{ fill: item.color, width: 20, height: 20 }} /&gt;&#10;                    &lt;/Box&gt;&#10;                    &lt;Box style={{ flexDirection: 'column', flex: 1 }}&gt;&#10;                        &lt;Box style={{ flexDirection: 'row', alignItems: 'baseline', gap: 6 }}&gt;&#10;                            &lt;Text style={{ fontSize: 16, color: '#0F172A', fontWeight: 'bold' }}&gt;&#10;                                {item.name}&#10;                            &lt;/Text&gt;&#10;                            &lt;Text style={{ fontSize: 10, color: '#94A3B8', fontFamily: 'Inter' }}&gt;&#10;                                {item.en}&#10;                            &lt;/Text&gt;&#10;                        &lt;/Box&gt;&#10;                        &lt;Text style={{ fontSize: 12, color: '#64748B', marginTop: 2 }}&gt;&#10;                            {item.desc}&#10;                        &lt;/Text&gt;&#10;                    &lt;/Box&gt;&#10;                    &lt;Text style={{ fontSize: 24, color: item.color, fontWeight: 'bold', fontFamily: 'Inter' }}&gt;&#10;                        {item.sign}&#10;                    &lt;/Text&gt;&#10;                &lt;/Box&gt;&#10;            ))}&#10;            &lt;Box style={{&#10;                background: 'rgba(245,158,11,0.10)',&#10;                padding: 12,&#10;                borderRadius: 6,&#10;                marginTop: 4,&#10;            }}&gt;&#10;                &lt;Text style={{ fontSize: 13, color: '#0F172A', fontWeight: 'bold' }}&gt;&#10;                    关键洞察&#10;                &lt;/Text&gt;&#10;                &lt;Text style={{ fontSize: 12, color: '#475569', marginTop: 4, lineHeight: 1.5 }}&gt;&#10;                    增加 1 元预防成本，可减少 10 元故障成本。投资预防，回报最大。&#10;                &lt;/Text&gt;&#10;            &lt;/Box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06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矩形 174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51" name="任意形状 1750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52" name="文本框 1751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01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质量认知</a:t>
            </a:r>
            <a:endParaRPr/>
          </a:p>
        </p:txBody>
      </p:sp>
      <p:sp>
        <p:nvSpPr>
          <p:cNvPr id="1753" name="文本框 1752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劣质成本的冰山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看不见的浪费更可怕</a:t>
            </a:r>
            <a:endParaRPr/>
          </a:p>
        </p:txBody>
      </p:sp>
      <p:sp>
        <p:nvSpPr>
          <p:cNvPr id="1754" name="文本框 1753" descr="{&quot;isTemplate&quot;:true,&quot;type&quot;:&quot;text&quot;}"/>
          <p:cNvSpPr txBox="1"/>
          <p:nvPr/>
        </p:nvSpPr>
        <p:spPr>
          <a:xfrm>
            <a:off x="2600325" y="1428750"/>
            <a:ext cx="2047875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质量成本冰山模型（</a:t>
            </a:r>
            <a:r>
              <a:rPr lang="en-US" sz="1350" b="1">
                <a:solidFill>
                  <a:srgbClr val="0F172A"/>
                </a:solidFill>
                <a:latin typeface="Microsoft YaHei"/>
                <a:ea typeface="Microsoft YaHei"/>
              </a:rPr>
              <a:t>PAF</a:t>
            </a: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）</a:t>
            </a:r>
            <a:endParaRPr/>
          </a:p>
        </p:txBody>
      </p:sp>
      <p:pic>
        <p:nvPicPr>
          <p:cNvPr id="1755" name="图形 1754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000" y="1714500"/>
            <a:ext cx="4953000" cy="4191000"/>
          </a:xfrm>
          <a:prstGeom prst="rect">
            <a:avLst/>
          </a:prstGeom>
          <a:ln/>
        </p:spPr>
      </p:pic>
      <p:sp>
        <p:nvSpPr>
          <p:cNvPr id="1756" name="文本框 1755" descr="{&quot;isTemplate&quot;:true,&quot;type&quot;:&quot;text&quot;}"/>
          <p:cNvSpPr txBox="1"/>
          <p:nvPr/>
        </p:nvSpPr>
        <p:spPr>
          <a:xfrm>
            <a:off x="6743700" y="1428750"/>
            <a:ext cx="48768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质量成本的四大类别</a:t>
            </a:r>
            <a:endParaRPr/>
          </a:p>
        </p:txBody>
      </p:sp>
      <p:sp>
        <p:nvSpPr>
          <p:cNvPr id="1757" name="圆角矩形 1756"/>
          <p:cNvSpPr/>
          <p:nvPr/>
        </p:nvSpPr>
        <p:spPr>
          <a:xfrm>
            <a:off x="6781800" y="1771650"/>
            <a:ext cx="4876800" cy="581025"/>
          </a:xfrm>
          <a:prstGeom prst="roundRect">
            <a:avLst>
              <a:gd name="adj" fmla="val 9836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58" name="任意形状 1757"/>
          <p:cNvSpPr/>
          <p:nvPr/>
        </p:nvSpPr>
        <p:spPr>
          <a:xfrm>
            <a:off x="6781800" y="1771650"/>
            <a:ext cx="4876800" cy="581025"/>
          </a:xfrm>
          <a:custGeom>
            <a:avLst/>
            <a:gdLst/>
            <a:ahLst/>
            <a:cxnLst/>
            <a:rect l="0" t="0" r="0" b="0"/>
            <a:pathLst>
              <a:path w="512" h="61">
                <a:moveTo>
                  <a:pt x="6" y="0"/>
                </a:moveTo>
                <a:cubicBezTo>
                  <a:pt x="5" y="0"/>
                  <a:pt x="4" y="1"/>
                  <a:pt x="4" y="2"/>
                </a:cubicBezTo>
                <a:lnTo>
                  <a:pt x="4" y="59"/>
                </a:lnTo>
                <a:cubicBezTo>
                  <a:pt x="4" y="60"/>
                  <a:pt x="5" y="61"/>
                  <a:pt x="6" y="61"/>
                </a:cubicBezTo>
                <a:cubicBezTo>
                  <a:pt x="3" y="61"/>
                  <a:pt x="0" y="58"/>
                  <a:pt x="0" y="55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59" name="圆角矩形 1758"/>
          <p:cNvSpPr/>
          <p:nvPr/>
        </p:nvSpPr>
        <p:spPr>
          <a:xfrm>
            <a:off x="6896100" y="1895475"/>
            <a:ext cx="342900" cy="342900"/>
          </a:xfrm>
          <a:prstGeom prst="roundRect">
            <a:avLst>
              <a:gd name="adj" fmla="val 16667"/>
            </a:avLst>
          </a:prstGeom>
          <a:solidFill>
            <a:srgbClr val="10B981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760" name="图形 1759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72300" y="1971675"/>
            <a:ext cx="190500" cy="190500"/>
          </a:xfrm>
          <a:prstGeom prst="rect">
            <a:avLst/>
          </a:prstGeom>
          <a:ln/>
        </p:spPr>
      </p:pic>
      <p:sp>
        <p:nvSpPr>
          <p:cNvPr id="1761" name="文本框 1760" descr="{&quot;isTemplate&quot;:true,&quot;type&quot;:&quot;text&quot;}"/>
          <p:cNvSpPr txBox="1"/>
          <p:nvPr/>
        </p:nvSpPr>
        <p:spPr>
          <a:xfrm>
            <a:off x="7353300" y="1885950"/>
            <a:ext cx="6096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0F172A"/>
                </a:solidFill>
                <a:latin typeface="Microsoft YaHei"/>
                <a:ea typeface="Microsoft YaHei"/>
              </a:rPr>
              <a:t>预防成本</a:t>
            </a:r>
            <a:endParaRPr/>
          </a:p>
        </p:txBody>
      </p:sp>
      <p:sp>
        <p:nvSpPr>
          <p:cNvPr id="1762" name="文本框 1761" descr="{&quot;isTemplate&quot;:true,&quot;type&quot;:&quot;text&quot;}"/>
          <p:cNvSpPr txBox="1"/>
          <p:nvPr/>
        </p:nvSpPr>
        <p:spPr>
          <a:xfrm>
            <a:off x="8020050" y="1885950"/>
            <a:ext cx="4572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750">
                <a:solidFill>
                  <a:srgbClr val="94A3B8"/>
                </a:solidFill>
                <a:latin typeface="Inter"/>
                <a:ea typeface="Inter"/>
              </a:rPr>
              <a:t>Prevention</a:t>
            </a:r>
            <a:endParaRPr/>
          </a:p>
        </p:txBody>
      </p:sp>
      <p:sp>
        <p:nvSpPr>
          <p:cNvPr id="1763" name="文本框 1762" descr="{&quot;isTemplate&quot;:true,&quot;type&quot;:&quot;text&quot;}"/>
          <p:cNvSpPr txBox="1"/>
          <p:nvPr/>
        </p:nvSpPr>
        <p:spPr>
          <a:xfrm>
            <a:off x="7353300" y="2095500"/>
            <a:ext cx="389572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培训、计划、审核等主动投入</a:t>
            </a:r>
            <a:endParaRPr/>
          </a:p>
        </p:txBody>
      </p:sp>
      <p:sp>
        <p:nvSpPr>
          <p:cNvPr id="1764" name="文本框 1763" descr="{&quot;isTemplate&quot;:true,&quot;type&quot;:&quot;text&quot;}"/>
          <p:cNvSpPr txBox="1"/>
          <p:nvPr/>
        </p:nvSpPr>
        <p:spPr>
          <a:xfrm>
            <a:off x="11363325" y="1924050"/>
            <a:ext cx="142875" cy="2762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800" b="1">
                <a:solidFill>
                  <a:srgbClr val="10B981"/>
                </a:solidFill>
                <a:latin typeface="Inter"/>
                <a:ea typeface="Inter"/>
              </a:rPr>
              <a:t>+</a:t>
            </a:r>
            <a:endParaRPr/>
          </a:p>
        </p:txBody>
      </p:sp>
      <p:sp>
        <p:nvSpPr>
          <p:cNvPr id="1765" name="圆角矩形 1764"/>
          <p:cNvSpPr/>
          <p:nvPr/>
        </p:nvSpPr>
        <p:spPr>
          <a:xfrm>
            <a:off x="6781800" y="2447925"/>
            <a:ext cx="4876800" cy="581025"/>
          </a:xfrm>
          <a:prstGeom prst="roundRect">
            <a:avLst>
              <a:gd name="adj" fmla="val 9836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66" name="任意形状 1765"/>
          <p:cNvSpPr/>
          <p:nvPr/>
        </p:nvSpPr>
        <p:spPr>
          <a:xfrm>
            <a:off x="6781800" y="2447925"/>
            <a:ext cx="4876800" cy="581025"/>
          </a:xfrm>
          <a:custGeom>
            <a:avLst/>
            <a:gdLst/>
            <a:ahLst/>
            <a:cxnLst/>
            <a:rect l="0" t="0" r="0" b="0"/>
            <a:pathLst>
              <a:path w="512" h="61">
                <a:moveTo>
                  <a:pt x="6" y="0"/>
                </a:moveTo>
                <a:cubicBezTo>
                  <a:pt x="5" y="0"/>
                  <a:pt x="4" y="1"/>
                  <a:pt x="4" y="2"/>
                </a:cubicBezTo>
                <a:lnTo>
                  <a:pt x="4" y="59"/>
                </a:lnTo>
                <a:cubicBezTo>
                  <a:pt x="4" y="60"/>
                  <a:pt x="5" y="61"/>
                  <a:pt x="6" y="61"/>
                </a:cubicBezTo>
                <a:cubicBezTo>
                  <a:pt x="3" y="61"/>
                  <a:pt x="0" y="58"/>
                  <a:pt x="0" y="55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67" name="圆角矩形 1766"/>
          <p:cNvSpPr/>
          <p:nvPr/>
        </p:nvSpPr>
        <p:spPr>
          <a:xfrm>
            <a:off x="6896100" y="2571750"/>
            <a:ext cx="342900" cy="342900"/>
          </a:xfrm>
          <a:prstGeom prst="roundRect">
            <a:avLst>
              <a:gd name="adj" fmla="val 16667"/>
            </a:avLst>
          </a:prstGeom>
          <a:solidFill>
            <a:srgbClr val="0EA5E9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768" name="图形 1767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72300" y="2647950"/>
            <a:ext cx="190500" cy="190500"/>
          </a:xfrm>
          <a:prstGeom prst="rect">
            <a:avLst/>
          </a:prstGeom>
          <a:ln/>
        </p:spPr>
      </p:pic>
      <p:sp>
        <p:nvSpPr>
          <p:cNvPr id="1769" name="文本框 1768" descr="{&quot;isTemplate&quot;:true,&quot;type&quot;:&quot;text&quot;}"/>
          <p:cNvSpPr txBox="1"/>
          <p:nvPr/>
        </p:nvSpPr>
        <p:spPr>
          <a:xfrm>
            <a:off x="7353300" y="2562225"/>
            <a:ext cx="6096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0F172A"/>
                </a:solidFill>
                <a:latin typeface="Microsoft YaHei"/>
                <a:ea typeface="Microsoft YaHei"/>
              </a:rPr>
              <a:t>鉴定成本</a:t>
            </a:r>
            <a:endParaRPr/>
          </a:p>
        </p:txBody>
      </p:sp>
      <p:sp>
        <p:nvSpPr>
          <p:cNvPr id="1770" name="文本框 1769" descr="{&quot;isTemplate&quot;:true,&quot;type&quot;:&quot;text&quot;}"/>
          <p:cNvSpPr txBox="1"/>
          <p:nvPr/>
        </p:nvSpPr>
        <p:spPr>
          <a:xfrm>
            <a:off x="8020050" y="2562225"/>
            <a:ext cx="40005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750">
                <a:solidFill>
                  <a:srgbClr val="94A3B8"/>
                </a:solidFill>
                <a:latin typeface="Inter"/>
                <a:ea typeface="Inter"/>
              </a:rPr>
              <a:t>Appraisal</a:t>
            </a:r>
            <a:endParaRPr/>
          </a:p>
        </p:txBody>
      </p:sp>
      <p:sp>
        <p:nvSpPr>
          <p:cNvPr id="1771" name="文本框 1770" descr="{&quot;isTemplate&quot;:true,&quot;type&quot;:&quot;text&quot;}"/>
          <p:cNvSpPr txBox="1"/>
          <p:nvPr/>
        </p:nvSpPr>
        <p:spPr>
          <a:xfrm>
            <a:off x="7353300" y="2771775"/>
            <a:ext cx="389572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检验、测试、计量等检测投入</a:t>
            </a:r>
            <a:endParaRPr/>
          </a:p>
        </p:txBody>
      </p:sp>
      <p:sp>
        <p:nvSpPr>
          <p:cNvPr id="1772" name="文本框 1771" descr="{&quot;isTemplate&quot;:true,&quot;type&quot;:&quot;text&quot;}"/>
          <p:cNvSpPr txBox="1"/>
          <p:nvPr/>
        </p:nvSpPr>
        <p:spPr>
          <a:xfrm>
            <a:off x="11363325" y="2600325"/>
            <a:ext cx="142875" cy="2762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800" b="1">
                <a:solidFill>
                  <a:srgbClr val="0EA5E9"/>
                </a:solidFill>
                <a:latin typeface="Inter"/>
                <a:ea typeface="Inter"/>
              </a:rPr>
              <a:t>+</a:t>
            </a:r>
            <a:endParaRPr/>
          </a:p>
        </p:txBody>
      </p:sp>
      <p:sp>
        <p:nvSpPr>
          <p:cNvPr id="1773" name="圆角矩形 1772"/>
          <p:cNvSpPr/>
          <p:nvPr/>
        </p:nvSpPr>
        <p:spPr>
          <a:xfrm>
            <a:off x="6781800" y="3124200"/>
            <a:ext cx="4876800" cy="581025"/>
          </a:xfrm>
          <a:prstGeom prst="roundRect">
            <a:avLst>
              <a:gd name="adj" fmla="val 9836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74" name="任意形状 1773"/>
          <p:cNvSpPr/>
          <p:nvPr/>
        </p:nvSpPr>
        <p:spPr>
          <a:xfrm>
            <a:off x="6781800" y="3124200"/>
            <a:ext cx="4876800" cy="581025"/>
          </a:xfrm>
          <a:custGeom>
            <a:avLst/>
            <a:gdLst/>
            <a:ahLst/>
            <a:cxnLst/>
            <a:rect l="0" t="0" r="0" b="0"/>
            <a:pathLst>
              <a:path w="512" h="61">
                <a:moveTo>
                  <a:pt x="6" y="0"/>
                </a:moveTo>
                <a:cubicBezTo>
                  <a:pt x="5" y="0"/>
                  <a:pt x="4" y="1"/>
                  <a:pt x="4" y="2"/>
                </a:cubicBezTo>
                <a:lnTo>
                  <a:pt x="4" y="59"/>
                </a:lnTo>
                <a:cubicBezTo>
                  <a:pt x="4" y="60"/>
                  <a:pt x="5" y="61"/>
                  <a:pt x="6" y="61"/>
                </a:cubicBezTo>
                <a:cubicBezTo>
                  <a:pt x="3" y="61"/>
                  <a:pt x="0" y="58"/>
                  <a:pt x="0" y="55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75" name="圆角矩形 1774"/>
          <p:cNvSpPr/>
          <p:nvPr/>
        </p:nvSpPr>
        <p:spPr>
          <a:xfrm>
            <a:off x="6896100" y="3248025"/>
            <a:ext cx="342900" cy="342900"/>
          </a:xfrm>
          <a:prstGeom prst="roundRect">
            <a:avLst>
              <a:gd name="adj" fmla="val 16667"/>
            </a:avLst>
          </a:prstGeom>
          <a:solidFill>
            <a:srgbClr val="F59E0B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776" name="图形 1775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72300" y="3324225"/>
            <a:ext cx="190500" cy="190500"/>
          </a:xfrm>
          <a:prstGeom prst="rect">
            <a:avLst/>
          </a:prstGeom>
          <a:ln/>
        </p:spPr>
      </p:pic>
      <p:sp>
        <p:nvSpPr>
          <p:cNvPr id="1777" name="文本框 1776" descr="{&quot;isTemplate&quot;:true,&quot;type&quot;:&quot;text&quot;}"/>
          <p:cNvSpPr txBox="1"/>
          <p:nvPr/>
        </p:nvSpPr>
        <p:spPr>
          <a:xfrm>
            <a:off x="7353300" y="3238500"/>
            <a:ext cx="6096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0F172A"/>
                </a:solidFill>
                <a:latin typeface="Microsoft YaHei"/>
                <a:ea typeface="Microsoft YaHei"/>
              </a:rPr>
              <a:t>内部故障</a:t>
            </a:r>
            <a:endParaRPr/>
          </a:p>
        </p:txBody>
      </p:sp>
      <p:sp>
        <p:nvSpPr>
          <p:cNvPr id="1778" name="文本框 1777" descr="{&quot;isTemplate&quot;:true,&quot;type&quot;:&quot;text&quot;}"/>
          <p:cNvSpPr txBox="1"/>
          <p:nvPr/>
        </p:nvSpPr>
        <p:spPr>
          <a:xfrm>
            <a:off x="8020050" y="3238500"/>
            <a:ext cx="638175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750">
                <a:solidFill>
                  <a:srgbClr val="94A3B8"/>
                </a:solidFill>
                <a:latin typeface="Inter"/>
                <a:ea typeface="Inter"/>
              </a:rPr>
              <a:t>Internal Failure</a:t>
            </a:r>
            <a:endParaRPr/>
          </a:p>
        </p:txBody>
      </p:sp>
      <p:sp>
        <p:nvSpPr>
          <p:cNvPr id="1779" name="文本框 1778" descr="{&quot;isTemplate&quot;:true,&quot;type&quot;:&quot;text&quot;}"/>
          <p:cNvSpPr txBox="1"/>
          <p:nvPr/>
        </p:nvSpPr>
        <p:spPr>
          <a:xfrm>
            <a:off x="7353300" y="3448050"/>
            <a:ext cx="39624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返工、报废、停线等厂内损失</a:t>
            </a:r>
            <a:endParaRPr/>
          </a:p>
        </p:txBody>
      </p:sp>
      <p:sp>
        <p:nvSpPr>
          <p:cNvPr id="1780" name="文本框 1779" descr="{&quot;isTemplate&quot;:true,&quot;type&quot;:&quot;text&quot;}"/>
          <p:cNvSpPr txBox="1"/>
          <p:nvPr/>
        </p:nvSpPr>
        <p:spPr>
          <a:xfrm>
            <a:off x="11430000" y="3276600"/>
            <a:ext cx="76200" cy="2762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800" b="1">
                <a:solidFill>
                  <a:srgbClr val="F59E0B"/>
                </a:solidFill>
                <a:latin typeface="Inter"/>
                <a:ea typeface="Inter"/>
              </a:rPr>
              <a:t>-</a:t>
            </a:r>
            <a:endParaRPr/>
          </a:p>
        </p:txBody>
      </p:sp>
      <p:sp>
        <p:nvSpPr>
          <p:cNvPr id="1781" name="圆角矩形 1780"/>
          <p:cNvSpPr/>
          <p:nvPr/>
        </p:nvSpPr>
        <p:spPr>
          <a:xfrm>
            <a:off x="6781800" y="3800475"/>
            <a:ext cx="4876800" cy="581025"/>
          </a:xfrm>
          <a:prstGeom prst="roundRect">
            <a:avLst>
              <a:gd name="adj" fmla="val 9836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82" name="任意形状 1781"/>
          <p:cNvSpPr/>
          <p:nvPr/>
        </p:nvSpPr>
        <p:spPr>
          <a:xfrm>
            <a:off x="6781800" y="3800475"/>
            <a:ext cx="4876800" cy="581025"/>
          </a:xfrm>
          <a:custGeom>
            <a:avLst/>
            <a:gdLst/>
            <a:ahLst/>
            <a:cxnLst/>
            <a:rect l="0" t="0" r="0" b="0"/>
            <a:pathLst>
              <a:path w="512" h="61">
                <a:moveTo>
                  <a:pt x="6" y="0"/>
                </a:moveTo>
                <a:cubicBezTo>
                  <a:pt x="5" y="0"/>
                  <a:pt x="4" y="1"/>
                  <a:pt x="4" y="2"/>
                </a:cubicBezTo>
                <a:lnTo>
                  <a:pt x="4" y="59"/>
                </a:lnTo>
                <a:cubicBezTo>
                  <a:pt x="4" y="60"/>
                  <a:pt x="5" y="61"/>
                  <a:pt x="6" y="61"/>
                </a:cubicBezTo>
                <a:cubicBezTo>
                  <a:pt x="3" y="61"/>
                  <a:pt x="0" y="58"/>
                  <a:pt x="0" y="55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83" name="圆角矩形 1782"/>
          <p:cNvSpPr/>
          <p:nvPr/>
        </p:nvSpPr>
        <p:spPr>
          <a:xfrm>
            <a:off x="6896100" y="3924300"/>
            <a:ext cx="342900" cy="342900"/>
          </a:xfrm>
          <a:prstGeom prst="roundRect">
            <a:avLst>
              <a:gd name="adj" fmla="val 16667"/>
            </a:avLst>
          </a:prstGeom>
          <a:solidFill>
            <a:srgbClr val="EF4444">
              <a:alpha val="10196"/>
            </a:srgbClr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784" name="图形 1783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972300" y="4000500"/>
            <a:ext cx="190500" cy="190500"/>
          </a:xfrm>
          <a:prstGeom prst="rect">
            <a:avLst/>
          </a:prstGeom>
          <a:ln/>
        </p:spPr>
      </p:pic>
      <p:sp>
        <p:nvSpPr>
          <p:cNvPr id="1785" name="文本框 1784" descr="{&quot;isTemplate&quot;:true,&quot;type&quot;:&quot;text&quot;}"/>
          <p:cNvSpPr txBox="1"/>
          <p:nvPr/>
        </p:nvSpPr>
        <p:spPr>
          <a:xfrm>
            <a:off x="7353300" y="3914775"/>
            <a:ext cx="6096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0F172A"/>
                </a:solidFill>
                <a:latin typeface="Microsoft YaHei"/>
                <a:ea typeface="Microsoft YaHei"/>
              </a:rPr>
              <a:t>外部故障</a:t>
            </a:r>
            <a:endParaRPr/>
          </a:p>
        </p:txBody>
      </p:sp>
      <p:sp>
        <p:nvSpPr>
          <p:cNvPr id="1786" name="文本框 1785" descr="{&quot;isTemplate&quot;:true,&quot;type&quot;:&quot;text&quot;}"/>
          <p:cNvSpPr txBox="1"/>
          <p:nvPr/>
        </p:nvSpPr>
        <p:spPr>
          <a:xfrm>
            <a:off x="8020050" y="3914775"/>
            <a:ext cx="676275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750">
                <a:solidFill>
                  <a:srgbClr val="94A3B8"/>
                </a:solidFill>
                <a:latin typeface="Inter"/>
                <a:ea typeface="Inter"/>
              </a:rPr>
              <a:t>External Failure</a:t>
            </a:r>
            <a:endParaRPr/>
          </a:p>
        </p:txBody>
      </p:sp>
      <p:sp>
        <p:nvSpPr>
          <p:cNvPr id="1787" name="文本框 1786" descr="{&quot;isTemplate&quot;:true,&quot;type&quot;:&quot;text&quot;}"/>
          <p:cNvSpPr txBox="1"/>
          <p:nvPr/>
        </p:nvSpPr>
        <p:spPr>
          <a:xfrm>
            <a:off x="7353300" y="4124325"/>
            <a:ext cx="396240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退货、索赔、召回等出厂后损失</a:t>
            </a:r>
            <a:endParaRPr/>
          </a:p>
        </p:txBody>
      </p:sp>
      <p:sp>
        <p:nvSpPr>
          <p:cNvPr id="1788" name="文本框 1787" descr="{&quot;isTemplate&quot;:true,&quot;type&quot;:&quot;text&quot;}"/>
          <p:cNvSpPr txBox="1"/>
          <p:nvPr/>
        </p:nvSpPr>
        <p:spPr>
          <a:xfrm>
            <a:off x="11430000" y="3952875"/>
            <a:ext cx="76200" cy="2762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800" b="1">
                <a:solidFill>
                  <a:srgbClr val="EF4444"/>
                </a:solidFill>
                <a:latin typeface="Inter"/>
                <a:ea typeface="Inter"/>
              </a:rPr>
              <a:t>-</a:t>
            </a:r>
            <a:endParaRPr/>
          </a:p>
        </p:txBody>
      </p:sp>
      <p:sp>
        <p:nvSpPr>
          <p:cNvPr id="1789" name="圆角矩形 1788"/>
          <p:cNvSpPr/>
          <p:nvPr/>
        </p:nvSpPr>
        <p:spPr>
          <a:xfrm>
            <a:off x="6743700" y="4514850"/>
            <a:ext cx="4876800" cy="628650"/>
          </a:xfrm>
          <a:prstGeom prst="roundRect">
            <a:avLst>
              <a:gd name="adj" fmla="val 9091"/>
            </a:avLst>
          </a:prstGeom>
          <a:solidFill>
            <a:srgbClr val="F59E0B">
              <a:alpha val="1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90" name="文本框 1789" descr="{&quot;isTemplate&quot;:true,&quot;type&quot;:&quot;text&quot;}"/>
          <p:cNvSpPr txBox="1"/>
          <p:nvPr/>
        </p:nvSpPr>
        <p:spPr>
          <a:xfrm>
            <a:off x="6858000" y="4629150"/>
            <a:ext cx="46482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关键洞察</a:t>
            </a:r>
            <a:endParaRPr/>
          </a:p>
        </p:txBody>
      </p:sp>
      <p:sp>
        <p:nvSpPr>
          <p:cNvPr id="1791" name="文本框 1790" descr="{&quot;isTemplate&quot;:true,&quot;type&quot;:&quot;text&quot;}"/>
          <p:cNvSpPr txBox="1"/>
          <p:nvPr/>
        </p:nvSpPr>
        <p:spPr>
          <a:xfrm>
            <a:off x="6858000" y="4819650"/>
            <a:ext cx="46482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增加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 1 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元预防成本，可减少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 10 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元故障成本。投资预防，回报最大。</a:t>
            </a:r>
            <a:endParaRPr/>
          </a:p>
        </p:txBody>
      </p:sp>
      <p:sp>
        <p:nvSpPr>
          <p:cNvPr id="1792" name="任意形状 1791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93" name="文本框 1792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1794" name="文本框 1793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06 / 30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1 · 质量认知&#10;            &lt;/Text&gt;&#10;            &lt;Text style={{ fontSize: 34, color: '#0F172A', fontWeight: 'bold', marginTop: 8 }}&gt;&#10;                质量与效率 —— 不是对立，而是统一&#10;            &lt;/Text&gt;&#10;        &lt;/Box&gt;&#10;&#10;        {/* 左35%：标题色块 */}&#10;        &lt;Box style={{&#10;            position: 'absolute',&#10;            top: 150, left: 60,&#10;            width: '30%',&#10;            flexDirection: 'column',&#10;        }}&gt;&#10;            &lt;Box style={{&#10;                background: 'linear-gradient(135deg, #2563EB 0%, #0EA5E9 100%)',&#10;                padding: 24,&#10;                borderRadius: 8,&#10;            }}&gt;&#10;                &lt;Text style={{ fontSize: 16, color: 'rgba(255,255,255,0.85)', letterSpacing: 2 }}&gt;&#10;                    DIRFT&#10;                &lt;/Text&gt;&#10;                &lt;Text style={{ fontSize: 30, color: '#FFFFFF', fontWeight: 'bold', marginTop: 4 }}&gt;&#10;                    一次做对&#10;                &lt;/Text&gt;&#10;                &lt;Box style={{ width: 40, height: 3, background: '#F59E0B', marginTop: 12 }} /&gt;&#10;                &lt;Text style={{ fontSize: 13, color: 'rgba(255,255,255,0.85)', marginTop: 14, lineHeight: 1.6 }}&gt;&#10;                    Do It Right The First Time&#10;                &lt;/Text&gt;&#10;                &lt;Text style={{ fontSize: 13, color: 'rgba(255,255,255,0.75)', marginTop: 8, lineHeight: 1.5 }}&gt;&#10;                    第一次就把事情做对，是最高效的工作方式&#10;                &lt;/Text&gt;&#10;            &lt;/Box&gt;&#10;            &lt;Box style={{&#10;                background: '#FEF2F2',&#10;                borderLeft: '4px solid #EF4444',&#10;                padding: 14,&#10;                marginTop: 20,&#10;                borderRadius: 4,&#10;            }}&gt;&#10;                &lt;Text style={{ fontSize: 13, color: '#7F1D1D', fontWeight: 'bold' }}&gt;&#10;                    常见误区&#10;                &lt;/Text&gt;&#10;                &lt;Text style={{ fontSize: 12, color: '#991B1B', marginTop: 4, lineHeight: 1.5 }}&gt;&#10;                    &quot;赶进度就没法保证质量&quot; —— 这是把质量当成额外负担的思维&#10;                &lt;/Text&gt;&#10;            &lt;/Box&gt;&#10;        &lt;/Box&gt;&#10;&#10;        {/* 右65%：质量效率统一模型 */}&#10;        &lt;Box style={{&#10;            position: 'absolute',&#10;            top: 150, right: 60,&#10;            width: '58%',&#10;            flexDirection: 'column',&#10;            gap: 14,&#10;        }}&gt;&#10;            {/* 对比卡片 */}&#10;            &lt;Box style={{&#10;                flexDirection: 'row',&#10;                gap: 14,&#10;            }}&gt;&#10;                {/* 错误模式 */}&#10;                &lt;Box style={{&#10;                    flex: 1,&#10;                    background: '#FEF2F2',&#10;                    borderRadius: 8,&#10;                    padding: 16,&#10;                    borderTop: '3px solid #EF4444',&#10;                }}&gt;&#10;                    &lt;Text style={{ fontSize: 16, color: '#7F1D1D', fontWeight: 'bold', marginBottom: 8 }}&gt;&#10;                        恶性循环&#10;                    &lt;/Text&gt;&#10;                    {['忽视质量 → 返工增多', '返工增多 → 进度延误', '进度延误 → 加班赶工', '加班赶工 → 质量更差'].map((step, i) =&gt; (&#10;                        &lt;Box key={i} style={{ flexDirection: 'row', alignItems: 'center', gap: 6, marginTop: 6 }}&gt;&#10;                            &lt;Text style={{ fontSize: 12, color: '#DC2626', fontWeight: 'bold', fontFamily: 'Inter' }}&gt;{i + 1}.&lt;/Text&gt;&#10;                            &lt;Text style={{ fontSize: 12, color: '#991B1B' }}&gt;{step}&lt;/Text&gt;&#10;                        &lt;/Box&gt;&#10;                    ))}&#10;                &lt;/Box&gt;&#10;                {/* 正确模式 */}&#10;                &lt;Box style={{&#10;                    flex: 1,&#10;                    background: '#F0FDF4',&#10;                    borderRadius: 8,&#10;                    padding: 16,&#10;                    borderTop: '3px solid #10B981',&#10;                }}&gt;&#10;                    &lt;Text style={{ fontSize: 16, color: '#065F46', fontWeight: 'bold', marginBottom: 8 }}&gt;&#10;                        良性循环&#10;                    &lt;/Text&gt;&#10;                    {['一次做对 → 零返工', '零返工 → 节省时间', '节省时间 → 从容交付', '从容交付 → 质量更优'].map((step, i) =&gt; (&#10;                        &lt;Box key={i} style={{ flexDirection: 'row', alignItems: 'center', gap: 6, marginTop: 6 }}&gt;&#10;                            &lt;Text style={{ fontSize: 12, color: '#10B981', fontWeight: 'bold', fontFamily: 'Inter' }}&gt;{i + 1}.&lt;/Text&gt;&#10;                            &lt;Text style={{ fontSize: 12, color: '#065F46' }}&gt;{step}&lt;/Text&gt;&#10;                        &lt;/Box&gt;&#10;                    ))}&#10;                &lt;/Box&gt;&#10;            &lt;/Box&gt;&#10;&#10;            {/* 核心数据 */}&#10;            &lt;Box style={{&#10;                background: 'linear-gradient(135deg, rgba(37,99,235,0.06) 0%, rgba(245,158,11,0.06) 100%)',&#10;                borderRadius: 8,&#10;                padding: 16,&#10;            }}&gt;&#10;                &lt;Text style={{ fontSize: 16, color: '#0F172A', fontWeight: 'bold', marginBottom: 10 }}&gt;&#10;                    数据说话&#10;                &lt;/Text&gt;&#10;                &lt;Box style={{ flexDirection: 'row', gap: 20 }}&gt;&#10;                    {[&#10;                        { num: '1:10', label: '预防 vs 故障\n成本比', color: '#2563EB' },&#10;                        { num: '40%', label: '返工时间\n占总工时', color: '#F59E0B' },&#10;                        { num: '3x', label: '不良品成本\n是良品3倍', color: '#EF4444' },&#10;                    ].map((item, idx) =&gt; (&#10;                        &lt;Box key={idx} style={{ flex: 1, alignItems: 'center' }}&gt;&#10;                            &lt;Text style={{ fontSize: 32, color: item.color, fontWeight: 'bold', fontFamily: 'Inter' }}&gt;&#10;                                {item.num}&#10;                            &lt;/Text&gt;&#10;                            &lt;Text style={{ fontSize: 12, color: '#475569', textAlign: 'center', marginTop: 4, lineHeight: 1.4 }}&gt;&#10;                                {item.label}&#10;                            &lt;/Text&gt;&#10;                        &lt;/Box&gt;&#10;                    ))}&#10;                &lt;/Box&gt;&#10;            &lt;/Box&gt;&#10;&#10;            {/* 结论 */}&#10;            &lt;Box style={{&#10;                flexDirection: 'row',&#10;                alignItems: 'center',&#10;                gap: 10,&#10;                background: '#2563EB',&#10;                padding: 14,&#10;                borderRadius: 8,&#10;            }}&gt;&#10;                &lt;FAIcon name='lightbulb' style={{ fill: '#F59E0B', width: 22, height: 22 }} /&gt;&#10;                &lt;Text style={{ fontSize: 15, color: '#FFFFFF', fontWeight: 'bold' }}&gt;&#10;                    质量是最好的效率加速器 —— 越追求质量，越高效&#10;                &lt;/Text&gt;&#10;            &lt;/Box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07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" name="矩形 179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97" name="任意形状 1796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98" name="文本框 1797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01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质量认知</a:t>
            </a:r>
            <a:endParaRPr/>
          </a:p>
        </p:txBody>
      </p:sp>
      <p:sp>
        <p:nvSpPr>
          <p:cNvPr id="1799" name="文本框 1798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质量与效率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不是对立，而是统一</a:t>
            </a:r>
            <a:endParaRPr/>
          </a:p>
        </p:txBody>
      </p:sp>
      <p:sp>
        <p:nvSpPr>
          <p:cNvPr id="1800" name="圆角矩形 1799"/>
          <p:cNvSpPr/>
          <p:nvPr/>
        </p:nvSpPr>
        <p:spPr>
          <a:xfrm>
            <a:off x="571500" y="1428750"/>
            <a:ext cx="3657600" cy="1847850"/>
          </a:xfrm>
          <a:prstGeom prst="roundRect">
            <a:avLst>
              <a:gd name="adj" fmla="val 4124"/>
            </a:avLst>
          </a:prstGeom>
          <a:gradFill>
            <a:gsLst>
              <a:gs pos="0">
                <a:srgbClr val="2563EB"/>
              </a:gs>
              <a:gs pos="100000">
                <a:srgbClr val="0EA5E9"/>
              </a:gs>
            </a:gsLst>
            <a:lin ang="2700000" scaled="1"/>
          </a:gradFill>
          <a:ln/>
        </p:spPr>
        <p:txBody>
          <a:bodyPr/>
          <a:lstStyle/>
          <a:p>
            <a:endParaRPr/>
          </a:p>
        </p:txBody>
      </p:sp>
      <p:sp>
        <p:nvSpPr>
          <p:cNvPr id="1801" name="文本框 1800" descr="{&quot;isTemplate&quot;:true,&quot;type&quot;:&quot;text&quot;}"/>
          <p:cNvSpPr txBox="1"/>
          <p:nvPr/>
        </p:nvSpPr>
        <p:spPr>
          <a:xfrm>
            <a:off x="800100" y="1657350"/>
            <a:ext cx="32004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200" spc="1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DIRFT</a:t>
            </a:r>
            <a:endParaRPr/>
          </a:p>
        </p:txBody>
      </p:sp>
      <p:sp>
        <p:nvSpPr>
          <p:cNvPr id="1802" name="文本框 1801" descr="{&quot;isTemplate&quot;:true,&quot;type&quot;:&quot;text&quot;}"/>
          <p:cNvSpPr txBox="1"/>
          <p:nvPr/>
        </p:nvSpPr>
        <p:spPr>
          <a:xfrm>
            <a:off x="800100" y="1885950"/>
            <a:ext cx="3200400" cy="3429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250" b="1">
                <a:solidFill>
                  <a:srgbClr val="FFFFFF"/>
                </a:solidFill>
                <a:latin typeface="Microsoft YaHei"/>
                <a:ea typeface="Microsoft YaHei"/>
              </a:rPr>
              <a:t>一次做对</a:t>
            </a:r>
            <a:endParaRPr/>
          </a:p>
        </p:txBody>
      </p:sp>
      <p:sp>
        <p:nvSpPr>
          <p:cNvPr id="1803" name="矩形 1802"/>
          <p:cNvSpPr/>
          <p:nvPr/>
        </p:nvSpPr>
        <p:spPr>
          <a:xfrm>
            <a:off x="800100" y="2343150"/>
            <a:ext cx="381000" cy="28575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04" name="文本框 1803" descr="{&quot;isTemplate&quot;:true,&quot;type&quot;:&quot;text&quot;}"/>
          <p:cNvSpPr txBox="1"/>
          <p:nvPr/>
        </p:nvSpPr>
        <p:spPr>
          <a:xfrm>
            <a:off x="800100" y="2505075"/>
            <a:ext cx="3200400" cy="2381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60000"/>
              </a:lnSpc>
            </a:pPr>
            <a:r>
              <a:rPr lang="en-US" sz="975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Do It Right The First Time</a:t>
            </a:r>
            <a:endParaRPr/>
          </a:p>
        </p:txBody>
      </p:sp>
      <p:sp>
        <p:nvSpPr>
          <p:cNvPr id="1805" name="文本框 1804" descr="{&quot;isTemplate&quot;:true,&quot;type&quot;:&quot;text&quot;}"/>
          <p:cNvSpPr txBox="1"/>
          <p:nvPr/>
        </p:nvSpPr>
        <p:spPr>
          <a:xfrm>
            <a:off x="800100" y="2819400"/>
            <a:ext cx="3200400" cy="2286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zh-CN" sz="975">
                <a:solidFill>
                  <a:srgbClr val="FFFFFF">
                    <a:alpha val="75000"/>
                  </a:srgbClr>
                </a:solidFill>
                <a:latin typeface="Microsoft YaHei"/>
                <a:ea typeface="Microsoft YaHei"/>
              </a:rPr>
              <a:t>第一次就把事情做对，是最高效的工作方式</a:t>
            </a:r>
            <a:endParaRPr/>
          </a:p>
        </p:txBody>
      </p:sp>
      <p:sp>
        <p:nvSpPr>
          <p:cNvPr id="1806" name="圆角矩形 1805"/>
          <p:cNvSpPr/>
          <p:nvPr/>
        </p:nvSpPr>
        <p:spPr>
          <a:xfrm>
            <a:off x="609600" y="3467100"/>
            <a:ext cx="3657600" cy="666750"/>
          </a:xfrm>
          <a:prstGeom prst="roundRect">
            <a:avLst>
              <a:gd name="adj" fmla="val 5714"/>
            </a:avLst>
          </a:prstGeom>
          <a:solidFill>
            <a:srgbClr val="FEF2F2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07" name="任意形状 1806"/>
          <p:cNvSpPr/>
          <p:nvPr/>
        </p:nvSpPr>
        <p:spPr>
          <a:xfrm>
            <a:off x="609600" y="3467100"/>
            <a:ext cx="3657600" cy="666750"/>
          </a:xfrm>
          <a:custGeom>
            <a:avLst/>
            <a:gdLst/>
            <a:ahLst/>
            <a:cxnLst/>
            <a:rect l="0" t="0" r="0" b="0"/>
            <a:pathLst>
              <a:path w="384" h="70">
                <a:moveTo>
                  <a:pt x="4" y="70"/>
                </a:moveTo>
                <a:cubicBezTo>
                  <a:pt x="2" y="70"/>
                  <a:pt x="0" y="68"/>
                  <a:pt x="0" y="66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lnTo>
                  <a:pt x="4" y="70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08" name="文本框 1807" descr="{&quot;isTemplate&quot;:true,&quot;type&quot;:&quot;text&quot;}"/>
          <p:cNvSpPr txBox="1"/>
          <p:nvPr/>
        </p:nvSpPr>
        <p:spPr>
          <a:xfrm>
            <a:off x="742950" y="3600450"/>
            <a:ext cx="33528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7F1D1D"/>
                </a:solidFill>
                <a:latin typeface="Microsoft YaHei"/>
                <a:ea typeface="Microsoft YaHei"/>
              </a:rPr>
              <a:t>常见误区</a:t>
            </a:r>
            <a:endParaRPr/>
          </a:p>
        </p:txBody>
      </p:sp>
      <p:sp>
        <p:nvSpPr>
          <p:cNvPr id="1809" name="文本框 1808" descr="{&quot;isTemplate&quot;:true,&quot;type&quot;:&quot;text&quot;}"/>
          <p:cNvSpPr txBox="1"/>
          <p:nvPr/>
        </p:nvSpPr>
        <p:spPr>
          <a:xfrm>
            <a:off x="742950" y="3790950"/>
            <a:ext cx="33528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</a:pPr>
            <a:r>
              <a:rPr lang="en-US" sz="900">
                <a:solidFill>
                  <a:srgbClr val="991B1B"/>
                </a:solidFill>
                <a:latin typeface="Microsoft YaHei"/>
                <a:ea typeface="Microsoft YaHei"/>
              </a:rPr>
              <a:t>"</a:t>
            </a: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赶进度就没法保证质量</a:t>
            </a:r>
            <a:r>
              <a:rPr lang="en-US" sz="900">
                <a:solidFill>
                  <a:srgbClr val="991B1B"/>
                </a:solidFill>
                <a:latin typeface="Microsoft YaHei"/>
                <a:ea typeface="Microsoft YaHei"/>
              </a:rPr>
              <a:t>" —— </a:t>
            </a: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这是把质量当成额外负担的思维</a:t>
            </a:r>
            <a:endParaRPr/>
          </a:p>
        </p:txBody>
      </p:sp>
      <p:sp>
        <p:nvSpPr>
          <p:cNvPr id="1810" name="圆角矩形 1809"/>
          <p:cNvSpPr/>
          <p:nvPr/>
        </p:nvSpPr>
        <p:spPr>
          <a:xfrm>
            <a:off x="4552950" y="1457325"/>
            <a:ext cx="3467100" cy="1400175"/>
          </a:xfrm>
          <a:prstGeom prst="roundRect">
            <a:avLst>
              <a:gd name="adj" fmla="val 5442"/>
            </a:avLst>
          </a:prstGeom>
          <a:solidFill>
            <a:srgbClr val="FEF2F2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11" name="任意形状 1810"/>
          <p:cNvSpPr/>
          <p:nvPr/>
        </p:nvSpPr>
        <p:spPr>
          <a:xfrm>
            <a:off x="4552950" y="1457325"/>
            <a:ext cx="3467100" cy="1400175"/>
          </a:xfrm>
          <a:custGeom>
            <a:avLst/>
            <a:gdLst/>
            <a:ahLst/>
            <a:cxnLst/>
            <a:rect l="0" t="0" r="0" b="0"/>
            <a:pathLst>
              <a:path w="364" h="147">
                <a:moveTo>
                  <a:pt x="356" y="0"/>
                </a:moveTo>
                <a:cubicBezTo>
                  <a:pt x="360" y="0"/>
                  <a:pt x="363" y="3"/>
                  <a:pt x="364" y="7"/>
                </a:cubicBezTo>
                <a:cubicBezTo>
                  <a:pt x="363" y="4"/>
                  <a:pt x="361" y="3"/>
                  <a:pt x="359" y="3"/>
                </a:cubicBezTo>
                <a:lnTo>
                  <a:pt x="5" y="3"/>
                </a:lnTo>
                <a:cubicBezTo>
                  <a:pt x="3" y="3"/>
                  <a:pt x="1" y="5"/>
                  <a:pt x="0" y="7"/>
                </a:cubicBezTo>
                <a:cubicBezTo>
                  <a:pt x="1" y="3"/>
                  <a:pt x="4" y="0"/>
                  <a:pt x="8" y="0"/>
                </a:cubicBezTo>
                <a:lnTo>
                  <a:pt x="356" y="0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12" name="文本框 1811" descr="{&quot;isTemplate&quot;:true,&quot;type&quot;:&quot;text&quot;}"/>
          <p:cNvSpPr txBox="1"/>
          <p:nvPr/>
        </p:nvSpPr>
        <p:spPr>
          <a:xfrm>
            <a:off x="4705350" y="1609725"/>
            <a:ext cx="31623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7F1D1D"/>
                </a:solidFill>
                <a:latin typeface="Microsoft YaHei"/>
                <a:ea typeface="Microsoft YaHei"/>
              </a:rPr>
              <a:t>恶性循环</a:t>
            </a:r>
            <a:endParaRPr/>
          </a:p>
        </p:txBody>
      </p:sp>
      <p:sp>
        <p:nvSpPr>
          <p:cNvPr id="1813" name="文本框 1812" descr="{&quot;isTemplate&quot;:true,&quot;type&quot;:&quot;text&quot;}"/>
          <p:cNvSpPr txBox="1"/>
          <p:nvPr/>
        </p:nvSpPr>
        <p:spPr>
          <a:xfrm>
            <a:off x="4705350" y="1933575"/>
            <a:ext cx="1047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DC2626"/>
                </a:solidFill>
                <a:latin typeface="Inter"/>
                <a:ea typeface="Inter"/>
              </a:rPr>
              <a:t>1.</a:t>
            </a:r>
            <a:endParaRPr/>
          </a:p>
        </p:txBody>
      </p:sp>
      <p:sp>
        <p:nvSpPr>
          <p:cNvPr id="1814" name="文本框 1813" descr="{&quot;isTemplate&quot;:true,&quot;type&quot;:&quot;text&quot;}"/>
          <p:cNvSpPr txBox="1"/>
          <p:nvPr/>
        </p:nvSpPr>
        <p:spPr>
          <a:xfrm>
            <a:off x="4867275" y="1933575"/>
            <a:ext cx="10953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忽视质量</a:t>
            </a:r>
            <a:r>
              <a:rPr lang="en-US" sz="900">
                <a:solidFill>
                  <a:srgbClr val="991B1B"/>
                </a:solidFill>
                <a:latin typeface="Microsoft YaHei"/>
                <a:ea typeface="Microsoft YaHei"/>
              </a:rPr>
              <a:t> → </a:t>
            </a: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返工增多</a:t>
            </a:r>
            <a:endParaRPr/>
          </a:p>
        </p:txBody>
      </p:sp>
      <p:sp>
        <p:nvSpPr>
          <p:cNvPr id="1815" name="文本框 1814" descr="{&quot;isTemplate&quot;:true,&quot;type&quot;:&quot;text&quot;}"/>
          <p:cNvSpPr txBox="1"/>
          <p:nvPr/>
        </p:nvSpPr>
        <p:spPr>
          <a:xfrm>
            <a:off x="4705350" y="2133600"/>
            <a:ext cx="1047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DC2626"/>
                </a:solidFill>
                <a:latin typeface="Inter"/>
                <a:ea typeface="Inter"/>
              </a:rPr>
              <a:t>2.</a:t>
            </a:r>
            <a:endParaRPr/>
          </a:p>
        </p:txBody>
      </p:sp>
      <p:sp>
        <p:nvSpPr>
          <p:cNvPr id="1816" name="文本框 1815" descr="{&quot;isTemplate&quot;:true,&quot;type&quot;:&quot;text&quot;}"/>
          <p:cNvSpPr txBox="1"/>
          <p:nvPr/>
        </p:nvSpPr>
        <p:spPr>
          <a:xfrm>
            <a:off x="4867275" y="2133600"/>
            <a:ext cx="10953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返工增多</a:t>
            </a:r>
            <a:r>
              <a:rPr lang="en-US" sz="900">
                <a:solidFill>
                  <a:srgbClr val="991B1B"/>
                </a:solidFill>
                <a:latin typeface="Microsoft YaHei"/>
                <a:ea typeface="Microsoft YaHei"/>
              </a:rPr>
              <a:t> → </a:t>
            </a: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进度延误</a:t>
            </a:r>
            <a:endParaRPr/>
          </a:p>
        </p:txBody>
      </p:sp>
      <p:sp>
        <p:nvSpPr>
          <p:cNvPr id="1817" name="文本框 1816" descr="{&quot;isTemplate&quot;:true,&quot;type&quot;:&quot;text&quot;}"/>
          <p:cNvSpPr txBox="1"/>
          <p:nvPr/>
        </p:nvSpPr>
        <p:spPr>
          <a:xfrm>
            <a:off x="4705350" y="2333625"/>
            <a:ext cx="1047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DC2626"/>
                </a:solidFill>
                <a:latin typeface="Inter"/>
                <a:ea typeface="Inter"/>
              </a:rPr>
              <a:t>3.</a:t>
            </a:r>
            <a:endParaRPr/>
          </a:p>
        </p:txBody>
      </p:sp>
      <p:sp>
        <p:nvSpPr>
          <p:cNvPr id="1818" name="文本框 1817" descr="{&quot;isTemplate&quot;:true,&quot;type&quot;:&quot;text&quot;}"/>
          <p:cNvSpPr txBox="1"/>
          <p:nvPr/>
        </p:nvSpPr>
        <p:spPr>
          <a:xfrm>
            <a:off x="4867275" y="2333625"/>
            <a:ext cx="10953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进度延误</a:t>
            </a:r>
            <a:r>
              <a:rPr lang="en-US" sz="900">
                <a:solidFill>
                  <a:srgbClr val="991B1B"/>
                </a:solidFill>
                <a:latin typeface="Microsoft YaHei"/>
                <a:ea typeface="Microsoft YaHei"/>
              </a:rPr>
              <a:t> → </a:t>
            </a: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加班赶工</a:t>
            </a:r>
            <a:endParaRPr/>
          </a:p>
        </p:txBody>
      </p:sp>
      <p:sp>
        <p:nvSpPr>
          <p:cNvPr id="1819" name="文本框 1818" descr="{&quot;isTemplate&quot;:true,&quot;type&quot;:&quot;text&quot;}"/>
          <p:cNvSpPr txBox="1"/>
          <p:nvPr/>
        </p:nvSpPr>
        <p:spPr>
          <a:xfrm>
            <a:off x="4705350" y="2533650"/>
            <a:ext cx="1047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DC2626"/>
                </a:solidFill>
                <a:latin typeface="Inter"/>
                <a:ea typeface="Inter"/>
              </a:rPr>
              <a:t>4.</a:t>
            </a:r>
            <a:endParaRPr/>
          </a:p>
        </p:txBody>
      </p:sp>
      <p:sp>
        <p:nvSpPr>
          <p:cNvPr id="1820" name="文本框 1819" descr="{&quot;isTemplate&quot;:true,&quot;type&quot;:&quot;text&quot;}"/>
          <p:cNvSpPr txBox="1"/>
          <p:nvPr/>
        </p:nvSpPr>
        <p:spPr>
          <a:xfrm>
            <a:off x="4867275" y="2533650"/>
            <a:ext cx="10953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加班赶工</a:t>
            </a:r>
            <a:r>
              <a:rPr lang="en-US" sz="900">
                <a:solidFill>
                  <a:srgbClr val="991B1B"/>
                </a:solidFill>
                <a:latin typeface="Microsoft YaHei"/>
                <a:ea typeface="Microsoft YaHei"/>
              </a:rPr>
              <a:t> → </a:t>
            </a:r>
            <a:r>
              <a:rPr lang="zh-CN" sz="900">
                <a:solidFill>
                  <a:srgbClr val="991B1B"/>
                </a:solidFill>
                <a:latin typeface="Microsoft YaHei"/>
                <a:ea typeface="Microsoft YaHei"/>
              </a:rPr>
              <a:t>质量更差</a:t>
            </a:r>
            <a:endParaRPr/>
          </a:p>
        </p:txBody>
      </p:sp>
      <p:sp>
        <p:nvSpPr>
          <p:cNvPr id="1821" name="圆角矩形 1820"/>
          <p:cNvSpPr/>
          <p:nvPr/>
        </p:nvSpPr>
        <p:spPr>
          <a:xfrm>
            <a:off x="8153400" y="1457325"/>
            <a:ext cx="3467100" cy="1400175"/>
          </a:xfrm>
          <a:prstGeom prst="roundRect">
            <a:avLst>
              <a:gd name="adj" fmla="val 5442"/>
            </a:avLst>
          </a:prstGeom>
          <a:solidFill>
            <a:srgbClr val="F0FDF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22" name="任意形状 1821"/>
          <p:cNvSpPr/>
          <p:nvPr/>
        </p:nvSpPr>
        <p:spPr>
          <a:xfrm>
            <a:off x="8153400" y="1457325"/>
            <a:ext cx="3467100" cy="1400175"/>
          </a:xfrm>
          <a:custGeom>
            <a:avLst/>
            <a:gdLst/>
            <a:ahLst/>
            <a:cxnLst/>
            <a:rect l="0" t="0" r="0" b="0"/>
            <a:pathLst>
              <a:path w="364" h="147">
                <a:moveTo>
                  <a:pt x="356" y="0"/>
                </a:moveTo>
                <a:cubicBezTo>
                  <a:pt x="360" y="0"/>
                  <a:pt x="363" y="3"/>
                  <a:pt x="364" y="7"/>
                </a:cubicBezTo>
                <a:cubicBezTo>
                  <a:pt x="363" y="4"/>
                  <a:pt x="361" y="3"/>
                  <a:pt x="359" y="3"/>
                </a:cubicBezTo>
                <a:lnTo>
                  <a:pt x="5" y="3"/>
                </a:lnTo>
                <a:cubicBezTo>
                  <a:pt x="3" y="3"/>
                  <a:pt x="1" y="5"/>
                  <a:pt x="0" y="7"/>
                </a:cubicBezTo>
                <a:cubicBezTo>
                  <a:pt x="1" y="3"/>
                  <a:pt x="4" y="0"/>
                  <a:pt x="8" y="0"/>
                </a:cubicBezTo>
                <a:lnTo>
                  <a:pt x="356" y="0"/>
                </a:ln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23" name="文本框 1822" descr="{&quot;isTemplate&quot;:true,&quot;type&quot;:&quot;text&quot;}"/>
          <p:cNvSpPr txBox="1"/>
          <p:nvPr/>
        </p:nvSpPr>
        <p:spPr>
          <a:xfrm>
            <a:off x="8305800" y="1609725"/>
            <a:ext cx="316230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065F46"/>
                </a:solidFill>
                <a:latin typeface="Microsoft YaHei"/>
                <a:ea typeface="Microsoft YaHei"/>
              </a:rPr>
              <a:t>良性循环</a:t>
            </a:r>
            <a:endParaRPr/>
          </a:p>
        </p:txBody>
      </p:sp>
      <p:sp>
        <p:nvSpPr>
          <p:cNvPr id="1824" name="文本框 1823" descr="{&quot;isTemplate&quot;:true,&quot;type&quot;:&quot;text&quot;}"/>
          <p:cNvSpPr txBox="1"/>
          <p:nvPr/>
        </p:nvSpPr>
        <p:spPr>
          <a:xfrm>
            <a:off x="8305800" y="1933575"/>
            <a:ext cx="1047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10B981"/>
                </a:solidFill>
                <a:latin typeface="Inter"/>
                <a:ea typeface="Inter"/>
              </a:rPr>
              <a:t>1.</a:t>
            </a:r>
            <a:endParaRPr/>
          </a:p>
        </p:txBody>
      </p:sp>
      <p:sp>
        <p:nvSpPr>
          <p:cNvPr id="1825" name="文本框 1824" descr="{&quot;isTemplate&quot;:true,&quot;type&quot;:&quot;text&quot;}"/>
          <p:cNvSpPr txBox="1"/>
          <p:nvPr/>
        </p:nvSpPr>
        <p:spPr>
          <a:xfrm>
            <a:off x="8467725" y="1933575"/>
            <a:ext cx="9810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065F46"/>
                </a:solidFill>
                <a:latin typeface="Microsoft YaHei"/>
                <a:ea typeface="Microsoft YaHei"/>
              </a:rPr>
              <a:t>一次做对</a:t>
            </a:r>
            <a:r>
              <a:rPr lang="en-US" sz="900">
                <a:solidFill>
                  <a:srgbClr val="065F46"/>
                </a:solidFill>
                <a:latin typeface="Microsoft YaHei"/>
                <a:ea typeface="Microsoft YaHei"/>
              </a:rPr>
              <a:t> → </a:t>
            </a:r>
            <a:r>
              <a:rPr lang="zh-CN" sz="900">
                <a:solidFill>
                  <a:srgbClr val="065F46"/>
                </a:solidFill>
                <a:latin typeface="Microsoft YaHei"/>
                <a:ea typeface="Microsoft YaHei"/>
              </a:rPr>
              <a:t>零返工</a:t>
            </a:r>
            <a:endParaRPr/>
          </a:p>
        </p:txBody>
      </p:sp>
      <p:sp>
        <p:nvSpPr>
          <p:cNvPr id="1826" name="文本框 1825" descr="{&quot;isTemplate&quot;:true,&quot;type&quot;:&quot;text&quot;}"/>
          <p:cNvSpPr txBox="1"/>
          <p:nvPr/>
        </p:nvSpPr>
        <p:spPr>
          <a:xfrm>
            <a:off x="8305800" y="2133600"/>
            <a:ext cx="1047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10B981"/>
                </a:solidFill>
                <a:latin typeface="Inter"/>
                <a:ea typeface="Inter"/>
              </a:rPr>
              <a:t>2.</a:t>
            </a:r>
            <a:endParaRPr/>
          </a:p>
        </p:txBody>
      </p:sp>
      <p:sp>
        <p:nvSpPr>
          <p:cNvPr id="1827" name="文本框 1826" descr="{&quot;isTemplate&quot;:true,&quot;type&quot;:&quot;text&quot;}"/>
          <p:cNvSpPr txBox="1"/>
          <p:nvPr/>
        </p:nvSpPr>
        <p:spPr>
          <a:xfrm>
            <a:off x="8467725" y="2133600"/>
            <a:ext cx="9810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065F46"/>
                </a:solidFill>
                <a:latin typeface="Microsoft YaHei"/>
                <a:ea typeface="Microsoft YaHei"/>
              </a:rPr>
              <a:t>零返工</a:t>
            </a:r>
            <a:r>
              <a:rPr lang="en-US" sz="900">
                <a:solidFill>
                  <a:srgbClr val="065F46"/>
                </a:solidFill>
                <a:latin typeface="Microsoft YaHei"/>
                <a:ea typeface="Microsoft YaHei"/>
              </a:rPr>
              <a:t> → </a:t>
            </a:r>
            <a:r>
              <a:rPr lang="zh-CN" sz="900">
                <a:solidFill>
                  <a:srgbClr val="065F46"/>
                </a:solidFill>
                <a:latin typeface="Microsoft YaHei"/>
                <a:ea typeface="Microsoft YaHei"/>
              </a:rPr>
              <a:t>节省时间</a:t>
            </a:r>
            <a:endParaRPr/>
          </a:p>
        </p:txBody>
      </p:sp>
      <p:sp>
        <p:nvSpPr>
          <p:cNvPr id="1828" name="文本框 1827" descr="{&quot;isTemplate&quot;:true,&quot;type&quot;:&quot;text&quot;}"/>
          <p:cNvSpPr txBox="1"/>
          <p:nvPr/>
        </p:nvSpPr>
        <p:spPr>
          <a:xfrm>
            <a:off x="8305800" y="2333625"/>
            <a:ext cx="1047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10B981"/>
                </a:solidFill>
                <a:latin typeface="Inter"/>
                <a:ea typeface="Inter"/>
              </a:rPr>
              <a:t>3.</a:t>
            </a:r>
            <a:endParaRPr/>
          </a:p>
        </p:txBody>
      </p:sp>
      <p:sp>
        <p:nvSpPr>
          <p:cNvPr id="1829" name="文本框 1828" descr="{&quot;isTemplate&quot;:true,&quot;type&quot;:&quot;text&quot;}"/>
          <p:cNvSpPr txBox="1"/>
          <p:nvPr/>
        </p:nvSpPr>
        <p:spPr>
          <a:xfrm>
            <a:off x="8467725" y="2333625"/>
            <a:ext cx="10953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065F46"/>
                </a:solidFill>
                <a:latin typeface="Microsoft YaHei"/>
                <a:ea typeface="Microsoft YaHei"/>
              </a:rPr>
              <a:t>节省时间</a:t>
            </a:r>
            <a:r>
              <a:rPr lang="en-US" sz="900">
                <a:solidFill>
                  <a:srgbClr val="065F46"/>
                </a:solidFill>
                <a:latin typeface="Microsoft YaHei"/>
                <a:ea typeface="Microsoft YaHei"/>
              </a:rPr>
              <a:t> → </a:t>
            </a:r>
            <a:r>
              <a:rPr lang="zh-CN" sz="900">
                <a:solidFill>
                  <a:srgbClr val="065F46"/>
                </a:solidFill>
                <a:latin typeface="Microsoft YaHei"/>
                <a:ea typeface="Microsoft YaHei"/>
              </a:rPr>
              <a:t>从容交付</a:t>
            </a:r>
            <a:endParaRPr/>
          </a:p>
        </p:txBody>
      </p:sp>
      <p:sp>
        <p:nvSpPr>
          <p:cNvPr id="1830" name="文本框 1829" descr="{&quot;isTemplate&quot;:true,&quot;type&quot;:&quot;text&quot;}"/>
          <p:cNvSpPr txBox="1"/>
          <p:nvPr/>
        </p:nvSpPr>
        <p:spPr>
          <a:xfrm>
            <a:off x="8305800" y="2533650"/>
            <a:ext cx="1047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10B981"/>
                </a:solidFill>
                <a:latin typeface="Inter"/>
                <a:ea typeface="Inter"/>
              </a:rPr>
              <a:t>4.</a:t>
            </a:r>
            <a:endParaRPr/>
          </a:p>
        </p:txBody>
      </p:sp>
      <p:sp>
        <p:nvSpPr>
          <p:cNvPr id="1831" name="文本框 1830" descr="{&quot;isTemplate&quot;:true,&quot;type&quot;:&quot;text&quot;}"/>
          <p:cNvSpPr txBox="1"/>
          <p:nvPr/>
        </p:nvSpPr>
        <p:spPr>
          <a:xfrm>
            <a:off x="8467725" y="2533650"/>
            <a:ext cx="10953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00">
                <a:solidFill>
                  <a:srgbClr val="065F46"/>
                </a:solidFill>
                <a:latin typeface="Microsoft YaHei"/>
                <a:ea typeface="Microsoft YaHei"/>
              </a:rPr>
              <a:t>从容交付</a:t>
            </a:r>
            <a:r>
              <a:rPr lang="en-US" sz="900">
                <a:solidFill>
                  <a:srgbClr val="065F46"/>
                </a:solidFill>
                <a:latin typeface="Microsoft YaHei"/>
                <a:ea typeface="Microsoft YaHei"/>
              </a:rPr>
              <a:t> → </a:t>
            </a:r>
            <a:r>
              <a:rPr lang="zh-CN" sz="900">
                <a:solidFill>
                  <a:srgbClr val="065F46"/>
                </a:solidFill>
                <a:latin typeface="Microsoft YaHei"/>
                <a:ea typeface="Microsoft YaHei"/>
              </a:rPr>
              <a:t>质量更优</a:t>
            </a:r>
            <a:endParaRPr/>
          </a:p>
        </p:txBody>
      </p:sp>
      <p:sp>
        <p:nvSpPr>
          <p:cNvPr id="1832" name="圆角矩形 1831"/>
          <p:cNvSpPr/>
          <p:nvPr/>
        </p:nvSpPr>
        <p:spPr>
          <a:xfrm>
            <a:off x="4552950" y="2962275"/>
            <a:ext cx="7067550" cy="1390650"/>
          </a:xfrm>
          <a:prstGeom prst="roundRect">
            <a:avLst>
              <a:gd name="adj" fmla="val 5479"/>
            </a:avLst>
          </a:prstGeom>
          <a:gradFill>
            <a:gsLst>
              <a:gs pos="0">
                <a:srgbClr val="2563EB">
                  <a:alpha val="6000"/>
                </a:srgbClr>
              </a:gs>
              <a:gs pos="100000">
                <a:srgbClr val="F59E0B">
                  <a:alpha val="6000"/>
                </a:srgbClr>
              </a:gs>
            </a:gsLst>
            <a:lin ang="2700000" scaled="1"/>
          </a:gradFill>
          <a:ln/>
        </p:spPr>
        <p:txBody>
          <a:bodyPr/>
          <a:lstStyle/>
          <a:p>
            <a:endParaRPr/>
          </a:p>
        </p:txBody>
      </p:sp>
      <p:sp>
        <p:nvSpPr>
          <p:cNvPr id="1833" name="文本框 1832" descr="{&quot;isTemplate&quot;:true,&quot;type&quot;:&quot;text&quot;}"/>
          <p:cNvSpPr txBox="1"/>
          <p:nvPr/>
        </p:nvSpPr>
        <p:spPr>
          <a:xfrm>
            <a:off x="4705350" y="3114675"/>
            <a:ext cx="6762750" cy="1905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0F172A"/>
                </a:solidFill>
                <a:latin typeface="Microsoft YaHei"/>
                <a:ea typeface="Microsoft YaHei"/>
              </a:rPr>
              <a:t>数据说话</a:t>
            </a:r>
            <a:endParaRPr/>
          </a:p>
        </p:txBody>
      </p:sp>
      <p:sp>
        <p:nvSpPr>
          <p:cNvPr id="1834" name="文本框 1833" descr="{&quot;isTemplate&quot;:true,&quot;type&quot;:&quot;text&quot;}"/>
          <p:cNvSpPr txBox="1"/>
          <p:nvPr/>
        </p:nvSpPr>
        <p:spPr>
          <a:xfrm>
            <a:off x="5457825" y="3400425"/>
            <a:ext cx="619125" cy="3714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400" b="1">
                <a:solidFill>
                  <a:srgbClr val="2563EB"/>
                </a:solidFill>
                <a:latin typeface="Inter"/>
                <a:ea typeface="Inter"/>
              </a:rPr>
              <a:t>1:10</a:t>
            </a:r>
            <a:endParaRPr/>
          </a:p>
        </p:txBody>
      </p:sp>
      <p:sp>
        <p:nvSpPr>
          <p:cNvPr id="1835" name="文本框 1834" descr="{&quot;isTemplate&quot;:true,&quot;type&quot;:&quot;text&quot;}"/>
          <p:cNvSpPr txBox="1"/>
          <p:nvPr/>
        </p:nvSpPr>
        <p:spPr>
          <a:xfrm>
            <a:off x="5448300" y="3810000"/>
            <a:ext cx="638175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 algn="ctr"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预防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 vs 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故障
成本比</a:t>
            </a:r>
            <a:endParaRPr/>
          </a:p>
        </p:txBody>
      </p:sp>
      <p:sp>
        <p:nvSpPr>
          <p:cNvPr id="1836" name="文本框 1835" descr="{&quot;isTemplate&quot;:true,&quot;type&quot;:&quot;text&quot;}"/>
          <p:cNvSpPr txBox="1"/>
          <p:nvPr/>
        </p:nvSpPr>
        <p:spPr>
          <a:xfrm>
            <a:off x="7781925" y="3400425"/>
            <a:ext cx="619125" cy="3714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400" b="1">
                <a:solidFill>
                  <a:srgbClr val="F59E0B"/>
                </a:solidFill>
                <a:latin typeface="Inter"/>
                <a:ea typeface="Inter"/>
              </a:rPr>
              <a:t>40%</a:t>
            </a:r>
            <a:endParaRPr/>
          </a:p>
        </p:txBody>
      </p:sp>
      <p:sp>
        <p:nvSpPr>
          <p:cNvPr id="1837" name="文本框 1836" descr="{&quot;isTemplate&quot;:true,&quot;type&quot;:&quot;text&quot;}"/>
          <p:cNvSpPr txBox="1"/>
          <p:nvPr/>
        </p:nvSpPr>
        <p:spPr>
          <a:xfrm>
            <a:off x="7858125" y="3810000"/>
            <a:ext cx="4572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 algn="ctr"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返工时间
占总工时</a:t>
            </a:r>
            <a:endParaRPr/>
          </a:p>
        </p:txBody>
      </p:sp>
      <p:sp>
        <p:nvSpPr>
          <p:cNvPr id="1838" name="文本框 1837" descr="{&quot;isTemplate&quot;:true,&quot;type&quot;:&quot;text&quot;}"/>
          <p:cNvSpPr txBox="1"/>
          <p:nvPr/>
        </p:nvSpPr>
        <p:spPr>
          <a:xfrm>
            <a:off x="10239375" y="3400425"/>
            <a:ext cx="342900" cy="3714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400" b="1">
                <a:solidFill>
                  <a:srgbClr val="EF4444"/>
                </a:solidFill>
                <a:latin typeface="Inter"/>
                <a:ea typeface="Inter"/>
              </a:rPr>
              <a:t>3x</a:t>
            </a:r>
            <a:endParaRPr/>
          </a:p>
        </p:txBody>
      </p:sp>
      <p:sp>
        <p:nvSpPr>
          <p:cNvPr id="1839" name="文本框 1838" descr="{&quot;isTemplate&quot;:true,&quot;type&quot;:&quot;text&quot;}"/>
          <p:cNvSpPr txBox="1"/>
          <p:nvPr/>
        </p:nvSpPr>
        <p:spPr>
          <a:xfrm>
            <a:off x="10125075" y="3810000"/>
            <a:ext cx="5715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 algn="ctr">
              <a:lnSpc>
                <a:spcPct val="140000"/>
              </a:lnSpc>
            </a:pP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不良品成本
是良品</a:t>
            </a:r>
            <a:r>
              <a:rPr lang="en-US" sz="900">
                <a:solidFill>
                  <a:srgbClr val="475569"/>
                </a:solidFill>
                <a:latin typeface="Microsoft YaHei"/>
                <a:ea typeface="Microsoft YaHei"/>
              </a:rPr>
              <a:t>3</a:t>
            </a:r>
            <a:r>
              <a:rPr lang="zh-CN" sz="900">
                <a:solidFill>
                  <a:srgbClr val="475569"/>
                </a:solidFill>
                <a:latin typeface="Microsoft YaHei"/>
                <a:ea typeface="Microsoft YaHei"/>
              </a:rPr>
              <a:t>倍</a:t>
            </a:r>
            <a:endParaRPr/>
          </a:p>
        </p:txBody>
      </p:sp>
      <p:sp>
        <p:nvSpPr>
          <p:cNvPr id="1840" name="圆角矩形 1839"/>
          <p:cNvSpPr/>
          <p:nvPr/>
        </p:nvSpPr>
        <p:spPr>
          <a:xfrm>
            <a:off x="4552950" y="4486275"/>
            <a:ext cx="7067550" cy="47625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841" name="图形 1840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6300" y="4619625"/>
            <a:ext cx="209550" cy="209550"/>
          </a:xfrm>
          <a:prstGeom prst="rect">
            <a:avLst/>
          </a:prstGeom>
          <a:ln/>
        </p:spPr>
      </p:pic>
      <p:sp>
        <p:nvSpPr>
          <p:cNvPr id="1842" name="文本框 1841" descr="{&quot;isTemplate&quot;:true,&quot;type&quot;:&quot;text&quot;}"/>
          <p:cNvSpPr txBox="1"/>
          <p:nvPr/>
        </p:nvSpPr>
        <p:spPr>
          <a:xfrm>
            <a:off x="4991100" y="4638675"/>
            <a:ext cx="3228975" cy="1714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FFFFFF"/>
                </a:solidFill>
                <a:latin typeface="Microsoft YaHei"/>
                <a:ea typeface="Microsoft YaHei"/>
              </a:rPr>
              <a:t>质量是最好的效率加速器</a:t>
            </a:r>
            <a:r>
              <a:rPr lang="en-US" sz="1125" b="1">
                <a:solidFill>
                  <a:srgbClr val="FFFFFF"/>
                </a:solidFill>
                <a:latin typeface="Microsoft YaHei"/>
                <a:ea typeface="Microsoft YaHei"/>
              </a:rPr>
              <a:t> —— </a:t>
            </a:r>
            <a:r>
              <a:rPr lang="zh-CN" sz="1125" b="1">
                <a:solidFill>
                  <a:srgbClr val="FFFFFF"/>
                </a:solidFill>
                <a:latin typeface="Microsoft YaHei"/>
                <a:ea typeface="Microsoft YaHei"/>
              </a:rPr>
              <a:t>越追求质量，越高效</a:t>
            </a:r>
            <a:endParaRPr/>
          </a:p>
        </p:txBody>
      </p:sp>
      <p:sp>
        <p:nvSpPr>
          <p:cNvPr id="1843" name="任意形状 1842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44" name="文本框 1843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1845" name="文本框 1844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07 / 30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2 · 质量管理体系&#10;            &lt;/Text&gt;&#10;            &lt;Text style={{ fontSize: 34, color: '#0F172A', fontWeight: 'bold', marginTop: 8 }}&gt;&#10;                ISO 9001 —— 全球质量管理的&quot;通用语言&quot;&#10;            &lt;/Text&gt;&#10;        &lt;/Box&gt;&#10;&#10;        {/* 左45%：ISO 9001发展历程 */}&#10;        &lt;Box style={{&#10;            position: 'absolute',&#10;            top: 150, left: 60,&#10;            width: '40%',&#10;            flexDirection: 'column',&#10;        }}&gt;&#10;            &lt;Text style={{ fontSize: 18, color: '#0F172A', fontWeight: 'bold', marginBottom: 12 }}&gt;&#10;                标准演进历程&#10;            &lt;/Text&gt;&#10;            &lt;svg width={440} height={360} viewBox='0 0 440 360'&gt;&#10;                {/* 主轴线 */}&#10;                &lt;line x1={30} y1={180} x2={410} y2={180} stroke='#E2E8F0' strokeWidth={3} /&gt;&#10;                &lt;line x1={30} y1={180} x2={410} y2={180} stroke='url(#isoGrad)' strokeWidth={3} /&gt;&#10;                &lt;defs&gt;&#10;                    &lt;linearGradient id='isoGrad' x1='0%' y1='0%' x2='100%' y2='0%'&gt;&#10;                        &lt;stop offset='0%' stopColor='#94A3B8' /&gt;&#10;                        &lt;stop offset='100%' stopColor='#2563EB' /&gt;&#10;                    &lt;/linearGradient&gt;&#10;                &lt;/defs&gt;&#10;                {/* 节点 */}&#10;                {[&#10;                    { x: 60, year: '1987', note: '首版发布', color: '#94A3B8' },&#10;                    { x: 160, year: '1994', note: '小幅修订', color: '#0EA5E9' },&#10;                    { x: 260, year: '2000', note: '过程方法', color: '#2563EB' },&#10;                    { x: 360, year: '2015', note: '风险思维', color: '#F59E0B' },&#10;                ].map((node, idx) =&gt; (&#10;                    &lt;g key={idx}&gt;&#10;                        &lt;circle cx={node.x} cy={180} r={16} fill={node.color} /&gt;&#10;                        &lt;circle cx={node.x} cy={180} r={8} fill='#FFFFFF' /&gt;&#10;                        &lt;text x={node.x} y={150} textAnchor='middle' fontSize={16} fontWeight='bold' fill={node.color} fontFamily='Inter'&gt;{node.year}&lt;/text&gt;&#10;                        &lt;text x={node.x} y={215} textAnchor='middle' fontSize={12} fill='#475569'&gt;{node.note}&lt;/text&gt;&#10;                    &lt;/g&gt;&#10;                ))}&#10;                {/* 2015 高亮 */}&#10;                &lt;rect x={320} y={240} width={100} height={70} rx={6} fill='rgba(245,158,11,0.10)' stroke='#F59E0B' strokeWidth={1} strokeDasharray='3 2' /&gt;&#10;                &lt;text x={370} y={265} textAnchor='middle' fontSize={12} fontWeight='bold' fill='#F59E0B'&gt;现行版本&lt;/text&gt;&#10;                &lt;text x={370} y={285} textAnchor='middle' fontSize={11} fill='#475569'&gt;ISO 9001:2015&lt;/text&gt;&#10;                &lt;text x={370} y={300} textAnchor='middle' fontSize={10} fill='#94A3B8'&gt;下次转版预计&lt;/text&gt;&#10;            &lt;/svg&gt;&#10;            &lt;Box style={{&#10;                background: '#F8FAFC',&#10;                borderLeft: '4px solid #2563EB',&#10;                padding: 12,&#10;                borderRadius: 4,&#10;                marginTop: 8,&#10;            }}&gt;&#10;                &lt;Text style={{ fontSize: 13, color: '#475569', lineHeight: 1.6 }}&gt;&#10;                    ISO 9001 是国际标准化组织（ISO）发布的质量管理体系标准，全球已有 &lt;span style={{ color: '#2563EB', fontWeight: 'bold' }}&gt;100万+&lt;/span&gt; 家组织获得认证，覆盖 180+ 个国家。&#10;                &lt;/Text&gt;&#10;            &lt;/Box&gt;&#10;        &lt;/Box&gt;&#10;&#10;        {/* 右55%：标准框架十大条款 */}&#10;        &lt;Box style={{&#10;            position: 'absolute',&#10;            top: 150, right: 60,&#10;            width: '52%',&#10;            flexDirection: 'column',&#10;        }}&gt;&#10;            &lt;Text style={{ fontSize: 18, color: '#0F172A', fontWeight: 'bold', marginBottom: 12 }}&gt;&#10;                ISO 9001:2015 标准框架（十章结构）&#10;            &lt;/Text&gt;&#10;            &lt;Box style={{ flexDirection: 'row', flexWrap: 'wrap', gap: 8 }}&gt;&#10;                {[&#10;                    { num: '1', name: '范围', color: '#94A3B8' },&#10;                    { num: '2', name: '规范性引用文件', color: '#94A3B8' },&#10;                    { num: '3', name: '术语和定义', color: '#94A3B8' },&#10;                    { num: '4', name: '组织环境', color: '#2563EB' },&#10;                    { num: '5', name: '领导作用', color: '#2563EB' },&#10;                    { num: '6', name: '策划', color: '#2563EB' },&#10;                    { num: '7', name: '支持', color: '#0EA5E9' },&#10;                    { num: '8', name: '运行', color: '#0EA5E9' },&#10;                    { num: '9', name: '绩效评价', color: '#F59E0B' },&#10;                    { num: '10', name: '改进', color: '#F59E0B' },&#10;                ].map((clause, idx) =&gt; (&#10;                    &lt;Box key={idx} style={{&#10;                        flexDirection: 'row',&#10;                        alignItems: 'center',&#10;                        gap: 8,&#10;                        background: '#F8FAFC',&#10;                        paddingLeft: 10, paddingRight: 12,&#10;                        paddingTop: 8, paddingBottom: 8,&#10;                        borderRadius: 6,&#10;                        border: '1px solid #E2E8F0',&#10;                        minWidth: 140,&#10;                    }}&gt;&#10;                        &lt;Box style={{&#10;                            width: 24, height: 24,&#10;                            borderRadius: 4,&#10;                            background: clause.color,&#10;                            justifyContent: 'center',&#10;                            alignItems: 'center',&#10;                        }}&gt;&#10;                            &lt;Text style={{ fontSize: 12, color: '#FFFFFF', fontWeight: 'bold', fontFamily: 'Inter' }}&gt;&#10;                                {clause.num}&#10;                            &lt;/Text&gt;&#10;                        &lt;/Box&gt;&#10;                        &lt;Text style={{ fontSize: 13, color: '#0F172A', fontWeight: 600 }}&gt;&#10;                            {clause.name}&#10;                        &lt;/Text&gt;&#10;                    &lt;/Box&gt;&#10;                ))}&#10;            &lt;/Box&gt;&#10;            &lt;Box style={{&#10;                flexDirection: 'row',&#10;                gap: 16,&#10;                marginTop: 14,&#10;            }}&gt;&#10;                {[&#10;                    { label: '核心章节', range: '4-6', desc: '策划层面', color: '#2563EB' },&#10;                    { label: '运行章节', range: '7-8', desc: '执行层面', color: '#0EA5E9' },&#10;                    { label: '检查改进', range: '9-10', desc: '改进层面', color: '#F59E0B' },&#10;                ].map((group, idx) =&gt; (&#10;                    &lt;Box key={idx} style={{&#10;                        flex: 1,&#10;                        background: `${group.color}0D`,&#10;                        padding: 10,&#10;                        borderRadius: 6,&#10;                        borderLeft: `3px solid ${group.color}`,&#10;                    }}&gt;&#10;                        &lt;Text style={{ fontSize: 13, color: group.color, fontWeight: 'bold' }}&gt;&#10;                            条款{group.range} · {group.label}&#10;                        &lt;/Text&gt;&#10;                        &lt;Text style={{ fontSize: 11, color: '#64748B', marginTop: 2 }}&gt;&#10;                            {group.desc}&#10;                        &lt;/Text&gt;&#10;                    &lt;/Box&gt;&#10;                ))}&#10;            &lt;/Box&gt;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08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矩形 184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48" name="任意形状 1847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49" name="文本框 1848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02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质量管理体系</a:t>
            </a:r>
            <a:endParaRPr/>
          </a:p>
        </p:txBody>
      </p:sp>
      <p:sp>
        <p:nvSpPr>
          <p:cNvPr id="1850" name="文本框 1849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ISO 9001 ——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全球质量管理的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"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通用语言</a:t>
            </a: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1851" name="文本框 1850" descr="{&quot;isTemplate&quot;:true,&quot;type&quot;:&quot;text&quot;}"/>
          <p:cNvSpPr txBox="1"/>
          <p:nvPr/>
        </p:nvSpPr>
        <p:spPr>
          <a:xfrm>
            <a:off x="571500" y="1428750"/>
            <a:ext cx="48768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标准演进历程</a:t>
            </a:r>
            <a:endParaRPr/>
          </a:p>
        </p:txBody>
      </p:sp>
      <p:pic>
        <p:nvPicPr>
          <p:cNvPr id="1852" name="图形 1851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500" y="1752600"/>
            <a:ext cx="4191000" cy="3429000"/>
          </a:xfrm>
          <a:prstGeom prst="rect">
            <a:avLst/>
          </a:prstGeom>
          <a:ln/>
        </p:spPr>
      </p:pic>
      <p:sp>
        <p:nvSpPr>
          <p:cNvPr id="1853" name="圆角矩形 1852"/>
          <p:cNvSpPr/>
          <p:nvPr/>
        </p:nvSpPr>
        <p:spPr>
          <a:xfrm>
            <a:off x="609600" y="5257800"/>
            <a:ext cx="4876800" cy="704850"/>
          </a:xfrm>
          <a:prstGeom prst="roundRect">
            <a:avLst>
              <a:gd name="adj" fmla="val 5405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54" name="任意形状 1853"/>
          <p:cNvSpPr/>
          <p:nvPr/>
        </p:nvSpPr>
        <p:spPr>
          <a:xfrm>
            <a:off x="609600" y="5257800"/>
            <a:ext cx="4876800" cy="704850"/>
          </a:xfrm>
          <a:custGeom>
            <a:avLst/>
            <a:gdLst/>
            <a:ahLst/>
            <a:cxnLst/>
            <a:rect l="0" t="0" r="0" b="0"/>
            <a:pathLst>
              <a:path w="512" h="74">
                <a:moveTo>
                  <a:pt x="4" y="74"/>
                </a:moveTo>
                <a:cubicBezTo>
                  <a:pt x="2" y="74"/>
                  <a:pt x="0" y="72"/>
                  <a:pt x="0" y="70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lnTo>
                  <a:pt x="4" y="74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55" name="文本框 1854" descr="{&quot;isTemplate&quot;:true,&quot;type&quot;:&quot;text&quot;}"/>
          <p:cNvSpPr txBox="1"/>
          <p:nvPr/>
        </p:nvSpPr>
        <p:spPr>
          <a:xfrm>
            <a:off x="723900" y="5372100"/>
            <a:ext cx="4610100" cy="47625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lnSpc>
                <a:spcPct val="160000"/>
              </a:lnSpc>
            </a:pP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ISO 9001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是国际标准化组织（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ISO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）发布的质量管理体系标准，全球已有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 </a:t>
            </a:r>
            <a:r>
              <a:rPr lang="en-US" sz="975" b="1">
                <a:solidFill>
                  <a:srgbClr val="2563EB"/>
                </a:solidFill>
                <a:latin typeface="Microsoft YaHei"/>
                <a:ea typeface="Microsoft YaHei"/>
              </a:rPr>
              <a:t>100</a:t>
            </a:r>
            <a:r>
              <a:rPr lang="zh-CN" sz="975" b="1">
                <a:solidFill>
                  <a:srgbClr val="2563EB"/>
                </a:solidFill>
                <a:latin typeface="Microsoft YaHei"/>
                <a:ea typeface="Microsoft YaHei"/>
              </a:rPr>
              <a:t>万</a:t>
            </a:r>
            <a:r>
              <a:rPr lang="en-US" sz="975" b="1">
                <a:solidFill>
                  <a:srgbClr val="2563EB"/>
                </a:solidFill>
                <a:latin typeface="Microsoft YaHei"/>
                <a:ea typeface="Microsoft YaHei"/>
              </a:rPr>
              <a:t>+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家组织获得认证，覆盖</a:t>
            </a:r>
            <a:r>
              <a:rPr lang="en-US" sz="975">
                <a:solidFill>
                  <a:srgbClr val="475569"/>
                </a:solidFill>
                <a:latin typeface="Microsoft YaHei"/>
                <a:ea typeface="Microsoft YaHei"/>
              </a:rPr>
              <a:t> 180+ </a:t>
            </a:r>
            <a:r>
              <a:rPr lang="zh-CN" sz="975">
                <a:solidFill>
                  <a:srgbClr val="475569"/>
                </a:solidFill>
                <a:latin typeface="Microsoft YaHei"/>
                <a:ea typeface="Microsoft YaHei"/>
              </a:rPr>
              <a:t>个国家。</a:t>
            </a:r>
            <a:endParaRPr/>
          </a:p>
        </p:txBody>
      </p:sp>
      <p:sp>
        <p:nvSpPr>
          <p:cNvPr id="1856" name="文本框 1855" descr="{&quot;isTemplate&quot;:true,&quot;type&quot;:&quot;text&quot;}"/>
          <p:cNvSpPr txBox="1"/>
          <p:nvPr/>
        </p:nvSpPr>
        <p:spPr>
          <a:xfrm>
            <a:off x="5276850" y="1428750"/>
            <a:ext cx="634365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350" b="1">
                <a:solidFill>
                  <a:srgbClr val="0F172A"/>
                </a:solidFill>
                <a:latin typeface="Microsoft YaHei"/>
                <a:ea typeface="Microsoft YaHei"/>
              </a:rPr>
              <a:t>ISO 9001:2015 </a:t>
            </a:r>
            <a:r>
              <a:rPr lang="zh-CN" sz="1350" b="1">
                <a:solidFill>
                  <a:srgbClr val="0F172A"/>
                </a:solidFill>
                <a:latin typeface="Microsoft YaHei"/>
                <a:ea typeface="Microsoft YaHei"/>
              </a:rPr>
              <a:t>标准框架（十章结构）</a:t>
            </a:r>
            <a:endParaRPr/>
          </a:p>
        </p:txBody>
      </p:sp>
      <p:sp>
        <p:nvSpPr>
          <p:cNvPr id="1857" name="圆角矩形 1856"/>
          <p:cNvSpPr/>
          <p:nvPr/>
        </p:nvSpPr>
        <p:spPr>
          <a:xfrm>
            <a:off x="5276850" y="1752600"/>
            <a:ext cx="1333500" cy="381000"/>
          </a:xfrm>
          <a:prstGeom prst="roundRect">
            <a:avLst>
              <a:gd name="adj" fmla="val 1500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58" name="圆角矩形 1857"/>
          <p:cNvSpPr/>
          <p:nvPr/>
        </p:nvSpPr>
        <p:spPr>
          <a:xfrm>
            <a:off x="5372100" y="182880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94A3B8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59" name="文本框 1858" descr="{&quot;isTemplate&quot;:true,&quot;type&quot;:&quot;text&quot;}"/>
          <p:cNvSpPr txBox="1"/>
          <p:nvPr/>
        </p:nvSpPr>
        <p:spPr>
          <a:xfrm>
            <a:off x="5457825" y="1876425"/>
            <a:ext cx="666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1</a:t>
            </a:r>
            <a:endParaRPr/>
          </a:p>
        </p:txBody>
      </p:sp>
      <p:sp>
        <p:nvSpPr>
          <p:cNvPr id="1860" name="文本框 1859" descr="{&quot;isTemplate&quot;:true,&quot;type&quot;:&quot;text&quot;}"/>
          <p:cNvSpPr txBox="1"/>
          <p:nvPr/>
        </p:nvSpPr>
        <p:spPr>
          <a:xfrm>
            <a:off x="5676900" y="1866900"/>
            <a:ext cx="24765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范围</a:t>
            </a:r>
            <a:endParaRPr/>
          </a:p>
        </p:txBody>
      </p:sp>
      <p:sp>
        <p:nvSpPr>
          <p:cNvPr id="1861" name="圆角矩形 1860"/>
          <p:cNvSpPr/>
          <p:nvPr/>
        </p:nvSpPr>
        <p:spPr>
          <a:xfrm>
            <a:off x="6686550" y="1752600"/>
            <a:ext cx="1381125" cy="381000"/>
          </a:xfrm>
          <a:prstGeom prst="roundRect">
            <a:avLst>
              <a:gd name="adj" fmla="val 1500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62" name="圆角矩形 1861"/>
          <p:cNvSpPr/>
          <p:nvPr/>
        </p:nvSpPr>
        <p:spPr>
          <a:xfrm>
            <a:off x="6781800" y="182880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94A3B8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63" name="文本框 1862" descr="{&quot;isTemplate&quot;:true,&quot;type&quot;:&quot;text&quot;}"/>
          <p:cNvSpPr txBox="1"/>
          <p:nvPr/>
        </p:nvSpPr>
        <p:spPr>
          <a:xfrm>
            <a:off x="6867525" y="1876425"/>
            <a:ext cx="666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2</a:t>
            </a:r>
            <a:endParaRPr/>
          </a:p>
        </p:txBody>
      </p:sp>
      <p:sp>
        <p:nvSpPr>
          <p:cNvPr id="1864" name="文本框 1863" descr="{&quot;isTemplate&quot;:true,&quot;type&quot;:&quot;text&quot;}"/>
          <p:cNvSpPr txBox="1"/>
          <p:nvPr/>
        </p:nvSpPr>
        <p:spPr>
          <a:xfrm>
            <a:off x="7086600" y="1866900"/>
            <a:ext cx="86677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规范性引用文件</a:t>
            </a:r>
            <a:endParaRPr/>
          </a:p>
        </p:txBody>
      </p:sp>
      <p:sp>
        <p:nvSpPr>
          <p:cNvPr id="1865" name="圆角矩形 1864"/>
          <p:cNvSpPr/>
          <p:nvPr/>
        </p:nvSpPr>
        <p:spPr>
          <a:xfrm>
            <a:off x="8143875" y="1752600"/>
            <a:ext cx="1333500" cy="381000"/>
          </a:xfrm>
          <a:prstGeom prst="roundRect">
            <a:avLst>
              <a:gd name="adj" fmla="val 1500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66" name="圆角矩形 1865"/>
          <p:cNvSpPr/>
          <p:nvPr/>
        </p:nvSpPr>
        <p:spPr>
          <a:xfrm>
            <a:off x="8239125" y="182880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94A3B8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67" name="文本框 1866" descr="{&quot;isTemplate&quot;:true,&quot;type&quot;:&quot;text&quot;}"/>
          <p:cNvSpPr txBox="1"/>
          <p:nvPr/>
        </p:nvSpPr>
        <p:spPr>
          <a:xfrm>
            <a:off x="8324850" y="1876425"/>
            <a:ext cx="666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3</a:t>
            </a:r>
            <a:endParaRPr/>
          </a:p>
        </p:txBody>
      </p:sp>
      <p:sp>
        <p:nvSpPr>
          <p:cNvPr id="1868" name="文本框 1867" descr="{&quot;isTemplate&quot;:true,&quot;type&quot;:&quot;text&quot;}"/>
          <p:cNvSpPr txBox="1"/>
          <p:nvPr/>
        </p:nvSpPr>
        <p:spPr>
          <a:xfrm>
            <a:off x="8543925" y="1866900"/>
            <a:ext cx="61912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术语和定义</a:t>
            </a:r>
            <a:endParaRPr/>
          </a:p>
        </p:txBody>
      </p:sp>
      <p:sp>
        <p:nvSpPr>
          <p:cNvPr id="1869" name="圆角矩形 1868"/>
          <p:cNvSpPr/>
          <p:nvPr/>
        </p:nvSpPr>
        <p:spPr>
          <a:xfrm>
            <a:off x="9553575" y="1752600"/>
            <a:ext cx="1333500" cy="381000"/>
          </a:xfrm>
          <a:prstGeom prst="roundRect">
            <a:avLst>
              <a:gd name="adj" fmla="val 1500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70" name="圆角矩形 1869"/>
          <p:cNvSpPr/>
          <p:nvPr/>
        </p:nvSpPr>
        <p:spPr>
          <a:xfrm>
            <a:off x="9648825" y="182880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71" name="文本框 1870" descr="{&quot;isTemplate&quot;:true,&quot;type&quot;:&quot;text&quot;}"/>
          <p:cNvSpPr txBox="1"/>
          <p:nvPr/>
        </p:nvSpPr>
        <p:spPr>
          <a:xfrm>
            <a:off x="9734550" y="1876425"/>
            <a:ext cx="666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4</a:t>
            </a:r>
            <a:endParaRPr/>
          </a:p>
        </p:txBody>
      </p:sp>
      <p:sp>
        <p:nvSpPr>
          <p:cNvPr id="1872" name="文本框 1871" descr="{&quot;isTemplate&quot;:true,&quot;type&quot;:&quot;text&quot;}"/>
          <p:cNvSpPr txBox="1"/>
          <p:nvPr/>
        </p:nvSpPr>
        <p:spPr>
          <a:xfrm>
            <a:off x="9953625" y="1866900"/>
            <a:ext cx="4953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组织环境</a:t>
            </a:r>
            <a:endParaRPr/>
          </a:p>
        </p:txBody>
      </p:sp>
      <p:sp>
        <p:nvSpPr>
          <p:cNvPr id="1873" name="圆角矩形 1872"/>
          <p:cNvSpPr/>
          <p:nvPr/>
        </p:nvSpPr>
        <p:spPr>
          <a:xfrm>
            <a:off x="5276850" y="2209800"/>
            <a:ext cx="1333500" cy="381000"/>
          </a:xfrm>
          <a:prstGeom prst="roundRect">
            <a:avLst>
              <a:gd name="adj" fmla="val 1500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74" name="圆角矩形 1873"/>
          <p:cNvSpPr/>
          <p:nvPr/>
        </p:nvSpPr>
        <p:spPr>
          <a:xfrm>
            <a:off x="5372100" y="228600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75" name="文本框 1874" descr="{&quot;isTemplate&quot;:true,&quot;type&quot;:&quot;text&quot;}"/>
          <p:cNvSpPr txBox="1"/>
          <p:nvPr/>
        </p:nvSpPr>
        <p:spPr>
          <a:xfrm>
            <a:off x="5457825" y="2333625"/>
            <a:ext cx="666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5</a:t>
            </a:r>
            <a:endParaRPr/>
          </a:p>
        </p:txBody>
      </p:sp>
      <p:sp>
        <p:nvSpPr>
          <p:cNvPr id="1876" name="文本框 1875" descr="{&quot;isTemplate&quot;:true,&quot;type&quot;:&quot;text&quot;}"/>
          <p:cNvSpPr txBox="1"/>
          <p:nvPr/>
        </p:nvSpPr>
        <p:spPr>
          <a:xfrm>
            <a:off x="5676900" y="2324100"/>
            <a:ext cx="4953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领导作用</a:t>
            </a:r>
            <a:endParaRPr/>
          </a:p>
        </p:txBody>
      </p:sp>
      <p:sp>
        <p:nvSpPr>
          <p:cNvPr id="1877" name="圆角矩形 1876"/>
          <p:cNvSpPr/>
          <p:nvPr/>
        </p:nvSpPr>
        <p:spPr>
          <a:xfrm>
            <a:off x="6686550" y="2209800"/>
            <a:ext cx="1333500" cy="381000"/>
          </a:xfrm>
          <a:prstGeom prst="roundRect">
            <a:avLst>
              <a:gd name="adj" fmla="val 1500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78" name="圆角矩形 1877"/>
          <p:cNvSpPr/>
          <p:nvPr/>
        </p:nvSpPr>
        <p:spPr>
          <a:xfrm>
            <a:off x="6781800" y="228600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79" name="文本框 1878" descr="{&quot;isTemplate&quot;:true,&quot;type&quot;:&quot;text&quot;}"/>
          <p:cNvSpPr txBox="1"/>
          <p:nvPr/>
        </p:nvSpPr>
        <p:spPr>
          <a:xfrm>
            <a:off x="6867525" y="2333625"/>
            <a:ext cx="666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6</a:t>
            </a:r>
            <a:endParaRPr/>
          </a:p>
        </p:txBody>
      </p:sp>
      <p:sp>
        <p:nvSpPr>
          <p:cNvPr id="1880" name="文本框 1879" descr="{&quot;isTemplate&quot;:true,&quot;type&quot;:&quot;text&quot;}"/>
          <p:cNvSpPr txBox="1"/>
          <p:nvPr/>
        </p:nvSpPr>
        <p:spPr>
          <a:xfrm>
            <a:off x="7086600" y="2324100"/>
            <a:ext cx="24765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策划</a:t>
            </a:r>
            <a:endParaRPr/>
          </a:p>
        </p:txBody>
      </p:sp>
      <p:sp>
        <p:nvSpPr>
          <p:cNvPr id="1881" name="圆角矩形 1880"/>
          <p:cNvSpPr/>
          <p:nvPr/>
        </p:nvSpPr>
        <p:spPr>
          <a:xfrm>
            <a:off x="8096250" y="2209800"/>
            <a:ext cx="1333500" cy="381000"/>
          </a:xfrm>
          <a:prstGeom prst="roundRect">
            <a:avLst>
              <a:gd name="adj" fmla="val 1500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82" name="圆角矩形 1881"/>
          <p:cNvSpPr/>
          <p:nvPr/>
        </p:nvSpPr>
        <p:spPr>
          <a:xfrm>
            <a:off x="8191500" y="228600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83" name="文本框 1882" descr="{&quot;isTemplate&quot;:true,&quot;type&quot;:&quot;text&quot;}"/>
          <p:cNvSpPr txBox="1"/>
          <p:nvPr/>
        </p:nvSpPr>
        <p:spPr>
          <a:xfrm>
            <a:off x="8277225" y="2333625"/>
            <a:ext cx="666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7</a:t>
            </a:r>
            <a:endParaRPr/>
          </a:p>
        </p:txBody>
      </p:sp>
      <p:sp>
        <p:nvSpPr>
          <p:cNvPr id="1884" name="文本框 1883" descr="{&quot;isTemplate&quot;:true,&quot;type&quot;:&quot;text&quot;}"/>
          <p:cNvSpPr txBox="1"/>
          <p:nvPr/>
        </p:nvSpPr>
        <p:spPr>
          <a:xfrm>
            <a:off x="8496300" y="2324100"/>
            <a:ext cx="24765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支持</a:t>
            </a:r>
            <a:endParaRPr/>
          </a:p>
        </p:txBody>
      </p:sp>
      <p:sp>
        <p:nvSpPr>
          <p:cNvPr id="1885" name="圆角矩形 1884"/>
          <p:cNvSpPr/>
          <p:nvPr/>
        </p:nvSpPr>
        <p:spPr>
          <a:xfrm>
            <a:off x="9505950" y="2209800"/>
            <a:ext cx="1333500" cy="381000"/>
          </a:xfrm>
          <a:prstGeom prst="roundRect">
            <a:avLst>
              <a:gd name="adj" fmla="val 1500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86" name="圆角矩形 1885"/>
          <p:cNvSpPr/>
          <p:nvPr/>
        </p:nvSpPr>
        <p:spPr>
          <a:xfrm>
            <a:off x="9601200" y="228600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87" name="文本框 1886" descr="{&quot;isTemplate&quot;:true,&quot;type&quot;:&quot;text&quot;}"/>
          <p:cNvSpPr txBox="1"/>
          <p:nvPr/>
        </p:nvSpPr>
        <p:spPr>
          <a:xfrm>
            <a:off x="9686925" y="2333625"/>
            <a:ext cx="666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8</a:t>
            </a:r>
            <a:endParaRPr/>
          </a:p>
        </p:txBody>
      </p:sp>
      <p:sp>
        <p:nvSpPr>
          <p:cNvPr id="1888" name="文本框 1887" descr="{&quot;isTemplate&quot;:true,&quot;type&quot;:&quot;text&quot;}"/>
          <p:cNvSpPr txBox="1"/>
          <p:nvPr/>
        </p:nvSpPr>
        <p:spPr>
          <a:xfrm>
            <a:off x="9906000" y="2324100"/>
            <a:ext cx="24765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运行</a:t>
            </a:r>
            <a:endParaRPr/>
          </a:p>
        </p:txBody>
      </p:sp>
      <p:sp>
        <p:nvSpPr>
          <p:cNvPr id="1889" name="圆角矩形 1888"/>
          <p:cNvSpPr/>
          <p:nvPr/>
        </p:nvSpPr>
        <p:spPr>
          <a:xfrm>
            <a:off x="5276850" y="2667000"/>
            <a:ext cx="1333500" cy="381000"/>
          </a:xfrm>
          <a:prstGeom prst="roundRect">
            <a:avLst>
              <a:gd name="adj" fmla="val 1500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90" name="圆角矩形 1889"/>
          <p:cNvSpPr/>
          <p:nvPr/>
        </p:nvSpPr>
        <p:spPr>
          <a:xfrm>
            <a:off x="5372100" y="274320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91" name="文本框 1890" descr="{&quot;isTemplate&quot;:true,&quot;type&quot;:&quot;text&quot;}"/>
          <p:cNvSpPr txBox="1"/>
          <p:nvPr/>
        </p:nvSpPr>
        <p:spPr>
          <a:xfrm>
            <a:off x="5457825" y="2790825"/>
            <a:ext cx="66675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9</a:t>
            </a:r>
            <a:endParaRPr/>
          </a:p>
        </p:txBody>
      </p:sp>
      <p:sp>
        <p:nvSpPr>
          <p:cNvPr id="1892" name="文本框 1891" descr="{&quot;isTemplate&quot;:true,&quot;type&quot;:&quot;text&quot;}"/>
          <p:cNvSpPr txBox="1"/>
          <p:nvPr/>
        </p:nvSpPr>
        <p:spPr>
          <a:xfrm>
            <a:off x="5676900" y="2781300"/>
            <a:ext cx="4953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绩效评价</a:t>
            </a:r>
            <a:endParaRPr/>
          </a:p>
        </p:txBody>
      </p:sp>
      <p:sp>
        <p:nvSpPr>
          <p:cNvPr id="1893" name="圆角矩形 1892"/>
          <p:cNvSpPr/>
          <p:nvPr/>
        </p:nvSpPr>
        <p:spPr>
          <a:xfrm>
            <a:off x="6686550" y="2667000"/>
            <a:ext cx="1333500" cy="381000"/>
          </a:xfrm>
          <a:prstGeom prst="roundRect">
            <a:avLst>
              <a:gd name="adj" fmla="val 1500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94" name="圆角矩形 1893"/>
          <p:cNvSpPr/>
          <p:nvPr/>
        </p:nvSpPr>
        <p:spPr>
          <a:xfrm>
            <a:off x="6781800" y="2743200"/>
            <a:ext cx="228600" cy="22860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95" name="文本框 1894" descr="{&quot;isTemplate&quot;:true,&quot;type&quot;:&quot;text&quot;}"/>
          <p:cNvSpPr txBox="1"/>
          <p:nvPr/>
        </p:nvSpPr>
        <p:spPr>
          <a:xfrm>
            <a:off x="6829425" y="2790825"/>
            <a:ext cx="133350" cy="1428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Inter"/>
                <a:ea typeface="Inter"/>
              </a:rPr>
              <a:t>10</a:t>
            </a:r>
            <a:endParaRPr/>
          </a:p>
        </p:txBody>
      </p:sp>
      <p:sp>
        <p:nvSpPr>
          <p:cNvPr id="1896" name="文本框 1895" descr="{&quot;isTemplate&quot;:true,&quot;type&quot;:&quot;text&quot;}"/>
          <p:cNvSpPr txBox="1"/>
          <p:nvPr/>
        </p:nvSpPr>
        <p:spPr>
          <a:xfrm>
            <a:off x="7086600" y="2781300"/>
            <a:ext cx="24765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Microsoft YaHei"/>
                <a:ea typeface="Microsoft YaHei"/>
              </a:rPr>
              <a:t>改进</a:t>
            </a:r>
            <a:endParaRPr/>
          </a:p>
        </p:txBody>
      </p:sp>
      <p:sp>
        <p:nvSpPr>
          <p:cNvPr id="1897" name="圆角矩形 1896"/>
          <p:cNvSpPr/>
          <p:nvPr/>
        </p:nvSpPr>
        <p:spPr>
          <a:xfrm>
            <a:off x="5305425" y="3181350"/>
            <a:ext cx="2009775" cy="495300"/>
          </a:xfrm>
          <a:prstGeom prst="roundRect">
            <a:avLst>
              <a:gd name="adj" fmla="val 11538"/>
            </a:avLst>
          </a:prstGeom>
          <a:solidFill>
            <a:srgbClr val="2563EB">
              <a:alpha val="5098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98" name="任意形状 1897"/>
          <p:cNvSpPr/>
          <p:nvPr/>
        </p:nvSpPr>
        <p:spPr>
          <a:xfrm>
            <a:off x="5305425" y="3181350"/>
            <a:ext cx="2009775" cy="495300"/>
          </a:xfrm>
          <a:custGeom>
            <a:avLst/>
            <a:gdLst/>
            <a:ahLst/>
            <a:cxnLst/>
            <a:rect l="0" t="0" r="0" b="0"/>
            <a:pathLst>
              <a:path w="211" h="52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49"/>
                </a:lnTo>
                <a:cubicBezTo>
                  <a:pt x="3" y="50"/>
                  <a:pt x="4" y="52"/>
                  <a:pt x="5" y="52"/>
                </a:cubicBezTo>
                <a:cubicBezTo>
                  <a:pt x="2" y="52"/>
                  <a:pt x="0" y="49"/>
                  <a:pt x="0" y="46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99" name="文本框 1898" descr="{&quot;isTemplate&quot;:true,&quot;type&quot;:&quot;text&quot;}"/>
          <p:cNvSpPr txBox="1"/>
          <p:nvPr/>
        </p:nvSpPr>
        <p:spPr>
          <a:xfrm>
            <a:off x="5400675" y="3276600"/>
            <a:ext cx="17907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2563EB"/>
                </a:solidFill>
                <a:latin typeface="Microsoft YaHei"/>
                <a:ea typeface="Microsoft YaHei"/>
              </a:rPr>
              <a:t>条款</a:t>
            </a:r>
            <a:r>
              <a:rPr lang="en-US" sz="975" b="1">
                <a:solidFill>
                  <a:srgbClr val="2563EB"/>
                </a:solidFill>
                <a:latin typeface="Microsoft YaHei"/>
                <a:ea typeface="Microsoft YaHei"/>
              </a:rPr>
              <a:t>4-6 · </a:t>
            </a:r>
            <a:r>
              <a:rPr lang="zh-CN" sz="975" b="1">
                <a:solidFill>
                  <a:srgbClr val="2563EB"/>
                </a:solidFill>
                <a:latin typeface="Microsoft YaHei"/>
                <a:ea typeface="Microsoft YaHei"/>
              </a:rPr>
              <a:t>核心章节</a:t>
            </a:r>
            <a:endParaRPr/>
          </a:p>
        </p:txBody>
      </p:sp>
      <p:sp>
        <p:nvSpPr>
          <p:cNvPr id="1900" name="文本框 1899" descr="{&quot;isTemplate&quot;:true,&quot;type&quot;:&quot;text&quot;}"/>
          <p:cNvSpPr txBox="1"/>
          <p:nvPr/>
        </p:nvSpPr>
        <p:spPr>
          <a:xfrm>
            <a:off x="5400675" y="3448050"/>
            <a:ext cx="17907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策划层面</a:t>
            </a:r>
            <a:endParaRPr/>
          </a:p>
        </p:txBody>
      </p:sp>
      <p:sp>
        <p:nvSpPr>
          <p:cNvPr id="1901" name="圆角矩形 1900"/>
          <p:cNvSpPr/>
          <p:nvPr/>
        </p:nvSpPr>
        <p:spPr>
          <a:xfrm>
            <a:off x="7467600" y="3181350"/>
            <a:ext cx="2019300" cy="495300"/>
          </a:xfrm>
          <a:prstGeom prst="roundRect">
            <a:avLst>
              <a:gd name="adj" fmla="val 11538"/>
            </a:avLst>
          </a:prstGeom>
          <a:solidFill>
            <a:srgbClr val="0EA5E9">
              <a:alpha val="5098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02" name="任意形状 1901"/>
          <p:cNvSpPr/>
          <p:nvPr/>
        </p:nvSpPr>
        <p:spPr>
          <a:xfrm>
            <a:off x="7467600" y="3181350"/>
            <a:ext cx="2019300" cy="495300"/>
          </a:xfrm>
          <a:custGeom>
            <a:avLst/>
            <a:gdLst/>
            <a:ahLst/>
            <a:cxnLst/>
            <a:rect l="0" t="0" r="0" b="0"/>
            <a:pathLst>
              <a:path w="212" h="52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49"/>
                </a:lnTo>
                <a:cubicBezTo>
                  <a:pt x="3" y="50"/>
                  <a:pt x="4" y="52"/>
                  <a:pt x="5" y="52"/>
                </a:cubicBezTo>
                <a:cubicBezTo>
                  <a:pt x="2" y="52"/>
                  <a:pt x="0" y="49"/>
                  <a:pt x="0" y="46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03" name="文本框 1902" descr="{&quot;isTemplate&quot;:true,&quot;type&quot;:&quot;text&quot;}"/>
          <p:cNvSpPr txBox="1"/>
          <p:nvPr/>
        </p:nvSpPr>
        <p:spPr>
          <a:xfrm>
            <a:off x="7562850" y="3276600"/>
            <a:ext cx="1800225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EA5E9"/>
                </a:solidFill>
                <a:latin typeface="Microsoft YaHei"/>
                <a:ea typeface="Microsoft YaHei"/>
              </a:rPr>
              <a:t>条款</a:t>
            </a:r>
            <a:r>
              <a:rPr lang="en-US" sz="975" b="1">
                <a:solidFill>
                  <a:srgbClr val="0EA5E9"/>
                </a:solidFill>
                <a:latin typeface="Microsoft YaHei"/>
                <a:ea typeface="Microsoft YaHei"/>
              </a:rPr>
              <a:t>7-8 · </a:t>
            </a:r>
            <a:r>
              <a:rPr lang="zh-CN" sz="975" b="1">
                <a:solidFill>
                  <a:srgbClr val="0EA5E9"/>
                </a:solidFill>
                <a:latin typeface="Microsoft YaHei"/>
                <a:ea typeface="Microsoft YaHei"/>
              </a:rPr>
              <a:t>运行章节</a:t>
            </a:r>
            <a:endParaRPr/>
          </a:p>
        </p:txBody>
      </p:sp>
      <p:sp>
        <p:nvSpPr>
          <p:cNvPr id="1904" name="文本框 1903" descr="{&quot;isTemplate&quot;:true,&quot;type&quot;:&quot;text&quot;}"/>
          <p:cNvSpPr txBox="1"/>
          <p:nvPr/>
        </p:nvSpPr>
        <p:spPr>
          <a:xfrm>
            <a:off x="7562850" y="3448050"/>
            <a:ext cx="1800225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执行层面</a:t>
            </a:r>
            <a:endParaRPr/>
          </a:p>
        </p:txBody>
      </p:sp>
      <p:sp>
        <p:nvSpPr>
          <p:cNvPr id="1905" name="圆角矩形 1904"/>
          <p:cNvSpPr/>
          <p:nvPr/>
        </p:nvSpPr>
        <p:spPr>
          <a:xfrm>
            <a:off x="9639300" y="3181350"/>
            <a:ext cx="2009775" cy="495300"/>
          </a:xfrm>
          <a:prstGeom prst="roundRect">
            <a:avLst>
              <a:gd name="adj" fmla="val 11538"/>
            </a:avLst>
          </a:prstGeom>
          <a:solidFill>
            <a:srgbClr val="F59E0B">
              <a:alpha val="5098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06" name="任意形状 1905"/>
          <p:cNvSpPr/>
          <p:nvPr/>
        </p:nvSpPr>
        <p:spPr>
          <a:xfrm>
            <a:off x="9639300" y="3181350"/>
            <a:ext cx="2009775" cy="495300"/>
          </a:xfrm>
          <a:custGeom>
            <a:avLst/>
            <a:gdLst/>
            <a:ahLst/>
            <a:cxnLst/>
            <a:rect l="0" t="0" r="0" b="0"/>
            <a:pathLst>
              <a:path w="211" h="52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49"/>
                </a:lnTo>
                <a:cubicBezTo>
                  <a:pt x="3" y="50"/>
                  <a:pt x="4" y="52"/>
                  <a:pt x="5" y="52"/>
                </a:cubicBezTo>
                <a:cubicBezTo>
                  <a:pt x="2" y="52"/>
                  <a:pt x="0" y="49"/>
                  <a:pt x="0" y="46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07" name="文本框 1906" descr="{&quot;isTemplate&quot;:true,&quot;type&quot;:&quot;text&quot;}"/>
          <p:cNvSpPr txBox="1"/>
          <p:nvPr/>
        </p:nvSpPr>
        <p:spPr>
          <a:xfrm>
            <a:off x="9734550" y="3276600"/>
            <a:ext cx="1790700" cy="1524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F59E0B"/>
                </a:solidFill>
                <a:latin typeface="Microsoft YaHei"/>
                <a:ea typeface="Microsoft YaHei"/>
              </a:rPr>
              <a:t>条款</a:t>
            </a:r>
            <a:r>
              <a:rPr lang="en-US" sz="975" b="1">
                <a:solidFill>
                  <a:srgbClr val="F59E0B"/>
                </a:solidFill>
                <a:latin typeface="Microsoft YaHei"/>
                <a:ea typeface="Microsoft YaHei"/>
              </a:rPr>
              <a:t>9-10 · </a:t>
            </a:r>
            <a:r>
              <a:rPr lang="zh-CN" sz="975" b="1">
                <a:solidFill>
                  <a:srgbClr val="F59E0B"/>
                </a:solidFill>
                <a:latin typeface="Microsoft YaHei"/>
                <a:ea typeface="Microsoft YaHei"/>
              </a:rPr>
              <a:t>检查改进</a:t>
            </a:r>
            <a:endParaRPr/>
          </a:p>
        </p:txBody>
      </p:sp>
      <p:sp>
        <p:nvSpPr>
          <p:cNvPr id="1908" name="文本框 1907" descr="{&quot;isTemplate&quot;:true,&quot;type&quot;:&quot;text&quot;}"/>
          <p:cNvSpPr txBox="1"/>
          <p:nvPr/>
        </p:nvSpPr>
        <p:spPr>
          <a:xfrm>
            <a:off x="9734550" y="3448050"/>
            <a:ext cx="1790700" cy="1333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改进层面</a:t>
            </a:r>
            <a:endParaRPr/>
          </a:p>
        </p:txBody>
      </p:sp>
      <p:sp>
        <p:nvSpPr>
          <p:cNvPr id="1909" name="任意形状 1908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10" name="文本框 1909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1911" name="文本框 1910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08 / 30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&lt;Slide&gt;&#10;    &lt;Box style={{&#10;        position: 'relative',&#10;        width: '100%',&#10;        height: '100%',&#10;        background: '#FFFFFF',&#10;    }}&gt;&#10;        {/* A区标题块 */}&#10;        &lt;Box style={{&#10;            position: 'absolute',&#10;            top: 0, left: 0, right: 0,&#10;            height: 120,&#10;            paddingLeft: 60, paddingRight: 60,&#10;            paddingTop: 20,&#10;            flexDirection: 'column',&#10;            justifyContent: 'center',&#10;            borderBottom: '2px solid #2563EB',&#10;        }}&gt;&#10;            &lt;Text style={{ fontSize: 14, color: '#F59E0B', letterSpacing: 4, fontWeight: 600 }}&gt;&#10;                CHAPTER 02 · 质量管理体系&#10;            &lt;/Text&gt;&#10;            &lt;Text style={{ fontSize: 34, color: '#0F172A', fontWeight: 'bold', marginTop: 8 }}&gt;&#10;                ISO 9001 质量管理七项原则&#10;            &lt;/Text&gt;&#10;        &lt;/Box&gt;&#10;&#10;        {/* 左35%：标题色块 + 一句话引导 */}&#10;        &lt;Box style={{&#10;            position: 'absolute',&#10;            top: 150, left: 60,&#10;            width: '30%',&#10;            flexDirection: 'column',&#10;        }}&gt;&#10;            &lt;Box style={{&#10;                background: 'linear-gradient(135deg, #2563EB 0%, #0EA5E9 100%)',&#10;                padding: 24,&#10;                borderRadius: 8,&#10;            }}&gt;&#10;                &lt;Text style={{ fontSize: 18, color: 'rgba(255,255,255,0.85)', letterSpacing: 2 }}&gt;&#10;                    ISO 9001:2015&#10;                &lt;/Text&gt;&#10;                &lt;Text style={{ fontSize: 36, color: '#FFFFFF', fontWeight: 'bold', marginTop: 4 }}&gt;&#10;                    七项原则&#10;                &lt;/Text&gt;&#10;                &lt;Box style={{ width: 40, height: 3, background: '#F59E0B', marginTop: 12 }} /&gt;&#10;                &lt;Text style={{ fontSize: 14, color: 'rgba(255,255,255,0.85)', marginTop: 16, lineHeight: 1.6 }}&gt;&#10;                    全球公认的质量管理&quot;基本法&quot;&#10;                &lt;/Text&gt;&#10;            &lt;/Box&gt;&#10;&#10;            &lt;Box style={{&#10;                background: '#F8FAFC',&#10;                borderLeft: '4px solid #F59E0B',&#10;                padding: 16,&#10;                marginTop: 24,&#10;                borderRadius: 4,&#10;            }}&gt;&#10;                &lt;Text style={{ fontSize: 14, color: '#475569', lineHeight: 1.6, fontStyle: 'italic' }}&gt;&#10;                    &quot;七项原则不是孤立条目，而是指导组织建立、运行、改进质量管理体系的纲领性思维。&quot;&#10;                &lt;/Text&gt;&#10;            &lt;/Box&gt;&#10;        &lt;/Box&gt;&#10;&#10;        {/* 右65%：7条原则列表 */}&#10;        &lt;Box style={{&#10;            position: 'absolute',&#10;            top: 150, right: 60,&#10;            width: '58%',&#10;            flexDirection: 'column',&#10;            gap: 12,&#10;        }}&gt;&#10;            {[&#10;                { num: '01', name: '以顾客为关注焦点', desc: '理解顾客当前与未来的需求，满足并争取超越期望', icon: 'user-check', color: '#2563EB' },&#10;                { num: '02', name: '领导作用', desc: '领导者确立方向，营造全员参与实现目标的环境', icon: 'compass', color: '#0EA5E9' },&#10;                { num: '03', name: '全员参与', desc: '只有人人有质量能力，质量才有源头活水', icon: 'users', color: '#10B981' },&#10;                { num: '04', name: '过程方法', desc: '将活动作为相互关联的过程进行系统管理', icon: 'cogs', color: '#8B5CF6' },&#10;                { num: '05', name: '改进', desc: '持续改进是组织永恒的目标与不变的主题', icon: 'arrow-up', color: '#F59E0B' },&#10;                { num: '06', name: '循证决策', desc: '基于数据和信息的分析比直觉更可靠', icon: 'chart-bar', color: '#EF4444' },&#10;                { num: '07', name: '关系管理', desc: '管理与相关方（供应商等）的关系以持续成功', icon: 'handshake', color: '#475569' },&#10;            ].map((item, idx) =&gt; (&#10;                &lt;Box key={idx} style={{&#10;                    flexDirection: 'row',&#10;                    alignItems: 'center',&#10;                    gap: 14,&#10;                    paddingTop: 6, paddingBottom: 6,&#10;                    paddingLeft: 12, paddingRight: 12,&#10;                    background: idx % 2 === 0 ? '#F8FAFC' : '#FFFFFF',&#10;                    borderRadius: 6,&#10;                    borderLeft: `3px solid ${item.color}`,&#10;                }}&gt;&#10;                    &lt;Text style={{&#10;                        fontSize: 22,&#10;                        color: item.color,&#10;                        fontWeight: 'bold',&#10;                        fontFamily: 'Inter',&#10;                        width: 38,&#10;                    }}&gt;&#10;                        {item.num}&#10;                    &lt;/Text&gt;&#10;                    &lt;FAIcon name={item.icon} style={{ fill: item.color, width: 22, height: 22 }} /&gt;&#10;                    &lt;Box style={{ flexDirection: 'column', flex: 1 }}&gt;&#10;                        &lt;Text style={{ fontSize: 17, color: '#0F172A', fontWeight: 'bold' }}&gt;&#10;                            {item.name}&#10;                        &lt;/Text&gt;&#10;                        &lt;Text style={{ fontSize: 13, color: '#64748B', lineHeight: 1.4 }}&gt;&#10;                            {item.desc}&#10;                        &lt;/Text&gt;&#10;                    &lt;/Box&gt;&#10;                &lt;/Box&gt;&#10;            ))}&#10;        &lt;/Box&gt;&#10;&#10;        {/* C区页脚条 */}&#10;        &lt;Box style={{&#10;            position: 'absolute',&#10;            bottom: 0, left: 0, right: 0,&#10;            height: 60,&#10;            flexDirection: 'row',&#10;            justifyContent: 'space-between',&#10;            alignItems: 'center',&#10;            paddingLeft: 60, paddingRight: 60,&#10;            borderTop: '1px solid #E2E8F0',&#10;        }}&gt;&#10;            &lt;Text style={{ fontSize: 14, color: '#94A3B8' }}&gt;&#10;                质量管理通识培训&#10;            &lt;/Text&gt;&#10;            &lt;Text style={{ fontSize: 14, color: '#94A3B8' }}&gt;&#10;                09 / 30&#10;            &lt;/Text&gt;&#10;        &lt;/Box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3" name="矩形 19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14" name="任意形状 1913"/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0" t="0" r="0" b="0"/>
            <a:pathLst>
              <a:path w="1280" h="120">
                <a:moveTo>
                  <a:pt x="0" y="118"/>
                </a:moveTo>
                <a:lnTo>
                  <a:pt x="1280" y="118"/>
                </a:lnTo>
                <a:lnTo>
                  <a:pt x="1280" y="120"/>
                </a:lnTo>
                <a:lnTo>
                  <a:pt x="0" y="120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15" name="文本框 1914" descr="{&quot;isTemplate&quot;:true,&quot;type&quot;:&quot;text&quot;}"/>
          <p:cNvSpPr txBox="1"/>
          <p:nvPr/>
        </p:nvSpPr>
        <p:spPr>
          <a:xfrm>
            <a:off x="571500" y="342900"/>
            <a:ext cx="110490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CHAPTER 02 · </a:t>
            </a:r>
            <a:r>
              <a:rPr lang="zh-CN" sz="1050" b="1" spc="300">
                <a:solidFill>
                  <a:srgbClr val="F59E0B"/>
                </a:solidFill>
                <a:latin typeface="Microsoft YaHei"/>
                <a:ea typeface="Microsoft YaHei"/>
              </a:rPr>
              <a:t>质量管理体系</a:t>
            </a:r>
            <a:endParaRPr/>
          </a:p>
        </p:txBody>
      </p:sp>
      <p:sp>
        <p:nvSpPr>
          <p:cNvPr id="1916" name="文本框 1915" descr="{&quot;isTemplate&quot;:true,&quot;type&quot;:&quot;text&quot;}"/>
          <p:cNvSpPr txBox="1"/>
          <p:nvPr/>
        </p:nvSpPr>
        <p:spPr>
          <a:xfrm>
            <a:off x="571500" y="581025"/>
            <a:ext cx="11049000" cy="3905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ISO 9001 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质量管理七项原则</a:t>
            </a:r>
            <a:endParaRPr/>
          </a:p>
        </p:txBody>
      </p:sp>
      <p:sp>
        <p:nvSpPr>
          <p:cNvPr id="1917" name="圆角矩形 1916"/>
          <p:cNvSpPr/>
          <p:nvPr/>
        </p:nvSpPr>
        <p:spPr>
          <a:xfrm>
            <a:off x="571500" y="1428750"/>
            <a:ext cx="3657600" cy="1676400"/>
          </a:xfrm>
          <a:prstGeom prst="roundRect">
            <a:avLst>
              <a:gd name="adj" fmla="val 4545"/>
            </a:avLst>
          </a:prstGeom>
          <a:gradFill>
            <a:gsLst>
              <a:gs pos="0">
                <a:srgbClr val="2563EB"/>
              </a:gs>
              <a:gs pos="100000">
                <a:srgbClr val="0EA5E9"/>
              </a:gs>
            </a:gsLst>
            <a:lin ang="2700000" scaled="1"/>
          </a:gradFill>
          <a:ln/>
        </p:spPr>
        <p:txBody>
          <a:bodyPr/>
          <a:lstStyle/>
          <a:p>
            <a:endParaRPr/>
          </a:p>
        </p:txBody>
      </p:sp>
      <p:sp>
        <p:nvSpPr>
          <p:cNvPr id="1918" name="文本框 1917" descr="{&quot;isTemplate&quot;:true,&quot;type&quot;:&quot;text&quot;}"/>
          <p:cNvSpPr txBox="1"/>
          <p:nvPr/>
        </p:nvSpPr>
        <p:spPr>
          <a:xfrm>
            <a:off x="800100" y="1657350"/>
            <a:ext cx="3200400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350" spc="1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ISO 9001:2015</a:t>
            </a:r>
            <a:endParaRPr/>
          </a:p>
        </p:txBody>
      </p:sp>
      <p:sp>
        <p:nvSpPr>
          <p:cNvPr id="1919" name="文本框 1918" descr="{&quot;isTemplate&quot;:true,&quot;type&quot;:&quot;text&quot;}"/>
          <p:cNvSpPr txBox="1"/>
          <p:nvPr/>
        </p:nvSpPr>
        <p:spPr>
          <a:xfrm>
            <a:off x="800100" y="1905000"/>
            <a:ext cx="3200400" cy="4191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2700" b="1">
                <a:solidFill>
                  <a:srgbClr val="FFFFFF"/>
                </a:solidFill>
                <a:latin typeface="Microsoft YaHei"/>
                <a:ea typeface="Microsoft YaHei"/>
              </a:rPr>
              <a:t>七项原则</a:t>
            </a:r>
            <a:endParaRPr/>
          </a:p>
        </p:txBody>
      </p:sp>
      <p:sp>
        <p:nvSpPr>
          <p:cNvPr id="1920" name="矩形 1919"/>
          <p:cNvSpPr/>
          <p:nvPr/>
        </p:nvSpPr>
        <p:spPr>
          <a:xfrm>
            <a:off x="800100" y="2438400"/>
            <a:ext cx="381000" cy="28575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21" name="文本框 1920" descr="{&quot;isTemplate&quot;:true,&quot;type&quot;:&quot;text&quot;}"/>
          <p:cNvSpPr txBox="1"/>
          <p:nvPr/>
        </p:nvSpPr>
        <p:spPr>
          <a:xfrm>
            <a:off x="800100" y="2619375"/>
            <a:ext cx="320040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60000"/>
              </a:lnSpc>
            </a:pPr>
            <a:r>
              <a:rPr lang="zh-CN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全球公认的质量管理</a:t>
            </a:r>
            <a:r>
              <a:rPr lang="en-US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"</a:t>
            </a:r>
            <a:r>
              <a:rPr lang="zh-CN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基本法</a:t>
            </a:r>
            <a:r>
              <a:rPr lang="en-US" sz="10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1922" name="圆角矩形 1921"/>
          <p:cNvSpPr/>
          <p:nvPr/>
        </p:nvSpPr>
        <p:spPr>
          <a:xfrm>
            <a:off x="609600" y="3333750"/>
            <a:ext cx="3657600" cy="819150"/>
          </a:xfrm>
          <a:prstGeom prst="roundRect">
            <a:avLst>
              <a:gd name="adj" fmla="val 465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23" name="任意形状 1922"/>
          <p:cNvSpPr/>
          <p:nvPr/>
        </p:nvSpPr>
        <p:spPr>
          <a:xfrm>
            <a:off x="609600" y="3333750"/>
            <a:ext cx="3657600" cy="819150"/>
          </a:xfrm>
          <a:custGeom>
            <a:avLst/>
            <a:gdLst/>
            <a:ahLst/>
            <a:cxnLst/>
            <a:rect l="0" t="0" r="0" b="0"/>
            <a:pathLst>
              <a:path w="384" h="86">
                <a:moveTo>
                  <a:pt x="4" y="86"/>
                </a:moveTo>
                <a:cubicBezTo>
                  <a:pt x="2" y="86"/>
                  <a:pt x="0" y="84"/>
                  <a:pt x="0" y="82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lnTo>
                  <a:pt x="4" y="86"/>
                </a:ln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24" name="文本框 1923" descr="{&quot;isTemplate&quot;:true,&quot;type&quot;:&quot;text&quot;}"/>
          <p:cNvSpPr txBox="1"/>
          <p:nvPr/>
        </p:nvSpPr>
        <p:spPr>
          <a:xfrm>
            <a:off x="762000" y="3486150"/>
            <a:ext cx="3314700" cy="51435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lnSpc>
                <a:spcPct val="160000"/>
              </a:lnSpc>
            </a:pPr>
            <a:r>
              <a:rPr lang="en-US" sz="1050" i="1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r>
              <a:rPr lang="zh-CN" sz="1050" i="1">
                <a:solidFill>
                  <a:srgbClr val="475569"/>
                </a:solidFill>
                <a:latin typeface="Microsoft YaHei"/>
                <a:ea typeface="Microsoft YaHei"/>
              </a:rPr>
              <a:t>七项原则不是孤立条目，而是指导组织建立、运行、改进质量管理体系的纲领性思维。</a:t>
            </a:r>
            <a:r>
              <a:rPr lang="en-US" sz="1050" i="1">
                <a:solidFill>
                  <a:srgbClr val="475569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1925" name="圆角矩形 1924"/>
          <p:cNvSpPr/>
          <p:nvPr/>
        </p:nvSpPr>
        <p:spPr>
          <a:xfrm>
            <a:off x="4581525" y="1428750"/>
            <a:ext cx="7067550" cy="523875"/>
          </a:xfrm>
          <a:prstGeom prst="roundRect">
            <a:avLst>
              <a:gd name="adj" fmla="val 10909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26" name="任意形状 1925"/>
          <p:cNvSpPr/>
          <p:nvPr/>
        </p:nvSpPr>
        <p:spPr>
          <a:xfrm>
            <a:off x="4581525" y="1428750"/>
            <a:ext cx="7067550" cy="523875"/>
          </a:xfrm>
          <a:custGeom>
            <a:avLst/>
            <a:gdLst/>
            <a:ahLst/>
            <a:cxnLst/>
            <a:rect l="0" t="0" r="0" b="0"/>
            <a:pathLst>
              <a:path w="742" h="55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2"/>
                </a:lnTo>
                <a:cubicBezTo>
                  <a:pt x="3" y="53"/>
                  <a:pt x="4" y="55"/>
                  <a:pt x="5" y="55"/>
                </a:cubicBezTo>
                <a:cubicBezTo>
                  <a:pt x="2" y="55"/>
                  <a:pt x="0" y="52"/>
                  <a:pt x="0" y="49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27" name="文本框 1926" descr="{&quot;isTemplate&quot;:true,&quot;type&quot;:&quot;text&quot;}"/>
          <p:cNvSpPr txBox="1"/>
          <p:nvPr/>
        </p:nvSpPr>
        <p:spPr>
          <a:xfrm>
            <a:off x="4695825" y="1562100"/>
            <a:ext cx="36195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2563EB"/>
                </a:solidFill>
                <a:latin typeface="Inter"/>
                <a:ea typeface="Inter"/>
              </a:rPr>
              <a:t>01</a:t>
            </a:r>
            <a:endParaRPr/>
          </a:p>
        </p:txBody>
      </p:sp>
      <p:pic>
        <p:nvPicPr>
          <p:cNvPr id="1928" name="图形 1927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1125" y="1590675"/>
            <a:ext cx="209550" cy="209550"/>
          </a:xfrm>
          <a:prstGeom prst="rect">
            <a:avLst/>
          </a:prstGeom>
          <a:ln/>
        </p:spPr>
      </p:pic>
      <p:sp>
        <p:nvSpPr>
          <p:cNvPr id="1929" name="文本框 1928" descr="{&quot;isTemplate&quot;:true,&quot;type&quot;:&quot;text&quot;}"/>
          <p:cNvSpPr txBox="1"/>
          <p:nvPr/>
        </p:nvSpPr>
        <p:spPr>
          <a:xfrm>
            <a:off x="5534025" y="1485900"/>
            <a:ext cx="597217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以顾客为关注焦点</a:t>
            </a:r>
            <a:endParaRPr/>
          </a:p>
        </p:txBody>
      </p:sp>
      <p:sp>
        <p:nvSpPr>
          <p:cNvPr id="1930" name="文本框 1929" descr="{&quot;isTemplate&quot;:true,&quot;type&quot;:&quot;text&quot;}"/>
          <p:cNvSpPr txBox="1"/>
          <p:nvPr/>
        </p:nvSpPr>
        <p:spPr>
          <a:xfrm>
            <a:off x="5534025" y="1685925"/>
            <a:ext cx="5972175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理解顾客当前与未来的需求，满足并争取超越期望</a:t>
            </a:r>
            <a:endParaRPr/>
          </a:p>
        </p:txBody>
      </p:sp>
      <p:sp>
        <p:nvSpPr>
          <p:cNvPr id="1931" name="圆角矩形 1930"/>
          <p:cNvSpPr/>
          <p:nvPr/>
        </p:nvSpPr>
        <p:spPr>
          <a:xfrm>
            <a:off x="4581525" y="2066925"/>
            <a:ext cx="7067550" cy="523875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32" name="任意形状 1931"/>
          <p:cNvSpPr/>
          <p:nvPr/>
        </p:nvSpPr>
        <p:spPr>
          <a:xfrm>
            <a:off x="4581525" y="2066925"/>
            <a:ext cx="7067550" cy="523875"/>
          </a:xfrm>
          <a:custGeom>
            <a:avLst/>
            <a:gdLst/>
            <a:ahLst/>
            <a:cxnLst/>
            <a:rect l="0" t="0" r="0" b="0"/>
            <a:pathLst>
              <a:path w="742" h="55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2"/>
                </a:lnTo>
                <a:cubicBezTo>
                  <a:pt x="3" y="53"/>
                  <a:pt x="4" y="55"/>
                  <a:pt x="5" y="55"/>
                </a:cubicBezTo>
                <a:cubicBezTo>
                  <a:pt x="2" y="55"/>
                  <a:pt x="0" y="52"/>
                  <a:pt x="0" y="49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33" name="文本框 1932" descr="{&quot;isTemplate&quot;:true,&quot;type&quot;:&quot;text&quot;}"/>
          <p:cNvSpPr txBox="1"/>
          <p:nvPr/>
        </p:nvSpPr>
        <p:spPr>
          <a:xfrm>
            <a:off x="4695825" y="2200275"/>
            <a:ext cx="36195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0EA5E9"/>
                </a:solidFill>
                <a:latin typeface="Inter"/>
                <a:ea typeface="Inter"/>
              </a:rPr>
              <a:t>02</a:t>
            </a:r>
            <a:endParaRPr/>
          </a:p>
        </p:txBody>
      </p:sp>
      <p:pic>
        <p:nvPicPr>
          <p:cNvPr id="1934" name="图形 1933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91125" y="2228850"/>
            <a:ext cx="209550" cy="209550"/>
          </a:xfrm>
          <a:prstGeom prst="rect">
            <a:avLst/>
          </a:prstGeom>
          <a:ln/>
        </p:spPr>
      </p:pic>
      <p:sp>
        <p:nvSpPr>
          <p:cNvPr id="1935" name="文本框 1934" descr="{&quot;isTemplate&quot;:true,&quot;type&quot;:&quot;text&quot;}"/>
          <p:cNvSpPr txBox="1"/>
          <p:nvPr/>
        </p:nvSpPr>
        <p:spPr>
          <a:xfrm>
            <a:off x="5534025" y="2124075"/>
            <a:ext cx="597217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领导作用</a:t>
            </a:r>
            <a:endParaRPr/>
          </a:p>
        </p:txBody>
      </p:sp>
      <p:sp>
        <p:nvSpPr>
          <p:cNvPr id="1936" name="文本框 1935" descr="{&quot;isTemplate&quot;:true,&quot;type&quot;:&quot;text&quot;}"/>
          <p:cNvSpPr txBox="1"/>
          <p:nvPr/>
        </p:nvSpPr>
        <p:spPr>
          <a:xfrm>
            <a:off x="5534025" y="2324100"/>
            <a:ext cx="5972175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领导者确立方向，营造全员参与实现目标的环境</a:t>
            </a:r>
            <a:endParaRPr/>
          </a:p>
        </p:txBody>
      </p:sp>
      <p:sp>
        <p:nvSpPr>
          <p:cNvPr id="1937" name="圆角矩形 1936"/>
          <p:cNvSpPr/>
          <p:nvPr/>
        </p:nvSpPr>
        <p:spPr>
          <a:xfrm>
            <a:off x="4581525" y="2705100"/>
            <a:ext cx="7067550" cy="523875"/>
          </a:xfrm>
          <a:prstGeom prst="roundRect">
            <a:avLst>
              <a:gd name="adj" fmla="val 10909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38" name="任意形状 1937"/>
          <p:cNvSpPr/>
          <p:nvPr/>
        </p:nvSpPr>
        <p:spPr>
          <a:xfrm>
            <a:off x="4581525" y="2705100"/>
            <a:ext cx="7067550" cy="523875"/>
          </a:xfrm>
          <a:custGeom>
            <a:avLst/>
            <a:gdLst/>
            <a:ahLst/>
            <a:cxnLst/>
            <a:rect l="0" t="0" r="0" b="0"/>
            <a:pathLst>
              <a:path w="742" h="55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2"/>
                </a:lnTo>
                <a:cubicBezTo>
                  <a:pt x="3" y="53"/>
                  <a:pt x="4" y="55"/>
                  <a:pt x="5" y="55"/>
                </a:cubicBezTo>
                <a:cubicBezTo>
                  <a:pt x="2" y="55"/>
                  <a:pt x="0" y="52"/>
                  <a:pt x="0" y="49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39" name="文本框 1938" descr="{&quot;isTemplate&quot;:true,&quot;type&quot;:&quot;text&quot;}"/>
          <p:cNvSpPr txBox="1"/>
          <p:nvPr/>
        </p:nvSpPr>
        <p:spPr>
          <a:xfrm>
            <a:off x="4695825" y="2838450"/>
            <a:ext cx="36195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10B981"/>
                </a:solidFill>
                <a:latin typeface="Inter"/>
                <a:ea typeface="Inter"/>
              </a:rPr>
              <a:t>03</a:t>
            </a:r>
            <a:endParaRPr/>
          </a:p>
        </p:txBody>
      </p:sp>
      <p:pic>
        <p:nvPicPr>
          <p:cNvPr id="1940" name="图形 1939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91125" y="2867025"/>
            <a:ext cx="209550" cy="209550"/>
          </a:xfrm>
          <a:prstGeom prst="rect">
            <a:avLst/>
          </a:prstGeom>
          <a:ln/>
        </p:spPr>
      </p:pic>
      <p:sp>
        <p:nvSpPr>
          <p:cNvPr id="1941" name="文本框 1940" descr="{&quot;isTemplate&quot;:true,&quot;type&quot;:&quot;text&quot;}"/>
          <p:cNvSpPr txBox="1"/>
          <p:nvPr/>
        </p:nvSpPr>
        <p:spPr>
          <a:xfrm>
            <a:off x="5534025" y="2762250"/>
            <a:ext cx="597217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全员参与</a:t>
            </a:r>
            <a:endParaRPr/>
          </a:p>
        </p:txBody>
      </p:sp>
      <p:sp>
        <p:nvSpPr>
          <p:cNvPr id="1942" name="文本框 1941" descr="{&quot;isTemplate&quot;:true,&quot;type&quot;:&quot;text&quot;}"/>
          <p:cNvSpPr txBox="1"/>
          <p:nvPr/>
        </p:nvSpPr>
        <p:spPr>
          <a:xfrm>
            <a:off x="5534025" y="2962275"/>
            <a:ext cx="5972175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只有人人有质量能力，质量才有源头活水</a:t>
            </a:r>
            <a:endParaRPr/>
          </a:p>
        </p:txBody>
      </p:sp>
      <p:sp>
        <p:nvSpPr>
          <p:cNvPr id="1943" name="圆角矩形 1942"/>
          <p:cNvSpPr/>
          <p:nvPr/>
        </p:nvSpPr>
        <p:spPr>
          <a:xfrm>
            <a:off x="4581525" y="3343275"/>
            <a:ext cx="7067550" cy="523875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44" name="任意形状 1943"/>
          <p:cNvSpPr/>
          <p:nvPr/>
        </p:nvSpPr>
        <p:spPr>
          <a:xfrm>
            <a:off x="4581525" y="3343275"/>
            <a:ext cx="7067550" cy="523875"/>
          </a:xfrm>
          <a:custGeom>
            <a:avLst/>
            <a:gdLst/>
            <a:ahLst/>
            <a:cxnLst/>
            <a:rect l="0" t="0" r="0" b="0"/>
            <a:pathLst>
              <a:path w="742" h="55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2"/>
                </a:lnTo>
                <a:cubicBezTo>
                  <a:pt x="3" y="53"/>
                  <a:pt x="4" y="55"/>
                  <a:pt x="5" y="55"/>
                </a:cubicBezTo>
                <a:cubicBezTo>
                  <a:pt x="2" y="55"/>
                  <a:pt x="0" y="52"/>
                  <a:pt x="0" y="49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45" name="文本框 1944" descr="{&quot;isTemplate&quot;:true,&quot;type&quot;:&quot;text&quot;}"/>
          <p:cNvSpPr txBox="1"/>
          <p:nvPr/>
        </p:nvSpPr>
        <p:spPr>
          <a:xfrm>
            <a:off x="4695825" y="3476625"/>
            <a:ext cx="36195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8B5CF6"/>
                </a:solidFill>
                <a:latin typeface="Inter"/>
                <a:ea typeface="Inter"/>
              </a:rPr>
              <a:t>04</a:t>
            </a:r>
            <a:endParaRPr/>
          </a:p>
        </p:txBody>
      </p:sp>
      <p:pic>
        <p:nvPicPr>
          <p:cNvPr id="1946" name="图形 1945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91125" y="3505200"/>
            <a:ext cx="209550" cy="209550"/>
          </a:xfrm>
          <a:prstGeom prst="rect">
            <a:avLst/>
          </a:prstGeom>
          <a:ln/>
        </p:spPr>
      </p:pic>
      <p:sp>
        <p:nvSpPr>
          <p:cNvPr id="1947" name="文本框 1946" descr="{&quot;isTemplate&quot;:true,&quot;type&quot;:&quot;text&quot;}"/>
          <p:cNvSpPr txBox="1"/>
          <p:nvPr/>
        </p:nvSpPr>
        <p:spPr>
          <a:xfrm>
            <a:off x="5534025" y="3400425"/>
            <a:ext cx="597217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过程方法</a:t>
            </a:r>
            <a:endParaRPr/>
          </a:p>
        </p:txBody>
      </p:sp>
      <p:sp>
        <p:nvSpPr>
          <p:cNvPr id="1948" name="文本框 1947" descr="{&quot;isTemplate&quot;:true,&quot;type&quot;:&quot;text&quot;}"/>
          <p:cNvSpPr txBox="1"/>
          <p:nvPr/>
        </p:nvSpPr>
        <p:spPr>
          <a:xfrm>
            <a:off x="5534025" y="3600450"/>
            <a:ext cx="5972175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将活动作为相互关联的过程进行系统管理</a:t>
            </a:r>
            <a:endParaRPr/>
          </a:p>
        </p:txBody>
      </p:sp>
      <p:sp>
        <p:nvSpPr>
          <p:cNvPr id="1949" name="圆角矩形 1948"/>
          <p:cNvSpPr/>
          <p:nvPr/>
        </p:nvSpPr>
        <p:spPr>
          <a:xfrm>
            <a:off x="4581525" y="3981450"/>
            <a:ext cx="7067550" cy="523875"/>
          </a:xfrm>
          <a:prstGeom prst="roundRect">
            <a:avLst>
              <a:gd name="adj" fmla="val 10909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50" name="任意形状 1949"/>
          <p:cNvSpPr/>
          <p:nvPr/>
        </p:nvSpPr>
        <p:spPr>
          <a:xfrm>
            <a:off x="4581525" y="3981450"/>
            <a:ext cx="7067550" cy="523875"/>
          </a:xfrm>
          <a:custGeom>
            <a:avLst/>
            <a:gdLst/>
            <a:ahLst/>
            <a:cxnLst/>
            <a:rect l="0" t="0" r="0" b="0"/>
            <a:pathLst>
              <a:path w="742" h="55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2"/>
                </a:lnTo>
                <a:cubicBezTo>
                  <a:pt x="3" y="53"/>
                  <a:pt x="4" y="55"/>
                  <a:pt x="5" y="55"/>
                </a:cubicBezTo>
                <a:cubicBezTo>
                  <a:pt x="2" y="55"/>
                  <a:pt x="0" y="52"/>
                  <a:pt x="0" y="49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51" name="文本框 1950" descr="{&quot;isTemplate&quot;:true,&quot;type&quot;:&quot;text&quot;}"/>
          <p:cNvSpPr txBox="1"/>
          <p:nvPr/>
        </p:nvSpPr>
        <p:spPr>
          <a:xfrm>
            <a:off x="4695825" y="4114800"/>
            <a:ext cx="36195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F59E0B"/>
                </a:solidFill>
                <a:latin typeface="Inter"/>
                <a:ea typeface="Inter"/>
              </a:rPr>
              <a:t>05</a:t>
            </a:r>
            <a:endParaRPr/>
          </a:p>
        </p:txBody>
      </p:sp>
      <p:pic>
        <p:nvPicPr>
          <p:cNvPr id="1952" name="图形 1951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91125" y="4143375"/>
            <a:ext cx="209550" cy="209550"/>
          </a:xfrm>
          <a:prstGeom prst="rect">
            <a:avLst/>
          </a:prstGeom>
          <a:ln/>
        </p:spPr>
      </p:pic>
      <p:sp>
        <p:nvSpPr>
          <p:cNvPr id="1953" name="文本框 1952" descr="{&quot;isTemplate&quot;:true,&quot;type&quot;:&quot;text&quot;}"/>
          <p:cNvSpPr txBox="1"/>
          <p:nvPr/>
        </p:nvSpPr>
        <p:spPr>
          <a:xfrm>
            <a:off x="5534025" y="4038600"/>
            <a:ext cx="597217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改进</a:t>
            </a:r>
            <a:endParaRPr/>
          </a:p>
        </p:txBody>
      </p:sp>
      <p:sp>
        <p:nvSpPr>
          <p:cNvPr id="1954" name="文本框 1953" descr="{&quot;isTemplate&quot;:true,&quot;type&quot;:&quot;text&quot;}"/>
          <p:cNvSpPr txBox="1"/>
          <p:nvPr/>
        </p:nvSpPr>
        <p:spPr>
          <a:xfrm>
            <a:off x="5534025" y="4238625"/>
            <a:ext cx="5972175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持续改进是组织永恒的目标与不变的主题</a:t>
            </a:r>
            <a:endParaRPr/>
          </a:p>
        </p:txBody>
      </p:sp>
      <p:sp>
        <p:nvSpPr>
          <p:cNvPr id="1955" name="圆角矩形 1954"/>
          <p:cNvSpPr/>
          <p:nvPr/>
        </p:nvSpPr>
        <p:spPr>
          <a:xfrm>
            <a:off x="4581525" y="4619625"/>
            <a:ext cx="7067550" cy="523875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56" name="任意形状 1955"/>
          <p:cNvSpPr/>
          <p:nvPr/>
        </p:nvSpPr>
        <p:spPr>
          <a:xfrm>
            <a:off x="4581525" y="4619625"/>
            <a:ext cx="7067550" cy="523875"/>
          </a:xfrm>
          <a:custGeom>
            <a:avLst/>
            <a:gdLst/>
            <a:ahLst/>
            <a:cxnLst/>
            <a:rect l="0" t="0" r="0" b="0"/>
            <a:pathLst>
              <a:path w="742" h="55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2"/>
                </a:lnTo>
                <a:cubicBezTo>
                  <a:pt x="3" y="53"/>
                  <a:pt x="4" y="55"/>
                  <a:pt x="5" y="55"/>
                </a:cubicBezTo>
                <a:cubicBezTo>
                  <a:pt x="2" y="55"/>
                  <a:pt x="0" y="52"/>
                  <a:pt x="0" y="49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57" name="文本框 1956" descr="{&quot;isTemplate&quot;:true,&quot;type&quot;:&quot;text&quot;}"/>
          <p:cNvSpPr txBox="1"/>
          <p:nvPr/>
        </p:nvSpPr>
        <p:spPr>
          <a:xfrm>
            <a:off x="4695825" y="4752975"/>
            <a:ext cx="36195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EF4444"/>
                </a:solidFill>
                <a:latin typeface="Inter"/>
                <a:ea typeface="Inter"/>
              </a:rPr>
              <a:t>06</a:t>
            </a:r>
            <a:endParaRPr/>
          </a:p>
        </p:txBody>
      </p:sp>
      <p:pic>
        <p:nvPicPr>
          <p:cNvPr id="1958" name="图形 1957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91125" y="4781550"/>
            <a:ext cx="209550" cy="209550"/>
          </a:xfrm>
          <a:prstGeom prst="rect">
            <a:avLst/>
          </a:prstGeom>
          <a:ln/>
        </p:spPr>
      </p:pic>
      <p:sp>
        <p:nvSpPr>
          <p:cNvPr id="1959" name="文本框 1958" descr="{&quot;isTemplate&quot;:true,&quot;type&quot;:&quot;text&quot;}"/>
          <p:cNvSpPr txBox="1"/>
          <p:nvPr/>
        </p:nvSpPr>
        <p:spPr>
          <a:xfrm>
            <a:off x="5534025" y="4676775"/>
            <a:ext cx="597217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循证决策</a:t>
            </a:r>
            <a:endParaRPr/>
          </a:p>
        </p:txBody>
      </p:sp>
      <p:sp>
        <p:nvSpPr>
          <p:cNvPr id="1960" name="文本框 1959" descr="{&quot;isTemplate&quot;:true,&quot;type&quot;:&quot;text&quot;}"/>
          <p:cNvSpPr txBox="1"/>
          <p:nvPr/>
        </p:nvSpPr>
        <p:spPr>
          <a:xfrm>
            <a:off x="5534025" y="4876800"/>
            <a:ext cx="5972175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基于数据和信息的分析比直觉更可靠</a:t>
            </a:r>
            <a:endParaRPr/>
          </a:p>
        </p:txBody>
      </p:sp>
      <p:sp>
        <p:nvSpPr>
          <p:cNvPr id="1961" name="圆角矩形 1960"/>
          <p:cNvSpPr/>
          <p:nvPr/>
        </p:nvSpPr>
        <p:spPr>
          <a:xfrm>
            <a:off x="4581525" y="5257800"/>
            <a:ext cx="7067550" cy="523875"/>
          </a:xfrm>
          <a:prstGeom prst="roundRect">
            <a:avLst>
              <a:gd name="adj" fmla="val 10909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62" name="任意形状 1961"/>
          <p:cNvSpPr/>
          <p:nvPr/>
        </p:nvSpPr>
        <p:spPr>
          <a:xfrm>
            <a:off x="4581525" y="5257800"/>
            <a:ext cx="7067550" cy="523875"/>
          </a:xfrm>
          <a:custGeom>
            <a:avLst/>
            <a:gdLst/>
            <a:ahLst/>
            <a:cxnLst/>
            <a:rect l="0" t="0" r="0" b="0"/>
            <a:pathLst>
              <a:path w="742" h="55">
                <a:moveTo>
                  <a:pt x="6" y="0"/>
                </a:moveTo>
                <a:cubicBezTo>
                  <a:pt x="4" y="0"/>
                  <a:pt x="3" y="1"/>
                  <a:pt x="3" y="3"/>
                </a:cubicBezTo>
                <a:lnTo>
                  <a:pt x="3" y="52"/>
                </a:lnTo>
                <a:cubicBezTo>
                  <a:pt x="3" y="53"/>
                  <a:pt x="4" y="55"/>
                  <a:pt x="5" y="55"/>
                </a:cubicBezTo>
                <a:cubicBezTo>
                  <a:pt x="2" y="55"/>
                  <a:pt x="0" y="52"/>
                  <a:pt x="0" y="49"/>
                </a:cubicBezTo>
                <a:lnTo>
                  <a:pt x="0" y="6"/>
                </a:ln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47556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63" name="文本框 1962" descr="{&quot;isTemplate&quot;:true,&quot;type&quot;:&quot;text&quot;}"/>
          <p:cNvSpPr txBox="1"/>
          <p:nvPr/>
        </p:nvSpPr>
        <p:spPr>
          <a:xfrm>
            <a:off x="4695825" y="5391150"/>
            <a:ext cx="361950" cy="25717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475569"/>
                </a:solidFill>
                <a:latin typeface="Inter"/>
                <a:ea typeface="Inter"/>
              </a:rPr>
              <a:t>07</a:t>
            </a:r>
            <a:endParaRPr/>
          </a:p>
        </p:txBody>
      </p:sp>
      <p:pic>
        <p:nvPicPr>
          <p:cNvPr id="1964" name="图形 1963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191125" y="5419725"/>
            <a:ext cx="209550" cy="209550"/>
          </a:xfrm>
          <a:prstGeom prst="rect">
            <a:avLst/>
          </a:prstGeom>
          <a:ln/>
        </p:spPr>
      </p:pic>
      <p:sp>
        <p:nvSpPr>
          <p:cNvPr id="1965" name="文本框 1964" descr="{&quot;isTemplate&quot;:true,&quot;type&quot;:&quot;text&quot;}"/>
          <p:cNvSpPr txBox="1"/>
          <p:nvPr/>
        </p:nvSpPr>
        <p:spPr>
          <a:xfrm>
            <a:off x="5534025" y="5314950"/>
            <a:ext cx="5972175" cy="2000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0F172A"/>
                </a:solidFill>
                <a:latin typeface="Microsoft YaHei"/>
                <a:ea typeface="Microsoft YaHei"/>
              </a:rPr>
              <a:t>关系管理</a:t>
            </a:r>
            <a:endParaRPr/>
          </a:p>
        </p:txBody>
      </p:sp>
      <p:sp>
        <p:nvSpPr>
          <p:cNvPr id="1966" name="文本框 1965" descr="{&quot;isTemplate&quot;:true,&quot;type&quot;:&quot;text&quot;}"/>
          <p:cNvSpPr txBox="1"/>
          <p:nvPr/>
        </p:nvSpPr>
        <p:spPr>
          <a:xfrm>
            <a:off x="5534025" y="5514975"/>
            <a:ext cx="5972175" cy="20955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4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管理与相关方（供应商等）的关系以持续成功</a:t>
            </a:r>
            <a:endParaRPr/>
          </a:p>
        </p:txBody>
      </p:sp>
      <p:sp>
        <p:nvSpPr>
          <p:cNvPr id="1967" name="任意形状 1966"/>
          <p:cNvSpPr/>
          <p:nvPr/>
        </p:nvSpPr>
        <p:spPr>
          <a:xfrm>
            <a:off x="0" y="6286500"/>
            <a:ext cx="12192000" cy="571500"/>
          </a:xfrm>
          <a:custGeom>
            <a:avLst/>
            <a:gdLst/>
            <a:ahLst/>
            <a:cxnLst/>
            <a:rect l="0" t="0" r="0" b="0"/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68" name="文本框 1967" descr="{&quot;isTemplate&quot;:true,&quot;type&quot;:&quot;text&quot;}"/>
          <p:cNvSpPr txBox="1"/>
          <p:nvPr/>
        </p:nvSpPr>
        <p:spPr>
          <a:xfrm>
            <a:off x="571500" y="6496050"/>
            <a:ext cx="1066800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质量管理通识培训</a:t>
            </a:r>
            <a:endParaRPr/>
          </a:p>
        </p:txBody>
      </p:sp>
      <p:sp>
        <p:nvSpPr>
          <p:cNvPr id="1969" name="文本框 1968" descr="{&quot;isTemplate&quot;:true,&quot;type&quot;:&quot;text&quot;}"/>
          <p:cNvSpPr txBox="1"/>
          <p:nvPr/>
        </p:nvSpPr>
        <p:spPr>
          <a:xfrm>
            <a:off x="11210925" y="6496050"/>
            <a:ext cx="409575" cy="161925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09 / 30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4101</Words>
  <Application>Microsoft Macintosh PowerPoint</Application>
  <PresentationFormat>宽屏</PresentationFormat>
  <Paragraphs>804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4" baseType="lpstr">
      <vt:lpstr>Microsoft YaHei</vt:lpstr>
      <vt:lpstr>Inter</vt:lpstr>
      <vt:lpstr>Arial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68057 68057</cp:lastModifiedBy>
  <cp:revision>3</cp:revision>
  <dcterms:created xsi:type="dcterms:W3CDTF">2026-07-31T09:58:37Z</dcterms:created>
  <dcterms:modified xsi:type="dcterms:W3CDTF">2026-07-31T03:23:29Z</dcterms:modified>
</cp:coreProperties>
</file>