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320040"/>
            <a:ext cx="1548151" cy="65836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" y="457200"/>
            <a:ext cx="73152" cy="594360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594360" y="457200"/>
            <a:ext cx="73152" cy="5943600"/>
          </a:xfrm>
          <a:prstGeom prst="rect">
            <a:avLst/>
          </a:prstGeom>
          <a:solidFill>
            <a:srgbClr val="38BD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731520" y="457200"/>
            <a:ext cx="73152" cy="5943600"/>
          </a:xfrm>
          <a:prstGeom prst="rect">
            <a:avLst/>
          </a:prstGeom>
          <a:solidFill>
            <a:srgbClr val="22C55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ectangle 5"/>
          <p:cNvSpPr/>
          <p:nvPr/>
        </p:nvSpPr>
        <p:spPr>
          <a:xfrm>
            <a:off x="868680" y="457200"/>
            <a:ext cx="73152" cy="5943600"/>
          </a:xfrm>
          <a:prstGeom prst="rect">
            <a:avLst/>
          </a:prstGeom>
          <a:solidFill>
            <a:srgbClr val="FB923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097280" y="1371600"/>
            <a:ext cx="9875520" cy="4389120"/>
          </a:xfrm>
          <a:prstGeom prst="roundRect">
            <a:avLst/>
          </a:prstGeom>
          <a:solidFill>
            <a:srgbClr val="FFFFFF"/>
          </a:solidFill>
          <a:ln>
            <a:solidFill>
              <a:srgbClr val="38BDF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365760" tIns="457200"/>
          <a:lstStyle/>
          <a:p>
            <a:pPr algn="ctr">
              <a:defRPr sz="4400" b="1">
                <a:solidFill>
                  <a:srgbClr val="0EA5E9"/>
                </a:solidFill>
              </a:defRPr>
            </a:pPr>
            <a:r>
              <a:t>召回与危机沟通</a:t>
            </a:r>
          </a:p>
          <a:p>
            <a:pPr>
              <a:defRPr sz="3200">
                <a:solidFill>
                  <a:srgbClr val="1E293B"/>
                </a:solidFill>
              </a:defRPr>
            </a:pPr>
            <a:r>
              <a:t>实战培训</a:t>
            </a:r>
          </a:p>
          <a:p>
            <a:pPr>
              <a:defRPr sz="1800">
                <a:solidFill>
                  <a:srgbClr val="64748B"/>
                </a:solidFill>
              </a:defRPr>
            </a:pPr>
            <a:r>
              <a:t>72 小时黄金节奏 · 追溯 · 合规 · 统一口径</a:t>
            </a:r>
          </a:p>
          <a:p>
            <a:pPr>
              <a:defRPr sz="1400">
                <a:solidFill>
                  <a:srgbClr val="64748B"/>
                </a:solidFill>
              </a:defRPr>
            </a:pPr>
            <a:r>
              <a:t>卓越质量智库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6400800"/>
            <a:ext cx="4114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000">
                <a:solidFill>
                  <a:srgbClr val="64748B"/>
                </a:solidFill>
              </a:defRPr>
            </a:pPr>
            <a:r>
              <a:t>知识编号 10.2.3 · 召回与危机沟通要点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14800" y="6400800"/>
            <a:ext cx="3962095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100">
                <a:solidFill>
                  <a:srgbClr val="0EA5E9"/>
                </a:solidFill>
              </a:defRPr>
            </a:pPr>
            <a:r>
              <a:t>www.zhiliangclub.com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24～72 小时：通知与执行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48640" y="2560320"/>
            <a:ext cx="2491740" cy="1097280"/>
          </a:xfrm>
          <a:prstGeom prst="round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r>
              <a:t>监管报告（如适用）</a:t>
            </a:r>
          </a:p>
        </p:txBody>
      </p:sp>
      <p:sp>
        <p:nvSpPr>
          <p:cNvPr id="4" name="Right Arrow 3"/>
          <p:cNvSpPr/>
          <p:nvPr/>
        </p:nvSpPr>
        <p:spPr>
          <a:xfrm>
            <a:off x="3067812" y="2880360"/>
            <a:ext cx="228600" cy="457200"/>
          </a:xfrm>
          <a:prstGeom prst="rightArrow">
            <a:avLst/>
          </a:prstGeom>
          <a:solidFill>
            <a:srgbClr val="6474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3177540" y="2560320"/>
            <a:ext cx="2491740" cy="1097280"/>
          </a:xfrm>
          <a:prstGeom prst="roundRect">
            <a:avLst/>
          </a:prstGeom>
          <a:solidFill>
            <a:srgbClr val="38BD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r>
              <a:t>客户/经销商正式通知+批次清单</a:t>
            </a:r>
          </a:p>
        </p:txBody>
      </p:sp>
      <p:sp>
        <p:nvSpPr>
          <p:cNvPr id="6" name="Right Arrow 5"/>
          <p:cNvSpPr/>
          <p:nvPr/>
        </p:nvSpPr>
        <p:spPr>
          <a:xfrm>
            <a:off x="5696712" y="2880360"/>
            <a:ext cx="228600" cy="457200"/>
          </a:xfrm>
          <a:prstGeom prst="rightArrow">
            <a:avLst/>
          </a:prstGeom>
          <a:solidFill>
            <a:srgbClr val="6474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5806440" y="2560320"/>
            <a:ext cx="2491740" cy="1097280"/>
          </a:xfrm>
          <a:prstGeom prst="round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r>
              <a:t>War Room 热线值班</a:t>
            </a:r>
          </a:p>
        </p:txBody>
      </p:sp>
      <p:sp>
        <p:nvSpPr>
          <p:cNvPr id="8" name="Right Arrow 7"/>
          <p:cNvSpPr/>
          <p:nvPr/>
        </p:nvSpPr>
        <p:spPr>
          <a:xfrm>
            <a:off x="8325612" y="2880360"/>
            <a:ext cx="228600" cy="457200"/>
          </a:xfrm>
          <a:prstGeom prst="rightArrow">
            <a:avLst/>
          </a:prstGeom>
          <a:solidFill>
            <a:srgbClr val="6474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ounded Rectangle 8"/>
          <p:cNvSpPr/>
          <p:nvPr/>
        </p:nvSpPr>
        <p:spPr>
          <a:xfrm>
            <a:off x="8435340" y="2560320"/>
            <a:ext cx="2491740" cy="1097280"/>
          </a:xfrm>
          <a:prstGeom prst="roundRect">
            <a:avLst/>
          </a:prstGeom>
          <a:solidFill>
            <a:srgbClr val="38BD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r>
              <a:t>跟踪完成率，范围扩大主动二报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召回与危机沟通培训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0F2F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Oval 1"/>
          <p:cNvSpPr/>
          <p:nvPr/>
        </p:nvSpPr>
        <p:spPr>
          <a:xfrm>
            <a:off x="4937760" y="1828800"/>
            <a:ext cx="2286000" cy="2286000"/>
          </a:xfrm>
          <a:prstGeom prst="ellipse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4800" b="1">
                <a:solidFill>
                  <a:srgbClr val="FFFFFF"/>
                </a:solidFill>
              </a:defRPr>
            </a:pPr>
            <a:r>
              <a:t>04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4389120"/>
            <a:ext cx="1033272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200" b="1">
                <a:solidFill>
                  <a:srgbClr val="1E293B"/>
                </a:solidFill>
              </a:defRPr>
            </a:pPr>
            <a:r>
              <a:t>沟通原则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120640"/>
            <a:ext cx="1033272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600">
                <a:solidFill>
                  <a:srgbClr val="64748B"/>
                </a:solidFill>
              </a:defRPr>
            </a:pPr>
            <a:r>
              <a:t>说什么、怎么说、谁来说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沟通内容 DO / DON'T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1280160"/>
          <a:ext cx="1124712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23560"/>
                <a:gridCol w="5623560"/>
              </a:tblGrid>
              <a:tr h="365760"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做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不做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事实+已采取行动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猜测根因、指责客户/供应商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明确下一步与时间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长期沉默无更新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区分已知/未知/调查中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不确定说成确定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单一发言人+FAQ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多人各说各话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召回与危机沟通培训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渠道与舆情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48640" y="1280160"/>
            <a:ext cx="5394960" cy="4754880"/>
          </a:xfrm>
          <a:prstGeom prst="roundRect">
            <a:avLst/>
          </a:prstGeom>
          <a:solidFill>
            <a:srgbClr val="E0F2FE"/>
          </a:solidFill>
          <a:ln>
            <a:solidFill>
              <a:srgbClr val="38BDF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137160" tIns="109728"/>
          <a:lstStyle/>
          <a:p>
            <a:pPr algn="ctr">
              <a:defRPr b="1" sz="1800">
                <a:solidFill>
                  <a:srgbClr val="0EA5E9"/>
                </a:solidFill>
              </a:defRPr>
            </a:pPr>
            <a:r>
              <a:t>B2B</a:t>
            </a:r>
          </a:p>
          <a:p>
            <a:pPr>
              <a:defRPr sz="1500">
                <a:solidFill>
                  <a:srgbClr val="1E293B"/>
                </a:solidFill>
              </a:defRPr>
            </a:pPr>
            <a:r>
              <a:t>• 客户经理 1 对 1 + 正式函</a:t>
            </a:r>
            <a:br/>
            <a:r>
              <a:t>• 大客户优先电话</a:t>
            </a:r>
            <a:br/>
            <a:r>
              <a:t>• 门户公告备份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217920" y="1280160"/>
            <a:ext cx="5394960" cy="4754880"/>
          </a:xfrm>
          <a:prstGeom prst="roundRect">
            <a:avLst/>
          </a:prstGeom>
          <a:solidFill>
            <a:srgbClr val="ECFDF5"/>
          </a:solidFill>
          <a:ln>
            <a:solidFill>
              <a:srgbClr val="38BDF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137160" tIns="109728"/>
          <a:lstStyle/>
          <a:p>
            <a:pPr algn="ctr">
              <a:defRPr b="1" sz="1800">
                <a:solidFill>
                  <a:srgbClr val="0EA5E9"/>
                </a:solidFill>
              </a:defRPr>
            </a:pPr>
            <a:r>
              <a:t>B2C / 内部</a:t>
            </a:r>
          </a:p>
          <a:p>
            <a:pPr>
              <a:defRPr sz="1500">
                <a:solidFill>
                  <a:srgbClr val="1E293B"/>
                </a:solidFill>
              </a:defRPr>
            </a:pPr>
            <a:r>
              <a:t>• 官网、短信、经销商海报</a:t>
            </a:r>
            <a:br/>
            <a:r>
              <a:t>• 员工先从主管得知</a:t>
            </a:r>
            <a:br/>
            <a:r>
              <a:t>• 监测社媒，24h 内响应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召回与危机沟通培训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与 8D 衔接 &amp; 关闭指标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34440"/>
            <a:ext cx="1078992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召回结束必须：8D/LL、根因措施验证、沟通归档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度量：通知到达率、召回完成率、周期时间、二次扩大次数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关闭：危害消除+完成率达标+监管结案（如适用）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演练：每年桌面 1 次，每 2 年全要素 1 次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配套智库文章：召回与危机沟通（知识编号 10.2.3）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召回与危机沟通培训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0F2F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828800" y="2560320"/>
            <a:ext cx="8503920" cy="1828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800" b="1">
                <a:solidFill>
                  <a:srgbClr val="0EA5E9"/>
                </a:solidFill>
              </a:defRPr>
            </a:pPr>
            <a:r>
              <a:t>Q &amp; 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28800" y="3840480"/>
            <a:ext cx="850392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800">
                <a:solidFill>
                  <a:srgbClr val="64748B"/>
                </a:solidFill>
              </a:defRPr>
            </a:pPr>
            <a:r>
              <a:t>配套智库文章：召回与危机沟通——72 小时黄金节奏与对外口径管理</a:t>
            </a:r>
            <a:br/>
            <a:r>
              <a:t>www.zhiliangclub.com/article?id=141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11658600" y="457200"/>
            <a:ext cx="73152" cy="594360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11521440" y="457200"/>
            <a:ext cx="73152" cy="5943600"/>
          </a:xfrm>
          <a:prstGeom prst="rect">
            <a:avLst/>
          </a:prstGeom>
          <a:solidFill>
            <a:srgbClr val="38BD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11384280" y="457200"/>
            <a:ext cx="73152" cy="5943600"/>
          </a:xfrm>
          <a:prstGeom prst="rect">
            <a:avLst/>
          </a:prstGeom>
          <a:solidFill>
            <a:srgbClr val="22C55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11247120" y="457200"/>
            <a:ext cx="73152" cy="5943600"/>
          </a:xfrm>
          <a:prstGeom prst="rect">
            <a:avLst/>
          </a:prstGeom>
          <a:solidFill>
            <a:srgbClr val="FB923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ounded Rectangle 5"/>
          <p:cNvSpPr/>
          <p:nvPr/>
        </p:nvSpPr>
        <p:spPr>
          <a:xfrm>
            <a:off x="2194560" y="1234440"/>
            <a:ext cx="7772400" cy="4480560"/>
          </a:xfrm>
          <a:prstGeom prst="roundRect">
            <a:avLst/>
          </a:prstGeom>
          <a:solidFill>
            <a:srgbClr val="FFFFFF"/>
          </a:solidFill>
          <a:ln>
            <a:solidFill>
              <a:srgbClr val="38BDF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4920" y="1691640"/>
            <a:ext cx="2902784" cy="12344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60320" y="3063240"/>
            <a:ext cx="7040880" cy="8229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600" b="1">
                <a:solidFill>
                  <a:srgbClr val="1E293B"/>
                </a:solidFill>
              </a:defRPr>
            </a:pPr>
            <a:r>
              <a:t>感谢聆听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60320" y="3886200"/>
            <a:ext cx="7040880" cy="5029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2200" b="1">
                <a:solidFill>
                  <a:srgbClr val="0EA5E9"/>
                </a:solidFill>
              </a:defRPr>
            </a:pPr>
            <a:r>
              <a:t>www.zhiliangclub.com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60320" y="4434840"/>
            <a:ext cx="7040880" cy="4114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600">
                <a:solidFill>
                  <a:srgbClr val="64748B"/>
                </a:solidFill>
              </a:defRPr>
            </a:pPr>
            <a:r>
              <a:t>卓越质量智库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14800" y="6400800"/>
            <a:ext cx="3962095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100">
                <a:solidFill>
                  <a:srgbClr val="0EA5E9"/>
                </a:solidFill>
              </a:defRPr>
            </a:pPr>
            <a:r>
              <a:t>www.zhiliangclub.com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培训目标</a:t>
            </a:r>
          </a:p>
          <a:p>
            <a:pPr>
              <a:defRPr sz="1400">
                <a:solidFill>
                  <a:srgbClr val="E0F2FE"/>
                </a:solidFill>
              </a:defRPr>
            </a:pPr>
            <a:r>
              <a:t>学完后应能回答：查谁？说啥？谁来说？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34440"/>
            <a:ext cx="1078992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理解召回触发的危害评估原则与 Go/No-Go 决策机制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掌握可追溯性、受影响范围计算与危机组织 RACI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熟悉 72 小时危机沟通节奏与发言人制度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能使用客户通知、FAQ、内部冻结令等模板要素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建立与 8D、客诉系统的衔接与年度演练意识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召回与危机沟通培训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0F2F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Oval 1"/>
          <p:cNvSpPr/>
          <p:nvPr/>
        </p:nvSpPr>
        <p:spPr>
          <a:xfrm>
            <a:off x="4937760" y="1828800"/>
            <a:ext cx="2286000" cy="2286000"/>
          </a:xfrm>
          <a:prstGeom prst="ellipse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4800" b="1">
                <a:solidFill>
                  <a:srgbClr val="FFFFFF"/>
                </a:solidFill>
              </a:defRPr>
            </a:pPr>
            <a:r>
              <a:t>01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4389120"/>
            <a:ext cx="1033272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200" b="1">
                <a:solidFill>
                  <a:srgbClr val="1E293B"/>
                </a:solidFill>
              </a:defRPr>
            </a:pPr>
            <a:r>
              <a:t>何时召回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120640"/>
            <a:ext cx="1033272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600">
                <a:solidFill>
                  <a:srgbClr val="64748B"/>
                </a:solidFill>
              </a:defRPr>
            </a:pPr>
            <a:r>
              <a:t>基于危害，不是「声音大不大」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危害分级与行动方向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1280160"/>
          <a:ext cx="1124712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9040"/>
                <a:gridCol w="3749040"/>
                <a:gridCol w="3749040"/>
              </a:tblGrid>
              <a:tr h="365760"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等级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典型情形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行动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安全/法规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人身伤害、违反强制标准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立即启动召回+监管报告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功能/性能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无法完成声明功能、客户停线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协商换货/有条件召回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合规/标识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标签错误、可追溯缺失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限量召回或纠正通知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轻微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外观包装不影响安全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通常服务补偿，非召回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召回与危机沟通培训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决策三原则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34440"/>
            <a:ext cx="1078992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保守原则：证据不全时先扩大隔离，再缩小范围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单一入口：跨职能危机小组书面 Go/No-Go，禁止销售私了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时间戳：从「首次获知潜在危害」起算法规响应时限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维护法规清单：FDA、EU GPSR、市场监管总局等差异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与客诉系统「安全标记」自动升级质量总监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召回与危机沟通培训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0F2F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Oval 1"/>
          <p:cNvSpPr/>
          <p:nvPr/>
        </p:nvSpPr>
        <p:spPr>
          <a:xfrm>
            <a:off x="4937760" y="1828800"/>
            <a:ext cx="2286000" cy="2286000"/>
          </a:xfrm>
          <a:prstGeom prst="ellipse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4800" b="1">
                <a:solidFill>
                  <a:srgbClr val="FFFFFF"/>
                </a:solidFill>
              </a:defRPr>
            </a:pPr>
            <a:r>
              <a:t>02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4389120"/>
            <a:ext cx="1033272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200" b="1">
                <a:solidFill>
                  <a:srgbClr val="1E293B"/>
                </a:solidFill>
              </a:defRPr>
            </a:pPr>
            <a:r>
              <a:t>平时五张网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120640"/>
            <a:ext cx="1033272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600">
                <a:solidFill>
                  <a:srgbClr val="64748B"/>
                </a:solidFill>
              </a:defRPr>
            </a:pPr>
            <a:r>
              <a:t>出事时不从零开始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召回准备五张网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34440"/>
            <a:ext cx="1078992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① 可追溯网：正向/反向，季度 SN 四小时内反查演练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② 受影响范围：断点、BOM 展开、在库/在途/客户端五处汇总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③ 危机 RACI：唯一发言人，技术专家不各自接受采访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④ 沟通模板库：客户函、经销商指引、监管报告、FAQ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⑤ 逆向物流：退回检验、销毁/返工、环保合规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召回与危机沟通培训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0F2F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Oval 1"/>
          <p:cNvSpPr/>
          <p:nvPr/>
        </p:nvSpPr>
        <p:spPr>
          <a:xfrm>
            <a:off x="4937760" y="1828800"/>
            <a:ext cx="2286000" cy="2286000"/>
          </a:xfrm>
          <a:prstGeom prst="ellipse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4800" b="1">
                <a:solidFill>
                  <a:srgbClr val="FFFFFF"/>
                </a:solidFill>
              </a:defRPr>
            </a:pPr>
            <a:r>
              <a:t>03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4389120"/>
            <a:ext cx="1033272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200" b="1">
                <a:solidFill>
                  <a:srgbClr val="1E293B"/>
                </a:solidFill>
              </a:defRPr>
            </a:pPr>
            <a:r>
              <a:t>72 小时节奏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120640"/>
            <a:ext cx="1033272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600">
                <a:solidFill>
                  <a:srgbClr val="64748B"/>
                </a:solidFill>
              </a:defRPr>
            </a:pPr>
            <a:r>
              <a:t>快、准、稳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0～24 小时：控制与对齐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48640" y="2560320"/>
            <a:ext cx="2491740" cy="1097280"/>
          </a:xfrm>
          <a:prstGeom prst="round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r>
              <a:t>启动危机小组+每小时简报</a:t>
            </a:r>
          </a:p>
        </p:txBody>
      </p:sp>
      <p:sp>
        <p:nvSpPr>
          <p:cNvPr id="4" name="Right Arrow 3"/>
          <p:cNvSpPr/>
          <p:nvPr/>
        </p:nvSpPr>
        <p:spPr>
          <a:xfrm>
            <a:off x="3067812" y="2880360"/>
            <a:ext cx="228600" cy="457200"/>
          </a:xfrm>
          <a:prstGeom prst="rightArrow">
            <a:avLst/>
          </a:prstGeom>
          <a:solidFill>
            <a:srgbClr val="6474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3177540" y="2560320"/>
            <a:ext cx="2491740" cy="1097280"/>
          </a:xfrm>
          <a:prstGeom prst="roundRect">
            <a:avLst/>
          </a:prstGeom>
          <a:solidFill>
            <a:srgbClr val="38BD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r>
              <a:t>内部冻结令：停发运、评估停线</a:t>
            </a:r>
          </a:p>
        </p:txBody>
      </p:sp>
      <p:sp>
        <p:nvSpPr>
          <p:cNvPr id="6" name="Right Arrow 5"/>
          <p:cNvSpPr/>
          <p:nvPr/>
        </p:nvSpPr>
        <p:spPr>
          <a:xfrm>
            <a:off x="5696712" y="2880360"/>
            <a:ext cx="228600" cy="457200"/>
          </a:xfrm>
          <a:prstGeom prst="rightArrow">
            <a:avLst/>
          </a:prstGeom>
          <a:solidFill>
            <a:srgbClr val="6474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5806440" y="2560320"/>
            <a:ext cx="2491740" cy="1097280"/>
          </a:xfrm>
          <a:prstGeom prst="round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r>
              <a:t>首版受影响范围 v0.1</a:t>
            </a:r>
          </a:p>
        </p:txBody>
      </p:sp>
      <p:sp>
        <p:nvSpPr>
          <p:cNvPr id="8" name="Right Arrow 7"/>
          <p:cNvSpPr/>
          <p:nvPr/>
        </p:nvSpPr>
        <p:spPr>
          <a:xfrm>
            <a:off x="8325612" y="2880360"/>
            <a:ext cx="228600" cy="457200"/>
          </a:xfrm>
          <a:prstGeom prst="rightArrow">
            <a:avLst/>
          </a:prstGeom>
          <a:solidFill>
            <a:srgbClr val="6474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ounded Rectangle 8"/>
          <p:cNvSpPr/>
          <p:nvPr/>
        </p:nvSpPr>
        <p:spPr>
          <a:xfrm>
            <a:off x="8435340" y="2560320"/>
            <a:ext cx="2491740" cy="1097280"/>
          </a:xfrm>
          <a:prstGeom prst="roundRect">
            <a:avLst/>
          </a:prstGeom>
          <a:solidFill>
            <a:srgbClr val="38BD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r>
              <a:t>对外：已获悉/调查中/将更新/单一联系人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召回与危机沟通培训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