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5" r:id="rId31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74"/>
  </p:normalViewPr>
  <p:slideViewPr>
    <p:cSldViewPr snapToGrid="0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hiliangclub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375" y="59690"/>
            <a:ext cx="1301750" cy="55372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3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3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Click to edit Master text style</a:t>
            </a:r>
            <a:endParaRPr lang="zh-CN" altLang="en-US"/>
          </a:p>
          <a:p>
            <a:pPr lvl="1"/>
            <a:r>
              <a:rPr lang="zh-CN" altLang="en-US"/>
              <a:t>Second level</a:t>
            </a:r>
            <a:endParaRPr lang="zh-CN" altLang="en-US"/>
          </a:p>
          <a:p>
            <a:pPr lvl="2"/>
            <a:r>
              <a:rPr lang="zh-CN" altLang="en-US"/>
              <a:t>Third level</a:t>
            </a:r>
            <a:endParaRPr lang="zh-CN" altLang="en-US"/>
          </a:p>
          <a:p>
            <a:pPr lvl="3"/>
            <a:r>
              <a:rPr lang="zh-CN" altLang="en-US"/>
              <a:t>Fourth level</a:t>
            </a:r>
            <a:endParaRPr lang="zh-CN" altLang="en-US"/>
          </a:p>
          <a:p>
            <a:pPr lvl="4"/>
            <a:r>
              <a:rPr lang="zh-CN" altLang="en-US"/>
              <a:t>Fifth level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marL="0" lvl="0" indent="0" algn="l" defTabSz="914400" eaLnBrk="0" fontAlgn="base" latinLnBrk="0" hangingPunct="0">
        <a:lnSpc>
          <a:spcPct val="9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lvl="0" indent="-228600" algn="l" defTabSz="914400" eaLnBrk="0" fontAlgn="base" latinLnBrk="0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90204" pitchFamily="34" charset="0"/>
        <a:buNone/>
        <a:defRPr b="0" i="0" u="none" kern="1200" baseline="0">
          <a:solidFill>
            <a:schemeClr val="tx1"/>
          </a:solidFill>
          <a:latin typeface="Eras Medium ITC" panose="020B0602030504020804" pitchFamily="2" charset="0"/>
          <a:ea typeface="微软雅黑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1527175" y="4040188"/>
            <a:ext cx="9144000" cy="871537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defTabSz="914400" eaLnBrk="1" hangingPunct="1"/>
            <a:r>
              <a:rPr lang="en-US" sz="5400" b="1">
                <a:solidFill>
                  <a:srgbClr val="004BB2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  <a:sym typeface="+mn-ea"/>
              </a:rPr>
              <a:t>IATF16949内审员实战培训</a:t>
            </a:r>
            <a:endParaRPr lang="zh-CN" altLang="en-US" sz="5400" dirty="0">
              <a:solidFill>
                <a:srgbClr val="404040"/>
              </a:solidFill>
            </a:endParaRPr>
          </a:p>
        </p:txBody>
      </p:sp>
      <p:sp>
        <p:nvSpPr>
          <p:cNvPr id="5123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093787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Eras Light ITC" panose="020B0402030504020804" pitchFamily="2" charset="0"/>
                <a:ea typeface="Segoe UI" pitchFamily="2" charset="0"/>
              </a:rPr>
              <a:t>卓越质量智库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cxnSp>
        <p:nvCxnSpPr>
          <p:cNvPr id="5124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5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6" name="直接连接符 7"/>
          <p:cNvCxnSpPr/>
          <p:nvPr/>
        </p:nvCxnSpPr>
        <p:spPr>
          <a:xfrm>
            <a:off x="2392363" y="5056188"/>
            <a:ext cx="74072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27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5128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pic>
        <p:nvPicPr>
          <p:cNvPr id="2" name="图片 1" descr="深圳天际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3365" y="1167765"/>
            <a:ext cx="9144000" cy="252984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45567" y="1333976"/>
            <a:ext cx="5468684" cy="2529078"/>
          </a:xfrm>
          <a:custGeom>
            <a:avLst/>
            <a:gdLst/>
            <a:ahLst/>
            <a:cxnLst/>
            <a:rect l="l" t="t" r="r" b="b"/>
            <a:pathLst>
              <a:path w="2495014" h="1153850">
                <a:moveTo>
                  <a:pt x="2495014" y="0"/>
                </a:moveTo>
                <a:lnTo>
                  <a:pt x="1829006" y="1153850"/>
                </a:lnTo>
                <a:lnTo>
                  <a:pt x="0" y="11538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Freeform 3"/>
          <p:cNvSpPr/>
          <p:nvPr/>
        </p:nvSpPr>
        <p:spPr>
          <a:xfrm flipH="1">
            <a:off x="6373368" y="1362551"/>
            <a:ext cx="5468684" cy="2529078"/>
          </a:xfrm>
          <a:custGeom>
            <a:avLst/>
            <a:gdLst/>
            <a:ahLst/>
            <a:cxnLst/>
            <a:rect l="l" t="t" r="r" b="b"/>
            <a:pathLst>
              <a:path w="2495014" h="1153850">
                <a:moveTo>
                  <a:pt x="2495014" y="0"/>
                </a:moveTo>
                <a:lnTo>
                  <a:pt x="1829006" y="1153850"/>
                </a:lnTo>
                <a:lnTo>
                  <a:pt x="0" y="1153850"/>
                </a:lnTo>
                <a:lnTo>
                  <a:pt x="0" y="0"/>
                </a:lnTo>
              </a:path>
            </a:pathLst>
          </a:custGeom>
          <a:solidFill>
            <a:schemeClr val="accent3">
              <a:alpha val="1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Freeform 4"/>
          <p:cNvSpPr/>
          <p:nvPr/>
        </p:nvSpPr>
        <p:spPr>
          <a:xfrm flipH="1">
            <a:off x="8580787" y="5158264"/>
            <a:ext cx="3261265" cy="1133285"/>
          </a:xfrm>
          <a:custGeom>
            <a:avLst/>
            <a:gdLst/>
            <a:ahLst/>
            <a:cxnLst/>
            <a:rect l="l" t="t" r="r" b="b"/>
            <a:pathLst>
              <a:path w="1487925" h="517048">
                <a:moveTo>
                  <a:pt x="1487925" y="0"/>
                </a:moveTo>
                <a:lnTo>
                  <a:pt x="1189491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 flipH="1">
            <a:off x="7879937" y="3944017"/>
            <a:ext cx="3962114" cy="1133285"/>
          </a:xfrm>
          <a:custGeom>
            <a:avLst/>
            <a:gdLst/>
            <a:ahLst/>
            <a:cxnLst/>
            <a:rect l="l" t="t" r="r" b="b"/>
            <a:pathLst>
              <a:path w="1807683" h="517048">
                <a:moveTo>
                  <a:pt x="1807683" y="0"/>
                </a:moveTo>
                <a:lnTo>
                  <a:pt x="1509249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345567" y="5158264"/>
            <a:ext cx="3261265" cy="1133285"/>
          </a:xfrm>
          <a:custGeom>
            <a:avLst/>
            <a:gdLst/>
            <a:ahLst/>
            <a:cxnLst/>
            <a:rect l="l" t="t" r="r" b="b"/>
            <a:pathLst>
              <a:path w="1487925" h="517048">
                <a:moveTo>
                  <a:pt x="1487925" y="0"/>
                </a:moveTo>
                <a:lnTo>
                  <a:pt x="1189491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345567" y="3944017"/>
            <a:ext cx="3962114" cy="1133285"/>
          </a:xfrm>
          <a:custGeom>
            <a:avLst/>
            <a:gdLst/>
            <a:ahLst/>
            <a:cxnLst/>
            <a:rect l="l" t="t" r="r" b="b"/>
            <a:pathLst>
              <a:path w="1807683" h="517048">
                <a:moveTo>
                  <a:pt x="1807683" y="0"/>
                </a:moveTo>
                <a:lnTo>
                  <a:pt x="1509249" y="517049"/>
                </a:lnTo>
                <a:lnTo>
                  <a:pt x="0" y="517049"/>
                </a:lnTo>
                <a:lnTo>
                  <a:pt x="0" y="0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465511" y="5155091"/>
            <a:ext cx="1312093" cy="1136448"/>
          </a:xfrm>
          <a:custGeom>
            <a:avLst/>
            <a:gdLst/>
            <a:ahLst/>
            <a:cxnLst/>
            <a:rect l="l" t="t" r="r" b="b"/>
            <a:pathLst>
              <a:path w="596961" h="517048">
                <a:moveTo>
                  <a:pt x="0" y="517049"/>
                </a:moveTo>
                <a:lnTo>
                  <a:pt x="0" y="517049"/>
                </a:lnTo>
                <a:lnTo>
                  <a:pt x="596961" y="517049"/>
                </a:lnTo>
                <a:lnTo>
                  <a:pt x="298527" y="0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9" name="Freeform 9"/>
          <p:cNvSpPr/>
          <p:nvPr/>
        </p:nvSpPr>
        <p:spPr>
          <a:xfrm>
            <a:off x="6142870" y="2863519"/>
            <a:ext cx="1931923" cy="3346845"/>
          </a:xfrm>
          <a:custGeom>
            <a:avLst/>
            <a:gdLst/>
            <a:ahLst/>
            <a:cxnLst/>
            <a:rect l="l" t="t" r="r" b="b"/>
            <a:pathLst>
              <a:path w="878964" h="1522709">
                <a:moveTo>
                  <a:pt x="878964" y="1005660"/>
                </a:moveTo>
                <a:lnTo>
                  <a:pt x="298434" y="0"/>
                </a:lnTo>
                <a:lnTo>
                  <a:pt x="0" y="517049"/>
                </a:lnTo>
                <a:lnTo>
                  <a:pt x="580437" y="1522709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3414397" y="5155091"/>
            <a:ext cx="1312093" cy="1136448"/>
          </a:xfrm>
          <a:custGeom>
            <a:avLst/>
            <a:gdLst/>
            <a:ahLst/>
            <a:cxnLst/>
            <a:rect l="l" t="t" r="r" b="b"/>
            <a:pathLst>
              <a:path w="596961" h="517048">
                <a:moveTo>
                  <a:pt x="298434" y="0"/>
                </a:moveTo>
                <a:lnTo>
                  <a:pt x="298434" y="0"/>
                </a:lnTo>
                <a:lnTo>
                  <a:pt x="0" y="517049"/>
                </a:lnTo>
                <a:lnTo>
                  <a:pt x="596961" y="517049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1" name="Freeform 11"/>
          <p:cNvSpPr/>
          <p:nvPr/>
        </p:nvSpPr>
        <p:spPr>
          <a:xfrm>
            <a:off x="4164078" y="5155091"/>
            <a:ext cx="3207697" cy="1136448"/>
          </a:xfrm>
          <a:custGeom>
            <a:avLst/>
            <a:gdLst/>
            <a:ahLst/>
            <a:cxnLst/>
            <a:rect l="l" t="t" r="r" b="b"/>
            <a:pathLst>
              <a:path w="1459401" h="517048">
                <a:moveTo>
                  <a:pt x="298434" y="517049"/>
                </a:moveTo>
                <a:lnTo>
                  <a:pt x="1459402" y="517049"/>
                </a:lnTo>
                <a:lnTo>
                  <a:pt x="1160968" y="0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5440056" y="1645894"/>
            <a:ext cx="1311889" cy="1136448"/>
          </a:xfrm>
          <a:custGeom>
            <a:avLst/>
            <a:gdLst/>
            <a:ahLst/>
            <a:cxnLst/>
            <a:rect l="l" t="t" r="r" b="b"/>
            <a:pathLst>
              <a:path w="596868" h="517048">
                <a:moveTo>
                  <a:pt x="596869" y="517049"/>
                </a:moveTo>
                <a:lnTo>
                  <a:pt x="596869" y="517049"/>
                </a:lnTo>
                <a:lnTo>
                  <a:pt x="298434" y="0"/>
                </a:lnTo>
                <a:lnTo>
                  <a:pt x="0" y="517049"/>
                </a:lnTo>
              </a:path>
            </a:pathLst>
          </a:custGeom>
          <a:solidFill>
            <a:schemeClr val="accent3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4117211" y="2863519"/>
            <a:ext cx="2587867" cy="2210395"/>
          </a:xfrm>
          <a:custGeom>
            <a:avLst/>
            <a:gdLst/>
            <a:ahLst/>
            <a:cxnLst/>
            <a:rect l="l" t="t" r="r" b="b"/>
            <a:pathLst>
              <a:path w="1177398" h="1005660">
                <a:moveTo>
                  <a:pt x="580530" y="0"/>
                </a:moveTo>
                <a:lnTo>
                  <a:pt x="0" y="1005660"/>
                </a:lnTo>
                <a:lnTo>
                  <a:pt x="596961" y="1005660"/>
                </a:lnTo>
                <a:lnTo>
                  <a:pt x="1177399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5379244" y="5460397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沟通技巧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951952" y="3706273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冲突管理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61214" y="4305490"/>
            <a:ext cx="914400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25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审核沟通</a:t>
            </a:r>
            <a:endParaRPr lang="en-US" sz="15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25617" y="5421809"/>
            <a:ext cx="23622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开展沟通培训，帮助内审员掌握冲突识别技巧、建立对话机制，并处理审核中的沟通障碍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725617" y="4235977"/>
            <a:ext cx="30194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针对审核场景进行专项训练，培养内审员运用倾听复述等技巧准确传递审核发现的能力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1643809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753667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2533951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725617" y="2188528"/>
            <a:ext cx="39338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沟通技巧培训：为内审员提供审核场景下的冲突预防培训，包括非暴力沟通、立场转换等专业技巧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25617" y="1686081"/>
            <a:ext cx="3883378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冲突预防</a:t>
            </a:r>
            <a:endParaRPr lang="en-US" sz="2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 flipH="1">
            <a:off x="9101017" y="5421809"/>
            <a:ext cx="2362200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冲突解决工具：推荐使用冲突解决矩阵等专业工具，帮助内审员客观分析并化解审核冲突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 flipH="1">
            <a:off x="8441129" y="4235977"/>
            <a:ext cx="30194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跨部门沟通：建立标准化沟通模板，通过结构化对话减少审核过程中的理解偏差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AutoShape 26"/>
          <p:cNvSpPr/>
          <p:nvPr/>
        </p:nvSpPr>
        <p:spPr>
          <a:xfrm flipH="1">
            <a:off x="10009606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 flipH="1">
            <a:off x="10899747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8" name="AutoShape 28"/>
          <p:cNvSpPr/>
          <p:nvPr/>
        </p:nvSpPr>
        <p:spPr>
          <a:xfrm flipH="1">
            <a:off x="9119464" y="3008581"/>
            <a:ext cx="534188" cy="53418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 flipH="1">
            <a:off x="7528879" y="2188528"/>
            <a:ext cx="3933825" cy="571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调解工具应用：引入冲突解决工具箱，包含调解流程卡、情绪管理指南等专业工具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 flipH="1">
            <a:off x="7642088" y="1686081"/>
            <a:ext cx="3822902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冲突化解</a:t>
            </a:r>
            <a:endParaRPr lang="en-US" sz="2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沟通与冲突解决技巧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734503" y="3094672"/>
            <a:ext cx="372427" cy="3724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w="304800" h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DFDFD">
              <a:alpha val="100000"/>
            </a:srgbClr>
          </a:solidFill>
        </p:spPr>
      </p:sp>
      <p:sp>
        <p:nvSpPr>
          <p:cNvPr id="33" name="Freeform 33"/>
          <p:cNvSpPr/>
          <p:nvPr/>
        </p:nvSpPr>
        <p:spPr>
          <a:xfrm>
            <a:off x="844549" y="309447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0749" y="121920"/>
                </a:moveTo>
                <a:lnTo>
                  <a:pt x="152400" y="182880"/>
                </a:lnTo>
                <a:lnTo>
                  <a:pt x="304800" y="91440"/>
                </a:lnTo>
                <a:lnTo>
                  <a:pt x="152400" y="0"/>
                </a:lnTo>
                <a:lnTo>
                  <a:pt x="0" y="91440"/>
                </a:lnTo>
                <a:lnTo>
                  <a:pt x="152400" y="91440"/>
                </a:lnTo>
                <a:lnTo>
                  <a:pt x="152400" y="121920"/>
                </a:lnTo>
                <a:lnTo>
                  <a:pt x="50749" y="121920"/>
                </a:lnTo>
                <a:close/>
              </a:path>
              <a:path w="304800" h="304800">
                <a:moveTo>
                  <a:pt x="0" y="121920"/>
                </a:moveTo>
                <a:lnTo>
                  <a:pt x="0" y="243840"/>
                </a:lnTo>
                <a:lnTo>
                  <a:pt x="30480" y="210007"/>
                </a:lnTo>
                <a:lnTo>
                  <a:pt x="30480" y="140208"/>
                </a:lnTo>
                <a:lnTo>
                  <a:pt x="0" y="121920"/>
                </a:lnTo>
                <a:close/>
              </a:path>
              <a:path w="304800" h="304800">
                <a:moveTo>
                  <a:pt x="152400" y="304800"/>
                </a:moveTo>
                <a:lnTo>
                  <a:pt x="45720" y="240792"/>
                </a:lnTo>
                <a:lnTo>
                  <a:pt x="45720" y="149352"/>
                </a:lnTo>
                <a:lnTo>
                  <a:pt x="152400" y="213360"/>
                </a:lnTo>
                <a:lnTo>
                  <a:pt x="259080" y="149352"/>
                </a:lnTo>
                <a:lnTo>
                  <a:pt x="259080" y="240792"/>
                </a:lnTo>
                <a:lnTo>
                  <a:pt x="15240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4" name="Freeform 34"/>
          <p:cNvSpPr/>
          <p:nvPr/>
        </p:nvSpPr>
        <p:spPr>
          <a:xfrm>
            <a:off x="2624833" y="3113527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5" name="Freeform 35"/>
          <p:cNvSpPr/>
          <p:nvPr/>
        </p:nvSpPr>
        <p:spPr>
          <a:xfrm>
            <a:off x="9200820" y="3104002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50749" y="121920"/>
                </a:moveTo>
                <a:lnTo>
                  <a:pt x="152400" y="182880"/>
                </a:lnTo>
                <a:lnTo>
                  <a:pt x="304800" y="91440"/>
                </a:lnTo>
                <a:lnTo>
                  <a:pt x="152400" y="0"/>
                </a:lnTo>
                <a:lnTo>
                  <a:pt x="0" y="91440"/>
                </a:lnTo>
                <a:lnTo>
                  <a:pt x="152400" y="91440"/>
                </a:lnTo>
                <a:lnTo>
                  <a:pt x="152400" y="121920"/>
                </a:lnTo>
                <a:lnTo>
                  <a:pt x="50749" y="121920"/>
                </a:lnTo>
                <a:close/>
              </a:path>
              <a:path w="304800" h="304800">
                <a:moveTo>
                  <a:pt x="0" y="121920"/>
                </a:moveTo>
                <a:lnTo>
                  <a:pt x="0" y="243840"/>
                </a:lnTo>
                <a:lnTo>
                  <a:pt x="30480" y="210007"/>
                </a:lnTo>
                <a:lnTo>
                  <a:pt x="30480" y="140208"/>
                </a:lnTo>
                <a:lnTo>
                  <a:pt x="0" y="121920"/>
                </a:lnTo>
                <a:close/>
              </a:path>
              <a:path w="304800" h="304800">
                <a:moveTo>
                  <a:pt x="152400" y="304800"/>
                </a:moveTo>
                <a:lnTo>
                  <a:pt x="45720" y="240792"/>
                </a:lnTo>
                <a:lnTo>
                  <a:pt x="45720" y="149352"/>
                </a:lnTo>
                <a:lnTo>
                  <a:pt x="152400" y="213360"/>
                </a:lnTo>
                <a:lnTo>
                  <a:pt x="259080" y="149352"/>
                </a:lnTo>
                <a:lnTo>
                  <a:pt x="259080" y="240792"/>
                </a:lnTo>
                <a:lnTo>
                  <a:pt x="15240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6" name="Freeform 36"/>
          <p:cNvSpPr/>
          <p:nvPr/>
        </p:nvSpPr>
        <p:spPr>
          <a:xfrm>
            <a:off x="10086379" y="3094477"/>
            <a:ext cx="372427" cy="37242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57299" y="240773"/>
                </a:moveTo>
                <a:lnTo>
                  <a:pt x="257299" y="258156"/>
                </a:lnTo>
                <a:lnTo>
                  <a:pt x="47501" y="258156"/>
                </a:lnTo>
                <a:lnTo>
                  <a:pt x="47501" y="240773"/>
                </a:lnTo>
                <a:cubicBezTo>
                  <a:pt x="47501" y="240773"/>
                  <a:pt x="43015" y="231162"/>
                  <a:pt x="67361" y="208112"/>
                </a:cubicBezTo>
                <a:cubicBezTo>
                  <a:pt x="91688" y="185071"/>
                  <a:pt x="88487" y="125511"/>
                  <a:pt x="88487" y="85173"/>
                </a:cubicBezTo>
                <a:cubicBezTo>
                  <a:pt x="88487" y="44834"/>
                  <a:pt x="145142" y="43977"/>
                  <a:pt x="145142" y="43977"/>
                </a:cubicBezTo>
                <a:lnTo>
                  <a:pt x="147085" y="43977"/>
                </a:lnTo>
                <a:cubicBezTo>
                  <a:pt x="147085" y="43996"/>
                  <a:pt x="147085" y="43701"/>
                  <a:pt x="147085" y="37424"/>
                </a:cubicBezTo>
                <a:cubicBezTo>
                  <a:pt x="147085" y="33395"/>
                  <a:pt x="133560" y="18802"/>
                  <a:pt x="133560" y="18802"/>
                </a:cubicBezTo>
                <a:lnTo>
                  <a:pt x="133360" y="9973"/>
                </a:lnTo>
                <a:lnTo>
                  <a:pt x="171555" y="9973"/>
                </a:lnTo>
                <a:lnTo>
                  <a:pt x="171298" y="19136"/>
                </a:lnTo>
                <a:cubicBezTo>
                  <a:pt x="171298" y="19136"/>
                  <a:pt x="156639" y="33719"/>
                  <a:pt x="156639" y="38014"/>
                </a:cubicBezTo>
                <a:cubicBezTo>
                  <a:pt x="156639" y="42167"/>
                  <a:pt x="156639" y="43558"/>
                  <a:pt x="156639" y="43967"/>
                </a:cubicBezTo>
                <a:lnTo>
                  <a:pt x="159658" y="43967"/>
                </a:lnTo>
                <a:cubicBezTo>
                  <a:pt x="159658" y="43967"/>
                  <a:pt x="216313" y="44825"/>
                  <a:pt x="216313" y="85163"/>
                </a:cubicBezTo>
                <a:cubicBezTo>
                  <a:pt x="216313" y="125501"/>
                  <a:pt x="213112" y="185071"/>
                  <a:pt x="237449" y="208121"/>
                </a:cubicBezTo>
                <a:cubicBezTo>
                  <a:pt x="261785" y="231172"/>
                  <a:pt x="257299" y="240773"/>
                  <a:pt x="257299" y="240773"/>
                </a:cubicBezTo>
                <a:close/>
              </a:path>
              <a:path w="304800" h="304800">
                <a:moveTo>
                  <a:pt x="176327" y="267367"/>
                </a:moveTo>
                <a:cubicBezTo>
                  <a:pt x="176327" y="280559"/>
                  <a:pt x="165640" y="294827"/>
                  <a:pt x="152457" y="294827"/>
                </a:cubicBezTo>
                <a:cubicBezTo>
                  <a:pt x="139275" y="294827"/>
                  <a:pt x="128588" y="280559"/>
                  <a:pt x="128588" y="267367"/>
                </a:cubicBezTo>
                <a:cubicBezTo>
                  <a:pt x="128588" y="267662"/>
                  <a:pt x="176327" y="267062"/>
                  <a:pt x="176327" y="267367"/>
                </a:cubicBezTo>
              </a:path>
            </a:pathLst>
          </a:custGeom>
          <a:solidFill>
            <a:srgbClr val="FDFDFD">
              <a:alpha val="100000"/>
            </a:srgbClr>
          </a:solidFill>
        </p:spPr>
      </p:sp>
      <p:sp>
        <p:nvSpPr>
          <p:cNvPr id="37" name="Freeform 37"/>
          <p:cNvSpPr/>
          <p:nvPr/>
        </p:nvSpPr>
        <p:spPr>
          <a:xfrm>
            <a:off x="10981103" y="3104002"/>
            <a:ext cx="371475" cy="3714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12" name="TextBox 2"/>
          <p:cNvSpPr txBox="1"/>
          <p:nvPr/>
        </p:nvSpPr>
        <p:spPr>
          <a:xfrm>
            <a:off x="4520643" y="2564423"/>
            <a:ext cx="5539105" cy="16015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>
                <a:solidFill>
                  <a:srgbClr val="04052B">
                    <a:alpha val="100000"/>
                  </a:srgbClr>
                </a:solidFill>
                <a:latin typeface="Noto Sans SC SemiBold"/>
                <a:ea typeface="Noto Sans SC SemiBold"/>
                <a:cs typeface="Noto Sans SC SemiBold"/>
              </a:rPr>
              <a:t>审核流程与方法</a:t>
            </a:r>
            <a:endParaRPr lang="en-US" sz="4000">
              <a:solidFill>
                <a:srgbClr val="04052B">
                  <a:alpha val="100000"/>
                </a:srgbClr>
              </a:solidFill>
              <a:latin typeface="Noto Sans SC SemiBold"/>
              <a:ea typeface="Noto Sans SC SemiBold"/>
              <a:cs typeface="Noto Sans SC SemiBold"/>
            </a:endParaRPr>
          </a:p>
        </p:txBody>
      </p:sp>
      <p:sp>
        <p:nvSpPr>
          <p:cNvPr id="900014" name="TextBox 3"/>
          <p:cNvSpPr txBox="1"/>
          <p:nvPr/>
        </p:nvSpPr>
        <p:spPr>
          <a:xfrm>
            <a:off x="1945323" y="2522855"/>
            <a:ext cx="2465705" cy="16846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10200">
                <a:solidFill>
                  <a:srgbClr val="008BFB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03</a:t>
            </a:r>
            <a:endParaRPr lang="en-US" sz="10200">
              <a:solidFill>
                <a:srgbClr val="008BFB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9165" y="1183728"/>
            <a:ext cx="11459846" cy="692146"/>
          </a:xfrm>
          <a:prstGeom prst="roundRect">
            <a:avLst>
              <a:gd name="adj" fmla="val 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1458055" y="3155486"/>
            <a:ext cx="9275890" cy="605612"/>
          </a:xfrm>
          <a:custGeom>
            <a:avLst/>
            <a:gdLst/>
            <a:ahLst/>
            <a:cxnLst/>
            <a:rect l="l" t="t" r="r" b="b"/>
            <a:pathLst>
              <a:path w="8348133" h="561260">
                <a:moveTo>
                  <a:pt x="0" y="561260"/>
                </a:moveTo>
                <a:cubicBezTo>
                  <a:pt x="2751667" y="-155585"/>
                  <a:pt x="5545667" y="-212029"/>
                  <a:pt x="8348133" y="544326"/>
                </a:cubicBezTo>
              </a:path>
            </a:pathLst>
          </a:custGeom>
          <a:noFill/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4" name="AutoShape 4"/>
          <p:cNvSpPr/>
          <p:nvPr/>
        </p:nvSpPr>
        <p:spPr>
          <a:xfrm>
            <a:off x="1335949" y="3653297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3668384" y="3217524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000075" y="3059561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33253" y="3217524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0665687" y="3653297"/>
            <a:ext cx="191850" cy="1918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5696624" y="2070762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3345208" y="2243605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1012773" y="2635299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8010077" y="2243605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10342511" y="2635299"/>
            <a:ext cx="838202" cy="83820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2917461" y="3723718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D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风险识别</a:t>
            </a:r>
            <a:endParaRPr lang="en-US" sz="1200">
              <a:solidFill>
                <a:srgbClr val="FD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249896" y="3438475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9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审核方法</a:t>
            </a:r>
            <a:endParaRPr lang="en-US" sz="1200">
              <a:solidFill>
                <a:srgbClr val="F9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582330" y="3723718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DFCFC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记录管理</a:t>
            </a:r>
            <a:endParaRPr lang="en-US" sz="1200">
              <a:solidFill>
                <a:srgbClr val="FDFCFC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914765" y="4017403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BFAFA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持续改进</a:t>
            </a:r>
            <a:endParaRPr lang="en-US" sz="1200">
              <a:solidFill>
                <a:srgbClr val="FBFAFA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69165" y="1298297"/>
            <a:ext cx="11460480" cy="5010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B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编制审核计划</a:t>
            </a:r>
            <a:endParaRPr lang="en-US" sz="2400">
              <a:solidFill>
                <a:srgbClr val="FB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49287" y="4907084"/>
            <a:ext cx="2125418" cy="165225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369165" y="4305652"/>
            <a:ext cx="2125418" cy="66873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493136" y="4504822"/>
            <a:ext cx="1525905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A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编制步骤</a:t>
            </a:r>
            <a:endParaRPr lang="en-US" sz="1200">
              <a:solidFill>
                <a:srgbClr val="FA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1737715" y="4326646"/>
            <a:ext cx="81624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</p:sp>
      <p:sp>
        <p:nvSpPr>
          <p:cNvPr id="23" name="TextBox 23"/>
          <p:cNvSpPr txBox="1"/>
          <p:nvPr/>
        </p:nvSpPr>
        <p:spPr>
          <a:xfrm>
            <a:off x="585026" y="4017403"/>
            <a:ext cx="1695450" cy="1905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9F6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检查表设计</a:t>
            </a:r>
            <a:endParaRPr lang="en-US" sz="1200">
              <a:solidFill>
                <a:srgbClr val="F9F6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5034035" y="4458017"/>
            <a:ext cx="2125418" cy="2118566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5" name="AutoShape 25"/>
          <p:cNvSpPr/>
          <p:nvPr/>
        </p:nvSpPr>
        <p:spPr>
          <a:xfrm>
            <a:off x="2701600" y="4017403"/>
            <a:ext cx="2125418" cy="2559180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6" name="AutoShape 26"/>
          <p:cNvSpPr/>
          <p:nvPr/>
        </p:nvSpPr>
        <p:spPr>
          <a:xfrm>
            <a:off x="7366469" y="4017403"/>
            <a:ext cx="2125418" cy="2559180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7" name="AutoShape 27"/>
          <p:cNvSpPr/>
          <p:nvPr/>
        </p:nvSpPr>
        <p:spPr>
          <a:xfrm>
            <a:off x="9698903" y="4305000"/>
            <a:ext cx="2125418" cy="2254343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9697417" y="4305652"/>
            <a:ext cx="2125418" cy="66873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9821387" y="4523872"/>
            <a:ext cx="1363980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EFE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优化方向</a:t>
            </a:r>
            <a:endParaRPr lang="en-US" sz="1200">
              <a:solidFill>
                <a:srgbClr val="FFFEFE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>
            <a:off x="11027868" y="4279021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2696388" y="4015572"/>
            <a:ext cx="2125418" cy="66873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2" name="TextBox 32"/>
          <p:cNvSpPr txBox="1"/>
          <p:nvPr/>
        </p:nvSpPr>
        <p:spPr>
          <a:xfrm>
            <a:off x="2820358" y="4214742"/>
            <a:ext cx="1363980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AFB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应对措施</a:t>
            </a:r>
            <a:endParaRPr lang="en-US" sz="1200">
              <a:solidFill>
                <a:srgbClr val="FAFB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3" name="AutoShape 33"/>
          <p:cNvSpPr/>
          <p:nvPr/>
        </p:nvSpPr>
        <p:spPr>
          <a:xfrm>
            <a:off x="4026838" y="4017516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5030013" y="3761099"/>
            <a:ext cx="2125418" cy="69691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5" name="TextBox 35"/>
          <p:cNvSpPr txBox="1"/>
          <p:nvPr/>
        </p:nvSpPr>
        <p:spPr>
          <a:xfrm>
            <a:off x="5153983" y="3967322"/>
            <a:ext cx="1363980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B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实施要点</a:t>
            </a:r>
            <a:endParaRPr lang="en-US" sz="1200">
              <a:solidFill>
                <a:srgbClr val="FB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AutoShape 36"/>
          <p:cNvSpPr/>
          <p:nvPr/>
        </p:nvSpPr>
        <p:spPr>
          <a:xfrm>
            <a:off x="6341413" y="3770096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</p:sp>
      <p:sp>
        <p:nvSpPr>
          <p:cNvPr id="37" name="AutoShape 37"/>
          <p:cNvSpPr/>
          <p:nvPr/>
        </p:nvSpPr>
        <p:spPr>
          <a:xfrm>
            <a:off x="7354113" y="4015572"/>
            <a:ext cx="2125418" cy="668733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8" name="TextBox 38"/>
          <p:cNvSpPr txBox="1"/>
          <p:nvPr/>
        </p:nvSpPr>
        <p:spPr>
          <a:xfrm>
            <a:off x="7478083" y="4200877"/>
            <a:ext cx="1373505" cy="281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EFE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控制要求</a:t>
            </a:r>
            <a:endParaRPr lang="en-US" sz="1200">
              <a:solidFill>
                <a:srgbClr val="FFFEFE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9" name="AutoShape 39"/>
          <p:cNvSpPr/>
          <p:nvPr/>
        </p:nvSpPr>
        <p:spPr>
          <a:xfrm>
            <a:off x="8665513" y="3998466"/>
            <a:ext cx="880369" cy="707886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noAutofit/>
          </a:bodyPr>
          <a:lstStyle/>
          <a:p>
            <a:pPr algn="l">
              <a:defRPr/>
            </a:pPr>
            <a:r>
              <a:rPr lang="en-US" sz="4000"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96000">
                      <a:schemeClr val="accent1">
                        <a:alpha val="100000"/>
                      </a:schemeClr>
                    </a:gs>
                  </a:gsLst>
                  <a:lin ang="5400000"/>
                </a:gra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</p:sp>
      <p:sp>
        <p:nvSpPr>
          <p:cNvPr id="40" name="TextBox 40"/>
          <p:cNvSpPr txBox="1"/>
          <p:nvPr/>
        </p:nvSpPr>
        <p:spPr>
          <a:xfrm>
            <a:off x="690272" y="5186031"/>
            <a:ext cx="14382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确定审核范围、对象、时间及资源分配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690272" y="5867518"/>
            <a:ext cx="14382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制定检查表确保审核全面性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0049778" y="5186031"/>
            <a:ext cx="14382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定期更新检查表反映最新要求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0049778" y="5867518"/>
            <a:ext cx="1438275" cy="5429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分析审核结果推动体系完善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3054918" y="4912342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分析过程风险并制定控制措施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3054918" y="5436861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建立风险预警机制降低审核偏差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054918" y="5951210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通过风险管理提升审核有效性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7712643" y="4912342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规范记录填写确保可追溯性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7712643" y="5436861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实施分级审批控制文件质量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7712643" y="5951210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通过记录管理保障审核证据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5383780" y="4656708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采用过程方法进行系统审核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5383780" y="5181227"/>
            <a:ext cx="1438275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运用PDCA循环持续改进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5383780" y="5695576"/>
            <a:ext cx="1438275" cy="7239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通过标准化方法确保审核一致性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3" name="Freeform 53"/>
          <p:cNvSpPr/>
          <p:nvPr/>
        </p:nvSpPr>
        <p:spPr>
          <a:xfrm>
            <a:off x="1307454" y="2880389"/>
            <a:ext cx="285637" cy="340022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4" name="Freeform 54"/>
          <p:cNvSpPr/>
          <p:nvPr/>
        </p:nvSpPr>
        <p:spPr>
          <a:xfrm>
            <a:off x="10656484" y="2899439"/>
            <a:ext cx="285637" cy="340022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5" name="TextBox 55"/>
          <p:cNvSpPr txBox="1"/>
          <p:nvPr/>
        </p:nvSpPr>
        <p:spPr>
          <a:xfrm>
            <a:off x="906809" y="519647"/>
            <a:ext cx="5716905" cy="234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101010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审核计划与检查表编制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7" name="Freeform 57"/>
          <p:cNvSpPr/>
          <p:nvPr/>
        </p:nvSpPr>
        <p:spPr>
          <a:xfrm>
            <a:off x="3552466" y="2463591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9F4F4">
              <a:alpha val="100000"/>
            </a:srgbClr>
          </a:solidFill>
        </p:spPr>
      </p:sp>
      <p:sp>
        <p:nvSpPr>
          <p:cNvPr id="58" name="Freeform 58"/>
          <p:cNvSpPr/>
          <p:nvPr/>
        </p:nvSpPr>
        <p:spPr>
          <a:xfrm>
            <a:off x="8245909" y="2464759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9F6F6">
              <a:alpha val="100000"/>
            </a:srgbClr>
          </a:solidFill>
        </p:spPr>
      </p:sp>
      <p:sp>
        <p:nvSpPr>
          <p:cNvPr id="59" name="Freeform 59"/>
          <p:cNvSpPr/>
          <p:nvPr/>
        </p:nvSpPr>
        <p:spPr>
          <a:xfrm>
            <a:off x="5906295" y="2317994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9F6F6">
              <a:alpha val="100000"/>
            </a:srgbClr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文件评审与现场审核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4" name="AutoShape 4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7" name="Connector 7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oup 8"/>
          <p:cNvGrpSpPr/>
          <p:nvPr/>
        </p:nvGrpSpPr>
        <p:grpSpPr>
          <a:xfrm rot="0">
            <a:off x="6455568" y="1512589"/>
            <a:ext cx="197186" cy="5357334"/>
            <a:chOff x="6455568" y="1512589"/>
            <a:chExt cx="197186" cy="5357334"/>
          </a:xfrm>
        </p:grpSpPr>
        <p:sp>
          <p:nvSpPr>
            <p:cNvPr id="9" name="AutoShape 9"/>
            <p:cNvSpPr/>
            <p:nvPr/>
          </p:nvSpPr>
          <p:spPr>
            <a:xfrm>
              <a:off x="6455568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6455568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6455568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2" name="Connector 12"/>
            <p:cNvCxnSpPr/>
            <p:nvPr/>
          </p:nvCxnSpPr>
          <p:spPr>
            <a:xfrm>
              <a:off x="6554162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3" name="TextBox 13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文件完整性验证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现场观察要点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记录抽样技巧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97192" y="1804349"/>
            <a:ext cx="448665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系统评审质量手册、程序文件、作业指导书等是否符合标准条款要求，重点关注文件间的逻辑一致性和实际可操作性。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采用分层随机抽样法抽取关键记录（如培训记录、校准报告、首件检验报告），确保样本能代表不同时段、班次和产品类型。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通过“望闻问切”方式观察作业现场，包括5S状态、标识管理、设备点检、标准化作业执行等，捕捉书面文件未体现的实际操作偏差。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130828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人员访谈策略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3025846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证据链构建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865764" y="1804349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运用开放式提问（如“如何确保FMEA措施落实？”）结合情景模拟，验证员工对流程的理解程度和执行有效性。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865764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将文件规定、记录数据和现场观察结果交叉比对，形成完整的符合性证据链，避免孤立判断导致的误判风险。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865764" y="4780608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突发情况应对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865764" y="5298231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针对现场发现的紧急问题（如安全违规），立即启动升级流程并记录临时措施，同时调整审核计划以追踪根本原因。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不符合项判定与报告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15104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40613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不符合项描述须基于可追溯的具体证据（如缺失的记录、未执行的测试），引用标准条款和公司文件原文，避免主观臆断。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15104" y="1376998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客观证据锁定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278857" y="1377315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分类分级原则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42611" y="1377315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根本原因分析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5104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纠正措施验证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278857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管理层汇报技巧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42611" y="3950072"/>
            <a:ext cx="3637467" cy="5010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经验教训转化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278857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504366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按严重程度分为主要不符合（系统性失效）和次要不符合（孤立事件），并参考VDA6.3过程要素评估对客户潜在影响。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42611" y="1943785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68120" y="2105555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运用5Why或鱼骨图工具深挖不符合项背后的管理漏洞（如培训不足、资源分配不合理），而非仅停留在表面现象。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515104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40613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报告需明确整改期限、责任人和验收标准，后续跟踪时检查措施是否消除根本原因而非临时补救（如修订文件vs.仅口头提醒）。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4278857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4504366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编制简明扼要的汇总报告，通过数据图表展示不符合项分布趋势（如高频问题集中在供应商管理过程），推动高层决策资源投入。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042611" y="4500511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8268120" y="4662281"/>
            <a:ext cx="3186449" cy="1448659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将典型不符合案例纳入内审员培训教材，形成“常见问题库”以提升未来审核效率，同时更新检查表强化预防性审核。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12" name="TextBox 2"/>
          <p:cNvSpPr txBox="1"/>
          <p:nvPr/>
        </p:nvSpPr>
        <p:spPr>
          <a:xfrm>
            <a:off x="4520643" y="2564423"/>
            <a:ext cx="5539105" cy="16015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>
                <a:solidFill>
                  <a:srgbClr val="04052B">
                    <a:alpha val="100000"/>
                  </a:srgbClr>
                </a:solidFill>
                <a:latin typeface="Noto Sans SC SemiBold"/>
                <a:ea typeface="Noto Sans SC SemiBold"/>
                <a:cs typeface="Noto Sans SC SemiBold"/>
              </a:rPr>
              <a:t>核心工具应用</a:t>
            </a:r>
            <a:endParaRPr lang="en-US" sz="4000">
              <a:solidFill>
                <a:srgbClr val="04052B">
                  <a:alpha val="100000"/>
                </a:srgbClr>
              </a:solidFill>
              <a:latin typeface="Noto Sans SC SemiBold"/>
              <a:ea typeface="Noto Sans SC SemiBold"/>
              <a:cs typeface="Noto Sans SC SemiBold"/>
            </a:endParaRPr>
          </a:p>
        </p:txBody>
      </p:sp>
      <p:sp>
        <p:nvSpPr>
          <p:cNvPr id="900014" name="TextBox 3"/>
          <p:cNvSpPr txBox="1"/>
          <p:nvPr/>
        </p:nvSpPr>
        <p:spPr>
          <a:xfrm>
            <a:off x="1945323" y="2522855"/>
            <a:ext cx="2465705" cy="16846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10200">
                <a:solidFill>
                  <a:srgbClr val="008BFB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04</a:t>
            </a:r>
            <a:endParaRPr lang="en-US" sz="10200">
              <a:solidFill>
                <a:srgbClr val="008BFB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834729" y="1801436"/>
            <a:ext cx="4114800" cy="41148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2252663" y="1801436"/>
            <a:ext cx="4114800" cy="41148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0238958" y="3248918"/>
            <a:ext cx="1219835" cy="1219835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10306350" y="3986634"/>
            <a:ext cx="1116330" cy="2533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000">
                <a:solidFill>
                  <a:srgbClr val="FBF9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乌龟图</a:t>
            </a:r>
            <a:endParaRPr lang="en-US" sz="1000">
              <a:solidFill>
                <a:srgbClr val="FBF9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6" name="Connector 6"/>
          <p:cNvCxnSpPr/>
          <p:nvPr/>
        </p:nvCxnSpPr>
        <p:spPr>
          <a:xfrm flipV="1">
            <a:off x="10848875" y="2446843"/>
            <a:ext cx="0" cy="714857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none"/>
            <a:tailEnd type="triangl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7" name="AutoShape 7"/>
          <p:cNvSpPr/>
          <p:nvPr/>
        </p:nvSpPr>
        <p:spPr>
          <a:xfrm>
            <a:off x="4733828" y="1179657"/>
            <a:ext cx="2724345" cy="388729"/>
          </a:xfrm>
          <a:prstGeom prst="rect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 flipH="1">
            <a:off x="5050280" y="1247155"/>
            <a:ext cx="20955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过程相互作用分析</a:t>
            </a:r>
            <a:endParaRPr lang="en-US" sz="1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9" name="Connector 9"/>
          <p:cNvCxnSpPr/>
          <p:nvPr/>
        </p:nvCxnSpPr>
        <p:spPr>
          <a:xfrm flipH="1">
            <a:off x="7577135" y="1374021"/>
            <a:ext cx="2150694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none"/>
            <a:tailEnd type="triangl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0" name="Connector 10"/>
          <p:cNvCxnSpPr/>
          <p:nvPr/>
        </p:nvCxnSpPr>
        <p:spPr>
          <a:xfrm flipH="1">
            <a:off x="2482620" y="1374021"/>
            <a:ext cx="2150694" cy="0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none"/>
            <a:tailEnd type="triangl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1" name="AutoShape 11"/>
          <p:cNvSpPr/>
          <p:nvPr/>
        </p:nvSpPr>
        <p:spPr>
          <a:xfrm>
            <a:off x="4733828" y="6159871"/>
            <a:ext cx="2724345" cy="3887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 flipH="1">
            <a:off x="5050280" y="6227369"/>
            <a:ext cx="2095500" cy="266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跨功能审核实施</a:t>
            </a:r>
            <a:endParaRPr lang="en-US" sz="1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3" name="Connector 13"/>
          <p:cNvCxnSpPr/>
          <p:nvPr/>
        </p:nvCxnSpPr>
        <p:spPr>
          <a:xfrm>
            <a:off x="7577135" y="6354235"/>
            <a:ext cx="2150694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2482620" y="6354235"/>
            <a:ext cx="2150694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Connector 15"/>
          <p:cNvCxnSpPr/>
          <p:nvPr/>
        </p:nvCxnSpPr>
        <p:spPr>
          <a:xfrm flipV="1">
            <a:off x="10848875" y="4530286"/>
            <a:ext cx="0" cy="714857"/>
          </a:xfrm>
          <a:prstGeom prst="line">
            <a:avLst/>
          </a:prstGeom>
          <a:ln w="12700">
            <a:solidFill>
              <a:schemeClr val="accent3"/>
            </a:solidFill>
            <a:prstDash val="dash"/>
            <a:headEnd type="none"/>
            <a:tailEnd type="triangle"/>
          </a:ln>
        </p:spPr>
        <p:style>
          <a:lnRef idx="0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16" name="AutoShape 16"/>
          <p:cNvSpPr/>
          <p:nvPr/>
        </p:nvSpPr>
        <p:spPr>
          <a:xfrm>
            <a:off x="735730" y="3248918"/>
            <a:ext cx="1219835" cy="121983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7" name="TextBox 17"/>
          <p:cNvSpPr txBox="1"/>
          <p:nvPr/>
        </p:nvSpPr>
        <p:spPr>
          <a:xfrm>
            <a:off x="871538" y="3986634"/>
            <a:ext cx="971550" cy="2533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000">
                <a:solidFill>
                  <a:srgbClr val="FDFCFB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VDA6.3</a:t>
            </a:r>
            <a:endParaRPr lang="en-US" sz="1000">
              <a:solidFill>
                <a:srgbClr val="FDFCFB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18" name="Connector 18"/>
          <p:cNvCxnSpPr/>
          <p:nvPr/>
        </p:nvCxnSpPr>
        <p:spPr>
          <a:xfrm>
            <a:off x="1345647" y="2446843"/>
            <a:ext cx="0" cy="714857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Connector 19"/>
          <p:cNvCxnSpPr/>
          <p:nvPr/>
        </p:nvCxnSpPr>
        <p:spPr>
          <a:xfrm>
            <a:off x="1345647" y="4530286"/>
            <a:ext cx="0" cy="714857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20"/>
          <p:cNvSpPr txBox="1"/>
          <p:nvPr/>
        </p:nvSpPr>
        <p:spPr>
          <a:xfrm>
            <a:off x="4862800" y="3729431"/>
            <a:ext cx="2466975" cy="2857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COP/SP/MP识别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9874662" y="1179671"/>
            <a:ext cx="1943576" cy="1169098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  <a:ln w="254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22" name="AutoShape 22"/>
          <p:cNvSpPr/>
          <p:nvPr/>
        </p:nvSpPr>
        <p:spPr>
          <a:xfrm>
            <a:off x="9874662" y="1182338"/>
            <a:ext cx="1948529" cy="386048"/>
          </a:xfrm>
          <a:prstGeom prst="roundRect">
            <a:avLst>
              <a:gd name="adj" fmla="val 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23" name="TextBox 23"/>
          <p:cNvSpPr txBox="1"/>
          <p:nvPr/>
        </p:nvSpPr>
        <p:spPr>
          <a:xfrm>
            <a:off x="10015538" y="1682782"/>
            <a:ext cx="1733550" cy="5429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过程方法审核需关注输入输出、资源、责任、绩效等要素的完整性和有效性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 flipH="1">
            <a:off x="9955340" y="1254728"/>
            <a:ext cx="1790700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审核发现处置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371380" y="1179671"/>
            <a:ext cx="1943576" cy="1169098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26" name="AutoShape 26"/>
          <p:cNvSpPr/>
          <p:nvPr/>
        </p:nvSpPr>
        <p:spPr>
          <a:xfrm>
            <a:off x="371380" y="1182338"/>
            <a:ext cx="1948529" cy="386048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27" name="TextBox 27"/>
          <p:cNvSpPr txBox="1"/>
          <p:nvPr/>
        </p:nvSpPr>
        <p:spPr>
          <a:xfrm>
            <a:off x="512254" y="1682782"/>
            <a:ext cx="1733550" cy="5429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依据VDA6.3条款要求，系统评估各过程的设计和实施有效性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 flipH="1">
            <a:off x="449580" y="1254728"/>
            <a:ext cx="1790700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条款审核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371380" y="5327142"/>
            <a:ext cx="1943576" cy="1169098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  <a:ln w="254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0" name="AutoShape 30"/>
          <p:cNvSpPr/>
          <p:nvPr/>
        </p:nvSpPr>
        <p:spPr>
          <a:xfrm>
            <a:off x="371380" y="5329714"/>
            <a:ext cx="1948529" cy="386048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512254" y="5830158"/>
            <a:ext cx="1733550" cy="5429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收集过程运行记录、KPI数据等客观证据支持审核发现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TextBox 32"/>
          <p:cNvSpPr txBox="1"/>
          <p:nvPr/>
        </p:nvSpPr>
        <p:spPr>
          <a:xfrm flipH="1">
            <a:off x="436626" y="5402199"/>
            <a:ext cx="1819275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审核证据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3" name="AutoShape 33"/>
          <p:cNvSpPr/>
          <p:nvPr/>
        </p:nvSpPr>
        <p:spPr>
          <a:xfrm>
            <a:off x="9874662" y="5327142"/>
            <a:ext cx="1943576" cy="1169098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  <a:ln w="254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34" name="AutoShape 34"/>
          <p:cNvSpPr/>
          <p:nvPr/>
        </p:nvSpPr>
        <p:spPr>
          <a:xfrm>
            <a:off x="9874662" y="5329714"/>
            <a:ext cx="1948529" cy="386048"/>
          </a:xfrm>
          <a:prstGeom prst="roundRect">
            <a:avLst>
              <a:gd name="adj" fmla="val 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35" name="TextBox 35"/>
          <p:cNvSpPr txBox="1"/>
          <p:nvPr/>
        </p:nvSpPr>
        <p:spPr>
          <a:xfrm>
            <a:off x="10015538" y="5830158"/>
            <a:ext cx="1733550" cy="5429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采用过程方法审核时，应通过面谈、观察、文件审查等方式验证过程有效性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6" name="TextBox 36"/>
          <p:cNvSpPr txBox="1"/>
          <p:nvPr/>
        </p:nvSpPr>
        <p:spPr>
          <a:xfrm flipH="1">
            <a:off x="10018014" y="5402199"/>
            <a:ext cx="1657350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审核方法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10642636" y="3523425"/>
            <a:ext cx="412479" cy="41201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8" name="Freeform 38"/>
          <p:cNvSpPr/>
          <p:nvPr/>
        </p:nvSpPr>
        <p:spPr>
          <a:xfrm>
            <a:off x="1056967" y="3510128"/>
            <a:ext cx="627250" cy="47650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9" name="TextBox 3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过程方法审核要点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0" name="AutoShape 40"/>
          <p:cNvSpPr/>
          <p:nvPr/>
        </p:nvSpPr>
        <p:spPr>
          <a:xfrm>
            <a:off x="4264152" y="1805717"/>
            <a:ext cx="3702082" cy="4114800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1" name="AutoShape 41"/>
          <p:cNvSpPr/>
          <p:nvPr/>
        </p:nvSpPr>
        <p:spPr>
          <a:xfrm>
            <a:off x="3797522" y="3299460"/>
            <a:ext cx="4597051" cy="1118711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42" name="AutoShape 42"/>
          <p:cNvSpPr/>
          <p:nvPr/>
        </p:nvSpPr>
        <p:spPr>
          <a:xfrm>
            <a:off x="4419886" y="4567428"/>
            <a:ext cx="3352229" cy="1156049"/>
          </a:xfrm>
          <a:prstGeom prst="rect">
            <a:avLst/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43" name="AutoShape 43"/>
          <p:cNvSpPr/>
          <p:nvPr/>
        </p:nvSpPr>
        <p:spPr>
          <a:xfrm>
            <a:off x="4419886" y="1994059"/>
            <a:ext cx="3352229" cy="1156049"/>
          </a:xfrm>
          <a:prstGeom prst="rect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44" name="Freeform 44"/>
          <p:cNvSpPr/>
          <p:nvPr/>
        </p:nvSpPr>
        <p:spPr>
          <a:xfrm>
            <a:off x="2754725" y="1994059"/>
            <a:ext cx="1548765" cy="1472375"/>
          </a:xfrm>
          <a:custGeom>
            <a:avLst/>
            <a:gdLst/>
            <a:ahLst/>
            <a:cxnLst/>
            <a:rect l="l" t="t" r="r" b="b"/>
            <a:pathLst>
              <a:path w="13370" h="12710">
                <a:moveTo>
                  <a:pt x="1" y="7714"/>
                </a:moveTo>
                <a:lnTo>
                  <a:pt x="5" y="7718"/>
                </a:lnTo>
                <a:lnTo>
                  <a:pt x="8650" y="12709"/>
                </a:lnTo>
                <a:cubicBezTo>
                  <a:pt x="9594" y="11085"/>
                  <a:pt x="11352" y="9991"/>
                  <a:pt x="13369" y="9991"/>
                </a:cubicBezTo>
                <a:lnTo>
                  <a:pt x="13369" y="9991"/>
                </a:lnTo>
                <a:lnTo>
                  <a:pt x="13369" y="1"/>
                </a:lnTo>
                <a:cubicBezTo>
                  <a:pt x="7657" y="1"/>
                  <a:pt x="2670" y="3104"/>
                  <a:pt x="1" y="7714"/>
                </a:cubicBezTo>
              </a:path>
            </a:pathLst>
          </a:cu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45" name="Freeform 45"/>
          <p:cNvSpPr/>
          <p:nvPr/>
        </p:nvSpPr>
        <p:spPr>
          <a:xfrm>
            <a:off x="7888510" y="1994059"/>
            <a:ext cx="1548765" cy="1472375"/>
          </a:xfrm>
          <a:custGeom>
            <a:avLst/>
            <a:gdLst/>
            <a:ahLst/>
            <a:cxnLst/>
            <a:rect l="l" t="t" r="r" b="b"/>
            <a:pathLst>
              <a:path w="13370" h="12710">
                <a:moveTo>
                  <a:pt x="1" y="9991"/>
                </a:moveTo>
                <a:cubicBezTo>
                  <a:pt x="2018" y="9991"/>
                  <a:pt x="3777" y="11085"/>
                  <a:pt x="4721" y="12709"/>
                </a:cubicBezTo>
                <a:lnTo>
                  <a:pt x="4721" y="12709"/>
                </a:lnTo>
                <a:lnTo>
                  <a:pt x="13366" y="7718"/>
                </a:lnTo>
                <a:lnTo>
                  <a:pt x="13370" y="7714"/>
                </a:lnTo>
                <a:cubicBezTo>
                  <a:pt x="10700" y="3104"/>
                  <a:pt x="5713" y="1"/>
                  <a:pt x="1" y="1"/>
                </a:cubicBezTo>
                <a:lnTo>
                  <a:pt x="1" y="1"/>
                </a:lnTo>
              </a:path>
            </a:pathLst>
          </a:cu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46" name="Freeform 46"/>
          <p:cNvSpPr/>
          <p:nvPr/>
        </p:nvSpPr>
        <p:spPr>
          <a:xfrm>
            <a:off x="2464213" y="2964085"/>
            <a:ext cx="1241488" cy="1788604"/>
          </a:xfrm>
          <a:custGeom>
            <a:avLst/>
            <a:gdLst/>
            <a:ahLst/>
            <a:cxnLst/>
            <a:rect l="l" t="t" r="r" b="b"/>
            <a:pathLst>
              <a:path w="10717" h="15440">
                <a:moveTo>
                  <a:pt x="1" y="7726"/>
                </a:moveTo>
                <a:cubicBezTo>
                  <a:pt x="1" y="10533"/>
                  <a:pt x="750" y="13171"/>
                  <a:pt x="2063" y="15439"/>
                </a:cubicBezTo>
                <a:lnTo>
                  <a:pt x="2063" y="15439"/>
                </a:lnTo>
                <a:lnTo>
                  <a:pt x="2075" y="15435"/>
                </a:lnTo>
                <a:lnTo>
                  <a:pt x="10712" y="10444"/>
                </a:lnTo>
                <a:cubicBezTo>
                  <a:pt x="10250" y="9646"/>
                  <a:pt x="9987" y="8714"/>
                  <a:pt x="9987" y="7726"/>
                </a:cubicBezTo>
                <a:lnTo>
                  <a:pt x="9987" y="7726"/>
                </a:lnTo>
                <a:cubicBezTo>
                  <a:pt x="9987" y="6729"/>
                  <a:pt x="10250" y="5798"/>
                  <a:pt x="10716" y="4996"/>
                </a:cubicBezTo>
                <a:lnTo>
                  <a:pt x="10716" y="4996"/>
                </a:lnTo>
                <a:lnTo>
                  <a:pt x="2075" y="0"/>
                </a:lnTo>
                <a:lnTo>
                  <a:pt x="2067" y="0"/>
                </a:lnTo>
                <a:cubicBezTo>
                  <a:pt x="754" y="2273"/>
                  <a:pt x="1" y="4910"/>
                  <a:pt x="1" y="7726"/>
                </a:cubicBezTo>
              </a:path>
            </a:pathLst>
          </a:cu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47" name="Freeform 47"/>
          <p:cNvSpPr/>
          <p:nvPr/>
        </p:nvSpPr>
        <p:spPr>
          <a:xfrm>
            <a:off x="2753773" y="4250436"/>
            <a:ext cx="1549717" cy="1473137"/>
          </a:xfrm>
          <a:custGeom>
            <a:avLst/>
            <a:gdLst/>
            <a:ahLst/>
            <a:cxnLst/>
            <a:rect l="l" t="t" r="r" b="b"/>
            <a:pathLst>
              <a:path w="13378" h="12717">
                <a:moveTo>
                  <a:pt x="13" y="4987"/>
                </a:moveTo>
                <a:lnTo>
                  <a:pt x="0" y="4992"/>
                </a:lnTo>
                <a:cubicBezTo>
                  <a:pt x="2670" y="9610"/>
                  <a:pt x="7661" y="12717"/>
                  <a:pt x="13377" y="12717"/>
                </a:cubicBezTo>
                <a:lnTo>
                  <a:pt x="13377" y="12717"/>
                </a:lnTo>
                <a:lnTo>
                  <a:pt x="13377" y="12705"/>
                </a:lnTo>
                <a:lnTo>
                  <a:pt x="13377" y="2731"/>
                </a:lnTo>
                <a:cubicBezTo>
                  <a:pt x="11356" y="2731"/>
                  <a:pt x="9594" y="1633"/>
                  <a:pt x="8650" y="1"/>
                </a:cubicBezTo>
                <a:lnTo>
                  <a:pt x="8650" y="1"/>
                </a:lnTo>
              </a:path>
            </a:pathLst>
          </a:cu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48" name="Freeform 48"/>
          <p:cNvSpPr/>
          <p:nvPr/>
        </p:nvSpPr>
        <p:spPr>
          <a:xfrm>
            <a:off x="8486013" y="2964085"/>
            <a:ext cx="1241870" cy="1788604"/>
          </a:xfrm>
          <a:custGeom>
            <a:avLst/>
            <a:gdLst/>
            <a:ahLst/>
            <a:cxnLst/>
            <a:rect l="l" t="t" r="r" b="b"/>
            <a:pathLst>
              <a:path w="10720" h="15440">
                <a:moveTo>
                  <a:pt x="8645" y="0"/>
                </a:moveTo>
                <a:lnTo>
                  <a:pt x="0" y="4996"/>
                </a:lnTo>
                <a:cubicBezTo>
                  <a:pt x="466" y="5798"/>
                  <a:pt x="733" y="6729"/>
                  <a:pt x="733" y="7726"/>
                </a:cubicBezTo>
                <a:lnTo>
                  <a:pt x="733" y="7726"/>
                </a:lnTo>
                <a:cubicBezTo>
                  <a:pt x="733" y="8714"/>
                  <a:pt x="470" y="9646"/>
                  <a:pt x="8" y="10444"/>
                </a:cubicBezTo>
                <a:lnTo>
                  <a:pt x="8" y="10444"/>
                </a:lnTo>
                <a:lnTo>
                  <a:pt x="8645" y="15435"/>
                </a:lnTo>
                <a:lnTo>
                  <a:pt x="8657" y="15439"/>
                </a:lnTo>
                <a:cubicBezTo>
                  <a:pt x="9970" y="13171"/>
                  <a:pt x="10719" y="10533"/>
                  <a:pt x="10719" y="7726"/>
                </a:cubicBezTo>
                <a:lnTo>
                  <a:pt x="10719" y="7726"/>
                </a:lnTo>
                <a:cubicBezTo>
                  <a:pt x="10719" y="4910"/>
                  <a:pt x="9966" y="2273"/>
                  <a:pt x="8649" y="0"/>
                </a:cubicBezTo>
                <a:lnTo>
                  <a:pt x="8649" y="0"/>
                </a:lnTo>
              </a:path>
            </a:pathLst>
          </a:cu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49" name="Freeform 49"/>
          <p:cNvSpPr/>
          <p:nvPr/>
        </p:nvSpPr>
        <p:spPr>
          <a:xfrm>
            <a:off x="7888510" y="4250436"/>
            <a:ext cx="1549717" cy="1473137"/>
          </a:xfrm>
          <a:custGeom>
            <a:avLst/>
            <a:gdLst/>
            <a:ahLst/>
            <a:cxnLst/>
            <a:rect l="l" t="t" r="r" b="b"/>
            <a:pathLst>
              <a:path w="13378" h="12717">
                <a:moveTo>
                  <a:pt x="1" y="2731"/>
                </a:moveTo>
                <a:lnTo>
                  <a:pt x="1" y="12705"/>
                </a:lnTo>
                <a:lnTo>
                  <a:pt x="1" y="12717"/>
                </a:lnTo>
                <a:cubicBezTo>
                  <a:pt x="5717" y="12717"/>
                  <a:pt x="10708" y="9610"/>
                  <a:pt x="13378" y="4992"/>
                </a:cubicBezTo>
                <a:lnTo>
                  <a:pt x="13378" y="4992"/>
                </a:lnTo>
                <a:lnTo>
                  <a:pt x="13366" y="4987"/>
                </a:lnTo>
                <a:lnTo>
                  <a:pt x="4729" y="1"/>
                </a:lnTo>
                <a:cubicBezTo>
                  <a:pt x="3785" y="1633"/>
                  <a:pt x="2022" y="2731"/>
                  <a:pt x="1" y="2731"/>
                </a:cubicBezTo>
              </a:path>
            </a:pathLst>
          </a:cu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50" name="TextBox 50"/>
          <p:cNvSpPr txBox="1"/>
          <p:nvPr/>
        </p:nvSpPr>
        <p:spPr>
          <a:xfrm>
            <a:off x="8082629" y="2616422"/>
            <a:ext cx="839248" cy="2769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高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7966234" y="2825591"/>
            <a:ext cx="1072039" cy="2154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风险</a:t>
            </a:r>
            <a:endParaRPr lang="en-US" sz="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2" name="Freeform 52"/>
          <p:cNvSpPr/>
          <p:nvPr/>
        </p:nvSpPr>
        <p:spPr>
          <a:xfrm>
            <a:off x="3571875" y="2410206"/>
            <a:ext cx="267653" cy="198406"/>
          </a:xfrm>
          <a:custGeom>
            <a:avLst/>
            <a:gdLst/>
            <a:ahLst/>
            <a:cxnLst/>
            <a:rect l="l" t="t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3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4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  <a:moveTo>
                  <a:pt x="45" y="25"/>
                </a:moveTo>
                <a:cubicBezTo>
                  <a:pt x="33" y="13"/>
                  <a:pt x="33" y="13"/>
                  <a:pt x="33" y="13"/>
                </a:cubicBezTo>
                <a:cubicBezTo>
                  <a:pt x="32" y="13"/>
                  <a:pt x="32" y="12"/>
                  <a:pt x="32" y="12"/>
                </a:cubicBezTo>
                <a:cubicBezTo>
                  <a:pt x="31" y="12"/>
                  <a:pt x="31" y="13"/>
                  <a:pt x="31" y="13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7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8" y="41"/>
                  <a:pt x="28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1"/>
                  <a:pt x="36" y="40"/>
                </a:cubicBezTo>
                <a:cubicBezTo>
                  <a:pt x="36" y="27"/>
                  <a:pt x="36" y="27"/>
                  <a:pt x="36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5" y="26"/>
                  <a:pt x="45" y="25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3" name="Freeform 53"/>
          <p:cNvSpPr/>
          <p:nvPr/>
        </p:nvSpPr>
        <p:spPr>
          <a:xfrm>
            <a:off x="8375809" y="2342959"/>
            <a:ext cx="253079" cy="253079"/>
          </a:xfrm>
          <a:custGeom>
            <a:avLst/>
            <a:gdLst/>
            <a:ahLst/>
            <a:cxnLst/>
            <a:rect l="l" t="t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4" name="Freeform 54"/>
          <p:cNvSpPr/>
          <p:nvPr/>
        </p:nvSpPr>
        <p:spPr>
          <a:xfrm>
            <a:off x="2896648" y="3548729"/>
            <a:ext cx="231172" cy="216598"/>
          </a:xfrm>
          <a:custGeom>
            <a:avLst/>
            <a:gdLst/>
            <a:ahLst/>
            <a:cxnLst/>
            <a:rect l="l" t="t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5" name="Freeform 55"/>
          <p:cNvSpPr/>
          <p:nvPr/>
        </p:nvSpPr>
        <p:spPr>
          <a:xfrm>
            <a:off x="3555778" y="4719066"/>
            <a:ext cx="287655" cy="198406"/>
          </a:xfrm>
          <a:custGeom>
            <a:avLst/>
            <a:gdLst/>
            <a:ahLst/>
            <a:cxnLst/>
            <a:rect l="l" t="t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6" name="Freeform 56"/>
          <p:cNvSpPr/>
          <p:nvPr/>
        </p:nvSpPr>
        <p:spPr>
          <a:xfrm>
            <a:off x="8328565" y="4700111"/>
            <a:ext cx="251174" cy="225743"/>
          </a:xfrm>
          <a:custGeom>
            <a:avLst/>
            <a:gdLst/>
            <a:ahLst/>
            <a:cxnLst/>
            <a:rect l="l" t="t" r="r" b="b"/>
            <a:pathLst>
              <a:path w="64" h="57">
                <a:moveTo>
                  <a:pt x="23" y="39"/>
                </a:moveTo>
                <a:cubicBezTo>
                  <a:pt x="23" y="40"/>
                  <a:pt x="22" y="41"/>
                  <a:pt x="21" y="41"/>
                </a:cubicBezTo>
                <a:cubicBezTo>
                  <a:pt x="21" y="41"/>
                  <a:pt x="21" y="41"/>
                  <a:pt x="20" y="41"/>
                </a:cubicBezTo>
                <a:cubicBezTo>
                  <a:pt x="20" y="41"/>
                  <a:pt x="19" y="41"/>
                  <a:pt x="19" y="4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1"/>
                  <a:pt x="0" y="20"/>
                  <a:pt x="0" y="19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0"/>
                  <a:pt x="20" y="0"/>
                  <a:pt x="21" y="0"/>
                </a:cubicBezTo>
                <a:cubicBezTo>
                  <a:pt x="22" y="1"/>
                  <a:pt x="23" y="1"/>
                  <a:pt x="23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1"/>
                  <a:pt x="8" y="22"/>
                </a:cubicBezTo>
                <a:cubicBezTo>
                  <a:pt x="23" y="36"/>
                  <a:pt x="23" y="36"/>
                  <a:pt x="23" y="36"/>
                </a:cubicBezTo>
                <a:lnTo>
                  <a:pt x="23" y="39"/>
                </a:lnTo>
                <a:close/>
              </a:path>
              <a:path w="64" h="57">
                <a:moveTo>
                  <a:pt x="58" y="57"/>
                </a:moveTo>
                <a:cubicBezTo>
                  <a:pt x="58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6" y="57"/>
                  <a:pt x="56" y="56"/>
                  <a:pt x="56" y="56"/>
                </a:cubicBezTo>
                <a:cubicBezTo>
                  <a:pt x="57" y="46"/>
                  <a:pt x="56" y="40"/>
                  <a:pt x="52" y="36"/>
                </a:cubicBezTo>
                <a:cubicBezTo>
                  <a:pt x="49" y="32"/>
                  <a:pt x="44" y="31"/>
                  <a:pt x="36" y="3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1"/>
                  <a:pt x="35" y="41"/>
                </a:cubicBezTo>
                <a:cubicBezTo>
                  <a:pt x="35" y="41"/>
                  <a:pt x="34" y="41"/>
                  <a:pt x="34" y="41"/>
                </a:cubicBezTo>
                <a:cubicBezTo>
                  <a:pt x="33" y="41"/>
                  <a:pt x="33" y="41"/>
                  <a:pt x="32" y="40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1"/>
                  <a:pt x="13" y="20"/>
                  <a:pt x="14" y="19"/>
                </a:cubicBezTo>
                <a:cubicBezTo>
                  <a:pt x="32" y="1"/>
                  <a:pt x="32" y="1"/>
                  <a:pt x="32" y="1"/>
                </a:cubicBezTo>
                <a:cubicBezTo>
                  <a:pt x="33" y="0"/>
                  <a:pt x="34" y="0"/>
                  <a:pt x="35" y="0"/>
                </a:cubicBezTo>
                <a:cubicBezTo>
                  <a:pt x="36" y="1"/>
                  <a:pt x="36" y="1"/>
                  <a:pt x="36" y="2"/>
                </a:cubicBezTo>
                <a:cubicBezTo>
                  <a:pt x="36" y="12"/>
                  <a:pt x="36" y="12"/>
                  <a:pt x="36" y="12"/>
                </a:cubicBezTo>
                <a:cubicBezTo>
                  <a:pt x="46" y="12"/>
                  <a:pt x="53" y="15"/>
                  <a:pt x="58" y="20"/>
                </a:cubicBezTo>
                <a:cubicBezTo>
                  <a:pt x="63" y="25"/>
                  <a:pt x="64" y="33"/>
                  <a:pt x="64" y="38"/>
                </a:cubicBezTo>
                <a:cubicBezTo>
                  <a:pt x="64" y="45"/>
                  <a:pt x="58" y="56"/>
                  <a:pt x="58" y="57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7" name="TextBox 57"/>
          <p:cNvSpPr txBox="1"/>
          <p:nvPr/>
        </p:nvSpPr>
        <p:spPr>
          <a:xfrm>
            <a:off x="8628792" y="4016121"/>
            <a:ext cx="1072039" cy="2154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时效</a:t>
            </a:r>
            <a:endParaRPr lang="en-US" sz="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8138541" y="4919376"/>
            <a:ext cx="666940" cy="2769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5类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7935944" y="5128546"/>
            <a:ext cx="1072039" cy="2154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资源</a:t>
            </a:r>
            <a:endParaRPr lang="en-US" sz="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3127820" y="2596991"/>
            <a:ext cx="1136333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达标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3192113" y="2806255"/>
            <a:ext cx="1072039" cy="2154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绩效</a:t>
            </a:r>
            <a:endParaRPr lang="en-US" sz="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2464213" y="3755993"/>
            <a:ext cx="1158477" cy="2914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3项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476214" y="3965162"/>
            <a:ext cx="1072039" cy="2154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接口</a:t>
            </a:r>
            <a:endParaRPr lang="en-US" sz="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3265456" y="4899946"/>
            <a:ext cx="864870" cy="2769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100%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3161824" y="5109210"/>
            <a:ext cx="1072039" cy="2154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能力</a:t>
            </a:r>
            <a:endParaRPr lang="en-US" sz="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6" name="Freeform 66"/>
          <p:cNvSpPr/>
          <p:nvPr/>
        </p:nvSpPr>
        <p:spPr>
          <a:xfrm>
            <a:off x="9019889" y="3548729"/>
            <a:ext cx="231172" cy="216598"/>
          </a:xfrm>
          <a:custGeom>
            <a:avLst/>
            <a:gdLst/>
            <a:ahLst/>
            <a:cxnLst/>
            <a:rect l="l" t="t" r="r" b="b"/>
            <a:pathLst>
              <a:path w="127" h="119">
                <a:moveTo>
                  <a:pt x="65" y="22"/>
                </a:moveTo>
                <a:lnTo>
                  <a:pt x="26" y="45"/>
                </a:lnTo>
                <a:lnTo>
                  <a:pt x="0" y="26"/>
                </a:lnTo>
                <a:lnTo>
                  <a:pt x="39" y="0"/>
                </a:lnTo>
                <a:lnTo>
                  <a:pt x="65" y="22"/>
                </a:lnTo>
                <a:close/>
                <a:moveTo>
                  <a:pt x="65" y="69"/>
                </a:moveTo>
                <a:lnTo>
                  <a:pt x="39" y="91"/>
                </a:lnTo>
                <a:lnTo>
                  <a:pt x="0" y="67"/>
                </a:lnTo>
                <a:lnTo>
                  <a:pt x="26" y="45"/>
                </a:lnTo>
                <a:lnTo>
                  <a:pt x="65" y="69"/>
                </a:lnTo>
                <a:close/>
                <a:moveTo>
                  <a:pt x="101" y="97"/>
                </a:move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65" y="119"/>
                </a:lnTo>
                <a:lnTo>
                  <a:pt x="26" y="97"/>
                </a:lnTo>
                <a:lnTo>
                  <a:pt x="26" y="89"/>
                </a:lnTo>
                <a:lnTo>
                  <a:pt x="39" y="95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65" y="74"/>
                </a:lnTo>
                <a:lnTo>
                  <a:pt x="91" y="95"/>
                </a:lnTo>
                <a:lnTo>
                  <a:pt x="101" y="89"/>
                </a:lnTo>
                <a:lnTo>
                  <a:pt x="101" y="97"/>
                </a:lnTo>
                <a:close/>
                <a:moveTo>
                  <a:pt x="127" y="26"/>
                </a:moveTo>
                <a:lnTo>
                  <a:pt x="101" y="45"/>
                </a:lnTo>
                <a:lnTo>
                  <a:pt x="65" y="22"/>
                </a:lnTo>
                <a:lnTo>
                  <a:pt x="91" y="0"/>
                </a:lnTo>
                <a:lnTo>
                  <a:pt x="127" y="26"/>
                </a:lnTo>
                <a:close/>
                <a:moveTo>
                  <a:pt x="127" y="67"/>
                </a:moveTo>
                <a:lnTo>
                  <a:pt x="91" y="91"/>
                </a:lnTo>
                <a:lnTo>
                  <a:pt x="65" y="69"/>
                </a:lnTo>
                <a:lnTo>
                  <a:pt x="101" y="45"/>
                </a:lnTo>
                <a:lnTo>
                  <a:pt x="127" y="67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67" name="TextBox 67"/>
          <p:cNvSpPr txBox="1"/>
          <p:nvPr/>
        </p:nvSpPr>
        <p:spPr>
          <a:xfrm>
            <a:off x="8702421" y="3755993"/>
            <a:ext cx="878681" cy="27698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24h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8" name="AutoShape 68"/>
          <p:cNvSpPr/>
          <p:nvPr/>
        </p:nvSpPr>
        <p:spPr>
          <a:xfrm>
            <a:off x="4705636" y="2261521"/>
            <a:ext cx="687419" cy="687419"/>
          </a:xfrm>
          <a:prstGeom prst="ellipse">
            <a:avLst/>
          </a:prstGeom>
          <a:solidFill>
            <a:schemeClr val="accent1">
              <a:alpha val="100000"/>
              <a:lumMod val="20000"/>
              <a:lumOff val="80000"/>
            </a:schemeClr>
          </a:solidFill>
        </p:spPr>
      </p:sp>
      <p:sp>
        <p:nvSpPr>
          <p:cNvPr id="69" name="TextBox 69"/>
          <p:cNvSpPr txBox="1"/>
          <p:nvPr/>
        </p:nvSpPr>
        <p:spPr>
          <a:xfrm flipH="1">
            <a:off x="5565553" y="2541079"/>
            <a:ext cx="1866900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审核过程输入是否完整明确，包括客户要求、法规标准等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0" name="TextBox 70"/>
          <p:cNvSpPr txBox="1"/>
          <p:nvPr/>
        </p:nvSpPr>
        <p:spPr>
          <a:xfrm flipH="1">
            <a:off x="5565553" y="2267141"/>
            <a:ext cx="1743075" cy="2476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DFD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输入评审</a:t>
            </a:r>
            <a:endParaRPr lang="en-US" sz="1550">
              <a:solidFill>
                <a:srgbClr val="FFFDFD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1" name="Freeform 71"/>
          <p:cNvSpPr/>
          <p:nvPr/>
        </p:nvSpPr>
        <p:spPr>
          <a:xfrm>
            <a:off x="4923377" y="2435257"/>
            <a:ext cx="285655" cy="340043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72" name="AutoShape 72"/>
          <p:cNvSpPr/>
          <p:nvPr/>
        </p:nvSpPr>
        <p:spPr>
          <a:xfrm>
            <a:off x="4705636" y="4848035"/>
            <a:ext cx="687419" cy="687419"/>
          </a:xfrm>
          <a:prstGeom prst="ellipse">
            <a:avLst/>
          </a:prstGeom>
          <a:solidFill>
            <a:schemeClr val="accent2">
              <a:alpha val="100000"/>
              <a:lumMod val="20000"/>
              <a:lumOff val="80000"/>
            </a:schemeClr>
          </a:solidFill>
        </p:spPr>
      </p:sp>
      <p:sp>
        <p:nvSpPr>
          <p:cNvPr id="73" name="TextBox 73"/>
          <p:cNvSpPr txBox="1"/>
          <p:nvPr/>
        </p:nvSpPr>
        <p:spPr>
          <a:xfrm flipH="1">
            <a:off x="5565553" y="5127498"/>
            <a:ext cx="1866900" cy="3619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确认过程输出是否满足要求，如产品特性、交付物等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4" name="TextBox 74"/>
          <p:cNvSpPr txBox="1"/>
          <p:nvPr/>
        </p:nvSpPr>
        <p:spPr>
          <a:xfrm flipH="1">
            <a:off x="5565553" y="4853559"/>
            <a:ext cx="1743075" cy="2571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55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输出验证</a:t>
            </a:r>
            <a:endParaRPr lang="en-US" sz="155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5" name="Freeform 75"/>
          <p:cNvSpPr/>
          <p:nvPr/>
        </p:nvSpPr>
        <p:spPr>
          <a:xfrm>
            <a:off x="4923377" y="5021675"/>
            <a:ext cx="285655" cy="340043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chemeClr val="accent2">
              <a:alpha val="100000"/>
              <a:lumMod val="75000"/>
            </a:schemeClr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4501" y="3329974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794501" y="5117778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PFMEA与控制计划审核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94501" y="1589794"/>
            <a:ext cx="1005648" cy="1005648"/>
          </a:xfrm>
          <a:prstGeom prst="roundRect">
            <a:avLst>
              <a:gd name="adj" fmla="val 1510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2068768" y="3634626"/>
            <a:ext cx="9355961" cy="110215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首先确认控制计划是否覆盖了所有关键过程和产品特性，其次检查控制方法是否明确、具体且可操作，包括使用的设备、工具、检测方法等；再次，验证控制计划是否与PFMEA中的风险应对措施相一致，确保所有高风险项都得到了有效控制；最后，评估控制计划的更新机制，确保其能随过程变化而及时调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068768" y="3097764"/>
            <a:ext cx="7126614" cy="5826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控制计划审核流程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083690" y="1852261"/>
            <a:ext cx="427271" cy="42727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9" name="Freeform 9"/>
          <p:cNvSpPr/>
          <p:nvPr/>
        </p:nvSpPr>
        <p:spPr>
          <a:xfrm>
            <a:off x="1070766" y="3606239"/>
            <a:ext cx="453118" cy="45311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/>
        </p:nvSpPr>
        <p:spPr>
          <a:xfrm>
            <a:off x="1078579" y="5401856"/>
            <a:ext cx="437493" cy="437493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2068768" y="1867527"/>
            <a:ext cx="9355961" cy="110442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深入审查过程失效模式及后果分析的全面性，包括识别所有潜在的过程失效模式，评估其严重度、发生频度和探测度，并确定风险优先数（RPN）；同时，检查是否针对高风险失效模式制定了有效的预防和纠正措施，并验证这些措施是否已纳入控制计划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68768" y="1330664"/>
            <a:ext cx="7126614" cy="5826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PFMEA审核要点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68768" y="5332100"/>
            <a:ext cx="9355961" cy="111288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点检查PFMEA中识别出的高风险失效模式是否在控制计划中得到了针对性的控制，包括控制方法的合理性、控制点的设置是否恰当等；同时，确认控制计划中的任何变更是否都已反馈到PFMEA中，确保两者之间的动态一致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68768" y="4813719"/>
            <a:ext cx="7126614" cy="5826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PFMEA与控制计划的关联性审核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589139" y="4907596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65148" y="3145225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2493889" y="1358958"/>
            <a:ext cx="8609341" cy="147826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283333" y="1796843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在审核PFMEA与控制计划时，应注重收集实际生产过程中的数据，如过程能力指数、不良率等，以验证PFMEA中的风险评估和控制计划的有效性；通过数据分析，发现潜在的问题和改进点，为持续改进提供依据。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13196" y="1262384"/>
            <a:ext cx="1926336" cy="1682496"/>
          </a:xfrm>
          <a:prstGeom prst="hexagon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l="17799" r="17799"/>
          <a:stretch>
            <a:fillRect/>
          </a:stretch>
        </p:blipFill>
        <p:spPr>
          <a:xfrm>
            <a:off x="9176894" y="3043110"/>
            <a:ext cx="1926336" cy="1682496"/>
          </a:xfrm>
          <a:prstGeom prst="hexagon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1836" r="11836"/>
          <a:stretch>
            <a:fillRect/>
          </a:stretch>
        </p:blipFill>
        <p:spPr>
          <a:xfrm>
            <a:off x="1113196" y="4824531"/>
            <a:ext cx="1926336" cy="1682496"/>
          </a:xfrm>
          <a:prstGeom prst="hexagon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PFMEA与控制计划审核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273808" y="1404023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审核过程中的数据收集与分析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470" y="3566057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对于审核中发现的问题，应明确整改责任人和整改期限，并跟踪整改情况，确保问题得到有效解决；同时，将整改过程中的经验教训纳入PFMEA和控制计划的更新中，防止问题再次发生。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20945" y="3173238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审核发现的问题整改与跟踪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325984" y="5352046"/>
            <a:ext cx="7497178" cy="9728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进行PFMEA与控制计划审核的人员应具备相应的专业知识和经验，熟悉IATF16949标准的要求和审核技巧；企业应定期对审核人员进行培训，提高其审核能力和水平，确保审核工作的质量和效果。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16459" y="4959226"/>
            <a:ext cx="6148089" cy="44997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审核人员的专业能力与培训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89345" y="1687996"/>
            <a:ext cx="5229225" cy="3819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工具协同逻辑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：APQP串联五大工具实施时序，FMEA识别风险后需SPC/MSA验证控制有效性，PPAP作为最终交付验证。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数据驱动核心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：SPC依赖MSA确保数据可信度，两者共同构成过程控制的数据基础，缺一不可。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风险前置管理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：FMEA在APQP早期阶段介入，通过RPN量化风险，指导资源优先投入高风险项改进。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汽车行业特性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：PPAP的18项提交要求体现汽车行业对可追溯性和过程稳定性的严苛标准。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14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闭环改进机制</a:t>
            </a: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：SPC异常触发FMEA再分析，形成"监控-改进-验证"循环，符合IATF16949持续改进原则。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571500" y="1857375"/>
          <a:ext cx="5105400" cy="344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/>
                <a:gridCol w="1276350"/>
                <a:gridCol w="1276350"/>
                <a:gridCol w="1276350"/>
              </a:tblGrid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核心工具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主要功能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应用场景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关键输出物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SPC（统计过程控制）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通过数据分析监控过程稳定性，识别异常波动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生产过程质量监控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控制图、过程能力指数（CPK）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MSA（测量系统分析）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评估测量系统误差，确保数据可靠性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新设备验收、定期校验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Gage R&amp;R报告、偏倚/线性分析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FMEA（失效模式分析）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识别潜在失效风险，优先改进高风险项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新产品设计、工艺变更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RPN评分表、改进措施清单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APQP（产品质量策划）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结构化推进产品开发各阶段质量目标达成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整车/零部件项目开发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质量阀评审报告、DFMEA/PFMEA</a:t>
                      </a:r>
                      <a:endParaRPr lang="en-US" sz="1100"/>
                    </a:p>
                  </a:txBody>
                  <a:tcPr anchor="t"/>
                </a:tc>
              </a:tr>
              <a:tr h="254000"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PPAP（生产件批准）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验证批量生产能力是否符合客户要求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新供应商准入、产线转移</a:t>
                      </a:r>
                      <a:endParaRPr lang="en-US" sz="1100"/>
                    </a:p>
                  </a:txBody>
                  <a:tcPr anchor="t"/>
                </a:tc>
                <a:tc>
                  <a:txBody>
                    <a:bodyPr rtlCol="0"/>
                    <a:lstStyle/>
                    <a:p>
                      <a:pPr algn="l">
                        <a:defRPr/>
                      </a:pPr>
                      <a:r>
                        <a:rPr lang="en-US" sz="900">
                          <a:solidFill>
                            <a:srgbClr val="000000">
                              <a:alpha val="100000"/>
                            </a:srgbClr>
                          </a:solidFill>
                        </a:rPr>
                        <a:t>PSW、全尺寸检验报告</a:t>
                      </a:r>
                      <a:endParaRPr lang="en-US" sz="1100"/>
                    </a:p>
                  </a:txBody>
                  <a:tcPr anchor="t"/>
                </a:tc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SPC与MSA数据验证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006" name="Picture 2"/>
          <p:cNvPicPr>
            <a:picLocks noChangeAspect="1"/>
          </p:cNvPicPr>
          <p:nvPr/>
        </p:nvPicPr>
        <p:blipFill>
          <a:blip r:embed="rId2"/>
          <a:srcRect l="5" r="5"/>
          <a:stretch>
            <a:fillRect/>
          </a:stretch>
        </p:blipFill>
        <p:spPr>
          <a:xfrm flipH="1">
            <a:off x="0" y="0"/>
            <a:ext cx="12186285" cy="6858000"/>
          </a:xfrm>
          <a:prstGeom prst="rect">
            <a:avLst/>
          </a:prstGeom>
        </p:spPr>
      </p:pic>
      <p:sp>
        <p:nvSpPr>
          <p:cNvPr id="200009" name="TextBox 3"/>
          <p:cNvSpPr txBox="1"/>
          <p:nvPr/>
        </p:nvSpPr>
        <p:spPr>
          <a:xfrm>
            <a:off x="5101590" y="1005205"/>
            <a:ext cx="6099810" cy="51435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228600" lvl="1" indent="-228600" algn="l">
              <a:lnSpc>
                <a:spcPct val="180000"/>
              </a:lnSpc>
              <a:buFont typeface="Arial" panose="020B0604020202090204"/>
              <a:buChar char="•"/>
            </a:pPr>
            <a:r>
              <a:rPr lang="en-US" sz="2200">
                <a:solidFill>
                  <a:srgbClr val="1F1F1F">
                    <a:alpha val="100000"/>
                  </a:srgbClr>
                </a:solidFill>
                <a:latin typeface="Noto Sans SC Medium"/>
                <a:ea typeface="Noto Sans SC Medium"/>
                <a:cs typeface="Noto Sans SC Medium"/>
              </a:rPr>
              <a:t>IATF16949标准概述</a:t>
            </a:r>
            <a:endParaRPr lang="en-US" sz="2200">
              <a:solidFill>
                <a:srgbClr val="1F1F1F">
                  <a:alpha val="100000"/>
                </a:srgbClr>
              </a:solidFill>
              <a:latin typeface="Noto Sans SC Medium"/>
              <a:ea typeface="Noto Sans SC Medium"/>
              <a:cs typeface="Noto Sans SC Medium"/>
            </a:endParaRPr>
          </a:p>
          <a:p>
            <a:pPr marL="228600" lvl="1" indent="-228600" algn="l">
              <a:lnSpc>
                <a:spcPct val="180000"/>
              </a:lnSpc>
              <a:buFont typeface="Arial" panose="020B0604020202090204"/>
              <a:buChar char="•"/>
            </a:pPr>
            <a:r>
              <a:rPr lang="en-US" sz="2200">
                <a:solidFill>
                  <a:srgbClr val="1F1F1F">
                    <a:alpha val="100000"/>
                  </a:srgbClr>
                </a:solidFill>
                <a:latin typeface="Noto Sans SC Medium"/>
                <a:ea typeface="Noto Sans SC Medium"/>
                <a:cs typeface="Noto Sans SC Medium"/>
              </a:rPr>
              <a:t>内审员能力要求</a:t>
            </a:r>
            <a:endParaRPr lang="en-US" sz="2200">
              <a:solidFill>
                <a:srgbClr val="1F1F1F">
                  <a:alpha val="100000"/>
                </a:srgbClr>
              </a:solidFill>
              <a:latin typeface="Noto Sans SC Medium"/>
              <a:ea typeface="Noto Sans SC Medium"/>
              <a:cs typeface="Noto Sans SC Medium"/>
            </a:endParaRPr>
          </a:p>
          <a:p>
            <a:pPr marL="228600" lvl="1" indent="-228600" algn="l">
              <a:lnSpc>
                <a:spcPct val="180000"/>
              </a:lnSpc>
              <a:buFont typeface="Arial" panose="020B0604020202090204"/>
              <a:buChar char="•"/>
            </a:pPr>
            <a:r>
              <a:rPr lang="en-US" sz="2200">
                <a:solidFill>
                  <a:srgbClr val="1F1F1F">
                    <a:alpha val="100000"/>
                  </a:srgbClr>
                </a:solidFill>
                <a:latin typeface="Noto Sans SC Medium"/>
                <a:ea typeface="Noto Sans SC Medium"/>
                <a:cs typeface="Noto Sans SC Medium"/>
              </a:rPr>
              <a:t>审核流程与方法</a:t>
            </a:r>
            <a:endParaRPr lang="en-US" sz="2200">
              <a:solidFill>
                <a:srgbClr val="1F1F1F">
                  <a:alpha val="100000"/>
                </a:srgbClr>
              </a:solidFill>
              <a:latin typeface="Noto Sans SC Medium"/>
              <a:ea typeface="Noto Sans SC Medium"/>
              <a:cs typeface="Noto Sans SC Medium"/>
            </a:endParaRPr>
          </a:p>
          <a:p>
            <a:pPr marL="228600" lvl="1" indent="-228600" algn="l">
              <a:lnSpc>
                <a:spcPct val="180000"/>
              </a:lnSpc>
              <a:buFont typeface="Arial" panose="020B0604020202090204"/>
              <a:buChar char="•"/>
            </a:pPr>
            <a:r>
              <a:rPr lang="en-US" sz="2200">
                <a:solidFill>
                  <a:srgbClr val="1F1F1F">
                    <a:alpha val="100000"/>
                  </a:srgbClr>
                </a:solidFill>
                <a:latin typeface="Noto Sans SC Medium"/>
                <a:ea typeface="Noto Sans SC Medium"/>
                <a:cs typeface="Noto Sans SC Medium"/>
              </a:rPr>
              <a:t>核心工具应用</a:t>
            </a:r>
            <a:endParaRPr lang="en-US" sz="2200">
              <a:solidFill>
                <a:srgbClr val="1F1F1F">
                  <a:alpha val="100000"/>
                </a:srgbClr>
              </a:solidFill>
              <a:latin typeface="Noto Sans SC Medium"/>
              <a:ea typeface="Noto Sans SC Medium"/>
              <a:cs typeface="Noto Sans SC Medium"/>
            </a:endParaRPr>
          </a:p>
          <a:p>
            <a:pPr marL="228600" lvl="1" indent="-228600" algn="l">
              <a:lnSpc>
                <a:spcPct val="180000"/>
              </a:lnSpc>
              <a:buFont typeface="Arial" panose="020B0604020202090204"/>
              <a:buChar char="•"/>
            </a:pPr>
            <a:r>
              <a:rPr lang="en-US" sz="2200">
                <a:solidFill>
                  <a:srgbClr val="1F1F1F">
                    <a:alpha val="100000"/>
                  </a:srgbClr>
                </a:solidFill>
                <a:latin typeface="Noto Sans SC Medium"/>
                <a:ea typeface="Noto Sans SC Medium"/>
                <a:cs typeface="Noto Sans SC Medium"/>
              </a:rPr>
              <a:t>典型场景实战</a:t>
            </a:r>
            <a:endParaRPr lang="en-US" sz="2200">
              <a:solidFill>
                <a:srgbClr val="1F1F1F">
                  <a:alpha val="100000"/>
                </a:srgbClr>
              </a:solidFill>
              <a:latin typeface="Noto Sans SC Medium"/>
              <a:ea typeface="Noto Sans SC Medium"/>
              <a:cs typeface="Noto Sans SC Medium"/>
            </a:endParaRPr>
          </a:p>
          <a:p>
            <a:pPr marL="228600" lvl="1" indent="-228600" algn="l">
              <a:lnSpc>
                <a:spcPct val="180000"/>
              </a:lnSpc>
              <a:buFont typeface="Arial" panose="020B0604020202090204"/>
              <a:buChar char="•"/>
            </a:pPr>
            <a:r>
              <a:rPr lang="en-US" sz="2200">
                <a:solidFill>
                  <a:srgbClr val="1F1F1F">
                    <a:alpha val="100000"/>
                  </a:srgbClr>
                </a:solidFill>
                <a:latin typeface="Noto Sans SC Medium"/>
                <a:ea typeface="Noto Sans SC Medium"/>
                <a:cs typeface="Noto Sans SC Medium"/>
              </a:rPr>
              <a:t>持续改进机制</a:t>
            </a:r>
            <a:endParaRPr lang="en-US" sz="2200">
              <a:solidFill>
                <a:srgbClr val="1F1F1F">
                  <a:alpha val="100000"/>
                </a:srgbClr>
              </a:solidFill>
              <a:latin typeface="Noto Sans SC Medium"/>
              <a:ea typeface="Noto Sans SC Medium"/>
              <a:cs typeface="Noto Sans SC Medium"/>
            </a:endParaRPr>
          </a:p>
        </p:txBody>
      </p:sp>
      <p:sp>
        <p:nvSpPr>
          <p:cNvPr id="200010" name="TextBox 4"/>
          <p:cNvSpPr txBox="1"/>
          <p:nvPr/>
        </p:nvSpPr>
        <p:spPr>
          <a:xfrm>
            <a:off x="2321560" y="2098675"/>
            <a:ext cx="857250" cy="221551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7200">
                <a:solidFill>
                  <a:srgbClr val="3D99FF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目录</a:t>
            </a:r>
            <a:endParaRPr lang="en-US" sz="7200">
              <a:solidFill>
                <a:srgbClr val="3D99FF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  <p:sp>
        <p:nvSpPr>
          <p:cNvPr id="200011" name="TextBox 5"/>
          <p:cNvSpPr txBox="1"/>
          <p:nvPr/>
        </p:nvSpPr>
        <p:spPr>
          <a:xfrm rot="5400000">
            <a:off x="2431415" y="3039110"/>
            <a:ext cx="1925320" cy="43053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4052B">
                    <a:alpha val="100000"/>
                  </a:srgbClr>
                </a:solidFill>
                <a:latin typeface="Noto Sans SC Medium"/>
                <a:ea typeface="Noto Sans SC Medium"/>
                <a:cs typeface="Noto Sans SC Medium"/>
              </a:rPr>
              <a:t>CONTENTS</a:t>
            </a:r>
            <a:endParaRPr lang="en-US" sz="2800">
              <a:solidFill>
                <a:srgbClr val="04052B">
                  <a:alpha val="100000"/>
                </a:srgbClr>
              </a:solidFill>
              <a:latin typeface="Noto Sans SC Medium"/>
              <a:ea typeface="Noto Sans SC Medium"/>
              <a:cs typeface="Noto Sans SC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12" name="TextBox 2"/>
          <p:cNvSpPr txBox="1"/>
          <p:nvPr/>
        </p:nvSpPr>
        <p:spPr>
          <a:xfrm>
            <a:off x="4520643" y="2564423"/>
            <a:ext cx="5539105" cy="16015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>
                <a:solidFill>
                  <a:srgbClr val="04052B">
                    <a:alpha val="100000"/>
                  </a:srgbClr>
                </a:solidFill>
                <a:latin typeface="Noto Sans SC SemiBold"/>
                <a:ea typeface="Noto Sans SC SemiBold"/>
                <a:cs typeface="Noto Sans SC SemiBold"/>
              </a:rPr>
              <a:t>典型场景实战</a:t>
            </a:r>
            <a:endParaRPr lang="en-US" sz="4000">
              <a:solidFill>
                <a:srgbClr val="04052B">
                  <a:alpha val="100000"/>
                </a:srgbClr>
              </a:solidFill>
              <a:latin typeface="Noto Sans SC SemiBold"/>
              <a:ea typeface="Noto Sans SC SemiBold"/>
              <a:cs typeface="Noto Sans SC SemiBold"/>
            </a:endParaRPr>
          </a:p>
        </p:txBody>
      </p:sp>
      <p:sp>
        <p:nvSpPr>
          <p:cNvPr id="900014" name="TextBox 3"/>
          <p:cNvSpPr txBox="1"/>
          <p:nvPr/>
        </p:nvSpPr>
        <p:spPr>
          <a:xfrm>
            <a:off x="1945323" y="2522855"/>
            <a:ext cx="2465705" cy="16846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10200">
                <a:solidFill>
                  <a:srgbClr val="008BFB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05</a:t>
            </a:r>
            <a:endParaRPr lang="en-US" sz="10200">
              <a:solidFill>
                <a:srgbClr val="008BFB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619335" y="3608265"/>
            <a:ext cx="2528378" cy="2528378"/>
          </a:xfrm>
          <a:prstGeom prst="blockArc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9066112" y="1570545"/>
            <a:ext cx="2528119" cy="2528119"/>
          </a:xfrm>
          <a:prstGeom prst="blockArc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856343" y="4357420"/>
            <a:ext cx="10737888" cy="1030068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07860" y="2308745"/>
            <a:ext cx="10700369" cy="1030068"/>
          </a:xfrm>
          <a:prstGeom prst="roundRect">
            <a:avLst>
              <a:gd name="adj" fmla="val 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5400000">
            <a:off x="9064705" y="1570545"/>
            <a:ext cx="2528119" cy="2528119"/>
          </a:xfrm>
          <a:prstGeom prst="blockArc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16200000" flipH="1">
            <a:off x="619335" y="3608265"/>
            <a:ext cx="2528378" cy="2528378"/>
          </a:xfrm>
          <a:prstGeom prst="blockArc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873999" y="5623796"/>
            <a:ext cx="9720232" cy="50399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1873999" y="3598487"/>
            <a:ext cx="8464570" cy="50017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833966" y="5470278"/>
            <a:ext cx="1249349" cy="792000"/>
          </a:xfrm>
          <a:prstGeom prst="chevron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7951304" y="5470278"/>
            <a:ext cx="1249349" cy="792000"/>
          </a:xfrm>
          <a:prstGeom prst="chevron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 flipH="1">
            <a:off x="2833966" y="3450622"/>
            <a:ext cx="1249349" cy="792000"/>
          </a:xfrm>
          <a:prstGeom prst="chevron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 flipH="1">
            <a:off x="7951304" y="3450622"/>
            <a:ext cx="1249349" cy="792000"/>
          </a:xfrm>
          <a:prstGeom prst="chevron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479961" y="1576029"/>
            <a:ext cx="9878384" cy="500399"/>
          </a:xfrm>
          <a:custGeom>
            <a:avLst/>
            <a:gdLst/>
            <a:ahLst/>
            <a:cxnLst/>
            <a:rect l="l" t="t" r="r" b="b"/>
            <a:pathLst>
              <a:path w="9878384" h="500399">
                <a:moveTo>
                  <a:pt x="0" y="0"/>
                </a:moveTo>
                <a:lnTo>
                  <a:pt x="9878384" y="0"/>
                </a:lnTo>
                <a:lnTo>
                  <a:pt x="9878384" y="500399"/>
                </a:lnTo>
                <a:lnTo>
                  <a:pt x="9293" y="500399"/>
                </a:lnTo>
                <a:lnTo>
                  <a:pt x="254846" y="254846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 rot="5400000" flipH="1">
            <a:off x="11478657" y="5739369"/>
            <a:ext cx="503999" cy="27285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2833966" y="1434874"/>
            <a:ext cx="1249349" cy="792000"/>
          </a:xfrm>
          <a:prstGeom prst="chevron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7951304" y="1434874"/>
            <a:ext cx="1249349" cy="792000"/>
          </a:xfrm>
          <a:prstGeom prst="chevron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104477" y="1649260"/>
            <a:ext cx="734083" cy="33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8208936" y="1649260"/>
            <a:ext cx="734083" cy="3163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3047325" y="3658365"/>
            <a:ext cx="734083" cy="3163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8208936" y="3658365"/>
            <a:ext cx="734083" cy="3163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3104477" y="5680348"/>
            <a:ext cx="734083" cy="3163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8266088" y="5680348"/>
            <a:ext cx="734083" cy="31630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1100"/>
          </a:p>
        </p:txBody>
      </p:sp>
      <p:sp>
        <p:nvSpPr>
          <p:cNvPr id="24" name="TextBox 24"/>
          <p:cNvSpPr txBox="1"/>
          <p:nvPr/>
        </p:nvSpPr>
        <p:spPr>
          <a:xfrm flipH="1">
            <a:off x="1281539" y="1751128"/>
            <a:ext cx="1639118" cy="1809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启动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25" name="Connector 25"/>
          <p:cNvCxnSpPr/>
          <p:nvPr/>
        </p:nvCxnSpPr>
        <p:spPr>
          <a:xfrm flipH="1">
            <a:off x="3793883" y="3851542"/>
            <a:ext cx="4157420" cy="0"/>
          </a:xfrm>
          <a:prstGeom prst="line">
            <a:avLst/>
          </a:prstGeom>
          <a:ln w="19050">
            <a:solidFill>
              <a:srgbClr val="FFFFFF">
                <a:alpha val="100000"/>
              </a:srgbClr>
            </a:solidFill>
            <a:prstDash val="dash"/>
            <a:headEnd type="none"/>
            <a:tailEnd type="triangle"/>
          </a:ln>
        </p:spPr>
      </p:cxnSp>
      <p:sp>
        <p:nvSpPr>
          <p:cNvPr id="26" name="TextBox 26"/>
          <p:cNvSpPr txBox="1"/>
          <p:nvPr/>
        </p:nvSpPr>
        <p:spPr>
          <a:xfrm>
            <a:off x="5140151" y="1615194"/>
            <a:ext cx="1631970" cy="222314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定范围</a:t>
            </a:r>
            <a:endParaRPr lang="en-US" sz="1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 flipH="1">
            <a:off x="9296674" y="1751128"/>
            <a:ext cx="1379678" cy="1809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查文件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97215" y="2750464"/>
            <a:ext cx="2145030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核对生产现场实际执行与文件记录的一致性，识别偏差。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Freeform 29"/>
          <p:cNvSpPr/>
          <p:nvPr/>
        </p:nvSpPr>
        <p:spPr>
          <a:xfrm flipH="1">
            <a:off x="3508009" y="2445697"/>
            <a:ext cx="88096" cy="763618"/>
          </a:xfrm>
          <a:custGeom>
            <a:avLst/>
            <a:gdLst/>
            <a:ahLst/>
            <a:cxnLst/>
            <a:rect l="l" t="t" r="r" b="b"/>
            <a:pathLst>
              <a:path w="6350" h="225425">
                <a:moveTo>
                  <a:pt x="0" y="0"/>
                </a:moveTo>
                <a:lnTo>
                  <a:pt x="0" y="225425"/>
                </a:lnTo>
              </a:path>
            </a:pathLst>
          </a:custGeom>
          <a:noFill/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0" name="Freeform 30"/>
          <p:cNvSpPr/>
          <p:nvPr/>
        </p:nvSpPr>
        <p:spPr>
          <a:xfrm flipH="1">
            <a:off x="6948622" y="2445697"/>
            <a:ext cx="88096" cy="763618"/>
          </a:xfrm>
          <a:custGeom>
            <a:avLst/>
            <a:gdLst/>
            <a:ahLst/>
            <a:cxnLst/>
            <a:rect l="l" t="t" r="r" b="b"/>
            <a:pathLst>
              <a:path w="6350" h="225425">
                <a:moveTo>
                  <a:pt x="0" y="0"/>
                </a:moveTo>
                <a:lnTo>
                  <a:pt x="0" y="225425"/>
                </a:lnTo>
              </a:path>
            </a:pathLst>
          </a:custGeom>
          <a:noFill/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1" name="TextBox 31"/>
          <p:cNvSpPr txBox="1"/>
          <p:nvPr/>
        </p:nvSpPr>
        <p:spPr>
          <a:xfrm flipH="1">
            <a:off x="1596681" y="5807042"/>
            <a:ext cx="1323975" cy="1714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评证据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32" name="Connector 32"/>
          <p:cNvCxnSpPr/>
          <p:nvPr/>
        </p:nvCxnSpPr>
        <p:spPr>
          <a:xfrm>
            <a:off x="4051516" y="5873525"/>
            <a:ext cx="4157420" cy="0"/>
          </a:xfrm>
          <a:prstGeom prst="line">
            <a:avLst/>
          </a:prstGeom>
          <a:ln w="19050">
            <a:solidFill>
              <a:srgbClr val="FFFFFF">
                <a:alpha val="100000"/>
              </a:srgbClr>
            </a:solidFill>
            <a:prstDash val="dash"/>
            <a:headEnd type="none"/>
            <a:tailEnd type="triangle"/>
          </a:ln>
        </p:spPr>
      </p:cxnSp>
      <p:sp>
        <p:nvSpPr>
          <p:cNvPr id="33" name="TextBox 33"/>
          <p:cNvSpPr txBox="1"/>
          <p:nvPr/>
        </p:nvSpPr>
        <p:spPr>
          <a:xfrm>
            <a:off x="5140151" y="5659160"/>
            <a:ext cx="1631970" cy="222314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改问题</a:t>
            </a:r>
            <a:endParaRPr lang="en-US" sz="1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 flipH="1">
            <a:off x="9296674" y="5792150"/>
            <a:ext cx="1843123" cy="1809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跟措施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Freeform 35"/>
          <p:cNvSpPr/>
          <p:nvPr/>
        </p:nvSpPr>
        <p:spPr>
          <a:xfrm flipH="1">
            <a:off x="4667895" y="4494372"/>
            <a:ext cx="88096" cy="763618"/>
          </a:xfrm>
          <a:custGeom>
            <a:avLst/>
            <a:gdLst/>
            <a:ahLst/>
            <a:cxnLst/>
            <a:rect l="l" t="t" r="r" b="b"/>
            <a:pathLst>
              <a:path w="6350" h="225425">
                <a:moveTo>
                  <a:pt x="0" y="0"/>
                </a:moveTo>
                <a:lnTo>
                  <a:pt x="0" y="225425"/>
                </a:lnTo>
              </a:path>
            </a:pathLst>
          </a:custGeom>
          <a:noFill/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36" name="Freeform 36"/>
          <p:cNvSpPr/>
          <p:nvPr/>
        </p:nvSpPr>
        <p:spPr>
          <a:xfrm flipH="1">
            <a:off x="8108508" y="4494372"/>
            <a:ext cx="88096" cy="763618"/>
          </a:xfrm>
          <a:custGeom>
            <a:avLst/>
            <a:gdLst/>
            <a:ahLst/>
            <a:cxnLst/>
            <a:rect l="l" t="t" r="r" b="b"/>
            <a:pathLst>
              <a:path w="6350" h="225425">
                <a:moveTo>
                  <a:pt x="0" y="0"/>
                </a:moveTo>
                <a:lnTo>
                  <a:pt x="0" y="225425"/>
                </a:lnTo>
              </a:path>
            </a:pathLst>
          </a:custGeom>
          <a:noFill/>
          <a:ln w="12700">
            <a:solidFill>
              <a:schemeClr val="accent1">
                <a:alpha val="100000"/>
              </a:schemeClr>
            </a:solidFill>
            <a:prstDash val="solid"/>
          </a:ln>
        </p:spPr>
      </p:sp>
      <p:cxnSp>
        <p:nvCxnSpPr>
          <p:cNvPr id="37" name="Connector 37"/>
          <p:cNvCxnSpPr/>
          <p:nvPr/>
        </p:nvCxnSpPr>
        <p:spPr>
          <a:xfrm>
            <a:off x="4051516" y="1842438"/>
            <a:ext cx="4157420" cy="0"/>
          </a:xfrm>
          <a:prstGeom prst="line">
            <a:avLst/>
          </a:prstGeom>
          <a:ln w="19050">
            <a:solidFill>
              <a:srgbClr val="FFFFFF">
                <a:alpha val="100000"/>
              </a:srgbClr>
            </a:solidFill>
            <a:prstDash val="dash"/>
            <a:headEnd type="none"/>
            <a:tailEnd type="triangle"/>
          </a:ln>
        </p:spPr>
      </p:cxnSp>
      <p:sp>
        <p:nvSpPr>
          <p:cNvPr id="38" name="TextBox 38"/>
          <p:cNvSpPr txBox="1"/>
          <p:nvPr/>
        </p:nvSpPr>
        <p:spPr>
          <a:xfrm>
            <a:off x="5140151" y="3637177"/>
            <a:ext cx="1631970" cy="222314"/>
          </a:xfrm>
          <a:prstGeom prst="rect">
            <a:avLst/>
          </a:prstGeom>
        </p:spPr>
        <p:txBody>
          <a:bodyPr vert="horz" wrap="square" lIns="25432" tIns="25432" rIns="25432" bIns="25432" rtlCol="0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排日程</a:t>
            </a:r>
            <a:endParaRPr lang="en-US" sz="11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9" name="TextBox 39"/>
          <p:cNvSpPr txBox="1"/>
          <p:nvPr/>
        </p:nvSpPr>
        <p:spPr>
          <a:xfrm flipH="1">
            <a:off x="1523823" y="3774228"/>
            <a:ext cx="1228725" cy="1714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组团队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0" name="TextBox 40"/>
          <p:cNvSpPr txBox="1"/>
          <p:nvPr/>
        </p:nvSpPr>
        <p:spPr>
          <a:xfrm flipH="1">
            <a:off x="9149190" y="3774228"/>
            <a:ext cx="1527162" cy="1809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编计划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TextBox 41"/>
          <p:cNvSpPr txBox="1"/>
          <p:nvPr/>
        </p:nvSpPr>
        <p:spPr>
          <a:xfrm flipH="1">
            <a:off x="1092032" y="2516745"/>
            <a:ext cx="1743075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现场查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4363290" y="2750464"/>
            <a:ext cx="2145030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系统审查生产记录，确认是否符合IATF16949标准要求。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3" name="TextBox 43"/>
          <p:cNvSpPr txBox="1"/>
          <p:nvPr/>
        </p:nvSpPr>
        <p:spPr>
          <a:xfrm flipH="1">
            <a:off x="4458107" y="2516745"/>
            <a:ext cx="1743075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记录审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7450089" y="2750464"/>
            <a:ext cx="214503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针对发现的不符合项，明确描述问题并提出整改要求。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TextBox 45"/>
          <p:cNvSpPr txBox="1"/>
          <p:nvPr/>
        </p:nvSpPr>
        <p:spPr>
          <a:xfrm flipH="1">
            <a:off x="7544906" y="2516745"/>
            <a:ext cx="1743075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开不符合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410559" y="4811493"/>
            <a:ext cx="2145030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根据不符合项性质，确定责任部门及整改时限。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TextBox 47"/>
          <p:cNvSpPr txBox="1"/>
          <p:nvPr/>
        </p:nvSpPr>
        <p:spPr>
          <a:xfrm flipH="1">
            <a:off x="2505376" y="4577774"/>
            <a:ext cx="1743075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分责任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5497358" y="4811493"/>
            <a:ext cx="2145030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跟踪验证责任部门采取的纠正措施的有效性和实施情况。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9" name="TextBox 49"/>
          <p:cNvSpPr txBox="1"/>
          <p:nvPr/>
        </p:nvSpPr>
        <p:spPr>
          <a:xfrm flipH="1">
            <a:off x="5592175" y="4577774"/>
            <a:ext cx="1743075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验整改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8688953" y="4811493"/>
            <a:ext cx="2145030" cy="4533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汇总审核发现，形成正式审核报告并提交管理层。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TextBox 51"/>
          <p:cNvSpPr txBox="1"/>
          <p:nvPr/>
        </p:nvSpPr>
        <p:spPr>
          <a:xfrm flipH="1">
            <a:off x="8783770" y="4577774"/>
            <a:ext cx="1743075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55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出报告</a:t>
            </a:r>
            <a:endParaRPr lang="en-US" sz="155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2" name="AutoShape 52"/>
          <p:cNvSpPr/>
          <p:nvPr/>
        </p:nvSpPr>
        <p:spPr>
          <a:xfrm>
            <a:off x="10676352" y="2175779"/>
            <a:ext cx="1296000" cy="1296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3" name="AutoShape 53"/>
          <p:cNvSpPr/>
          <p:nvPr/>
        </p:nvSpPr>
        <p:spPr>
          <a:xfrm>
            <a:off x="10822312" y="2291615"/>
            <a:ext cx="1047198" cy="104719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54" name="TextBox 54"/>
          <p:cNvSpPr txBox="1"/>
          <p:nvPr/>
        </p:nvSpPr>
        <p:spPr>
          <a:xfrm>
            <a:off x="10829255" y="2644709"/>
            <a:ext cx="1040130" cy="3581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审核准备</a:t>
            </a:r>
            <a:endParaRPr lang="en-US" sz="1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5" name="AutoShape 55"/>
          <p:cNvSpPr/>
          <p:nvPr/>
        </p:nvSpPr>
        <p:spPr>
          <a:xfrm>
            <a:off x="301353" y="4208560"/>
            <a:ext cx="1296000" cy="12960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6" name="AutoShape 56"/>
          <p:cNvSpPr/>
          <p:nvPr/>
        </p:nvSpPr>
        <p:spPr>
          <a:xfrm>
            <a:off x="419048" y="4332196"/>
            <a:ext cx="1047198" cy="1047198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57" name="TextBox 57"/>
          <p:cNvSpPr txBox="1"/>
          <p:nvPr/>
        </p:nvSpPr>
        <p:spPr>
          <a:xfrm>
            <a:off x="593834" y="4970424"/>
            <a:ext cx="687705" cy="25336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0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末次会议</a:t>
            </a:r>
            <a:endParaRPr lang="en-US" sz="10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生产现场审核案例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9" name="Freeform 59"/>
          <p:cNvSpPr/>
          <p:nvPr/>
        </p:nvSpPr>
        <p:spPr>
          <a:xfrm>
            <a:off x="707860" y="4494372"/>
            <a:ext cx="466725" cy="40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94481" y="190500"/>
                  <a:pt x="228562" y="156381"/>
                  <a:pt x="228562" y="114300"/>
                </a:cubicBezTo>
                <a:lnTo>
                  <a:pt x="228562" y="76200"/>
                </a:lnTo>
                <a:cubicBezTo>
                  <a:pt x="228562" y="23612"/>
                  <a:pt x="190500" y="0"/>
                  <a:pt x="152400" y="0"/>
                </a:cubicBezTo>
                <a:lnTo>
                  <a:pt x="76162" y="0"/>
                </a:lnTo>
                <a:cubicBezTo>
                  <a:pt x="38100" y="0"/>
                  <a:pt x="0" y="20241"/>
                  <a:pt x="0" y="76200"/>
                </a:cubicBezTo>
                <a:cubicBezTo>
                  <a:pt x="0" y="130969"/>
                  <a:pt x="38100" y="152400"/>
                  <a:pt x="76162" y="152400"/>
                </a:cubicBezTo>
                <a:lnTo>
                  <a:pt x="114300" y="152400"/>
                </a:lnTo>
                <a:cubicBezTo>
                  <a:pt x="135322" y="152400"/>
                  <a:pt x="152400" y="169478"/>
                  <a:pt x="152400" y="190500"/>
                </a:cubicBezTo>
                <a:close/>
              </a:path>
              <a:path w="304800" h="304800">
                <a:moveTo>
                  <a:pt x="247460" y="116329"/>
                </a:moveTo>
                <a:cubicBezTo>
                  <a:pt x="246345" y="167878"/>
                  <a:pt x="204197" y="209550"/>
                  <a:pt x="152400" y="209550"/>
                </a:cubicBezTo>
                <a:lnTo>
                  <a:pt x="133350" y="209550"/>
                </a:lnTo>
                <a:lnTo>
                  <a:pt x="133350" y="190500"/>
                </a:lnTo>
                <a:cubicBezTo>
                  <a:pt x="133350" y="179984"/>
                  <a:pt x="124797" y="171450"/>
                  <a:pt x="114300" y="171450"/>
                </a:cubicBezTo>
                <a:lnTo>
                  <a:pt x="78095" y="171450"/>
                </a:lnTo>
                <a:cubicBezTo>
                  <a:pt x="76952" y="177136"/>
                  <a:pt x="76248" y="183223"/>
                  <a:pt x="76200" y="189795"/>
                </a:cubicBezTo>
                <a:lnTo>
                  <a:pt x="76200" y="229333"/>
                </a:lnTo>
                <a:cubicBezTo>
                  <a:pt x="76600" y="271072"/>
                  <a:pt x="110566" y="304800"/>
                  <a:pt x="152400" y="304800"/>
                </a:cubicBezTo>
                <a:cubicBezTo>
                  <a:pt x="152400" y="283740"/>
                  <a:pt x="169478" y="266700"/>
                  <a:pt x="190500" y="266700"/>
                </a:cubicBezTo>
                <a:lnTo>
                  <a:pt x="228562" y="266700"/>
                </a:lnTo>
                <a:cubicBezTo>
                  <a:pt x="266700" y="266700"/>
                  <a:pt x="304800" y="245269"/>
                  <a:pt x="304800" y="190500"/>
                </a:cubicBezTo>
                <a:cubicBezTo>
                  <a:pt x="304800" y="143894"/>
                  <a:pt x="278273" y="122301"/>
                  <a:pt x="247460" y="116329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供应商审核要点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40183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069343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87557" y="3275506"/>
            <a:ext cx="2019300" cy="301078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核查供应商的体系文件（如质量手册、程序文件）是否覆盖IATF16949核心条款，并通过实际运行记录验证其执行效果。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95725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710003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377515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2795728" y="3275506"/>
            <a:ext cx="2019300" cy="301078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审核供应商的进料检验标准、抽样方案及不合格处理流程，重点关注关键特性（如尺寸、材质）的检测数据稳定性。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03897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00322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670734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5186928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过程能力分析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088947" y="3275506"/>
            <a:ext cx="2019300" cy="294745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要求供应商提供CPK/PPK报告，评估其关键工序的稳定性和过程能力是否达到客户要求的水平（如CPK≥1.33）。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697116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275952" y="2079919"/>
            <a:ext cx="2190750" cy="4398684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7943464" y="1679885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7361677" y="3305411"/>
            <a:ext cx="2019300" cy="2980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检查供应商的工程变更（ECN）流程是否包含客户通知、验证试验及文件更新等完整环节。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969846" y="174264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9548682" y="2050015"/>
            <a:ext cx="2190750" cy="4428588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216194" y="1649980"/>
            <a:ext cx="855726" cy="85572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9634407" y="3275506"/>
            <a:ext cx="2019300" cy="294745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审核供应商对下级供应链的控制措施，包括合格供应商清单、定期绩效评估及风险应急预案。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0242576" y="1712738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896533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来料质量控制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717122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次级供应商管理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426726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变更管理严谨性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88361" y="2634432"/>
            <a:ext cx="1817690" cy="7048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质量管理体系有效性</a:t>
            </a:r>
            <a:endParaRPr lang="en-US" sz="16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输入资料完整性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30828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风险识别与应对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5764" y="400037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持续改进机制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输出有效性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高层参与度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8" name="AutoShape 8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1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管理评审过程审核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55568" y="1512589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/>
        </p:nvCxnSpPr>
        <p:spPr>
          <a:xfrm>
            <a:off x="6554162" y="1670999"/>
            <a:ext cx="0" cy="5208748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1297192" y="1804349"/>
            <a:ext cx="448665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确认管理评审输入是否涵盖质量目标达成率、客户投诉分析、内外部审核结果、纠正预防措施状态等关键数据。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通过会议记录验证最高管理者是否亲自参与评审，并对资源分配、改进方向等重大事项做出明确决策。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检查管理评审输出的改进计划是否设定具体责任人、时间节点和量化指标，并跟踪后续执行情况的闭环证据。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1804349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审核组织是否系统化识别经营风险（如供应链中断、技术迭代），并在评审中制定相应的缓解策略。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4518000"/>
            <a:ext cx="4486275" cy="1152525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评估管理评审是否推动跨部门改进项目（如精益生产、自动化升级），并定期监控项目进展对质量目标的贡献度。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12" name="TextBox 2"/>
          <p:cNvSpPr txBox="1"/>
          <p:nvPr/>
        </p:nvSpPr>
        <p:spPr>
          <a:xfrm>
            <a:off x="4520643" y="2564423"/>
            <a:ext cx="5539105" cy="16015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>
                <a:solidFill>
                  <a:srgbClr val="04052B">
                    <a:alpha val="100000"/>
                  </a:srgbClr>
                </a:solidFill>
                <a:latin typeface="Noto Sans SC SemiBold"/>
                <a:ea typeface="Noto Sans SC SemiBold"/>
                <a:cs typeface="Noto Sans SC SemiBold"/>
              </a:rPr>
              <a:t>持续改进机制</a:t>
            </a:r>
            <a:endParaRPr lang="en-US" sz="4000">
              <a:solidFill>
                <a:srgbClr val="04052B">
                  <a:alpha val="100000"/>
                </a:srgbClr>
              </a:solidFill>
              <a:latin typeface="Noto Sans SC SemiBold"/>
              <a:ea typeface="Noto Sans SC SemiBold"/>
              <a:cs typeface="Noto Sans SC SemiBold"/>
            </a:endParaRPr>
          </a:p>
        </p:txBody>
      </p:sp>
      <p:sp>
        <p:nvSpPr>
          <p:cNvPr id="900014" name="TextBox 3"/>
          <p:cNvSpPr txBox="1"/>
          <p:nvPr/>
        </p:nvSpPr>
        <p:spPr>
          <a:xfrm>
            <a:off x="1945323" y="2522855"/>
            <a:ext cx="2465705" cy="16846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10200">
                <a:solidFill>
                  <a:srgbClr val="008BFB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06</a:t>
            </a:r>
            <a:endParaRPr lang="en-US" sz="10200">
              <a:solidFill>
                <a:srgbClr val="008BFB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7192" y="1308287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根本原因分析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65764" y="1981135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文件化记录更新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65764" y="4000377"/>
            <a:ext cx="4493572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供应商联动改进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7192" y="4762018"/>
            <a:ext cx="4414526" cy="6248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跨部门协作闭环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97192" y="3025846"/>
            <a:ext cx="4348638" cy="6057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18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措施有效性验证</a:t>
            </a:r>
            <a:endParaRPr lang="en-US" sz="18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839115" y="1512589"/>
            <a:ext cx="197186" cy="5357334"/>
            <a:chOff x="839115" y="1512589"/>
            <a:chExt cx="197186" cy="5357334"/>
          </a:xfrm>
        </p:grpSpPr>
        <p:sp>
          <p:nvSpPr>
            <p:cNvPr id="8" name="AutoShape 8"/>
            <p:cNvSpPr/>
            <p:nvPr/>
          </p:nvSpPr>
          <p:spPr>
            <a:xfrm>
              <a:off x="839115" y="1512589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839115" y="3230148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839115" y="4975845"/>
              <a:ext cx="197186" cy="19718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cxnSp>
          <p:nvCxnSpPr>
            <p:cNvPr id="11" name="Connector 11"/>
            <p:cNvCxnSpPr/>
            <p:nvPr/>
          </p:nvCxnSpPr>
          <p:spPr>
            <a:xfrm>
              <a:off x="937708" y="1624780"/>
              <a:ext cx="0" cy="5245143"/>
            </a:xfrm>
            <a:prstGeom prst="line">
              <a:avLst/>
            </a:prstGeom>
            <a:ln w="190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纠正预防措施跟踪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55568" y="2185437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6455568" y="4241491"/>
            <a:ext cx="197186" cy="19718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/>
        </p:nvCxnSpPr>
        <p:spPr>
          <a:xfrm>
            <a:off x="6554162" y="2284030"/>
            <a:ext cx="0" cy="4625613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/>
        </p:nvSpPr>
        <p:spPr>
          <a:xfrm>
            <a:off x="1297192" y="1804349"/>
            <a:ext cx="4414526" cy="1203960"/>
          </a:xfrm>
          <a:prstGeom prst="rect">
            <a:avLst/>
          </a:prstGeom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通过5Why或鱼骨图等工具深入挖掘问题根源，确保纠正措施针对性强，避免问题重复发生。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7192" y="3543470"/>
            <a:ext cx="4414526" cy="1218548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制定明确的验证标准和时间节点，通过数据对比或现场复查确认措施是否真正消除问题。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97192" y="5282464"/>
            <a:ext cx="4414526" cy="1215852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建立责任矩阵（RACI），确保质量、生产、工程等部门协同执行措施，并定期反馈进展。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865764" y="2477197"/>
            <a:ext cx="4416675" cy="1231684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及时修订控制计划、FMEA和作业指导书，确保改进成果固化到标准化流程中。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865764" y="4518000"/>
            <a:ext cx="4416675" cy="1144609"/>
          </a:xfrm>
          <a:prstGeom prst="rect">
            <a:avLst/>
          </a:prstGeom>
          <a:noFill/>
        </p:spPr>
        <p:txBody>
          <a:bodyPr vert="horz" wrap="square" lIns="123825" tIns="0" rIns="5715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针对供应商端问题，通过8D报告推动其整改，并纳入供应商绩效评价体系。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18379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369165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 rot="10800000">
            <a:off x="369166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369164" y="5935180"/>
            <a:ext cx="11459847" cy="621927"/>
          </a:xfrm>
          <a:prstGeom prst="roundRect">
            <a:avLst>
              <a:gd name="adj" fmla="val 0"/>
            </a:avLst>
          </a:prstGeom>
          <a:solidFill>
            <a:schemeClr val="accent3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818363" y="6032005"/>
            <a:ext cx="10565130" cy="4248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solidFill>
                  <a:srgbClr val="FBFAFA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通过根本原因分析制定纠正措施，并验证有效性，形成持续改进闭环</a:t>
            </a:r>
            <a:endParaRPr lang="en-US" sz="1400">
              <a:solidFill>
                <a:srgbClr val="FBFAFA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4609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6F9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不符合01：文件控制偏差</a:t>
            </a:r>
            <a:endParaRPr lang="en-US" sz="1400">
              <a:solidFill>
                <a:srgbClr val="F6F9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3737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BF9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文件版本未及时更新，导致新旧版本混用，影响操作一致性</a:t>
            </a:r>
            <a:endParaRPr lang="en-US" sz="1000">
              <a:solidFill>
                <a:srgbClr val="FBF9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3068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建立文件变更预警机制，实施版本控制培训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49300" y="4177181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610887" y="4204151"/>
            <a:ext cx="2667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03068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部署电子文档管理系统，实现实时版本同步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649300" y="4875748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601759" y="4902718"/>
            <a:ext cx="27622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369165" y="5680733"/>
            <a:ext cx="2691410" cy="6568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Freeform 16"/>
          <p:cNvSpPr/>
          <p:nvPr/>
        </p:nvSpPr>
        <p:spPr>
          <a:xfrm>
            <a:off x="6216174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17" name="Freeform 17"/>
          <p:cNvSpPr/>
          <p:nvPr/>
        </p:nvSpPr>
        <p:spPr>
          <a:xfrm rot="10800000">
            <a:off x="6216175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6391618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5F6F4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不符合03：变更管理缺失</a:t>
            </a:r>
            <a:endParaRPr lang="en-US" sz="1400">
              <a:solidFill>
                <a:srgbClr val="F5F6F4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400746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6F3F3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工程变更未全面评估影响，导致生产中断</a:t>
            </a:r>
            <a:endParaRPr lang="en-US" sz="1000">
              <a:solidFill>
                <a:srgbClr val="F6F3F3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650077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完善变更管理程序，增加跨部门评审环节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6496309" y="4177181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6474012" y="4204151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50077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每月召开变更管理会议，跟踪实施效果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6496309" y="4875748"/>
            <a:ext cx="184666" cy="18466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5" name="TextBox 25"/>
          <p:cNvSpPr txBox="1"/>
          <p:nvPr/>
        </p:nvSpPr>
        <p:spPr>
          <a:xfrm>
            <a:off x="6474012" y="4902718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8F8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8F8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6216174" y="5680733"/>
            <a:ext cx="2691410" cy="6568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7" name="Freeform 27"/>
          <p:cNvSpPr/>
          <p:nvPr/>
        </p:nvSpPr>
        <p:spPr>
          <a:xfrm>
            <a:off x="3292670" y="3184929"/>
            <a:ext cx="2691410" cy="2561488"/>
          </a:xfrm>
          <a:custGeom>
            <a:avLst/>
            <a:gdLst/>
            <a:ahLst/>
            <a:cxnLst/>
            <a:rect l="l" t="t" r="r" b="b"/>
            <a:pathLst>
              <a:path w="2402958" h="1929036">
                <a:moveTo>
                  <a:pt x="0" y="0"/>
                </a:moveTo>
                <a:lnTo>
                  <a:pt x="961823" y="0"/>
                </a:lnTo>
                <a:lnTo>
                  <a:pt x="1201480" y="148630"/>
                </a:lnTo>
                <a:lnTo>
                  <a:pt x="1441137" y="0"/>
                </a:lnTo>
                <a:lnTo>
                  <a:pt x="2402958" y="0"/>
                </a:lnTo>
                <a:lnTo>
                  <a:pt x="2402958" y="1929036"/>
                </a:lnTo>
                <a:lnTo>
                  <a:pt x="0" y="1929036"/>
                </a:lnTo>
              </a:path>
            </a:pathLst>
          </a:custGeom>
          <a:solidFill>
            <a:schemeClr val="lt2">
              <a:alpha val="100000"/>
            </a:schemeClr>
          </a:solidFill>
        </p:spPr>
      </p:sp>
      <p:sp>
        <p:nvSpPr>
          <p:cNvPr id="28" name="Freeform 28"/>
          <p:cNvSpPr/>
          <p:nvPr/>
        </p:nvSpPr>
        <p:spPr>
          <a:xfrm rot="10800000">
            <a:off x="3292671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3468114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9FB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不符合02：过程监控不足</a:t>
            </a:r>
            <a:endParaRPr lang="en-US" sz="1400">
              <a:solidFill>
                <a:srgbClr val="F9FB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3477242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BF9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关键过程参数未持续监控，导致产品特性波动</a:t>
            </a:r>
            <a:endParaRPr lang="en-US" sz="1000">
              <a:solidFill>
                <a:srgbClr val="FBF9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3726573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在控制计划中增加SPC监控点及频次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>
            <a:off x="3572805" y="4177181"/>
            <a:ext cx="184666" cy="18466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550508" y="4204151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726573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配置自动数据采集系统，实现实时预警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AutoShape 35"/>
          <p:cNvSpPr/>
          <p:nvPr/>
        </p:nvSpPr>
        <p:spPr>
          <a:xfrm>
            <a:off x="3572805" y="4875748"/>
            <a:ext cx="184666" cy="18466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6" name="TextBox 36"/>
          <p:cNvSpPr txBox="1"/>
          <p:nvPr/>
        </p:nvSpPr>
        <p:spPr>
          <a:xfrm>
            <a:off x="3550508" y="4902718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7" name="AutoShape 37"/>
          <p:cNvSpPr/>
          <p:nvPr/>
        </p:nvSpPr>
        <p:spPr>
          <a:xfrm>
            <a:off x="3286858" y="5680733"/>
            <a:ext cx="2691410" cy="6568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8" name="Freeform 38"/>
          <p:cNvSpPr/>
          <p:nvPr/>
        </p:nvSpPr>
        <p:spPr>
          <a:xfrm rot="10800000">
            <a:off x="9108855" y="1388510"/>
            <a:ext cx="2691410" cy="1891157"/>
          </a:xfrm>
          <a:custGeom>
            <a:avLst/>
            <a:gdLst/>
            <a:ahLst/>
            <a:cxnLst/>
            <a:rect l="l" t="t" r="r" b="b"/>
            <a:pathLst>
              <a:path w="2402958" h="2530526">
                <a:moveTo>
                  <a:pt x="2402958" y="2530526"/>
                </a:moveTo>
                <a:lnTo>
                  <a:pt x="0" y="2530526"/>
                </a:lnTo>
                <a:lnTo>
                  <a:pt x="0" y="233893"/>
                </a:lnTo>
                <a:lnTo>
                  <a:pt x="1002448" y="233893"/>
                </a:lnTo>
                <a:lnTo>
                  <a:pt x="1201478" y="0"/>
                </a:lnTo>
                <a:lnTo>
                  <a:pt x="1400508" y="233893"/>
                </a:lnTo>
                <a:lnTo>
                  <a:pt x="2402958" y="233893"/>
                </a:lnTo>
                <a:lnTo>
                  <a:pt x="2402958" y="2530526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39" name="TextBox 39"/>
          <p:cNvSpPr txBox="1"/>
          <p:nvPr/>
        </p:nvSpPr>
        <p:spPr>
          <a:xfrm>
            <a:off x="9284298" y="1906126"/>
            <a:ext cx="2345055" cy="3200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400">
                <a:solidFill>
                  <a:srgbClr val="F9FBF9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不符合04：培训有效性</a:t>
            </a:r>
            <a:endParaRPr lang="en-US" sz="1400">
              <a:solidFill>
                <a:srgbClr val="F9FBF9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293426" y="2239240"/>
            <a:ext cx="2326005" cy="66294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1000">
                <a:solidFill>
                  <a:srgbClr val="F9F6F6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岗位培训未覆盖标准要求，导致操作不规范</a:t>
            </a:r>
            <a:endParaRPr lang="en-US" sz="1000">
              <a:solidFill>
                <a:srgbClr val="F9F6F6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542757" y="4112977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基于过程审核结果更新培训矩阵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2" name="AutoShape 42"/>
          <p:cNvSpPr/>
          <p:nvPr/>
        </p:nvSpPr>
        <p:spPr>
          <a:xfrm>
            <a:off x="9388989" y="4177181"/>
            <a:ext cx="184666" cy="18466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43" name="TextBox 43"/>
          <p:cNvSpPr txBox="1"/>
          <p:nvPr/>
        </p:nvSpPr>
        <p:spPr>
          <a:xfrm>
            <a:off x="9366692" y="4204151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542757" y="4811544"/>
            <a:ext cx="2049780" cy="6343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实施培训效果评估与岗位能力认证</a:t>
            </a:r>
            <a:endParaRPr lang="en-US" sz="10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5" name="AutoShape 45"/>
          <p:cNvSpPr/>
          <p:nvPr/>
        </p:nvSpPr>
        <p:spPr>
          <a:xfrm>
            <a:off x="9388989" y="4875748"/>
            <a:ext cx="184666" cy="18466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46" name="TextBox 46"/>
          <p:cNvSpPr txBox="1"/>
          <p:nvPr/>
        </p:nvSpPr>
        <p:spPr>
          <a:xfrm>
            <a:off x="9366692" y="4902718"/>
            <a:ext cx="219075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9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2</a:t>
            </a:r>
            <a:endParaRPr lang="en-US" sz="9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7" name="AutoShape 47"/>
          <p:cNvSpPr/>
          <p:nvPr/>
        </p:nvSpPr>
        <p:spPr>
          <a:xfrm>
            <a:off x="9108854" y="5680733"/>
            <a:ext cx="2691410" cy="6568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8" name="AutoShape 48"/>
          <p:cNvSpPr/>
          <p:nvPr/>
        </p:nvSpPr>
        <p:spPr>
          <a:xfrm>
            <a:off x="4294632" y="1043654"/>
            <a:ext cx="687419" cy="687419"/>
          </a:xfrm>
          <a:prstGeom prst="ellipse">
            <a:avLst/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49" name="AutoShape 49"/>
          <p:cNvSpPr/>
          <p:nvPr/>
        </p:nvSpPr>
        <p:spPr>
          <a:xfrm>
            <a:off x="10110788" y="1043654"/>
            <a:ext cx="687419" cy="687419"/>
          </a:xfrm>
          <a:prstGeom prst="ellipse">
            <a:avLst/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50" name="TextBox 5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审核结果分析与改进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1" name="Freeform 51"/>
          <p:cNvSpPr/>
          <p:nvPr/>
        </p:nvSpPr>
        <p:spPr>
          <a:xfrm>
            <a:off x="10242715" y="1189396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BF9F9">
              <a:alpha val="100000"/>
            </a:srgbClr>
          </a:solidFill>
        </p:spPr>
      </p:sp>
      <p:sp>
        <p:nvSpPr>
          <p:cNvPr id="52" name="Freeform 52"/>
          <p:cNvSpPr/>
          <p:nvPr/>
        </p:nvSpPr>
        <p:spPr>
          <a:xfrm>
            <a:off x="4426532" y="1189396"/>
            <a:ext cx="423687" cy="398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409" y="185366"/>
                </a:moveTo>
                <a:lnTo>
                  <a:pt x="66913" y="266338"/>
                </a:lnTo>
                <a:lnTo>
                  <a:pt x="66913" y="47987"/>
                </a:lnTo>
                <a:lnTo>
                  <a:pt x="228371" y="47987"/>
                </a:lnTo>
                <a:lnTo>
                  <a:pt x="228371" y="266338"/>
                </a:lnTo>
                <a:lnTo>
                  <a:pt x="147409" y="185366"/>
                </a:lnTo>
              </a:path>
            </a:pathLst>
          </a:custGeom>
          <a:solidFill>
            <a:srgbClr val="FBF8F8">
              <a:alpha val="100000"/>
            </a:srgbClr>
          </a:solidFill>
        </p:spPr>
      </p:sp>
      <p:sp>
        <p:nvSpPr>
          <p:cNvPr id="53" name="AutoShape 53"/>
          <p:cNvSpPr/>
          <p:nvPr/>
        </p:nvSpPr>
        <p:spPr>
          <a:xfrm>
            <a:off x="1371124" y="1041273"/>
            <a:ext cx="687419" cy="687419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54" name="Freeform 54"/>
          <p:cNvSpPr/>
          <p:nvPr/>
        </p:nvSpPr>
        <p:spPr>
          <a:xfrm>
            <a:off x="1588865" y="1229963"/>
            <a:ext cx="285655" cy="340043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55" name="AutoShape 55"/>
          <p:cNvSpPr/>
          <p:nvPr/>
        </p:nvSpPr>
        <p:spPr>
          <a:xfrm>
            <a:off x="3637121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56" name="TextBox 56"/>
          <p:cNvSpPr txBox="1"/>
          <p:nvPr/>
        </p:nvSpPr>
        <p:spPr>
          <a:xfrm>
            <a:off x="3936111" y="3623691"/>
            <a:ext cx="1664399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纠正措施：SPC强化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7" name="AutoShape 57"/>
          <p:cNvSpPr/>
          <p:nvPr/>
        </p:nvSpPr>
        <p:spPr>
          <a:xfrm>
            <a:off x="3684746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58" name="Freeform 58"/>
          <p:cNvSpPr/>
          <p:nvPr/>
        </p:nvSpPr>
        <p:spPr>
          <a:xfrm rot="2700000">
            <a:off x="3780568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59" name="AutoShape 59"/>
          <p:cNvSpPr/>
          <p:nvPr/>
        </p:nvSpPr>
        <p:spPr>
          <a:xfrm>
            <a:off x="9453276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60" name="TextBox 60"/>
          <p:cNvSpPr txBox="1"/>
          <p:nvPr/>
        </p:nvSpPr>
        <p:spPr>
          <a:xfrm>
            <a:off x="9752362" y="3623691"/>
            <a:ext cx="1664303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纠正措施：OJT优化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1" name="AutoShape 61"/>
          <p:cNvSpPr/>
          <p:nvPr/>
        </p:nvSpPr>
        <p:spPr>
          <a:xfrm>
            <a:off x="9500997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62" name="Freeform 62"/>
          <p:cNvSpPr/>
          <p:nvPr/>
        </p:nvSpPr>
        <p:spPr>
          <a:xfrm rot="2700000">
            <a:off x="9596724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solidFill>
            <a:srgbClr val="007C85">
              <a:alpha val="0"/>
            </a:srgbClr>
          </a:solidFill>
          <a:ln w="38100">
            <a:solidFill>
              <a:schemeClr val="accent2">
                <a:alpha val="100000"/>
              </a:schemeClr>
            </a:solidFill>
            <a:prstDash val="solid"/>
          </a:ln>
        </p:spPr>
      </p:sp>
      <p:sp>
        <p:nvSpPr>
          <p:cNvPr id="63" name="AutoShape 63"/>
          <p:cNvSpPr/>
          <p:nvPr/>
        </p:nvSpPr>
        <p:spPr>
          <a:xfrm>
            <a:off x="7218140" y="1041273"/>
            <a:ext cx="687419" cy="687419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4" name="Freeform 64"/>
          <p:cNvSpPr/>
          <p:nvPr/>
        </p:nvSpPr>
        <p:spPr>
          <a:xfrm>
            <a:off x="7435882" y="1229963"/>
            <a:ext cx="285655" cy="340043"/>
          </a:xfrm>
          <a:custGeom>
            <a:avLst/>
            <a:gdLst/>
            <a:ahLst/>
            <a:cxnLst/>
            <a:rect l="l" t="t" r="r" b="b"/>
            <a:pathLst>
              <a:path w="401" h="478">
                <a:moveTo>
                  <a:pt x="401" y="89"/>
                </a:moveTo>
                <a:lnTo>
                  <a:pt x="401" y="293"/>
                </a:lnTo>
                <a:cubicBezTo>
                  <a:pt x="292" y="212"/>
                  <a:pt x="182" y="375"/>
                  <a:pt x="73" y="293"/>
                </a:cubicBezTo>
                <a:lnTo>
                  <a:pt x="73" y="89"/>
                </a:lnTo>
                <a:cubicBezTo>
                  <a:pt x="182" y="171"/>
                  <a:pt x="292" y="7"/>
                  <a:pt x="401" y="89"/>
                </a:cubicBezTo>
                <a:close/>
              </a:path>
              <a:path w="401" h="478">
                <a:moveTo>
                  <a:pt x="39" y="0"/>
                </a:moveTo>
                <a:cubicBezTo>
                  <a:pt x="18" y="0"/>
                  <a:pt x="0" y="17"/>
                  <a:pt x="0" y="39"/>
                </a:cubicBezTo>
                <a:cubicBezTo>
                  <a:pt x="0" y="54"/>
                  <a:pt x="9" y="68"/>
                  <a:pt x="23" y="74"/>
                </a:cubicBezTo>
                <a:lnTo>
                  <a:pt x="23" y="478"/>
                </a:lnTo>
                <a:lnTo>
                  <a:pt x="56" y="478"/>
                </a:lnTo>
                <a:lnTo>
                  <a:pt x="56" y="74"/>
                </a:lnTo>
                <a:cubicBezTo>
                  <a:pt x="69" y="68"/>
                  <a:pt x="78" y="54"/>
                  <a:pt x="78" y="39"/>
                </a:cubicBezTo>
                <a:cubicBezTo>
                  <a:pt x="78" y="17"/>
                  <a:pt x="61" y="0"/>
                  <a:pt x="39" y="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65" name="AutoShape 65"/>
          <p:cNvSpPr/>
          <p:nvPr/>
        </p:nvSpPr>
        <p:spPr>
          <a:xfrm>
            <a:off x="713613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6" name="TextBox 66"/>
          <p:cNvSpPr txBox="1"/>
          <p:nvPr/>
        </p:nvSpPr>
        <p:spPr>
          <a:xfrm>
            <a:off x="1012603" y="3623691"/>
            <a:ext cx="1619441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纠正措施：文件标准化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7" name="AutoShape 67"/>
          <p:cNvSpPr/>
          <p:nvPr/>
        </p:nvSpPr>
        <p:spPr>
          <a:xfrm>
            <a:off x="761238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68" name="Freeform 68"/>
          <p:cNvSpPr/>
          <p:nvPr/>
        </p:nvSpPr>
        <p:spPr>
          <a:xfrm rot="2700000">
            <a:off x="857060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9" name="AutoShape 69"/>
          <p:cNvSpPr/>
          <p:nvPr/>
        </p:nvSpPr>
        <p:spPr>
          <a:xfrm>
            <a:off x="6560630" y="3546062"/>
            <a:ext cx="2002631" cy="328136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70" name="TextBox 70"/>
          <p:cNvSpPr txBox="1"/>
          <p:nvPr/>
        </p:nvSpPr>
        <p:spPr>
          <a:xfrm>
            <a:off x="6859619" y="3623691"/>
            <a:ext cx="1619441" cy="2000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纠正措施：ECM流程</a:t>
            </a:r>
            <a:endParaRPr lang="en-US" sz="12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1" name="AutoShape 71"/>
          <p:cNvSpPr/>
          <p:nvPr/>
        </p:nvSpPr>
        <p:spPr>
          <a:xfrm>
            <a:off x="6608255" y="3584448"/>
            <a:ext cx="251365" cy="251365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sp>
        <p:nvSpPr>
          <p:cNvPr id="72" name="Freeform 72"/>
          <p:cNvSpPr/>
          <p:nvPr/>
        </p:nvSpPr>
        <p:spPr>
          <a:xfrm rot="2700000">
            <a:off x="6704076" y="3636264"/>
            <a:ext cx="65818" cy="112871"/>
          </a:xfrm>
          <a:custGeom>
            <a:avLst/>
            <a:gdLst/>
            <a:ahLst/>
            <a:cxnLst/>
            <a:rect l="l" t="t" r="r" b="b"/>
            <a:pathLst>
              <a:path w="218174" h="415436">
                <a:moveTo>
                  <a:pt x="218174" y="0"/>
                </a:moveTo>
                <a:lnTo>
                  <a:pt x="218174" y="415436"/>
                </a:lnTo>
                <a:lnTo>
                  <a:pt x="0" y="415436"/>
                </a:lnTo>
              </a:path>
            </a:pathLst>
          </a:custGeom>
          <a:noFill/>
          <a:ln w="3810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416821" y="4938314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416821" y="3128036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6416821" y="1317759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09129" y="4960709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09129" y="3159322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709129" y="1369316"/>
            <a:ext cx="5039441" cy="1606314"/>
          </a:xfrm>
          <a:prstGeom prst="round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538887" y="1969963"/>
            <a:ext cx="405020" cy="4050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19891" y="2050967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37650" y="3759969"/>
            <a:ext cx="405020" cy="4050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618654" y="3840973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547802" y="5561356"/>
            <a:ext cx="405020" cy="40502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628806" y="5642360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193316" y="1437499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审核计划覆盖率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193316" y="1953730"/>
            <a:ext cx="4258181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统计实际审核过程/条款与年度计划的偏差率，评估资源分配的合理性。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93316" y="3760065"/>
            <a:ext cx="4258181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追踪从发现问题到关闭验证的平均周期，反映组织快速响应能力。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93316" y="5515961"/>
            <a:ext cx="4259980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分析内审结果转化为管理层决策的比例（如流程优化、资源调配等）。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内审有效性评估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93316" y="3254323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整改闭环时效性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93316" y="5066405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管理评审输出价值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6235740" y="1918405"/>
            <a:ext cx="405020" cy="4050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6316744" y="1999409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6234503" y="3728683"/>
            <a:ext cx="405020" cy="40502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24" name="AutoShape 24"/>
          <p:cNvSpPr/>
          <p:nvPr/>
        </p:nvSpPr>
        <p:spPr>
          <a:xfrm>
            <a:off x="6315507" y="3809688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5" name="AutoShape 25"/>
          <p:cNvSpPr/>
          <p:nvPr/>
        </p:nvSpPr>
        <p:spPr>
          <a:xfrm>
            <a:off x="6244655" y="5538961"/>
            <a:ext cx="405020" cy="40502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</p:sp>
      <p:sp>
        <p:nvSpPr>
          <p:cNvPr id="26" name="AutoShape 26"/>
          <p:cNvSpPr/>
          <p:nvPr/>
        </p:nvSpPr>
        <p:spPr>
          <a:xfrm>
            <a:off x="6325659" y="5619966"/>
            <a:ext cx="243012" cy="24301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7" name="TextBox 27"/>
          <p:cNvSpPr txBox="1"/>
          <p:nvPr/>
        </p:nvSpPr>
        <p:spPr>
          <a:xfrm>
            <a:off x="6892339" y="1436283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问题检出深度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892339" y="1952513"/>
            <a:ext cx="4258181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对比内审与外审/客户审核的不符合项等级差异，衡量审核员专业敏锐度。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892339" y="3758848"/>
            <a:ext cx="4258181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通过问卷调查或访谈，评估受审部门对标准的理解程度改善情况。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892339" y="5514744"/>
            <a:ext cx="4259980" cy="8477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量化内审投入（人力/时间）与预防损失（减少客户投诉/报废）的ROI关系。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892339" y="3253106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员工意识提升度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892339" y="5065189"/>
            <a:ext cx="3733800" cy="665541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成本效益比测算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图片 2457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08125" y="1268413"/>
            <a:ext cx="9180513" cy="235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859338" y="4030663"/>
            <a:ext cx="2395537" cy="87312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Eras Light ITC" panose="020B0402030504020804" pitchFamily="2" charset="0"/>
              </a:rPr>
              <a:t>Thanks </a:t>
            </a:r>
            <a:endParaRPr lang="zh-CN" altLang="en-US" sz="4800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cxnSp>
        <p:nvCxnSpPr>
          <p:cNvPr id="21508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09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10" name="直接连接符 7"/>
          <p:cNvCxnSpPr/>
          <p:nvPr/>
        </p:nvCxnSpPr>
        <p:spPr>
          <a:xfrm>
            <a:off x="4195763" y="5172075"/>
            <a:ext cx="38004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11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21512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12" name="TextBox 2"/>
          <p:cNvSpPr txBox="1"/>
          <p:nvPr/>
        </p:nvSpPr>
        <p:spPr>
          <a:xfrm>
            <a:off x="4520643" y="2564423"/>
            <a:ext cx="5539105" cy="16015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>
                <a:solidFill>
                  <a:srgbClr val="04052B">
                    <a:alpha val="100000"/>
                  </a:srgbClr>
                </a:solidFill>
                <a:latin typeface="Noto Sans SC SemiBold"/>
                <a:ea typeface="Noto Sans SC SemiBold"/>
                <a:cs typeface="Noto Sans SC SemiBold"/>
              </a:rPr>
              <a:t>IATF16949标准概述</a:t>
            </a:r>
            <a:endParaRPr lang="en-US" sz="4000">
              <a:solidFill>
                <a:srgbClr val="04052B">
                  <a:alpha val="100000"/>
                </a:srgbClr>
              </a:solidFill>
              <a:latin typeface="Noto Sans SC SemiBold"/>
              <a:ea typeface="Noto Sans SC SemiBold"/>
              <a:cs typeface="Noto Sans SC SemiBold"/>
            </a:endParaRPr>
          </a:p>
        </p:txBody>
      </p:sp>
      <p:sp>
        <p:nvSpPr>
          <p:cNvPr id="900014" name="TextBox 3"/>
          <p:cNvSpPr txBox="1"/>
          <p:nvPr/>
        </p:nvSpPr>
        <p:spPr>
          <a:xfrm>
            <a:off x="1945323" y="2522855"/>
            <a:ext cx="2465705" cy="16846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10200">
                <a:solidFill>
                  <a:srgbClr val="008BFB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01</a:t>
            </a:r>
            <a:endParaRPr lang="en-US" sz="10200">
              <a:solidFill>
                <a:srgbClr val="008BFB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9164" y="3086153"/>
            <a:ext cx="2274704" cy="547649"/>
          </a:xfrm>
          <a:custGeom>
            <a:avLst/>
            <a:gdLst/>
            <a:ahLst/>
            <a:cxnLst/>
            <a:rect l="l" t="t" r="r" b="b"/>
            <a:pathLst>
              <a:path w="2274704" h="547649">
                <a:moveTo>
                  <a:pt x="0" y="0"/>
                </a:moveTo>
                <a:lnTo>
                  <a:pt x="2274704" y="0"/>
                </a:lnTo>
                <a:lnTo>
                  <a:pt x="227470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2689587" y="3086153"/>
            <a:ext cx="2247094" cy="547649"/>
          </a:xfrm>
          <a:custGeom>
            <a:avLst/>
            <a:gdLst/>
            <a:ahLst/>
            <a:cxnLst/>
            <a:rect l="l" t="t" r="r" b="b"/>
            <a:pathLst>
              <a:path w="2247094" h="547649">
                <a:moveTo>
                  <a:pt x="0" y="0"/>
                </a:moveTo>
                <a:lnTo>
                  <a:pt x="2247094" y="0"/>
                </a:lnTo>
                <a:lnTo>
                  <a:pt x="224709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 vert="horz" wrap="square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Freeform 4"/>
          <p:cNvSpPr/>
          <p:nvPr/>
        </p:nvSpPr>
        <p:spPr>
          <a:xfrm>
            <a:off x="4982400" y="3086153"/>
            <a:ext cx="2247094" cy="547649"/>
          </a:xfrm>
          <a:custGeom>
            <a:avLst/>
            <a:gdLst/>
            <a:ahLst/>
            <a:cxnLst/>
            <a:rect l="l" t="t" r="r" b="b"/>
            <a:pathLst>
              <a:path w="2247094" h="547649">
                <a:moveTo>
                  <a:pt x="0" y="0"/>
                </a:moveTo>
                <a:lnTo>
                  <a:pt x="2247094" y="0"/>
                </a:lnTo>
                <a:lnTo>
                  <a:pt x="224709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7275213" y="3086153"/>
            <a:ext cx="2247094" cy="547649"/>
          </a:xfrm>
          <a:custGeom>
            <a:avLst/>
            <a:gdLst/>
            <a:ahLst/>
            <a:cxnLst/>
            <a:rect l="l" t="t" r="r" b="b"/>
            <a:pathLst>
              <a:path w="2247094" h="547649">
                <a:moveTo>
                  <a:pt x="0" y="0"/>
                </a:moveTo>
                <a:lnTo>
                  <a:pt x="2247094" y="0"/>
                </a:lnTo>
                <a:lnTo>
                  <a:pt x="224709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369164" y="3175310"/>
            <a:ext cx="2278380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起源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89587" y="3175310"/>
            <a:ext cx="2249805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发展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982400" y="3175310"/>
            <a:ext cx="2249805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革新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275213" y="3175310"/>
            <a:ext cx="2249805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现状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568026" y="3086153"/>
            <a:ext cx="2260984" cy="547649"/>
          </a:xfrm>
          <a:custGeom>
            <a:avLst/>
            <a:gdLst/>
            <a:ahLst/>
            <a:cxnLst/>
            <a:rect l="l" t="t" r="r" b="b"/>
            <a:pathLst>
              <a:path w="2260984" h="547649">
                <a:moveTo>
                  <a:pt x="0" y="0"/>
                </a:moveTo>
                <a:lnTo>
                  <a:pt x="2260984" y="0"/>
                </a:lnTo>
                <a:lnTo>
                  <a:pt x="2260984" y="547649"/>
                </a:lnTo>
                <a:lnTo>
                  <a:pt x="0" y="547649"/>
                </a:ln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568026" y="3175310"/>
            <a:ext cx="2176775" cy="386715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核心要求</a:t>
            </a:r>
            <a:endParaRPr lang="en-US" sz="18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1413355" y="2969916"/>
            <a:ext cx="186322" cy="11623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6012786" y="2969916"/>
            <a:ext cx="186322" cy="11623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 rot="10800000">
            <a:off x="3719974" y="3630699"/>
            <a:ext cx="186322" cy="11623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 rot="10800000">
            <a:off x="8305599" y="3630699"/>
            <a:ext cx="186322" cy="116234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cxnSp>
        <p:nvCxnSpPr>
          <p:cNvPr id="16" name="Connector 16"/>
          <p:cNvCxnSpPr/>
          <p:nvPr/>
        </p:nvCxnSpPr>
        <p:spPr>
          <a:xfrm>
            <a:off x="1506516" y="2037587"/>
            <a:ext cx="0" cy="932329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/>
        </p:nvSpPr>
        <p:spPr>
          <a:xfrm>
            <a:off x="2049591" y="2037587"/>
            <a:ext cx="2390775" cy="647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整合QS9000与VDA6.1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21015" y="1585561"/>
            <a:ext cx="2334600" cy="3333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1999年发布</a:t>
            </a:r>
            <a:endParaRPr lang="en-US" sz="20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440508" y="4726196"/>
            <a:ext cx="2390775" cy="647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强化过程方法与客户导向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450033" y="4274170"/>
            <a:ext cx="1781175" cy="3238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2002年改版</a:t>
            </a:r>
            <a:endParaRPr lang="en-US" sz="20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21" name="Connector 21"/>
          <p:cNvCxnSpPr/>
          <p:nvPr/>
        </p:nvCxnSpPr>
        <p:spPr>
          <a:xfrm>
            <a:off x="6094845" y="2037587"/>
            <a:ext cx="0" cy="932329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2"/>
          <p:cNvSpPr txBox="1"/>
          <p:nvPr/>
        </p:nvSpPr>
        <p:spPr>
          <a:xfrm>
            <a:off x="6637920" y="2037587"/>
            <a:ext cx="2390775" cy="86677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整合ISO9001:2015高阶结构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09344" y="1585561"/>
            <a:ext cx="2247900" cy="32385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2016年升级</a:t>
            </a:r>
            <a:endParaRPr lang="en-US" sz="20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066936" y="4726196"/>
            <a:ext cx="2390775" cy="6477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14000"/>
              </a:lnSpc>
              <a:spcBef>
                <a:spcPct val="0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新增AIAG核心工具要求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038361" y="4274170"/>
            <a:ext cx="1781175" cy="32385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2021版实施</a:t>
            </a:r>
            <a:endParaRPr lang="en-US" sz="20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916002" y="1585561"/>
            <a:ext cx="1828800" cy="276225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过程方法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916002" y="2037587"/>
            <a:ext cx="18288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风险思维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916002" y="2470974"/>
            <a:ext cx="1828800" cy="2286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25000"/>
              </a:lnSpc>
              <a:spcBef>
                <a:spcPct val="0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持续改进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369164" y="5834790"/>
            <a:ext cx="11459847" cy="621927"/>
          </a:xfrm>
          <a:prstGeom prst="roundRect">
            <a:avLst>
              <a:gd name="adj" fmla="val 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30" name="TextBox 30"/>
          <p:cNvSpPr txBox="1"/>
          <p:nvPr/>
        </p:nvSpPr>
        <p:spPr>
          <a:xfrm>
            <a:off x="818363" y="5916625"/>
            <a:ext cx="10565130" cy="42481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IATF16949演变</a:t>
            </a:r>
            <a:endParaRPr lang="en-US" sz="1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标准发展历程与核心要求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32" name="Connector 32"/>
          <p:cNvCxnSpPr/>
          <p:nvPr/>
        </p:nvCxnSpPr>
        <p:spPr>
          <a:xfrm>
            <a:off x="8401261" y="3733279"/>
            <a:ext cx="0" cy="932329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AutoShape 33"/>
          <p:cNvSpPr/>
          <p:nvPr/>
        </p:nvSpPr>
        <p:spPr>
          <a:xfrm rot="10800000">
            <a:off x="8305599" y="4598020"/>
            <a:ext cx="627793" cy="62779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4" name="AutoShape 34"/>
          <p:cNvSpPr/>
          <p:nvPr/>
        </p:nvSpPr>
        <p:spPr>
          <a:xfrm>
            <a:off x="5792051" y="1651397"/>
            <a:ext cx="627793" cy="62779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cxnSp>
        <p:nvCxnSpPr>
          <p:cNvPr id="35" name="Connector 35"/>
          <p:cNvCxnSpPr/>
          <p:nvPr/>
        </p:nvCxnSpPr>
        <p:spPr>
          <a:xfrm>
            <a:off x="3813014" y="3733279"/>
            <a:ext cx="0" cy="932329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AutoShape 36"/>
          <p:cNvSpPr/>
          <p:nvPr/>
        </p:nvSpPr>
        <p:spPr>
          <a:xfrm rot="10800000">
            <a:off x="3660374" y="4412300"/>
            <a:ext cx="627793" cy="62779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7" name="AutoShape 37"/>
          <p:cNvSpPr/>
          <p:nvPr/>
        </p:nvSpPr>
        <p:spPr>
          <a:xfrm>
            <a:off x="1192625" y="1647730"/>
            <a:ext cx="627793" cy="62779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8" name="Freeform 38"/>
          <p:cNvSpPr/>
          <p:nvPr/>
        </p:nvSpPr>
        <p:spPr>
          <a:xfrm>
            <a:off x="5900922" y="1747486"/>
            <a:ext cx="410050" cy="41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9" name="Freeform 39"/>
          <p:cNvSpPr/>
          <p:nvPr/>
        </p:nvSpPr>
        <p:spPr>
          <a:xfrm>
            <a:off x="1301491" y="1747486"/>
            <a:ext cx="410050" cy="41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0" name="Freeform 40"/>
          <p:cNvSpPr/>
          <p:nvPr/>
        </p:nvSpPr>
        <p:spPr>
          <a:xfrm>
            <a:off x="3775034" y="4521171"/>
            <a:ext cx="410050" cy="41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41" name="Freeform 41"/>
          <p:cNvSpPr/>
          <p:nvPr/>
        </p:nvSpPr>
        <p:spPr>
          <a:xfrm>
            <a:off x="8425246" y="4707146"/>
            <a:ext cx="410050" cy="4100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47180" y="28632"/>
                </a:moveTo>
                <a:lnTo>
                  <a:pt x="19907" y="83468"/>
                </a:lnTo>
                <a:lnTo>
                  <a:pt x="147304" y="137874"/>
                </a:lnTo>
                <a:lnTo>
                  <a:pt x="276015" y="83344"/>
                </a:lnTo>
                <a:lnTo>
                  <a:pt x="147180" y="28632"/>
                </a:lnTo>
                <a:close/>
              </a:path>
              <a:path w="304800" h="304800">
                <a:moveTo>
                  <a:pt x="152400" y="144723"/>
                </a:moveTo>
                <a:lnTo>
                  <a:pt x="152400" y="276168"/>
                </a:lnTo>
                <a:lnTo>
                  <a:pt x="276177" y="217408"/>
                </a:lnTo>
                <a:lnTo>
                  <a:pt x="276177" y="92145"/>
                </a:lnTo>
                <a:lnTo>
                  <a:pt x="152400" y="144723"/>
                </a:lnTo>
                <a:close/>
              </a:path>
              <a:path w="304800" h="304800">
                <a:moveTo>
                  <a:pt x="19098" y="217408"/>
                </a:moveTo>
                <a:lnTo>
                  <a:pt x="143294" y="276168"/>
                </a:lnTo>
                <a:lnTo>
                  <a:pt x="143294" y="144723"/>
                </a:lnTo>
                <a:lnTo>
                  <a:pt x="19098" y="92145"/>
                </a:lnTo>
                <a:lnTo>
                  <a:pt x="19098" y="217408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32113" y="5184323"/>
            <a:ext cx="2429542" cy="1127284"/>
          </a:xfrm>
          <a:custGeom>
            <a:avLst/>
            <a:gdLst/>
            <a:ahLst/>
            <a:cxnLst/>
            <a:rect l="l" t="t" r="r" b="b"/>
            <a:pathLst>
              <a:path w="292" h="135">
                <a:moveTo>
                  <a:pt x="130" y="19"/>
                </a:moveTo>
                <a:cubicBezTo>
                  <a:pt x="75" y="38"/>
                  <a:pt x="31" y="73"/>
                  <a:pt x="0" y="118"/>
                </a:cubicBezTo>
                <a:cubicBezTo>
                  <a:pt x="52" y="134"/>
                  <a:pt x="108" y="135"/>
                  <a:pt x="163" y="116"/>
                </a:cubicBezTo>
                <a:cubicBezTo>
                  <a:pt x="218" y="97"/>
                  <a:pt x="262" y="61"/>
                  <a:pt x="292" y="17"/>
                </a:cubicBezTo>
                <a:cubicBezTo>
                  <a:pt x="241" y="0"/>
                  <a:pt x="184" y="0"/>
                  <a:pt x="130" y="1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6032113" y="4073042"/>
            <a:ext cx="1515142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49" y="96"/>
                </a:moveTo>
                <a:cubicBezTo>
                  <a:pt x="15" y="143"/>
                  <a:pt x="0" y="197"/>
                  <a:pt x="1" y="251"/>
                </a:cubicBezTo>
                <a:cubicBezTo>
                  <a:pt x="52" y="235"/>
                  <a:pt x="99" y="203"/>
                  <a:pt x="132" y="156"/>
                </a:cubicBezTo>
                <a:cubicBezTo>
                  <a:pt x="166" y="109"/>
                  <a:pt x="182" y="54"/>
                  <a:pt x="181" y="0"/>
                </a:cubicBezTo>
                <a:cubicBezTo>
                  <a:pt x="130" y="16"/>
                  <a:pt x="83" y="49"/>
                  <a:pt x="49" y="96"/>
                </a:cubicBezTo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612763" y="5184323"/>
            <a:ext cx="2419350" cy="1127284"/>
          </a:xfrm>
          <a:custGeom>
            <a:avLst/>
            <a:gdLst/>
            <a:ahLst/>
            <a:cxnLst/>
            <a:rect l="l" t="t" r="r" b="b"/>
            <a:pathLst>
              <a:path w="291" h="135">
                <a:moveTo>
                  <a:pt x="162" y="19"/>
                </a:moveTo>
                <a:cubicBezTo>
                  <a:pt x="217" y="38"/>
                  <a:pt x="261" y="73"/>
                  <a:pt x="291" y="118"/>
                </a:cubicBezTo>
                <a:cubicBezTo>
                  <a:pt x="240" y="134"/>
                  <a:pt x="184" y="135"/>
                  <a:pt x="129" y="116"/>
                </a:cubicBezTo>
                <a:cubicBezTo>
                  <a:pt x="74" y="97"/>
                  <a:pt x="30" y="61"/>
                  <a:pt x="0" y="17"/>
                </a:cubicBezTo>
                <a:cubicBezTo>
                  <a:pt x="51" y="0"/>
                  <a:pt x="108" y="0"/>
                  <a:pt x="162" y="19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527163" y="4073042"/>
            <a:ext cx="1513713" cy="2095595"/>
          </a:xfrm>
          <a:custGeom>
            <a:avLst/>
            <a:gdLst/>
            <a:ahLst/>
            <a:cxnLst/>
            <a:rect l="l" t="t" r="r" b="b"/>
            <a:pathLst>
              <a:path w="182" h="251">
                <a:moveTo>
                  <a:pt x="133" y="96"/>
                </a:moveTo>
                <a:cubicBezTo>
                  <a:pt x="167" y="143"/>
                  <a:pt x="182" y="197"/>
                  <a:pt x="181" y="251"/>
                </a:cubicBezTo>
                <a:cubicBezTo>
                  <a:pt x="130" y="235"/>
                  <a:pt x="83" y="203"/>
                  <a:pt x="50" y="156"/>
                </a:cubicBezTo>
                <a:cubicBezTo>
                  <a:pt x="16" y="109"/>
                  <a:pt x="0" y="54"/>
                  <a:pt x="1" y="0"/>
                </a:cubicBezTo>
                <a:cubicBezTo>
                  <a:pt x="52" y="16"/>
                  <a:pt x="99" y="49"/>
                  <a:pt x="133" y="96"/>
                </a:cubicBezTo>
              </a:path>
            </a:pathLst>
          </a:custGeom>
          <a:solidFill>
            <a:schemeClr val="accent1">
              <a:alpha val="6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609203" y="3588886"/>
            <a:ext cx="856012" cy="2579751"/>
          </a:xfrm>
          <a:custGeom>
            <a:avLst/>
            <a:gdLst/>
            <a:ahLst/>
            <a:cxnLst/>
            <a:rect l="l" t="t" r="r" b="b"/>
            <a:pathLst>
              <a:path w="103" h="309">
                <a:moveTo>
                  <a:pt x="0" y="154"/>
                </a:moveTo>
                <a:cubicBezTo>
                  <a:pt x="0" y="212"/>
                  <a:pt x="19" y="266"/>
                  <a:pt x="51" y="309"/>
                </a:cubicBezTo>
                <a:cubicBezTo>
                  <a:pt x="84" y="266"/>
                  <a:pt x="103" y="212"/>
                  <a:pt x="103" y="154"/>
                </a:cubicBezTo>
                <a:cubicBezTo>
                  <a:pt x="103" y="97"/>
                  <a:pt x="84" y="43"/>
                  <a:pt x="51" y="0"/>
                </a:cubicBezTo>
                <a:cubicBezTo>
                  <a:pt x="19" y="43"/>
                  <a:pt x="0" y="97"/>
                  <a:pt x="0" y="154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63378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嵌入式软件管理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9597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针对智能网联汽车趋势，标准新增对软件开发过程（ASPICE）的要求，涵盖需求分析、版本控制及验证测试。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88216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供应链压力测试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4435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要求供应商证明其具备应对突发需求波动（如芯片短缺）的能力，包括备货策略和替代方案验证。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40944" y="1591726"/>
            <a:ext cx="302009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临时变更控制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564095" y="2060868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对生产过程中的临时工艺变更（如替代材料使用）需执行严格的客户通知和快速PPAP提交流程。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261908" y="2422580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次级供应商管理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248127" y="2891723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主机厂要求对二级以下供应商实施穿透式审核，包括原材料产地证明和过程能力数据收集。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14029" y="4535812"/>
            <a:ext cx="293133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制造可行性评估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800248" y="5004954"/>
            <a:ext cx="2931336" cy="139850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在新项目阶段需通过产能模拟、工装寿命分析等工具证明量产可行性，避免后期交付风险。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汽车行业特殊要求解析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94737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527163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607298" y="4073042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697625" y="4396796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495431" y="5266000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9437" y="4255117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8061524" y="4255117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194952" y="4255117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8112652" y="1525054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246081" y="1525054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400566" y="1525054"/>
            <a:ext cx="3699384" cy="2235599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风险基础思维的应用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926519" y="114879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624948" y="1815546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组织环境分析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18352" y="2405129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运用SWOT或PESTLE工具识别宏观风险（如贸易壁垒、技术迭代），并转化为质量体系改进输入。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858413" y="1117066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782367" y="114879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4480796" y="1815546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过程风险量化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74199" y="2405129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通过SPC统计过程控制数据计算Ppk/Cpk值，对关键特性（如焊接强度）实施动态监控和预警。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714261" y="1117066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9628970" y="1148796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8327399" y="1815546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应急响应演练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220802" y="2405129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针对火灾、断网等极端场景设计桌面推演，验证业务连续性计划（BCP）的可操作性。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9560864" y="1117066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883095" y="3866252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581524" y="4533002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变更风险评估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74928" y="5132111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使用5×5风险矩阵评估设备改造或工艺变更的影响度与发生频度，制定分级管控措施。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814989" y="383452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>
            <a:off x="5738942" y="3866252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4437371" y="4533002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供应商风险评级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330775" y="5132111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基于QCD（质量、成本、交付）绩效建立红黄绿灯机制，对高风险供应商启动现场飞行审核。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670836" y="383452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9" name="AutoShape 29"/>
          <p:cNvSpPr/>
          <p:nvPr/>
        </p:nvSpPr>
        <p:spPr>
          <a:xfrm>
            <a:off x="9585545" y="3866252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0" name="TextBox 30"/>
          <p:cNvSpPr txBox="1"/>
          <p:nvPr/>
        </p:nvSpPr>
        <p:spPr>
          <a:xfrm>
            <a:off x="8283974" y="4533002"/>
            <a:ext cx="3269892" cy="7048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产品审核深度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8177378" y="5132111"/>
            <a:ext cx="3483085" cy="113374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增加产品拆解检测频次（如季度Teardown Audit），发现潜在设计缺陷或制造变异风险。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517439" y="3834522"/>
            <a:ext cx="802962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t="-47" b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12" name="TextBox 2"/>
          <p:cNvSpPr txBox="1"/>
          <p:nvPr/>
        </p:nvSpPr>
        <p:spPr>
          <a:xfrm>
            <a:off x="4520643" y="2564423"/>
            <a:ext cx="5539105" cy="160152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4000">
                <a:solidFill>
                  <a:srgbClr val="04052B">
                    <a:alpha val="100000"/>
                  </a:srgbClr>
                </a:solidFill>
                <a:latin typeface="Noto Sans SC SemiBold"/>
                <a:ea typeface="Noto Sans SC SemiBold"/>
                <a:cs typeface="Noto Sans SC SemiBold"/>
              </a:rPr>
              <a:t>内审员能力要求</a:t>
            </a:r>
            <a:endParaRPr lang="en-US" sz="4000">
              <a:solidFill>
                <a:srgbClr val="04052B">
                  <a:alpha val="100000"/>
                </a:srgbClr>
              </a:solidFill>
              <a:latin typeface="Noto Sans SC SemiBold"/>
              <a:ea typeface="Noto Sans SC SemiBold"/>
              <a:cs typeface="Noto Sans SC SemiBold"/>
            </a:endParaRPr>
          </a:p>
        </p:txBody>
      </p:sp>
      <p:sp>
        <p:nvSpPr>
          <p:cNvPr id="900014" name="TextBox 3"/>
          <p:cNvSpPr txBox="1"/>
          <p:nvPr/>
        </p:nvSpPr>
        <p:spPr>
          <a:xfrm>
            <a:off x="1945323" y="2522855"/>
            <a:ext cx="2465705" cy="168465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10200">
                <a:solidFill>
                  <a:srgbClr val="008BFB">
                    <a:alpha val="100000"/>
                  </a:srgbClr>
                </a:solidFill>
                <a:latin typeface="Noto Sans SC Black"/>
                <a:ea typeface="Noto Sans SC Black"/>
                <a:cs typeface="Noto Sans SC Black"/>
              </a:rPr>
              <a:t>02</a:t>
            </a:r>
            <a:endParaRPr lang="en-US" sz="10200">
              <a:solidFill>
                <a:srgbClr val="008BFB">
                  <a:alpha val="100000"/>
                </a:srgbClr>
              </a:solidFill>
              <a:latin typeface="Noto Sans SC Black"/>
              <a:ea typeface="Noto Sans SC Black"/>
              <a:cs typeface="Noto Sans SC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专业知识与审核技能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384075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5401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深入理解IATF16949标准条款及核心要求，包括过程方法、风险思维和持续改进原则，能够准确识别组织流程与标准的符合性。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5827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质量管理体系标准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297736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4367671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熟练掌握内审全流程，包括审核计划编制、检查表设计、现场取证、不符合项判定及报告撰写，确保审核系统性和有效性。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71935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审核流程掌握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2127802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2197737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掌握汽车行业特定要求如顾客特殊要求（CSR）、次级供应商管理及嵌入式软件管控，确保审核覆盖全供应链。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02002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行业特殊要求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142390" y="4534143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6212325" y="4681702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熟悉与汽车行业相关的环保法规（如REACH）、产品安全指令及国际贸易合规要求，避免法律风险。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116589" y="4039126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法规合规性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177754" y="1963339"/>
            <a:ext cx="3637467" cy="1772200"/>
          </a:xfrm>
          <a:prstGeom prst="roundRect">
            <a:avLst>
              <a:gd name="adj" fmla="val 7233"/>
            </a:avLst>
          </a:prstGeom>
          <a:solidFill>
            <a:schemeClr val="lt2">
              <a:alpha val="61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8247690" y="2110898"/>
            <a:ext cx="3497596" cy="13798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熟练运用APQP、FMEA、SPC、MSA、PPAP等核心工具，通过数据分析识别过程风险和改进机会。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51954" y="1468323"/>
            <a:ext cx="3689067" cy="56039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</a:pPr>
            <a:r>
              <a:rPr lang="en-US" sz="17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工具方法应用</a:t>
            </a:r>
            <a:endParaRPr lang="en-US" sz="17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5700" y="1701094"/>
            <a:ext cx="34194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利益冲突回避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5700" y="3875308"/>
            <a:ext cx="34194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客观证据导向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10539" y="2205325"/>
            <a:ext cx="34194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定期参加职业道德培训，签署职业道德承诺书，接受第三方监督评估。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10539" y="1701094"/>
            <a:ext cx="3419475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持续自我约束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310539" y="4380130"/>
            <a:ext cx="3409950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拒绝被审核方提供的礼品、宴请或其他利益输送，维护审核工作的公正性和公信力。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310539" y="3875308"/>
            <a:ext cx="3423043" cy="57150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廉洁自律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422541" y="5507338"/>
            <a:ext cx="343852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对审核过程中接触的商业秘密、技术专利及敏感数据严格执行保密协议，未经授权不得披露。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76738" y="5021566"/>
            <a:ext cx="3438525" cy="4953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保密义务履行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65700" y="2205325"/>
            <a:ext cx="34194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内审员需主动申报与被审核部门的利益关联（如亲属关系、经济利益），确保判断不受外界因素干扰。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65700" y="4380130"/>
            <a:ext cx="3419475" cy="11144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所有审核结论必须基于可追溯的客观证据，避免主观臆断或受管理层意见影响，保持职业怀疑态度。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独立性与职业道德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527532" y="1590406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 rot="4275690">
            <a:off x="6785438" y="2506602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 rot="2700000" flipH="1">
            <a:off x="4584703" y="2469836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 rot="-8546356" flipH="1">
            <a:off x="4774012" y="4013018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7" name="AutoShape 17"/>
          <p:cNvSpPr/>
          <p:nvPr/>
        </p:nvSpPr>
        <p:spPr>
          <a:xfrm rot="8546493" flipH="1">
            <a:off x="6327203" y="4006453"/>
            <a:ext cx="1175454" cy="1037165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8" name="Freeform 18"/>
          <p:cNvSpPr/>
          <p:nvPr/>
        </p:nvSpPr>
        <p:spPr>
          <a:xfrm>
            <a:off x="5803666" y="2981611"/>
            <a:ext cx="676277" cy="67627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</a:path>
              <a:path w="304800" h="304800"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3B3735"/>
      </a:dk1>
      <a:lt1>
        <a:srgbClr val="E3F0FC"/>
      </a:lt1>
      <a:dk2>
        <a:srgbClr val="37383C"/>
      </a:dk2>
      <a:lt2>
        <a:srgbClr val="FFFFFF"/>
      </a:lt2>
      <a:accent1>
        <a:srgbClr val="3D99FF"/>
      </a:accent1>
      <a:accent2>
        <a:srgbClr val="64A7F2"/>
      </a:accent2>
      <a:accent3>
        <a:srgbClr val="004BB2"/>
      </a:accent3>
      <a:accent4>
        <a:srgbClr val="3D99FF"/>
      </a:accent4>
      <a:accent5>
        <a:srgbClr val="147BED"/>
      </a:accent5>
      <a:accent6>
        <a:srgbClr val="1761C8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E382D"/>
      </a:accent1>
      <a:accent2>
        <a:srgbClr val="0079C2"/>
      </a:accent2>
      <a:accent3>
        <a:srgbClr val="FFFFFF"/>
      </a:accent3>
      <a:accent4>
        <a:srgbClr val="000000"/>
      </a:accent4>
      <a:accent5>
        <a:srgbClr val="DBAEAC"/>
      </a:accent5>
      <a:accent6>
        <a:srgbClr val="006CAE"/>
      </a:accent6>
      <a:hlink>
        <a:srgbClr val="0563C1"/>
      </a:hlink>
      <a:folHlink>
        <a:srgbClr val="954F72"/>
      </a:folHlink>
    </a:clrScheme>
    <a:fontScheme name="">
      <a:majorFont>
        <a:latin typeface="Eras Medium ITC"/>
        <a:ea typeface="微软雅黑"/>
        <a:cs typeface=""/>
      </a:majorFont>
      <a:minorFont>
        <a:latin typeface="Eras Medium IT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BE382D"/>
        </a:accent1>
        <a:accent2>
          <a:srgbClr val="0079C2"/>
        </a:accent2>
        <a:accent3>
          <a:srgbClr val="FFFFFF"/>
        </a:accent3>
        <a:accent4>
          <a:srgbClr val="000000"/>
        </a:accent4>
        <a:accent5>
          <a:srgbClr val="DBAEAC"/>
        </a:accent5>
        <a:accent6>
          <a:srgbClr val="006CAE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5773</Words>
  <Application>WPS 演示</Application>
  <PresentationFormat>宽屏</PresentationFormat>
  <Paragraphs>695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58" baseType="lpstr">
      <vt:lpstr>Arial</vt:lpstr>
      <vt:lpstr>宋体</vt:lpstr>
      <vt:lpstr>Wingdings</vt:lpstr>
      <vt:lpstr>Noto Sans SC Black</vt:lpstr>
      <vt:lpstr>Thonburi</vt:lpstr>
      <vt:lpstr>Noto Sans SC</vt:lpstr>
      <vt:lpstr>Arial</vt:lpstr>
      <vt:lpstr>Noto Sans SC Medium</vt:lpstr>
      <vt:lpstr>Noto Sans SC SemiBold</vt:lpstr>
      <vt:lpstr>宋体</vt:lpstr>
      <vt:lpstr>宋体-简</vt:lpstr>
      <vt:lpstr>微软雅黑</vt:lpstr>
      <vt:lpstr>汉仪旗黑</vt:lpstr>
      <vt:lpstr>Arial Unicode MS</vt:lpstr>
      <vt:lpstr>等线 Light</vt:lpstr>
      <vt:lpstr>苹方-简</vt:lpstr>
      <vt:lpstr>等线</vt:lpstr>
      <vt:lpstr>Calibri</vt:lpstr>
      <vt:lpstr>Helvetica Neue</vt:lpstr>
      <vt:lpstr>Noto Sans SC</vt:lpstr>
      <vt:lpstr>Noto Sans SC Black</vt:lpstr>
      <vt:lpstr>Noto Sans SC Medium</vt:lpstr>
      <vt:lpstr>Noto Sans SC SemiBold</vt:lpstr>
      <vt:lpstr>Eras Medium ITC</vt:lpstr>
      <vt:lpstr>儷宋 Pro</vt:lpstr>
      <vt:lpstr>Eras Light ITC</vt:lpstr>
      <vt:lpstr>Segoe UI</vt:lpstr>
      <vt:lpstr>微软雅黑</vt:lpstr>
      <vt:lpstr>Office 主题​​</vt:lpstr>
      <vt:lpstr>2_Office 主题</vt:lpstr>
      <vt:lpstr>VDA6.3过程审核实战培训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zhangqishou</dc:creator>
  <cp:lastModifiedBy>王新民</cp:lastModifiedBy>
  <cp:revision>4</cp:revision>
  <dcterms:created xsi:type="dcterms:W3CDTF">2026-03-31T13:37:20Z</dcterms:created>
  <dcterms:modified xsi:type="dcterms:W3CDTF">2026-03-31T13:37:20Z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8669ab0785ccafae0a2a80d17381572c_1774881776_cecc2121e2ce104f7521602447c54b1f","ReservedCode1":"d9e09f9bd28a8d519c028bdf991e74877819e437b1b928abc87962d593379eb2","ContentPropagator":"001191110000802100433B10001","PropagateID":"8669ab0785ccafae0a2a80d17381572c_1774881776_cecc2121e2ce104f7521602447c54b1f","ReservedCode2":"d9e09f9bd28a8d519c028bdf991e74877819e437b1b928abc87962d593379eb2"}</vt:lpwstr>
  </property>
  <property fmtid="{D5CDD505-2E9C-101B-9397-08002B2CF9AE}" pid="3" name="ICV">
    <vt:lpwstr>B24D591A3A0525F74A8CCA6936619003_42</vt:lpwstr>
  </property>
  <property fmtid="{D5CDD505-2E9C-101B-9397-08002B2CF9AE}" pid="4" name="KSOProductBuildVer">
    <vt:lpwstr>2052-12.1.23155.23155</vt:lpwstr>
  </property>
</Properties>
</file>