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31"/>
  </p:notesMasterIdLst>
  <p:sldIdLst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527175" y="4040188"/>
            <a:ext cx="9144000" cy="871537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sz="3600" b="1">
                <a:solidFill>
                  <a:srgbClr val="37383A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  <a:sym typeface="+mn-ea"/>
              </a:rPr>
              <a:t>精益领导力与团队改善</a:t>
            </a:r>
            <a:endParaRPr lang="en-US" altLang="en-US" sz="3600" b="1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  <a:sym typeface="+mn-ea"/>
            </a:endParaRPr>
          </a:p>
        </p:txBody>
      </p:sp>
      <p:sp>
        <p:nvSpPr>
          <p:cNvPr id="5123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093787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Eras Light ITC" panose="020B0402030504020804" pitchFamily="2" charset="0"/>
                <a:ea typeface="Segoe UI" pitchFamily="2" charset="0"/>
              </a:rPr>
              <a:t>卓越质量智库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5124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5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6" name="直接连接符 7"/>
          <p:cNvCxnSpPr/>
          <p:nvPr/>
        </p:nvCxnSpPr>
        <p:spPr>
          <a:xfrm>
            <a:off x="2392363" y="5056188"/>
            <a:ext cx="74072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7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5128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pic>
        <p:nvPicPr>
          <p:cNvPr id="2" name="图片 1" descr="深圳天际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3365" y="1167765"/>
            <a:ext cx="9144000" cy="25298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精益文化落地的实施策略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8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9" name="AutoShape 9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2" name="Connector 12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TextBox 1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领导层承诺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试点项目先行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全员培训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精益文化的落地需要高层领导的坚定支持和亲自参与，通过制定清晰的愿景、目标和资源投入，为精益转型提供组织保障。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开展分层次、多形式的精益培训，从基础概念到工具方法（如5S、价值流图、PDCA等），确保每位员工掌握必要的精益知识和技能。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选择典型流程或部门作为试点，通过快速取得可见的改善成果树立标杆，积累经验后再逐步推广至全组织，降低实施风险。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建立改善机制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302584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可视化与沟通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设立常态化的改善提案制度（如建议箱、改善周活动），鼓励员工发现问题并提出解决方案，同时建立快速响应和奖励机制。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65764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利用看板、例会、数字平台等工具实现信息透明化，定期分享成功案例和教训，保持团队对精益改善的关注和热情。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65764" y="4780608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持续评估与调整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65764" y="5298231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定期评估精益文化的落地效果，通过问卷调查、绩效数据、客户反馈等多维度分析，及时调整策略以确保精益文化的深化和固化。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3328670" y="2887980"/>
            <a:ext cx="5592445" cy="14255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25">
                <a:solidFill>
                  <a:srgbClr val="37383A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团队激励方法</a:t>
            </a:r>
            <a:endParaRPr lang="en-US" sz="3625">
              <a:solidFill>
                <a:srgbClr val="37383A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4892040" y="120332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0200">
                <a:solidFill>
                  <a:srgbClr val="0366FD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03</a:t>
            </a:r>
            <a:endParaRPr lang="en-US" sz="10200">
              <a:solidFill>
                <a:srgbClr val="0366FD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5078823" y="1704636"/>
            <a:ext cx="2450496" cy="3715512"/>
          </a:xfrm>
          <a:prstGeom prst="line">
            <a:avLst/>
          </a:prstGeom>
          <a:ln w="6350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1002372" y="5420148"/>
            <a:ext cx="6408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02372" y="4491270"/>
            <a:ext cx="5832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002371" y="3562392"/>
            <a:ext cx="5220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002373" y="2633514"/>
            <a:ext cx="4644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 flipH="1">
            <a:off x="4595743" y="1704636"/>
            <a:ext cx="2946880" cy="4372156"/>
          </a:xfrm>
          <a:custGeom>
            <a:avLst/>
            <a:gdLst/>
            <a:ahLst/>
            <a:cxnLst/>
            <a:rect l="l" t="t" r="r" b="b"/>
            <a:pathLst>
              <a:path w="2946880" h="4372156">
                <a:moveTo>
                  <a:pt x="0" y="3724456"/>
                </a:moveTo>
                <a:lnTo>
                  <a:pt x="2460745" y="0"/>
                </a:lnTo>
                <a:lnTo>
                  <a:pt x="2946880" y="673100"/>
                </a:lnTo>
                <a:lnTo>
                  <a:pt x="460735" y="4372156"/>
                </a:lnTo>
                <a:lnTo>
                  <a:pt x="0" y="3724456"/>
                </a:lnTo>
              </a:path>
            </a:pathLst>
          </a:cu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587206" y="1704636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5233856" y="2633514"/>
            <a:ext cx="4226835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870233" y="3562392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465910" y="4491270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064162" y="5420148"/>
            <a:ext cx="4176000" cy="643944"/>
          </a:xfrm>
          <a:prstGeom prst="parallelogram">
            <a:avLst>
              <a:gd name="adj" fmla="val 77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 flipH="1">
            <a:off x="6222371" y="3765101"/>
            <a:ext cx="3337723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参与情况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 flipH="1">
            <a:off x="6834372" y="4693978"/>
            <a:ext cx="3211861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评估反馈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 flipH="1">
            <a:off x="7410372" y="5622856"/>
            <a:ext cx="3231538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成果应用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 flipH="1">
            <a:off x="5572185" y="2829272"/>
            <a:ext cx="3337854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方案设计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 flipH="1">
            <a:off x="5089798" y="1915702"/>
            <a:ext cx="2452825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目标设定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 rot="16200000">
            <a:off x="-1771531" y="3442551"/>
            <a:ext cx="4739089" cy="503993"/>
          </a:xfrm>
          <a:prstGeom prst="rightArrow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9" name="Freeform 19"/>
          <p:cNvSpPr/>
          <p:nvPr/>
        </p:nvSpPr>
        <p:spPr>
          <a:xfrm flipH="1">
            <a:off x="11088705" y="5420148"/>
            <a:ext cx="631070" cy="643944"/>
          </a:xfrm>
          <a:custGeom>
            <a:avLst/>
            <a:gdLst/>
            <a:ahLst/>
            <a:cxnLst/>
            <a:rect l="l" t="t" r="r" b="b"/>
            <a:pathLst>
              <a:path w="631070" h="643944">
                <a:moveTo>
                  <a:pt x="0" y="0"/>
                </a:moveTo>
                <a:lnTo>
                  <a:pt x="0" y="643944"/>
                </a:lnTo>
                <a:lnTo>
                  <a:pt x="631070" y="643944"/>
                </a:lnTo>
                <a:lnTo>
                  <a:pt x="627578" y="640381"/>
                </a:lnTo>
                <a:lnTo>
                  <a:pt x="627578" y="643943"/>
                </a:lnTo>
                <a:lnTo>
                  <a:pt x="441" y="643943"/>
                </a:lnTo>
                <a:lnTo>
                  <a:pt x="441" y="4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20" name="Freeform 20"/>
          <p:cNvSpPr/>
          <p:nvPr/>
        </p:nvSpPr>
        <p:spPr>
          <a:xfrm>
            <a:off x="9950862" y="3179483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87950"/>
                </a:lnTo>
                <a:lnTo>
                  <a:pt x="206201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21" name="Freeform 21"/>
          <p:cNvSpPr/>
          <p:nvPr/>
        </p:nvSpPr>
        <p:spPr>
          <a:xfrm>
            <a:off x="10556579" y="4108361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87762"/>
                </a:lnTo>
                <a:lnTo>
                  <a:pt x="206053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22" name="Freeform 22"/>
          <p:cNvSpPr/>
          <p:nvPr/>
        </p:nvSpPr>
        <p:spPr>
          <a:xfrm>
            <a:off x="9354873" y="2250605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79223"/>
                </a:lnTo>
                <a:lnTo>
                  <a:pt x="199323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410645" y="2505423"/>
            <a:ext cx="363855" cy="256794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奖惩制度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560094" y="2674361"/>
            <a:ext cx="659130" cy="681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权重22%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137407" y="3589662"/>
            <a:ext cx="678180" cy="681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权重28%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760409" y="4532117"/>
            <a:ext cx="659130" cy="681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权重32%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Freeform 27"/>
          <p:cNvSpPr/>
          <p:nvPr/>
        </p:nvSpPr>
        <p:spPr>
          <a:xfrm flipV="1">
            <a:off x="11652113" y="1325003"/>
            <a:ext cx="127736" cy="1856499"/>
          </a:xfrm>
          <a:custGeom>
            <a:avLst/>
            <a:gdLst/>
            <a:ahLst/>
            <a:cxnLst/>
            <a:rect l="l" t="t" r="r" b="b"/>
            <a:pathLst>
              <a:path w="164578" h="3451885">
                <a:moveTo>
                  <a:pt x="53596" y="0"/>
                </a:moveTo>
                <a:lnTo>
                  <a:pt x="111196" y="0"/>
                </a:lnTo>
                <a:lnTo>
                  <a:pt x="111196" y="3272458"/>
                </a:lnTo>
                <a:lnTo>
                  <a:pt x="164578" y="3272458"/>
                </a:lnTo>
                <a:lnTo>
                  <a:pt x="82289" y="3451885"/>
                </a:lnTo>
                <a:lnTo>
                  <a:pt x="0" y="3272458"/>
                </a:lnTo>
                <a:lnTo>
                  <a:pt x="53596" y="3272458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28" name="TextBox 28"/>
          <p:cNvSpPr txBox="1"/>
          <p:nvPr/>
        </p:nvSpPr>
        <p:spPr>
          <a:xfrm>
            <a:off x="11529433" y="3206460"/>
            <a:ext cx="382905" cy="1005840"/>
          </a:xfrm>
          <a:prstGeom prst="rect">
            <a:avLst/>
          </a:prstGeom>
          <a:noFill/>
        </p:spPr>
        <p:txBody>
          <a:bodyPr vert="eaVert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组织架构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11692499" y="4277847"/>
            <a:ext cx="45719" cy="179211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" name="Freeform 30"/>
          <p:cNvSpPr/>
          <p:nvPr/>
        </p:nvSpPr>
        <p:spPr>
          <a:xfrm>
            <a:off x="8763206" y="1321727"/>
            <a:ext cx="1088402" cy="1955731"/>
          </a:xfrm>
          <a:custGeom>
            <a:avLst/>
            <a:gdLst/>
            <a:ahLst/>
            <a:cxnLst/>
            <a:rect l="l" t="t" r="r" b="b"/>
            <a:pathLst>
              <a:path w="1088402" h="1955731">
                <a:moveTo>
                  <a:pt x="544201" y="0"/>
                </a:moveTo>
                <a:lnTo>
                  <a:pt x="1088402" y="690243"/>
                </a:lnTo>
                <a:lnTo>
                  <a:pt x="890122" y="690243"/>
                </a:lnTo>
                <a:lnTo>
                  <a:pt x="890122" y="1079223"/>
                </a:lnTo>
                <a:lnTo>
                  <a:pt x="199323" y="1955731"/>
                </a:lnTo>
                <a:lnTo>
                  <a:pt x="198280" y="1955731"/>
                </a:lnTo>
                <a:lnTo>
                  <a:pt x="198280" y="690243"/>
                </a:lnTo>
                <a:lnTo>
                  <a:pt x="0" y="690243"/>
                </a:lnTo>
                <a:lnTo>
                  <a:pt x="544201" y="0"/>
                </a:lnTo>
              </a:path>
            </a:pathLst>
          </a:custGeom>
          <a:solidFill>
            <a:schemeClr val="accent3">
              <a:alpha val="100000"/>
              <a:lumMod val="60000"/>
              <a:lumOff val="40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8988462" y="1745483"/>
            <a:ext cx="659130" cy="396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权重10%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46893" y="3684006"/>
            <a:ext cx="3950552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收集团队改善参与度与互动数据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46893" y="4598406"/>
            <a:ext cx="4549107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根据改善表现给予评价及相应激励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46893" y="5520521"/>
            <a:ext cx="5071586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运用激励结果优化持续改善机制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546893" y="2755128"/>
            <a:ext cx="3440727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设计精益改善活动与奖励机制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1129798" y="1704636"/>
            <a:ext cx="3960000" cy="643944"/>
          </a:xfrm>
          <a:prstGeom prst="parallelogram">
            <a:avLst>
              <a:gd name="adj" fmla="val 77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7" name="AutoShape 37"/>
          <p:cNvSpPr/>
          <p:nvPr/>
        </p:nvSpPr>
        <p:spPr>
          <a:xfrm>
            <a:off x="7542623" y="1893843"/>
            <a:ext cx="796980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权重8%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1546893" y="1823971"/>
            <a:ext cx="3048850" cy="4431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明确精益目标，设定改善KPI指标</a:t>
            </a:r>
            <a:endParaRPr lang="en-US" sz="1100"/>
          </a:p>
        </p:txBody>
      </p:sp>
      <p:cxnSp>
        <p:nvCxnSpPr>
          <p:cNvPr id="39" name="Connector 39"/>
          <p:cNvCxnSpPr/>
          <p:nvPr/>
        </p:nvCxnSpPr>
        <p:spPr>
          <a:xfrm>
            <a:off x="4597565" y="2348580"/>
            <a:ext cx="2461678" cy="3715512"/>
          </a:xfrm>
          <a:prstGeom prst="line">
            <a:avLst/>
          </a:prstGeom>
          <a:ln w="6350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0" name="TextBox 4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激励理论与精益环境适配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激励技巧与工具应用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0183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69343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7557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采用每日站会或可视化看板，快速认可个人贡献，例如通过“点赞墙”公开表扬小改进，强化正向行为。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5725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710003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377515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2795728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提供弹性工作时间、技能培训名额或参与高层会议的机会，满足员工对成长与尊重的需求。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3897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00322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7073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186928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目标分解与授权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8894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将精益改善目标拆解为可操作的子任务，赋予团队成员自主权，如允许自主选择Kaizen项目主导权。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711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275952" y="2079919"/>
            <a:ext cx="2190750" cy="4398684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43464" y="1679885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361677" y="3305411"/>
            <a:ext cx="2019300" cy="2980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引入积分系统或挑战赛（如“月度浪费消除冠军”），将枯燥的流程优化转化为竞争性活动。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69846" y="174264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54868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21619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963440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将精益能力（如六西格玛认证）纳入晋升标准，明确个人发展与组织精益转型的绑定关系。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4257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96533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非货币奖励设计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17122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职业路径关联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26726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游戏化激励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88361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即时反馈机制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激励效果的评估与优化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定期匿名调查团队成员对激励措施的感知价值，聚焦“参与感”“公平性”等维度，量化分析趋势。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员工满意度调研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78857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行为观察法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2611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绩效指标对比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510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离职率与敬业度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78857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A/B测试应用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611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反馈闭环机制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通过现场Gemba Walk记录员工主动提出改善建议的频率，对比激励政策实施前后的变化。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分析激励周期内的关键指标（如周期时间缩短率、缺陷率下降幅度），验证激励与业务结果的因果关系。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1510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4061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监测高潜力员工的留存率及内部推荐率，间接反映激励体系对长期忠诚度的影响。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278857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4504366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在小范围内试点不同激励方案（如物质奖励vs.荣誉表彰），通过数据选择最优模式再推广。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042611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8268120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建立“提议-试行-评估-迭代”的循环，例如每月召开激励措施复盘会，由团队投票决定调整方向。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3328670" y="2887980"/>
            <a:ext cx="5592445" cy="14255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25">
                <a:solidFill>
                  <a:srgbClr val="37383A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改善活动的组织</a:t>
            </a:r>
            <a:endParaRPr lang="en-US" sz="3625">
              <a:solidFill>
                <a:srgbClr val="37383A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4892040" y="120332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0200">
                <a:solidFill>
                  <a:srgbClr val="0366FD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04</a:t>
            </a:r>
            <a:endParaRPr lang="en-US" sz="10200">
              <a:solidFill>
                <a:srgbClr val="0366FD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流程优化类改善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安全与环境类改善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员工参与类改善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成本削减类改善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质量提升类改善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改善活动类型识别与选择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1670999"/>
            <a:ext cx="0" cy="5208748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针对现有业务流程中的冗余环节或低效操作进行重新设计，例如通过价值流图分析识别非增值步骤，并制定标准化操作规范以减少浪费。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聚焦于产品或服务质量的持续改进，例如通过PDCA循环（计划-执行-检查-行动）解决生产过程中的缺陷问题，降低不良品率。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通过资源合理配置或技术创新降低运营成本，例如引入自动化设备减少人力依赖，或优化供应链管理以降低库存成本。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致力于提升工作场所安全性和环保合规性，例如实施5S管理（整理、整顿、清扫、清洁、素养）以减少安全隐患，或推广绿色生产工艺。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鼓励一线员工提出改进建议，例如设立“创意提案制度”，通过小规模试点验证可行性后推广至全团队。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331443" y="1931960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 flipH="1" flipV="1">
            <a:off x="7710624" y="3643027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4" name="AutoShape 4"/>
          <p:cNvSpPr/>
          <p:nvPr/>
        </p:nvSpPr>
        <p:spPr>
          <a:xfrm flipH="1" flipV="1">
            <a:off x="4375731" y="4522749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5" name="AutoShape 5"/>
          <p:cNvSpPr/>
          <p:nvPr/>
        </p:nvSpPr>
        <p:spPr>
          <a:xfrm flipH="1" flipV="1">
            <a:off x="4553374" y="4085388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1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" name="AutoShape 6"/>
          <p:cNvSpPr/>
          <p:nvPr/>
        </p:nvSpPr>
        <p:spPr>
          <a:xfrm flipH="1" flipV="1">
            <a:off x="4754540" y="3643027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1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7" name="AutoShape 7"/>
          <p:cNvSpPr/>
          <p:nvPr/>
        </p:nvSpPr>
        <p:spPr>
          <a:xfrm flipH="1">
            <a:off x="4754540" y="2804915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1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 flipH="1">
            <a:off x="4572424" y="2363003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2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9" name="AutoShape 9"/>
          <p:cNvSpPr/>
          <p:nvPr/>
        </p:nvSpPr>
        <p:spPr>
          <a:xfrm flipH="1">
            <a:off x="4385256" y="1931960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10" name="AutoShape 10"/>
          <p:cNvSpPr/>
          <p:nvPr/>
        </p:nvSpPr>
        <p:spPr>
          <a:xfrm flipH="1" flipV="1">
            <a:off x="1360701" y="4521699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11" name="AutoShape 11"/>
          <p:cNvSpPr/>
          <p:nvPr/>
        </p:nvSpPr>
        <p:spPr>
          <a:xfrm flipH="1" flipV="1">
            <a:off x="1558666" y="4085388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12" name="TextBox 12"/>
          <p:cNvSpPr txBox="1"/>
          <p:nvPr/>
        </p:nvSpPr>
        <p:spPr>
          <a:xfrm>
            <a:off x="8188598" y="2844065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节点控制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32655" y="240215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流程优化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>
            <a:off x="487603" y="3392355"/>
            <a:ext cx="10688916" cy="0"/>
          </a:xfrm>
          <a:prstGeom prst="line">
            <a:avLst/>
          </a:prstGeom>
          <a:ln w="1524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Freeform 15"/>
          <p:cNvSpPr/>
          <p:nvPr/>
        </p:nvSpPr>
        <p:spPr>
          <a:xfrm>
            <a:off x="10518778" y="2497419"/>
            <a:ext cx="1105514" cy="894936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 flipV="1">
            <a:off x="10518778" y="3392355"/>
            <a:ext cx="1105514" cy="894936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>
            <a:off x="375190" y="2979134"/>
            <a:ext cx="510445" cy="413290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 flipV="1">
            <a:off x="375190" y="3392329"/>
            <a:ext cx="510445" cy="413290"/>
          </a:xfrm>
          <a:custGeom>
            <a:avLst/>
            <a:gdLst/>
            <a:ahLst/>
            <a:cxnLst/>
            <a:rect l="l" t="t" r="r" b="b"/>
            <a:pathLst>
              <a:path w="866783" h="894936">
                <a:moveTo>
                  <a:pt x="202956" y="894936"/>
                </a:moveTo>
                <a:lnTo>
                  <a:pt x="0" y="0"/>
                </a:lnTo>
                <a:lnTo>
                  <a:pt x="866783" y="894936"/>
                </a:lnTo>
                <a:lnTo>
                  <a:pt x="202956" y="89493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7795452" y="1971110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工具匹配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 flipH="1">
            <a:off x="7156087" y="1379110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7455622" y="1465507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BF8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方案制定</a:t>
            </a:r>
            <a:endParaRPr lang="en-US" sz="1500">
              <a:solidFill>
                <a:srgbClr val="FBF8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369165" y="5788807"/>
            <a:ext cx="11459846" cy="764921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375190" y="5989082"/>
            <a:ext cx="11453822" cy="396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DF9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全员参与</a:t>
            </a:r>
            <a:endParaRPr lang="en-US" sz="1800">
              <a:solidFill>
                <a:srgbClr val="FDF9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4" name="Connector 24"/>
          <p:cNvCxnSpPr/>
          <p:nvPr/>
        </p:nvCxnSpPr>
        <p:spPr>
          <a:xfrm flipH="1" flipV="1">
            <a:off x="9277717" y="1398342"/>
            <a:ext cx="838629" cy="193031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5"/>
          <p:cNvSpPr txBox="1"/>
          <p:nvPr/>
        </p:nvSpPr>
        <p:spPr>
          <a:xfrm>
            <a:off x="4680142" y="2844065"/>
            <a:ext cx="21736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方法选择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086468" y="240215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需求排序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626613" y="1971110"/>
            <a:ext cx="18688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痛点挖掘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AutoShape 28"/>
          <p:cNvSpPr/>
          <p:nvPr/>
        </p:nvSpPr>
        <p:spPr>
          <a:xfrm flipH="1">
            <a:off x="4209900" y="1379110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509435" y="1465507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9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需求识别</a:t>
            </a:r>
            <a:endParaRPr lang="en-US" sz="1500">
              <a:solidFill>
                <a:srgbClr val="F9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flipH="1">
            <a:off x="1753251" y="2804915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1" name="TextBox 31"/>
          <p:cNvSpPr txBox="1"/>
          <p:nvPr/>
        </p:nvSpPr>
        <p:spPr>
          <a:xfrm>
            <a:off x="1669328" y="2844065"/>
            <a:ext cx="21736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关联要素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flipH="1">
            <a:off x="1597308" y="2363003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4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3" name="TextBox 33"/>
          <p:cNvSpPr txBox="1"/>
          <p:nvPr/>
        </p:nvSpPr>
        <p:spPr>
          <a:xfrm>
            <a:off x="2075654" y="240215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目标设定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AutoShape 34"/>
          <p:cNvSpPr/>
          <p:nvPr/>
        </p:nvSpPr>
        <p:spPr>
          <a:xfrm flipH="1">
            <a:off x="1391583" y="1931960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35" name="TextBox 35"/>
          <p:cNvSpPr txBox="1"/>
          <p:nvPr/>
        </p:nvSpPr>
        <p:spPr>
          <a:xfrm>
            <a:off x="1615799" y="1971110"/>
            <a:ext cx="18688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问题定位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 flipH="1">
            <a:off x="1199086" y="1379110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7" name="TextBox 37"/>
          <p:cNvSpPr txBox="1"/>
          <p:nvPr/>
        </p:nvSpPr>
        <p:spPr>
          <a:xfrm>
            <a:off x="1498621" y="1465507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现状分析</a:t>
            </a:r>
            <a:endParaRPr lang="en-US" sz="1500">
              <a:solidFill>
                <a:srgbClr val="FF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821720" y="4560849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分析关键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8003039" y="411501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执行落地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159179" y="3662794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AutoShape 41"/>
          <p:cNvSpPr/>
          <p:nvPr/>
        </p:nvSpPr>
        <p:spPr>
          <a:xfrm flipH="1" flipV="1">
            <a:off x="7144962" y="4986506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2" name="TextBox 42"/>
          <p:cNvSpPr txBox="1"/>
          <p:nvPr/>
        </p:nvSpPr>
        <p:spPr>
          <a:xfrm>
            <a:off x="7444497" y="5072903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主题聚焦</a:t>
            </a:r>
            <a:endParaRPr lang="en-US" sz="1500">
              <a:solidFill>
                <a:srgbClr val="FF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43" name="Connector 43"/>
          <p:cNvCxnSpPr/>
          <p:nvPr/>
        </p:nvCxnSpPr>
        <p:spPr>
          <a:xfrm flipH="1">
            <a:off x="9266560" y="3458223"/>
            <a:ext cx="845592" cy="1917331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4"/>
          <p:cNvSpPr txBox="1"/>
          <p:nvPr/>
        </p:nvSpPr>
        <p:spPr>
          <a:xfrm>
            <a:off x="4870747" y="4560849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标准比对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052066" y="411501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效果验证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208206" y="3662794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复盘总结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 flipH="1" flipV="1">
            <a:off x="4193989" y="4986506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8" name="TextBox 48"/>
          <p:cNvSpPr txBox="1"/>
          <p:nvPr/>
        </p:nvSpPr>
        <p:spPr>
          <a:xfrm>
            <a:off x="4493524" y="5072903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成果验收</a:t>
            </a:r>
            <a:endParaRPr lang="en-US" sz="15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61544" y="4560849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责任分工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2042863" y="4115013"/>
            <a:ext cx="1611630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进度跟踪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AutoShape 51"/>
          <p:cNvSpPr/>
          <p:nvPr/>
        </p:nvSpPr>
        <p:spPr>
          <a:xfrm flipH="1" flipV="1">
            <a:off x="1752135" y="3623644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52" name="TextBox 52"/>
          <p:cNvSpPr txBox="1"/>
          <p:nvPr/>
        </p:nvSpPr>
        <p:spPr>
          <a:xfrm>
            <a:off x="2199003" y="3662794"/>
            <a:ext cx="1640205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质量把控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3" name="AutoShape 53"/>
          <p:cNvSpPr/>
          <p:nvPr/>
        </p:nvSpPr>
        <p:spPr>
          <a:xfrm flipH="1" flipV="1">
            <a:off x="1184786" y="4986506"/>
            <a:ext cx="2312842" cy="419094"/>
          </a:xfrm>
          <a:prstGeom prst="parallelogram">
            <a:avLst>
              <a:gd name="adj" fmla="val 4245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4" name="TextBox 54"/>
          <p:cNvSpPr txBox="1"/>
          <p:nvPr/>
        </p:nvSpPr>
        <p:spPr>
          <a:xfrm>
            <a:off x="1484321" y="5072903"/>
            <a:ext cx="16764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6F1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团队协作</a:t>
            </a:r>
            <a:endParaRPr lang="en-US" sz="1500">
              <a:solidFill>
                <a:srgbClr val="F6F1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10023466" y="1438917"/>
            <a:ext cx="1640713" cy="290838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6" name="TextBox 56"/>
          <p:cNvSpPr txBox="1"/>
          <p:nvPr/>
        </p:nvSpPr>
        <p:spPr>
          <a:xfrm>
            <a:off x="10023466" y="1484947"/>
            <a:ext cx="1600826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确定主题</a:t>
            </a:r>
            <a:endParaRPr lang="en-US" sz="12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10023466" y="5095530"/>
            <a:ext cx="1640713" cy="290838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8" name="TextBox 58"/>
          <p:cNvSpPr txBox="1"/>
          <p:nvPr/>
        </p:nvSpPr>
        <p:spPr>
          <a:xfrm>
            <a:off x="10023466" y="5133975"/>
            <a:ext cx="1600826" cy="2000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实施推进</a:t>
            </a:r>
            <a:endParaRPr lang="en-US" sz="1200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59" name="Connector 59"/>
          <p:cNvCxnSpPr/>
          <p:nvPr/>
        </p:nvCxnSpPr>
        <p:spPr>
          <a:xfrm flipH="1" flipV="1">
            <a:off x="6335735" y="1398342"/>
            <a:ext cx="838629" cy="193031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Connector 60"/>
          <p:cNvCxnSpPr/>
          <p:nvPr/>
        </p:nvCxnSpPr>
        <p:spPr>
          <a:xfrm flipH="1">
            <a:off x="6324578" y="3458223"/>
            <a:ext cx="845592" cy="1917331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Connector 61"/>
          <p:cNvCxnSpPr/>
          <p:nvPr/>
        </p:nvCxnSpPr>
        <p:spPr>
          <a:xfrm flipH="1" flipV="1">
            <a:off x="3327492" y="1398342"/>
            <a:ext cx="838629" cy="1930319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Connector 62"/>
          <p:cNvCxnSpPr/>
          <p:nvPr/>
        </p:nvCxnSpPr>
        <p:spPr>
          <a:xfrm flipH="1">
            <a:off x="3316335" y="3458223"/>
            <a:ext cx="845592" cy="1917331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TextBox 6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组织流程与步骤设计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4" name="AutoShape 64"/>
          <p:cNvSpPr/>
          <p:nvPr/>
        </p:nvSpPr>
        <p:spPr>
          <a:xfrm flipH="1" flipV="1">
            <a:off x="7506436" y="4085388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5" name="AutoShape 65"/>
          <p:cNvSpPr/>
          <p:nvPr/>
        </p:nvSpPr>
        <p:spPr>
          <a:xfrm flipH="1" flipV="1">
            <a:off x="7331443" y="4522749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3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6" name="AutoShape 66"/>
          <p:cNvSpPr/>
          <p:nvPr/>
        </p:nvSpPr>
        <p:spPr>
          <a:xfrm flipH="1">
            <a:off x="7506436" y="2363003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  <p:sp>
        <p:nvSpPr>
          <p:cNvPr id="67" name="AutoShape 67"/>
          <p:cNvSpPr/>
          <p:nvPr/>
        </p:nvSpPr>
        <p:spPr>
          <a:xfrm flipH="1">
            <a:off x="7710624" y="2804915"/>
            <a:ext cx="2312842" cy="339807"/>
          </a:xfrm>
          <a:prstGeom prst="parallelogram">
            <a:avLst>
              <a:gd name="adj" fmla="val 42455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85000">
                <a:srgbClr val="FFFFFF">
                  <a:alpha val="0"/>
                </a:srgbClr>
              </a:gs>
            </a:gsLst>
            <a:lin ang="0"/>
          </a:gra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14438" y="5467531"/>
            <a:ext cx="4093945" cy="764921"/>
          </a:xfrm>
          <a:custGeom>
            <a:avLst/>
            <a:gdLst/>
            <a:ahLst/>
            <a:cxnLst/>
            <a:rect l="l" t="t" r="r" b="b"/>
            <a:pathLst>
              <a:path w="4093945" h="764921">
                <a:moveTo>
                  <a:pt x="945285" y="0"/>
                </a:moveTo>
                <a:lnTo>
                  <a:pt x="4093945" y="0"/>
                </a:lnTo>
                <a:lnTo>
                  <a:pt x="4093945" y="764921"/>
                </a:lnTo>
                <a:lnTo>
                  <a:pt x="0" y="764921"/>
                </a:lnTo>
                <a:lnTo>
                  <a:pt x="141807" y="713019"/>
                </a:lnTo>
                <a:cubicBezTo>
                  <a:pt x="444059" y="585177"/>
                  <a:pt x="701225" y="371613"/>
                  <a:pt x="882829" y="102805"/>
                </a:cubicBezTo>
                <a:lnTo>
                  <a:pt x="945285" y="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355377" y="5467531"/>
            <a:ext cx="4136941" cy="764921"/>
          </a:xfrm>
          <a:custGeom>
            <a:avLst/>
            <a:gdLst/>
            <a:ahLst/>
            <a:cxnLst/>
            <a:rect l="l" t="t" r="r" b="b"/>
            <a:pathLst>
              <a:path w="4136941" h="764921">
                <a:moveTo>
                  <a:pt x="0" y="0"/>
                </a:moveTo>
                <a:lnTo>
                  <a:pt x="143448" y="0"/>
                </a:lnTo>
                <a:lnTo>
                  <a:pt x="296886" y="0"/>
                </a:lnTo>
                <a:lnTo>
                  <a:pt x="3191655" y="0"/>
                </a:lnTo>
                <a:lnTo>
                  <a:pt x="3254111" y="102805"/>
                </a:lnTo>
                <a:cubicBezTo>
                  <a:pt x="3435715" y="371613"/>
                  <a:pt x="3692881" y="585177"/>
                  <a:pt x="3995133" y="713019"/>
                </a:cubicBezTo>
                <a:lnTo>
                  <a:pt x="4136941" y="764921"/>
                </a:lnTo>
                <a:lnTo>
                  <a:pt x="143448" y="764921"/>
                </a:lnTo>
                <a:lnTo>
                  <a:pt x="143448" y="763674"/>
                </a:lnTo>
                <a:lnTo>
                  <a:pt x="0" y="763674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346015" y="1281356"/>
            <a:ext cx="11462368" cy="1570405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3396000" y="3013217"/>
            <a:ext cx="2645692" cy="3217988"/>
          </a:xfrm>
          <a:custGeom>
            <a:avLst/>
            <a:gdLst/>
            <a:ahLst/>
            <a:cxnLst/>
            <a:rect l="l" t="t" r="r" b="b"/>
            <a:pathLst>
              <a:path w="3255742" h="3960000">
                <a:moveTo>
                  <a:pt x="1980000" y="0"/>
                </a:moveTo>
                <a:cubicBezTo>
                  <a:pt x="2458417" y="0"/>
                  <a:pt x="2897203" y="169677"/>
                  <a:pt x="3239464" y="452136"/>
                </a:cubicBezTo>
                <a:lnTo>
                  <a:pt x="3255741" y="466930"/>
                </a:lnTo>
                <a:lnTo>
                  <a:pt x="3201432" y="516289"/>
                </a:lnTo>
                <a:cubicBezTo>
                  <a:pt x="2826836" y="890886"/>
                  <a:pt x="2595143" y="1408386"/>
                  <a:pt x="2595143" y="1980000"/>
                </a:cubicBezTo>
                <a:cubicBezTo>
                  <a:pt x="2595143" y="2551615"/>
                  <a:pt x="2826836" y="3069115"/>
                  <a:pt x="3201432" y="3443711"/>
                </a:cubicBezTo>
                <a:lnTo>
                  <a:pt x="3255742" y="3493071"/>
                </a:lnTo>
                <a:lnTo>
                  <a:pt x="3239464" y="3507864"/>
                </a:lnTo>
                <a:cubicBezTo>
                  <a:pt x="2897203" y="3790323"/>
                  <a:pt x="2458417" y="3960000"/>
                  <a:pt x="1980000" y="3960000"/>
                </a:cubicBezTo>
                <a:cubicBezTo>
                  <a:pt x="886476" y="3960000"/>
                  <a:pt x="0" y="3073524"/>
                  <a:pt x="0" y="1980000"/>
                </a:cubicBezTo>
                <a:cubicBezTo>
                  <a:pt x="0" y="886476"/>
                  <a:pt x="886476" y="0"/>
                  <a:pt x="1980000" y="0"/>
                </a:cubicBez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578010" y="3120955"/>
            <a:ext cx="3217990" cy="3110250"/>
          </a:xfrm>
          <a:custGeom>
            <a:avLst/>
            <a:gdLst/>
            <a:ahLst/>
            <a:cxnLst/>
            <a:rect l="l" t="t" r="r" b="b"/>
            <a:pathLst>
              <a:path w="3960000" h="3827420">
                <a:moveTo>
                  <a:pt x="2687816" y="0"/>
                </a:moveTo>
                <a:lnTo>
                  <a:pt x="2750705" y="23018"/>
                </a:lnTo>
                <a:cubicBezTo>
                  <a:pt x="3461357" y="323599"/>
                  <a:pt x="3960000" y="1027277"/>
                  <a:pt x="3960000" y="1847420"/>
                </a:cubicBezTo>
                <a:cubicBezTo>
                  <a:pt x="3960000" y="2940944"/>
                  <a:pt x="3073524" y="3827420"/>
                  <a:pt x="1980000" y="3827420"/>
                </a:cubicBezTo>
                <a:cubicBezTo>
                  <a:pt x="886476" y="3827420"/>
                  <a:pt x="0" y="2940944"/>
                  <a:pt x="0" y="1847420"/>
                </a:cubicBezTo>
                <a:lnTo>
                  <a:pt x="4880" y="1750793"/>
                </a:lnTo>
                <a:lnTo>
                  <a:pt x="14617" y="1754357"/>
                </a:lnTo>
                <a:cubicBezTo>
                  <a:pt x="209071" y="1814838"/>
                  <a:pt x="415817" y="1847420"/>
                  <a:pt x="630172" y="1847420"/>
                </a:cubicBezTo>
                <a:cubicBezTo>
                  <a:pt x="1630498" y="1847420"/>
                  <a:pt x="2465097" y="1137861"/>
                  <a:pt x="2658117" y="194597"/>
                </a:cubicBezTo>
                <a:lnTo>
                  <a:pt x="2687816" y="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481109" y="1327010"/>
            <a:ext cx="3217990" cy="3106125"/>
          </a:xfrm>
          <a:custGeom>
            <a:avLst/>
            <a:gdLst/>
            <a:ahLst/>
            <a:cxnLst/>
            <a:rect l="l" t="t" r="r" b="b"/>
            <a:pathLst>
              <a:path w="3960000" h="3822344">
                <a:moveTo>
                  <a:pt x="1980000" y="0"/>
                </a:moveTo>
                <a:cubicBezTo>
                  <a:pt x="3073524" y="0"/>
                  <a:pt x="3960000" y="886476"/>
                  <a:pt x="3960000" y="1980000"/>
                </a:cubicBezTo>
                <a:cubicBezTo>
                  <a:pt x="3960000" y="2800143"/>
                  <a:pt x="3461357" y="3503822"/>
                  <a:pt x="2750705" y="3804402"/>
                </a:cubicBezTo>
                <a:lnTo>
                  <a:pt x="2701684" y="3822344"/>
                </a:lnTo>
                <a:lnTo>
                  <a:pt x="2672630" y="3631974"/>
                </a:lnTo>
                <a:cubicBezTo>
                  <a:pt x="2479610" y="2688710"/>
                  <a:pt x="1645011" y="1979151"/>
                  <a:pt x="644685" y="1979151"/>
                </a:cubicBezTo>
                <a:cubicBezTo>
                  <a:pt x="430330" y="1979151"/>
                  <a:pt x="223584" y="2011733"/>
                  <a:pt x="29130" y="2072214"/>
                </a:cubicBezTo>
                <a:lnTo>
                  <a:pt x="5101" y="2081009"/>
                </a:lnTo>
                <a:lnTo>
                  <a:pt x="0" y="1980000"/>
                </a:lnTo>
                <a:cubicBezTo>
                  <a:pt x="0" y="886476"/>
                  <a:pt x="886476" y="0"/>
                  <a:pt x="1980000" y="0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5489244" y="2464891"/>
            <a:ext cx="1295177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>
                <a:solidFill>
                  <a:srgbClr val="FBF6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资源优化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826531" y="5032348"/>
            <a:ext cx="1260459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>
                <a:solidFill>
                  <a:srgbClr val="F9F6F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多维评估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074593" y="5032348"/>
            <a:ext cx="1208401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>
                <a:solidFill>
                  <a:srgbClr val="FDF9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激励措施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 flipH="1">
            <a:off x="1470530" y="1956659"/>
            <a:ext cx="275272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根据项目目标和成员专长，科学分配人力资源与物质资源，确保改善活动各环节得到充分支持。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 flipH="1">
            <a:off x="1470532" y="1630357"/>
            <a:ext cx="2915106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合理分工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298752" y="1665827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598408" y="1750219"/>
            <a:ext cx="1149382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设定里程碑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346377" y="1710880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16" name="Freeform 16"/>
          <p:cNvSpPr/>
          <p:nvPr/>
        </p:nvSpPr>
        <p:spPr>
          <a:xfrm rot="2700000">
            <a:off x="8442198" y="1762696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17" name="AutoShape 17"/>
          <p:cNvSpPr/>
          <p:nvPr/>
        </p:nvSpPr>
        <p:spPr>
          <a:xfrm>
            <a:off x="9995726" y="1665827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10295477" y="1750219"/>
            <a:ext cx="1152525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预留缓冲期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0043446" y="1710880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 rot="2700000">
            <a:off x="10139172" y="1762696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21" name="AutoShape 21"/>
          <p:cNvSpPr/>
          <p:nvPr/>
        </p:nvSpPr>
        <p:spPr>
          <a:xfrm>
            <a:off x="8298752" y="2137315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8598408" y="2221706"/>
            <a:ext cx="1152525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责任到人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8346377" y="2182368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4" name="Freeform 24"/>
          <p:cNvSpPr/>
          <p:nvPr/>
        </p:nvSpPr>
        <p:spPr>
          <a:xfrm rot="2700000">
            <a:off x="8442198" y="223418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25" name="AutoShape 25"/>
          <p:cNvSpPr/>
          <p:nvPr/>
        </p:nvSpPr>
        <p:spPr>
          <a:xfrm>
            <a:off x="9995726" y="2137315"/>
            <a:ext cx="1500188" cy="345567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10295477" y="2221706"/>
            <a:ext cx="1152525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阶段复盘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10043446" y="2182368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8" name="Freeform 28"/>
          <p:cNvSpPr/>
          <p:nvPr/>
        </p:nvSpPr>
        <p:spPr>
          <a:xfrm rot="2700000">
            <a:off x="10139172" y="223418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29" name="TextBox 29"/>
          <p:cNvSpPr txBox="1"/>
          <p:nvPr/>
        </p:nvSpPr>
        <p:spPr>
          <a:xfrm>
            <a:off x="84288" y="5671682"/>
            <a:ext cx="4192905" cy="3486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F6F4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标杆对比</a:t>
            </a:r>
            <a:endParaRPr lang="en-US" sz="1800">
              <a:solidFill>
                <a:srgbClr val="F6F4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230821" y="5665325"/>
            <a:ext cx="3745230" cy="3486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FB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快速迭代</a:t>
            </a:r>
            <a:endParaRPr lang="en-US" sz="1800">
              <a:solidFill>
                <a:srgbClr val="FB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566166" y="1653159"/>
            <a:ext cx="792004" cy="7920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573" y="8675"/>
                </a:moveTo>
                <a:cubicBezTo>
                  <a:pt x="19576" y="7884"/>
                  <a:pt x="19068" y="6656"/>
                  <a:pt x="19213" y="5391"/>
                </a:cubicBezTo>
                <a:cubicBezTo>
                  <a:pt x="19309" y="4564"/>
                  <a:pt x="19026" y="3752"/>
                  <a:pt x="18437" y="3163"/>
                </a:cubicBezTo>
                <a:cubicBezTo>
                  <a:pt x="17848" y="2574"/>
                  <a:pt x="17036" y="2291"/>
                  <a:pt x="16208" y="2387"/>
                </a:cubicBezTo>
                <a:cubicBezTo>
                  <a:pt x="14943" y="2532"/>
                  <a:pt x="13716" y="2024"/>
                  <a:pt x="12925" y="1027"/>
                </a:cubicBezTo>
                <a:cubicBezTo>
                  <a:pt x="12407" y="374"/>
                  <a:pt x="11633" y="0"/>
                  <a:pt x="10800" y="0"/>
                </a:cubicBezTo>
                <a:cubicBezTo>
                  <a:pt x="9967" y="0"/>
                  <a:pt x="9193" y="374"/>
                  <a:pt x="8675" y="1027"/>
                </a:cubicBezTo>
                <a:cubicBezTo>
                  <a:pt x="7884" y="2024"/>
                  <a:pt x="6657" y="2532"/>
                  <a:pt x="5392" y="2387"/>
                </a:cubicBezTo>
                <a:cubicBezTo>
                  <a:pt x="4564" y="2291"/>
                  <a:pt x="3752" y="2574"/>
                  <a:pt x="3163" y="3163"/>
                </a:cubicBezTo>
                <a:cubicBezTo>
                  <a:pt x="2574" y="3752"/>
                  <a:pt x="2291" y="4564"/>
                  <a:pt x="2387" y="5392"/>
                </a:cubicBezTo>
                <a:cubicBezTo>
                  <a:pt x="2532" y="6656"/>
                  <a:pt x="2024" y="7884"/>
                  <a:pt x="1026" y="8675"/>
                </a:cubicBezTo>
                <a:cubicBezTo>
                  <a:pt x="374" y="9193"/>
                  <a:pt x="0" y="9967"/>
                  <a:pt x="0" y="10800"/>
                </a:cubicBezTo>
                <a:cubicBezTo>
                  <a:pt x="0" y="11633"/>
                  <a:pt x="374" y="12407"/>
                  <a:pt x="1026" y="12925"/>
                </a:cubicBezTo>
                <a:cubicBezTo>
                  <a:pt x="2024" y="13716"/>
                  <a:pt x="2532" y="14944"/>
                  <a:pt x="2387" y="16209"/>
                </a:cubicBezTo>
                <a:cubicBezTo>
                  <a:pt x="2291" y="17036"/>
                  <a:pt x="2574" y="17848"/>
                  <a:pt x="3163" y="18437"/>
                </a:cubicBezTo>
                <a:cubicBezTo>
                  <a:pt x="3752" y="19026"/>
                  <a:pt x="4565" y="19309"/>
                  <a:pt x="5392" y="19213"/>
                </a:cubicBezTo>
                <a:cubicBezTo>
                  <a:pt x="6656" y="19068"/>
                  <a:pt x="7884" y="19576"/>
                  <a:pt x="8675" y="20573"/>
                </a:cubicBezTo>
                <a:cubicBezTo>
                  <a:pt x="9193" y="21226"/>
                  <a:pt x="9967" y="21600"/>
                  <a:pt x="10800" y="21600"/>
                </a:cubicBezTo>
                <a:cubicBezTo>
                  <a:pt x="11633" y="21600"/>
                  <a:pt x="12407" y="21226"/>
                  <a:pt x="12925" y="20573"/>
                </a:cubicBezTo>
                <a:cubicBezTo>
                  <a:pt x="13716" y="19576"/>
                  <a:pt x="14943" y="19068"/>
                  <a:pt x="16208" y="19213"/>
                </a:cubicBezTo>
                <a:cubicBezTo>
                  <a:pt x="17036" y="19308"/>
                  <a:pt x="17848" y="19026"/>
                  <a:pt x="18437" y="18437"/>
                </a:cubicBezTo>
                <a:cubicBezTo>
                  <a:pt x="19026" y="17848"/>
                  <a:pt x="19309" y="17036"/>
                  <a:pt x="19213" y="16208"/>
                </a:cubicBezTo>
                <a:cubicBezTo>
                  <a:pt x="19068" y="14944"/>
                  <a:pt x="19576" y="13716"/>
                  <a:pt x="20574" y="12925"/>
                </a:cubicBezTo>
                <a:cubicBezTo>
                  <a:pt x="21226" y="12407"/>
                  <a:pt x="21600" y="11633"/>
                  <a:pt x="21600" y="10800"/>
                </a:cubicBezTo>
                <a:cubicBezTo>
                  <a:pt x="21600" y="9967"/>
                  <a:pt x="21226" y="9193"/>
                  <a:pt x="20573" y="8675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2" name="TextBox 3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团队组建与资源分配</a:t>
            </a:r>
            <a:endParaRPr lang="en-US" sz="28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750325" y="1867444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9F9">
              <a:alpha val="100000"/>
            </a:srgbClr>
          </a:solidFill>
        </p:spPr>
      </p:sp>
      <p:sp>
        <p:nvSpPr>
          <p:cNvPr id="34" name="Freeform 34"/>
          <p:cNvSpPr/>
          <p:nvPr/>
        </p:nvSpPr>
        <p:spPr>
          <a:xfrm>
            <a:off x="5882161" y="1641869"/>
            <a:ext cx="629580" cy="629580"/>
          </a:xfrm>
          <a:custGeom>
            <a:avLst/>
            <a:gdLst/>
            <a:ahLst/>
            <a:cxnLst/>
            <a:rect l="l" t="t" r="r" b="b"/>
            <a:pathLst>
              <a:path w="361950" h="304800">
                <a:moveTo>
                  <a:pt x="202444" y="169259"/>
                </a:moveTo>
                <a:cubicBezTo>
                  <a:pt x="202444" y="169259"/>
                  <a:pt x="207007" y="107880"/>
                  <a:pt x="150762" y="100870"/>
                </a:cubicBezTo>
                <a:cubicBezTo>
                  <a:pt x="102546" y="95945"/>
                  <a:pt x="87878" y="140751"/>
                  <a:pt x="87878" y="140751"/>
                </a:cubicBezTo>
                <a:cubicBezTo>
                  <a:pt x="87878" y="140751"/>
                  <a:pt x="73362" y="126787"/>
                  <a:pt x="53664" y="138189"/>
                </a:cubicBezTo>
                <a:cubicBezTo>
                  <a:pt x="36033" y="149076"/>
                  <a:pt x="39157" y="168993"/>
                  <a:pt x="39157" y="168993"/>
                </a:cubicBezTo>
                <a:cubicBezTo>
                  <a:pt x="39157" y="168993"/>
                  <a:pt x="0" y="176603"/>
                  <a:pt x="0" y="216513"/>
                </a:cubicBezTo>
                <a:cubicBezTo>
                  <a:pt x="1086" y="257061"/>
                  <a:pt x="42272" y="256051"/>
                  <a:pt x="42272" y="256051"/>
                </a:cubicBezTo>
                <a:lnTo>
                  <a:pt x="196320" y="256451"/>
                </a:lnTo>
                <a:cubicBezTo>
                  <a:pt x="196320" y="256451"/>
                  <a:pt x="233191" y="256889"/>
                  <a:pt x="239906" y="218894"/>
                </a:cubicBezTo>
                <a:cubicBezTo>
                  <a:pt x="242497" y="177432"/>
                  <a:pt x="202444" y="169259"/>
                  <a:pt x="202444" y="169259"/>
                </a:cubicBezTo>
                <a:close/>
              </a:path>
              <a:path w="361950" h="304800">
                <a:moveTo>
                  <a:pt x="308486" y="174822"/>
                </a:moveTo>
                <a:cubicBezTo>
                  <a:pt x="308486" y="135360"/>
                  <a:pt x="276511" y="103384"/>
                  <a:pt x="237049" y="103384"/>
                </a:cubicBezTo>
                <a:cubicBezTo>
                  <a:pt x="230372" y="103384"/>
                  <a:pt x="216179" y="105556"/>
                  <a:pt x="202178" y="112805"/>
                </a:cubicBezTo>
                <a:cubicBezTo>
                  <a:pt x="202178" y="112824"/>
                  <a:pt x="193424" y="118777"/>
                  <a:pt x="193424" y="118777"/>
                </a:cubicBezTo>
                <a:cubicBezTo>
                  <a:pt x="193424" y="118777"/>
                  <a:pt x="207283" y="131359"/>
                  <a:pt x="208474" y="164697"/>
                </a:cubicBezTo>
                <a:cubicBezTo>
                  <a:pt x="208474" y="165287"/>
                  <a:pt x="245183" y="174708"/>
                  <a:pt x="245183" y="212808"/>
                </a:cubicBezTo>
                <a:cubicBezTo>
                  <a:pt x="245183" y="239001"/>
                  <a:pt x="231277" y="246202"/>
                  <a:pt x="231277" y="246202"/>
                </a:cubicBezTo>
                <a:lnTo>
                  <a:pt x="237049" y="246259"/>
                </a:lnTo>
                <a:cubicBezTo>
                  <a:pt x="237049" y="246259"/>
                  <a:pt x="308486" y="231381"/>
                  <a:pt x="308486" y="174822"/>
                </a:cubicBezTo>
                <a:close/>
              </a:path>
              <a:path w="361950" h="304800">
                <a:moveTo>
                  <a:pt x="237049" y="53378"/>
                </a:moveTo>
                <a:lnTo>
                  <a:pt x="216960" y="93564"/>
                </a:lnTo>
                <a:lnTo>
                  <a:pt x="257146" y="93564"/>
                </a:lnTo>
                <a:lnTo>
                  <a:pt x="237049" y="53378"/>
                </a:lnTo>
                <a:close/>
              </a:path>
              <a:path w="361950" h="304800">
                <a:moveTo>
                  <a:pt x="322878" y="88687"/>
                </a:moveTo>
                <a:lnTo>
                  <a:pt x="280254" y="102889"/>
                </a:lnTo>
                <a:lnTo>
                  <a:pt x="308667" y="131302"/>
                </a:lnTo>
                <a:lnTo>
                  <a:pt x="322878" y="88687"/>
                </a:lnTo>
                <a:close/>
              </a:path>
              <a:path w="361950" h="304800">
                <a:moveTo>
                  <a:pt x="318011" y="195205"/>
                </a:moveTo>
                <a:lnTo>
                  <a:pt x="358197" y="175117"/>
                </a:lnTo>
                <a:lnTo>
                  <a:pt x="318011" y="155029"/>
                </a:lnTo>
                <a:lnTo>
                  <a:pt x="318011" y="195205"/>
                </a:lnTo>
                <a:close/>
              </a:path>
              <a:path w="361950" h="304800">
                <a:moveTo>
                  <a:pt x="280264" y="246745"/>
                </a:moveTo>
                <a:lnTo>
                  <a:pt x="322888" y="260947"/>
                </a:lnTo>
                <a:lnTo>
                  <a:pt x="308686" y="218323"/>
                </a:lnTo>
                <a:lnTo>
                  <a:pt x="280264" y="246745"/>
                </a:lnTo>
              </a:path>
            </a:pathLst>
          </a:custGeom>
          <a:solidFill>
            <a:srgbClr val="FAFBFB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4385638" y="4139980"/>
            <a:ext cx="586311" cy="586311"/>
          </a:xfrm>
          <a:custGeom>
            <a:avLst/>
            <a:gdLst/>
            <a:ahLst/>
            <a:cxnLst/>
            <a:rect l="l" t="t" r="r" b="b"/>
            <a:pathLst>
              <a:path w="333375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33375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4F6F6">
              <a:alpha val="100000"/>
            </a:srgbClr>
          </a:solidFill>
        </p:spPr>
      </p:sp>
      <p:sp>
        <p:nvSpPr>
          <p:cNvPr id="36" name="Freeform 36"/>
          <p:cNvSpPr/>
          <p:nvPr/>
        </p:nvSpPr>
        <p:spPr>
          <a:xfrm>
            <a:off x="7187005" y="4139980"/>
            <a:ext cx="624654" cy="624654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rgbClr val="F4F6F6">
              <a:alpha val="100000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9012269" y="3277267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4">
              <a:alpha val="100000"/>
            </a:schemeClr>
          </a:solidFill>
        </p:spPr>
      </p:sp>
      <p:sp>
        <p:nvSpPr>
          <p:cNvPr id="38" name="AutoShape 38"/>
          <p:cNvSpPr/>
          <p:nvPr/>
        </p:nvSpPr>
        <p:spPr>
          <a:xfrm>
            <a:off x="8991695" y="3803938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4">
              <a:alpha val="100000"/>
            </a:schemeClr>
          </a:solidFill>
        </p:spPr>
      </p:sp>
      <p:sp>
        <p:nvSpPr>
          <p:cNvPr id="39" name="AutoShape 39"/>
          <p:cNvSpPr/>
          <p:nvPr/>
        </p:nvSpPr>
        <p:spPr>
          <a:xfrm>
            <a:off x="9012269" y="4344638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4">
              <a:alpha val="100000"/>
            </a:schemeClr>
          </a:solidFill>
        </p:spPr>
      </p:sp>
      <p:sp>
        <p:nvSpPr>
          <p:cNvPr id="40" name="AutoShape 40"/>
          <p:cNvSpPr/>
          <p:nvPr/>
        </p:nvSpPr>
        <p:spPr>
          <a:xfrm>
            <a:off x="9010745" y="4878614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4">
              <a:alpha val="100000"/>
            </a:schemeClr>
          </a:solidFill>
        </p:spPr>
      </p:sp>
      <p:sp>
        <p:nvSpPr>
          <p:cNvPr id="41" name="TextBox 41"/>
          <p:cNvSpPr txBox="1"/>
          <p:nvPr/>
        </p:nvSpPr>
        <p:spPr>
          <a:xfrm>
            <a:off x="9391364" y="3327845"/>
            <a:ext cx="1906905" cy="2628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>
                <a:solidFill>
                  <a:srgbClr val="FD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量化指标</a:t>
            </a:r>
            <a:endParaRPr lang="en-US" sz="1200">
              <a:solidFill>
                <a:srgbClr val="FD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381839" y="3835432"/>
            <a:ext cx="1906905" cy="300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动态考核</a:t>
            </a:r>
            <a:endParaRPr lang="en-US" sz="12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9391364" y="4406946"/>
            <a:ext cx="1906905" cy="2628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>
                <a:solidFill>
                  <a:srgbClr val="F6F4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自评报告</a:t>
            </a:r>
            <a:endParaRPr lang="en-US" sz="1200">
              <a:solidFill>
                <a:srgbClr val="F6F4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410414" y="4907756"/>
            <a:ext cx="1906905" cy="300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200">
                <a:solidFill>
                  <a:srgbClr val="FB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360度评估</a:t>
            </a:r>
            <a:endParaRPr lang="en-US" sz="1200">
              <a:solidFill>
                <a:srgbClr val="FB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AutoShape 45"/>
          <p:cNvSpPr/>
          <p:nvPr/>
        </p:nvSpPr>
        <p:spPr>
          <a:xfrm>
            <a:off x="9077420" y="3334417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46" name="Freeform 46"/>
          <p:cNvSpPr/>
          <p:nvPr/>
        </p:nvSpPr>
        <p:spPr>
          <a:xfrm rot="2700000">
            <a:off x="9176004" y="3383375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4">
                <a:alpha val="100000"/>
              </a:schemeClr>
            </a:solidFill>
            <a:prstDash val="solid"/>
          </a:ln>
        </p:spPr>
      </p:sp>
      <p:sp>
        <p:nvSpPr>
          <p:cNvPr id="47" name="AutoShape 47"/>
          <p:cNvSpPr/>
          <p:nvPr/>
        </p:nvSpPr>
        <p:spPr>
          <a:xfrm>
            <a:off x="9058370" y="3849848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48" name="Freeform 48"/>
          <p:cNvSpPr/>
          <p:nvPr/>
        </p:nvSpPr>
        <p:spPr>
          <a:xfrm rot="2700000">
            <a:off x="9147429" y="3911155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4">
                <a:alpha val="100000"/>
              </a:schemeClr>
            </a:solidFill>
            <a:prstDash val="solid"/>
          </a:ln>
        </p:spPr>
      </p:sp>
      <p:sp>
        <p:nvSpPr>
          <p:cNvPr id="49" name="AutoShape 49"/>
          <p:cNvSpPr/>
          <p:nvPr/>
        </p:nvSpPr>
        <p:spPr>
          <a:xfrm>
            <a:off x="9080278" y="4387120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0" name="Freeform 50"/>
          <p:cNvSpPr/>
          <p:nvPr/>
        </p:nvSpPr>
        <p:spPr>
          <a:xfrm rot="2700000">
            <a:off x="9176004" y="4439031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4">
                <a:alpha val="100000"/>
              </a:schemeClr>
            </a:solidFill>
            <a:prstDash val="solid"/>
          </a:ln>
        </p:spPr>
      </p:sp>
      <p:sp>
        <p:nvSpPr>
          <p:cNvPr id="51" name="AutoShape 51"/>
          <p:cNvSpPr/>
          <p:nvPr/>
        </p:nvSpPr>
        <p:spPr>
          <a:xfrm>
            <a:off x="9080278" y="4929854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2" name="Freeform 52"/>
          <p:cNvSpPr/>
          <p:nvPr/>
        </p:nvSpPr>
        <p:spPr>
          <a:xfrm rot="2700000">
            <a:off x="9176004" y="4981670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4">
                <a:alpha val="100000"/>
              </a:schemeClr>
            </a:solidFill>
            <a:prstDash val="solid"/>
          </a:ln>
        </p:spPr>
      </p:sp>
      <p:sp>
        <p:nvSpPr>
          <p:cNvPr id="53" name="AutoShape 53"/>
          <p:cNvSpPr/>
          <p:nvPr/>
        </p:nvSpPr>
        <p:spPr>
          <a:xfrm>
            <a:off x="566166" y="3277267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4" name="AutoShape 54"/>
          <p:cNvSpPr/>
          <p:nvPr/>
        </p:nvSpPr>
        <p:spPr>
          <a:xfrm>
            <a:off x="566166" y="3813463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5" name="AutoShape 55"/>
          <p:cNvSpPr/>
          <p:nvPr/>
        </p:nvSpPr>
        <p:spPr>
          <a:xfrm>
            <a:off x="566166" y="4340038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6" name="AutoShape 56"/>
          <p:cNvSpPr/>
          <p:nvPr/>
        </p:nvSpPr>
        <p:spPr>
          <a:xfrm>
            <a:off x="566166" y="4888139"/>
            <a:ext cx="2483739" cy="345567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7" name="TextBox 57"/>
          <p:cNvSpPr txBox="1"/>
          <p:nvPr/>
        </p:nvSpPr>
        <p:spPr>
          <a:xfrm>
            <a:off x="968216" y="3327845"/>
            <a:ext cx="2081689" cy="2724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>
                <a:solidFill>
                  <a:srgbClr val="F9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创新挑战赛</a:t>
            </a:r>
            <a:endParaRPr lang="en-US" sz="1200">
              <a:solidFill>
                <a:srgbClr val="F9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962168" y="3838990"/>
            <a:ext cx="2087737" cy="300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2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成果发布会</a:t>
            </a:r>
            <a:endParaRPr lang="en-US" sz="12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68216" y="4387596"/>
            <a:ext cx="2081689" cy="2724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>
                <a:solidFill>
                  <a:srgbClr val="FF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绩效奖励</a:t>
            </a:r>
            <a:endParaRPr lang="en-US" sz="1200">
              <a:solidFill>
                <a:srgbClr val="FF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968216" y="4907756"/>
            <a:ext cx="2034207" cy="300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200">
                <a:solidFill>
                  <a:srgbClr val="FD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工具支持</a:t>
            </a:r>
            <a:endParaRPr lang="en-US" sz="1200">
              <a:solidFill>
                <a:srgbClr val="FD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1" name="AutoShape 61"/>
          <p:cNvSpPr/>
          <p:nvPr/>
        </p:nvSpPr>
        <p:spPr>
          <a:xfrm>
            <a:off x="637985" y="3331464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62" name="Freeform 62"/>
          <p:cNvSpPr/>
          <p:nvPr/>
        </p:nvSpPr>
        <p:spPr>
          <a:xfrm rot="2700000">
            <a:off x="733711" y="3383375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3" name="AutoShape 63"/>
          <p:cNvSpPr/>
          <p:nvPr/>
        </p:nvSpPr>
        <p:spPr>
          <a:xfrm>
            <a:off x="637985" y="3859339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4" name="Freeform 64"/>
          <p:cNvSpPr/>
          <p:nvPr/>
        </p:nvSpPr>
        <p:spPr>
          <a:xfrm rot="2700000">
            <a:off x="733711" y="3911155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5" name="AutoShape 65"/>
          <p:cNvSpPr/>
          <p:nvPr/>
        </p:nvSpPr>
        <p:spPr>
          <a:xfrm>
            <a:off x="637985" y="4387120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6" name="Freeform 66"/>
          <p:cNvSpPr/>
          <p:nvPr/>
        </p:nvSpPr>
        <p:spPr>
          <a:xfrm rot="2700000">
            <a:off x="733711" y="4439031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7" name="AutoShape 67"/>
          <p:cNvSpPr/>
          <p:nvPr/>
        </p:nvSpPr>
        <p:spPr>
          <a:xfrm>
            <a:off x="637985" y="4929854"/>
            <a:ext cx="252031" cy="252031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8" name="Freeform 68"/>
          <p:cNvSpPr/>
          <p:nvPr/>
        </p:nvSpPr>
        <p:spPr>
          <a:xfrm rot="2700000">
            <a:off x="733711" y="4981670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3328670" y="2887980"/>
            <a:ext cx="5592445" cy="14255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25">
                <a:solidFill>
                  <a:srgbClr val="37383A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改善活动的推动</a:t>
            </a:r>
            <a:endParaRPr lang="en-US" sz="3625">
              <a:solidFill>
                <a:srgbClr val="37383A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4892040" y="120332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0200">
                <a:solidFill>
                  <a:srgbClr val="0366FD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05</a:t>
            </a:r>
            <a:endParaRPr lang="en-US" sz="10200">
              <a:solidFill>
                <a:srgbClr val="0366FD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002" name="Picture 2"/>
          <p:cNvPicPr>
            <a:picLocks noChangeAspect="1"/>
          </p:cNvPicPr>
          <p:nvPr/>
        </p:nvPicPr>
        <p:blipFill>
          <a:blip r:embed="rId2"/>
          <a:srcRect l="5985" t="1410" r="9783" b="18399"/>
          <a:stretch>
            <a:fillRect/>
          </a:stretch>
        </p:blipFill>
        <p:spPr>
          <a:xfrm>
            <a:off x="5715" y="0"/>
            <a:ext cx="12186284" cy="6858000"/>
          </a:xfrm>
          <a:prstGeom prst="rect">
            <a:avLst/>
          </a:prstGeom>
        </p:spPr>
      </p:pic>
      <p:sp>
        <p:nvSpPr>
          <p:cNvPr id="800003" name="TextBox 3"/>
          <p:cNvSpPr txBox="1"/>
          <p:nvPr/>
        </p:nvSpPr>
        <p:spPr>
          <a:xfrm>
            <a:off x="2408555" y="578079"/>
            <a:ext cx="2658110" cy="4921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366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3200">
              <a:solidFill>
                <a:srgbClr val="0366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00008" name="AutoShape 4"/>
          <p:cNvSpPr/>
          <p:nvPr/>
        </p:nvSpPr>
        <p:spPr>
          <a:xfrm>
            <a:off x="842645" y="388849"/>
            <a:ext cx="1987550" cy="8705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>
                <a:solidFill>
                  <a:srgbClr val="37383A">
                    <a:alpha val="100000"/>
                  </a:srgbClr>
                </a:solidFill>
                <a:latin typeface="Noto Sans SC ExtraBold"/>
                <a:ea typeface="Noto Sans SC ExtraBold"/>
                <a:cs typeface="Noto Sans SC ExtraBold"/>
              </a:rPr>
              <a:t>目录</a:t>
            </a:r>
            <a:endParaRPr lang="en-US" sz="1100"/>
          </a:p>
        </p:txBody>
      </p:sp>
      <p:sp>
        <p:nvSpPr>
          <p:cNvPr id="800041" name="AutoShape 5"/>
          <p:cNvSpPr/>
          <p:nvPr/>
        </p:nvSpPr>
        <p:spPr>
          <a:xfrm>
            <a:off x="1937385" y="1727835"/>
            <a:ext cx="3874135" cy="720725"/>
          </a:xfrm>
          <a:prstGeom prst="roundRect">
            <a:avLst>
              <a:gd name="adj" fmla="val 9565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87D6FD">
                <a:alpha val="100000"/>
              </a:srgbClr>
            </a:solidFill>
            <a:prstDash val="solid"/>
          </a:ln>
        </p:spPr>
      </p:sp>
      <p:sp>
        <p:nvSpPr>
          <p:cNvPr id="800042" name="AutoShape 6"/>
          <p:cNvSpPr/>
          <p:nvPr/>
        </p:nvSpPr>
        <p:spPr>
          <a:xfrm>
            <a:off x="1413308" y="1621585"/>
            <a:ext cx="923330" cy="923330"/>
          </a:xfrm>
          <a:prstGeom prst="ellipse">
            <a:avLst/>
          </a:prstGeom>
          <a:solidFill>
            <a:srgbClr val="0366FD">
              <a:alpha val="100000"/>
            </a:srgbClr>
          </a:solidFill>
        </p:spPr>
      </p:sp>
      <p:sp>
        <p:nvSpPr>
          <p:cNvPr id="800043" name="TextBox 7"/>
          <p:cNvSpPr txBox="1"/>
          <p:nvPr/>
        </p:nvSpPr>
        <p:spPr>
          <a:xfrm>
            <a:off x="1354138" y="1837055"/>
            <a:ext cx="1041400" cy="492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Noto Sans SC ExtraBold"/>
                <a:ea typeface="Noto Sans SC ExtraBold"/>
                <a:cs typeface="Noto Sans SC ExtraBold"/>
              </a:rPr>
              <a:t>01</a:t>
            </a:r>
            <a:endParaRPr lang="en-US" sz="3200">
              <a:solidFill>
                <a:srgbClr val="FFFFFF">
                  <a:alpha val="100000"/>
                </a:srgbClr>
              </a:solidFill>
              <a:latin typeface="Noto Sans SC ExtraBold"/>
              <a:ea typeface="Noto Sans SC ExtraBold"/>
              <a:cs typeface="Noto Sans SC ExtraBold"/>
            </a:endParaRPr>
          </a:p>
        </p:txBody>
      </p:sp>
      <p:sp>
        <p:nvSpPr>
          <p:cNvPr id="800044" name="TextBox 8"/>
          <p:cNvSpPr txBox="1"/>
          <p:nvPr/>
        </p:nvSpPr>
        <p:spPr>
          <a:xfrm>
            <a:off x="2531110" y="1906905"/>
            <a:ext cx="3075940" cy="3536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300">
                <a:solidFill>
                  <a:srgbClr val="17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精益领导力概述</a:t>
            </a:r>
            <a:endParaRPr lang="en-US" sz="2300">
              <a:solidFill>
                <a:srgbClr val="17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00045" name="AutoShape 9"/>
          <p:cNvSpPr/>
          <p:nvPr/>
        </p:nvSpPr>
        <p:spPr>
          <a:xfrm>
            <a:off x="6951345" y="1727835"/>
            <a:ext cx="3874135" cy="720725"/>
          </a:xfrm>
          <a:prstGeom prst="roundRect">
            <a:avLst>
              <a:gd name="adj" fmla="val 9565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87D6FD">
                <a:alpha val="100000"/>
              </a:srgbClr>
            </a:solidFill>
            <a:prstDash val="solid"/>
          </a:ln>
        </p:spPr>
      </p:sp>
      <p:sp>
        <p:nvSpPr>
          <p:cNvPr id="800046" name="AutoShape 10"/>
          <p:cNvSpPr/>
          <p:nvPr/>
        </p:nvSpPr>
        <p:spPr>
          <a:xfrm>
            <a:off x="6427268" y="1621585"/>
            <a:ext cx="923330" cy="923330"/>
          </a:xfrm>
          <a:prstGeom prst="ellipse">
            <a:avLst/>
          </a:prstGeom>
          <a:solidFill>
            <a:srgbClr val="0366FD">
              <a:alpha val="100000"/>
            </a:srgbClr>
          </a:solidFill>
        </p:spPr>
      </p:sp>
      <p:sp>
        <p:nvSpPr>
          <p:cNvPr id="800047" name="TextBox 11"/>
          <p:cNvSpPr txBox="1"/>
          <p:nvPr/>
        </p:nvSpPr>
        <p:spPr>
          <a:xfrm>
            <a:off x="6368098" y="1837055"/>
            <a:ext cx="1041400" cy="492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Noto Sans SC ExtraBold"/>
                <a:ea typeface="Noto Sans SC ExtraBold"/>
                <a:cs typeface="Noto Sans SC ExtraBold"/>
              </a:rPr>
              <a:t>02</a:t>
            </a:r>
            <a:endParaRPr lang="en-US" sz="3200">
              <a:solidFill>
                <a:srgbClr val="FFFFFF">
                  <a:alpha val="100000"/>
                </a:srgbClr>
              </a:solidFill>
              <a:latin typeface="Noto Sans SC ExtraBold"/>
              <a:ea typeface="Noto Sans SC ExtraBold"/>
              <a:cs typeface="Noto Sans SC ExtraBold"/>
            </a:endParaRPr>
          </a:p>
        </p:txBody>
      </p:sp>
      <p:sp>
        <p:nvSpPr>
          <p:cNvPr id="800048" name="TextBox 12"/>
          <p:cNvSpPr txBox="1"/>
          <p:nvPr/>
        </p:nvSpPr>
        <p:spPr>
          <a:xfrm>
            <a:off x="7545070" y="1906905"/>
            <a:ext cx="3075940" cy="3536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300">
                <a:solidFill>
                  <a:srgbClr val="17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精益文化构建</a:t>
            </a:r>
            <a:endParaRPr lang="en-US" sz="2300">
              <a:solidFill>
                <a:srgbClr val="17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00012" name="AutoShape 13"/>
          <p:cNvSpPr/>
          <p:nvPr/>
        </p:nvSpPr>
        <p:spPr>
          <a:xfrm>
            <a:off x="1937385" y="2913380"/>
            <a:ext cx="3874135" cy="720725"/>
          </a:xfrm>
          <a:prstGeom prst="roundRect">
            <a:avLst>
              <a:gd name="adj" fmla="val 9565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87D6FD">
                <a:alpha val="100000"/>
              </a:srgbClr>
            </a:solidFill>
            <a:prstDash val="solid"/>
          </a:ln>
        </p:spPr>
      </p:sp>
      <p:sp>
        <p:nvSpPr>
          <p:cNvPr id="800014" name="AutoShape 14"/>
          <p:cNvSpPr/>
          <p:nvPr/>
        </p:nvSpPr>
        <p:spPr>
          <a:xfrm>
            <a:off x="1413308" y="2807130"/>
            <a:ext cx="923330" cy="923330"/>
          </a:xfrm>
          <a:prstGeom prst="ellipse">
            <a:avLst/>
          </a:prstGeom>
          <a:solidFill>
            <a:srgbClr val="0366FD">
              <a:alpha val="100000"/>
            </a:srgbClr>
          </a:solidFill>
        </p:spPr>
      </p:sp>
      <p:sp>
        <p:nvSpPr>
          <p:cNvPr id="800016" name="TextBox 15"/>
          <p:cNvSpPr txBox="1"/>
          <p:nvPr/>
        </p:nvSpPr>
        <p:spPr>
          <a:xfrm>
            <a:off x="1354138" y="3022600"/>
            <a:ext cx="1041400" cy="492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Noto Sans SC ExtraBold"/>
                <a:ea typeface="Noto Sans SC ExtraBold"/>
                <a:cs typeface="Noto Sans SC ExtraBold"/>
              </a:rPr>
              <a:t>03</a:t>
            </a:r>
            <a:endParaRPr lang="en-US" sz="3200">
              <a:solidFill>
                <a:srgbClr val="FFFFFF">
                  <a:alpha val="100000"/>
                </a:srgbClr>
              </a:solidFill>
              <a:latin typeface="Noto Sans SC ExtraBold"/>
              <a:ea typeface="Noto Sans SC ExtraBold"/>
              <a:cs typeface="Noto Sans SC ExtraBold"/>
            </a:endParaRPr>
          </a:p>
        </p:txBody>
      </p:sp>
      <p:sp>
        <p:nvSpPr>
          <p:cNvPr id="800017" name="TextBox 16"/>
          <p:cNvSpPr txBox="1"/>
          <p:nvPr/>
        </p:nvSpPr>
        <p:spPr>
          <a:xfrm>
            <a:off x="2531110" y="3092450"/>
            <a:ext cx="3075940" cy="3536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300">
                <a:solidFill>
                  <a:srgbClr val="17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团队激励方法</a:t>
            </a:r>
            <a:endParaRPr lang="en-US" sz="2300">
              <a:solidFill>
                <a:srgbClr val="17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00021" name="AutoShape 17"/>
          <p:cNvSpPr/>
          <p:nvPr/>
        </p:nvSpPr>
        <p:spPr>
          <a:xfrm>
            <a:off x="6951345" y="2913380"/>
            <a:ext cx="3874135" cy="720725"/>
          </a:xfrm>
          <a:prstGeom prst="roundRect">
            <a:avLst>
              <a:gd name="adj" fmla="val 9565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87D6FD">
                <a:alpha val="100000"/>
              </a:srgbClr>
            </a:solidFill>
            <a:prstDash val="solid"/>
          </a:ln>
        </p:spPr>
      </p:sp>
      <p:sp>
        <p:nvSpPr>
          <p:cNvPr id="800022" name="AutoShape 18"/>
          <p:cNvSpPr/>
          <p:nvPr/>
        </p:nvSpPr>
        <p:spPr>
          <a:xfrm>
            <a:off x="6427268" y="2807130"/>
            <a:ext cx="923330" cy="923330"/>
          </a:xfrm>
          <a:prstGeom prst="ellipse">
            <a:avLst/>
          </a:prstGeom>
          <a:solidFill>
            <a:srgbClr val="0366FD">
              <a:alpha val="100000"/>
            </a:srgbClr>
          </a:solidFill>
        </p:spPr>
      </p:sp>
      <p:sp>
        <p:nvSpPr>
          <p:cNvPr id="800055" name="TextBox 19"/>
          <p:cNvSpPr txBox="1"/>
          <p:nvPr/>
        </p:nvSpPr>
        <p:spPr>
          <a:xfrm>
            <a:off x="6368098" y="3022600"/>
            <a:ext cx="1041400" cy="492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Noto Sans SC ExtraBold"/>
                <a:ea typeface="Noto Sans SC ExtraBold"/>
                <a:cs typeface="Noto Sans SC ExtraBold"/>
              </a:rPr>
              <a:t>04</a:t>
            </a:r>
            <a:endParaRPr lang="en-US" sz="3200">
              <a:solidFill>
                <a:srgbClr val="FFFFFF">
                  <a:alpha val="100000"/>
                </a:srgbClr>
              </a:solidFill>
              <a:latin typeface="Noto Sans SC ExtraBold"/>
              <a:ea typeface="Noto Sans SC ExtraBold"/>
              <a:cs typeface="Noto Sans SC ExtraBold"/>
            </a:endParaRPr>
          </a:p>
        </p:txBody>
      </p:sp>
      <p:sp>
        <p:nvSpPr>
          <p:cNvPr id="800056" name="TextBox 20"/>
          <p:cNvSpPr txBox="1"/>
          <p:nvPr/>
        </p:nvSpPr>
        <p:spPr>
          <a:xfrm>
            <a:off x="7545070" y="3092450"/>
            <a:ext cx="3075940" cy="3536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300">
                <a:solidFill>
                  <a:srgbClr val="17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改善活动的组织</a:t>
            </a:r>
            <a:endParaRPr lang="en-US" sz="2300">
              <a:solidFill>
                <a:srgbClr val="17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00004" name="AutoShape 21"/>
          <p:cNvSpPr/>
          <p:nvPr/>
        </p:nvSpPr>
        <p:spPr>
          <a:xfrm>
            <a:off x="1937385" y="4076065"/>
            <a:ext cx="3874135" cy="720725"/>
          </a:xfrm>
          <a:prstGeom prst="roundRect">
            <a:avLst>
              <a:gd name="adj" fmla="val 9565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87D6FD">
                <a:alpha val="100000"/>
              </a:srgbClr>
            </a:solidFill>
            <a:prstDash val="solid"/>
          </a:ln>
        </p:spPr>
      </p:sp>
      <p:sp>
        <p:nvSpPr>
          <p:cNvPr id="800005" name="AutoShape 22"/>
          <p:cNvSpPr/>
          <p:nvPr/>
        </p:nvSpPr>
        <p:spPr>
          <a:xfrm>
            <a:off x="1413308" y="3969815"/>
            <a:ext cx="923330" cy="923330"/>
          </a:xfrm>
          <a:prstGeom prst="ellipse">
            <a:avLst/>
          </a:prstGeom>
          <a:solidFill>
            <a:srgbClr val="0366FD">
              <a:alpha val="100000"/>
            </a:srgbClr>
          </a:solidFill>
        </p:spPr>
      </p:sp>
      <p:sp>
        <p:nvSpPr>
          <p:cNvPr id="800006" name="TextBox 23"/>
          <p:cNvSpPr txBox="1"/>
          <p:nvPr/>
        </p:nvSpPr>
        <p:spPr>
          <a:xfrm>
            <a:off x="1354138" y="4185285"/>
            <a:ext cx="1041400" cy="492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Noto Sans SC ExtraBold"/>
                <a:ea typeface="Noto Sans SC ExtraBold"/>
                <a:cs typeface="Noto Sans SC ExtraBold"/>
              </a:rPr>
              <a:t>05</a:t>
            </a:r>
            <a:endParaRPr lang="en-US" sz="3200">
              <a:solidFill>
                <a:srgbClr val="FFFFFF">
                  <a:alpha val="100000"/>
                </a:srgbClr>
              </a:solidFill>
              <a:latin typeface="Noto Sans SC ExtraBold"/>
              <a:ea typeface="Noto Sans SC ExtraBold"/>
              <a:cs typeface="Noto Sans SC ExtraBold"/>
            </a:endParaRPr>
          </a:p>
        </p:txBody>
      </p:sp>
      <p:sp>
        <p:nvSpPr>
          <p:cNvPr id="800007" name="TextBox 24"/>
          <p:cNvSpPr txBox="1"/>
          <p:nvPr/>
        </p:nvSpPr>
        <p:spPr>
          <a:xfrm>
            <a:off x="2531110" y="4255135"/>
            <a:ext cx="3075940" cy="3536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300">
                <a:solidFill>
                  <a:srgbClr val="17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改善活动的推动</a:t>
            </a:r>
            <a:endParaRPr lang="en-US" sz="2300">
              <a:solidFill>
                <a:srgbClr val="17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00009" name="AutoShape 25"/>
          <p:cNvSpPr/>
          <p:nvPr/>
        </p:nvSpPr>
        <p:spPr>
          <a:xfrm>
            <a:off x="6951345" y="4076065"/>
            <a:ext cx="3874135" cy="720725"/>
          </a:xfrm>
          <a:prstGeom prst="roundRect">
            <a:avLst>
              <a:gd name="adj" fmla="val 9565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87D6FD">
                <a:alpha val="100000"/>
              </a:srgbClr>
            </a:solidFill>
            <a:prstDash val="solid"/>
          </a:ln>
        </p:spPr>
      </p:sp>
      <p:sp>
        <p:nvSpPr>
          <p:cNvPr id="800010" name="AutoShape 26"/>
          <p:cNvSpPr/>
          <p:nvPr/>
        </p:nvSpPr>
        <p:spPr>
          <a:xfrm>
            <a:off x="6427268" y="3969815"/>
            <a:ext cx="923330" cy="923330"/>
          </a:xfrm>
          <a:prstGeom prst="ellipse">
            <a:avLst/>
          </a:prstGeom>
          <a:solidFill>
            <a:srgbClr val="0366FD">
              <a:alpha val="100000"/>
            </a:srgbClr>
          </a:solidFill>
        </p:spPr>
      </p:sp>
      <p:sp>
        <p:nvSpPr>
          <p:cNvPr id="800011" name="TextBox 27"/>
          <p:cNvSpPr txBox="1"/>
          <p:nvPr/>
        </p:nvSpPr>
        <p:spPr>
          <a:xfrm>
            <a:off x="6368098" y="4185285"/>
            <a:ext cx="1041400" cy="492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Noto Sans SC ExtraBold"/>
                <a:ea typeface="Noto Sans SC ExtraBold"/>
                <a:cs typeface="Noto Sans SC ExtraBold"/>
              </a:rPr>
              <a:t>06</a:t>
            </a:r>
            <a:endParaRPr lang="en-US" sz="3200">
              <a:solidFill>
                <a:srgbClr val="FFFFFF">
                  <a:alpha val="100000"/>
                </a:srgbClr>
              </a:solidFill>
              <a:latin typeface="Noto Sans SC ExtraBold"/>
              <a:ea typeface="Noto Sans SC ExtraBold"/>
              <a:cs typeface="Noto Sans SC ExtraBold"/>
            </a:endParaRPr>
          </a:p>
        </p:txBody>
      </p:sp>
      <p:sp>
        <p:nvSpPr>
          <p:cNvPr id="800013" name="TextBox 28"/>
          <p:cNvSpPr txBox="1"/>
          <p:nvPr/>
        </p:nvSpPr>
        <p:spPr>
          <a:xfrm>
            <a:off x="7545070" y="4255135"/>
            <a:ext cx="3075940" cy="3536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300">
                <a:solidFill>
                  <a:srgbClr val="17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精益实践案例研究</a:t>
            </a:r>
            <a:endParaRPr lang="en-US" sz="2300">
              <a:solidFill>
                <a:srgbClr val="17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明确愿景与目标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981135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建立问责机制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培养问题解决能力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资源协调与授权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以身作则示范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领导者在推动中的关键作用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2185437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2284030"/>
            <a:ext cx="0" cy="462561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1452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领导者需清晰传达改善活动的战略意义，将精益理念与组织目标紧密结合，确保团队成员理解并认同改进方向。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14526" cy="1218548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领导者应亲自参与改善实践，通过现场观察（Gemba Walk）和标准化作业展示对精益原则的承诺，树立行为标杆。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14526" cy="1215852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为改善团队提供必要的时间、预算和跨部门支持，同时赋予一线员工决策权以快速响应改进机会。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2477197"/>
            <a:ext cx="4416675" cy="1231684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定期审查改善项目的关键绩效指标（KPI），通过可视化看板跟踪进度，确保责任落实到具体人员。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16675" cy="1144609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通过组织A3报告培训和PDCA循环工作坊，系统性提升团队根因分析与对策制定的专业能力。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567" y="1333976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flipH="1">
            <a:off x="6373368" y="1362551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 flipH="1">
            <a:off x="858078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flipH="1">
            <a:off x="787993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34556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556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465511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0" y="517049"/>
                </a:moveTo>
                <a:lnTo>
                  <a:pt x="0" y="517049"/>
                </a:lnTo>
                <a:lnTo>
                  <a:pt x="596961" y="517049"/>
                </a:lnTo>
                <a:lnTo>
                  <a:pt x="298527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6142870" y="2863519"/>
            <a:ext cx="1931923" cy="3346845"/>
          </a:xfrm>
          <a:custGeom>
            <a:avLst/>
            <a:gdLst/>
            <a:ahLst/>
            <a:cxnLst/>
            <a:rect l="l" t="t" r="r" b="b"/>
            <a:pathLst>
              <a:path w="878964" h="1522709">
                <a:moveTo>
                  <a:pt x="878964" y="1005660"/>
                </a:moveTo>
                <a:lnTo>
                  <a:pt x="298434" y="0"/>
                </a:lnTo>
                <a:lnTo>
                  <a:pt x="0" y="517049"/>
                </a:lnTo>
                <a:lnTo>
                  <a:pt x="580437" y="1522709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3414397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298434" y="0"/>
                </a:moveTo>
                <a:lnTo>
                  <a:pt x="298434" y="0"/>
                </a:lnTo>
                <a:lnTo>
                  <a:pt x="0" y="517049"/>
                </a:lnTo>
                <a:lnTo>
                  <a:pt x="596961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164078" y="5155091"/>
            <a:ext cx="3207697" cy="1136448"/>
          </a:xfrm>
          <a:custGeom>
            <a:avLst/>
            <a:gdLst/>
            <a:ahLst/>
            <a:cxnLst/>
            <a:rect l="l" t="t" r="r" b="b"/>
            <a:pathLst>
              <a:path w="1459401" h="517048">
                <a:moveTo>
                  <a:pt x="298434" y="517049"/>
                </a:moveTo>
                <a:lnTo>
                  <a:pt x="1459402" y="517049"/>
                </a:lnTo>
                <a:lnTo>
                  <a:pt x="1160968" y="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5440056" y="1645894"/>
            <a:ext cx="1311889" cy="1136448"/>
          </a:xfrm>
          <a:custGeom>
            <a:avLst/>
            <a:gdLst/>
            <a:ahLst/>
            <a:cxnLst/>
            <a:rect l="l" t="t" r="r" b="b"/>
            <a:pathLst>
              <a:path w="596868" h="517048">
                <a:moveTo>
                  <a:pt x="596869" y="517049"/>
                </a:moveTo>
                <a:lnTo>
                  <a:pt x="596869" y="517049"/>
                </a:lnTo>
                <a:lnTo>
                  <a:pt x="298434" y="0"/>
                </a:lnTo>
                <a:lnTo>
                  <a:pt x="0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117211" y="2863519"/>
            <a:ext cx="2587867" cy="2210395"/>
          </a:xfrm>
          <a:custGeom>
            <a:avLst/>
            <a:gdLst/>
            <a:ahLst/>
            <a:cxnLst/>
            <a:rect l="l" t="t" r="r" b="b"/>
            <a:pathLst>
              <a:path w="1177398" h="1005660">
                <a:moveTo>
                  <a:pt x="580530" y="0"/>
                </a:moveTo>
                <a:lnTo>
                  <a:pt x="0" y="1005660"/>
                </a:lnTo>
                <a:lnTo>
                  <a:pt x="596961" y="1005660"/>
                </a:lnTo>
                <a:lnTo>
                  <a:pt x="1177399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79244" y="5460397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PDCA循环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1952" y="3706273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文化培育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61214" y="4305490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标准化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6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建立PDCA循环培训机制，指导团队掌握计划-执行-检查-改进的工作方法，形成持续改进的闭环管理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617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制定标准化作业流程（SOP），通过可视化看板管理实现工作标准的持续优化与迭代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643809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75366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2533951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725617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建立每日站会机制，通过短周期复盘及时发现问题并制定对策，培养持续改进的工作习惯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5617" y="1686081"/>
            <a:ext cx="3883378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机制建设：日常管理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 flipH="1">
            <a:off x="91010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改进工具应用：推广A3报告、5Why分析等精益工具，通过标准化方法系统识别和解决问题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 flipH="1">
            <a:off x="8441129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持续改善活动：定期开展Kaizen活动，鼓励全员参与流程优化提案并实施有效改进措施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10009606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 flipH="1">
            <a:off x="1089974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 flipH="1">
            <a:off x="9119464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 flipH="1">
            <a:off x="7528879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设立改善提案制度，将改进成果纳入绩效考核，形成持续改进的正向循环机制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 flipH="1">
            <a:off x="7642088" y="1686081"/>
            <a:ext cx="3822902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机制建设：激励机制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持续改进机制建立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734503" y="3094672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3" name="Freeform 33"/>
          <p:cNvSpPr/>
          <p:nvPr/>
        </p:nvSpPr>
        <p:spPr>
          <a:xfrm>
            <a:off x="844549" y="309447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4" name="Freeform 34"/>
          <p:cNvSpPr/>
          <p:nvPr/>
        </p:nvSpPr>
        <p:spPr>
          <a:xfrm>
            <a:off x="2624833" y="311352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9200820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6" name="Freeform 36"/>
          <p:cNvSpPr/>
          <p:nvPr/>
        </p:nvSpPr>
        <p:spPr>
          <a:xfrm>
            <a:off x="10086379" y="3094477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7" name="Freeform 37"/>
          <p:cNvSpPr/>
          <p:nvPr/>
        </p:nvSpPr>
        <p:spPr>
          <a:xfrm>
            <a:off x="10981103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9437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061524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194952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8112652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246081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00566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障碍识别与解决方案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926519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624948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变革抵触心理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835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开展精益文化宣导活动，通过成功案例展示和短期速赢项目逐步消除员工的恐惧与怀疑情绪。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58413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782367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480796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数据采集瓶颈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74199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部署物联网传感器和MES系统实现实时数据采集，运用统计过程控制（SPC）技术识别异常波动。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14261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9628970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327399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跨部门协作障碍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22080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引入客户-供应商（内部SIPOC）模型明确流程接口责任，建立跨部门KPI联动考核机制。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560864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88309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58152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技能断层问题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7492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设计阶梯式培训体系（从白带至黑带认证），结合OJT在岗培训与模拟沙盘演练提升实战能力。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1498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5738942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4437371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改善成果维持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330775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开发防错（Poka-Yoke）装置和自动化报警系统，通过目视化管理工具实现异常即时感知与响应。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670836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958554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>
            <a:off x="828397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资源分配冲突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7737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运用约束理论（TOC）识别关键资源瓶颈，建立基于改善投资回报率（ROI）的优先级评估矩阵。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51743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3328670" y="2887980"/>
            <a:ext cx="5592445" cy="14255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25">
                <a:solidFill>
                  <a:srgbClr val="37383A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精益实践案例研究</a:t>
            </a:r>
            <a:endParaRPr lang="en-US" sz="3625">
              <a:solidFill>
                <a:srgbClr val="37383A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4892040" y="120332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0200">
                <a:solidFill>
                  <a:srgbClr val="0366FD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06</a:t>
            </a:r>
            <a:endParaRPr lang="en-US" sz="10200">
              <a:solidFill>
                <a:srgbClr val="0366FD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18379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369165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 rot="10800000">
            <a:off x="369166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369164" y="5935180"/>
            <a:ext cx="11459847" cy="621927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818363" y="6032005"/>
            <a:ext cx="10565130" cy="4248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solidFill>
                  <a:srgbClr val="FB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通过价值流图析找出7大浪费点，制定18项改善对策，预计年效益提升230万元</a:t>
            </a:r>
            <a:endParaRPr lang="en-US" sz="1400">
              <a:solidFill>
                <a:srgbClr val="FB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4609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6F9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问题1：信息失真</a:t>
            </a:r>
            <a:endParaRPr lang="en-US" sz="1400">
              <a:solidFill>
                <a:srgbClr val="F6F9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3737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跨部门信息传递存在3次偏差，导致决策延误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068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实施结构化沟通培训，统一信息传递标准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49300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610887" y="4204151"/>
            <a:ext cx="26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3068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部署可视化看板系统，实现生产数据实时同步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9300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601759" y="4902718"/>
            <a:ext cx="27622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369165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6216174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 rot="10800000">
            <a:off x="621617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39161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5F6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问题3：进度失控</a:t>
            </a:r>
            <a:endParaRPr lang="en-US" sz="1400">
              <a:solidFill>
                <a:srgbClr val="F5F6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0074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6F3F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3个项目因进度追踪缺失导致交付延期</a:t>
            </a:r>
            <a:endParaRPr lang="en-US" sz="1000">
              <a:solidFill>
                <a:srgbClr val="F6F3F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5007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实施滚动式周计划与每日站会机制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496309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47401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5007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建立项目红黄绿灯预警系统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6496309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TextBox 25"/>
          <p:cNvSpPr txBox="1"/>
          <p:nvPr/>
        </p:nvSpPr>
        <p:spPr>
          <a:xfrm>
            <a:off x="647401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6216174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7" name="Freeform 27"/>
          <p:cNvSpPr/>
          <p:nvPr/>
        </p:nvSpPr>
        <p:spPr>
          <a:xfrm>
            <a:off x="3292670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28" name="Freeform 28"/>
          <p:cNvSpPr/>
          <p:nvPr/>
        </p:nvSpPr>
        <p:spPr>
          <a:xfrm rot="10800000">
            <a:off x="3292671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3468114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问题2：流程冗余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477242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装配线存在5个非增值环节，单件工时超标28%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726573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运用ECRS分析法消除3个冗余工序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3572805" y="4177181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550508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726573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导入自动检测设备替代人工目检环节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3572805" y="4875748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6" name="TextBox 36"/>
          <p:cNvSpPr txBox="1"/>
          <p:nvPr/>
        </p:nvSpPr>
        <p:spPr>
          <a:xfrm>
            <a:off x="3550508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3286858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 rot="10800000">
            <a:off x="910885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39" name="TextBox 39"/>
          <p:cNvSpPr txBox="1"/>
          <p:nvPr/>
        </p:nvSpPr>
        <p:spPr>
          <a:xfrm>
            <a:off x="928429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问题4：协作壁垒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29342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9F6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质量与生产部门存在4项职责交叉地带</a:t>
            </a:r>
            <a:endParaRPr lang="en-US" sz="1000">
              <a:solidFill>
                <a:srgbClr val="F9F6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54275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制定跨部门SOP手册明确13个对接节点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9388989" y="4177181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3" name="TextBox 43"/>
          <p:cNvSpPr txBox="1"/>
          <p:nvPr/>
        </p:nvSpPr>
        <p:spPr>
          <a:xfrm>
            <a:off x="936669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54275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组建联合改善小组实施周协同会议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AutoShape 45"/>
          <p:cNvSpPr/>
          <p:nvPr/>
        </p:nvSpPr>
        <p:spPr>
          <a:xfrm>
            <a:off x="9388989" y="4875748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6" name="TextBox 46"/>
          <p:cNvSpPr txBox="1"/>
          <p:nvPr/>
        </p:nvSpPr>
        <p:spPr>
          <a:xfrm>
            <a:off x="936669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9108854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8" name="AutoShape 48"/>
          <p:cNvSpPr/>
          <p:nvPr/>
        </p:nvSpPr>
        <p:spPr>
          <a:xfrm>
            <a:off x="4294632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49" name="AutoShape 49"/>
          <p:cNvSpPr/>
          <p:nvPr/>
        </p:nvSpPr>
        <p:spPr>
          <a:xfrm>
            <a:off x="10110788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50" name="TextBox 5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生产经理视角的精益改进案例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Freeform 51"/>
          <p:cNvSpPr/>
          <p:nvPr/>
        </p:nvSpPr>
        <p:spPr>
          <a:xfrm>
            <a:off x="10242715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9F9">
              <a:alpha val="100000"/>
            </a:srgbClr>
          </a:solidFill>
        </p:spPr>
      </p:sp>
      <p:sp>
        <p:nvSpPr>
          <p:cNvPr id="52" name="Freeform 52"/>
          <p:cNvSpPr/>
          <p:nvPr/>
        </p:nvSpPr>
        <p:spPr>
          <a:xfrm>
            <a:off x="4426532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8F8">
              <a:alpha val="100000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371124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54" name="Freeform 54"/>
          <p:cNvSpPr/>
          <p:nvPr/>
        </p:nvSpPr>
        <p:spPr>
          <a:xfrm>
            <a:off x="1588865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3637121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6" name="TextBox 56"/>
          <p:cNvSpPr txBox="1"/>
          <p:nvPr/>
        </p:nvSpPr>
        <p:spPr>
          <a:xfrm>
            <a:off x="3936111" y="3623691"/>
            <a:ext cx="1664399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对策：价值流优化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3684746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8" name="Freeform 58"/>
          <p:cNvSpPr/>
          <p:nvPr/>
        </p:nvSpPr>
        <p:spPr>
          <a:xfrm rot="2700000">
            <a:off x="3780568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9" name="AutoShape 59"/>
          <p:cNvSpPr/>
          <p:nvPr/>
        </p:nvSpPr>
        <p:spPr>
          <a:xfrm>
            <a:off x="9453276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60" name="TextBox 60"/>
          <p:cNvSpPr txBox="1"/>
          <p:nvPr/>
        </p:nvSpPr>
        <p:spPr>
          <a:xfrm>
            <a:off x="9752362" y="3623691"/>
            <a:ext cx="1664303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对策：协同破壁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1" name="AutoShape 61"/>
          <p:cNvSpPr/>
          <p:nvPr/>
        </p:nvSpPr>
        <p:spPr>
          <a:xfrm>
            <a:off x="9500997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2" name="Freeform 62"/>
          <p:cNvSpPr/>
          <p:nvPr/>
        </p:nvSpPr>
        <p:spPr>
          <a:xfrm rot="2700000">
            <a:off x="9596724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solidFill>
            <a:srgbClr val="007C85">
              <a:alpha val="0"/>
            </a:srgbClr>
          </a:solidFill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3" name="AutoShape 63"/>
          <p:cNvSpPr/>
          <p:nvPr/>
        </p:nvSpPr>
        <p:spPr>
          <a:xfrm>
            <a:off x="7218140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4" name="Freeform 64"/>
          <p:cNvSpPr/>
          <p:nvPr/>
        </p:nvSpPr>
        <p:spPr>
          <a:xfrm>
            <a:off x="7435882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5" name="AutoShape 65"/>
          <p:cNvSpPr/>
          <p:nvPr/>
        </p:nvSpPr>
        <p:spPr>
          <a:xfrm>
            <a:off x="713613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6" name="TextBox 66"/>
          <p:cNvSpPr txBox="1"/>
          <p:nvPr/>
        </p:nvSpPr>
        <p:spPr>
          <a:xfrm>
            <a:off x="1012603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对策：建立沟通机制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7" name="AutoShape 67"/>
          <p:cNvSpPr/>
          <p:nvPr/>
        </p:nvSpPr>
        <p:spPr>
          <a:xfrm>
            <a:off x="761238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8" name="Freeform 68"/>
          <p:cNvSpPr/>
          <p:nvPr/>
        </p:nvSpPr>
        <p:spPr>
          <a:xfrm rot="2700000">
            <a:off x="857060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9" name="AutoShape 69"/>
          <p:cNvSpPr/>
          <p:nvPr/>
        </p:nvSpPr>
        <p:spPr>
          <a:xfrm>
            <a:off x="6560630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0" name="TextBox 70"/>
          <p:cNvSpPr txBox="1"/>
          <p:nvPr/>
        </p:nvSpPr>
        <p:spPr>
          <a:xfrm>
            <a:off x="6859619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对策：计划管控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1" name="AutoShape 71"/>
          <p:cNvSpPr/>
          <p:nvPr/>
        </p:nvSpPr>
        <p:spPr>
          <a:xfrm>
            <a:off x="6608255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72" name="Freeform 72"/>
          <p:cNvSpPr/>
          <p:nvPr/>
        </p:nvSpPr>
        <p:spPr>
          <a:xfrm rot="2700000">
            <a:off x="6704076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95174" y="2054018"/>
            <a:ext cx="617410" cy="61741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7195174" y="5014854"/>
            <a:ext cx="617410" cy="61741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7786731" y="3573017"/>
            <a:ext cx="617410" cy="61741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4422454" y="2066288"/>
            <a:ext cx="617410" cy="61741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3752022" y="3585288"/>
            <a:ext cx="617410" cy="61741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>
            <a:off x="4422454" y="5027125"/>
            <a:ext cx="617410" cy="61741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8" name="AutoShape 8"/>
          <p:cNvSpPr/>
          <p:nvPr/>
        </p:nvSpPr>
        <p:spPr>
          <a:xfrm>
            <a:off x="5346335" y="3132057"/>
            <a:ext cx="1499330" cy="149933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9" name="Group 9"/>
          <p:cNvGrpSpPr/>
          <p:nvPr/>
        </p:nvGrpSpPr>
        <p:grpSpPr>
          <a:xfrm rot="0">
            <a:off x="5804249" y="3601163"/>
            <a:ext cx="583501" cy="561118"/>
            <a:chOff x="5804249" y="3601163"/>
            <a:chExt cx="583501" cy="561118"/>
          </a:xfrm>
        </p:grpSpPr>
        <p:sp>
          <p:nvSpPr>
            <p:cNvPr id="10" name="AutoShape 10"/>
            <p:cNvSpPr/>
            <p:nvPr/>
          </p:nvSpPr>
          <p:spPr>
            <a:xfrm>
              <a:off x="5964745" y="3601163"/>
              <a:ext cx="262604" cy="265938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  <a:ln w="19050">
              <a:solidFill>
                <a:schemeClr val="accent1">
                  <a:alpha val="100000"/>
                </a:schemeClr>
              </a:solidFill>
              <a:prstDash val="solid"/>
            </a:ln>
          </p:spPr>
        </p:sp>
        <p:sp>
          <p:nvSpPr>
            <p:cNvPr id="11" name="Freeform 11"/>
            <p:cNvSpPr/>
            <p:nvPr/>
          </p:nvSpPr>
          <p:spPr>
            <a:xfrm>
              <a:off x="5804249" y="3908535"/>
              <a:ext cx="583501" cy="253746"/>
            </a:xfrm>
            <a:custGeom>
              <a:avLst/>
              <a:gdLst/>
              <a:ahLst/>
              <a:cxnLst/>
              <a:rect l="l" t="t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</a:path>
              </a:pathLst>
            </a:custGeom>
            <a:solidFill>
              <a:schemeClr val="lt1">
                <a:alpha val="100000"/>
              </a:schemeClr>
            </a:solidFill>
            <a:ln w="19050">
              <a:solidFill>
                <a:schemeClr val="accent1">
                  <a:alpha val="100000"/>
                </a:schemeClr>
              </a:solidFill>
              <a:prstDash val="solid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986573" y="1625969"/>
            <a:ext cx="3286271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变革管理方法论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6573" y="2070247"/>
            <a:ext cx="3286271" cy="94974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采用ADKAR变革模型进行意识培养，通过车间现场研讨会和改善成果展，使员工参与率从初期30%提升至85%。</a:t>
            </a:r>
            <a:endParaRPr lang="en-US" sz="12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6141" y="3178234"/>
            <a:ext cx="3286271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精益工具组合应用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4499" y="3632036"/>
            <a:ext cx="3286271" cy="93799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灵活运用5S、SMED、Kanban等工具包，在仓储环节实现空间利用率提升40%，拣货效率提高60%。</a:t>
            </a:r>
            <a:endParaRPr lang="en-US" sz="12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86573" y="4731698"/>
            <a:ext cx="3286271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数据驱动决策体系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86995" y="5195026"/>
            <a:ext cx="3286271" cy="93611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搭建生产数字看板系统，实时监控16项关键指标，使问题发现周期从每周缩短至每小时。</a:t>
            </a:r>
            <a:endParaRPr lang="en-US" sz="12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954269" y="1601428"/>
            <a:ext cx="3286271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跨部门协同机制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54269" y="2045706"/>
            <a:ext cx="3286271" cy="94974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建立由工艺、质量、设备组成的快速行动小组，新产品导入周期从8周压缩到3周。</a:t>
            </a:r>
            <a:endParaRPr lang="en-US" sz="12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545826" y="3153693"/>
            <a:ext cx="3286271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持续改善文化培育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556922" y="3607495"/>
            <a:ext cx="3286271" cy="93799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设计"金点子"积分兑换制度，年均收到员工提案数量从120件增长至500件以上。</a:t>
            </a:r>
            <a:endParaRPr lang="en-US" sz="12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954269" y="4731698"/>
            <a:ext cx="3286271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领导层参与模式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947560" y="5195026"/>
            <a:ext cx="3286271" cy="93611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推行总经理Gemba Walk制度，每月固定3次现场巡视并直接解决瓶颈问题。</a:t>
            </a:r>
            <a:endParaRPr lang="en-US" sz="12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精益推进负责人的成功经验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306344" y="213401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79064" y="21217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635912" y="365301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670621" y="36407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306344" y="509484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079064" y="508257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16821" y="4938314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416821" y="3128036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416821" y="1317759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9129" y="4960709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09129" y="3159322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709129" y="1369316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538887" y="1969963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19891" y="2050967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37650" y="3759969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18654" y="3840973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47802" y="5561356"/>
            <a:ext cx="405020" cy="4050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628806" y="5642360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193316" y="1437499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变革抵触心理化解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3316" y="1953730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针对老员工习惯性抵抗，采用"先示范后推广"策略，在试点区域取得成效后再全面铺开。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3316" y="3760065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设计精益专家双通道发展路径，提供技术序列和管理序列并行的晋升选择。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93316" y="5515961"/>
            <a:ext cx="4259980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与核心供应商建立联合改善小组，共同优化包装规格后运输破损率下降28%。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挑战分析与应对策略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93316" y="3254323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人才流失预防措施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3316" y="5066405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供应商协同障碍突破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235740" y="1918405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6316744" y="1999409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6234503" y="3728683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6315507" y="3809688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6244655" y="5538961"/>
            <a:ext cx="405020" cy="4050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6325659" y="5619966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7" name="TextBox 27"/>
          <p:cNvSpPr txBox="1"/>
          <p:nvPr/>
        </p:nvSpPr>
        <p:spPr>
          <a:xfrm>
            <a:off x="6892339" y="1436283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指标波动应对方案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92339" y="1952513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建立过程控制SPC图表，当关键参数超出控制线时自动触发根本原因分析流程。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892339" y="3758848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在跨国工厂实施"精益术语多语言标准化"项目，统一中英文版作业指导书和培训材料。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892339" y="5514744"/>
            <a:ext cx="4259980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采用混合式精益实施法，在MES系统上线期间保留纸质看板作为过渡保障。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892339" y="3253106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跨文化团队融合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892339" y="5065189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数字化过渡衔接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859338" y="4030663"/>
            <a:ext cx="2395537" cy="87312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Eras Light ITC" panose="020B0402030504020804" pitchFamily="2" charset="0"/>
              </a:rPr>
              <a:t>Thanks </a:t>
            </a:r>
            <a:endParaRPr lang="zh-CN" altLang="en-US" sz="4800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21508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9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0" name="直接连接符 7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1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21512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3328670" y="2887980"/>
            <a:ext cx="5592445" cy="14255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25">
                <a:solidFill>
                  <a:srgbClr val="37383A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精益领导力概述</a:t>
            </a:r>
            <a:endParaRPr lang="en-US" sz="3625">
              <a:solidFill>
                <a:srgbClr val="37383A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4892040" y="120332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0200">
                <a:solidFill>
                  <a:srgbClr val="0366FD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01</a:t>
            </a:r>
            <a:endParaRPr lang="en-US" sz="10200">
              <a:solidFill>
                <a:srgbClr val="0366FD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164" y="3086153"/>
            <a:ext cx="2274704" cy="547649"/>
          </a:xfrm>
          <a:custGeom>
            <a:avLst/>
            <a:gdLst/>
            <a:ahLst/>
            <a:cxnLst/>
            <a:rect l="l" t="t" r="r" b="b"/>
            <a:pathLst>
              <a:path w="2274704" h="547649">
                <a:moveTo>
                  <a:pt x="0" y="0"/>
                </a:moveTo>
                <a:lnTo>
                  <a:pt x="2274704" y="0"/>
                </a:lnTo>
                <a:lnTo>
                  <a:pt x="227470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2689587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>
            <a:off x="4982400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7275213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69164" y="3175310"/>
            <a:ext cx="2278380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定义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89587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内涵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82400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原则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75213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工具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568026" y="3086153"/>
            <a:ext cx="2260984" cy="547649"/>
          </a:xfrm>
          <a:custGeom>
            <a:avLst/>
            <a:gdLst/>
            <a:ahLst/>
            <a:cxnLst/>
            <a:rect l="l" t="t" r="r" b="b"/>
            <a:pathLst>
              <a:path w="2260984" h="547649">
                <a:moveTo>
                  <a:pt x="0" y="0"/>
                </a:moveTo>
                <a:lnTo>
                  <a:pt x="2260984" y="0"/>
                </a:lnTo>
                <a:lnTo>
                  <a:pt x="226098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568026" y="3175310"/>
            <a:ext cx="217677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发展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413355" y="2969916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6012786" y="2969916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rot="10800000">
            <a:off x="3719974" y="3630699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10800000">
            <a:off x="8305599" y="3630699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1506516" y="2037587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2049591" y="2037587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源自丰田生产方式，通过消除浪费持续提升组织效能的管理哲学。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21015" y="1585561"/>
            <a:ext cx="2334600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起源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40508" y="4726196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现场观察、尊重员工、持续改进构成领导者的基本行为规范。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50033" y="4274170"/>
            <a:ext cx="1781175" cy="3238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行为准则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1" name="Connector 21"/>
          <p:cNvCxnSpPr/>
          <p:nvPr/>
        </p:nvCxnSpPr>
        <p:spPr>
          <a:xfrm>
            <a:off x="6094845" y="2037587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2"/>
          <p:cNvSpPr txBox="1"/>
          <p:nvPr/>
        </p:nvSpPr>
        <p:spPr>
          <a:xfrm>
            <a:off x="6637920" y="2037587"/>
            <a:ext cx="2390775" cy="8667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建立学习型组织，培养问题解决能力与团队协作精神。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09344" y="1585561"/>
            <a:ext cx="2247900" cy="3238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文化塑造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066936" y="4726196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运用A3报告、价值流图等工具系统推进流程优化与标准化。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038361" y="4274170"/>
            <a:ext cx="1781175" cy="3238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方法体系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16002" y="1585561"/>
            <a:ext cx="1828800" cy="2762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战略部署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916002" y="2037587"/>
            <a:ext cx="18288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目标传导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16002" y="2470974"/>
            <a:ext cx="18288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绩效闭环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369164" y="5834790"/>
            <a:ext cx="11459847" cy="621927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>
            <a:off x="818363" y="5916625"/>
            <a:ext cx="10565130" cy="4248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精益领导力核心要素概述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精益领导力的定义与核心要素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2" name="Connector 32"/>
          <p:cNvCxnSpPr/>
          <p:nvPr/>
        </p:nvCxnSpPr>
        <p:spPr>
          <a:xfrm>
            <a:off x="8401261" y="3733279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AutoShape 33"/>
          <p:cNvSpPr/>
          <p:nvPr/>
        </p:nvSpPr>
        <p:spPr>
          <a:xfrm rot="10800000">
            <a:off x="8305599" y="459802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4" name="AutoShape 34"/>
          <p:cNvSpPr/>
          <p:nvPr/>
        </p:nvSpPr>
        <p:spPr>
          <a:xfrm>
            <a:off x="5792051" y="1651397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cxnSp>
        <p:nvCxnSpPr>
          <p:cNvPr id="35" name="Connector 35"/>
          <p:cNvCxnSpPr/>
          <p:nvPr/>
        </p:nvCxnSpPr>
        <p:spPr>
          <a:xfrm>
            <a:off x="3813014" y="3733279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AutoShape 36"/>
          <p:cNvSpPr/>
          <p:nvPr/>
        </p:nvSpPr>
        <p:spPr>
          <a:xfrm rot="10800000">
            <a:off x="3660374" y="441230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7" name="AutoShape 37"/>
          <p:cNvSpPr/>
          <p:nvPr/>
        </p:nvSpPr>
        <p:spPr>
          <a:xfrm>
            <a:off x="1192625" y="164773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>
            <a:off x="5900922" y="174748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9" name="Freeform 39"/>
          <p:cNvSpPr/>
          <p:nvPr/>
        </p:nvSpPr>
        <p:spPr>
          <a:xfrm>
            <a:off x="1301491" y="174748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0" name="Freeform 40"/>
          <p:cNvSpPr/>
          <p:nvPr/>
        </p:nvSpPr>
        <p:spPr>
          <a:xfrm>
            <a:off x="3775034" y="4521171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1" name="Freeform 41"/>
          <p:cNvSpPr/>
          <p:nvPr/>
        </p:nvSpPr>
        <p:spPr>
          <a:xfrm>
            <a:off x="8425246" y="470714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质量成本双优化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丰田生产系统（TPS）数据显示，有效精益领导可使缺陷率降低52%，同时缩短30%交付周期，实现质量与效率的同步提升。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员工参与度提升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通过可视化管理和改善提案制度，员工参与改善比例可从不足10%提升至80%以上，大幅增强组织活力。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敏捷应对市场变化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具备精益领导力的组织变革周期缩短60%，能更快适应VUCA环境，如日产在危机中通过跨部门价值流重组实现9个月扭亏。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客户价值最大化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聚焦消除非增值活动（NVA），使资源集中投向客户付费环节，如亚马逊通过精益领导将订单履行时间压缩至2小时。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可持续竞争优势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波音787项目应用精益领导原则，实现供应链库存降低72%，项目延期率从行业平均45%降至12%。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精益领导力的重要性及价值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长期vs短期视角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：精益领导力以十年树木的耐心推动持续改善，传统领导力聚焦季度财报，导致战略深度差异。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问题处理逻辑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：精益范式通过暴露问题实现团队进化，传统模式因惩罚文化滋生隐瞒，积累系统性风险。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工具方法论差异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：PDCA循环支撑持续改进，KPI考核强化结果导向，反映不同管理哲学底层逻辑。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市场响应机制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：精益以客户需求拉动流程优化，交易型领导依赖既定流程，灵活性差距显著。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员工价值定位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：服务型与精益领导力均重视赋能，但精益更强调通过改善活动培养员工创造力。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系统优化层级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：精益要求端到端价值流分析，变革型领导侧重突破创新，优化维度不同但可互补。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095875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  <a:gridCol w="1019175"/>
                <a:gridCol w="1019175"/>
                <a:gridCol w="1019175"/>
                <a:gridCol w="1019175"/>
              </a:tblGrid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领导力类型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核心关注点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决策导向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员工互动模式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典型工具方法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精益领导力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长期目标与持续改善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市场与客户需求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鼓励问题暴露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PDCA循环、5S管理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传统领导力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短期财务指标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内部产出效率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问题掩盖文化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KPI考核、层级汇报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变革型领导力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愿景与创新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战略突破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激发创造力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头脑风暴、敏捷开发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服务型领导力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员工成长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团队赋能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高支持性沟通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教练技术、反馈机制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交易型领导力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任务完成度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奖惩驱动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指令式管理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绩效合约、标准化流程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精益领导力与传统领导力对比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3328670" y="2887980"/>
            <a:ext cx="5592445" cy="14255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25">
                <a:solidFill>
                  <a:srgbClr val="37383A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精益文化构建</a:t>
            </a:r>
            <a:endParaRPr lang="en-US" sz="3625">
              <a:solidFill>
                <a:srgbClr val="37383A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4892040" y="120332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0200">
                <a:solidFill>
                  <a:srgbClr val="0366FD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02</a:t>
            </a:r>
            <a:endParaRPr lang="en-US" sz="10200">
              <a:solidFill>
                <a:srgbClr val="0366FD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精益文化的关键特征与原则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精益文化的核心是持续改进（Kaizen），通过不断识别和消除浪费，优化流程，提升效率和质量，形成全员参与的改善氛围。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精益文化强调尊重每一位员工的智慧和贡献，鼓励员工提出改进建议，并赋予他们解决问题的权力和责任。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尊重员工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精益文化要求在标准化作业的基础上保持灵活性，通过标准化确保稳定性，同时鼓励创新以适应变化的需求和环境。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标准化与灵活性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精益文化注重信息共享和可视化，通过看板、绩效指标等工具使问题一目了然，促进团队协作和快速决策。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可视化与透明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精益文化以客户需求为中心，通过价值流分析确保所有活动都直接或间接地为客户创造价值，避免无效劳动和资源浪费。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客户导向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13211" y="1978049"/>
            <a:ext cx="3999171" cy="3999175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noFill/>
          <a:ln w="15875">
            <a:solidFill>
              <a:schemeClr val="accent2">
                <a:alpha val="100000"/>
              </a:schemeClr>
            </a:solidFill>
            <a:prstDash val="dash"/>
          </a:ln>
        </p:spPr>
      </p:sp>
      <p:sp>
        <p:nvSpPr>
          <p:cNvPr id="3" name="Freeform 3"/>
          <p:cNvSpPr/>
          <p:nvPr/>
        </p:nvSpPr>
        <p:spPr>
          <a:xfrm>
            <a:off x="7430769" y="1344308"/>
            <a:ext cx="2010407" cy="2010409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9043103" y="3868212"/>
            <a:ext cx="2010407" cy="2010409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831373" y="3868212"/>
            <a:ext cx="2010407" cy="2010409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7965981" y="2420978"/>
            <a:ext cx="95410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2F5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以身作则</a:t>
            </a:r>
            <a:endParaRPr lang="en-US" sz="2000">
              <a:solidFill>
                <a:srgbClr val="F2F5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59523" y="4994984"/>
            <a:ext cx="95410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rgbClr val="F2F5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教练角色</a:t>
            </a:r>
            <a:endParaRPr lang="en-US" sz="2000">
              <a:solidFill>
                <a:srgbClr val="F2F5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23451" y="4994984"/>
            <a:ext cx="954405" cy="4152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决策支持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78980" y="4479791"/>
            <a:ext cx="515193" cy="51519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624449" y="2209156"/>
            <a:ext cx="3535816" cy="3535816"/>
          </a:xfrm>
          <a:prstGeom prst="arc">
            <a:avLst>
              <a:gd name="adj1" fmla="val 18840768"/>
              <a:gd name="adj2" fmla="val 20807216"/>
            </a:avLst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6644889" y="2209728"/>
            <a:ext cx="3535816" cy="3535816"/>
          </a:xfrm>
          <a:prstGeom prst="arc">
            <a:avLst>
              <a:gd name="adj1" fmla="val 3996370"/>
              <a:gd name="adj2" fmla="val 6625973"/>
            </a:avLst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68065" y="2293297"/>
            <a:ext cx="3535816" cy="3535816"/>
          </a:xfrm>
          <a:prstGeom prst="arc">
            <a:avLst>
              <a:gd name="adj1" fmla="val 11560467"/>
              <a:gd name="adj2" fmla="val 13937848"/>
            </a:avLst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管理者在精益文化中的角色定位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927656" y="4479791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3350" y="0"/>
                </a:moveTo>
                <a:lnTo>
                  <a:pt x="0" y="0"/>
                </a:lnTo>
                <a:lnTo>
                  <a:pt x="0" y="304800"/>
                </a:lnTo>
                <a:lnTo>
                  <a:pt x="228600" y="304800"/>
                </a:lnTo>
                <a:lnTo>
                  <a:pt x="228600" y="95231"/>
                </a:lnTo>
                <a:lnTo>
                  <a:pt x="133350" y="0"/>
                </a:lnTo>
                <a:close/>
                <a:moveTo>
                  <a:pt x="113519" y="114300"/>
                </a:moveTo>
                <a:lnTo>
                  <a:pt x="113519" y="38100"/>
                </a:lnTo>
                <a:lnTo>
                  <a:pt x="189719" y="114300"/>
                </a:lnTo>
                <a:lnTo>
                  <a:pt x="113519" y="114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/>
        </p:nvSpPr>
        <p:spPr>
          <a:xfrm>
            <a:off x="8188322" y="1854213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1518" y="97841"/>
                </a:moveTo>
                <a:cubicBezTo>
                  <a:pt x="249460" y="74143"/>
                  <a:pt x="230657" y="55340"/>
                  <a:pt x="207655" y="43605"/>
                </a:cubicBezTo>
                <a:lnTo>
                  <a:pt x="206959" y="43282"/>
                </a:lnTo>
                <a:lnTo>
                  <a:pt x="186538" y="84277"/>
                </a:lnTo>
                <a:cubicBezTo>
                  <a:pt x="201292" y="91802"/>
                  <a:pt x="212998" y="103508"/>
                  <a:pt x="220323" y="117834"/>
                </a:cubicBezTo>
                <a:lnTo>
                  <a:pt x="220523" y="118262"/>
                </a:lnTo>
                <a:lnTo>
                  <a:pt x="261518" y="97841"/>
                </a:lnTo>
                <a:close/>
                <a:moveTo>
                  <a:pt x="261518" y="206959"/>
                </a:moveTo>
                <a:lnTo>
                  <a:pt x="220523" y="186538"/>
                </a:lnTo>
                <a:cubicBezTo>
                  <a:pt x="212998" y="201292"/>
                  <a:pt x="201292" y="212998"/>
                  <a:pt x="186966" y="220323"/>
                </a:cubicBezTo>
                <a:lnTo>
                  <a:pt x="186538" y="220523"/>
                </a:lnTo>
                <a:lnTo>
                  <a:pt x="206959" y="261518"/>
                </a:lnTo>
                <a:cubicBezTo>
                  <a:pt x="230657" y="249460"/>
                  <a:pt x="249460" y="230657"/>
                  <a:pt x="261195" y="207655"/>
                </a:cubicBezTo>
                <a:lnTo>
                  <a:pt x="261518" y="206959"/>
                </a:lnTo>
                <a:close/>
                <a:moveTo>
                  <a:pt x="97841" y="43282"/>
                </a:moveTo>
                <a:cubicBezTo>
                  <a:pt x="74143" y="55340"/>
                  <a:pt x="55340" y="74143"/>
                  <a:pt x="43605" y="97145"/>
                </a:cubicBezTo>
                <a:lnTo>
                  <a:pt x="43282" y="97841"/>
                </a:lnTo>
                <a:lnTo>
                  <a:pt x="84277" y="118262"/>
                </a:lnTo>
                <a:cubicBezTo>
                  <a:pt x="91802" y="103508"/>
                  <a:pt x="103508" y="91802"/>
                  <a:pt x="117834" y="84477"/>
                </a:cubicBezTo>
                <a:lnTo>
                  <a:pt x="118262" y="84277"/>
                </a:lnTo>
                <a:lnTo>
                  <a:pt x="97841" y="43282"/>
                </a:lnTo>
                <a:close/>
                <a:moveTo>
                  <a:pt x="43282" y="206959"/>
                </a:moveTo>
                <a:cubicBezTo>
                  <a:pt x="55340" y="230657"/>
                  <a:pt x="74143" y="249460"/>
                  <a:pt x="97145" y="261195"/>
                </a:cubicBezTo>
                <a:lnTo>
                  <a:pt x="97841" y="261518"/>
                </a:lnTo>
                <a:lnTo>
                  <a:pt x="118262" y="220523"/>
                </a:lnTo>
                <a:cubicBezTo>
                  <a:pt x="103508" y="212998"/>
                  <a:pt x="91802" y="201292"/>
                  <a:pt x="84477" y="186966"/>
                </a:cubicBezTo>
                <a:lnTo>
                  <a:pt x="84277" y="186538"/>
                </a:lnTo>
                <a:lnTo>
                  <a:pt x="43282" y="206959"/>
                </a:lnTo>
                <a:close/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52400" y="198120"/>
                </a:moveTo>
                <a:cubicBezTo>
                  <a:pt x="177651" y="198120"/>
                  <a:pt x="198120" y="177651"/>
                  <a:pt x="198120" y="152400"/>
                </a:cubicBezTo>
                <a:cubicBezTo>
                  <a:pt x="198120" y="127149"/>
                  <a:pt x="177651" y="106680"/>
                  <a:pt x="152400" y="106680"/>
                </a:cubicBezTo>
                <a:lnTo>
                  <a:pt x="152400" y="106680"/>
                </a:lnTo>
                <a:cubicBezTo>
                  <a:pt x="127149" y="106680"/>
                  <a:pt x="106680" y="127149"/>
                  <a:pt x="106680" y="152400"/>
                </a:cubicBezTo>
                <a:cubicBezTo>
                  <a:pt x="106680" y="177651"/>
                  <a:pt x="127149" y="198120"/>
                  <a:pt x="152400" y="198120"/>
                </a:cubicBezTo>
                <a:lnTo>
                  <a:pt x="152400" y="1981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cxnSp>
        <p:nvCxnSpPr>
          <p:cNvPr id="16" name="Connector 16"/>
          <p:cNvCxnSpPr/>
          <p:nvPr/>
        </p:nvCxnSpPr>
        <p:spPr>
          <a:xfrm flipH="1">
            <a:off x="1267386" y="2002593"/>
            <a:ext cx="1" cy="2981501"/>
          </a:xfrm>
          <a:prstGeom prst="line">
            <a:avLst/>
          </a:prstGeom>
          <a:ln w="12700">
            <a:solidFill>
              <a:schemeClr val="dk1"/>
            </a:solidFill>
            <a:prstDash val="dash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1708499" y="1627518"/>
            <a:ext cx="1954530" cy="3962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文化塑造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89449" y="2012251"/>
            <a:ext cx="3630930" cy="777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管理者通过日常行为示范精益价值观，如现场巡视时主动识别浪费。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003268" y="1551718"/>
            <a:ext cx="524542" cy="5245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1653826" y="3148965"/>
            <a:ext cx="1649730" cy="3962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核心职责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89449" y="3550063"/>
            <a:ext cx="3630930" cy="1005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建立可视化管理看板、组织改善周活动等具体实践推动持续改进。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003268" y="3089624"/>
            <a:ext cx="524542" cy="524542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1689449" y="4873416"/>
            <a:ext cx="2164080" cy="3962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角色转型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689449" y="5326193"/>
            <a:ext cx="3630930" cy="1005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与传统命令式管理相比，精益领导者更注重培养团队自主改善能力。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1003268" y="4767739"/>
            <a:ext cx="524542" cy="524542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971264" y="1633252"/>
            <a:ext cx="592360" cy="3693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71264" y="3171158"/>
            <a:ext cx="592360" cy="3693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71264" y="4861370"/>
            <a:ext cx="592360" cy="3693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303235"/>
      </a:dk1>
      <a:lt1>
        <a:srgbClr val="E4F0FC"/>
      </a:lt1>
      <a:dk2>
        <a:srgbClr val="1A1A1A"/>
      </a:dk2>
      <a:lt2>
        <a:srgbClr val="FFFFFF"/>
      </a:lt2>
      <a:accent1>
        <a:srgbClr val="0366FD"/>
      </a:accent1>
      <a:accent2>
        <a:srgbClr val="176EF2"/>
      </a:accent2>
      <a:accent3>
        <a:srgbClr val="50B8F7"/>
      </a:accent3>
      <a:accent4>
        <a:srgbClr val="0366FD"/>
      </a:accent4>
      <a:accent5>
        <a:srgbClr val="2FA2E7"/>
      </a:accent5>
      <a:accent6>
        <a:srgbClr val="0A5FD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303235"/>
      </a:dk1>
      <a:lt1>
        <a:srgbClr val="E4F0FC"/>
      </a:lt1>
      <a:dk2>
        <a:srgbClr val="1A1A1A"/>
      </a:dk2>
      <a:lt2>
        <a:srgbClr val="FFFFFF"/>
      </a:lt2>
      <a:accent1>
        <a:srgbClr val="0366FD"/>
      </a:accent1>
      <a:accent2>
        <a:srgbClr val="176EF2"/>
      </a:accent2>
      <a:accent3>
        <a:srgbClr val="50B8F7"/>
      </a:accent3>
      <a:accent4>
        <a:srgbClr val="0366FD"/>
      </a:accent4>
      <a:accent5>
        <a:srgbClr val="2FA2E7"/>
      </a:accent5>
      <a:accent6>
        <a:srgbClr val="0A5FD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4985</Words>
  <Application>WPS 演示</Application>
  <PresentationFormat>宽屏</PresentationFormat>
  <Paragraphs>691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8" baseType="lpstr">
      <vt:lpstr>Arial</vt:lpstr>
      <vt:lpstr>宋体</vt:lpstr>
      <vt:lpstr>Wingdings</vt:lpstr>
      <vt:lpstr>Noto Sans SC Black</vt:lpstr>
      <vt:lpstr>Thonburi</vt:lpstr>
      <vt:lpstr>Noto Sans SC Light</vt:lpstr>
      <vt:lpstr>Noto Sans SC</vt:lpstr>
      <vt:lpstr>Noto Sans SC ExtraBold</vt:lpstr>
      <vt:lpstr>Noto Sans SC SemiBold</vt:lpstr>
      <vt:lpstr>Arial</vt:lpstr>
      <vt:lpstr>宋体</vt:lpstr>
      <vt:lpstr>宋体-简</vt:lpstr>
      <vt:lpstr>微软雅黑</vt:lpstr>
      <vt:lpstr>汉仪旗黑</vt:lpstr>
      <vt:lpstr>Arial Unicode MS</vt:lpstr>
      <vt:lpstr>等线 Light</vt:lpstr>
      <vt:lpstr>苹方-简</vt:lpstr>
      <vt:lpstr>等线</vt:lpstr>
      <vt:lpstr>Calibri</vt:lpstr>
      <vt:lpstr>Helvetica Neue</vt:lpstr>
      <vt:lpstr>Noto Sans SC</vt:lpstr>
      <vt:lpstr>Noto Sans SC Black</vt:lpstr>
      <vt:lpstr>Noto Sans SC ExtraBold</vt:lpstr>
      <vt:lpstr>Noto Sans SC Light</vt:lpstr>
      <vt:lpstr>Noto Sans SC SemiBold</vt:lpstr>
      <vt:lpstr>Eras Medium ITC</vt:lpstr>
      <vt:lpstr>儷宋 Pro</vt:lpstr>
      <vt:lpstr>Eras Light ITC</vt:lpstr>
      <vt:lpstr>Segoe UI</vt:lpstr>
      <vt:lpstr>Office 主题​​</vt:lpstr>
      <vt:lpstr>2_Office 主题</vt:lpstr>
      <vt:lpstr>SPC统计过程控制实战培训（含Minitab操作）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王新民</cp:lastModifiedBy>
  <cp:revision>3</cp:revision>
  <dcterms:created xsi:type="dcterms:W3CDTF">2026-03-31T14:40:03Z</dcterms:created>
  <dcterms:modified xsi:type="dcterms:W3CDTF">2026-03-31T14:40:03Z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f8a94f818c8b573881c73048b29ad767_1774967860_978abc16a2b75cdae11dd4d432078228","ReservedCode1":"19b0609ab181b2de9c55d7d9c4918e166fbded7ea336acf1b9cdc04d86e346e6","ContentPropagator":"001191110000802100433B10001","PropagateID":"f8a94f818c8b573881c73048b29ad767_1774967860_978abc16a2b75cdae11dd4d432078228","ReservedCode2":"19b0609ab181b2de9c55d7d9c4918e166fbded7ea336acf1b9cdc04d86e346e6"}</vt:lpwstr>
  </property>
  <property fmtid="{D5CDD505-2E9C-101B-9397-08002B2CF9AE}" pid="3" name="ICV">
    <vt:lpwstr>3E2F0B6B7C3C4BF3C3DCCB69A0A82F10_42</vt:lpwstr>
  </property>
  <property fmtid="{D5CDD505-2E9C-101B-9397-08002B2CF9AE}" pid="4" name="KSOProductBuildVer">
    <vt:lpwstr>2052-12.1.23155.23155</vt:lpwstr>
  </property>
</Properties>
</file>