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"/>
  </p:notesMasterIdLst>
  <p:handoutMasterIdLst>
    <p:handoutMasterId r:id="rId35"/>
  </p:handoutMasterIdLst>
  <p:sldIdLst>
    <p:sldId id="283" r:id="rId3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273" r:id="rId34"/>
  </p:sldIdLst>
  <p:sldSz cx="12192000" cy="6858000"/>
  <p:notesSz cx="6858000" cy="9144000"/>
  <p:embeddedFontLst>
    <p:embeddedFont>
      <p:font typeface="Eras Medium ITC" panose="020B0602030504020804" pitchFamily="2" charset="0"/>
      <p:regular r:id="rId40"/>
    </p:embeddedFont>
    <p:embeddedFont>
      <p:font typeface="微软雅黑" pitchFamily="2" charset="-122"/>
      <p:regular r:id="rId41"/>
    </p:embeddedFont>
    <p:embeddedFont>
      <p:font typeface="STXinwei" panose="02010800040101010101" pitchFamily="2" charset="-122"/>
      <p:regular r:id="rId42"/>
    </p:embeddedFont>
    <p:embeddedFont>
      <p:font typeface="微软雅黑"/>
      <p:regular r:id="rId43"/>
    </p:embeddedFont>
    <p:embeddedFont>
      <p:font typeface="宋体" charset="0"/>
      <p:regular r:id="rId44"/>
    </p:embeddedFont>
    <p:embeddedFont>
      <p:font typeface="Eras Light ITC" panose="020B0402030504020804" pitchFamily="2" charset="0"/>
      <p:regular r:id="rId45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005" userDrawn="1">
          <p15:clr>
            <a:srgbClr val="A4A3A4"/>
          </p15:clr>
        </p15:guide>
        <p15:guide id="4" pos="66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_1679281038" initials="W" lastIdx="0" clrIdx="0"/>
  <p:cmAuthor id="2" name="123" initials="1" lastIdx="0" clrIdx="1"/>
  <p:cmAuthor id="3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382D"/>
    <a:srgbClr val="E61E0F"/>
    <a:srgbClr val="FF8900"/>
    <a:srgbClr val="F03C0A"/>
    <a:srgbClr val="0079C2"/>
    <a:srgbClr val="007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 showGuides="1">
      <p:cViewPr varScale="1">
        <p:scale>
          <a:sx n="116" d="100"/>
          <a:sy n="116" d="100"/>
        </p:scale>
        <p:origin x="600" y="192"/>
      </p:cViewPr>
      <p:guideLst>
        <p:guide orient="horz" pos="2201"/>
        <p:guide pos="3840"/>
        <p:guide pos="1005"/>
        <p:guide pos="66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font" Target="fonts/font6.fntdata"/><Relationship Id="rId44" Type="http://schemas.openxmlformats.org/officeDocument/2006/relationships/font" Target="fonts/font5.fntdata"/><Relationship Id="rId43" Type="http://schemas.openxmlformats.org/officeDocument/2006/relationships/font" Target="fonts/font4.fntdata"/><Relationship Id="rId42" Type="http://schemas.openxmlformats.org/officeDocument/2006/relationships/font" Target="fonts/font3.fntdata"/><Relationship Id="rId41" Type="http://schemas.openxmlformats.org/officeDocument/2006/relationships/font" Target="fonts/font2.fntdata"/><Relationship Id="rId40" Type="http://schemas.openxmlformats.org/officeDocument/2006/relationships/font" Target="fonts/font1.fntdata"/><Relationship Id="rId4" Type="http://schemas.openxmlformats.org/officeDocument/2006/relationships/notesMaster" Target="notesMasters/notesMaster1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Eras Medium ITC" panose="020B0602030504020804" pitchFamily="2" charset="0"/>
                <a:ea typeface="微软雅黑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Eras Medium ITC" panose="020B0602030504020804" pitchFamily="2" charset="0"/>
                <a:ea typeface="微软雅黑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fontAlgn="base" hangingPunct="1"/>
            <a:endParaRPr lang="zh-CN" altLang="en-US" sz="1200" strike="noStrike" noProof="1">
              <a:latin typeface="Calibri" panose="020F0502020204030204" pitchFamily="2" charset="0"/>
              <a:ea typeface="宋体" pitchFamily="2" charset="-122"/>
            </a:endParaRPr>
          </a:p>
        </p:txBody>
      </p:sp>
      <p:sp>
        <p:nvSpPr>
          <p:cNvPr id="4099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fontAlgn="base" hangingPunct="1"/>
            <a:endParaRPr lang="zh-CN" altLang="en-US" sz="1200" strike="noStrike" noProof="1">
              <a:latin typeface="Calibri" panose="020F0502020204030204" pitchFamily="2" charset="0"/>
              <a:ea typeface="宋体" pitchFamily="2" charset="-122"/>
            </a:endParaRPr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Click to edit Master title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fontAlgn="base" hangingPunct="1"/>
            <a:endParaRPr lang="zh-CN" altLang="en-US" sz="1200" strike="noStrike" noProof="1">
              <a:latin typeface="Calibri" panose="020F0502020204030204" pitchFamily="2" charset="0"/>
              <a:ea typeface="宋体" pitchFamily="2" charset="-122"/>
            </a:endParaRPr>
          </a:p>
        </p:txBody>
      </p:sp>
      <p:sp>
        <p:nvSpPr>
          <p:cNvPr id="4103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2" charset="0"/>
                <a:ea typeface="宋体" pitchFamily="2" charset="-122"/>
                <a:cs typeface="+mn-cs"/>
              </a:rPr>
            </a:fld>
            <a:endParaRPr lang="zh-CN" altLang="en-US" sz="1200" strike="noStrike" noProof="1">
              <a:latin typeface="Calibri" panose="020F0502020204030204" pitchFamily="2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hiliangclub.com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>
                <a:latin typeface="Eras Medium ITC" panose="020B0602030504020804" pitchFamily="2" charset="0"/>
                <a:ea typeface="微软雅黑" pitchFamily="2" charset="-122"/>
                <a:cs typeface="+mn-cs"/>
              </a:rPr>
              <a:t> </a:t>
            </a:r>
            <a:endParaRPr lang="zh-CN" altLang="en-US" strike="noStrike" noProof="1">
              <a:latin typeface="Eras Medium ITC" panose="020B06020305040208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775335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>
                <a:latin typeface="Eras Medium ITC" panose="020B0602030504020804" pitchFamily="2" charset="0"/>
                <a:ea typeface="微软雅黑" pitchFamily="2" charset="-122"/>
                <a:cs typeface="+mn-cs"/>
              </a:rPr>
              <a:t> </a:t>
            </a:r>
            <a:endParaRPr lang="zh-CN" altLang="en-US" strike="noStrike" noProof="1">
              <a:latin typeface="Eras Medium ITC" panose="020B0602030504020804" pitchFamily="2" charset="0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75" y="59690"/>
            <a:ext cx="1301750" cy="55372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4764405" y="6445885"/>
            <a:ext cx="2850515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6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卓越质量智库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 | www.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uFillTx/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zhiliangclub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.com</a:t>
            </a:r>
            <a:endParaRPr lang="en-US" altLang="zh-CN" sz="1200">
              <a:solidFill>
                <a:schemeClr val="bg2">
                  <a:lumMod val="50000"/>
                </a:schemeClr>
              </a:solidFill>
              <a:latin typeface="儷宋 Pro" panose="02020300000000000000" charset="-120"/>
              <a:cs typeface="儷宋 Pro" panose="02020300000000000000" charset="-120"/>
              <a:hlinkClick r:id="rId3" action="ppaction://hlinkfil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7595" y="153035"/>
            <a:ext cx="771525" cy="32829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Click to edit Master text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/>
          </a:p>
        </p:txBody>
      </p:sp>
      <p:sp>
        <p:nvSpPr>
          <p:cNvPr id="3076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>
              <a:latin typeface="Eras Medium ITC" panose="020B0602030504020804" pitchFamily="2" charset="0"/>
            </a:endParaRPr>
          </a:p>
        </p:txBody>
      </p:sp>
      <p:sp>
        <p:nvSpPr>
          <p:cNvPr id="307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>
              <a:latin typeface="Eras Medium ITC" panose="020B06020305040208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0" fontAlgn="base" latinLnBrk="0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8686800" y="-1371600"/>
            <a:ext cx="5029200" cy="5029200"/>
          </a:xfrm>
          <a:prstGeom prst="ellipse">
            <a:avLst/>
          </a:prstGeom>
          <a:solidFill>
            <a:srgbClr val="2B7A78">
              <a:alpha val="8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Shape 4"/>
          <p:cNvSpPr/>
          <p:nvPr/>
        </p:nvSpPr>
        <p:spPr>
          <a:xfrm>
            <a:off x="9326880" y="-731520"/>
            <a:ext cx="3657600" cy="3657600"/>
          </a:xfrm>
          <a:prstGeom prst="ellipse">
            <a:avLst/>
          </a:prstGeom>
          <a:solidFill>
            <a:srgbClr val="2B7A78">
              <a:alpha val="5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2" name="Shape 0"/>
          <p:cNvSpPr/>
          <p:nvPr/>
        </p:nvSpPr>
        <p:spPr>
          <a:xfrm>
            <a:off x="0" y="0"/>
            <a:ext cx="12188952" cy="36576"/>
          </a:xfrm>
          <a:prstGeom prst="rect">
            <a:avLst/>
          </a:prstGeom>
          <a:solidFill>
            <a:srgbClr val="2B7A78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/>
          <p:cNvSpPr/>
          <p:nvPr/>
        </p:nvSpPr>
        <p:spPr>
          <a:xfrm>
            <a:off x="548640" y="1097280"/>
            <a:ext cx="54864" cy="3474720"/>
          </a:xfrm>
          <a:prstGeom prst="rect">
            <a:avLst/>
          </a:prstGeom>
          <a:solidFill>
            <a:srgbClr val="2B7A78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Shape 2"/>
          <p:cNvSpPr/>
          <p:nvPr/>
        </p:nvSpPr>
        <p:spPr>
          <a:xfrm>
            <a:off x="548640" y="1097280"/>
            <a:ext cx="54864" cy="731520"/>
          </a:xfrm>
          <a:prstGeom prst="rect">
            <a:avLst/>
          </a:prstGeom>
          <a:solidFill>
            <a:srgbClr val="FFB347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Shape 5"/>
          <p:cNvSpPr/>
          <p:nvPr/>
        </p:nvSpPr>
        <p:spPr>
          <a:xfrm>
            <a:off x="10515600" y="5303520"/>
            <a:ext cx="457200" cy="457200"/>
          </a:xfrm>
          <a:prstGeom prst="ellipse">
            <a:avLst/>
          </a:prstGeom>
          <a:solidFill>
            <a:srgbClr val="2B7A78">
              <a:alpha val="20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Shape 6"/>
          <p:cNvSpPr/>
          <p:nvPr/>
        </p:nvSpPr>
        <p:spPr>
          <a:xfrm>
            <a:off x="11155680" y="5669280"/>
            <a:ext cx="274320" cy="274320"/>
          </a:xfrm>
          <a:prstGeom prst="ellipse">
            <a:avLst/>
          </a:prstGeom>
          <a:solidFill>
            <a:srgbClr val="FFB347">
              <a:alpha val="40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Text 7"/>
          <p:cNvSpPr/>
          <p:nvPr/>
        </p:nvSpPr>
        <p:spPr>
          <a:xfrm>
            <a:off x="868680" y="1280160"/>
            <a:ext cx="7772400" cy="11887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1A1A2E"/>
                </a:solidFill>
                <a:latin typeface="Arial Black" panose="020B0A04020102020204" pitchFamily="34" charset="0"/>
                <a:ea typeface="Arial Black" panose="020B0A04020102020204" pitchFamily="34" charset="-122"/>
                <a:cs typeface="Arial Black" panose="020B0A04020102020204" pitchFamily="34" charset="-120"/>
              </a:rPr>
              <a:t>深度解读QC七大工具 · 鱼骨图</a:t>
            </a:r>
            <a:endParaRPr lang="en-US" sz="4000" b="1" dirty="0">
              <a:solidFill>
                <a:srgbClr val="1A1A2E"/>
              </a:solidFill>
              <a:latin typeface="Arial Black" panose="020B0A04020102020204" pitchFamily="34" charset="0"/>
              <a:ea typeface="Arial Black" panose="020B0A04020102020204" pitchFamily="34" charset="-122"/>
              <a:cs typeface="Arial Black" panose="020B0A04020102020204" pitchFamily="34" charset="-12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68680" y="2423160"/>
            <a:ext cx="7772400" cy="6400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B7A78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  <a:sym typeface="+mn-ea"/>
              </a:rPr>
              <a:t>结构化·系统化·可视化的原因分析框架</a:t>
            </a:r>
            <a:endParaRPr lang="en-US" sz="2400" b="1" dirty="0">
              <a:solidFill>
                <a:srgbClr val="2B7A78"/>
              </a:solidFill>
              <a:latin typeface="Calibri" panose="020F0502020204030204" pitchFamily="2" charset="0"/>
              <a:ea typeface="Calibri" panose="020F0502020204030204" pitchFamily="34" charset="-122"/>
              <a:cs typeface="Calibri" panose="020F0502020204030204" pitchFamily="34" charset="-120"/>
              <a:sym typeface="+mn-ea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868680" y="3154680"/>
            <a:ext cx="1828800" cy="32004"/>
          </a:xfrm>
          <a:prstGeom prst="rect">
            <a:avLst/>
          </a:prstGeom>
          <a:solidFill>
            <a:srgbClr val="FFB347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2" name="Text 10"/>
          <p:cNvSpPr/>
          <p:nvPr/>
        </p:nvSpPr>
        <p:spPr>
          <a:xfrm>
            <a:off x="868680" y="3383280"/>
            <a:ext cx="77724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1A2E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卓越质量智库  |  内部资料</a:t>
            </a:r>
            <a:endParaRPr lang="zh-CN" altLang="en-US" sz="1600" dirty="0">
              <a:solidFill>
                <a:srgbClr val="666666"/>
              </a:solidFill>
              <a:latin typeface="Calibri" panose="020F0502020204030204" pitchFamily="2" charset="0"/>
              <a:ea typeface="Calibri" panose="020F0502020204030204" pitchFamily="34" charset="-122"/>
              <a:cs typeface="Calibri" panose="020F0502020204030204" pitchFamily="34" charset="-12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68680" y="3840480"/>
            <a:ext cx="2743200" cy="3657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999999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2026年5月</a:t>
            </a:r>
            <a:endParaRPr lang="en-US" sz="1300" dirty="0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35640" y="2194560"/>
            <a:ext cx="320040" cy="320040"/>
          </a:xfrm>
          <a:prstGeom prst="rect">
            <a:avLst/>
          </a:prstGeom>
        </p:spPr>
      </p:pic>
      <p:sp>
        <p:nvSpPr>
          <p:cNvPr id="23" name="Shape 16"/>
          <p:cNvSpPr/>
          <p:nvPr/>
        </p:nvSpPr>
        <p:spPr>
          <a:xfrm>
            <a:off x="0" y="6309360"/>
            <a:ext cx="12188952" cy="548640"/>
          </a:xfrm>
          <a:prstGeom prst="rect">
            <a:avLst/>
          </a:prstGeom>
          <a:solidFill>
            <a:srgbClr val="4974B7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24" name="Text 17"/>
          <p:cNvSpPr/>
          <p:nvPr/>
        </p:nvSpPr>
        <p:spPr>
          <a:xfrm>
            <a:off x="548640" y="6327648"/>
            <a:ext cx="10972800" cy="5029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zh-CN" altLang="en-US" sz="1000" dirty="0">
                <a:solidFill>
                  <a:srgbClr val="FFFFFF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卓越质量智库</a:t>
            </a:r>
            <a:r>
              <a:rPr lang="en-US" altLang="zh-CN" sz="1000" dirty="0">
                <a:solidFill>
                  <a:srgbClr val="FFFFFF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  </a:t>
            </a:r>
            <a:r>
              <a:rPr lang="en-US" altLang="zh-CN" sz="1000" dirty="0" err="1">
                <a:solidFill>
                  <a:srgbClr val="FFFFFF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www.zhiliangclub.com</a:t>
            </a:r>
            <a:r>
              <a:rPr lang="zh-CN" altLang="en-US" sz="1000" dirty="0">
                <a:solidFill>
                  <a:srgbClr val="FFFFFF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 </a:t>
            </a:r>
            <a:endParaRPr lang="en-US" altLang="zh-CN" sz="1000" dirty="0">
              <a:solidFill>
                <a:srgbClr val="FFFFFF"/>
              </a:solidFill>
              <a:latin typeface="Calibri" panose="020F0502020204030204" pitchFamily="2" charset="0"/>
              <a:ea typeface="Calibri" panose="020F0502020204030204" pitchFamily="34" charset="-122"/>
              <a:cs typeface="Calibri" panose="020F0502020204030204" pitchFamily="34" charset="-12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8321040" y="155448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F0F8F8"/>
          </a:solidFill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632" y="1719072"/>
            <a:ext cx="585216" cy="585216"/>
          </a:xfrm>
          <a:prstGeom prst="rect">
            <a:avLst/>
          </a:prstGeom>
        </p:spPr>
      </p:pic>
      <p:sp>
        <p:nvSpPr>
          <p:cNvPr id="16" name="Shape 13"/>
          <p:cNvSpPr/>
          <p:nvPr/>
        </p:nvSpPr>
        <p:spPr>
          <a:xfrm>
            <a:off x="9509760" y="155448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F0F8F8"/>
          </a:solidFill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352" y="1719072"/>
            <a:ext cx="585216" cy="585216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8321040" y="274320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F0F8F8"/>
          </a:solidFill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632" y="2907792"/>
            <a:ext cx="585216" cy="585216"/>
          </a:xfrm>
          <a:prstGeom prst="rect">
            <a:avLst/>
          </a:prstGeom>
        </p:spPr>
      </p:pic>
      <p:sp>
        <p:nvSpPr>
          <p:cNvPr id="20" name="Shape 15"/>
          <p:cNvSpPr/>
          <p:nvPr/>
        </p:nvSpPr>
        <p:spPr>
          <a:xfrm>
            <a:off x="9509760" y="274320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F0F8F8"/>
          </a:solidFill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4352" y="2907792"/>
            <a:ext cx="585216" cy="585216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358609" y="6409831"/>
            <a:ext cx="1685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chemeClr val="bg1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质量创造价值</a:t>
            </a:r>
            <a:endParaRPr kumimoji="1" lang="zh-CN" altLang="en-US" sz="1600" b="1" dirty="0">
              <a:solidFill>
                <a:schemeClr val="bg1"/>
              </a:solidFill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75615" y="5972810"/>
            <a:ext cx="22218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/>
              <a:t>知识编号：05.02.0</a:t>
            </a:r>
            <a:r>
              <a:rPr kumimoji="1" lang="en-US" altLang="zh-CN" sz="1400" dirty="0"/>
              <a:t>4</a:t>
            </a:r>
            <a:endParaRPr kumimoji="1" lang="en-US" altLang="zh-CN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2.2 鱼骨图核心要素对照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31520" y="1188720"/>
          <a:ext cx="10515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587828">
                <a:tc>
                  <a:txBody>
                    <a:bodyPr/>
                    <a:lstStyle/>
                    <a:p>
                      <a:pPr algn="ctr">
                        <a:defRPr sz="16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要素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名称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说明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位置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</a:tr>
              <a:tr h="587828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鱼头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问题/效果（Effect）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要分析的核心问题，越具体越好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最右侧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587828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鱼脊（主骨）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主干线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从左侧指向鱼头的箭头线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中央</a:t>
                      </a:r>
                    </a:p>
                  </a:txBody>
                  <a:tcPr/>
                </a:tc>
              </a:tr>
              <a:tr h="587828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大骨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原因类别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按5M1E或其他框架分类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从主骨斜向上/下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587828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中骨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主要原因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每个大类下的主要原因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从大骨伸出</a:t>
                      </a:r>
                    </a:p>
                  </a:txBody>
                  <a:tcPr/>
                </a:tc>
              </a:tr>
              <a:tr h="587828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小骨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子原因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主要原因下的具体原因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从中骨伸出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587832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细骨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更细的原因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最深层的分析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最末端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10/30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2.3 鱼骨图的三种类型</a:t>
            </a:r>
          </a:p>
        </p:txBody>
      </p:sp>
      <p:pic>
        <p:nvPicPr>
          <p:cNvPr id="3" name="Picture 2" descr="fishbone_types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11/30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第三章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5M1E——鱼骨图的"骨架"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12/30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3.1 5M1E的完整内涵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50292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5M1E = Man（人）+ Machine（机）+ Material（料）</a:t>
            </a:r>
          </a:p>
          <a:p>
            <a:pPr>
              <a:spcAft>
                <a:spcPts val="4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        + Method（法）+ Measurement（测）+ Environment（环）</a:t>
            </a:r>
          </a:p>
          <a:p>
            <a:pPr>
              <a:spcAft>
                <a:spcPts val="4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4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这是制造业鱼骨图分析的"标准分类框架"</a:t>
            </a:r>
          </a:p>
          <a:p>
            <a:pPr>
              <a:spcAft>
                <a:spcPts val="4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4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每个维度都需要追问到第3层才能找到真正的根因</a:t>
            </a:r>
          </a:p>
          <a:p>
            <a:pPr>
              <a:spcAft>
                <a:spcPts val="4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不是"画一条大骨"就结束了</a:t>
            </a:r>
          </a:p>
        </p:txBody>
      </p:sp>
      <p:pic>
        <p:nvPicPr>
          <p:cNvPr id="4" name="Picture 3" descr="5m1e_radar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0" y="1097280"/>
            <a:ext cx="5486400" cy="5303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13/30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M1 — Man（人 / 人员）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技能不足 → 培训不到位、新员工多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操作不规范 → SOP不熟、图省事走捷径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注意力不集中 → 疲劳作业、工作单调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质量意识弱 → 不清楚质量标准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沟通不畅 → 交接班信息遗漏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人员流动 → 熟练工流失、临时顶岗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⚠ 深度点评：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"人"的问题经常被归因到"态度不好"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优秀质量人会继续追问：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为什么态度不好？是培训不足？激励不够？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还是流程设计本身让人容易出错？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14/30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M2 — Machine（机）  |  M3 — Material（料）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188720"/>
            <a:ext cx="50292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>
                <a:solidFill>
                  <a:srgbClr val="E67E22"/>
                </a:solidFill>
                <a:latin typeface="微软雅黑"/>
              </a:defRPr>
            </a:pPr>
            <a:r>
              <a:t>Machine（机 / 设备）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1737360"/>
            <a:ext cx="502920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设备精度不足 → 老化、磨损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参数异常 → 漂移、偏差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工装/模具问题 → 磨损、定位不准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维护不当 → 维保缺失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自动化程度低 → 无防错装置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1188720"/>
            <a:ext cx="50292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>
                <a:solidFill>
                  <a:srgbClr val="F1C40F"/>
                </a:solidFill>
                <a:latin typeface="微软雅黑"/>
              </a:defRPr>
            </a:pPr>
            <a:r>
              <a:t>Material（料 / 材料）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1737360"/>
            <a:ext cx="502920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来料不良 → 供应商质量问题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材料变更 → 未通知的规格变更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存储不当 → 受潮、氧化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标识混淆 → 不同批次混放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包装不良 → 运输损坏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1188720"/>
            <a:ext cx="27432" cy="411480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15/30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M4 — Method（法）  |  M5 — Measurement（测）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188720"/>
            <a:ext cx="50292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>
                <a:solidFill>
                  <a:srgbClr val="2ECC71"/>
                </a:solidFill>
                <a:latin typeface="微软雅黑"/>
              </a:defRPr>
            </a:pPr>
            <a:r>
              <a:t>Method（法 / 方法）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1737360"/>
            <a:ext cx="502920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工艺参数不合理 → 参数窗口过窄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SOP不完善 → 关键参数遗漏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检验标准不明确 → 判定主观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流程设计缺陷 → 无防错设计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作业方法变更 → 未经批准变更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1188720"/>
            <a:ext cx="50292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>
                <a:solidFill>
                  <a:srgbClr val="3498DB"/>
                </a:solidFill>
                <a:latin typeface="微软雅黑"/>
              </a:defRPr>
            </a:pPr>
            <a:r>
              <a:t>Measurement（测 / 测量）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1737360"/>
            <a:ext cx="502920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量具精度不足 → 分辨率不够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测量方法不当 → 位置、手法不统一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标准件失效 → 标准块磨损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检验频次不足 → 样本太小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MSA不良 → GR&amp;R过高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1188720"/>
            <a:ext cx="27432" cy="411480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731520" y="5029200"/>
            <a:ext cx="1005840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0">
                <a:solidFill>
                  <a:srgbClr val="ED7D31"/>
                </a:solidFill>
                <a:latin typeface="微软雅黑"/>
              </a:defRPr>
            </a:pPr>
            <a:r>
              <a:t>⚠ 深度点评：测量系统本身的问题经常被忽略——优秀的QE总会先问一句：这个数据可信吗？测量系统有没有问题？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16/30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M6 — Environment（环）  |  行业扩展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188720"/>
            <a:ext cx="50292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>
                <a:solidFill>
                  <a:srgbClr val="9B59B6"/>
                </a:solidFill>
                <a:latin typeface="微软雅黑"/>
              </a:defRPr>
            </a:pPr>
            <a:r>
              <a:t>Environment（环 / 环境）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1737360"/>
            <a:ext cx="502920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温湿度 → 恒温恒湿失控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洁净度 → 粉尘、油污、静电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照明 → 照度不足、色温偏差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噪声/振动 → 地面振动影响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空间布局 → 路线不合理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1188720"/>
            <a:ext cx="50292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>
                <a:solidFill>
                  <a:srgbClr val="0071BB"/>
                </a:solidFill>
                <a:latin typeface="微软雅黑"/>
              </a:defRPr>
            </a:pPr>
            <a:r>
              <a:t>不同行业的5M1E扩展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1737360"/>
            <a:ext cx="502920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服务业：4M+1C（+顾客Customer）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软件行业：+2M（Management+Metrics）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医疗行业：+1P（患者Patient）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食品行业：+1C（冷链Cold Chain）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1188720"/>
            <a:ext cx="27432" cy="411480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17/30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第四章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鱼骨图的操作流程（标准7步法）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18/30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标准7步操作流程</a:t>
            </a:r>
          </a:p>
        </p:txBody>
      </p:sp>
      <p:pic>
        <p:nvPicPr>
          <p:cNvPr id="3" name="Picture 2" descr="7step_flow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1124712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3931920"/>
            <a:ext cx="100584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Step 1  定义问题（鱼头）——越具体越好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Step 2  搭建框架（主骨+大骨）——5M1E分类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Step 3  头脑风暴（团队共创）——跨职能参与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Step 4  分层展开（小骨→细骨）——追问至少3层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Step 5  识别关键因素——筛选最重要的3-5条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Step 6  验证根因——鱼骨图只是假设，数据验证才是结论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Step 7  制定改进措施——短期+中期+长期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19/30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27432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1">
                <a:solidFill>
                  <a:srgbClr val="003865"/>
                </a:solidFill>
                <a:latin typeface="微软雅黑"/>
              </a:defRPr>
            </a:pPr>
            <a:r>
              <a:t>目  录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914400"/>
            <a:ext cx="2743200" cy="36576"/>
          </a:xfrm>
          <a:prstGeom prst="rect">
            <a:avLst/>
          </a:prstGeom>
          <a:solidFill>
            <a:srgbClr val="0071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1828800" y="1371600"/>
            <a:ext cx="8229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第一章  鱼骨图的本质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第二章  鱼骨图的结构与要素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第三章  5M1E——鱼骨图的"骨架"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第四章  鱼骨图的操作流程（标准7步法）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第五章  鱼骨图的常见误区与避坑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第六章  鱼骨图与其他工具的组合使用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第七章  鱼骨图在各行业的实战案例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第八章  鱼骨图的变体与进阶用法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第九章  鱼骨图的评价标准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总结：鱼骨图的"道"与"术"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2/30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Step 1 — 定义问题（鱼头）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0584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关键：问题定义越具体，分析越有效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✗ 错误范例："产品质量差"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  → 太模糊，难以聚焦分析方向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✓ 正确范例："A产线B产品的焊接强度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   在过去两周内下降了30%"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  → 具体到：什么产品、什么过程、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    什么指标、什么时间、什么偏差量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检查清单：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□ 问题是否可测量？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□ 是否有时空限定？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□ 是否排除了已知因素？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□ 是否单一焦点？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20/30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Step 3 — 头脑风暴（团队共创）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0584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鱼骨图的最大价值在于多人视角的碰撞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参与人员建议：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▸ QC（最了解现场细节）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▸ QE（最了解质量数据和系统问题）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▸ 生产操作工/班组长（最了解实际操作）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▸ 工艺工程师（最了解工艺参数）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▸ 设备维护人员（最了解设备状态）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头脑风暴规则：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不批评、不评判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鼓励数量，量大才有质变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鼓励"搭便车"——在他的基础上延伸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每一条原因用中性语言描述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21/30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Step 4 — 分层展开（追问至少3层）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0584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示例如下（不良率上升 → 焊接缺陷）：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第一层（大骨→中骨）：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法：焊接参数不合理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第二层（中骨→小骨）：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焊接参数不合理 → 焊接电流设定值偏差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第三层（小骨→细骨）：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焊接电流偏差 → 换班后未按标准调整参数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焊接电流偏差 → 设备参数记忆功能失效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第四层（更细）：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参数记忆功能失效 → 预防性维保未覆盖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💡 优秀质量的鱼骨图，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 在第3-4层才能找到真正的根因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22/30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Step 5-7 — 识别 · 验证 · 改进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058400" cy="301688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rPr sz="1600"/>
              <a:t>Step 5 — 识别关键影响因素</a:t>
            </a:r>
            <a:endParaRPr sz="1600"/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rPr sz="1600"/>
              <a:t>  投票法 | 数据验证法 | 柏拉图筛选 | 控制试验</a:t>
            </a:r>
            <a:endParaRPr sz="1600"/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endParaRPr sz="1600"/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rPr sz="1600"/>
              <a:t>Step 6 — 验证根因（最重要的一步！）</a:t>
            </a:r>
            <a:endParaRPr sz="1600"/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rPr sz="1600"/>
              <a:t>  鱼骨图 → 产生假设（Hypothesis Generation）</a:t>
            </a:r>
            <a:endParaRPr sz="1600"/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rPr sz="1600"/>
              <a:t>  数据验证 → 验证假设（Hypothesis Verification）</a:t>
            </a:r>
            <a:endParaRPr sz="1600"/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rPr sz="1600"/>
              <a:t>  没有数据验证的鱼骨图，只是一张"漂亮的图"</a:t>
            </a:r>
            <a:endParaRPr sz="1600"/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endParaRPr sz="1600"/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rPr sz="1600"/>
              <a:t>Step 7 — 制定改进措施</a:t>
            </a:r>
            <a:endParaRPr sz="1600"/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rPr sz="1600"/>
              <a:t>  短期：立即修复，停线维修后验证</a:t>
            </a:r>
            <a:endParaRPr sz="1600"/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rPr sz="1600"/>
              <a:t>  中期：纳入标准流程和检查清单</a:t>
            </a:r>
            <a:endParaRPr sz="1600"/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rPr sz="1600"/>
              <a:t>  长期：从体系层面防止再发生</a:t>
            </a:r>
            <a:endParaRPr sz="1600"/>
          </a:p>
        </p:txBody>
      </p:sp>
      <p:pic>
        <p:nvPicPr>
          <p:cNvPr id="4" name="Picture 3" descr="verification_levels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9290" y="4114800"/>
            <a:ext cx="73152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23/30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第五章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鱼骨图的常见误区与避坑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24/30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鱼骨图七大常见误区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25/30</a:t>
            </a:r>
          </a:p>
        </p:txBody>
      </p:sp>
      <p:pic>
        <p:nvPicPr>
          <p:cNvPr id="5" name="图片 4" descr="yugut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7525" y="1241425"/>
            <a:ext cx="8450580" cy="475424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误区详解（一）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误区1：原因罗列不分类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× 把所有想到的原因直接画在鱼骨上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先用5M1E分类再填充，"分类本身就是分析"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误区2：只写大骨，没有细分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× 大骨上写了"人"就没有往下展开了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每个大骨至少追问到第2-3层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误区3：一根鱼骨只画到"表象原因"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× "不良率上升→人：操作不熟→没下文"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追问到"可以做点什么来改变它"的程度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误区4：一个人画完全图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× QE自己关在办公室画，漏掉产线真实信息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跨职能团队一起画，不同视角互补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26/30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误区详解（二）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误区5：把鱼骨图当成了"结案报告"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× 8D报告里画了一张漂亮的图，然后没人再看了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关键是"分析结论是否已转化为改进措施？"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误区6：混淆了"原因"和"现象"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× "不良率高"的原因是"尺寸超差"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尺寸超差是不良现象，不是原因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真正原因：刀具磨损→寿命设定不合理→管理制度缺失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误区7：一根鱼骨试图分析多个问题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× "报废率上升、客诉增多、效率下降"三个问题混在一起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一次只分析一个问题，多个问题分别画多根鱼骨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27/30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第六章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鱼骨图与其他工具的组合使用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28/30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鱼骨图 + 其他工具的黄金搭档</a:t>
            </a:r>
          </a:p>
        </p:txBody>
      </p:sp>
      <p:pic>
        <p:nvPicPr>
          <p:cNvPr id="3" name="Picture 2" descr="tool_combinations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5303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29/30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写在系列之前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97280"/>
            <a:ext cx="109728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>
                <a:solidFill>
                  <a:srgbClr val="0071BB"/>
                </a:solidFill>
                <a:latin typeface="微软雅黑"/>
              </a:defRPr>
            </a:pPr>
            <a:r>
              <a:t>QC七大手法——质量管理中最基础也最强大的"七件武器"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" y="1828800"/>
            <a:ext cx="10058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▸ 检查表  ▸ 层别法  ▸ 柏拉图  ▸ 因果图（鱼骨图）</a:t>
            </a:r>
          </a:p>
          <a:p>
            <a:pPr>
              <a:spcAft>
                <a:spcPts val="4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▸ 散布图  ▸ 直方图  ▸ 控制图</a:t>
            </a:r>
          </a:p>
          <a:p>
            <a:pPr>
              <a:spcAft>
                <a:spcPts val="4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4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很多QC会用，但不一定"懂"</a:t>
            </a:r>
          </a:p>
          <a:p>
            <a:pPr>
              <a:spcAft>
                <a:spcPts val="4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很多质量工程师知道是什么，但不会"用透"</a:t>
            </a:r>
          </a:p>
          <a:p>
            <a:pPr>
              <a:spcAft>
                <a:spcPts val="4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4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本系列目标：把每一件武器拆开来看——</a:t>
            </a:r>
          </a:p>
          <a:p>
            <a:pPr>
              <a:spcAft>
                <a:spcPts val="4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✓ 它是干什么的</a:t>
            </a:r>
          </a:p>
          <a:p>
            <a:pPr>
              <a:spcAft>
                <a:spcPts val="4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✓ 什么时候用</a:t>
            </a:r>
          </a:p>
          <a:p>
            <a:pPr>
              <a:spcAft>
                <a:spcPts val="4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✓ 怎么用才不会用错</a:t>
            </a:r>
          </a:p>
          <a:p>
            <a:pPr>
              <a:spcAft>
                <a:spcPts val="4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✓ 实战中有什么坑</a:t>
            </a:r>
          </a:p>
          <a:p>
            <a:pPr>
              <a:spcAft>
                <a:spcPts val="4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✓ 怎么从"会用"到"用精"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3/30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9144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 b="1">
                <a:solidFill>
                  <a:srgbClr val="FFFFFF"/>
                </a:solidFill>
                <a:latin typeface="微软雅黑"/>
              </a:defRPr>
            </a:pPr>
            <a:r>
              <a:t>总结：鱼骨图的"道"与"术"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0400" y="1828800"/>
            <a:ext cx="5486400" cy="2743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4572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 b="1">
                <a:solidFill>
                  <a:srgbClr val="C8DCF0"/>
                </a:solidFill>
                <a:latin typeface="微软雅黑"/>
              </a:defRPr>
            </a:pPr>
            <a:r>
              <a:t>术（如何画）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2926080"/>
            <a:ext cx="36576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问题定义要精准</a:t>
            </a:r>
          </a:p>
          <a:p>
            <a:pPr>
              <a:spcAft>
                <a:spcPts val="6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分类用5M1E</a:t>
            </a:r>
          </a:p>
          <a:p>
            <a:pPr>
              <a:spcAft>
                <a:spcPts val="6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追问到3层以上</a:t>
            </a:r>
          </a:p>
          <a:p>
            <a:pPr>
              <a:spcAft>
                <a:spcPts val="6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团队共创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2286000"/>
            <a:ext cx="4572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 b="1">
                <a:solidFill>
                  <a:srgbClr val="C8DCF0"/>
                </a:solidFill>
                <a:latin typeface="微软雅黑"/>
              </a:defRPr>
            </a:pPr>
            <a:r>
              <a:t>道（为什么画）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2926080"/>
            <a:ext cx="36576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不是画一张漂亮的图</a:t>
            </a:r>
          </a:p>
          <a:p>
            <a:pPr>
              <a:spcAft>
                <a:spcPts val="6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不是完成8D中的一个步骤</a:t>
            </a:r>
          </a:p>
          <a:p>
            <a:pPr>
              <a:spcAft>
                <a:spcPts val="6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不是为了"证明我分析过了"</a:t>
            </a:r>
          </a:p>
          <a:p>
            <a:pPr>
              <a:spcAft>
                <a:spcPts val="6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是为了"找到可以动手改变的根因"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1828800"/>
            <a:ext cx="27432" cy="4572000"/>
          </a:xfrm>
          <a:prstGeom prst="rect">
            <a:avLst/>
          </a:prstGeom>
          <a:solidFill>
            <a:srgbClr val="FFFFFF">
              <a:lumMod val="50000"/>
              <a:lumOff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371600" y="5669280"/>
            <a:ext cx="9144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 b="0">
                <a:solidFill>
                  <a:srgbClr val="ED7D31"/>
                </a:solidFill>
                <a:latin typeface="微软雅黑"/>
              </a:defRPr>
            </a:pPr>
            <a:r>
              <a:t>鱼骨图最大的价值——它强迫你从"这是人的问题"转向"这是系统的问题"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6126480"/>
            <a:ext cx="9144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0">
                <a:solidFill>
                  <a:srgbClr val="C8DCF0"/>
                </a:solidFill>
                <a:latin typeface="微软雅黑"/>
              </a:defRPr>
            </a:pPr>
            <a:r>
              <a:t>卓越质量智库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30/30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ctrTitle"/>
          </p:nvPr>
        </p:nvSpPr>
        <p:spPr>
          <a:xfrm>
            <a:off x="4782820" y="2209800"/>
            <a:ext cx="2835910" cy="1655445"/>
          </a:xfrm>
        </p:spPr>
        <p:txBody>
          <a:bodyPr wrap="square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defTabSz="914400" eaLnBrk="1" hangingPunct="1"/>
            <a:r>
              <a:rPr lang="en-US" altLang="zh-CN" sz="4800" dirty="0">
                <a:solidFill>
                  <a:srgbClr val="404040"/>
                </a:solidFill>
                <a:latin typeface="宋体" charset="0"/>
                <a:ea typeface="宋体" charset="0"/>
                <a:cs typeface="宋体" charset="0"/>
              </a:rPr>
              <a:t>Thanks</a:t>
            </a:r>
            <a:r>
              <a:rPr lang="zh-CN" altLang="en-US" sz="4800" dirty="0">
                <a:solidFill>
                  <a:srgbClr val="404040"/>
                </a:solidFill>
                <a:latin typeface="宋体" charset="0"/>
                <a:ea typeface="宋体" charset="0"/>
                <a:cs typeface="宋体" charset="0"/>
              </a:rPr>
              <a:t>！谢谢！</a:t>
            </a:r>
            <a:r>
              <a:rPr lang="en-US" altLang="zh-CN" sz="4800" dirty="0">
                <a:solidFill>
                  <a:srgbClr val="40404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endParaRPr lang="zh-CN" altLang="en-US" sz="4800" dirty="0">
              <a:solidFill>
                <a:srgbClr val="40404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1507" name="副标题 2"/>
          <p:cNvSpPr>
            <a:spLocks noGrp="1"/>
          </p:cNvSpPr>
          <p:nvPr>
            <p:ph type="subTitle"/>
          </p:nvPr>
        </p:nvSpPr>
        <p:spPr>
          <a:xfrm>
            <a:off x="1524000" y="5332413"/>
            <a:ext cx="9144000" cy="1655762"/>
          </a:xfrm>
        </p:spPr>
        <p:txBody>
          <a:bodyPr wrap="square" anchor="t" anchorCtr="0"/>
          <a:lstStyle>
            <a:lvl1pPr marL="0" lvl="0" indent="0" algn="ctr">
              <a:buClrTx/>
              <a:buSzTx/>
              <a:buFont typeface="Arial" panose="020B0604020202090204" pitchFamily="34" charset="0"/>
              <a:defRPr/>
            </a:lvl1pPr>
            <a:lvl2pPr marL="457200" lvl="1" indent="0" algn="ctr">
              <a:buClrTx/>
              <a:buSzTx/>
              <a:buFont typeface="Arial" panose="020B0604020202090204" pitchFamily="34" charset="0"/>
              <a:defRPr/>
            </a:lvl2pPr>
            <a:lvl3pPr marL="914400" lvl="2" indent="0" algn="ctr">
              <a:buClrTx/>
              <a:buSzTx/>
              <a:buFont typeface="Arial" panose="020B0604020202090204" pitchFamily="34" charset="0"/>
              <a:defRPr/>
            </a:lvl3pPr>
            <a:lvl4pPr marL="1371600" lvl="3" indent="0" algn="ctr">
              <a:buClrTx/>
              <a:buSzTx/>
              <a:buFont typeface="Arial" panose="020B0604020202090204" pitchFamily="34" charset="0"/>
              <a:defRPr/>
            </a:lvl4pPr>
            <a:lvl5pPr marL="1828800" lvl="4" indent="0" algn="ctr">
              <a:buClrTx/>
              <a:buSzTx/>
              <a:buFont typeface="Arial" panose="020B0604020202090204" pitchFamily="34" charset="0"/>
              <a:defRPr/>
            </a:lvl5pPr>
          </a:lstStyle>
          <a:p>
            <a:pPr marL="0" lvl="0" indent="0" algn="ctr" defTabSz="914400" eaLnBrk="1" hangingPunct="1">
              <a:buNone/>
            </a:pPr>
            <a:r>
              <a:rPr lang="en-US" altLang="zh-CN" dirty="0">
                <a:solidFill>
                  <a:srgbClr val="404040"/>
                </a:solidFill>
                <a:latin typeface="Eras Light ITC" panose="020B0402030504020804" pitchFamily="2" charset="0"/>
              </a:rPr>
              <a:t> </a:t>
            </a:r>
            <a:endParaRPr lang="en-US" altLang="zh-CN" dirty="0">
              <a:solidFill>
                <a:srgbClr val="404040"/>
              </a:solidFill>
              <a:latin typeface="Eras Light ITC" panose="020B0402030504020804" pitchFamily="2" charset="0"/>
              <a:ea typeface="Segoe UI" pitchFamily="2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58609" y="6409831"/>
            <a:ext cx="1685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latin typeface="STXinwei" panose="02010800040101010101" pitchFamily="2" charset="-122"/>
                <a:ea typeface="STXinwei" panose="02010800040101010101" pitchFamily="2" charset="-122"/>
              </a:rPr>
              <a:t>质量创造价值</a:t>
            </a:r>
            <a:endParaRPr kumimoji="1" lang="zh-CN" altLang="en-US" sz="1600" b="1" dirty="0"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第一章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鱼骨图的本质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4/30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1.1 什么是鱼骨图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0584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鱼骨图（Fishbone Diagram）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又称因果图（Cause-and-Effect Diagram）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由日本质量管理大师石川馨（Kaoru Ishikawa）于1943年提出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因此也常被称为石川图（Ishikawa Diagram）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标准定义：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一种通过系统性的因果链分析，将问题的潜在原因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按类别逐层展开的可视化工具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核心逻辑：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任何一个结果（问题/效应）都有多个原因，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而这些原因之间存在层次关系和类别关系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5/30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1.2 鱼骨图的本质——不是"画图"，是"思考框架"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0584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结构化：不是乱写，是按5M1E分类展开</a:t>
            </a:r>
          </a:p>
          <a:p>
            <a:pPr>
              <a:spcAft>
                <a:spcPts val="4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系统化：覆盖所有可能的原因维度，避免遗漏</a:t>
            </a:r>
          </a:p>
          <a:p>
            <a:pPr>
              <a:spcAft>
                <a:spcPts val="4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可视化：一张图看清所有潜在原因及其关系</a:t>
            </a:r>
          </a:p>
          <a:p>
            <a:pPr>
              <a:spcAft>
                <a:spcPts val="4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4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很多初学者把鱼骨图当成"在会议室的墙上画一条鱼"</a:t>
            </a:r>
          </a:p>
          <a:p>
            <a:pPr>
              <a:spcAft>
                <a:spcPts val="4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——这恰恰错过了它的价值</a:t>
            </a:r>
          </a:p>
          <a:p>
            <a:pPr>
              <a:spcAft>
                <a:spcPts val="4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4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鱼骨图的本质是一个</a:t>
            </a:r>
          </a:p>
          <a:p>
            <a:pPr>
              <a:spcAft>
                <a:spcPts val="4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结构化的、系统化的、可视化的</a:t>
            </a:r>
          </a:p>
          <a:p>
            <a:pPr>
              <a:spcAft>
                <a:spcPts val="4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原因分析思考框架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6/30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1.3 鱼骨图的三大作用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31520" y="1188720"/>
          <a:ext cx="10515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800100">
                <a:tc>
                  <a:txBody>
                    <a:bodyPr/>
                    <a:lstStyle/>
                    <a:p>
                      <a:pPr algn="ctr">
                        <a:defRPr sz="16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作用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说明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适用场景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>
                        <a:defRPr sz="15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识别根因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5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系统梳理所有可能原因，找到真正根因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5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8D-D4、CAPA分析、质量事故调查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>
                        <a:defRPr sz="15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预防问题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5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提前识别"可能出什么问题"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5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FMEA头脑风暴、新产线导入</a:t>
                      </a:r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pPr>
                        <a:defRPr sz="15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促进协作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5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跨部门团队围绕"一条鱼"交流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5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质量会议、改进项目启动会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7/30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第二章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鱼骨图的结构与要素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8/30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2.1 鱼骨图标准结构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9/30</a:t>
            </a:r>
          </a:p>
        </p:txBody>
      </p:sp>
      <p:pic>
        <p:nvPicPr>
          <p:cNvPr id="5" name="图片 4" descr="yugut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2275" y="1111885"/>
            <a:ext cx="8510270" cy="47872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E382D"/>
      </a:accent1>
      <a:accent2>
        <a:srgbClr val="0079C2"/>
      </a:accent2>
      <a:accent3>
        <a:srgbClr val="FFFFFF"/>
      </a:accent3>
      <a:accent4>
        <a:srgbClr val="000000"/>
      </a:accent4>
      <a:accent5>
        <a:srgbClr val="DBAEAC"/>
      </a:accent5>
      <a:accent6>
        <a:srgbClr val="006CAE"/>
      </a:accent6>
      <a:hlink>
        <a:srgbClr val="0563C1"/>
      </a:hlink>
      <a:folHlink>
        <a:srgbClr val="954F72"/>
      </a:folHlink>
    </a:clrScheme>
    <a:fontScheme name="">
      <a:majorFont>
        <a:latin typeface="Eras Medium ITC"/>
        <a:ea typeface="微软雅黑"/>
        <a:cs typeface=""/>
      </a:majorFont>
      <a:minorFont>
        <a:latin typeface="Eras Medium IT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BE382D"/>
        </a:accent1>
        <a:accent2>
          <a:srgbClr val="0079C2"/>
        </a:accent2>
        <a:accent3>
          <a:srgbClr val="FFFFFF"/>
        </a:accent3>
        <a:accent4>
          <a:srgbClr val="000000"/>
        </a:accent4>
        <a:accent5>
          <a:srgbClr val="DBAEAC"/>
        </a:accent5>
        <a:accent6>
          <a:srgbClr val="006CAE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4094</Words>
  <Application>WPS 演示</Application>
  <PresentationFormat>宽屏</PresentationFormat>
  <Paragraphs>465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5" baseType="lpstr">
      <vt:lpstr>Arial</vt:lpstr>
      <vt:lpstr>宋体</vt:lpstr>
      <vt:lpstr>Wingdings</vt:lpstr>
      <vt:lpstr>Eras Medium ITC</vt:lpstr>
      <vt:lpstr>微软雅黑</vt:lpstr>
      <vt:lpstr>儷宋 Pro</vt:lpstr>
      <vt:lpstr>Calibri</vt:lpstr>
      <vt:lpstr>Helvetica Neue</vt:lpstr>
      <vt:lpstr>汉仪书宋二KW</vt:lpstr>
      <vt:lpstr>Arial Black</vt:lpstr>
      <vt:lpstr>Arial Black</vt:lpstr>
      <vt:lpstr>Arial Black</vt:lpstr>
      <vt:lpstr>Calibri</vt:lpstr>
      <vt:lpstr>Calibri</vt:lpstr>
      <vt:lpstr>STXinwei</vt:lpstr>
      <vt:lpstr>微软雅黑</vt:lpstr>
      <vt:lpstr>宋体</vt:lpstr>
      <vt:lpstr>宋体-简</vt:lpstr>
      <vt:lpstr>Arial Unicode MS</vt:lpstr>
      <vt:lpstr>Eras Light ITC</vt:lpstr>
      <vt:lpstr>Segoe UI</vt:lpstr>
      <vt:lpstr>苹方-简</vt:lpstr>
      <vt:lpstr>微软雅黑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Thanks！谢谢！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Gavin Yan</dc:creator>
  <cp:lastModifiedBy>王林</cp:lastModifiedBy>
  <cp:revision>68</cp:revision>
  <dcterms:created xsi:type="dcterms:W3CDTF">2026-05-03T13:21:28Z</dcterms:created>
  <dcterms:modified xsi:type="dcterms:W3CDTF">2026-05-03T13:21:28Z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2052-12.1.25869.25869</vt:lpwstr>
  </property>
  <property fmtid="{D5CDD505-2E9C-101B-9397-08002B2CF9AE}" pid="3" name="ICV">
    <vt:lpwstr>11806BFE189D3F08CC2BA06957139955_41</vt:lpwstr>
  </property>
</Properties>
</file>