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4" r:id="rId30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供应商质量管理体系搭建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系统讲解供应商准入、分级管理、现场审核、绩效评价、持续改进，附供应商审核Checklist、绩效评价表、改善跟踪表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9.1.2 · 供应商审核与辅导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833972" y="3070456"/>
            <a:ext cx="1030369" cy="14400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345548" y="3070456"/>
            <a:ext cx="985661" cy="14400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346015" y="1934189"/>
            <a:ext cx="11518326" cy="1008000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4497584" y="2626495"/>
            <a:ext cx="3215189" cy="31569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720260" y="3070456"/>
            <a:ext cx="1404000" cy="1440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flipH="1">
            <a:off x="6080441" y="3070456"/>
            <a:ext cx="1404000" cy="1440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569534" y="3070456"/>
            <a:ext cx="1052933" cy="1440000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345548" y="1296701"/>
            <a:ext cx="11518793" cy="1219401"/>
          </a:xfrm>
          <a:custGeom>
            <a:avLst/>
            <a:gdLst/>
            <a:ahLst/>
            <a:cxnLst/>
            <a:rect l="l" t="t" r="r" b="b"/>
            <a:pathLst>
              <a:path w="11518793" h="1219401">
                <a:moveTo>
                  <a:pt x="0" y="0"/>
                </a:moveTo>
                <a:lnTo>
                  <a:pt x="11518793" y="0"/>
                </a:lnTo>
                <a:lnTo>
                  <a:pt x="11518793" y="1219401"/>
                </a:lnTo>
                <a:lnTo>
                  <a:pt x="11511155" y="1219401"/>
                </a:lnTo>
                <a:lnTo>
                  <a:pt x="5751992" y="462966"/>
                </a:lnTo>
                <a:lnTo>
                  <a:pt x="0" y="121845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 flipV="1">
            <a:off x="345548" y="5083456"/>
            <a:ext cx="11518793" cy="1208082"/>
          </a:xfrm>
          <a:custGeom>
            <a:avLst/>
            <a:gdLst/>
            <a:ahLst/>
            <a:cxnLst/>
            <a:rect l="l" t="t" r="r" b="b"/>
            <a:pathLst>
              <a:path w="11518793" h="1208082">
                <a:moveTo>
                  <a:pt x="0" y="1208082"/>
                </a:moveTo>
                <a:lnTo>
                  <a:pt x="467" y="1208082"/>
                </a:lnTo>
                <a:lnTo>
                  <a:pt x="5759630" y="451647"/>
                </a:lnTo>
                <a:lnTo>
                  <a:pt x="11518793" y="1208082"/>
                </a:lnTo>
                <a:lnTo>
                  <a:pt x="11518793" y="0"/>
                </a:lnTo>
                <a:lnTo>
                  <a:pt x="0" y="0"/>
                </a:lnTo>
                <a:lnTo>
                  <a:pt x="0" y="1208082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 flipV="1">
            <a:off x="346015" y="4628756"/>
            <a:ext cx="11518326" cy="1008000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346015" y="3070456"/>
            <a:ext cx="2520000" cy="1440000"/>
          </a:xfrm>
          <a:prstGeom prst="chevron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2514547" y="3057756"/>
            <a:ext cx="2556000" cy="1440000"/>
          </a:xfrm>
          <a:prstGeom prst="chevron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flipH="1">
            <a:off x="9344341" y="3070456"/>
            <a:ext cx="2520000" cy="1440000"/>
          </a:xfrm>
          <a:prstGeom prst="chevron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flipH="1">
            <a:off x="7152740" y="3070456"/>
            <a:ext cx="2556000" cy="1440000"/>
          </a:xfrm>
          <a:prstGeom prst="chevron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5761456" y="5110940"/>
            <a:ext cx="1722021" cy="2308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审批权限设置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655816" y="2255209"/>
            <a:ext cx="141922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资质审核标准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 flipH="1">
            <a:off x="569519" y="5776128"/>
            <a:ext cx="42672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按供应商类型建立核心档案目录，动态更新准入资质文件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 flipH="1">
            <a:off x="569521" y="5449826"/>
            <a:ext cx="2724150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档案分类管理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 flipH="1">
            <a:off x="7703734" y="5776128"/>
            <a:ext cx="385762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建立电子审批流程，明确各环节责任人及审批时限要求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 flipH="1">
            <a:off x="9817691" y="5449826"/>
            <a:ext cx="174307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审批时效管控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 flipH="1">
            <a:off x="5070547" y="1433390"/>
            <a:ext cx="2082193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分级准入机制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 flipH="1">
            <a:off x="5070547" y="5963069"/>
            <a:ext cx="2082193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多级联审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 flipV="1">
            <a:off x="6105178" y="5636756"/>
            <a:ext cx="0" cy="203135"/>
          </a:xfrm>
          <a:prstGeom prst="line">
            <a:avLst/>
          </a:prstGeom>
          <a:ln w="12700">
            <a:solidFill>
              <a:schemeClr val="lt1"/>
            </a:solidFill>
            <a:prstDash val="solid"/>
            <a:headEnd type="oval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sp>
        <p:nvSpPr>
          <p:cNvPr id="25" name="TextBox 25"/>
          <p:cNvSpPr txBox="1"/>
          <p:nvPr/>
        </p:nvSpPr>
        <p:spPr>
          <a:xfrm>
            <a:off x="686592" y="3636675"/>
            <a:ext cx="16097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档案范围界定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555800" y="3636675"/>
            <a:ext cx="1076325" cy="342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档案系统搭建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256425" y="3636675"/>
            <a:ext cx="12440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归档标准制定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730939" y="3636675"/>
            <a:ext cx="1371600" cy="342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数据录入规范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0127919" y="3636675"/>
            <a:ext cx="1306552" cy="307777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档案审计机制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081982" y="3132061"/>
            <a:ext cx="81624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26000">
                      <a:srgbClr val="FFFFFF">
                        <a:alpha val="0"/>
                      </a:srgbClr>
                    </a:gs>
                    <a:gs pos="99000">
                      <a:srgbClr val="FFFFFF">
                        <a:alpha val="20000"/>
                      </a:srgb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3438241" y="313206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26000">
                      <a:srgbClr val="FFFFFF">
                        <a:alpha val="0"/>
                      </a:srgbClr>
                    </a:gs>
                    <a:gs pos="99000">
                      <a:srgbClr val="FFFFFF">
                        <a:alpha val="20000"/>
                      </a:srgb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5655816" y="313206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26000">
                      <a:srgbClr val="FFFFFF">
                        <a:alpha val="0"/>
                      </a:srgbClr>
                    </a:gs>
                    <a:gs pos="99000">
                      <a:srgbClr val="FFFFFF">
                        <a:alpha val="20000"/>
                      </a:srgb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7987207" y="313206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26000">
                      <a:srgbClr val="FFFFFF">
                        <a:alpha val="0"/>
                      </a:srgbClr>
                    </a:gs>
                    <a:gs pos="99000">
                      <a:srgbClr val="FFFFFF">
                        <a:alpha val="20000"/>
                      </a:srgb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10341011" y="313206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26000">
                      <a:srgbClr val="FFFFFF">
                        <a:alpha val="0"/>
                      </a:srgbClr>
                    </a:gs>
                    <a:gs pos="99000">
                      <a:srgbClr val="FFFFFF">
                        <a:alpha val="20000"/>
                      </a:srgb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 flipV="1">
            <a:off x="4497584" y="4628756"/>
            <a:ext cx="3215189" cy="31569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准入审批与档案建立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2378202" y="149799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2786824" y="1582388"/>
            <a:ext cx="1032796" cy="1846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现场验厂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2425922" y="154305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 rot="2700000">
            <a:off x="2521648" y="159496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41" name="AutoShape 41"/>
          <p:cNvSpPr/>
          <p:nvPr/>
        </p:nvSpPr>
        <p:spPr>
          <a:xfrm>
            <a:off x="569500" y="1767840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2" name="TextBox 42"/>
          <p:cNvSpPr txBox="1"/>
          <p:nvPr/>
        </p:nvSpPr>
        <p:spPr>
          <a:xfrm>
            <a:off x="970217" y="1852232"/>
            <a:ext cx="1032796" cy="1846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文件核验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AutoShape 43"/>
          <p:cNvSpPr/>
          <p:nvPr/>
        </p:nvSpPr>
        <p:spPr>
          <a:xfrm>
            <a:off x="617220" y="181298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4" name="Freeform 44"/>
          <p:cNvSpPr/>
          <p:nvPr/>
        </p:nvSpPr>
        <p:spPr>
          <a:xfrm rot="2700000">
            <a:off x="712946" y="186480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45" name="AutoShape 45"/>
          <p:cNvSpPr/>
          <p:nvPr/>
        </p:nvSpPr>
        <p:spPr>
          <a:xfrm>
            <a:off x="8247031" y="149799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8715756" y="1582388"/>
            <a:ext cx="1032796" cy="1846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样品测试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8294656" y="154305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8" name="Freeform 48"/>
          <p:cNvSpPr/>
          <p:nvPr/>
        </p:nvSpPr>
        <p:spPr>
          <a:xfrm rot="2700000">
            <a:off x="8390477" y="159496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49" name="AutoShape 49"/>
          <p:cNvSpPr/>
          <p:nvPr/>
        </p:nvSpPr>
        <p:spPr>
          <a:xfrm>
            <a:off x="10059448" y="1767840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10526840" y="1852232"/>
            <a:ext cx="1032796" cy="1846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风险评估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>
            <a:off x="10107073" y="181298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 rot="2700000">
            <a:off x="10202895" y="186480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53" name="Freeform 53"/>
          <p:cNvSpPr/>
          <p:nvPr/>
        </p:nvSpPr>
        <p:spPr>
          <a:xfrm>
            <a:off x="5308641" y="2255209"/>
            <a:ext cx="260893" cy="26089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8100"/>
                </a:moveTo>
                <a:cubicBezTo>
                  <a:pt x="215427" y="38100"/>
                  <a:pt x="266700" y="89373"/>
                  <a:pt x="266700" y="152400"/>
                </a:cubicBezTo>
                <a:cubicBezTo>
                  <a:pt x="266700" y="215427"/>
                  <a:pt x="215427" y="266700"/>
                  <a:pt x="152400" y="266700"/>
                </a:cubicBezTo>
                <a:cubicBezTo>
                  <a:pt x="89373" y="266700"/>
                  <a:pt x="38100" y="215427"/>
                  <a:pt x="38100" y="152400"/>
                </a:cubicBezTo>
                <a:cubicBezTo>
                  <a:pt x="38100" y="89373"/>
                  <a:pt x="89373" y="38100"/>
                  <a:pt x="152400" y="38100"/>
                </a:cubicBezTo>
                <a:moveTo>
                  <a:pt x="152400" y="0"/>
                </a:moveTo>
                <a:cubicBezTo>
                  <a:pt x="68237" y="0"/>
                  <a:pt x="0" y="68237"/>
                  <a:pt x="0" y="152400"/>
                </a:cubicBezTo>
                <a:cubicBezTo>
                  <a:pt x="0" y="236563"/>
                  <a:pt x="68237" y="304800"/>
                  <a:pt x="152400" y="304800"/>
                </a:cubicBezTo>
                <a:cubicBezTo>
                  <a:pt x="236563" y="304800"/>
                  <a:pt x="304800" y="236563"/>
                  <a:pt x="304800" y="152400"/>
                </a:cubicBezTo>
                <a:cubicBezTo>
                  <a:pt x="304800" y="68237"/>
                  <a:pt x="236563" y="0"/>
                  <a:pt x="152400" y="0"/>
                </a:cubicBezTo>
                <a:lnTo>
                  <a:pt x="152400" y="0"/>
                </a:lnTo>
                <a:close/>
                <a:moveTo>
                  <a:pt x="204045" y="176955"/>
                </a:moveTo>
                <a:lnTo>
                  <a:pt x="171450" y="144323"/>
                </a:lnTo>
                <a:lnTo>
                  <a:pt x="171450" y="76200"/>
                </a:lnTo>
                <a:lnTo>
                  <a:pt x="133131" y="76200"/>
                </a:lnTo>
                <a:lnTo>
                  <a:pt x="133131" y="152324"/>
                </a:lnTo>
                <a:cubicBezTo>
                  <a:pt x="133131" y="158058"/>
                  <a:pt x="135769" y="163001"/>
                  <a:pt x="139751" y="166535"/>
                </a:cubicBezTo>
                <a:lnTo>
                  <a:pt x="177108" y="203892"/>
                </a:lnTo>
                <a:lnTo>
                  <a:pt x="204045" y="17695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5393685" y="5104181"/>
            <a:ext cx="240795" cy="24079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分级管理实施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分级维度定义（质量/交期/战略价值）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供应商的质量表现是核心评估指标，包括产品合格率、退货率、质量事故频率等，需通过历史数据分析和第三方检测报告综合评定。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评估供应商的交付准时率、订单响应速度以及紧急订单处理能力，确保供应链的稳定性和敏捷性，避免因延迟交付影响生产计划。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战略价值维度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衡量供应商在技术研发、市场竞争力、长期合作潜力等方面的贡献，优先选择具备创新能力或能提供独家资源的战略伙伴。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供应商的定价合理性、降本提案实施效果以及付款条款灵活性，需结合总拥有成本（TCO）模型进行量化分析。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评估供应商是否符合行业法规、环保标准及劳工权益要求，避免因合规问题引发供应链风险或声誉损失。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交期维度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合规性与社会责任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成本控制能力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质量维度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A类供应商（核心战略级）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动态升降机制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多维度权重分配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C类供应商（基础补充级）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B类供应商（重要协作级）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ABC类供应商评估模型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质量与交期表现卓越，具备技术领先性或不可替代性，通常占采购总额的70%以上，需投入高比例资源维护关系。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质量与交期稳定但无显著战略优势，可通过标准化流程管理，占比约20%-25%，适合中长期合作优化。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表现普通或可替代性强，主要用于补充产能或临时需求，占比低于10%，需定期评估淘汰风险。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根据季度评估结果调整供应商等级，A类供应商若连续不达标则降级，C类供应商若改进显著可升入B类。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质量占40%、交期占30%、战略价值占20%、成本占10%，通过加权评分确定最终等级。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差异化资源分配策略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为A类供应商提供联合研发、技术培训等深度支持，帮助其提升产品性能并巩固合作关系。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技术支持优先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订单倾斜政策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风险共担机制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审核频率差异化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付款条件优化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退出缓冲设计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优先将高价值或关键订单分配给A/B类供应商，确保其产能利用率，同时减少对C类供应商的依赖。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与A类供应商签订长期协议并共享市场预测数据，通过库存托管或价格锁定降低双方运营风险。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A类供应商每年全面审核1次，B类每半年1次，C类每季度1次，重点关注整改项闭环情况。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对A类供应商缩短账期或提供预付款，提升其现金流稳定性；对C类供应商严格执行账期条款。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淘汰C类供应商时预留3-6个月过渡期，逐步转移订单至新供应商，避免供应链断链风险。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现场审核执行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全面审核范围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审核频率设定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飞行检查实施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专项审核聚焦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审核计划制定（全面/专项/飞行检查）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覆盖供应商所有关键流程，包括设计开发、生产制造、仓储物流和售后服务，确保系统性评估供应商综合能力。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针对高风险环节（如原材料批次管理、关键工序控制）或客户投诉频发领域进行深度检查，突出针对性。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采用突击审核方式，避免供应商提前准备，真实反映其日常质量管理水平，尤其适用于高敏感度行业。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根据供应商分级结果（如A/B/C级）动态调整审核周期，高风险供应商需缩短间隔至季度或半年一次。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组建由质量、技术、采购多部门组成的审核小组，确保从不同专业视角评估供应商表现。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1381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734950" y="1912409"/>
            <a:ext cx="2570553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设备状态核查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4950" y="2566577"/>
            <a:ext cx="3232153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验证设备校准记录、维护保养计划及实际运行参数（如温度、压力）是否符合工艺标准要求。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293620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4477189" y="1912409"/>
            <a:ext cx="2570553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原料追溯管理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77189" y="256657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检查原材料入库检验报告、供应商资质档案及批次追溯系统，确保全程可追溯性。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035860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8219429" y="191240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过程控制验证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19429" y="256657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观察关键工序（如焊接、热处理）的操作规范执行情况，抽查工艺参数实时监控记录。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51381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734950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检验能力评估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34950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审核实验室检测设备精度、人员操作规范性及检测标准（如ISO/ASTM）的符合性。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293620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4477189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环境控制检查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77189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评估生产现场温湿度、洁净度等环境指标是否满足产品特性要求（如电子元器件防静电）。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035860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219429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应急预案测试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19429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随机模拟突发质量事故（如设备故障），验证供应商应急响应流程的有效性。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现场验证要点（设备/原料/过程/检验）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已制定专项整改方案并跟踪落实效果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问题1：信息偏差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审核信息传递不一致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实施沟通标准化培训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建立审核信息共享平台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问题3：进度延迟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审核计划执行超期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制定审核甘特图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实行周进度通报制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问题2：流程冗余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审核流程环节过多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简化重复审核步骤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启用电子化审核系统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问题4：协作不足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跨部门审核配合差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明确接口部门职责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建立联合审核小组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问题记录与整改通知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整改措施：流程优化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整改措施：协作机制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整改措施：沟通培训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整改措施：进度管控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绩效动态评价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20210" y="183325"/>
            <a:ext cx="2899185" cy="116615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325" b="1">
                <a:solidFill>
                  <a:srgbClr val="1F202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目录</a:t>
            </a:r>
            <a:endParaRPr lang="en-US" sz="5325" b="1">
              <a:solidFill>
                <a:srgbClr val="1F202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74466" y="1158079"/>
            <a:ext cx="3649213" cy="5573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77000"/>
              </a:lnSpc>
              <a:spcBef>
                <a:spcPct val="0"/>
              </a:spcBef>
            </a:pPr>
            <a:r>
              <a:rPr lang="en-US" sz="2850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CONTENTS</a:t>
            </a:r>
            <a:endParaRPr lang="en-US" sz="2850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06214" y="2076450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934450" y="2181225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供应商准入机制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676775" y="2181225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体系框架设计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648075" y="2076450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96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76775" y="3676650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分级管理实施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48075" y="3571875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96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676775" y="5200650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绩效动态评价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648075" y="5095875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934450" y="3676650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现场审核执行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934450" y="5200650"/>
            <a:ext cx="2762250" cy="8001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持续改进闭环</a:t>
            </a:r>
            <a:endParaRPr lang="en-US" sz="21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906214" y="3571875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906214" y="5095875"/>
            <a:ext cx="847725" cy="102870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gradFill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16200000"/>
                </a:gradFill>
                <a:latin typeface="Noto Sans SC"/>
                <a:ea typeface="Noto Sans SC"/>
                <a:cs typeface="Noto Sans SC"/>
              </a:rPr>
              <a:t>06</a:t>
            </a:r>
            <a:endParaRPr lang="en-US" sz="6000" b="1">
              <a:gradFill>
                <a:gsLst>
                  <a:gs pos="0">
                    <a:schemeClr val="lt1">
                      <a:alpha val="10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16200000"/>
              </a:gra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6200000" flipH="1">
            <a:off x="4182815" y="3922741"/>
            <a:ext cx="4858472" cy="348083"/>
          </a:xfrm>
          <a:prstGeom prst="trapezoid">
            <a:avLst>
              <a:gd name="adj" fmla="val 149484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369165" y="1667545"/>
            <a:ext cx="5039741" cy="485847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82497" y="2525347"/>
            <a:ext cx="4813076" cy="3872805"/>
          </a:xfrm>
          <a:prstGeom prst="rect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482497" y="1936127"/>
            <a:ext cx="4813076" cy="2857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7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质量合格率</a:t>
            </a:r>
            <a:endParaRPr lang="en-US" sz="17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6" name="Connector 6"/>
          <p:cNvCxnSpPr/>
          <p:nvPr/>
        </p:nvCxnSpPr>
        <p:spPr>
          <a:xfrm>
            <a:off x="596471" y="3488282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596471" y="4462103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or 8"/>
          <p:cNvCxnSpPr/>
          <p:nvPr/>
        </p:nvCxnSpPr>
        <p:spPr>
          <a:xfrm>
            <a:off x="596471" y="5435924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AutoShape 9"/>
          <p:cNvSpPr/>
          <p:nvPr/>
        </p:nvSpPr>
        <p:spPr>
          <a:xfrm rot="5400000">
            <a:off x="3153711" y="3922739"/>
            <a:ext cx="4858472" cy="348083"/>
          </a:xfrm>
          <a:prstGeom prst="trapezoid">
            <a:avLst>
              <a:gd name="adj" fmla="val 149484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408907" y="2008346"/>
            <a:ext cx="1374188" cy="4176870"/>
          </a:xfrm>
          <a:prstGeom prst="rect">
            <a:avLst/>
          </a:prstGeom>
          <a:solidFill>
            <a:schemeClr val="accent5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5408907" y="2008346"/>
            <a:ext cx="1374188" cy="506116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1033622" y="27303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质量异常频次。记录供应商交货过程中出现的质量异常次数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408906" y="2895102"/>
            <a:ext cx="1374189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合格率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506447" y="1060910"/>
            <a:ext cx="765176" cy="765176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1033622" y="36955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批次合格率。统计供应商交货批次中符合质量标准的产品批次占比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33622" y="46607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关键指标达标率。评估供应商产品关键质量参数的稳定性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33622" y="5659780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退货率。统计因质量问题导致的退货数量占总交货量的比例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783095" y="1667545"/>
            <a:ext cx="5039741" cy="4858473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6896427" y="2525347"/>
            <a:ext cx="4813076" cy="3872805"/>
          </a:xfrm>
          <a:prstGeom prst="rect">
            <a:avLst/>
          </a:prstGeom>
          <a:solidFill>
            <a:srgbClr val="FFFFFF">
              <a:alpha val="100000"/>
            </a:srgbClr>
          </a:solidFill>
          <a:ln w="19050">
            <a:solidFill>
              <a:schemeClr val="accent2">
                <a:alpha val="100000"/>
              </a:schemeClr>
            </a:solidFill>
            <a:prstDash val="solid"/>
          </a:ln>
        </p:spPr>
      </p:sp>
      <p:cxnSp>
        <p:nvCxnSpPr>
          <p:cNvPr id="20" name="Connector 20"/>
          <p:cNvCxnSpPr/>
          <p:nvPr/>
        </p:nvCxnSpPr>
        <p:spPr>
          <a:xfrm>
            <a:off x="7010401" y="3488282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nector 21"/>
          <p:cNvCxnSpPr/>
          <p:nvPr/>
        </p:nvCxnSpPr>
        <p:spPr>
          <a:xfrm>
            <a:off x="7010401" y="4462103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Connector 22"/>
          <p:cNvCxnSpPr/>
          <p:nvPr/>
        </p:nvCxnSpPr>
        <p:spPr>
          <a:xfrm>
            <a:off x="7010401" y="5435924"/>
            <a:ext cx="4585130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TextBox 23"/>
          <p:cNvSpPr txBox="1"/>
          <p:nvPr/>
        </p:nvSpPr>
        <p:spPr>
          <a:xfrm>
            <a:off x="7447552" y="27303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订单准时率。统计供应商按约定时间完成交付的订单比例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920377" y="1045144"/>
            <a:ext cx="765176" cy="765176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25" name="TextBox 25"/>
          <p:cNvSpPr txBox="1"/>
          <p:nvPr/>
        </p:nvSpPr>
        <p:spPr>
          <a:xfrm>
            <a:off x="7447552" y="36955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紧急订单响应率。评估供应商应对紧急订单的及时交付能力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47552" y="4660714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运输时效达标率。统计物流环节按时交付的比例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447552" y="5659780"/>
            <a:ext cx="3714750" cy="571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产能波动容忍度。评估供应商在产能波动时的交付稳定性</a:t>
            </a:r>
            <a:endParaRPr lang="en-US" sz="10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896427" y="1936127"/>
            <a:ext cx="4813076" cy="2857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7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交付准时率</a:t>
            </a:r>
            <a:endParaRPr lang="en-US" sz="17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9" name="Connector 29"/>
          <p:cNvCxnSpPr/>
          <p:nvPr/>
        </p:nvCxnSpPr>
        <p:spPr>
          <a:xfrm>
            <a:off x="5408907" y="3488282"/>
            <a:ext cx="1374188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Connector 30"/>
          <p:cNvCxnSpPr/>
          <p:nvPr/>
        </p:nvCxnSpPr>
        <p:spPr>
          <a:xfrm>
            <a:off x="5408907" y="4466292"/>
            <a:ext cx="1374188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1" name="Connector 31"/>
          <p:cNvCxnSpPr/>
          <p:nvPr/>
        </p:nvCxnSpPr>
        <p:spPr>
          <a:xfrm>
            <a:off x="5408907" y="5436350"/>
            <a:ext cx="1374188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TextBox 32"/>
          <p:cNvSpPr txBox="1"/>
          <p:nvPr/>
        </p:nvSpPr>
        <p:spPr>
          <a:xfrm>
            <a:off x="5792073" y="2175884"/>
            <a:ext cx="6096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VS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408906" y="3873113"/>
            <a:ext cx="1374189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准时率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408906" y="4842931"/>
            <a:ext cx="1374189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异常率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408906" y="5701913"/>
            <a:ext cx="1374189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波动率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2703764" y="1260231"/>
            <a:ext cx="366534" cy="36653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7" name="Freeform 37"/>
          <p:cNvSpPr/>
          <p:nvPr/>
        </p:nvSpPr>
        <p:spPr>
          <a:xfrm>
            <a:off x="9122331" y="1247098"/>
            <a:ext cx="361269" cy="36126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评价指标设计（质量合格率/交付准时率）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or 2"/>
          <p:cNvCxnSpPr/>
          <p:nvPr/>
        </p:nvCxnSpPr>
        <p:spPr>
          <a:xfrm>
            <a:off x="5078823" y="1704636"/>
            <a:ext cx="2450496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" name="AutoShape 3"/>
          <p:cNvSpPr/>
          <p:nvPr/>
        </p:nvSpPr>
        <p:spPr>
          <a:xfrm>
            <a:off x="1002372" y="5420148"/>
            <a:ext cx="6408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02372" y="4491270"/>
            <a:ext cx="5832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002371" y="3562392"/>
            <a:ext cx="522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002373" y="2633514"/>
            <a:ext cx="4644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 flipH="1">
            <a:off x="4595743" y="1704636"/>
            <a:ext cx="2946880" cy="4372156"/>
          </a:xfrm>
          <a:custGeom>
            <a:avLst/>
            <a:gdLst/>
            <a:ahLst/>
            <a:cxnLst/>
            <a:rect l="l" t="t" r="r" b="b"/>
            <a:pathLst>
              <a:path w="2946880" h="4372156">
                <a:moveTo>
                  <a:pt x="0" y="3724456"/>
                </a:moveTo>
                <a:lnTo>
                  <a:pt x="2460745" y="0"/>
                </a:lnTo>
                <a:lnTo>
                  <a:pt x="2946880" y="673100"/>
                </a:lnTo>
                <a:lnTo>
                  <a:pt x="460735" y="4372156"/>
                </a:lnTo>
                <a:lnTo>
                  <a:pt x="0" y="3724456"/>
                </a:lnTo>
              </a:path>
            </a:pathLst>
          </a:cu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4587206" y="1704636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233856" y="2633514"/>
            <a:ext cx="4226835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870233" y="3562392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465910" y="4491270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7064162" y="5420148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 flipH="1">
            <a:off x="6222371" y="3765101"/>
            <a:ext cx="3337723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数据采集阶段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 flipH="1">
            <a:off x="6834372" y="4693978"/>
            <a:ext cx="3211861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评分实施阶段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 flipH="1">
            <a:off x="7410372" y="5622856"/>
            <a:ext cx="3231538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结果应用阶段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 flipH="1">
            <a:off x="5572185" y="2829272"/>
            <a:ext cx="3337854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评分设计阶段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 flipH="1">
            <a:off x="5089798" y="1915702"/>
            <a:ext cx="245282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指标设定阶段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 rot="16200000">
            <a:off x="-1771531" y="3442551"/>
            <a:ext cx="4739089" cy="503993"/>
          </a:xfrm>
          <a:prstGeom prst="rightArrow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9" name="Freeform 19"/>
          <p:cNvSpPr/>
          <p:nvPr/>
        </p:nvSpPr>
        <p:spPr>
          <a:xfrm flipH="1">
            <a:off x="11088705" y="5420148"/>
            <a:ext cx="631070" cy="643944"/>
          </a:xfrm>
          <a:custGeom>
            <a:avLst/>
            <a:gdLst/>
            <a:ahLst/>
            <a:cxnLst/>
            <a:rect l="l" t="t" r="r" b="b"/>
            <a:pathLst>
              <a:path w="631070" h="643944">
                <a:moveTo>
                  <a:pt x="0" y="0"/>
                </a:moveTo>
                <a:lnTo>
                  <a:pt x="0" y="643944"/>
                </a:lnTo>
                <a:lnTo>
                  <a:pt x="631070" y="643944"/>
                </a:lnTo>
                <a:lnTo>
                  <a:pt x="627578" y="640381"/>
                </a:lnTo>
                <a:lnTo>
                  <a:pt x="627578" y="643943"/>
                </a:lnTo>
                <a:lnTo>
                  <a:pt x="441" y="643943"/>
                </a:lnTo>
                <a:lnTo>
                  <a:pt x="441" y="4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20" name="Freeform 20"/>
          <p:cNvSpPr/>
          <p:nvPr/>
        </p:nvSpPr>
        <p:spPr>
          <a:xfrm>
            <a:off x="9950862" y="3179483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950"/>
                </a:lnTo>
                <a:lnTo>
                  <a:pt x="206201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1" name="Freeform 21"/>
          <p:cNvSpPr/>
          <p:nvPr/>
        </p:nvSpPr>
        <p:spPr>
          <a:xfrm>
            <a:off x="10556579" y="4108361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762"/>
                </a:lnTo>
                <a:lnTo>
                  <a:pt x="20605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2" name="Freeform 22"/>
          <p:cNvSpPr/>
          <p:nvPr/>
        </p:nvSpPr>
        <p:spPr>
          <a:xfrm>
            <a:off x="9354873" y="2250605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410645" y="2505423"/>
            <a:ext cx="363855" cy="2567940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量化与质化结合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560094" y="2674361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137407" y="3589662"/>
            <a:ext cx="67818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28%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760409" y="4532117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32%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Freeform 27"/>
          <p:cNvSpPr/>
          <p:nvPr/>
        </p:nvSpPr>
        <p:spPr>
          <a:xfrm flipV="1">
            <a:off x="11652113" y="1325003"/>
            <a:ext cx="127736" cy="1856499"/>
          </a:xfrm>
          <a:custGeom>
            <a:avLst/>
            <a:gdLst/>
            <a:ahLst/>
            <a:cxnLst/>
            <a:rect l="l" t="t" r="r" b="b"/>
            <a:pathLst>
              <a:path w="164578" h="3451885">
                <a:moveTo>
                  <a:pt x="53596" y="0"/>
                </a:moveTo>
                <a:lnTo>
                  <a:pt x="111196" y="0"/>
                </a:lnTo>
                <a:lnTo>
                  <a:pt x="111196" y="3272458"/>
                </a:lnTo>
                <a:lnTo>
                  <a:pt x="164578" y="3272458"/>
                </a:lnTo>
                <a:lnTo>
                  <a:pt x="82289" y="3451885"/>
                </a:lnTo>
                <a:lnTo>
                  <a:pt x="0" y="3272458"/>
                </a:lnTo>
                <a:lnTo>
                  <a:pt x="53596" y="3272458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>
            <a:off x="11529433" y="3206460"/>
            <a:ext cx="382905" cy="1005840"/>
          </a:xfrm>
          <a:prstGeom prst="rect">
            <a:avLst/>
          </a:prstGeom>
          <a:noFill/>
        </p:spPr>
        <p:txBody>
          <a:bodyPr vert="eaVert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评价组织架构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 flipV="1">
            <a:off x="11692499" y="4277847"/>
            <a:ext cx="45719" cy="1792115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Freeform 30"/>
          <p:cNvSpPr/>
          <p:nvPr/>
        </p:nvSpPr>
        <p:spPr>
          <a:xfrm>
            <a:off x="8763206" y="1321727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8988462" y="1745483"/>
            <a:ext cx="659130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10%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546893" y="3684006"/>
            <a:ext cx="3950552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采集供应商月度/季度质量数据、交付记录、客诉信息等绩效证据。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546893" y="4598406"/>
            <a:ext cx="454910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依据评分标准对供应商进行客观评级，划分A/B/C/D绩效等级。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546893" y="5520521"/>
            <a:ext cx="5071586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将评分结果用于供应商分级管理、订单分配调整及改进资源倾斜。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546893" y="2755128"/>
            <a:ext cx="344072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制定评分细则，设置质量缺陷率/准时交付率等量化评分标准。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1129798" y="1704636"/>
            <a:ext cx="396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7542623" y="1893843"/>
            <a:ext cx="7969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8%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1546893" y="1823971"/>
            <a:ext cx="3048850" cy="44319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明确供应商绩效评价目标，设定质量/交付/成本等核心KPI。</a:t>
            </a:r>
            <a:endParaRPr lang="en-US" sz="1100"/>
          </a:p>
        </p:txBody>
      </p:sp>
      <p:cxnSp>
        <p:nvCxnSpPr>
          <p:cNvPr id="39" name="Connector 39"/>
          <p:cNvCxnSpPr/>
          <p:nvPr/>
        </p:nvCxnSpPr>
        <p:spPr>
          <a:xfrm>
            <a:off x="4597565" y="2348580"/>
            <a:ext cx="2461678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0" name="TextBox 4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月度/季度绩效评分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92919" y="14713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642135" y="4823305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642135" y="3187764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1477002" y="1805928"/>
            <a:ext cx="4405069" cy="112758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绿灯区（85-100分）保持正常合作，黄灯区（60-84分）启动改进辅导，红灯区（0-59分）触发淘汰程序。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77002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三色区间智能划分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7002" y="5176569"/>
            <a:ext cx="4346229" cy="1164308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系统自动推送预警通知至相关采购员，要求48小时内制定纠正预防措施报告。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77002" y="3507078"/>
            <a:ext cx="4346229" cy="116543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设置黄灯供应商连续三个月无改善则自动降级，红灯供应商六个月内不得参与新项目投标。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6634" y="153431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6634" y="489123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6634" y="324704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2135" y="145598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红黄绿灯预警机制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392919" y="320317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7227786" y="1821335"/>
            <a:ext cx="4383960" cy="1112174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对黄灯供应商启动飞行检查，涵盖生产现场、检测设备、原材料追溯等全方位审查。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27786" y="3522485"/>
            <a:ext cx="4383960" cy="1150023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要求红灯供应商的替代资源必须在预警期内完成开发验证，确保供应链连续性。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87418" y="1530671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87418" y="3262453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27786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专项审计配套机制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77002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连续监测触发条件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27786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风险缓冲方案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77002" y="4827386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预警响应工作流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持续改进闭环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改进计划联合制定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78857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数据驱动决策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42611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风险分级管理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95390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SMART原则应用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15914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双维度评估标准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建立由质量、采购、工程等部门组成的联合工作组，通过定期会议明确改进目标和责任分工，确保改进计划与实际业务需求高度契合。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基于供应商绩效评估报告中的关键指标（如不良率、交货准时率），采用帕累托分析法识别优先改进项，制定针对性强的改善方案。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根据供应商物料的关键程度和历史质量问题严重性，将改进项目分为ABC三级，配置差异化的资源投入和跟踪频率。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395390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2620899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所有改进目标必须符合具体性、可测量性、可实现性、相关性和时限性要求，例如"未来三个月将某部件尺寸不良率从5%降至2%"。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15914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638465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同步制定过程指标（如改进措施完成率）和结果指标（如质量合格率提升幅度），全面评估改进有效性。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时效管控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协同机制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验证效能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建立整改时限跟踪机制，通过甘特图监控措施执行进度，确保按期完成验证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制定分层验证方案，关键项目全检+抽样复验，普通项目文件评审+现场确认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整改效果评估：通过月度质量会议复盘措施有效性，更新FMEA风险库形成标准化文件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方法优化：PDCA循环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数字化追踪：采用SRM系统自动预警超期任务，实时更新整改状态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自动化验证：部署QMS系统自动采集检验数据，生成SPC报告分析改进效果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协同平台：搭建供应商门户共享整改数据，实现SCAR电子化流转与闭环跟踪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方法优化：数字化赋能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改善措施跟踪验证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动态审核评分表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27147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供应商能力雷达图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78035" y="2989034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纠正预防措施（CAPA）台账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90305" y="472520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变更影响评估矩阵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1733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分层过程记录表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09463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红黄绿灯跟踪看板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97192" y="1670999"/>
            <a:ext cx="4486656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设计包含质量体系、过程控制、检测能力等维度的加权评分表，根据供应商等级自动调整关键项权重比例。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09463" y="3410120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通过可视化管理系统实时显示各改进项目进度，逾期未完成项目自动升级预警级别并触发督办流程。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1733" y="5149114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针对不同层级的质量活动（如体系审核、过程审核、产品审核）开发专用检查表格，确保审核深度与范围相匹配。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65764" y="163418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运用六维度雷达图直观展示供应商在质量、成本、交付等方面的相对水平，辅助识别能力短板。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78035" y="337330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建立包含问题描述、根本原因、遏制措施、系统预防措施的标准化追踪表单，实现质量问题的可追溯管理。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90305" y="5112302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对新引入的改进措施进行潜在风险预判，从技术可行性、质量影响、成本变动等维度进行综合评分决策。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工具应用（审核表/评价表/跟踪表）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16" name="AutoShape 16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9" name="Connector 19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Group 20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21" name="AutoShape 21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24" name="Connector 24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体系框架设计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质量一致性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确保供应商提供的产品和服务符合企业质量标准，减少因质量波动导致的供应链风险，提升终端客户满意度。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建立动态优化机制，通过定期评估和反馈推动供应商在工艺、材料和管理上的持续改进，形成良性循环。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风险预防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通过早期识别潜在质量缺陷和供应风险，制定预防性措施，降低因质量问题引发的停产或召回成本。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数据驱动决策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依托质量数据（如不良率、退货率）分析，科学制定供应商分级策略和资源分配方案，避免主观判断偏差。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合规性保障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确保供应商遵守行业法规（如ISO 9001、IATF 16949）及企业特定要求，规避法律和声誉风险。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质量管理目标与原则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307317" y="4894165"/>
            <a:ext cx="6209932" cy="1477363"/>
          </a:xfrm>
          <a:prstGeom prst="roundRect">
            <a:avLst>
              <a:gd name="adj" fmla="val 11582"/>
            </a:avLst>
          </a:prstGeom>
          <a:gradFill>
            <a:gsLst>
              <a:gs pos="0">
                <a:schemeClr val="lt2">
                  <a:alpha val="80000"/>
                </a:schemeClr>
              </a:gs>
              <a:gs pos="97000">
                <a:schemeClr val="lt1">
                  <a:alpha val="80000"/>
                </a:schemeClr>
              </a:gs>
            </a:gsLst>
            <a:lin ang="0"/>
          </a:gradFill>
        </p:spPr>
      </p:sp>
      <p:sp>
        <p:nvSpPr>
          <p:cNvPr id="3" name="AutoShape 3"/>
          <p:cNvSpPr/>
          <p:nvPr/>
        </p:nvSpPr>
        <p:spPr>
          <a:xfrm>
            <a:off x="5307317" y="3130408"/>
            <a:ext cx="6209932" cy="1477363"/>
          </a:xfrm>
          <a:prstGeom prst="roundRect">
            <a:avLst>
              <a:gd name="adj" fmla="val 11582"/>
            </a:avLst>
          </a:prstGeom>
          <a:gradFill>
            <a:gsLst>
              <a:gs pos="0">
                <a:schemeClr val="lt2">
                  <a:alpha val="80000"/>
                </a:schemeClr>
              </a:gs>
              <a:gs pos="97000">
                <a:schemeClr val="lt1">
                  <a:alpha val="80000"/>
                </a:schemeClr>
              </a:gs>
            </a:gsLst>
            <a:lin ang="0"/>
          </a:gradFill>
        </p:spPr>
      </p:sp>
      <p:sp>
        <p:nvSpPr>
          <p:cNvPr id="4" name="AutoShape 4"/>
          <p:cNvSpPr/>
          <p:nvPr/>
        </p:nvSpPr>
        <p:spPr>
          <a:xfrm>
            <a:off x="5307317" y="1366650"/>
            <a:ext cx="6209932" cy="1477363"/>
          </a:xfrm>
          <a:prstGeom prst="roundRect">
            <a:avLst>
              <a:gd name="adj" fmla="val 11582"/>
            </a:avLst>
          </a:prstGeom>
          <a:gradFill>
            <a:gsLst>
              <a:gs pos="0">
                <a:schemeClr val="lt2">
                  <a:alpha val="80000"/>
                </a:schemeClr>
              </a:gs>
              <a:gs pos="97000">
                <a:schemeClr val="lt1">
                  <a:alpha val="80000"/>
                </a:schemeClr>
              </a:gs>
            </a:gsLst>
            <a:lin ang="0"/>
          </a:gra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3488" r="3488"/>
          <a:stretch>
            <a:fillRect/>
          </a:stretch>
        </p:blipFill>
        <p:spPr>
          <a:xfrm>
            <a:off x="385001" y="1771272"/>
            <a:ext cx="4043445" cy="4043445"/>
          </a:xfrm>
          <a:prstGeom prst="pentagon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4935912" y="5347097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TextBox 7"/>
          <p:cNvSpPr txBox="1"/>
          <p:nvPr/>
        </p:nvSpPr>
        <p:spPr>
          <a:xfrm>
            <a:off x="5747700" y="4993577"/>
            <a:ext cx="5486256" cy="127854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改进流程通过风险管控和持续监督驱动质量提升，构建闭环式供应链优化机制。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935912" y="1819581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9" name="TextBox 9"/>
          <p:cNvSpPr txBox="1"/>
          <p:nvPr/>
        </p:nvSpPr>
        <p:spPr>
          <a:xfrm>
            <a:off x="5747700" y="1476877"/>
            <a:ext cx="5486256" cy="1256908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准入流程聚焦资质评估，通过供应商考察和合作洽谈确保源头质量可控，奠定合作基础。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935912" y="3582971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TextBox 11"/>
          <p:cNvSpPr txBox="1"/>
          <p:nvPr/>
        </p:nvSpPr>
        <p:spPr>
          <a:xfrm>
            <a:off x="5747700" y="3243232"/>
            <a:ext cx="5486256" cy="125097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审核与评价流程强化能力考核和绩效监控，实现供应商动态管理，优化资源配置。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核心流程框架（准入-审核-评价-改进）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796847" y="1897686"/>
            <a:ext cx="849630" cy="41529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96847" y="3661077"/>
            <a:ext cx="849630" cy="41529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796847" y="5425202"/>
            <a:ext cx="849630" cy="41529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200000">
            <a:off x="6845638" y="39874"/>
            <a:ext cx="3559858" cy="6317035"/>
          </a:xfrm>
          <a:custGeom>
            <a:avLst/>
            <a:gdLst/>
            <a:ahLst/>
            <a:cxnLst/>
            <a:rect l="l" t="t" r="r" b="b"/>
            <a:pathLst>
              <a:path w="3834054" h="6803600">
                <a:moveTo>
                  <a:pt x="0" y="477404"/>
                </a:moveTo>
                <a:lnTo>
                  <a:pt x="318363" y="0"/>
                </a:lnTo>
                <a:lnTo>
                  <a:pt x="636726" y="477404"/>
                </a:lnTo>
                <a:lnTo>
                  <a:pt x="490031" y="477404"/>
                </a:lnTo>
                <a:lnTo>
                  <a:pt x="490031" y="2911929"/>
                </a:lnTo>
                <a:lnTo>
                  <a:pt x="489525" y="2911929"/>
                </a:lnTo>
                <a:lnTo>
                  <a:pt x="489525" y="4976334"/>
                </a:lnTo>
                <a:lnTo>
                  <a:pt x="492247" y="4976298"/>
                </a:lnTo>
                <a:cubicBezTo>
                  <a:pt x="499491" y="5510664"/>
                  <a:pt x="791540" y="6000488"/>
                  <a:pt x="1258195" y="6260939"/>
                </a:cubicBezTo>
                <a:cubicBezTo>
                  <a:pt x="1724850" y="6521389"/>
                  <a:pt x="2295068" y="6512816"/>
                  <a:pt x="2753683" y="6238455"/>
                </a:cubicBezTo>
                <a:cubicBezTo>
                  <a:pt x="3212298" y="5964094"/>
                  <a:pt x="3489493" y="5465713"/>
                  <a:pt x="3480670" y="4931370"/>
                </a:cubicBezTo>
                <a:cubicBezTo>
                  <a:pt x="3598380" y="4929426"/>
                  <a:pt x="3716091" y="4927484"/>
                  <a:pt x="3833802" y="4925540"/>
                </a:cubicBezTo>
                <a:cubicBezTo>
                  <a:pt x="3844709" y="5586170"/>
                  <a:pt x="3502003" y="6202338"/>
                  <a:pt x="2934999" y="6541541"/>
                </a:cubicBezTo>
                <a:cubicBezTo>
                  <a:pt x="2367996" y="6880744"/>
                  <a:pt x="1663013" y="6891342"/>
                  <a:pt x="1086069" y="6569336"/>
                </a:cubicBezTo>
                <a:cubicBezTo>
                  <a:pt x="545185" y="6267456"/>
                  <a:pt x="194030" y="5716333"/>
                  <a:pt x="144870" y="5104258"/>
                </a:cubicBezTo>
                <a:lnTo>
                  <a:pt x="139107" y="4981284"/>
                </a:lnTo>
                <a:lnTo>
                  <a:pt x="138930" y="4981284"/>
                </a:lnTo>
                <a:lnTo>
                  <a:pt x="138930" y="2911929"/>
                </a:lnTo>
                <a:lnTo>
                  <a:pt x="138930" y="2853884"/>
                </a:lnTo>
                <a:lnTo>
                  <a:pt x="138930" y="477404"/>
                </a:lnTo>
              </a:path>
            </a:pathLst>
          </a:custGeom>
          <a:gradFill>
            <a:gsLst>
              <a:gs pos="9000">
                <a:schemeClr val="accent1">
                  <a:alpha val="0"/>
                </a:schemeClr>
              </a:gs>
              <a:gs pos="100000">
                <a:schemeClr val="accent2">
                  <a:alpha val="100000"/>
                </a:schemeClr>
              </a:gs>
            </a:gsLst>
            <a:lin ang="10800000"/>
          </a:gradFill>
        </p:spPr>
      </p:sp>
      <p:sp>
        <p:nvSpPr>
          <p:cNvPr id="3" name="Freeform 3"/>
          <p:cNvSpPr/>
          <p:nvPr/>
        </p:nvSpPr>
        <p:spPr>
          <a:xfrm rot="5400000">
            <a:off x="1786508" y="-102735"/>
            <a:ext cx="3559858" cy="6317035"/>
          </a:xfrm>
          <a:custGeom>
            <a:avLst/>
            <a:gdLst/>
            <a:ahLst/>
            <a:cxnLst/>
            <a:rect l="l" t="t" r="r" b="b"/>
            <a:pathLst>
              <a:path w="3834054" h="6803600">
                <a:moveTo>
                  <a:pt x="0" y="477404"/>
                </a:moveTo>
                <a:lnTo>
                  <a:pt x="318363" y="0"/>
                </a:lnTo>
                <a:lnTo>
                  <a:pt x="636726" y="477404"/>
                </a:lnTo>
                <a:lnTo>
                  <a:pt x="490031" y="477404"/>
                </a:lnTo>
                <a:lnTo>
                  <a:pt x="490031" y="2911929"/>
                </a:lnTo>
                <a:lnTo>
                  <a:pt x="489525" y="2911929"/>
                </a:lnTo>
                <a:lnTo>
                  <a:pt x="489525" y="4976334"/>
                </a:lnTo>
                <a:lnTo>
                  <a:pt x="492247" y="4976298"/>
                </a:lnTo>
                <a:cubicBezTo>
                  <a:pt x="499491" y="5510664"/>
                  <a:pt x="791540" y="6000488"/>
                  <a:pt x="1258195" y="6260939"/>
                </a:cubicBezTo>
                <a:cubicBezTo>
                  <a:pt x="1724850" y="6521389"/>
                  <a:pt x="2295068" y="6512816"/>
                  <a:pt x="2753683" y="6238455"/>
                </a:cubicBezTo>
                <a:cubicBezTo>
                  <a:pt x="3212298" y="5964094"/>
                  <a:pt x="3489493" y="5465713"/>
                  <a:pt x="3480670" y="4931370"/>
                </a:cubicBezTo>
                <a:cubicBezTo>
                  <a:pt x="3598380" y="4929426"/>
                  <a:pt x="3716091" y="4927484"/>
                  <a:pt x="3833802" y="4925540"/>
                </a:cubicBezTo>
                <a:cubicBezTo>
                  <a:pt x="3844709" y="5586170"/>
                  <a:pt x="3502003" y="6202338"/>
                  <a:pt x="2934999" y="6541541"/>
                </a:cubicBezTo>
                <a:cubicBezTo>
                  <a:pt x="2367996" y="6880744"/>
                  <a:pt x="1663013" y="6891342"/>
                  <a:pt x="1086069" y="6569336"/>
                </a:cubicBezTo>
                <a:cubicBezTo>
                  <a:pt x="545185" y="6267456"/>
                  <a:pt x="194030" y="5716333"/>
                  <a:pt x="144870" y="5104258"/>
                </a:cubicBezTo>
                <a:lnTo>
                  <a:pt x="139107" y="4981284"/>
                </a:lnTo>
                <a:lnTo>
                  <a:pt x="138930" y="4981284"/>
                </a:lnTo>
                <a:lnTo>
                  <a:pt x="138930" y="2911929"/>
                </a:lnTo>
                <a:lnTo>
                  <a:pt x="138930" y="2853884"/>
                </a:lnTo>
                <a:lnTo>
                  <a:pt x="138930" y="477404"/>
                </a:lnTo>
              </a:path>
            </a:pathLst>
          </a:custGeom>
          <a:gradFill>
            <a:gsLst>
              <a:gs pos="10000">
                <a:schemeClr val="accent1">
                  <a:alpha val="0"/>
                </a:schemeClr>
              </a:gs>
              <a:gs pos="99000">
                <a:schemeClr val="accent1">
                  <a:alpha val="100000"/>
                </a:schemeClr>
              </a:gs>
            </a:gsLst>
            <a:lin ang="10800000"/>
          </a:gradFill>
        </p:spPr>
      </p:sp>
      <p:sp>
        <p:nvSpPr>
          <p:cNvPr id="4" name="AutoShape 4"/>
          <p:cNvSpPr/>
          <p:nvPr/>
        </p:nvSpPr>
        <p:spPr>
          <a:xfrm>
            <a:off x="989601" y="1936317"/>
            <a:ext cx="10201240" cy="2379623"/>
          </a:xfrm>
          <a:prstGeom prst="roundRect">
            <a:avLst>
              <a:gd name="adj" fmla="val 50000"/>
            </a:avLst>
          </a:prstGeom>
          <a:solidFill>
            <a:srgbClr val="FFFFFF">
              <a:alpha val="100000"/>
            </a:srgbClr>
          </a:solidFill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6707513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指标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35602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63691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54692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审计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93425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协同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32158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55504" y="1473251"/>
            <a:ext cx="5048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83594" y="1473251"/>
            <a:ext cx="5048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rot="10800000">
            <a:off x="2837153" y="4610608"/>
            <a:ext cx="6191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 rot="10800000">
            <a:off x="4075885" y="4610608"/>
            <a:ext cx="6191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35951" y="2618220"/>
            <a:ext cx="1050383" cy="1050383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635951" y="3021978"/>
            <a:ext cx="1050383" cy="21287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计划管理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25976" y="2244867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8" name="AutoShape 18"/>
          <p:cNvSpPr/>
          <p:nvPr/>
        </p:nvSpPr>
        <p:spPr>
          <a:xfrm>
            <a:off x="1425976" y="2332309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准入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328697" y="2719957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0" name="AutoShape 20"/>
          <p:cNvSpPr/>
          <p:nvPr/>
        </p:nvSpPr>
        <p:spPr>
          <a:xfrm>
            <a:off x="1328697" y="2807646"/>
            <a:ext cx="625995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考核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1425976" y="3670632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2" name="AutoShape 22"/>
          <p:cNvSpPr/>
          <p:nvPr/>
        </p:nvSpPr>
        <p:spPr>
          <a:xfrm>
            <a:off x="1425976" y="3758321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2191859" y="2557068"/>
            <a:ext cx="1172686" cy="1172687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7505422" y="2624199"/>
            <a:ext cx="1038424" cy="1038424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7505422" y="3021976"/>
            <a:ext cx="1038424" cy="21082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AFB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文件编制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822071" y="2561291"/>
            <a:ext cx="1164241" cy="1164241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10037057" y="2346248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8" name="AutoShape 28"/>
          <p:cNvSpPr/>
          <p:nvPr/>
        </p:nvSpPr>
        <p:spPr>
          <a:xfrm>
            <a:off x="10037057" y="2433937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模板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10241289" y="2946384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AutoShape 30"/>
          <p:cNvSpPr/>
          <p:nvPr/>
        </p:nvSpPr>
        <p:spPr>
          <a:xfrm>
            <a:off x="10241289" y="3034075"/>
            <a:ext cx="642579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归档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10037057" y="3546522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2" name="AutoShape 32"/>
          <p:cNvSpPr/>
          <p:nvPr/>
        </p:nvSpPr>
        <p:spPr>
          <a:xfrm>
            <a:off x="10037057" y="3634213"/>
            <a:ext cx="642579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评审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1320243" y="3195295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4" name="AutoShape 34"/>
          <p:cNvSpPr/>
          <p:nvPr/>
        </p:nvSpPr>
        <p:spPr>
          <a:xfrm>
            <a:off x="1328697" y="3282984"/>
            <a:ext cx="625995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监控</a:t>
            </a: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349075" y="3143411"/>
            <a:ext cx="286876" cy="0"/>
          </a:xfrm>
          <a:prstGeom prst="line">
            <a:avLst/>
          </a:prstGeom>
          <a:ln w="34925">
            <a:solidFill>
              <a:schemeClr val="accent1"/>
            </a:solidFill>
            <a:prstDash val="solid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>
            <a:off x="5212070" y="2242198"/>
            <a:ext cx="1767862" cy="176786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5334745" y="2741678"/>
            <a:ext cx="1519221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策略制定</a:t>
            </a:r>
            <a:endParaRPr lang="en-US" sz="1100"/>
          </a:p>
        </p:txBody>
      </p:sp>
      <p:sp>
        <p:nvSpPr>
          <p:cNvPr id="38" name="TextBox 38"/>
          <p:cNvSpPr txBox="1"/>
          <p:nvPr/>
        </p:nvSpPr>
        <p:spPr>
          <a:xfrm>
            <a:off x="5265311" y="3105600"/>
            <a:ext cx="168058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质量评估</a:t>
            </a:r>
            <a:endParaRPr lang="en-US" sz="10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5265311" y="3326600"/>
            <a:ext cx="1714621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体系搭建</a:t>
            </a:r>
            <a:endParaRPr lang="en-US" sz="100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688241" y="1444093"/>
            <a:ext cx="342788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  <a:spcBef>
                <a:spcPct val="0"/>
              </a:spcBef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建立标准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079045" y="4565156"/>
            <a:ext cx="4056196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持续优化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6945891" y="2979467"/>
            <a:ext cx="465305" cy="327889"/>
          </a:xfrm>
          <a:prstGeom prst="rightArrow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3" name="AutoShape 43"/>
          <p:cNvSpPr/>
          <p:nvPr/>
        </p:nvSpPr>
        <p:spPr>
          <a:xfrm rot="10800000">
            <a:off x="4780807" y="2979467"/>
            <a:ext cx="465305" cy="327889"/>
          </a:xfrm>
          <a:prstGeom prst="rightArrow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44" name="Connector 44"/>
          <p:cNvCxnSpPr/>
          <p:nvPr/>
        </p:nvCxnSpPr>
        <p:spPr>
          <a:xfrm flipH="1">
            <a:off x="8537642" y="3143411"/>
            <a:ext cx="286876" cy="0"/>
          </a:xfrm>
          <a:prstGeom prst="line">
            <a:avLst/>
          </a:prstGeom>
          <a:ln w="34925">
            <a:solidFill>
              <a:schemeClr val="accent1"/>
            </a:solidFill>
            <a:prstDash val="solid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AutoShape 45"/>
          <p:cNvSpPr/>
          <p:nvPr/>
        </p:nvSpPr>
        <p:spPr>
          <a:xfrm>
            <a:off x="1483936" y="5351942"/>
            <a:ext cx="9160630" cy="1036393"/>
          </a:xfrm>
          <a:prstGeom prst="roundRect">
            <a:avLst>
              <a:gd name="adj" fmla="val 5000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2831119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风险管控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4912805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7589425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2265712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0" name="Freeform 50"/>
          <p:cNvSpPr/>
          <p:nvPr/>
        </p:nvSpPr>
        <p:spPr>
          <a:xfrm>
            <a:off x="2402586" y="5707380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1" name="TextBox 51"/>
          <p:cNvSpPr txBox="1"/>
          <p:nvPr/>
        </p:nvSpPr>
        <p:spPr>
          <a:xfrm>
            <a:off x="5476142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绩效提升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8154848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问题处理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 flipH="1">
            <a:off x="4554021" y="5588496"/>
            <a:ext cx="104644" cy="563284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rgbClr val="747993">
                <a:alpha val="100000"/>
              </a:srgbClr>
            </a:solidFill>
            <a:prstDash val="solid"/>
          </a:ln>
        </p:spPr>
      </p:sp>
      <p:sp>
        <p:nvSpPr>
          <p:cNvPr id="54" name="Freeform 54"/>
          <p:cNvSpPr/>
          <p:nvPr/>
        </p:nvSpPr>
        <p:spPr>
          <a:xfrm flipH="1">
            <a:off x="7220036" y="5588496"/>
            <a:ext cx="104644" cy="563284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rgbClr val="747993">
                <a:alpha val="100000"/>
              </a:srgbClr>
            </a:solidFill>
            <a:prstDash val="solid"/>
          </a:ln>
        </p:spPr>
      </p:sp>
      <p:sp>
        <p:nvSpPr>
          <p:cNvPr id="55" name="AutoShape 55"/>
          <p:cNvSpPr/>
          <p:nvPr/>
        </p:nvSpPr>
        <p:spPr>
          <a:xfrm>
            <a:off x="2402586" y="2875592"/>
            <a:ext cx="790839" cy="56277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供应商审核</a:t>
            </a:r>
            <a:endParaRPr lang="en-US" sz="1100"/>
          </a:p>
        </p:txBody>
      </p:sp>
      <p:sp>
        <p:nvSpPr>
          <p:cNvPr id="56" name="TextBox 56"/>
          <p:cNvSpPr txBox="1"/>
          <p:nvPr/>
        </p:nvSpPr>
        <p:spPr>
          <a:xfrm>
            <a:off x="349788" y="-1786001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22222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8907152" y="2927198"/>
            <a:ext cx="963046" cy="43242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文档管理</a:t>
            </a:r>
            <a:endParaRPr lang="en-US" sz="1100"/>
          </a:p>
        </p:txBody>
      </p:sp>
      <p:sp>
        <p:nvSpPr>
          <p:cNvPr id="58" name="Freeform 58"/>
          <p:cNvSpPr/>
          <p:nvPr/>
        </p:nvSpPr>
        <p:spPr>
          <a:xfrm>
            <a:off x="5036995" y="5721505"/>
            <a:ext cx="297749" cy="29774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7707638" y="5749597"/>
            <a:ext cx="312757" cy="24108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8F8FB">
              <a:alpha val="100000"/>
            </a:srgbClr>
          </a:solidFill>
        </p:spPr>
      </p:sp>
      <p:sp>
        <p:nvSpPr>
          <p:cNvPr id="60" name="TextBox 6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关键角色与职责分工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608" y="2016730"/>
            <a:ext cx="3086955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PART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2204" y="3445098"/>
            <a:ext cx="9667591" cy="158778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275" b="1">
                <a:solidFill>
                  <a:srgbClr val="152815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供应商准入机制</a:t>
            </a:r>
            <a:endParaRPr lang="en-US" sz="4275" b="1">
              <a:solidFill>
                <a:srgbClr val="152815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05648" y="2016730"/>
            <a:ext cx="4297680" cy="152242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8025" b="1">
                <a:solidFill>
                  <a:srgbClr val="505F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8025" b="1">
              <a:solidFill>
                <a:srgbClr val="505F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准入标准制定（资质/产能/合规）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供应商需提供完整的营业执照、生产许可证、质量管理体系认证等资质文件，确保其具备合法的经营资格和行业准入条件。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资质审核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对供应商的生产设备、工艺流程、人员配置等进行实地考察，评估其是否能稳定满足采购需求的产能要求。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产能评估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通过样品测试、技术文档审核等方式，确认供应商的产品技术指标、研发能力是否符合企业技术标准。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技术能力验证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审查供应商的财务报表、信用评级等，评估其资金链稳定性和抗风险能力，降低合作中的财务风险。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财务状况分析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核查供应商是否符合环保法规、劳动法、安全生产等强制性要求，避免因合规问题导致供应链中断或法律风险。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合规性审查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新供应商评估流程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初步筛选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样品测试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现场审核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通过行业数据库、展会、同行推荐等渠道收集供应商信息，进行基础资质和业务匹配度的初步筛选。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组建跨部门评审团队对供应商工厂进行实地审核，包括生产环境、质量控制、仓储物流等环节的全面评估。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要求供应商提供代表性样品，通过实验室检测、小批量试用等方式验证产品性能和质量稳定性。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风险评估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综合评分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系统分析供应商的地理位置、原材料来源、替代方案等潜在风险因素，制定相应的风险防控预案。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建立包含质量、成本、交付、服务等多维度的评分体系，对供应商进行量化评估和等级划分。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试运行阶段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对通过评估的供应商开展小批量订单合作，在实际业务场景中验证其综合履约能力。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222222"/>
      </a:dk1>
      <a:lt1>
        <a:srgbClr val="DDEFFE"/>
      </a:lt1>
      <a:dk2>
        <a:srgbClr val="505FF2"/>
      </a:dk2>
      <a:lt2>
        <a:srgbClr val="CBE8F9"/>
      </a:lt2>
      <a:accent1>
        <a:srgbClr val="505FF2"/>
      </a:accent1>
      <a:accent2>
        <a:srgbClr val="505FF2"/>
      </a:accent2>
      <a:accent3>
        <a:srgbClr val="626FEC"/>
      </a:accent3>
      <a:accent4>
        <a:srgbClr val="535FD3"/>
      </a:accent4>
      <a:accent5>
        <a:srgbClr val="3643C6"/>
      </a:accent5>
      <a:accent6>
        <a:srgbClr val="614FD9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4684</Words>
  <Application>WPS 演示</Application>
  <PresentationFormat>宽屏</PresentationFormat>
  <Paragraphs>632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0" baseType="lpstr">
      <vt:lpstr>Arial</vt:lpstr>
      <vt:lpstr>宋体</vt:lpstr>
      <vt:lpstr>Wingdings</vt:lpstr>
      <vt:lpstr>Noto Sans SC</vt:lpstr>
      <vt:lpstr>Thonburi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Eras Medium ITC</vt:lpstr>
      <vt:lpstr>儷宋 Pro</vt:lpstr>
      <vt:lpstr>Eras Light ITC</vt:lpstr>
      <vt:lpstr>Segoe UI</vt:lpstr>
      <vt:lpstr>微软雅黑</vt:lpstr>
      <vt:lpstr>Office 主题​​</vt:lpstr>
      <vt:lpstr>2_Office 主题</vt:lpstr>
      <vt:lpstr>Add your main title here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2026-03-31T15:06:05Z</dcterms:created>
  <dcterms:modified xsi:type="dcterms:W3CDTF">2026-03-31T15:06:05Z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e227be76444e762308669e4cc568b71c_1774969414_7f60e5be771f8a4b7352a6016dc1bd99","ReservedCode1":"7fa80cf1b46a1ed194626400ba815304d17f372dbce22bfe3adfa4e4e589839d","ContentPropagator":"001191110000802100433B10001","PropagateID":"e227be76444e762308669e4cc568b71c_1774969414_7f60e5be771f8a4b7352a6016dc1bd99","ReservedCode2":"7fa80cf1b46a1ed194626400ba815304d17f372dbce22bfe3adfa4e4e589839d"}</vt:lpwstr>
  </property>
  <property fmtid="{D5CDD505-2E9C-101B-9397-08002B2CF9AE}" pid="3" name="ICV">
    <vt:lpwstr>94B2E251500B2BB4DDE2CB69FD6A3D2C_42</vt:lpwstr>
  </property>
  <property fmtid="{D5CDD505-2E9C-101B-9397-08002B2CF9AE}" pid="4" name="KSOProductBuildVer">
    <vt:lpwstr>2052-12.1.23155.23155</vt:lpwstr>
  </property>
</Properties>
</file>