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sldIdLst>
    <p:sldId id="28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94674"/>
  </p:normalViewPr>
  <p:slideViewPr>
    <p:cSldViewPr snapToGrid="0">
      <p:cViewPr varScale="1">
        <p:scale>
          <a:sx n="124" d="100"/>
          <a:sy n="124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hiliangclub.com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 dirty="0">
                <a:latin typeface="Eras Medium ITC" panose="020B0602030504020804" pitchFamily="2" charset="0"/>
                <a:ea typeface="微软雅黑" charset="-122"/>
                <a:cs typeface="+mn-cs"/>
              </a:rPr>
              <a:t> </a:t>
            </a:r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75335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 dirty="0">
                <a:latin typeface="Eras Medium ITC" panose="020B0602030504020804" pitchFamily="2" charset="0"/>
                <a:ea typeface="微软雅黑" charset="-122"/>
                <a:cs typeface="+mn-cs"/>
              </a:rPr>
              <a:t> </a:t>
            </a:r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75" y="59690"/>
            <a:ext cx="1301750" cy="55372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4764405" y="6445885"/>
            <a:ext cx="285051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6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卓越质量智库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 | www.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uFillTx/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zhiliangclub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.com</a:t>
            </a:r>
            <a:endParaRPr lang="en-US" altLang="zh-CN" sz="1200">
              <a:solidFill>
                <a:schemeClr val="bg2">
                  <a:lumMod val="50000"/>
                </a:schemeClr>
              </a:solidFill>
              <a:latin typeface="儷宋 Pro" panose="02020300000000000000" charset="-120"/>
              <a:cs typeface="儷宋 Pro" panose="02020300000000000000" charset="-120"/>
              <a:hlinkClick r:id="rId3" action="ppaction://hlinkfi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3076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sp>
        <p:nvSpPr>
          <p:cNvPr id="307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1"/>
          <p:cNvSpPr>
            <a:spLocks noGrp="1"/>
          </p:cNvSpPr>
          <p:nvPr>
            <p:ph type="ctrTitle"/>
          </p:nvPr>
        </p:nvSpPr>
        <p:spPr>
          <a:xfrm>
            <a:off x="1527175" y="4040188"/>
            <a:ext cx="9144000" cy="871537"/>
          </a:xfrm>
        </p:spPr>
        <p:txBody>
          <a:bodyPr wrap="square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defTabSz="914400" eaLnBrk="1" hangingPunct="1"/>
            <a:r>
              <a:rPr lang="en-US" sz="5400" b="1">
                <a:solidFill>
                  <a:srgbClr val="1F2025">
                    <a:alpha val="100000"/>
                  </a:srgbClr>
                </a:solidFill>
                <a:latin typeface="Noto Sans SC"/>
                <a:ea typeface="Noto Sans SC"/>
                <a:cs typeface="Noto Sans SC"/>
                <a:sym typeface="+mn-ea"/>
              </a:rPr>
              <a:t>供应商质量管理体系搭建</a:t>
            </a:r>
            <a:endParaRPr lang="zh-CN" altLang="en-US" sz="5400" dirty="0">
              <a:solidFill>
                <a:srgbClr val="404040"/>
              </a:solidFill>
            </a:endParaRPr>
          </a:p>
        </p:txBody>
      </p:sp>
      <p:sp>
        <p:nvSpPr>
          <p:cNvPr id="5123" name="副标题 2"/>
          <p:cNvSpPr>
            <a:spLocks noGrp="1"/>
          </p:cNvSpPr>
          <p:nvPr>
            <p:ph type="subTitle"/>
          </p:nvPr>
        </p:nvSpPr>
        <p:spPr>
          <a:xfrm>
            <a:off x="1524000" y="5332413"/>
            <a:ext cx="9144000" cy="1093787"/>
          </a:xfrm>
        </p:spPr>
        <p:txBody>
          <a:bodyPr wrap="square" anchor="t" anchorCtr="0"/>
          <a:lstStyle>
            <a:lvl1pPr marL="0" lvl="0" indent="0" algn="ctr">
              <a:buClrTx/>
              <a:buSzTx/>
              <a:buFont typeface="Arial" panose="020B0604020202090204" pitchFamily="34" charset="0"/>
              <a:defRPr/>
            </a:lvl1pPr>
            <a:lvl2pPr marL="457200" lvl="1" indent="0" algn="ctr">
              <a:buClrTx/>
              <a:buSzTx/>
              <a:buFont typeface="Arial" panose="020B0604020202090204" pitchFamily="34" charset="0"/>
              <a:defRPr/>
            </a:lvl2pPr>
            <a:lvl3pPr marL="914400" lvl="2" indent="0" algn="ctr">
              <a:buClrTx/>
              <a:buSzTx/>
              <a:buFont typeface="Arial" panose="020B0604020202090204" pitchFamily="34" charset="0"/>
              <a:defRPr/>
            </a:lvl3pPr>
            <a:lvl4pPr marL="1371600" lvl="3" indent="0" algn="ctr">
              <a:buClrTx/>
              <a:buSzTx/>
              <a:buFont typeface="Arial" panose="020B0604020202090204" pitchFamily="34" charset="0"/>
              <a:defRPr/>
            </a:lvl4pPr>
            <a:lvl5pPr marL="1828800" lvl="4" indent="0" algn="ctr">
              <a:buClrTx/>
              <a:buSzTx/>
              <a:buFont typeface="Arial" panose="020B0604020202090204" pitchFamily="34" charset="0"/>
              <a:defRPr/>
            </a:lvl5pPr>
          </a:lstStyle>
          <a:p>
            <a:pPr marL="0" lvl="0" indent="0" algn="ctr" defTabSz="914400" eaLnBrk="1" hangingPunct="1">
              <a:buNone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Eras Light ITC" panose="020B0402030504020804" pitchFamily="2" charset="0"/>
              </a:rPr>
              <a:t>卓越质量智库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Eras Light ITC" panose="020B0402030504020804" pitchFamily="2" charset="0"/>
            </a:endParaRPr>
          </a:p>
        </p:txBody>
      </p:sp>
      <p:cxnSp>
        <p:nvCxnSpPr>
          <p:cNvPr id="5124" name="直接连接符 4"/>
          <p:cNvCxnSpPr/>
          <p:nvPr/>
        </p:nvCxnSpPr>
        <p:spPr>
          <a:xfrm>
            <a:off x="1524000" y="3762375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5" name="直接连接符 5"/>
          <p:cNvCxnSpPr/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6" name="直接连接符 7"/>
          <p:cNvCxnSpPr/>
          <p:nvPr/>
        </p:nvCxnSpPr>
        <p:spPr>
          <a:xfrm>
            <a:off x="2392363" y="5056188"/>
            <a:ext cx="7407275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7" name="矩形 10"/>
          <p:cNvSpPr/>
          <p:nvPr/>
        </p:nvSpPr>
        <p:spPr>
          <a:xfrm>
            <a:off x="15240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  <p:sp>
        <p:nvSpPr>
          <p:cNvPr id="5128" name="矩形 15"/>
          <p:cNvSpPr/>
          <p:nvPr/>
        </p:nvSpPr>
        <p:spPr>
          <a:xfrm>
            <a:off x="103632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  <p:pic>
        <p:nvPicPr>
          <p:cNvPr id="21505" name="图片 2457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08125" y="1268413"/>
            <a:ext cx="9180513" cy="2351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833972" y="3070456"/>
            <a:ext cx="1030369" cy="14400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345548" y="3070456"/>
            <a:ext cx="985661" cy="14400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346015" y="1934189"/>
            <a:ext cx="11518326" cy="1008000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4497584" y="2626495"/>
            <a:ext cx="3215189" cy="315694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4720260" y="3070456"/>
            <a:ext cx="1404000" cy="1440000"/>
          </a:xfrm>
          <a:prstGeom prst="chevron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flipH="1">
            <a:off x="6080441" y="3070456"/>
            <a:ext cx="1404000" cy="1440000"/>
          </a:xfrm>
          <a:prstGeom prst="chevron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5569534" y="3070456"/>
            <a:ext cx="1052933" cy="1440000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345548" y="1296701"/>
            <a:ext cx="11518793" cy="1219401"/>
          </a:xfrm>
          <a:custGeom>
            <a:avLst/>
            <a:gdLst/>
            <a:ahLst/>
            <a:cxnLst/>
            <a:rect l="l" t="t" r="r" b="b"/>
            <a:pathLst>
              <a:path w="11518793" h="1219401">
                <a:moveTo>
                  <a:pt x="0" y="0"/>
                </a:moveTo>
                <a:lnTo>
                  <a:pt x="11518793" y="0"/>
                </a:lnTo>
                <a:lnTo>
                  <a:pt x="11518793" y="1219401"/>
                </a:lnTo>
                <a:lnTo>
                  <a:pt x="11511155" y="1219401"/>
                </a:lnTo>
                <a:lnTo>
                  <a:pt x="5751992" y="462966"/>
                </a:lnTo>
                <a:lnTo>
                  <a:pt x="0" y="1218459"/>
                </a:lnTo>
                <a:lnTo>
                  <a:pt x="0" y="0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10" name="Freeform 10"/>
          <p:cNvSpPr/>
          <p:nvPr/>
        </p:nvSpPr>
        <p:spPr>
          <a:xfrm flipV="1">
            <a:off x="345548" y="5083456"/>
            <a:ext cx="11518793" cy="1208082"/>
          </a:xfrm>
          <a:custGeom>
            <a:avLst/>
            <a:gdLst/>
            <a:ahLst/>
            <a:cxnLst/>
            <a:rect l="l" t="t" r="r" b="b"/>
            <a:pathLst>
              <a:path w="11518793" h="1208082">
                <a:moveTo>
                  <a:pt x="0" y="1208082"/>
                </a:moveTo>
                <a:lnTo>
                  <a:pt x="467" y="1208082"/>
                </a:lnTo>
                <a:lnTo>
                  <a:pt x="5759630" y="451647"/>
                </a:lnTo>
                <a:lnTo>
                  <a:pt x="11518793" y="1208082"/>
                </a:lnTo>
                <a:lnTo>
                  <a:pt x="11518793" y="0"/>
                </a:lnTo>
                <a:lnTo>
                  <a:pt x="0" y="0"/>
                </a:lnTo>
                <a:lnTo>
                  <a:pt x="0" y="1208082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 flipV="1">
            <a:off x="346015" y="4628756"/>
            <a:ext cx="11518326" cy="1008000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346015" y="3070456"/>
            <a:ext cx="2520000" cy="1440000"/>
          </a:xfrm>
          <a:prstGeom prst="chevron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2514547" y="3057756"/>
            <a:ext cx="2556000" cy="1440000"/>
          </a:xfrm>
          <a:prstGeom prst="chevron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 flipH="1">
            <a:off x="9344341" y="3070456"/>
            <a:ext cx="2520000" cy="1440000"/>
          </a:xfrm>
          <a:prstGeom prst="chevron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 flipH="1">
            <a:off x="7152740" y="3070456"/>
            <a:ext cx="2556000" cy="1440000"/>
          </a:xfrm>
          <a:prstGeom prst="chevron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5761456" y="5110940"/>
            <a:ext cx="1722021" cy="23083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审批权限设置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655816" y="2255209"/>
            <a:ext cx="1419225" cy="2571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资质审核标准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 flipH="1">
            <a:off x="569519" y="5776128"/>
            <a:ext cx="4267200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按供应商类型建立核心档案目录，动态更新准入资质文件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 flipH="1">
            <a:off x="569521" y="5449826"/>
            <a:ext cx="2724150" cy="2571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5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档案分类管理</a:t>
            </a:r>
            <a:endParaRPr lang="en-US" sz="15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 flipH="1">
            <a:off x="7703734" y="5776128"/>
            <a:ext cx="3857625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建立电子审批流程，明确各环节责任人及审批时限要求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 flipH="1">
            <a:off x="9817691" y="5449826"/>
            <a:ext cx="1743075" cy="2571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5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审批时效管控</a:t>
            </a:r>
            <a:endParaRPr lang="en-US" sz="15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 flipH="1">
            <a:off x="5070547" y="1433390"/>
            <a:ext cx="2082193" cy="2667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5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分级准入机制</a:t>
            </a:r>
            <a:endParaRPr lang="en-US" sz="15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 flipH="1">
            <a:off x="5070547" y="5963069"/>
            <a:ext cx="2082193" cy="2667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5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多级联审</a:t>
            </a:r>
            <a:endParaRPr lang="en-US" sz="15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24" name="Connector 24"/>
          <p:cNvCxnSpPr/>
          <p:nvPr/>
        </p:nvCxnSpPr>
        <p:spPr>
          <a:xfrm flipV="1">
            <a:off x="6105178" y="5636756"/>
            <a:ext cx="0" cy="203135"/>
          </a:xfrm>
          <a:prstGeom prst="line">
            <a:avLst/>
          </a:prstGeom>
          <a:ln w="12700">
            <a:solidFill>
              <a:schemeClr val="lt1"/>
            </a:solidFill>
            <a:prstDash val="solid"/>
            <a:headEnd type="oval"/>
            <a:tailEnd type="none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  <p:sp>
        <p:nvSpPr>
          <p:cNvPr id="25" name="TextBox 25"/>
          <p:cNvSpPr txBox="1"/>
          <p:nvPr/>
        </p:nvSpPr>
        <p:spPr>
          <a:xfrm>
            <a:off x="686592" y="3636675"/>
            <a:ext cx="1609725" cy="3333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档案范围界定</a:t>
            </a:r>
            <a:endParaRPr lang="en-US" sz="2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555800" y="3636675"/>
            <a:ext cx="1076325" cy="3429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档案系统搭建</a:t>
            </a:r>
            <a:endParaRPr lang="en-US" sz="2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256425" y="3636675"/>
            <a:ext cx="1244000" cy="30777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归档标准制定</a:t>
            </a:r>
            <a:endParaRPr lang="en-US" sz="2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7730939" y="3636675"/>
            <a:ext cx="1371600" cy="3429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数据录入规范</a:t>
            </a:r>
            <a:endParaRPr lang="en-US" sz="2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127919" y="3636675"/>
            <a:ext cx="1306552" cy="30777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档案审计机制</a:t>
            </a:r>
            <a:endParaRPr lang="en-US" sz="2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>
            <a:off x="1081982" y="3132061"/>
            <a:ext cx="81624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4000">
                <a:gradFill>
                  <a:gsLst>
                    <a:gs pos="26000">
                      <a:srgbClr val="FFFFFF">
                        <a:alpha val="0"/>
                      </a:srgbClr>
                    </a:gs>
                    <a:gs pos="99000">
                      <a:srgbClr val="FFFFFF">
                        <a:alpha val="20000"/>
                      </a:srgbClr>
                    </a:gs>
                  </a:gsLst>
                  <a:lin ang="16200000"/>
                </a:gradFill>
                <a:latin typeface="Noto Sans SC"/>
                <a:ea typeface="Noto Sans SC"/>
                <a:cs typeface="Noto Sans SC"/>
              </a:rPr>
              <a:t>01</a:t>
            </a:r>
            <a:endParaRPr lang="en-US" sz="1100"/>
          </a:p>
        </p:txBody>
      </p:sp>
      <p:sp>
        <p:nvSpPr>
          <p:cNvPr id="31" name="AutoShape 31"/>
          <p:cNvSpPr/>
          <p:nvPr/>
        </p:nvSpPr>
        <p:spPr>
          <a:xfrm>
            <a:off x="3438241" y="3132061"/>
            <a:ext cx="88036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4000">
                <a:gradFill>
                  <a:gsLst>
                    <a:gs pos="26000">
                      <a:srgbClr val="FFFFFF">
                        <a:alpha val="0"/>
                      </a:srgbClr>
                    </a:gs>
                    <a:gs pos="99000">
                      <a:srgbClr val="FFFFFF">
                        <a:alpha val="20000"/>
                      </a:srgbClr>
                    </a:gs>
                  </a:gsLst>
                  <a:lin ang="16200000"/>
                </a:gradFill>
                <a:latin typeface="Noto Sans SC"/>
                <a:ea typeface="Noto Sans SC"/>
                <a:cs typeface="Noto Sans SC"/>
              </a:rPr>
              <a:t>02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5655816" y="3132061"/>
            <a:ext cx="88036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4000">
                <a:gradFill>
                  <a:gsLst>
                    <a:gs pos="26000">
                      <a:srgbClr val="FFFFFF">
                        <a:alpha val="0"/>
                      </a:srgbClr>
                    </a:gs>
                    <a:gs pos="99000">
                      <a:srgbClr val="FFFFFF">
                        <a:alpha val="20000"/>
                      </a:srgbClr>
                    </a:gs>
                  </a:gsLst>
                  <a:lin ang="16200000"/>
                </a:gradFill>
                <a:latin typeface="Noto Sans SC"/>
                <a:ea typeface="Noto Sans SC"/>
                <a:cs typeface="Noto Sans SC"/>
              </a:rPr>
              <a:t>03</a:t>
            </a:r>
            <a:endParaRPr lang="en-US" sz="1100"/>
          </a:p>
        </p:txBody>
      </p:sp>
      <p:sp>
        <p:nvSpPr>
          <p:cNvPr id="33" name="AutoShape 33"/>
          <p:cNvSpPr/>
          <p:nvPr/>
        </p:nvSpPr>
        <p:spPr>
          <a:xfrm>
            <a:off x="7987207" y="3132061"/>
            <a:ext cx="88036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4000">
                <a:gradFill>
                  <a:gsLst>
                    <a:gs pos="26000">
                      <a:srgbClr val="FFFFFF">
                        <a:alpha val="0"/>
                      </a:srgbClr>
                    </a:gs>
                    <a:gs pos="99000">
                      <a:srgbClr val="FFFFFF">
                        <a:alpha val="20000"/>
                      </a:srgbClr>
                    </a:gs>
                  </a:gsLst>
                  <a:lin ang="16200000"/>
                </a:gradFill>
                <a:latin typeface="Noto Sans SC"/>
                <a:ea typeface="Noto Sans SC"/>
                <a:cs typeface="Noto Sans SC"/>
              </a:rPr>
              <a:t>04</a:t>
            </a:r>
            <a:endParaRPr lang="en-US" sz="1100"/>
          </a:p>
        </p:txBody>
      </p:sp>
      <p:sp>
        <p:nvSpPr>
          <p:cNvPr id="34" name="AutoShape 34"/>
          <p:cNvSpPr/>
          <p:nvPr/>
        </p:nvSpPr>
        <p:spPr>
          <a:xfrm>
            <a:off x="10341011" y="3132061"/>
            <a:ext cx="88036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4000">
                <a:gradFill>
                  <a:gsLst>
                    <a:gs pos="26000">
                      <a:srgbClr val="FFFFFF">
                        <a:alpha val="0"/>
                      </a:srgbClr>
                    </a:gs>
                    <a:gs pos="99000">
                      <a:srgbClr val="FFFFFF">
                        <a:alpha val="20000"/>
                      </a:srgbClr>
                    </a:gs>
                  </a:gsLst>
                  <a:lin ang="16200000"/>
                </a:gradFill>
                <a:latin typeface="Noto Sans SC"/>
                <a:ea typeface="Noto Sans SC"/>
                <a:cs typeface="Noto Sans SC"/>
              </a:rPr>
              <a:t>05</a:t>
            </a:r>
            <a:endParaRPr lang="en-US" sz="1100"/>
          </a:p>
        </p:txBody>
      </p:sp>
      <p:sp>
        <p:nvSpPr>
          <p:cNvPr id="35" name="AutoShape 35"/>
          <p:cNvSpPr/>
          <p:nvPr/>
        </p:nvSpPr>
        <p:spPr>
          <a:xfrm flipV="1">
            <a:off x="4497584" y="4628756"/>
            <a:ext cx="3215189" cy="315694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36" name="TextBox 3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准入审批与档案建立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7" name="AutoShape 37"/>
          <p:cNvSpPr/>
          <p:nvPr/>
        </p:nvSpPr>
        <p:spPr>
          <a:xfrm>
            <a:off x="2378202" y="1497997"/>
            <a:ext cx="1500188" cy="345567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38" name="TextBox 38"/>
          <p:cNvSpPr txBox="1"/>
          <p:nvPr/>
        </p:nvSpPr>
        <p:spPr>
          <a:xfrm>
            <a:off x="2786824" y="1582388"/>
            <a:ext cx="1032796" cy="18469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现场验厂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9" name="AutoShape 39"/>
          <p:cNvSpPr/>
          <p:nvPr/>
        </p:nvSpPr>
        <p:spPr>
          <a:xfrm>
            <a:off x="2425922" y="1543050"/>
            <a:ext cx="252031" cy="252031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40" name="Freeform 40"/>
          <p:cNvSpPr/>
          <p:nvPr/>
        </p:nvSpPr>
        <p:spPr>
          <a:xfrm rot="2700000">
            <a:off x="2521648" y="1594961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3">
                <a:alpha val="100000"/>
              </a:schemeClr>
            </a:solidFill>
            <a:prstDash val="solid"/>
          </a:ln>
        </p:spPr>
      </p:sp>
      <p:sp>
        <p:nvSpPr>
          <p:cNvPr id="41" name="AutoShape 41"/>
          <p:cNvSpPr/>
          <p:nvPr/>
        </p:nvSpPr>
        <p:spPr>
          <a:xfrm>
            <a:off x="569500" y="1767840"/>
            <a:ext cx="1500188" cy="345567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42" name="TextBox 42"/>
          <p:cNvSpPr txBox="1"/>
          <p:nvPr/>
        </p:nvSpPr>
        <p:spPr>
          <a:xfrm>
            <a:off x="970217" y="1852232"/>
            <a:ext cx="1032796" cy="18469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文件核验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3" name="AutoShape 43"/>
          <p:cNvSpPr/>
          <p:nvPr/>
        </p:nvSpPr>
        <p:spPr>
          <a:xfrm>
            <a:off x="617220" y="1812988"/>
            <a:ext cx="252031" cy="252031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44" name="Freeform 44"/>
          <p:cNvSpPr/>
          <p:nvPr/>
        </p:nvSpPr>
        <p:spPr>
          <a:xfrm rot="2700000">
            <a:off x="712946" y="1864804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3">
                <a:alpha val="100000"/>
              </a:schemeClr>
            </a:solidFill>
            <a:prstDash val="solid"/>
          </a:ln>
        </p:spPr>
      </p:sp>
      <p:sp>
        <p:nvSpPr>
          <p:cNvPr id="45" name="AutoShape 45"/>
          <p:cNvSpPr/>
          <p:nvPr/>
        </p:nvSpPr>
        <p:spPr>
          <a:xfrm>
            <a:off x="8247031" y="1497997"/>
            <a:ext cx="1500188" cy="345567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46" name="TextBox 46"/>
          <p:cNvSpPr txBox="1"/>
          <p:nvPr/>
        </p:nvSpPr>
        <p:spPr>
          <a:xfrm>
            <a:off x="8715756" y="1582388"/>
            <a:ext cx="1032796" cy="18469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样品测试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7" name="AutoShape 47"/>
          <p:cNvSpPr/>
          <p:nvPr/>
        </p:nvSpPr>
        <p:spPr>
          <a:xfrm>
            <a:off x="8294656" y="1543050"/>
            <a:ext cx="252031" cy="252031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48" name="Freeform 48"/>
          <p:cNvSpPr/>
          <p:nvPr/>
        </p:nvSpPr>
        <p:spPr>
          <a:xfrm rot="2700000">
            <a:off x="8390477" y="1594961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3">
                <a:alpha val="100000"/>
              </a:schemeClr>
            </a:solidFill>
            <a:prstDash val="solid"/>
          </a:ln>
        </p:spPr>
      </p:sp>
      <p:sp>
        <p:nvSpPr>
          <p:cNvPr id="49" name="AutoShape 49"/>
          <p:cNvSpPr/>
          <p:nvPr/>
        </p:nvSpPr>
        <p:spPr>
          <a:xfrm>
            <a:off x="10059448" y="1767840"/>
            <a:ext cx="1500188" cy="345567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50" name="TextBox 50"/>
          <p:cNvSpPr txBox="1"/>
          <p:nvPr/>
        </p:nvSpPr>
        <p:spPr>
          <a:xfrm>
            <a:off x="10526840" y="1852232"/>
            <a:ext cx="1032796" cy="18469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风险评估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1" name="AutoShape 51"/>
          <p:cNvSpPr/>
          <p:nvPr/>
        </p:nvSpPr>
        <p:spPr>
          <a:xfrm>
            <a:off x="10107073" y="1812988"/>
            <a:ext cx="252031" cy="252031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52" name="Freeform 52"/>
          <p:cNvSpPr/>
          <p:nvPr/>
        </p:nvSpPr>
        <p:spPr>
          <a:xfrm rot="2700000">
            <a:off x="10202895" y="1864804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3">
                <a:alpha val="100000"/>
              </a:schemeClr>
            </a:solidFill>
            <a:prstDash val="solid"/>
          </a:ln>
        </p:spPr>
      </p:sp>
      <p:sp>
        <p:nvSpPr>
          <p:cNvPr id="53" name="Freeform 53"/>
          <p:cNvSpPr/>
          <p:nvPr/>
        </p:nvSpPr>
        <p:spPr>
          <a:xfrm>
            <a:off x="5308641" y="2255209"/>
            <a:ext cx="260893" cy="26089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8100"/>
                </a:moveTo>
                <a:cubicBezTo>
                  <a:pt x="215427" y="38100"/>
                  <a:pt x="266700" y="89373"/>
                  <a:pt x="266700" y="152400"/>
                </a:cubicBezTo>
                <a:cubicBezTo>
                  <a:pt x="266700" y="215427"/>
                  <a:pt x="215427" y="266700"/>
                  <a:pt x="152400" y="266700"/>
                </a:cubicBezTo>
                <a:cubicBezTo>
                  <a:pt x="89373" y="266700"/>
                  <a:pt x="38100" y="215427"/>
                  <a:pt x="38100" y="152400"/>
                </a:cubicBezTo>
                <a:cubicBezTo>
                  <a:pt x="38100" y="89373"/>
                  <a:pt x="89373" y="38100"/>
                  <a:pt x="152400" y="38100"/>
                </a:cubicBezTo>
                <a:moveTo>
                  <a:pt x="152400" y="0"/>
                </a:moveTo>
                <a:cubicBezTo>
                  <a:pt x="68237" y="0"/>
                  <a:pt x="0" y="68237"/>
                  <a:pt x="0" y="152400"/>
                </a:cubicBezTo>
                <a:cubicBezTo>
                  <a:pt x="0" y="236563"/>
                  <a:pt x="68237" y="304800"/>
                  <a:pt x="152400" y="304800"/>
                </a:cubicBezTo>
                <a:cubicBezTo>
                  <a:pt x="236563" y="304800"/>
                  <a:pt x="304800" y="236563"/>
                  <a:pt x="304800" y="152400"/>
                </a:cubicBezTo>
                <a:cubicBezTo>
                  <a:pt x="304800" y="68237"/>
                  <a:pt x="236563" y="0"/>
                  <a:pt x="152400" y="0"/>
                </a:cubicBezTo>
                <a:lnTo>
                  <a:pt x="152400" y="0"/>
                </a:lnTo>
                <a:close/>
                <a:moveTo>
                  <a:pt x="204045" y="176955"/>
                </a:moveTo>
                <a:lnTo>
                  <a:pt x="171450" y="144323"/>
                </a:lnTo>
                <a:lnTo>
                  <a:pt x="171450" y="76200"/>
                </a:lnTo>
                <a:lnTo>
                  <a:pt x="133131" y="76200"/>
                </a:lnTo>
                <a:lnTo>
                  <a:pt x="133131" y="152324"/>
                </a:lnTo>
                <a:cubicBezTo>
                  <a:pt x="133131" y="158058"/>
                  <a:pt x="135769" y="163001"/>
                  <a:pt x="139751" y="166535"/>
                </a:cubicBezTo>
                <a:lnTo>
                  <a:pt x="177108" y="203892"/>
                </a:lnTo>
                <a:lnTo>
                  <a:pt x="204045" y="17695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54" name="Freeform 54"/>
          <p:cNvSpPr/>
          <p:nvPr/>
        </p:nvSpPr>
        <p:spPr>
          <a:xfrm>
            <a:off x="5393685" y="5104181"/>
            <a:ext cx="240795" cy="24079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190500"/>
                </a:moveTo>
                <a:cubicBezTo>
                  <a:pt x="194481" y="190500"/>
                  <a:pt x="228562" y="156381"/>
                  <a:pt x="228562" y="114300"/>
                </a:cubicBezTo>
                <a:lnTo>
                  <a:pt x="228562" y="76200"/>
                </a:lnTo>
                <a:cubicBezTo>
                  <a:pt x="228562" y="23612"/>
                  <a:pt x="190500" y="0"/>
                  <a:pt x="152400" y="0"/>
                </a:cubicBezTo>
                <a:lnTo>
                  <a:pt x="76162" y="0"/>
                </a:lnTo>
                <a:cubicBezTo>
                  <a:pt x="38100" y="0"/>
                  <a:pt x="0" y="20241"/>
                  <a:pt x="0" y="76200"/>
                </a:cubicBezTo>
                <a:cubicBezTo>
                  <a:pt x="0" y="130969"/>
                  <a:pt x="38100" y="152400"/>
                  <a:pt x="76162" y="152400"/>
                </a:cubicBezTo>
                <a:lnTo>
                  <a:pt x="114300" y="152400"/>
                </a:lnTo>
                <a:cubicBezTo>
                  <a:pt x="135322" y="152400"/>
                  <a:pt x="152400" y="169478"/>
                  <a:pt x="152400" y="190500"/>
                </a:cubicBezTo>
                <a:close/>
              </a:path>
              <a:path w="304800" h="304800">
                <a:moveTo>
                  <a:pt x="247460" y="116329"/>
                </a:moveTo>
                <a:cubicBezTo>
                  <a:pt x="246345" y="167878"/>
                  <a:pt x="204197" y="209550"/>
                  <a:pt x="152400" y="209550"/>
                </a:cubicBezTo>
                <a:lnTo>
                  <a:pt x="133350" y="209550"/>
                </a:lnTo>
                <a:lnTo>
                  <a:pt x="133350" y="190500"/>
                </a:lnTo>
                <a:cubicBezTo>
                  <a:pt x="133350" y="179984"/>
                  <a:pt x="124797" y="171450"/>
                  <a:pt x="114300" y="171450"/>
                </a:cubicBezTo>
                <a:lnTo>
                  <a:pt x="78095" y="171450"/>
                </a:lnTo>
                <a:cubicBezTo>
                  <a:pt x="76952" y="177136"/>
                  <a:pt x="76248" y="183223"/>
                  <a:pt x="76200" y="189795"/>
                </a:cubicBezTo>
                <a:lnTo>
                  <a:pt x="76200" y="229333"/>
                </a:lnTo>
                <a:cubicBezTo>
                  <a:pt x="76600" y="271072"/>
                  <a:pt x="110566" y="304800"/>
                  <a:pt x="152400" y="304800"/>
                </a:cubicBezTo>
                <a:cubicBezTo>
                  <a:pt x="152400" y="283740"/>
                  <a:pt x="169478" y="266700"/>
                  <a:pt x="190500" y="266700"/>
                </a:cubicBezTo>
                <a:lnTo>
                  <a:pt x="228562" y="266700"/>
                </a:lnTo>
                <a:cubicBezTo>
                  <a:pt x="266700" y="266700"/>
                  <a:pt x="304800" y="245269"/>
                  <a:pt x="304800" y="190500"/>
                </a:cubicBezTo>
                <a:cubicBezTo>
                  <a:pt x="304800" y="143894"/>
                  <a:pt x="278273" y="122301"/>
                  <a:pt x="247460" y="116329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5608" y="2016730"/>
            <a:ext cx="3086955" cy="15224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8025" b="1">
                <a:solidFill>
                  <a:srgbClr val="505FF2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8025" b="1">
              <a:solidFill>
                <a:srgbClr val="505FF2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62204" y="3445098"/>
            <a:ext cx="9667591" cy="158778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4275" b="1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分级管理实施</a:t>
            </a:r>
            <a:endParaRPr lang="en-US" sz="4275" b="1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205648" y="2016730"/>
            <a:ext cx="4297680" cy="15224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8025" b="1">
                <a:solidFill>
                  <a:srgbClr val="505FF2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8025" b="1">
              <a:solidFill>
                <a:srgbClr val="505FF2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分级维度定义（质量/交期/战略价值）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401832" y="2050015"/>
            <a:ext cx="2190750" cy="4428588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069343" y="1649980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87557" y="3275506"/>
            <a:ext cx="2019300" cy="3010781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供应商的质量表现是核心评估指标，包括产品合格率、退货率、质量事故频率等，需通过历史数据分析和第三方检测报告综合评定。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5725" y="1712738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2710003" y="2050015"/>
            <a:ext cx="2190750" cy="4428588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377515" y="1649980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2795728" y="3275506"/>
            <a:ext cx="2019300" cy="3010781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评估供应商的交付准时率、订单响应速度以及紧急订单处理能力，确保供应链的稳定性和敏捷性，避免因延迟交付影响生产计划。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403897" y="1712738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003222" y="2050015"/>
            <a:ext cx="2190750" cy="4428588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5670734" y="1649980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5186928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战略价值维度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088947" y="3275506"/>
            <a:ext cx="2019300" cy="294745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衡量供应商在技术研发、市场竞争力、长期合作潜力等方面的贡献，优先选择具备创新能力或能提供独家资源的战略伙伴。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697116" y="1712738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7275952" y="2079919"/>
            <a:ext cx="2190750" cy="4398684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7943464" y="1679885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7361677" y="3305411"/>
            <a:ext cx="2019300" cy="2980876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供应商的定价合理性、降本提案实施效果以及付款条款灵活性，需结合总拥有成本（TCO）模型进行量化分析。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969846" y="1742642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9548682" y="2050015"/>
            <a:ext cx="2190750" cy="4428588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10216194" y="1649980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9634407" y="3275506"/>
            <a:ext cx="2019300" cy="294745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评估供应商是否符合行业法规、环保标准及劳工权益要求，避免因合规问题引发供应链风险或声誉损失。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242576" y="1712738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896533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交期维度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717122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合规性与社会责任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426726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成本控制能力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88361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质量维度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A类供应商（核心战略级）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65764" y="1308287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动态升降机制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65764" y="4000377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多维度权重分配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C类供应商（基础补充级）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B类供应商（重要协作级）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7" name="Group 7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8" name="AutoShape 8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11" name="Connector 11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2" name="TextBox 1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ABC类供应商评估模型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55568" y="1512589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6455568" y="424149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5" name="Connector 15"/>
          <p:cNvCxnSpPr/>
          <p:nvPr/>
        </p:nvCxnSpPr>
        <p:spPr>
          <a:xfrm>
            <a:off x="6554162" y="1670999"/>
            <a:ext cx="0" cy="5208748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16"/>
          <p:cNvSpPr txBox="1"/>
          <p:nvPr/>
        </p:nvSpPr>
        <p:spPr>
          <a:xfrm>
            <a:off x="1297192" y="1804349"/>
            <a:ext cx="4486656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质量与交期表现卓越，具备技术领先性或不可替代性，通常占采购总额的70%以上，需投入高比例资源维护关系。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97192" y="3543470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质量与交期稳定但无显著战略优势，可通过标准化流程管理，占比约20%-25%，适合中长期合作优化。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97192" y="5282464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表现普通或可替代性强，主要用于补充产能或临时需求，占比低于10%，需定期评估淘汰风险。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865764" y="1804349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根据季度评估结果调整供应商等级，A类供应商若连续不达标则降级，C类供应商若改进显著可升入B类。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865764" y="4518000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质量占40%、交期占30%、战略价值占20%、成本占10%，通过加权评分确定最终等级。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差异化资源分配策略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15104" y="1943785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740613" y="2105555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为A类供应商提供联合研发、技术培训等深度支持，帮助其提升产品性能并巩固合作关系。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5104" y="1376998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技术支持优先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278857" y="1377315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订单倾斜政策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42611" y="1377315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风险共担机制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5104" y="3950072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审核频率差异化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78857" y="3950072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付款条件优化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42611" y="3950072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退出缓冲设计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278857" y="1943785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504366" y="2105555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优先将高价值或关键订单分配给A/B类供应商，确保其产能利用率，同时减少对C类供应商的依赖。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42611" y="1943785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68120" y="2105555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与A类供应商签订长期协议并共享市场预测数据，通过库存托管或价格锁定降低双方运营风险。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515104" y="4500511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40613" y="4662281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A类供应商每年全面审核1次，B类每半年1次，C类每季度1次，重点关注整改项闭环情况。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278857" y="4500511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4504366" y="4662281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对A类供应商缩短账期或提供预付款，提升其现金流稳定性；对C类供应商严格执行账期条款。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8042611" y="4500511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8268120" y="4662281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淘汰C类供应商时预留3-6个月过渡期，逐步转移订单至新供应商，避免供应链断链风险。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5608" y="2016730"/>
            <a:ext cx="3086955" cy="15224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8025" b="1">
                <a:solidFill>
                  <a:srgbClr val="505FF2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8025" b="1">
              <a:solidFill>
                <a:srgbClr val="505FF2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62204" y="3445098"/>
            <a:ext cx="9667591" cy="158778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4275" b="1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现场审核执行</a:t>
            </a:r>
            <a:endParaRPr lang="en-US" sz="4275" b="1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205648" y="2016730"/>
            <a:ext cx="4297680" cy="15224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8025" b="1">
                <a:solidFill>
                  <a:srgbClr val="505FF2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8025" b="1">
              <a:solidFill>
                <a:srgbClr val="505FF2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全面审核范围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65764" y="1981135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审核频率设定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65764" y="4000377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跨部门协同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飞行检查实施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专项审核聚焦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7" name="Group 7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8" name="AutoShape 8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11" name="Connector 11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2" name="TextBox 1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审核计划制定（全面/专项/飞行检查）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55568" y="2185437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6455568" y="424149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5" name="Connector 15"/>
          <p:cNvCxnSpPr/>
          <p:nvPr/>
        </p:nvCxnSpPr>
        <p:spPr>
          <a:xfrm>
            <a:off x="6554162" y="2284030"/>
            <a:ext cx="0" cy="462561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16"/>
          <p:cNvSpPr txBox="1"/>
          <p:nvPr/>
        </p:nvSpPr>
        <p:spPr>
          <a:xfrm>
            <a:off x="1297192" y="1804349"/>
            <a:ext cx="4414526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覆盖供应商所有关键流程，包括设计开发、生产制造、仓储物流和售后服务，确保系统性评估供应商综合能力。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97192" y="3543470"/>
            <a:ext cx="4414526" cy="1218548"/>
          </a:xfrm>
          <a:prstGeom prst="rect">
            <a:avLst/>
          </a:prstGeom>
          <a:noFill/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针对高风险环节（如原材料批次管理、关键工序控制）或客户投诉频发领域进行深度检查，突出针对性。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97192" y="5282464"/>
            <a:ext cx="4414526" cy="1215852"/>
          </a:xfrm>
          <a:prstGeom prst="rect">
            <a:avLst/>
          </a:prstGeom>
          <a:noFill/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采用突击审核方式，避免供应商提前准备，真实反映其日常质量管理水平，尤其适用于高敏感度行业。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865764" y="2477197"/>
            <a:ext cx="4416675" cy="1231684"/>
          </a:xfrm>
          <a:prstGeom prst="rect">
            <a:avLst/>
          </a:prstGeom>
          <a:noFill/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根据供应商分级结果（如A/B/C级）动态调整审核周期，高风险供应商需缩短间隔至季度或半年一次。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865764" y="4518000"/>
            <a:ext cx="4416675" cy="1144609"/>
          </a:xfrm>
          <a:prstGeom prst="rect">
            <a:avLst/>
          </a:prstGeom>
          <a:noFill/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组建由质量、技术、采购多部门组成的审核小组，确保从不同专业视角评估供应商表现。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1381" y="1836437"/>
            <a:ext cx="3553224" cy="2114550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734950" y="1912409"/>
            <a:ext cx="2570553" cy="7048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设备状态核查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34950" y="2566577"/>
            <a:ext cx="3232153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验证设备校准记录、维护保养计划及实际运行参数（如温度、压力）是否符合工艺标准要求。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4293620" y="1836437"/>
            <a:ext cx="3553224" cy="2114550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477189" y="1912409"/>
            <a:ext cx="2570553" cy="7048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原料追溯管理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477189" y="2566577"/>
            <a:ext cx="3231832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检查原材料入库检验报告、供应商资质档案及批次追溯系统，确保全程可追溯性。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8035860" y="1836437"/>
            <a:ext cx="3553224" cy="2114550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8219429" y="1912409"/>
            <a:ext cx="2486025" cy="7048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过程控制验证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219429" y="2566577"/>
            <a:ext cx="3231832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观察关键工序（如焊接、热处理）的操作规范执行情况，抽查工艺参数实时监控记录。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51381" y="4082567"/>
            <a:ext cx="3553224" cy="2114550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734950" y="4158539"/>
            <a:ext cx="2486025" cy="7048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检验能力评估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34950" y="4812707"/>
            <a:ext cx="3231832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审核实验室检测设备精度、人员操作规范性及检测标准（如ISO/ASTM）的符合性。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4293620" y="4082567"/>
            <a:ext cx="3553224" cy="2114550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5" name="TextBox 15"/>
          <p:cNvSpPr txBox="1"/>
          <p:nvPr/>
        </p:nvSpPr>
        <p:spPr>
          <a:xfrm>
            <a:off x="4477189" y="4158539"/>
            <a:ext cx="2486025" cy="7048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环境控制检查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477189" y="4812707"/>
            <a:ext cx="3231832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评估生产现场温湿度、洁净度等环境指标是否满足产品特性要求（如电子元器件防静电）。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8035860" y="4082567"/>
            <a:ext cx="3553224" cy="2114550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8219429" y="4158539"/>
            <a:ext cx="2486025" cy="7048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应急预案测试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219429" y="4812707"/>
            <a:ext cx="3231832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随机模拟突发质量事故（如设备故障），验证供应商应急响应流程的有效性。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现场验证要点（设备/原料/过程/检验）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18379" y="3184929"/>
            <a:ext cx="2691410" cy="2561488"/>
          </a:xfrm>
          <a:custGeom>
            <a:avLst/>
            <a:gdLst/>
            <a:ahLst/>
            <a:cxnLst/>
            <a:rect l="l" t="t" r="r" b="b"/>
            <a:pathLst>
              <a:path w="2402958" h="1929036">
                <a:moveTo>
                  <a:pt x="0" y="0"/>
                </a:moveTo>
                <a:lnTo>
                  <a:pt x="961823" y="0"/>
                </a:lnTo>
                <a:lnTo>
                  <a:pt x="1201480" y="148630"/>
                </a:lnTo>
                <a:lnTo>
                  <a:pt x="1441137" y="0"/>
                </a:lnTo>
                <a:lnTo>
                  <a:pt x="2402958" y="0"/>
                </a:lnTo>
                <a:lnTo>
                  <a:pt x="2402958" y="1929036"/>
                </a:lnTo>
                <a:lnTo>
                  <a:pt x="0" y="1929036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369165" y="3184929"/>
            <a:ext cx="2691410" cy="2561488"/>
          </a:xfrm>
          <a:custGeom>
            <a:avLst/>
            <a:gdLst/>
            <a:ahLst/>
            <a:cxnLst/>
            <a:rect l="l" t="t" r="r" b="b"/>
            <a:pathLst>
              <a:path w="2402958" h="1929036">
                <a:moveTo>
                  <a:pt x="0" y="0"/>
                </a:moveTo>
                <a:lnTo>
                  <a:pt x="961823" y="0"/>
                </a:lnTo>
                <a:lnTo>
                  <a:pt x="1201480" y="148630"/>
                </a:lnTo>
                <a:lnTo>
                  <a:pt x="1441137" y="0"/>
                </a:lnTo>
                <a:lnTo>
                  <a:pt x="2402958" y="0"/>
                </a:lnTo>
                <a:lnTo>
                  <a:pt x="2402958" y="1929036"/>
                </a:lnTo>
                <a:lnTo>
                  <a:pt x="0" y="1929036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 rot="10800000">
            <a:off x="369166" y="1388510"/>
            <a:ext cx="2691410" cy="1891157"/>
          </a:xfrm>
          <a:custGeom>
            <a:avLst/>
            <a:gdLst/>
            <a:ahLst/>
            <a:cxnLst/>
            <a:rect l="l" t="t" r="r" b="b"/>
            <a:pathLst>
              <a:path w="2402958" h="2530526">
                <a:moveTo>
                  <a:pt x="2402958" y="2530526"/>
                </a:moveTo>
                <a:lnTo>
                  <a:pt x="0" y="2530526"/>
                </a:lnTo>
                <a:lnTo>
                  <a:pt x="0" y="233893"/>
                </a:lnTo>
                <a:lnTo>
                  <a:pt x="1002448" y="233893"/>
                </a:lnTo>
                <a:lnTo>
                  <a:pt x="1201478" y="0"/>
                </a:lnTo>
                <a:lnTo>
                  <a:pt x="1400508" y="233893"/>
                </a:lnTo>
                <a:lnTo>
                  <a:pt x="2402958" y="233893"/>
                </a:lnTo>
                <a:lnTo>
                  <a:pt x="2402958" y="253052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369164" y="5935180"/>
            <a:ext cx="11459847" cy="621927"/>
          </a:xfrm>
          <a:prstGeom prst="roundRect">
            <a:avLst>
              <a:gd name="adj" fmla="val 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818363" y="6032005"/>
            <a:ext cx="10565130" cy="4248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solidFill>
                  <a:srgbClr val="FBFAFA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已制定专项整改方案并跟踪落实效果</a:t>
            </a:r>
            <a:endParaRPr lang="en-US" sz="1400">
              <a:solidFill>
                <a:srgbClr val="FBFAFA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4609" y="1906126"/>
            <a:ext cx="2345055" cy="320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solidFill>
                  <a:srgbClr val="F6F9F6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问题1：信息偏差</a:t>
            </a:r>
            <a:endParaRPr lang="en-US" sz="1400">
              <a:solidFill>
                <a:srgbClr val="F6F9F6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3737" y="2239240"/>
            <a:ext cx="2326005" cy="662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1000">
                <a:solidFill>
                  <a:srgbClr val="FBF9F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审核信息传递不一致</a:t>
            </a:r>
            <a:endParaRPr lang="en-US" sz="1000">
              <a:solidFill>
                <a:srgbClr val="FBF9F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3068" y="4112977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实施沟通标准化培训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649300" y="4177181"/>
            <a:ext cx="184666" cy="18466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610887" y="4204151"/>
            <a:ext cx="2667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1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03068" y="4811544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建立审核信息共享平台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9300" y="4875748"/>
            <a:ext cx="184666" cy="18466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601759" y="4902718"/>
            <a:ext cx="27622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369165" y="5680733"/>
            <a:ext cx="2691410" cy="6568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Freeform 16"/>
          <p:cNvSpPr/>
          <p:nvPr/>
        </p:nvSpPr>
        <p:spPr>
          <a:xfrm>
            <a:off x="6216174" y="3184929"/>
            <a:ext cx="2691410" cy="2561488"/>
          </a:xfrm>
          <a:custGeom>
            <a:avLst/>
            <a:gdLst/>
            <a:ahLst/>
            <a:cxnLst/>
            <a:rect l="l" t="t" r="r" b="b"/>
            <a:pathLst>
              <a:path w="2402958" h="1929036">
                <a:moveTo>
                  <a:pt x="0" y="0"/>
                </a:moveTo>
                <a:lnTo>
                  <a:pt x="961823" y="0"/>
                </a:lnTo>
                <a:lnTo>
                  <a:pt x="1201480" y="148630"/>
                </a:lnTo>
                <a:lnTo>
                  <a:pt x="1441137" y="0"/>
                </a:lnTo>
                <a:lnTo>
                  <a:pt x="2402958" y="0"/>
                </a:lnTo>
                <a:lnTo>
                  <a:pt x="2402958" y="1929036"/>
                </a:lnTo>
                <a:lnTo>
                  <a:pt x="0" y="1929036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17" name="Freeform 17"/>
          <p:cNvSpPr/>
          <p:nvPr/>
        </p:nvSpPr>
        <p:spPr>
          <a:xfrm rot="10800000">
            <a:off x="6216175" y="1388510"/>
            <a:ext cx="2691410" cy="1891157"/>
          </a:xfrm>
          <a:custGeom>
            <a:avLst/>
            <a:gdLst/>
            <a:ahLst/>
            <a:cxnLst/>
            <a:rect l="l" t="t" r="r" b="b"/>
            <a:pathLst>
              <a:path w="2402958" h="2530526">
                <a:moveTo>
                  <a:pt x="2402958" y="2530526"/>
                </a:moveTo>
                <a:lnTo>
                  <a:pt x="0" y="2530526"/>
                </a:lnTo>
                <a:lnTo>
                  <a:pt x="0" y="233893"/>
                </a:lnTo>
                <a:lnTo>
                  <a:pt x="1002448" y="233893"/>
                </a:lnTo>
                <a:lnTo>
                  <a:pt x="1201478" y="0"/>
                </a:lnTo>
                <a:lnTo>
                  <a:pt x="1400508" y="233893"/>
                </a:lnTo>
                <a:lnTo>
                  <a:pt x="2402958" y="233893"/>
                </a:lnTo>
                <a:lnTo>
                  <a:pt x="2402958" y="253052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6391618" y="1906126"/>
            <a:ext cx="2345055" cy="320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solidFill>
                  <a:srgbClr val="F5F6F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问题3：进度延迟</a:t>
            </a:r>
            <a:endParaRPr lang="en-US" sz="1400">
              <a:solidFill>
                <a:srgbClr val="F5F6F4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400746" y="2239240"/>
            <a:ext cx="2326005" cy="662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1000">
                <a:solidFill>
                  <a:srgbClr val="F6F3F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审核计划执行超期</a:t>
            </a:r>
            <a:endParaRPr lang="en-US" sz="1000">
              <a:solidFill>
                <a:srgbClr val="F6F3F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650077" y="4112977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制定审核甘特图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6496309" y="4177181"/>
            <a:ext cx="184666" cy="18466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6474012" y="4204151"/>
            <a:ext cx="21907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1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650077" y="4811544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实行周进度通报制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6496309" y="4875748"/>
            <a:ext cx="184666" cy="18466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5" name="TextBox 25"/>
          <p:cNvSpPr txBox="1"/>
          <p:nvPr/>
        </p:nvSpPr>
        <p:spPr>
          <a:xfrm>
            <a:off x="6474012" y="4902718"/>
            <a:ext cx="21907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8F8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</a:t>
            </a:r>
            <a:endParaRPr lang="en-US" sz="900">
              <a:solidFill>
                <a:srgbClr val="FFF8F8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AutoShape 26"/>
          <p:cNvSpPr/>
          <p:nvPr/>
        </p:nvSpPr>
        <p:spPr>
          <a:xfrm>
            <a:off x="6216174" y="5680733"/>
            <a:ext cx="2691410" cy="6568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7" name="Freeform 27"/>
          <p:cNvSpPr/>
          <p:nvPr/>
        </p:nvSpPr>
        <p:spPr>
          <a:xfrm>
            <a:off x="3292670" y="3184929"/>
            <a:ext cx="2691410" cy="2561488"/>
          </a:xfrm>
          <a:custGeom>
            <a:avLst/>
            <a:gdLst/>
            <a:ahLst/>
            <a:cxnLst/>
            <a:rect l="l" t="t" r="r" b="b"/>
            <a:pathLst>
              <a:path w="2402958" h="1929036">
                <a:moveTo>
                  <a:pt x="0" y="0"/>
                </a:moveTo>
                <a:lnTo>
                  <a:pt x="961823" y="0"/>
                </a:lnTo>
                <a:lnTo>
                  <a:pt x="1201480" y="148630"/>
                </a:lnTo>
                <a:lnTo>
                  <a:pt x="1441137" y="0"/>
                </a:lnTo>
                <a:lnTo>
                  <a:pt x="2402958" y="0"/>
                </a:lnTo>
                <a:lnTo>
                  <a:pt x="2402958" y="1929036"/>
                </a:lnTo>
                <a:lnTo>
                  <a:pt x="0" y="1929036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28" name="Freeform 28"/>
          <p:cNvSpPr/>
          <p:nvPr/>
        </p:nvSpPr>
        <p:spPr>
          <a:xfrm rot="10800000">
            <a:off x="3292671" y="1388510"/>
            <a:ext cx="2691410" cy="1891157"/>
          </a:xfrm>
          <a:custGeom>
            <a:avLst/>
            <a:gdLst/>
            <a:ahLst/>
            <a:cxnLst/>
            <a:rect l="l" t="t" r="r" b="b"/>
            <a:pathLst>
              <a:path w="2402958" h="2530526">
                <a:moveTo>
                  <a:pt x="2402958" y="2530526"/>
                </a:moveTo>
                <a:lnTo>
                  <a:pt x="0" y="2530526"/>
                </a:lnTo>
                <a:lnTo>
                  <a:pt x="0" y="233893"/>
                </a:lnTo>
                <a:lnTo>
                  <a:pt x="1002448" y="233893"/>
                </a:lnTo>
                <a:lnTo>
                  <a:pt x="1201478" y="0"/>
                </a:lnTo>
                <a:lnTo>
                  <a:pt x="1400508" y="233893"/>
                </a:lnTo>
                <a:lnTo>
                  <a:pt x="2402958" y="233893"/>
                </a:lnTo>
                <a:lnTo>
                  <a:pt x="2402958" y="2530526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3468114" y="1906126"/>
            <a:ext cx="2345055" cy="320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solidFill>
                  <a:srgbClr val="F9FBF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问题2：流程冗余</a:t>
            </a:r>
            <a:endParaRPr lang="en-US" sz="1400">
              <a:solidFill>
                <a:srgbClr val="F9FBF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477242" y="2239240"/>
            <a:ext cx="2326005" cy="662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1000">
                <a:solidFill>
                  <a:srgbClr val="FBF9F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审核流程环节过多</a:t>
            </a:r>
            <a:endParaRPr lang="en-US" sz="1000">
              <a:solidFill>
                <a:srgbClr val="FBF9F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726573" y="4112977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简化重复审核步骤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>
            <a:off x="3572805" y="4177181"/>
            <a:ext cx="184666" cy="18466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550508" y="4204151"/>
            <a:ext cx="21907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1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726573" y="4811544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启用电子化审核系统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AutoShape 35"/>
          <p:cNvSpPr/>
          <p:nvPr/>
        </p:nvSpPr>
        <p:spPr>
          <a:xfrm>
            <a:off x="3572805" y="4875748"/>
            <a:ext cx="184666" cy="18466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6" name="TextBox 36"/>
          <p:cNvSpPr txBox="1"/>
          <p:nvPr/>
        </p:nvSpPr>
        <p:spPr>
          <a:xfrm>
            <a:off x="3550508" y="4902718"/>
            <a:ext cx="21907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7" name="AutoShape 37"/>
          <p:cNvSpPr/>
          <p:nvPr/>
        </p:nvSpPr>
        <p:spPr>
          <a:xfrm>
            <a:off x="3286858" y="5680733"/>
            <a:ext cx="2691410" cy="6568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8" name="Freeform 38"/>
          <p:cNvSpPr/>
          <p:nvPr/>
        </p:nvSpPr>
        <p:spPr>
          <a:xfrm rot="10800000">
            <a:off x="9108855" y="1388510"/>
            <a:ext cx="2691410" cy="1891157"/>
          </a:xfrm>
          <a:custGeom>
            <a:avLst/>
            <a:gdLst/>
            <a:ahLst/>
            <a:cxnLst/>
            <a:rect l="l" t="t" r="r" b="b"/>
            <a:pathLst>
              <a:path w="2402958" h="2530526">
                <a:moveTo>
                  <a:pt x="2402958" y="2530526"/>
                </a:moveTo>
                <a:lnTo>
                  <a:pt x="0" y="2530526"/>
                </a:lnTo>
                <a:lnTo>
                  <a:pt x="0" y="233893"/>
                </a:lnTo>
                <a:lnTo>
                  <a:pt x="1002448" y="233893"/>
                </a:lnTo>
                <a:lnTo>
                  <a:pt x="1201478" y="0"/>
                </a:lnTo>
                <a:lnTo>
                  <a:pt x="1400508" y="233893"/>
                </a:lnTo>
                <a:lnTo>
                  <a:pt x="2402958" y="233893"/>
                </a:lnTo>
                <a:lnTo>
                  <a:pt x="2402958" y="2530526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39" name="TextBox 39"/>
          <p:cNvSpPr txBox="1"/>
          <p:nvPr/>
        </p:nvSpPr>
        <p:spPr>
          <a:xfrm>
            <a:off x="9284298" y="1906126"/>
            <a:ext cx="2345055" cy="320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solidFill>
                  <a:srgbClr val="F9FBF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问题4：协作不足</a:t>
            </a:r>
            <a:endParaRPr lang="en-US" sz="1400">
              <a:solidFill>
                <a:srgbClr val="F9FBF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9293426" y="2239240"/>
            <a:ext cx="2326005" cy="662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1000">
                <a:solidFill>
                  <a:srgbClr val="F9F6F6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跨部门审核配合差</a:t>
            </a:r>
            <a:endParaRPr lang="en-US" sz="1000">
              <a:solidFill>
                <a:srgbClr val="F9F6F6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9542757" y="4112977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明确接口部门职责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2" name="AutoShape 42"/>
          <p:cNvSpPr/>
          <p:nvPr/>
        </p:nvSpPr>
        <p:spPr>
          <a:xfrm>
            <a:off x="9388989" y="4177181"/>
            <a:ext cx="184666" cy="184666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43" name="TextBox 43"/>
          <p:cNvSpPr txBox="1"/>
          <p:nvPr/>
        </p:nvSpPr>
        <p:spPr>
          <a:xfrm>
            <a:off x="9366692" y="4204151"/>
            <a:ext cx="21907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1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9542757" y="4811544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建立联合审核小组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5" name="AutoShape 45"/>
          <p:cNvSpPr/>
          <p:nvPr/>
        </p:nvSpPr>
        <p:spPr>
          <a:xfrm>
            <a:off x="9388989" y="4875748"/>
            <a:ext cx="184666" cy="184666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46" name="TextBox 46"/>
          <p:cNvSpPr txBox="1"/>
          <p:nvPr/>
        </p:nvSpPr>
        <p:spPr>
          <a:xfrm>
            <a:off x="9366692" y="4902718"/>
            <a:ext cx="21907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7" name="AutoShape 47"/>
          <p:cNvSpPr/>
          <p:nvPr/>
        </p:nvSpPr>
        <p:spPr>
          <a:xfrm>
            <a:off x="9108854" y="5680733"/>
            <a:ext cx="2691410" cy="6568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48" name="AutoShape 48"/>
          <p:cNvSpPr/>
          <p:nvPr/>
        </p:nvSpPr>
        <p:spPr>
          <a:xfrm>
            <a:off x="4294632" y="1043654"/>
            <a:ext cx="687419" cy="687419"/>
          </a:xfrm>
          <a:prstGeom prst="ellipse">
            <a:avLst/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49" name="AutoShape 49"/>
          <p:cNvSpPr/>
          <p:nvPr/>
        </p:nvSpPr>
        <p:spPr>
          <a:xfrm>
            <a:off x="10110788" y="1043654"/>
            <a:ext cx="687419" cy="687419"/>
          </a:xfrm>
          <a:prstGeom prst="ellipse">
            <a:avLst/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50" name="TextBox 5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问题记录与整改通知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1" name="Freeform 51"/>
          <p:cNvSpPr/>
          <p:nvPr/>
        </p:nvSpPr>
        <p:spPr>
          <a:xfrm>
            <a:off x="10242715" y="1189396"/>
            <a:ext cx="423687" cy="39822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BF9F9">
              <a:alpha val="100000"/>
            </a:srgbClr>
          </a:solidFill>
        </p:spPr>
      </p:sp>
      <p:sp>
        <p:nvSpPr>
          <p:cNvPr id="52" name="Freeform 52"/>
          <p:cNvSpPr/>
          <p:nvPr/>
        </p:nvSpPr>
        <p:spPr>
          <a:xfrm>
            <a:off x="4426532" y="1189396"/>
            <a:ext cx="423687" cy="39822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BF8F8">
              <a:alpha val="100000"/>
            </a:srgbClr>
          </a:solidFill>
        </p:spPr>
      </p:sp>
      <p:sp>
        <p:nvSpPr>
          <p:cNvPr id="53" name="AutoShape 53"/>
          <p:cNvSpPr/>
          <p:nvPr/>
        </p:nvSpPr>
        <p:spPr>
          <a:xfrm>
            <a:off x="1371124" y="1041273"/>
            <a:ext cx="687419" cy="687419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54" name="Freeform 54"/>
          <p:cNvSpPr/>
          <p:nvPr/>
        </p:nvSpPr>
        <p:spPr>
          <a:xfrm>
            <a:off x="1588865" y="1229963"/>
            <a:ext cx="285655" cy="340043"/>
          </a:xfrm>
          <a:custGeom>
            <a:avLst/>
            <a:gdLst/>
            <a:ahLst/>
            <a:cxnLst/>
            <a:rect l="l" t="t" r="r" b="b"/>
            <a:pathLst>
              <a:path w="401" h="478">
                <a:moveTo>
                  <a:pt x="401" y="89"/>
                </a:moveTo>
                <a:lnTo>
                  <a:pt x="401" y="293"/>
                </a:lnTo>
                <a:cubicBezTo>
                  <a:pt x="292" y="212"/>
                  <a:pt x="182" y="375"/>
                  <a:pt x="73" y="293"/>
                </a:cubicBezTo>
                <a:lnTo>
                  <a:pt x="73" y="89"/>
                </a:lnTo>
                <a:cubicBezTo>
                  <a:pt x="182" y="171"/>
                  <a:pt x="292" y="7"/>
                  <a:pt x="401" y="89"/>
                </a:cubicBezTo>
                <a:close/>
              </a:path>
              <a:path w="401" h="478">
                <a:moveTo>
                  <a:pt x="39" y="0"/>
                </a:moveTo>
                <a:cubicBezTo>
                  <a:pt x="18" y="0"/>
                  <a:pt x="0" y="17"/>
                  <a:pt x="0" y="39"/>
                </a:cubicBezTo>
                <a:cubicBezTo>
                  <a:pt x="0" y="54"/>
                  <a:pt x="9" y="68"/>
                  <a:pt x="23" y="74"/>
                </a:cubicBezTo>
                <a:lnTo>
                  <a:pt x="23" y="478"/>
                </a:lnTo>
                <a:lnTo>
                  <a:pt x="56" y="478"/>
                </a:lnTo>
                <a:lnTo>
                  <a:pt x="56" y="74"/>
                </a:lnTo>
                <a:cubicBezTo>
                  <a:pt x="69" y="68"/>
                  <a:pt x="78" y="54"/>
                  <a:pt x="78" y="39"/>
                </a:cubicBezTo>
                <a:cubicBezTo>
                  <a:pt x="78" y="17"/>
                  <a:pt x="61" y="0"/>
                  <a:pt x="39" y="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55" name="AutoShape 55"/>
          <p:cNvSpPr/>
          <p:nvPr/>
        </p:nvSpPr>
        <p:spPr>
          <a:xfrm>
            <a:off x="3637121" y="3546062"/>
            <a:ext cx="2002631" cy="328136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56" name="TextBox 56"/>
          <p:cNvSpPr txBox="1"/>
          <p:nvPr/>
        </p:nvSpPr>
        <p:spPr>
          <a:xfrm>
            <a:off x="3936111" y="3623691"/>
            <a:ext cx="1664399" cy="2000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整改措施：流程优化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7" name="AutoShape 57"/>
          <p:cNvSpPr/>
          <p:nvPr/>
        </p:nvSpPr>
        <p:spPr>
          <a:xfrm>
            <a:off x="3684746" y="3584448"/>
            <a:ext cx="251365" cy="251365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58" name="Freeform 58"/>
          <p:cNvSpPr/>
          <p:nvPr/>
        </p:nvSpPr>
        <p:spPr>
          <a:xfrm rot="2700000">
            <a:off x="3780568" y="3636264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59" name="AutoShape 59"/>
          <p:cNvSpPr/>
          <p:nvPr/>
        </p:nvSpPr>
        <p:spPr>
          <a:xfrm>
            <a:off x="9453276" y="3546062"/>
            <a:ext cx="2002631" cy="328136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60" name="TextBox 60"/>
          <p:cNvSpPr txBox="1"/>
          <p:nvPr/>
        </p:nvSpPr>
        <p:spPr>
          <a:xfrm>
            <a:off x="9752362" y="3623691"/>
            <a:ext cx="1664303" cy="2000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整改措施：协作机制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1" name="AutoShape 61"/>
          <p:cNvSpPr/>
          <p:nvPr/>
        </p:nvSpPr>
        <p:spPr>
          <a:xfrm>
            <a:off x="9500997" y="3584448"/>
            <a:ext cx="251365" cy="251365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62" name="Freeform 62"/>
          <p:cNvSpPr/>
          <p:nvPr/>
        </p:nvSpPr>
        <p:spPr>
          <a:xfrm rot="2700000">
            <a:off x="9596724" y="3636264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solidFill>
            <a:srgbClr val="007C85">
              <a:alpha val="0"/>
            </a:srgbClr>
          </a:solidFill>
          <a:ln w="381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63" name="AutoShape 63"/>
          <p:cNvSpPr/>
          <p:nvPr/>
        </p:nvSpPr>
        <p:spPr>
          <a:xfrm>
            <a:off x="7218140" y="1041273"/>
            <a:ext cx="687419" cy="687419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64" name="Freeform 64"/>
          <p:cNvSpPr/>
          <p:nvPr/>
        </p:nvSpPr>
        <p:spPr>
          <a:xfrm>
            <a:off x="7435882" y="1229963"/>
            <a:ext cx="285655" cy="340043"/>
          </a:xfrm>
          <a:custGeom>
            <a:avLst/>
            <a:gdLst/>
            <a:ahLst/>
            <a:cxnLst/>
            <a:rect l="l" t="t" r="r" b="b"/>
            <a:pathLst>
              <a:path w="401" h="478">
                <a:moveTo>
                  <a:pt x="401" y="89"/>
                </a:moveTo>
                <a:lnTo>
                  <a:pt x="401" y="293"/>
                </a:lnTo>
                <a:cubicBezTo>
                  <a:pt x="292" y="212"/>
                  <a:pt x="182" y="375"/>
                  <a:pt x="73" y="293"/>
                </a:cubicBezTo>
                <a:lnTo>
                  <a:pt x="73" y="89"/>
                </a:lnTo>
                <a:cubicBezTo>
                  <a:pt x="182" y="171"/>
                  <a:pt x="292" y="7"/>
                  <a:pt x="401" y="89"/>
                </a:cubicBezTo>
                <a:close/>
              </a:path>
              <a:path w="401" h="478">
                <a:moveTo>
                  <a:pt x="39" y="0"/>
                </a:moveTo>
                <a:cubicBezTo>
                  <a:pt x="18" y="0"/>
                  <a:pt x="0" y="17"/>
                  <a:pt x="0" y="39"/>
                </a:cubicBezTo>
                <a:cubicBezTo>
                  <a:pt x="0" y="54"/>
                  <a:pt x="9" y="68"/>
                  <a:pt x="23" y="74"/>
                </a:cubicBezTo>
                <a:lnTo>
                  <a:pt x="23" y="478"/>
                </a:lnTo>
                <a:lnTo>
                  <a:pt x="56" y="478"/>
                </a:lnTo>
                <a:lnTo>
                  <a:pt x="56" y="74"/>
                </a:lnTo>
                <a:cubicBezTo>
                  <a:pt x="69" y="68"/>
                  <a:pt x="78" y="54"/>
                  <a:pt x="78" y="39"/>
                </a:cubicBezTo>
                <a:cubicBezTo>
                  <a:pt x="78" y="17"/>
                  <a:pt x="61" y="0"/>
                  <a:pt x="39" y="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65" name="AutoShape 65"/>
          <p:cNvSpPr/>
          <p:nvPr/>
        </p:nvSpPr>
        <p:spPr>
          <a:xfrm>
            <a:off x="713613" y="3546062"/>
            <a:ext cx="2002631" cy="328136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6" name="TextBox 66"/>
          <p:cNvSpPr txBox="1"/>
          <p:nvPr/>
        </p:nvSpPr>
        <p:spPr>
          <a:xfrm>
            <a:off x="1012603" y="3623691"/>
            <a:ext cx="1619441" cy="2000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整改措施：沟通培训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7" name="AutoShape 67"/>
          <p:cNvSpPr/>
          <p:nvPr/>
        </p:nvSpPr>
        <p:spPr>
          <a:xfrm>
            <a:off x="761238" y="3584448"/>
            <a:ext cx="251365" cy="251365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68" name="Freeform 68"/>
          <p:cNvSpPr/>
          <p:nvPr/>
        </p:nvSpPr>
        <p:spPr>
          <a:xfrm rot="2700000">
            <a:off x="857060" y="3636264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69" name="AutoShape 69"/>
          <p:cNvSpPr/>
          <p:nvPr/>
        </p:nvSpPr>
        <p:spPr>
          <a:xfrm>
            <a:off x="6560630" y="3546062"/>
            <a:ext cx="2002631" cy="328136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70" name="TextBox 70"/>
          <p:cNvSpPr txBox="1"/>
          <p:nvPr/>
        </p:nvSpPr>
        <p:spPr>
          <a:xfrm>
            <a:off x="6859619" y="3623691"/>
            <a:ext cx="1619441" cy="2000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整改措施：进度管控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1" name="AutoShape 71"/>
          <p:cNvSpPr/>
          <p:nvPr/>
        </p:nvSpPr>
        <p:spPr>
          <a:xfrm>
            <a:off x="6608255" y="3584448"/>
            <a:ext cx="251365" cy="251365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72" name="Freeform 72"/>
          <p:cNvSpPr/>
          <p:nvPr/>
        </p:nvSpPr>
        <p:spPr>
          <a:xfrm rot="2700000">
            <a:off x="6704076" y="3636264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5608" y="2016730"/>
            <a:ext cx="3086955" cy="15224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8025" b="1">
                <a:solidFill>
                  <a:srgbClr val="505FF2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8025" b="1">
              <a:solidFill>
                <a:srgbClr val="505FF2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62204" y="3445098"/>
            <a:ext cx="9667591" cy="158778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4275" b="1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绩效动态评价</a:t>
            </a:r>
            <a:endParaRPr lang="en-US" sz="4275" b="1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205648" y="2016730"/>
            <a:ext cx="4297680" cy="15224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8025" b="1">
                <a:solidFill>
                  <a:srgbClr val="505FF2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8025" b="1">
              <a:solidFill>
                <a:srgbClr val="505FF2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20210" y="183325"/>
            <a:ext cx="2899185" cy="11661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5325" b="1">
                <a:solidFill>
                  <a:srgbClr val="1F202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目录</a:t>
            </a:r>
            <a:endParaRPr lang="en-US" sz="5325" b="1">
              <a:solidFill>
                <a:srgbClr val="1F202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74466" y="1158079"/>
            <a:ext cx="3649213" cy="55738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77000"/>
              </a:lnSpc>
              <a:spcBef>
                <a:spcPct val="0"/>
              </a:spcBef>
            </a:pPr>
            <a:r>
              <a:rPr lang="en-US" sz="2850" b="1">
                <a:solidFill>
                  <a:srgbClr val="505FF2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CONTENTS</a:t>
            </a:r>
            <a:endParaRPr lang="en-US" sz="2850" b="1">
              <a:solidFill>
                <a:srgbClr val="505FF2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906214" y="2076450"/>
            <a:ext cx="847725" cy="10287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 b="1">
                <a:gradFill>
                  <a:gsLst>
                    <a:gs pos="0">
                      <a:schemeClr val="lt1">
                        <a:alpha val="10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16200000"/>
                </a:gradFill>
                <a:latin typeface="Noto Sans SC"/>
                <a:ea typeface="Noto Sans SC"/>
                <a:cs typeface="Noto Sans SC"/>
              </a:rPr>
              <a:t>02</a:t>
            </a:r>
            <a:endParaRPr lang="en-US" sz="6000" b="1">
              <a:gradFill>
                <a:gsLst>
                  <a:gs pos="0">
                    <a:schemeClr val="lt1">
                      <a:alpha val="10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16200000"/>
              </a:gra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934450" y="2181225"/>
            <a:ext cx="2762250" cy="8001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1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供应商准入机制</a:t>
            </a:r>
            <a:endParaRPr lang="en-US" sz="21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676775" y="2181225"/>
            <a:ext cx="2762250" cy="8001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1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体系框架设计</a:t>
            </a:r>
            <a:endParaRPr lang="en-US" sz="21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648075" y="2076450"/>
            <a:ext cx="847725" cy="10287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 b="1">
                <a:gradFill>
                  <a:gsLst>
                    <a:gs pos="0">
                      <a:schemeClr val="lt1">
                        <a:alpha val="100000"/>
                      </a:schemeClr>
                    </a:gs>
                    <a:gs pos="96000">
                      <a:schemeClr val="accent1">
                        <a:alpha val="100000"/>
                      </a:schemeClr>
                    </a:gs>
                  </a:gsLst>
                  <a:lin ang="16200000"/>
                </a:gradFill>
                <a:latin typeface="Noto Sans SC"/>
                <a:ea typeface="Noto Sans SC"/>
                <a:cs typeface="Noto Sans SC"/>
              </a:rPr>
              <a:t>01</a:t>
            </a:r>
            <a:endParaRPr lang="en-US" sz="6000" b="1">
              <a:gradFill>
                <a:gsLst>
                  <a:gs pos="0">
                    <a:schemeClr val="lt1">
                      <a:alpha val="100000"/>
                    </a:schemeClr>
                  </a:gs>
                  <a:gs pos="96000">
                    <a:schemeClr val="accent1">
                      <a:alpha val="100000"/>
                    </a:schemeClr>
                  </a:gs>
                </a:gsLst>
                <a:lin ang="16200000"/>
              </a:gra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676775" y="3676650"/>
            <a:ext cx="2762250" cy="8001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1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分级管理实施</a:t>
            </a:r>
            <a:endParaRPr lang="en-US" sz="21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648075" y="3571875"/>
            <a:ext cx="847725" cy="10287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 b="1">
                <a:gradFill>
                  <a:gsLst>
                    <a:gs pos="0">
                      <a:schemeClr val="lt1">
                        <a:alpha val="100000"/>
                      </a:schemeClr>
                    </a:gs>
                    <a:gs pos="96000">
                      <a:schemeClr val="accent1">
                        <a:alpha val="100000"/>
                      </a:schemeClr>
                    </a:gs>
                  </a:gsLst>
                  <a:lin ang="16200000"/>
                </a:gradFill>
                <a:latin typeface="Noto Sans SC"/>
                <a:ea typeface="Noto Sans SC"/>
                <a:cs typeface="Noto Sans SC"/>
              </a:rPr>
              <a:t>03</a:t>
            </a:r>
            <a:endParaRPr lang="en-US" sz="6000" b="1">
              <a:gradFill>
                <a:gsLst>
                  <a:gs pos="0">
                    <a:schemeClr val="lt1">
                      <a:alpha val="100000"/>
                    </a:schemeClr>
                  </a:gs>
                  <a:gs pos="96000">
                    <a:schemeClr val="accent1">
                      <a:alpha val="100000"/>
                    </a:schemeClr>
                  </a:gs>
                </a:gsLst>
                <a:lin ang="16200000"/>
              </a:gra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76775" y="5200650"/>
            <a:ext cx="2762250" cy="8001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1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绩效动态评价</a:t>
            </a:r>
            <a:endParaRPr lang="en-US" sz="21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648075" y="5095875"/>
            <a:ext cx="847725" cy="10287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 b="1">
                <a:gradFill>
                  <a:gsLst>
                    <a:gs pos="0">
                      <a:schemeClr val="lt1">
                        <a:alpha val="10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16200000"/>
                </a:gradFill>
                <a:latin typeface="Noto Sans SC"/>
                <a:ea typeface="Noto Sans SC"/>
                <a:cs typeface="Noto Sans SC"/>
              </a:rPr>
              <a:t>05</a:t>
            </a:r>
            <a:endParaRPr lang="en-US" sz="6000" b="1">
              <a:gradFill>
                <a:gsLst>
                  <a:gs pos="0">
                    <a:schemeClr val="lt1">
                      <a:alpha val="10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16200000"/>
              </a:gra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934450" y="3676650"/>
            <a:ext cx="2762250" cy="8001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1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现场审核执行</a:t>
            </a:r>
            <a:endParaRPr lang="en-US" sz="21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934450" y="5200650"/>
            <a:ext cx="2762250" cy="8001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1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持续改进闭环</a:t>
            </a:r>
            <a:endParaRPr lang="en-US" sz="21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906214" y="3571875"/>
            <a:ext cx="847725" cy="10287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 b="1">
                <a:gradFill>
                  <a:gsLst>
                    <a:gs pos="0">
                      <a:schemeClr val="lt1">
                        <a:alpha val="10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16200000"/>
                </a:gradFill>
                <a:latin typeface="Noto Sans SC"/>
                <a:ea typeface="Noto Sans SC"/>
                <a:cs typeface="Noto Sans SC"/>
              </a:rPr>
              <a:t>04</a:t>
            </a:r>
            <a:endParaRPr lang="en-US" sz="6000" b="1">
              <a:gradFill>
                <a:gsLst>
                  <a:gs pos="0">
                    <a:schemeClr val="lt1">
                      <a:alpha val="10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16200000"/>
              </a:gra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906214" y="5095875"/>
            <a:ext cx="847725" cy="10287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 b="1">
                <a:gradFill>
                  <a:gsLst>
                    <a:gs pos="0">
                      <a:schemeClr val="lt1">
                        <a:alpha val="10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16200000"/>
                </a:gradFill>
                <a:latin typeface="Noto Sans SC"/>
                <a:ea typeface="Noto Sans SC"/>
                <a:cs typeface="Noto Sans SC"/>
              </a:rPr>
              <a:t>06</a:t>
            </a:r>
            <a:endParaRPr lang="en-US" sz="6000" b="1">
              <a:gradFill>
                <a:gsLst>
                  <a:gs pos="0">
                    <a:schemeClr val="lt1">
                      <a:alpha val="10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16200000"/>
              </a:gra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6200000" flipH="1">
            <a:off x="4182815" y="3922741"/>
            <a:ext cx="4858472" cy="348083"/>
          </a:xfrm>
          <a:prstGeom prst="trapezoid">
            <a:avLst>
              <a:gd name="adj" fmla="val 149484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369165" y="1667545"/>
            <a:ext cx="5039741" cy="485847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82497" y="2525347"/>
            <a:ext cx="4813076" cy="3872805"/>
          </a:xfrm>
          <a:prstGeom prst="rect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482497" y="1936127"/>
            <a:ext cx="4813076" cy="2857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7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质量合格率</a:t>
            </a:r>
            <a:endParaRPr lang="en-US" sz="17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6" name="Connector 6"/>
          <p:cNvCxnSpPr/>
          <p:nvPr/>
        </p:nvCxnSpPr>
        <p:spPr>
          <a:xfrm>
            <a:off x="596471" y="3488282"/>
            <a:ext cx="4585130" cy="0"/>
          </a:xfrm>
          <a:prstGeom prst="line">
            <a:avLst/>
          </a:prstGeom>
          <a:ln w="63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nector 7"/>
          <p:cNvCxnSpPr/>
          <p:nvPr/>
        </p:nvCxnSpPr>
        <p:spPr>
          <a:xfrm>
            <a:off x="596471" y="4462103"/>
            <a:ext cx="4585130" cy="0"/>
          </a:xfrm>
          <a:prstGeom prst="line">
            <a:avLst/>
          </a:prstGeom>
          <a:ln w="63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Connector 8"/>
          <p:cNvCxnSpPr/>
          <p:nvPr/>
        </p:nvCxnSpPr>
        <p:spPr>
          <a:xfrm>
            <a:off x="596471" y="5435924"/>
            <a:ext cx="4585130" cy="0"/>
          </a:xfrm>
          <a:prstGeom prst="line">
            <a:avLst/>
          </a:prstGeom>
          <a:ln w="63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utoShape 9"/>
          <p:cNvSpPr/>
          <p:nvPr/>
        </p:nvSpPr>
        <p:spPr>
          <a:xfrm rot="5400000">
            <a:off x="3153711" y="3922739"/>
            <a:ext cx="4858472" cy="348083"/>
          </a:xfrm>
          <a:prstGeom prst="trapezoid">
            <a:avLst>
              <a:gd name="adj" fmla="val 149484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5408907" y="2008346"/>
            <a:ext cx="1374188" cy="4176870"/>
          </a:xfrm>
          <a:prstGeom prst="rect">
            <a:avLst/>
          </a:prstGeom>
          <a:solidFill>
            <a:schemeClr val="accent5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5408907" y="2008346"/>
            <a:ext cx="1374188" cy="506116"/>
          </a:xfrm>
          <a:prstGeom prst="rect">
            <a:avLst/>
          </a:prstGeom>
          <a:solidFill>
            <a:schemeClr val="accent4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1033622" y="2730314"/>
            <a:ext cx="3714750" cy="5715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质量异常频次。记录供应商交货过程中出现的质量异常次数</a:t>
            </a:r>
            <a:endParaRPr lang="en-US" sz="10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408906" y="2895102"/>
            <a:ext cx="1374189" cy="238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合格率</a:t>
            </a:r>
            <a:endParaRPr lang="en-US" sz="1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2506447" y="1060910"/>
            <a:ext cx="765176" cy="765176"/>
          </a:xfrm>
          <a:prstGeom prst="ellipse">
            <a:avLst/>
          </a:prstGeom>
          <a:solidFill>
            <a:srgbClr val="FFFFFF">
              <a:alpha val="100000"/>
            </a:srgbClr>
          </a:solidFill>
          <a:ln w="508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TextBox 15"/>
          <p:cNvSpPr txBox="1"/>
          <p:nvPr/>
        </p:nvSpPr>
        <p:spPr>
          <a:xfrm>
            <a:off x="1033622" y="3695514"/>
            <a:ext cx="3714750" cy="5715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批次合格率。统计供应商交货批次中符合质量标准的产品批次占比</a:t>
            </a:r>
            <a:endParaRPr lang="en-US" sz="10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33622" y="4660714"/>
            <a:ext cx="3714750" cy="5715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关键指标达标率。评估供应商产品关键质量参数的稳定性</a:t>
            </a:r>
            <a:endParaRPr lang="en-US" sz="10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33622" y="5659780"/>
            <a:ext cx="3714750" cy="5715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退货率。统计因质量问题导致的退货数量占总交货量的比例</a:t>
            </a:r>
            <a:endParaRPr lang="en-US" sz="10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6783095" y="1667545"/>
            <a:ext cx="5039741" cy="4858473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6896427" y="2525347"/>
            <a:ext cx="4813076" cy="3872805"/>
          </a:xfrm>
          <a:prstGeom prst="rect">
            <a:avLst/>
          </a:prstGeom>
          <a:solidFill>
            <a:srgbClr val="FFFFFF">
              <a:alpha val="100000"/>
            </a:srgbClr>
          </a:solidFill>
          <a:ln w="19050">
            <a:solidFill>
              <a:schemeClr val="accent2">
                <a:alpha val="100000"/>
              </a:schemeClr>
            </a:solidFill>
            <a:prstDash val="solid"/>
          </a:ln>
        </p:spPr>
      </p:sp>
      <p:cxnSp>
        <p:nvCxnSpPr>
          <p:cNvPr id="20" name="Connector 20"/>
          <p:cNvCxnSpPr/>
          <p:nvPr/>
        </p:nvCxnSpPr>
        <p:spPr>
          <a:xfrm>
            <a:off x="7010401" y="3488282"/>
            <a:ext cx="4585130" cy="0"/>
          </a:xfrm>
          <a:prstGeom prst="line">
            <a:avLst/>
          </a:prstGeom>
          <a:ln w="63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Connector 21"/>
          <p:cNvCxnSpPr/>
          <p:nvPr/>
        </p:nvCxnSpPr>
        <p:spPr>
          <a:xfrm>
            <a:off x="7010401" y="4462103"/>
            <a:ext cx="4585130" cy="0"/>
          </a:xfrm>
          <a:prstGeom prst="line">
            <a:avLst/>
          </a:prstGeom>
          <a:ln w="63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Connector 22"/>
          <p:cNvCxnSpPr/>
          <p:nvPr/>
        </p:nvCxnSpPr>
        <p:spPr>
          <a:xfrm>
            <a:off x="7010401" y="5435924"/>
            <a:ext cx="4585130" cy="0"/>
          </a:xfrm>
          <a:prstGeom prst="line">
            <a:avLst/>
          </a:prstGeom>
          <a:ln w="63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TextBox 23"/>
          <p:cNvSpPr txBox="1"/>
          <p:nvPr/>
        </p:nvSpPr>
        <p:spPr>
          <a:xfrm>
            <a:off x="7447552" y="2730314"/>
            <a:ext cx="3714750" cy="5715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订单准时率。统计供应商按约定时间完成交付的订单比例</a:t>
            </a:r>
            <a:endParaRPr lang="en-US" sz="10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8920377" y="1045144"/>
            <a:ext cx="765176" cy="765176"/>
          </a:xfrm>
          <a:prstGeom prst="ellipse">
            <a:avLst/>
          </a:prstGeom>
          <a:solidFill>
            <a:srgbClr val="FFFFFF">
              <a:alpha val="100000"/>
            </a:srgbClr>
          </a:solidFill>
          <a:ln w="508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25" name="TextBox 25"/>
          <p:cNvSpPr txBox="1"/>
          <p:nvPr/>
        </p:nvSpPr>
        <p:spPr>
          <a:xfrm>
            <a:off x="7447552" y="3695514"/>
            <a:ext cx="3714750" cy="5715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紧急订单响应率。评估供应商应对紧急订单的及时交付能力</a:t>
            </a:r>
            <a:endParaRPr lang="en-US" sz="10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447552" y="4660714"/>
            <a:ext cx="3714750" cy="5715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运输时效达标率。统计物流环节按时交付的比例</a:t>
            </a:r>
            <a:endParaRPr lang="en-US" sz="10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447552" y="5659780"/>
            <a:ext cx="3714750" cy="5715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产能波动容忍度。评估供应商在产能波动时的交付稳定性</a:t>
            </a:r>
            <a:endParaRPr lang="en-US" sz="10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896427" y="1936127"/>
            <a:ext cx="4813076" cy="2857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7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交付准时率</a:t>
            </a:r>
            <a:endParaRPr lang="en-US" sz="17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29" name="Connector 29"/>
          <p:cNvCxnSpPr/>
          <p:nvPr/>
        </p:nvCxnSpPr>
        <p:spPr>
          <a:xfrm>
            <a:off x="5408907" y="3488282"/>
            <a:ext cx="1374188" cy="0"/>
          </a:xfrm>
          <a:prstGeom prst="line">
            <a:avLst/>
          </a:prstGeom>
          <a:ln w="63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Connector 30"/>
          <p:cNvCxnSpPr/>
          <p:nvPr/>
        </p:nvCxnSpPr>
        <p:spPr>
          <a:xfrm>
            <a:off x="5408907" y="4466292"/>
            <a:ext cx="1374188" cy="0"/>
          </a:xfrm>
          <a:prstGeom prst="line">
            <a:avLst/>
          </a:prstGeom>
          <a:ln w="63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Connector 31"/>
          <p:cNvCxnSpPr/>
          <p:nvPr/>
        </p:nvCxnSpPr>
        <p:spPr>
          <a:xfrm>
            <a:off x="5408907" y="5436350"/>
            <a:ext cx="1374188" cy="0"/>
          </a:xfrm>
          <a:prstGeom prst="line">
            <a:avLst/>
          </a:prstGeom>
          <a:ln w="63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" name="TextBox 32"/>
          <p:cNvSpPr txBox="1"/>
          <p:nvPr/>
        </p:nvSpPr>
        <p:spPr>
          <a:xfrm>
            <a:off x="5792073" y="2175884"/>
            <a:ext cx="609600" cy="238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VS</a:t>
            </a:r>
            <a:endParaRPr lang="en-US" sz="1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5408906" y="3873113"/>
            <a:ext cx="1374189" cy="238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准时率</a:t>
            </a:r>
            <a:endParaRPr lang="en-US" sz="1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408906" y="4842931"/>
            <a:ext cx="1374189" cy="238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异常率</a:t>
            </a:r>
            <a:endParaRPr lang="en-US" sz="1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5408906" y="5701913"/>
            <a:ext cx="1374189" cy="238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波动率</a:t>
            </a:r>
            <a:endParaRPr lang="en-US" sz="1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6" name="Freeform 36"/>
          <p:cNvSpPr/>
          <p:nvPr/>
        </p:nvSpPr>
        <p:spPr>
          <a:xfrm>
            <a:off x="2703764" y="1260231"/>
            <a:ext cx="366534" cy="36653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37" name="Freeform 37"/>
          <p:cNvSpPr/>
          <p:nvPr/>
        </p:nvSpPr>
        <p:spPr>
          <a:xfrm>
            <a:off x="9122331" y="1247098"/>
            <a:ext cx="361269" cy="36126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38" name="TextBox 3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评价指标设计（质量合格率/交付准时率）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>
            <a:off x="5078823" y="1704636"/>
            <a:ext cx="2450496" cy="3715512"/>
          </a:xfrm>
          <a:prstGeom prst="line">
            <a:avLst/>
          </a:prstGeom>
          <a:ln w="6350">
            <a:solidFill>
              <a:schemeClr val="accent4"/>
            </a:solidFill>
            <a:prstDash val="dash"/>
            <a:headEnd type="none"/>
            <a:tailEnd type="none"/>
          </a:ln>
        </p:spPr>
        <p:style>
          <a:lnRef idx="0">
            <a:schemeClr val="accent4"/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" name="AutoShape 3"/>
          <p:cNvSpPr/>
          <p:nvPr/>
        </p:nvSpPr>
        <p:spPr>
          <a:xfrm>
            <a:off x="1002372" y="5420148"/>
            <a:ext cx="6408000" cy="643944"/>
          </a:xfrm>
          <a:prstGeom prst="parallelogram">
            <a:avLst>
              <a:gd name="adj" fmla="val 77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002372" y="4491270"/>
            <a:ext cx="5832000" cy="643944"/>
          </a:xfrm>
          <a:prstGeom prst="parallelogram">
            <a:avLst>
              <a:gd name="adj" fmla="val 77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1002371" y="3562392"/>
            <a:ext cx="5220000" cy="643944"/>
          </a:xfrm>
          <a:prstGeom prst="parallelogram">
            <a:avLst>
              <a:gd name="adj" fmla="val 77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1002373" y="2633514"/>
            <a:ext cx="4644000" cy="643944"/>
          </a:xfrm>
          <a:prstGeom prst="parallelogram">
            <a:avLst>
              <a:gd name="adj" fmla="val 77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 flipH="1">
            <a:off x="4595743" y="1704636"/>
            <a:ext cx="2946880" cy="4372156"/>
          </a:xfrm>
          <a:custGeom>
            <a:avLst/>
            <a:gdLst/>
            <a:ahLst/>
            <a:cxnLst/>
            <a:rect l="l" t="t" r="r" b="b"/>
            <a:pathLst>
              <a:path w="2946880" h="4372156">
                <a:moveTo>
                  <a:pt x="0" y="3724456"/>
                </a:moveTo>
                <a:lnTo>
                  <a:pt x="2460745" y="0"/>
                </a:lnTo>
                <a:lnTo>
                  <a:pt x="2946880" y="673100"/>
                </a:lnTo>
                <a:lnTo>
                  <a:pt x="460735" y="4372156"/>
                </a:lnTo>
                <a:lnTo>
                  <a:pt x="0" y="3724456"/>
                </a:lnTo>
              </a:path>
            </a:pathLst>
          </a:custGeom>
          <a:solidFill>
            <a:schemeClr val="accent3">
              <a:alpha val="100000"/>
              <a:lumMod val="75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4587206" y="1704636"/>
            <a:ext cx="4176000" cy="643944"/>
          </a:xfrm>
          <a:prstGeom prst="parallelogram">
            <a:avLst>
              <a:gd name="adj" fmla="val 7700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5233856" y="2633514"/>
            <a:ext cx="4226835" cy="643944"/>
          </a:xfrm>
          <a:prstGeom prst="parallelogram">
            <a:avLst>
              <a:gd name="adj" fmla="val 7700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5870233" y="3562392"/>
            <a:ext cx="4176000" cy="643944"/>
          </a:xfrm>
          <a:prstGeom prst="parallelogram">
            <a:avLst>
              <a:gd name="adj" fmla="val 7700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6465910" y="4491270"/>
            <a:ext cx="4176000" cy="643944"/>
          </a:xfrm>
          <a:prstGeom prst="parallelogram">
            <a:avLst>
              <a:gd name="adj" fmla="val 7700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7064162" y="5420148"/>
            <a:ext cx="4176000" cy="643944"/>
          </a:xfrm>
          <a:prstGeom prst="parallelogram">
            <a:avLst>
              <a:gd name="adj" fmla="val 7700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 flipH="1">
            <a:off x="6222371" y="3765101"/>
            <a:ext cx="3337723" cy="2571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55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数据采集阶段</a:t>
            </a:r>
            <a:endParaRPr lang="en-US" sz="155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 flipH="1">
            <a:off x="6834372" y="4693978"/>
            <a:ext cx="3211861" cy="2571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55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评分实施阶段</a:t>
            </a:r>
            <a:endParaRPr lang="en-US" sz="155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 flipH="1">
            <a:off x="7410372" y="5622856"/>
            <a:ext cx="3231538" cy="2571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55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结果应用阶段</a:t>
            </a:r>
            <a:endParaRPr lang="en-US" sz="155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 flipH="1">
            <a:off x="5572185" y="2829272"/>
            <a:ext cx="3337854" cy="2571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55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评分设计阶段</a:t>
            </a:r>
            <a:endParaRPr lang="en-US" sz="155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 flipH="1">
            <a:off x="5089798" y="1915702"/>
            <a:ext cx="2452825" cy="2571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55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指标设定阶段</a:t>
            </a:r>
            <a:endParaRPr lang="en-US" sz="155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AutoShape 18"/>
          <p:cNvSpPr/>
          <p:nvPr/>
        </p:nvSpPr>
        <p:spPr>
          <a:xfrm rot="16200000">
            <a:off x="-1771531" y="3442551"/>
            <a:ext cx="4739089" cy="503993"/>
          </a:xfrm>
          <a:prstGeom prst="rightArrow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19" name="Freeform 19"/>
          <p:cNvSpPr/>
          <p:nvPr/>
        </p:nvSpPr>
        <p:spPr>
          <a:xfrm flipH="1">
            <a:off x="11088705" y="5420148"/>
            <a:ext cx="631070" cy="643944"/>
          </a:xfrm>
          <a:custGeom>
            <a:avLst/>
            <a:gdLst/>
            <a:ahLst/>
            <a:cxnLst/>
            <a:rect l="l" t="t" r="r" b="b"/>
            <a:pathLst>
              <a:path w="631070" h="643944">
                <a:moveTo>
                  <a:pt x="0" y="0"/>
                </a:moveTo>
                <a:lnTo>
                  <a:pt x="0" y="643944"/>
                </a:lnTo>
                <a:lnTo>
                  <a:pt x="631070" y="643944"/>
                </a:lnTo>
                <a:lnTo>
                  <a:pt x="627578" y="640381"/>
                </a:lnTo>
                <a:lnTo>
                  <a:pt x="627578" y="643943"/>
                </a:lnTo>
                <a:lnTo>
                  <a:pt x="441" y="643943"/>
                </a:lnTo>
                <a:lnTo>
                  <a:pt x="441" y="450"/>
                </a:lnTo>
                <a:lnTo>
                  <a:pt x="0" y="0"/>
                </a:lnTo>
              </a:path>
            </a:pathLst>
          </a:custGeom>
          <a:solidFill>
            <a:schemeClr val="accent3">
              <a:alpha val="100000"/>
            </a:schemeClr>
          </a:solidFill>
        </p:spPr>
      </p:sp>
      <p:sp>
        <p:nvSpPr>
          <p:cNvPr id="20" name="Freeform 20"/>
          <p:cNvSpPr/>
          <p:nvPr/>
        </p:nvSpPr>
        <p:spPr>
          <a:xfrm>
            <a:off x="9950862" y="3179483"/>
            <a:ext cx="1088402" cy="1955731"/>
          </a:xfrm>
          <a:custGeom>
            <a:avLst/>
            <a:gdLst/>
            <a:ahLst/>
            <a:cxnLst/>
            <a:rect l="l" t="t" r="r" b="b"/>
            <a:pathLst>
              <a:path w="1088402" h="1955731">
                <a:moveTo>
                  <a:pt x="544201" y="0"/>
                </a:moveTo>
                <a:lnTo>
                  <a:pt x="1088402" y="690243"/>
                </a:lnTo>
                <a:lnTo>
                  <a:pt x="890122" y="690243"/>
                </a:lnTo>
                <a:lnTo>
                  <a:pt x="890122" y="1087950"/>
                </a:lnTo>
                <a:lnTo>
                  <a:pt x="206201" y="1955731"/>
                </a:lnTo>
                <a:lnTo>
                  <a:pt x="198280" y="1955731"/>
                </a:lnTo>
                <a:lnTo>
                  <a:pt x="198280" y="690243"/>
                </a:lnTo>
                <a:lnTo>
                  <a:pt x="0" y="690243"/>
                </a:lnTo>
                <a:lnTo>
                  <a:pt x="544201" y="0"/>
                </a:lnTo>
              </a:path>
            </a:pathLst>
          </a:custGeom>
          <a:solidFill>
            <a:schemeClr val="accent3">
              <a:alpha val="100000"/>
              <a:lumMod val="60000"/>
              <a:lumOff val="40000"/>
            </a:schemeClr>
          </a:solidFill>
        </p:spPr>
      </p:sp>
      <p:sp>
        <p:nvSpPr>
          <p:cNvPr id="21" name="Freeform 21"/>
          <p:cNvSpPr/>
          <p:nvPr/>
        </p:nvSpPr>
        <p:spPr>
          <a:xfrm>
            <a:off x="10556579" y="4108361"/>
            <a:ext cx="1088402" cy="1955731"/>
          </a:xfrm>
          <a:custGeom>
            <a:avLst/>
            <a:gdLst/>
            <a:ahLst/>
            <a:cxnLst/>
            <a:rect l="l" t="t" r="r" b="b"/>
            <a:pathLst>
              <a:path w="1088402" h="1955731">
                <a:moveTo>
                  <a:pt x="544201" y="0"/>
                </a:moveTo>
                <a:lnTo>
                  <a:pt x="1088402" y="690243"/>
                </a:lnTo>
                <a:lnTo>
                  <a:pt x="890122" y="690243"/>
                </a:lnTo>
                <a:lnTo>
                  <a:pt x="890122" y="1087762"/>
                </a:lnTo>
                <a:lnTo>
                  <a:pt x="206053" y="1955731"/>
                </a:lnTo>
                <a:lnTo>
                  <a:pt x="198280" y="1955731"/>
                </a:lnTo>
                <a:lnTo>
                  <a:pt x="198280" y="690243"/>
                </a:lnTo>
                <a:lnTo>
                  <a:pt x="0" y="690243"/>
                </a:lnTo>
                <a:lnTo>
                  <a:pt x="544201" y="0"/>
                </a:lnTo>
              </a:path>
            </a:pathLst>
          </a:custGeom>
          <a:solidFill>
            <a:schemeClr val="accent3">
              <a:alpha val="100000"/>
              <a:lumMod val="60000"/>
              <a:lumOff val="40000"/>
            </a:schemeClr>
          </a:solidFill>
        </p:spPr>
      </p:sp>
      <p:sp>
        <p:nvSpPr>
          <p:cNvPr id="22" name="Freeform 22"/>
          <p:cNvSpPr/>
          <p:nvPr/>
        </p:nvSpPr>
        <p:spPr>
          <a:xfrm>
            <a:off x="9354873" y="2250605"/>
            <a:ext cx="1088402" cy="1955731"/>
          </a:xfrm>
          <a:custGeom>
            <a:avLst/>
            <a:gdLst/>
            <a:ahLst/>
            <a:cxnLst/>
            <a:rect l="l" t="t" r="r" b="b"/>
            <a:pathLst>
              <a:path w="1088402" h="1955731">
                <a:moveTo>
                  <a:pt x="544201" y="0"/>
                </a:moveTo>
                <a:lnTo>
                  <a:pt x="1088402" y="690243"/>
                </a:lnTo>
                <a:lnTo>
                  <a:pt x="890122" y="690243"/>
                </a:lnTo>
                <a:lnTo>
                  <a:pt x="890122" y="1079223"/>
                </a:lnTo>
                <a:lnTo>
                  <a:pt x="199323" y="1955731"/>
                </a:lnTo>
                <a:lnTo>
                  <a:pt x="198280" y="1955731"/>
                </a:lnTo>
                <a:lnTo>
                  <a:pt x="198280" y="690243"/>
                </a:lnTo>
                <a:lnTo>
                  <a:pt x="0" y="690243"/>
                </a:lnTo>
                <a:lnTo>
                  <a:pt x="544201" y="0"/>
                </a:lnTo>
              </a:path>
            </a:pathLst>
          </a:custGeom>
          <a:solidFill>
            <a:schemeClr val="accent3">
              <a:alpha val="100000"/>
              <a:lumMod val="60000"/>
              <a:lumOff val="40000"/>
            </a:schemeClr>
          </a:solidFill>
        </p:spPr>
      </p:sp>
      <p:sp>
        <p:nvSpPr>
          <p:cNvPr id="23" name="TextBox 23"/>
          <p:cNvSpPr txBox="1"/>
          <p:nvPr/>
        </p:nvSpPr>
        <p:spPr>
          <a:xfrm>
            <a:off x="410645" y="2505423"/>
            <a:ext cx="363855" cy="2567940"/>
          </a:xfrm>
          <a:prstGeom prst="rect">
            <a:avLst/>
          </a:prstGeom>
          <a:noFill/>
        </p:spPr>
        <p:txBody>
          <a:bodyPr vert="eaVert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1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量化与质化结合</a:t>
            </a:r>
            <a:endParaRPr lang="en-US" sz="11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560094" y="2674361"/>
            <a:ext cx="659130" cy="6819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22%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137407" y="3589662"/>
            <a:ext cx="678180" cy="6819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28%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760409" y="4532117"/>
            <a:ext cx="659130" cy="6819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32%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Freeform 27"/>
          <p:cNvSpPr/>
          <p:nvPr/>
        </p:nvSpPr>
        <p:spPr>
          <a:xfrm flipV="1">
            <a:off x="11652113" y="1325003"/>
            <a:ext cx="127736" cy="1856499"/>
          </a:xfrm>
          <a:custGeom>
            <a:avLst/>
            <a:gdLst/>
            <a:ahLst/>
            <a:cxnLst/>
            <a:rect l="l" t="t" r="r" b="b"/>
            <a:pathLst>
              <a:path w="164578" h="3451885">
                <a:moveTo>
                  <a:pt x="53596" y="0"/>
                </a:moveTo>
                <a:lnTo>
                  <a:pt x="111196" y="0"/>
                </a:lnTo>
                <a:lnTo>
                  <a:pt x="111196" y="3272458"/>
                </a:lnTo>
                <a:lnTo>
                  <a:pt x="164578" y="3272458"/>
                </a:lnTo>
                <a:lnTo>
                  <a:pt x="82289" y="3451885"/>
                </a:lnTo>
                <a:lnTo>
                  <a:pt x="0" y="3272458"/>
                </a:lnTo>
                <a:lnTo>
                  <a:pt x="53596" y="3272458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28" name="TextBox 28"/>
          <p:cNvSpPr txBox="1"/>
          <p:nvPr/>
        </p:nvSpPr>
        <p:spPr>
          <a:xfrm>
            <a:off x="11529433" y="3206460"/>
            <a:ext cx="382905" cy="1005840"/>
          </a:xfrm>
          <a:prstGeom prst="rect">
            <a:avLst/>
          </a:prstGeom>
          <a:noFill/>
        </p:spPr>
        <p:txBody>
          <a:bodyPr vert="eaVert" wrap="non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评价组织架构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9" name="AutoShape 29"/>
          <p:cNvSpPr/>
          <p:nvPr/>
        </p:nvSpPr>
        <p:spPr>
          <a:xfrm flipV="1">
            <a:off x="11692499" y="4277847"/>
            <a:ext cx="45719" cy="1792115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0" name="Freeform 30"/>
          <p:cNvSpPr/>
          <p:nvPr/>
        </p:nvSpPr>
        <p:spPr>
          <a:xfrm>
            <a:off x="8763206" y="1321727"/>
            <a:ext cx="1088402" cy="1955731"/>
          </a:xfrm>
          <a:custGeom>
            <a:avLst/>
            <a:gdLst/>
            <a:ahLst/>
            <a:cxnLst/>
            <a:rect l="l" t="t" r="r" b="b"/>
            <a:pathLst>
              <a:path w="1088402" h="1955731">
                <a:moveTo>
                  <a:pt x="544201" y="0"/>
                </a:moveTo>
                <a:lnTo>
                  <a:pt x="1088402" y="690243"/>
                </a:lnTo>
                <a:lnTo>
                  <a:pt x="890122" y="690243"/>
                </a:lnTo>
                <a:lnTo>
                  <a:pt x="890122" y="1079223"/>
                </a:lnTo>
                <a:lnTo>
                  <a:pt x="199323" y="1955731"/>
                </a:lnTo>
                <a:lnTo>
                  <a:pt x="198280" y="1955731"/>
                </a:lnTo>
                <a:lnTo>
                  <a:pt x="198280" y="690243"/>
                </a:lnTo>
                <a:lnTo>
                  <a:pt x="0" y="690243"/>
                </a:lnTo>
                <a:lnTo>
                  <a:pt x="544201" y="0"/>
                </a:lnTo>
              </a:path>
            </a:pathLst>
          </a:custGeom>
          <a:solidFill>
            <a:schemeClr val="accent3">
              <a:alpha val="100000"/>
              <a:lumMod val="60000"/>
              <a:lumOff val="40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8988462" y="1745483"/>
            <a:ext cx="659130" cy="3962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10%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546893" y="3684006"/>
            <a:ext cx="3950552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采集供应商月度/季度质量数据、交付记录、客诉信息等绩效证据。</a:t>
            </a:r>
            <a:endParaRPr lang="en-US" sz="1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546893" y="4598406"/>
            <a:ext cx="4549107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依据评分标准对供应商进行客观评级，划分A/B/C/D绩效等级。</a:t>
            </a:r>
            <a:endParaRPr lang="en-US" sz="1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546893" y="5520521"/>
            <a:ext cx="5071586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将评分结果用于供应商分级管理、订单分配调整及改进资源倾斜。</a:t>
            </a:r>
            <a:endParaRPr lang="en-US" sz="1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546893" y="2755128"/>
            <a:ext cx="3440727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制定评分细则，设置质量缺陷率/准时交付率等量化评分标准。</a:t>
            </a:r>
            <a:endParaRPr lang="en-US" sz="1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6" name="AutoShape 36"/>
          <p:cNvSpPr/>
          <p:nvPr/>
        </p:nvSpPr>
        <p:spPr>
          <a:xfrm>
            <a:off x="1129798" y="1704636"/>
            <a:ext cx="3960000" cy="643944"/>
          </a:xfrm>
          <a:prstGeom prst="parallelogram">
            <a:avLst>
              <a:gd name="adj" fmla="val 77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7" name="AutoShape 37"/>
          <p:cNvSpPr/>
          <p:nvPr/>
        </p:nvSpPr>
        <p:spPr>
          <a:xfrm>
            <a:off x="7542623" y="1893843"/>
            <a:ext cx="796980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1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8%</a:t>
            </a:r>
            <a:endParaRPr lang="en-US" sz="1100"/>
          </a:p>
        </p:txBody>
      </p:sp>
      <p:sp>
        <p:nvSpPr>
          <p:cNvPr id="38" name="AutoShape 38"/>
          <p:cNvSpPr/>
          <p:nvPr/>
        </p:nvSpPr>
        <p:spPr>
          <a:xfrm>
            <a:off x="1546893" y="1823971"/>
            <a:ext cx="3048850" cy="4431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  <a:defRPr/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明确供应商绩效评价目标，设定质量/交付/成本等核心KPI。</a:t>
            </a:r>
            <a:endParaRPr lang="en-US" sz="1100"/>
          </a:p>
        </p:txBody>
      </p:sp>
      <p:cxnSp>
        <p:nvCxnSpPr>
          <p:cNvPr id="39" name="Connector 39"/>
          <p:cNvCxnSpPr/>
          <p:nvPr/>
        </p:nvCxnSpPr>
        <p:spPr>
          <a:xfrm>
            <a:off x="4597565" y="2348580"/>
            <a:ext cx="2461678" cy="3715512"/>
          </a:xfrm>
          <a:prstGeom prst="line">
            <a:avLst/>
          </a:prstGeom>
          <a:ln w="6350">
            <a:solidFill>
              <a:schemeClr val="accent4"/>
            </a:solidFill>
            <a:prstDash val="dash"/>
            <a:headEnd type="none"/>
            <a:tailEnd type="none"/>
          </a:ln>
        </p:spPr>
        <p:style>
          <a:lnRef idx="0">
            <a:schemeClr val="accent4"/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40" name="TextBox 4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月度/季度绩效评分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92919" y="14713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" name="AutoShape 3"/>
          <p:cNvSpPr/>
          <p:nvPr/>
        </p:nvSpPr>
        <p:spPr>
          <a:xfrm>
            <a:off x="642135" y="4823305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AutoShape 4"/>
          <p:cNvSpPr/>
          <p:nvPr/>
        </p:nvSpPr>
        <p:spPr>
          <a:xfrm>
            <a:off x="642135" y="3187764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TextBox 5"/>
          <p:cNvSpPr txBox="1"/>
          <p:nvPr/>
        </p:nvSpPr>
        <p:spPr>
          <a:xfrm>
            <a:off x="1477002" y="1805928"/>
            <a:ext cx="4405069" cy="1127581"/>
          </a:xfrm>
          <a:prstGeom prst="rect">
            <a:avLst/>
          </a:prstGeom>
          <a:noFill/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绿灯区（85-100分）保持正常合作，黄灯区（60-84分）启动改进辅导，红灯区（0-59分）触发淘汰程序。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77002" y="1456420"/>
            <a:ext cx="4219575" cy="410484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三色区间智能划分</a:t>
            </a:r>
            <a:endParaRPr lang="en-US" sz="16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77002" y="5176569"/>
            <a:ext cx="4346229" cy="1164308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系统自动推送预警通知至相关采购员，要求48小时内制定纠正预防措施报告。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77002" y="3507078"/>
            <a:ext cx="4346229" cy="1165431"/>
          </a:xfrm>
          <a:prstGeom prst="rect">
            <a:avLst/>
          </a:prstGeom>
          <a:noFill/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设置黄灯供应商连续三个月无改善则自动降级，红灯供应商六个月内不得参与新项目投标。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36634" y="153431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36634" y="4891235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36634" y="3247045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42135" y="145598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3" name="TextBox 1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红黄绿灯预警机制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6392919" y="320317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TextBox 15"/>
          <p:cNvSpPr txBox="1"/>
          <p:nvPr/>
        </p:nvSpPr>
        <p:spPr>
          <a:xfrm>
            <a:off x="7227786" y="1821335"/>
            <a:ext cx="4383960" cy="1112174"/>
          </a:xfrm>
          <a:prstGeom prst="rect">
            <a:avLst/>
          </a:prstGeom>
          <a:noFill/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对黄灯供应商启动飞行检查，涵盖生产现场、检测设备、原材料追溯等全方位审查。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227786" y="3522485"/>
            <a:ext cx="4383960" cy="1150023"/>
          </a:xfrm>
          <a:prstGeom prst="rect">
            <a:avLst/>
          </a:prstGeom>
          <a:noFill/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要求红灯供应商的替代资源必须在预警期内完成开发验证，确保供应链连续性。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287418" y="1530671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287418" y="3262453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227786" y="1456420"/>
            <a:ext cx="4219575" cy="410484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专项审计配套机制</a:t>
            </a:r>
            <a:endParaRPr lang="en-US" sz="16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477002" y="3167475"/>
            <a:ext cx="4219575" cy="410484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连续监测触发条件</a:t>
            </a:r>
            <a:endParaRPr lang="en-US" sz="16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227786" y="3167475"/>
            <a:ext cx="4219575" cy="410484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风险缓冲方案</a:t>
            </a:r>
            <a:endParaRPr lang="en-US" sz="16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477002" y="4827386"/>
            <a:ext cx="4219575" cy="410484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预警响应工作流</a:t>
            </a:r>
            <a:endParaRPr lang="en-US" sz="16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5608" y="2016730"/>
            <a:ext cx="3086955" cy="15224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8025" b="1">
                <a:solidFill>
                  <a:srgbClr val="505FF2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8025" b="1">
              <a:solidFill>
                <a:srgbClr val="505FF2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62204" y="3445098"/>
            <a:ext cx="9667591" cy="158778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4275" b="1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持续改进闭环</a:t>
            </a:r>
            <a:endParaRPr lang="en-US" sz="4275" b="1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205648" y="2016730"/>
            <a:ext cx="4297680" cy="15224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8025" b="1">
                <a:solidFill>
                  <a:srgbClr val="505FF2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8025" b="1">
              <a:solidFill>
                <a:srgbClr val="505FF2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改进计划联合制定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5104" y="1376998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跨部门协作机制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278857" y="1376998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数据驱动决策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42611" y="1376998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风险分级管理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95390" y="3950072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SMART原则应用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159144" y="3950072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双维度评估标准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15104" y="1943785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740613" y="2105555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建立由质量、采购、工程等部门组成的联合工作组，通过定期会议明确改进目标和责任分工，确保改进计划与实际业务需求高度契合。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278857" y="1943785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504366" y="2105555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基于供应商绩效评估报告中的关键指标（如不良率、交货准时率），采用帕累托分析法识别优先改进项，制定针对性强的改善方案。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8042611" y="1943785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8268120" y="2105555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根据供应商物料的关键程度和历史质量问题严重性，将改进项目分为ABC三级，配置差异化的资源投入和跟踪频率。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2395390" y="4500511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5" name="TextBox 15"/>
          <p:cNvSpPr txBox="1"/>
          <p:nvPr/>
        </p:nvSpPr>
        <p:spPr>
          <a:xfrm>
            <a:off x="2620899" y="4662281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所有改进目标必须符合具体性、可测量性、可实现性、相关性和时限性要求，例如"未来三个月将某部件尺寸不良率从5%降至2%"。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159144" y="4500511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7" name="TextBox 17"/>
          <p:cNvSpPr txBox="1"/>
          <p:nvPr/>
        </p:nvSpPr>
        <p:spPr>
          <a:xfrm>
            <a:off x="6384653" y="4662281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同步制定过程指标（如改进措施完成率）和结果指标（如质量合格率提升幅度），全面评估改进有效性。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5567" y="1333976"/>
            <a:ext cx="5468684" cy="2529078"/>
          </a:xfrm>
          <a:custGeom>
            <a:avLst/>
            <a:gdLst/>
            <a:ahLst/>
            <a:cxnLst/>
            <a:rect l="l" t="t" r="r" b="b"/>
            <a:pathLst>
              <a:path w="2495014" h="1153850">
                <a:moveTo>
                  <a:pt x="2495014" y="0"/>
                </a:moveTo>
                <a:lnTo>
                  <a:pt x="1829006" y="1153850"/>
                </a:lnTo>
                <a:lnTo>
                  <a:pt x="0" y="1153850"/>
                </a:lnTo>
                <a:lnTo>
                  <a:pt x="0" y="0"/>
                </a:lnTo>
              </a:path>
            </a:pathLst>
          </a:custGeom>
          <a:solidFill>
            <a:schemeClr val="accent3">
              <a:alpha val="10000"/>
            </a:schemeClr>
          </a:solidFill>
        </p:spPr>
        <p:txBody>
          <a:bodyPr vert="horz" wrap="square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" name="Freeform 3"/>
          <p:cNvSpPr/>
          <p:nvPr/>
        </p:nvSpPr>
        <p:spPr>
          <a:xfrm flipH="1">
            <a:off x="6373368" y="1362551"/>
            <a:ext cx="5468684" cy="2529078"/>
          </a:xfrm>
          <a:custGeom>
            <a:avLst/>
            <a:gdLst/>
            <a:ahLst/>
            <a:cxnLst/>
            <a:rect l="l" t="t" r="r" b="b"/>
            <a:pathLst>
              <a:path w="2495014" h="1153850">
                <a:moveTo>
                  <a:pt x="2495014" y="0"/>
                </a:moveTo>
                <a:lnTo>
                  <a:pt x="1829006" y="1153850"/>
                </a:lnTo>
                <a:lnTo>
                  <a:pt x="0" y="1153850"/>
                </a:lnTo>
                <a:lnTo>
                  <a:pt x="0" y="0"/>
                </a:lnTo>
              </a:path>
            </a:pathLst>
          </a:custGeom>
          <a:solidFill>
            <a:schemeClr val="accent3">
              <a:alpha val="10000"/>
            </a:schemeClr>
          </a:solidFill>
        </p:spPr>
        <p:txBody>
          <a:bodyPr vert="horz" wrap="square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" name="Freeform 4"/>
          <p:cNvSpPr/>
          <p:nvPr/>
        </p:nvSpPr>
        <p:spPr>
          <a:xfrm flipH="1">
            <a:off x="8580787" y="5158264"/>
            <a:ext cx="3261265" cy="1133285"/>
          </a:xfrm>
          <a:custGeom>
            <a:avLst/>
            <a:gdLst/>
            <a:ahLst/>
            <a:cxnLst/>
            <a:rect l="l" t="t" r="r" b="b"/>
            <a:pathLst>
              <a:path w="1487925" h="517048">
                <a:moveTo>
                  <a:pt x="1487925" y="0"/>
                </a:moveTo>
                <a:lnTo>
                  <a:pt x="1189491" y="517049"/>
                </a:lnTo>
                <a:lnTo>
                  <a:pt x="0" y="517049"/>
                </a:lnTo>
                <a:lnTo>
                  <a:pt x="0" y="0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 flipH="1">
            <a:off x="7879937" y="3944017"/>
            <a:ext cx="3962114" cy="1133285"/>
          </a:xfrm>
          <a:custGeom>
            <a:avLst/>
            <a:gdLst/>
            <a:ahLst/>
            <a:cxnLst/>
            <a:rect l="l" t="t" r="r" b="b"/>
            <a:pathLst>
              <a:path w="1807683" h="517048">
                <a:moveTo>
                  <a:pt x="1807683" y="0"/>
                </a:moveTo>
                <a:lnTo>
                  <a:pt x="1509249" y="517049"/>
                </a:lnTo>
                <a:lnTo>
                  <a:pt x="0" y="517049"/>
                </a:lnTo>
                <a:lnTo>
                  <a:pt x="0" y="0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345567" y="5158264"/>
            <a:ext cx="3261265" cy="1133285"/>
          </a:xfrm>
          <a:custGeom>
            <a:avLst/>
            <a:gdLst/>
            <a:ahLst/>
            <a:cxnLst/>
            <a:rect l="l" t="t" r="r" b="b"/>
            <a:pathLst>
              <a:path w="1487925" h="517048">
                <a:moveTo>
                  <a:pt x="1487925" y="0"/>
                </a:moveTo>
                <a:lnTo>
                  <a:pt x="1189491" y="517049"/>
                </a:lnTo>
                <a:lnTo>
                  <a:pt x="0" y="517049"/>
                </a:lnTo>
                <a:lnTo>
                  <a:pt x="0" y="0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345567" y="3944017"/>
            <a:ext cx="3962114" cy="1133285"/>
          </a:xfrm>
          <a:custGeom>
            <a:avLst/>
            <a:gdLst/>
            <a:ahLst/>
            <a:cxnLst/>
            <a:rect l="l" t="t" r="r" b="b"/>
            <a:pathLst>
              <a:path w="1807683" h="517048">
                <a:moveTo>
                  <a:pt x="1807683" y="0"/>
                </a:moveTo>
                <a:lnTo>
                  <a:pt x="1509249" y="517049"/>
                </a:lnTo>
                <a:lnTo>
                  <a:pt x="0" y="517049"/>
                </a:lnTo>
                <a:lnTo>
                  <a:pt x="0" y="0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7465511" y="5155091"/>
            <a:ext cx="1312093" cy="1136448"/>
          </a:xfrm>
          <a:custGeom>
            <a:avLst/>
            <a:gdLst/>
            <a:ahLst/>
            <a:cxnLst/>
            <a:rect l="l" t="t" r="r" b="b"/>
            <a:pathLst>
              <a:path w="596961" h="517048">
                <a:moveTo>
                  <a:pt x="0" y="517049"/>
                </a:moveTo>
                <a:lnTo>
                  <a:pt x="0" y="517049"/>
                </a:lnTo>
                <a:lnTo>
                  <a:pt x="596961" y="517049"/>
                </a:lnTo>
                <a:lnTo>
                  <a:pt x="298527" y="0"/>
                </a:lnTo>
              </a:path>
            </a:pathLst>
          </a:custGeom>
          <a:solidFill>
            <a:schemeClr val="accent3">
              <a:alpha val="10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6142870" y="2863519"/>
            <a:ext cx="1931923" cy="3346845"/>
          </a:xfrm>
          <a:custGeom>
            <a:avLst/>
            <a:gdLst/>
            <a:ahLst/>
            <a:cxnLst/>
            <a:rect l="l" t="t" r="r" b="b"/>
            <a:pathLst>
              <a:path w="878964" h="1522709">
                <a:moveTo>
                  <a:pt x="878964" y="1005660"/>
                </a:moveTo>
                <a:lnTo>
                  <a:pt x="298434" y="0"/>
                </a:lnTo>
                <a:lnTo>
                  <a:pt x="0" y="517049"/>
                </a:lnTo>
                <a:lnTo>
                  <a:pt x="580437" y="1522709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0" name="Freeform 10"/>
          <p:cNvSpPr/>
          <p:nvPr/>
        </p:nvSpPr>
        <p:spPr>
          <a:xfrm>
            <a:off x="3414397" y="5155091"/>
            <a:ext cx="1312093" cy="1136448"/>
          </a:xfrm>
          <a:custGeom>
            <a:avLst/>
            <a:gdLst/>
            <a:ahLst/>
            <a:cxnLst/>
            <a:rect l="l" t="t" r="r" b="b"/>
            <a:pathLst>
              <a:path w="596961" h="517048">
                <a:moveTo>
                  <a:pt x="298434" y="0"/>
                </a:moveTo>
                <a:lnTo>
                  <a:pt x="298434" y="0"/>
                </a:lnTo>
                <a:lnTo>
                  <a:pt x="0" y="517049"/>
                </a:lnTo>
                <a:lnTo>
                  <a:pt x="596961" y="517049"/>
                </a:lnTo>
              </a:path>
            </a:pathLst>
          </a:custGeom>
          <a:solidFill>
            <a:schemeClr val="accent3">
              <a:alpha val="100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4164078" y="5155091"/>
            <a:ext cx="3207697" cy="1136448"/>
          </a:xfrm>
          <a:custGeom>
            <a:avLst/>
            <a:gdLst/>
            <a:ahLst/>
            <a:cxnLst/>
            <a:rect l="l" t="t" r="r" b="b"/>
            <a:pathLst>
              <a:path w="1459401" h="517048">
                <a:moveTo>
                  <a:pt x="298434" y="517049"/>
                </a:moveTo>
                <a:lnTo>
                  <a:pt x="1459402" y="517049"/>
                </a:lnTo>
                <a:lnTo>
                  <a:pt x="1160968" y="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5440056" y="1645894"/>
            <a:ext cx="1311889" cy="1136448"/>
          </a:xfrm>
          <a:custGeom>
            <a:avLst/>
            <a:gdLst/>
            <a:ahLst/>
            <a:cxnLst/>
            <a:rect l="l" t="t" r="r" b="b"/>
            <a:pathLst>
              <a:path w="596868" h="517048">
                <a:moveTo>
                  <a:pt x="596869" y="517049"/>
                </a:moveTo>
                <a:lnTo>
                  <a:pt x="596869" y="517049"/>
                </a:lnTo>
                <a:lnTo>
                  <a:pt x="298434" y="0"/>
                </a:lnTo>
                <a:lnTo>
                  <a:pt x="0" y="517049"/>
                </a:lnTo>
              </a:path>
            </a:pathLst>
          </a:custGeom>
          <a:solidFill>
            <a:schemeClr val="accent3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4117211" y="2863519"/>
            <a:ext cx="2587867" cy="2210395"/>
          </a:xfrm>
          <a:custGeom>
            <a:avLst/>
            <a:gdLst/>
            <a:ahLst/>
            <a:cxnLst/>
            <a:rect l="l" t="t" r="r" b="b"/>
            <a:pathLst>
              <a:path w="1177398" h="1005660">
                <a:moveTo>
                  <a:pt x="580530" y="0"/>
                </a:moveTo>
                <a:lnTo>
                  <a:pt x="0" y="1005660"/>
                </a:lnTo>
                <a:lnTo>
                  <a:pt x="596961" y="1005660"/>
                </a:lnTo>
                <a:lnTo>
                  <a:pt x="1177399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5379244" y="5460397"/>
            <a:ext cx="9144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时效管控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951952" y="3706273"/>
            <a:ext cx="9144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协同机制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661214" y="4305490"/>
            <a:ext cx="9144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验证效能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25617" y="5421809"/>
            <a:ext cx="2362200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建立整改时限跟踪机制，通过甘特图监控措施执行进度，确保按期完成验证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25617" y="4235977"/>
            <a:ext cx="3019425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制定分层验证方案，关键项目全检+抽样复验，普通项目文件评审+现场确认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1643809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753667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2533951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725617" y="2188528"/>
            <a:ext cx="3933825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整改效果评估：通过月度质量会议复盘措施有效性，更新FMEA风险库形成标准化文件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25617" y="1686081"/>
            <a:ext cx="3883378" cy="3333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方法优化：PDCA循环</a:t>
            </a:r>
            <a:endParaRPr lang="en-US" sz="2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 flipH="1">
            <a:off x="9101017" y="5421809"/>
            <a:ext cx="2362200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数字化追踪：采用SRM系统自动预警超期任务，实时更新整改状态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TextBox 25"/>
          <p:cNvSpPr txBox="1"/>
          <p:nvPr/>
        </p:nvSpPr>
        <p:spPr>
          <a:xfrm flipH="1">
            <a:off x="8441129" y="4235977"/>
            <a:ext cx="3019425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自动化验证：部署QMS系统自动采集检验数据，生成SPC报告分析改进效果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AutoShape 26"/>
          <p:cNvSpPr/>
          <p:nvPr/>
        </p:nvSpPr>
        <p:spPr>
          <a:xfrm flipH="1">
            <a:off x="10009606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 flipH="1">
            <a:off x="10899747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8" name="AutoShape 28"/>
          <p:cNvSpPr/>
          <p:nvPr/>
        </p:nvSpPr>
        <p:spPr>
          <a:xfrm flipH="1">
            <a:off x="9119464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 flipH="1">
            <a:off x="7528879" y="2188528"/>
            <a:ext cx="3933825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协同平台：搭建供应商门户共享整改数据，实现SCAR电子化流转与闭环跟踪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TextBox 30"/>
          <p:cNvSpPr txBox="1"/>
          <p:nvPr/>
        </p:nvSpPr>
        <p:spPr>
          <a:xfrm flipH="1">
            <a:off x="7642088" y="1686081"/>
            <a:ext cx="3822902" cy="3333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方法优化：数字化赋能</a:t>
            </a:r>
            <a:endParaRPr lang="en-US" sz="2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改善措施跟踪验证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1734503" y="3094672"/>
            <a:ext cx="372427" cy="37242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57299" y="240773"/>
                </a:moveTo>
                <a:lnTo>
                  <a:pt x="257299" y="258156"/>
                </a:lnTo>
                <a:lnTo>
                  <a:pt x="47501" y="258156"/>
                </a:lnTo>
                <a:lnTo>
                  <a:pt x="47501" y="240773"/>
                </a:lnTo>
                <a:cubicBezTo>
                  <a:pt x="47501" y="240773"/>
                  <a:pt x="43015" y="231162"/>
                  <a:pt x="67361" y="208112"/>
                </a:cubicBezTo>
                <a:cubicBezTo>
                  <a:pt x="91688" y="185071"/>
                  <a:pt x="88487" y="125511"/>
                  <a:pt x="88487" y="85173"/>
                </a:cubicBezTo>
                <a:cubicBezTo>
                  <a:pt x="88487" y="44834"/>
                  <a:pt x="145142" y="43977"/>
                  <a:pt x="145142" y="43977"/>
                </a:cubicBezTo>
                <a:lnTo>
                  <a:pt x="147085" y="43977"/>
                </a:lnTo>
                <a:cubicBezTo>
                  <a:pt x="147085" y="43996"/>
                  <a:pt x="147085" y="43701"/>
                  <a:pt x="147085" y="37424"/>
                </a:cubicBezTo>
                <a:cubicBezTo>
                  <a:pt x="147085" y="33395"/>
                  <a:pt x="133560" y="18802"/>
                  <a:pt x="133560" y="18802"/>
                </a:cubicBezTo>
                <a:lnTo>
                  <a:pt x="133360" y="9973"/>
                </a:lnTo>
                <a:lnTo>
                  <a:pt x="171555" y="9973"/>
                </a:lnTo>
                <a:lnTo>
                  <a:pt x="171298" y="19136"/>
                </a:lnTo>
                <a:cubicBezTo>
                  <a:pt x="171298" y="19136"/>
                  <a:pt x="156639" y="33719"/>
                  <a:pt x="156639" y="38014"/>
                </a:cubicBezTo>
                <a:cubicBezTo>
                  <a:pt x="156639" y="42167"/>
                  <a:pt x="156639" y="43558"/>
                  <a:pt x="156639" y="43967"/>
                </a:cubicBezTo>
                <a:lnTo>
                  <a:pt x="159658" y="43967"/>
                </a:lnTo>
                <a:cubicBezTo>
                  <a:pt x="159658" y="43967"/>
                  <a:pt x="216313" y="44825"/>
                  <a:pt x="216313" y="85163"/>
                </a:cubicBezTo>
                <a:cubicBezTo>
                  <a:pt x="216313" y="125501"/>
                  <a:pt x="213112" y="185071"/>
                  <a:pt x="237449" y="208121"/>
                </a:cubicBezTo>
                <a:cubicBezTo>
                  <a:pt x="261785" y="231172"/>
                  <a:pt x="257299" y="240773"/>
                  <a:pt x="257299" y="240773"/>
                </a:cubicBezTo>
                <a:close/>
              </a:path>
              <a:path w="304800" h="304800">
                <a:moveTo>
                  <a:pt x="176327" y="267367"/>
                </a:moveTo>
                <a:cubicBezTo>
                  <a:pt x="176327" y="280559"/>
                  <a:pt x="165640" y="294827"/>
                  <a:pt x="152457" y="294827"/>
                </a:cubicBezTo>
                <a:cubicBezTo>
                  <a:pt x="139275" y="294827"/>
                  <a:pt x="128588" y="280559"/>
                  <a:pt x="128588" y="267367"/>
                </a:cubicBezTo>
                <a:cubicBezTo>
                  <a:pt x="128588" y="267662"/>
                  <a:pt x="176327" y="267062"/>
                  <a:pt x="176327" y="267367"/>
                </a:cubicBezTo>
              </a:path>
            </a:pathLst>
          </a:custGeom>
          <a:solidFill>
            <a:srgbClr val="FDFDFD">
              <a:alpha val="100000"/>
            </a:srgbClr>
          </a:solidFill>
        </p:spPr>
      </p:sp>
      <p:sp>
        <p:nvSpPr>
          <p:cNvPr id="33" name="Freeform 33"/>
          <p:cNvSpPr/>
          <p:nvPr/>
        </p:nvSpPr>
        <p:spPr>
          <a:xfrm>
            <a:off x="844549" y="3094477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50749" y="121920"/>
                </a:moveTo>
                <a:lnTo>
                  <a:pt x="152400" y="182880"/>
                </a:lnTo>
                <a:lnTo>
                  <a:pt x="304800" y="91440"/>
                </a:lnTo>
                <a:lnTo>
                  <a:pt x="152400" y="0"/>
                </a:lnTo>
                <a:lnTo>
                  <a:pt x="0" y="91440"/>
                </a:lnTo>
                <a:lnTo>
                  <a:pt x="152400" y="91440"/>
                </a:lnTo>
                <a:lnTo>
                  <a:pt x="152400" y="121920"/>
                </a:lnTo>
                <a:lnTo>
                  <a:pt x="50749" y="121920"/>
                </a:lnTo>
                <a:close/>
              </a:path>
              <a:path w="304800" h="304800">
                <a:moveTo>
                  <a:pt x="0" y="121920"/>
                </a:moveTo>
                <a:lnTo>
                  <a:pt x="0" y="243840"/>
                </a:lnTo>
                <a:lnTo>
                  <a:pt x="30480" y="210007"/>
                </a:lnTo>
                <a:lnTo>
                  <a:pt x="30480" y="140208"/>
                </a:lnTo>
                <a:lnTo>
                  <a:pt x="0" y="121920"/>
                </a:lnTo>
                <a:close/>
              </a:path>
              <a:path w="304800" h="304800">
                <a:moveTo>
                  <a:pt x="152400" y="304800"/>
                </a:moveTo>
                <a:lnTo>
                  <a:pt x="45720" y="240792"/>
                </a:lnTo>
                <a:lnTo>
                  <a:pt x="45720" y="149352"/>
                </a:lnTo>
                <a:lnTo>
                  <a:pt x="152400" y="213360"/>
                </a:lnTo>
                <a:lnTo>
                  <a:pt x="259080" y="149352"/>
                </a:lnTo>
                <a:lnTo>
                  <a:pt x="259080" y="240792"/>
                </a:lnTo>
                <a:lnTo>
                  <a:pt x="152400" y="3048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4" name="Freeform 34"/>
          <p:cNvSpPr/>
          <p:nvPr/>
        </p:nvSpPr>
        <p:spPr>
          <a:xfrm>
            <a:off x="2624833" y="3113527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5" name="Freeform 35"/>
          <p:cNvSpPr/>
          <p:nvPr/>
        </p:nvSpPr>
        <p:spPr>
          <a:xfrm>
            <a:off x="9200820" y="3104002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50749" y="121920"/>
                </a:moveTo>
                <a:lnTo>
                  <a:pt x="152400" y="182880"/>
                </a:lnTo>
                <a:lnTo>
                  <a:pt x="304800" y="91440"/>
                </a:lnTo>
                <a:lnTo>
                  <a:pt x="152400" y="0"/>
                </a:lnTo>
                <a:lnTo>
                  <a:pt x="0" y="91440"/>
                </a:lnTo>
                <a:lnTo>
                  <a:pt x="152400" y="91440"/>
                </a:lnTo>
                <a:lnTo>
                  <a:pt x="152400" y="121920"/>
                </a:lnTo>
                <a:lnTo>
                  <a:pt x="50749" y="121920"/>
                </a:lnTo>
                <a:close/>
              </a:path>
              <a:path w="304800" h="304800">
                <a:moveTo>
                  <a:pt x="0" y="121920"/>
                </a:moveTo>
                <a:lnTo>
                  <a:pt x="0" y="243840"/>
                </a:lnTo>
                <a:lnTo>
                  <a:pt x="30480" y="210007"/>
                </a:lnTo>
                <a:lnTo>
                  <a:pt x="30480" y="140208"/>
                </a:lnTo>
                <a:lnTo>
                  <a:pt x="0" y="121920"/>
                </a:lnTo>
                <a:close/>
              </a:path>
              <a:path w="304800" h="304800">
                <a:moveTo>
                  <a:pt x="152400" y="304800"/>
                </a:moveTo>
                <a:lnTo>
                  <a:pt x="45720" y="240792"/>
                </a:lnTo>
                <a:lnTo>
                  <a:pt x="45720" y="149352"/>
                </a:lnTo>
                <a:lnTo>
                  <a:pt x="152400" y="213360"/>
                </a:lnTo>
                <a:lnTo>
                  <a:pt x="259080" y="149352"/>
                </a:lnTo>
                <a:lnTo>
                  <a:pt x="259080" y="240792"/>
                </a:lnTo>
                <a:lnTo>
                  <a:pt x="152400" y="3048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6" name="Freeform 36"/>
          <p:cNvSpPr/>
          <p:nvPr/>
        </p:nvSpPr>
        <p:spPr>
          <a:xfrm>
            <a:off x="10086379" y="3094477"/>
            <a:ext cx="372427" cy="37242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57299" y="240773"/>
                </a:moveTo>
                <a:lnTo>
                  <a:pt x="257299" y="258156"/>
                </a:lnTo>
                <a:lnTo>
                  <a:pt x="47501" y="258156"/>
                </a:lnTo>
                <a:lnTo>
                  <a:pt x="47501" y="240773"/>
                </a:lnTo>
                <a:cubicBezTo>
                  <a:pt x="47501" y="240773"/>
                  <a:pt x="43015" y="231162"/>
                  <a:pt x="67361" y="208112"/>
                </a:cubicBezTo>
                <a:cubicBezTo>
                  <a:pt x="91688" y="185071"/>
                  <a:pt x="88487" y="125511"/>
                  <a:pt x="88487" y="85173"/>
                </a:cubicBezTo>
                <a:cubicBezTo>
                  <a:pt x="88487" y="44834"/>
                  <a:pt x="145142" y="43977"/>
                  <a:pt x="145142" y="43977"/>
                </a:cubicBezTo>
                <a:lnTo>
                  <a:pt x="147085" y="43977"/>
                </a:lnTo>
                <a:cubicBezTo>
                  <a:pt x="147085" y="43996"/>
                  <a:pt x="147085" y="43701"/>
                  <a:pt x="147085" y="37424"/>
                </a:cubicBezTo>
                <a:cubicBezTo>
                  <a:pt x="147085" y="33395"/>
                  <a:pt x="133560" y="18802"/>
                  <a:pt x="133560" y="18802"/>
                </a:cubicBezTo>
                <a:lnTo>
                  <a:pt x="133360" y="9973"/>
                </a:lnTo>
                <a:lnTo>
                  <a:pt x="171555" y="9973"/>
                </a:lnTo>
                <a:lnTo>
                  <a:pt x="171298" y="19136"/>
                </a:lnTo>
                <a:cubicBezTo>
                  <a:pt x="171298" y="19136"/>
                  <a:pt x="156639" y="33719"/>
                  <a:pt x="156639" y="38014"/>
                </a:cubicBezTo>
                <a:cubicBezTo>
                  <a:pt x="156639" y="42167"/>
                  <a:pt x="156639" y="43558"/>
                  <a:pt x="156639" y="43967"/>
                </a:cubicBezTo>
                <a:lnTo>
                  <a:pt x="159658" y="43967"/>
                </a:lnTo>
                <a:cubicBezTo>
                  <a:pt x="159658" y="43967"/>
                  <a:pt x="216313" y="44825"/>
                  <a:pt x="216313" y="85163"/>
                </a:cubicBezTo>
                <a:cubicBezTo>
                  <a:pt x="216313" y="125501"/>
                  <a:pt x="213112" y="185071"/>
                  <a:pt x="237449" y="208121"/>
                </a:cubicBezTo>
                <a:cubicBezTo>
                  <a:pt x="261785" y="231172"/>
                  <a:pt x="257299" y="240773"/>
                  <a:pt x="257299" y="240773"/>
                </a:cubicBezTo>
                <a:close/>
              </a:path>
              <a:path w="304800" h="304800">
                <a:moveTo>
                  <a:pt x="176327" y="267367"/>
                </a:moveTo>
                <a:cubicBezTo>
                  <a:pt x="176327" y="280559"/>
                  <a:pt x="165640" y="294827"/>
                  <a:pt x="152457" y="294827"/>
                </a:cubicBezTo>
                <a:cubicBezTo>
                  <a:pt x="139275" y="294827"/>
                  <a:pt x="128588" y="280559"/>
                  <a:pt x="128588" y="267367"/>
                </a:cubicBezTo>
                <a:cubicBezTo>
                  <a:pt x="128588" y="267662"/>
                  <a:pt x="176327" y="267062"/>
                  <a:pt x="176327" y="267367"/>
                </a:cubicBezTo>
              </a:path>
            </a:pathLst>
          </a:custGeom>
          <a:solidFill>
            <a:srgbClr val="FDFDFD">
              <a:alpha val="100000"/>
            </a:srgbClr>
          </a:solidFill>
        </p:spPr>
      </p:sp>
      <p:sp>
        <p:nvSpPr>
          <p:cNvPr id="37" name="Freeform 37"/>
          <p:cNvSpPr/>
          <p:nvPr/>
        </p:nvSpPr>
        <p:spPr>
          <a:xfrm>
            <a:off x="10981103" y="3104002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动态审核评分表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65764" y="1271476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供应商能力雷达图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78035" y="2989034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纠正预防措施（CAPA）台账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90305" y="4725206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变更影响评估矩阵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21733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分层过程记录表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09463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红黄绿灯跟踪看板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97192" y="1670999"/>
            <a:ext cx="4486656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设计包含质量体系、过程控制、检测能力等维度的加权评分表，根据供应商等级自动调整关键项权重比例。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09463" y="3410120"/>
            <a:ext cx="4486275" cy="1152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通过可视化管理系统实时显示各改进项目进度，逾期未完成项目自动升级预警级别并触发督办流程。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21733" y="5149114"/>
            <a:ext cx="4486275" cy="1152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针对不同层级的质量活动（如体系审核、过程审核、产品审核）开发专用检查表格，确保审核深度与范围相匹配。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65764" y="1634188"/>
            <a:ext cx="4486275" cy="1152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运用六维度雷达图直观展示供应商在质量、成本、交付等方面的相对水平，辅助识别能力短板。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78035" y="3373308"/>
            <a:ext cx="4486275" cy="1152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建立包含问题描述、根本原因、遏制措施、系统预防措施的标准化追踪表单，实现质量问题的可追溯管理。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890305" y="5112302"/>
            <a:ext cx="4486275" cy="1152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对新引入的改进措施进行潜在风险预判，从技术可行性、质量影响、成本变动等维度进行综合评分决策。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工具应用（审核表/评价表/跟踪表）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15" name="Group 15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16" name="AutoShape 16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19" name="Connector 19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0" name="Group 20"/>
          <p:cNvGrpSpPr/>
          <p:nvPr/>
        </p:nvGrpSpPr>
        <p:grpSpPr>
          <a:xfrm rot="0">
            <a:off x="6455568" y="1512589"/>
            <a:ext cx="197186" cy="5357334"/>
            <a:chOff x="6455568" y="1512589"/>
            <a:chExt cx="197186" cy="5357334"/>
          </a:xfrm>
        </p:grpSpPr>
        <p:sp>
          <p:nvSpPr>
            <p:cNvPr id="21" name="AutoShape 21"/>
            <p:cNvSpPr/>
            <p:nvPr/>
          </p:nvSpPr>
          <p:spPr>
            <a:xfrm>
              <a:off x="6455568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455568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455568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24" name="Connector 24"/>
            <p:cNvCxnSpPr/>
            <p:nvPr/>
          </p:nvCxnSpPr>
          <p:spPr>
            <a:xfrm>
              <a:off x="6554162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1"/>
          <p:cNvSpPr>
            <a:spLocks noGrp="1"/>
          </p:cNvSpPr>
          <p:nvPr>
            <p:ph type="ctrTitle"/>
          </p:nvPr>
        </p:nvSpPr>
        <p:spPr>
          <a:xfrm>
            <a:off x="4782820" y="2209800"/>
            <a:ext cx="2835910" cy="1655445"/>
          </a:xfrm>
        </p:spPr>
        <p:txBody>
          <a:bodyPr wrap="square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defTabSz="914400" eaLnBrk="1" hangingPunct="1"/>
            <a:r>
              <a:rPr lang="en-US" altLang="zh-CN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Thanks</a:t>
            </a:r>
            <a:r>
              <a:rPr lang="zh-CN" altLang="en-US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！谢谢！</a:t>
            </a:r>
            <a:r>
              <a:rPr lang="en-US" altLang="zh-CN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endParaRPr lang="zh-CN" altLang="en-US" sz="4800" dirty="0">
              <a:solidFill>
                <a:srgbClr val="40404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1507" name="副标题 2"/>
          <p:cNvSpPr>
            <a:spLocks noGrp="1"/>
          </p:cNvSpPr>
          <p:nvPr>
            <p:ph type="subTitle"/>
          </p:nvPr>
        </p:nvSpPr>
        <p:spPr>
          <a:xfrm>
            <a:off x="1524000" y="5332413"/>
            <a:ext cx="9144000" cy="1655762"/>
          </a:xfrm>
        </p:spPr>
        <p:txBody>
          <a:bodyPr wrap="square" anchor="t" anchorCtr="0"/>
          <a:lstStyle>
            <a:lvl1pPr marL="0" lvl="0" indent="0" algn="ctr">
              <a:buClrTx/>
              <a:buSzTx/>
              <a:buFont typeface="Arial" panose="020B0604020202090204" pitchFamily="34" charset="0"/>
              <a:defRPr/>
            </a:lvl1pPr>
            <a:lvl2pPr marL="457200" lvl="1" indent="0" algn="ctr">
              <a:buClrTx/>
              <a:buSzTx/>
              <a:buFont typeface="Arial" panose="020B0604020202090204" pitchFamily="34" charset="0"/>
              <a:defRPr/>
            </a:lvl2pPr>
            <a:lvl3pPr marL="914400" lvl="2" indent="0" algn="ctr">
              <a:buClrTx/>
              <a:buSzTx/>
              <a:buFont typeface="Arial" panose="020B0604020202090204" pitchFamily="34" charset="0"/>
              <a:defRPr/>
            </a:lvl3pPr>
            <a:lvl4pPr marL="1371600" lvl="3" indent="0" algn="ctr">
              <a:buClrTx/>
              <a:buSzTx/>
              <a:buFont typeface="Arial" panose="020B0604020202090204" pitchFamily="34" charset="0"/>
              <a:defRPr/>
            </a:lvl4pPr>
            <a:lvl5pPr marL="1828800" lvl="4" indent="0" algn="ctr">
              <a:buClrTx/>
              <a:buSzTx/>
              <a:buFont typeface="Arial" panose="020B0604020202090204" pitchFamily="34" charset="0"/>
              <a:defRPr/>
            </a:lvl5pPr>
          </a:lstStyle>
          <a:p>
            <a:pPr marL="0" lvl="0" indent="0" algn="ctr" defTabSz="914400" eaLnBrk="1" hangingPunct="1">
              <a:buNone/>
            </a:pPr>
            <a:r>
              <a:rPr lang="en-US" altLang="zh-CN" dirty="0">
                <a:solidFill>
                  <a:srgbClr val="404040"/>
                </a:solidFill>
                <a:latin typeface="Eras Light ITC" panose="020B0402030504020804" pitchFamily="2" charset="0"/>
              </a:rPr>
              <a:t> </a:t>
            </a:r>
            <a:endParaRPr lang="en-US" altLang="zh-CN" dirty="0">
              <a:solidFill>
                <a:srgbClr val="404040"/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5608" y="2016730"/>
            <a:ext cx="3086955" cy="15224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8025" b="1">
                <a:solidFill>
                  <a:srgbClr val="505FF2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8025" b="1">
              <a:solidFill>
                <a:srgbClr val="505FF2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62204" y="3445098"/>
            <a:ext cx="9667591" cy="158778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4275" b="1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体系框架设计</a:t>
            </a:r>
            <a:endParaRPr lang="en-US" sz="4275" b="1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205648" y="2016730"/>
            <a:ext cx="4297680" cy="15224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8025" b="1">
                <a:solidFill>
                  <a:srgbClr val="505FF2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8025" b="1">
              <a:solidFill>
                <a:srgbClr val="505FF2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32113" y="5184323"/>
            <a:ext cx="2429542" cy="1127284"/>
          </a:xfrm>
          <a:custGeom>
            <a:avLst/>
            <a:gdLst/>
            <a:ahLst/>
            <a:cxnLst/>
            <a:rect l="l" t="t" r="r" b="b"/>
            <a:pathLst>
              <a:path w="292" h="135">
                <a:moveTo>
                  <a:pt x="130" y="19"/>
                </a:moveTo>
                <a:cubicBezTo>
                  <a:pt x="75" y="38"/>
                  <a:pt x="31" y="73"/>
                  <a:pt x="0" y="118"/>
                </a:cubicBezTo>
                <a:cubicBezTo>
                  <a:pt x="52" y="134"/>
                  <a:pt x="108" y="135"/>
                  <a:pt x="163" y="116"/>
                </a:cubicBezTo>
                <a:cubicBezTo>
                  <a:pt x="218" y="97"/>
                  <a:pt x="262" y="61"/>
                  <a:pt x="292" y="17"/>
                </a:cubicBezTo>
                <a:cubicBezTo>
                  <a:pt x="241" y="0"/>
                  <a:pt x="184" y="0"/>
                  <a:pt x="130" y="19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6032113" y="4073042"/>
            <a:ext cx="1515142" cy="2095595"/>
          </a:xfrm>
          <a:custGeom>
            <a:avLst/>
            <a:gdLst/>
            <a:ahLst/>
            <a:cxnLst/>
            <a:rect l="l" t="t" r="r" b="b"/>
            <a:pathLst>
              <a:path w="182" h="251">
                <a:moveTo>
                  <a:pt x="49" y="96"/>
                </a:moveTo>
                <a:cubicBezTo>
                  <a:pt x="15" y="143"/>
                  <a:pt x="0" y="197"/>
                  <a:pt x="1" y="251"/>
                </a:cubicBezTo>
                <a:cubicBezTo>
                  <a:pt x="52" y="235"/>
                  <a:pt x="99" y="203"/>
                  <a:pt x="132" y="156"/>
                </a:cubicBezTo>
                <a:cubicBezTo>
                  <a:pt x="166" y="109"/>
                  <a:pt x="182" y="54"/>
                  <a:pt x="181" y="0"/>
                </a:cubicBezTo>
                <a:cubicBezTo>
                  <a:pt x="130" y="16"/>
                  <a:pt x="83" y="49"/>
                  <a:pt x="49" y="96"/>
                </a:cubicBezTo>
              </a:path>
            </a:pathLst>
          </a:custGeom>
          <a:solidFill>
            <a:schemeClr val="accent1">
              <a:alpha val="6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3612763" y="5184323"/>
            <a:ext cx="2419350" cy="1127284"/>
          </a:xfrm>
          <a:custGeom>
            <a:avLst/>
            <a:gdLst/>
            <a:ahLst/>
            <a:cxnLst/>
            <a:rect l="l" t="t" r="r" b="b"/>
            <a:pathLst>
              <a:path w="291" h="135">
                <a:moveTo>
                  <a:pt x="162" y="19"/>
                </a:moveTo>
                <a:cubicBezTo>
                  <a:pt x="217" y="38"/>
                  <a:pt x="261" y="73"/>
                  <a:pt x="291" y="118"/>
                </a:cubicBezTo>
                <a:cubicBezTo>
                  <a:pt x="240" y="134"/>
                  <a:pt x="184" y="135"/>
                  <a:pt x="129" y="116"/>
                </a:cubicBezTo>
                <a:cubicBezTo>
                  <a:pt x="74" y="97"/>
                  <a:pt x="30" y="61"/>
                  <a:pt x="0" y="17"/>
                </a:cubicBezTo>
                <a:cubicBezTo>
                  <a:pt x="51" y="0"/>
                  <a:pt x="108" y="0"/>
                  <a:pt x="162" y="19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4527163" y="4073042"/>
            <a:ext cx="1513713" cy="2095595"/>
          </a:xfrm>
          <a:custGeom>
            <a:avLst/>
            <a:gdLst/>
            <a:ahLst/>
            <a:cxnLst/>
            <a:rect l="l" t="t" r="r" b="b"/>
            <a:pathLst>
              <a:path w="182" h="251">
                <a:moveTo>
                  <a:pt x="133" y="96"/>
                </a:moveTo>
                <a:cubicBezTo>
                  <a:pt x="167" y="143"/>
                  <a:pt x="182" y="197"/>
                  <a:pt x="181" y="251"/>
                </a:cubicBezTo>
                <a:cubicBezTo>
                  <a:pt x="130" y="235"/>
                  <a:pt x="83" y="203"/>
                  <a:pt x="50" y="156"/>
                </a:cubicBezTo>
                <a:cubicBezTo>
                  <a:pt x="16" y="109"/>
                  <a:pt x="0" y="54"/>
                  <a:pt x="1" y="0"/>
                </a:cubicBezTo>
                <a:cubicBezTo>
                  <a:pt x="52" y="16"/>
                  <a:pt x="99" y="49"/>
                  <a:pt x="133" y="96"/>
                </a:cubicBezTo>
              </a:path>
            </a:pathLst>
          </a:custGeom>
          <a:solidFill>
            <a:schemeClr val="accent1">
              <a:alpha val="6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5609203" y="3588886"/>
            <a:ext cx="856012" cy="2579751"/>
          </a:xfrm>
          <a:custGeom>
            <a:avLst/>
            <a:gdLst/>
            <a:ahLst/>
            <a:cxnLst/>
            <a:rect l="l" t="t" r="r" b="b"/>
            <a:pathLst>
              <a:path w="103" h="309">
                <a:moveTo>
                  <a:pt x="0" y="154"/>
                </a:moveTo>
                <a:cubicBezTo>
                  <a:pt x="0" y="212"/>
                  <a:pt x="19" y="266"/>
                  <a:pt x="51" y="309"/>
                </a:cubicBezTo>
                <a:cubicBezTo>
                  <a:pt x="84" y="266"/>
                  <a:pt x="103" y="212"/>
                  <a:pt x="103" y="154"/>
                </a:cubicBezTo>
                <a:cubicBezTo>
                  <a:pt x="103" y="97"/>
                  <a:pt x="84" y="43"/>
                  <a:pt x="51" y="0"/>
                </a:cubicBezTo>
                <a:cubicBezTo>
                  <a:pt x="19" y="43"/>
                  <a:pt x="0" y="97"/>
                  <a:pt x="0" y="154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63378" y="4535812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质量一致性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9597" y="5004954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确保供应商提供的产品和服务符合企业质量标准，减少因质量波动导致的供应链风险，提升终端客户满意度。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88216" y="2422580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持续改进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4435" y="2891723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建立动态优化机制，通过定期评估和反馈推动供应商在工艺、材料和管理上的持续改进，形成良性循环。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40944" y="1591726"/>
            <a:ext cx="302009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风险预防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64095" y="2060868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通过早期识别潜在质量缺陷和供应风险，制定预防性措施，降低因质量问题引发的停产或召回成本。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261908" y="2422580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数据驱动决策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248127" y="2891723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依托质量数据（如不良率、退货率）分析，科学制定供应商分级策略和资源分配方案，避免主观判断偏差。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814029" y="4535812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合规性保障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800248" y="5004954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确保供应商遵守行业法规（如ISO 9001、IATF 16949）及企业特定要求，规避法律和声誉风险。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质量管理目标与原则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94737" y="526600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27163" y="4396796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607298" y="4073042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697625" y="4396796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495431" y="526600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07317" y="4894165"/>
            <a:ext cx="6209932" cy="1477363"/>
          </a:xfrm>
          <a:prstGeom prst="roundRect">
            <a:avLst>
              <a:gd name="adj" fmla="val 11582"/>
            </a:avLst>
          </a:prstGeom>
          <a:gradFill>
            <a:gsLst>
              <a:gs pos="0">
                <a:schemeClr val="lt2">
                  <a:alpha val="80000"/>
                </a:schemeClr>
              </a:gs>
              <a:gs pos="97000">
                <a:schemeClr val="lt1">
                  <a:alpha val="80000"/>
                </a:schemeClr>
              </a:gs>
            </a:gsLst>
            <a:lin ang="0"/>
          </a:gradFill>
        </p:spPr>
      </p:sp>
      <p:sp>
        <p:nvSpPr>
          <p:cNvPr id="3" name="AutoShape 3"/>
          <p:cNvSpPr/>
          <p:nvPr/>
        </p:nvSpPr>
        <p:spPr>
          <a:xfrm>
            <a:off x="5307317" y="3130408"/>
            <a:ext cx="6209932" cy="1477363"/>
          </a:xfrm>
          <a:prstGeom prst="roundRect">
            <a:avLst>
              <a:gd name="adj" fmla="val 11582"/>
            </a:avLst>
          </a:prstGeom>
          <a:gradFill>
            <a:gsLst>
              <a:gs pos="0">
                <a:schemeClr val="lt2">
                  <a:alpha val="80000"/>
                </a:schemeClr>
              </a:gs>
              <a:gs pos="97000">
                <a:schemeClr val="lt1">
                  <a:alpha val="80000"/>
                </a:schemeClr>
              </a:gs>
            </a:gsLst>
            <a:lin ang="0"/>
          </a:gradFill>
        </p:spPr>
      </p:sp>
      <p:sp>
        <p:nvSpPr>
          <p:cNvPr id="4" name="AutoShape 4"/>
          <p:cNvSpPr/>
          <p:nvPr/>
        </p:nvSpPr>
        <p:spPr>
          <a:xfrm>
            <a:off x="5307317" y="1366650"/>
            <a:ext cx="6209932" cy="1477363"/>
          </a:xfrm>
          <a:prstGeom prst="roundRect">
            <a:avLst>
              <a:gd name="adj" fmla="val 11582"/>
            </a:avLst>
          </a:prstGeom>
          <a:gradFill>
            <a:gsLst>
              <a:gs pos="0">
                <a:schemeClr val="lt2">
                  <a:alpha val="80000"/>
                </a:schemeClr>
              </a:gs>
              <a:gs pos="97000">
                <a:schemeClr val="lt1">
                  <a:alpha val="80000"/>
                </a:schemeClr>
              </a:gs>
            </a:gsLst>
            <a:lin ang="0"/>
          </a:gra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00000"/>
          </a:blip>
          <a:srcRect l="3488" r="3488"/>
          <a:stretch>
            <a:fillRect/>
          </a:stretch>
        </p:blipFill>
        <p:spPr>
          <a:xfrm>
            <a:off x="385001" y="1771272"/>
            <a:ext cx="4043445" cy="4043445"/>
          </a:xfrm>
          <a:prstGeom prst="pentagon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4935912" y="5347097"/>
            <a:ext cx="571500" cy="571500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381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7" name="TextBox 7"/>
          <p:cNvSpPr txBox="1"/>
          <p:nvPr/>
        </p:nvSpPr>
        <p:spPr>
          <a:xfrm>
            <a:off x="5747700" y="4993577"/>
            <a:ext cx="5486256" cy="1278541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改进流程通过风险管控和持续监督驱动质量提升，构建闭环式供应链优化机制。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935912" y="1819581"/>
            <a:ext cx="571500" cy="571500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381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9" name="TextBox 9"/>
          <p:cNvSpPr txBox="1"/>
          <p:nvPr/>
        </p:nvSpPr>
        <p:spPr>
          <a:xfrm>
            <a:off x="5747700" y="1476877"/>
            <a:ext cx="5486256" cy="1256908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准入流程聚焦资质评估，通过供应商考察和合作洽谈确保源头质量可控，奠定合作基础。  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935912" y="3582971"/>
            <a:ext cx="571500" cy="571500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381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1" name="TextBox 11"/>
          <p:cNvSpPr txBox="1"/>
          <p:nvPr/>
        </p:nvSpPr>
        <p:spPr>
          <a:xfrm>
            <a:off x="5747700" y="3243232"/>
            <a:ext cx="5486256" cy="125097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审核与评价流程强化能力考核和绩效监控，实现供应商动态管理，优化资源配置。  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核心流程框架（准入-审核-评价-改进）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96847" y="1897686"/>
            <a:ext cx="849630" cy="41529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96847" y="3661077"/>
            <a:ext cx="849630" cy="41529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796847" y="5425202"/>
            <a:ext cx="849630" cy="41529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200000">
            <a:off x="6845638" y="39874"/>
            <a:ext cx="3559858" cy="6317035"/>
          </a:xfrm>
          <a:custGeom>
            <a:avLst/>
            <a:gdLst/>
            <a:ahLst/>
            <a:cxnLst/>
            <a:rect l="l" t="t" r="r" b="b"/>
            <a:pathLst>
              <a:path w="3834054" h="6803600">
                <a:moveTo>
                  <a:pt x="0" y="477404"/>
                </a:moveTo>
                <a:lnTo>
                  <a:pt x="318363" y="0"/>
                </a:lnTo>
                <a:lnTo>
                  <a:pt x="636726" y="477404"/>
                </a:lnTo>
                <a:lnTo>
                  <a:pt x="490031" y="477404"/>
                </a:lnTo>
                <a:lnTo>
                  <a:pt x="490031" y="2911929"/>
                </a:lnTo>
                <a:lnTo>
                  <a:pt x="489525" y="2911929"/>
                </a:lnTo>
                <a:lnTo>
                  <a:pt x="489525" y="4976334"/>
                </a:lnTo>
                <a:lnTo>
                  <a:pt x="492247" y="4976298"/>
                </a:lnTo>
                <a:cubicBezTo>
                  <a:pt x="499491" y="5510664"/>
                  <a:pt x="791540" y="6000488"/>
                  <a:pt x="1258195" y="6260939"/>
                </a:cubicBezTo>
                <a:cubicBezTo>
                  <a:pt x="1724850" y="6521389"/>
                  <a:pt x="2295068" y="6512816"/>
                  <a:pt x="2753683" y="6238455"/>
                </a:cubicBezTo>
                <a:cubicBezTo>
                  <a:pt x="3212298" y="5964094"/>
                  <a:pt x="3489493" y="5465713"/>
                  <a:pt x="3480670" y="4931370"/>
                </a:cubicBezTo>
                <a:cubicBezTo>
                  <a:pt x="3598380" y="4929426"/>
                  <a:pt x="3716091" y="4927484"/>
                  <a:pt x="3833802" y="4925540"/>
                </a:cubicBezTo>
                <a:cubicBezTo>
                  <a:pt x="3844709" y="5586170"/>
                  <a:pt x="3502003" y="6202338"/>
                  <a:pt x="2934999" y="6541541"/>
                </a:cubicBezTo>
                <a:cubicBezTo>
                  <a:pt x="2367996" y="6880744"/>
                  <a:pt x="1663013" y="6891342"/>
                  <a:pt x="1086069" y="6569336"/>
                </a:cubicBezTo>
                <a:cubicBezTo>
                  <a:pt x="545185" y="6267456"/>
                  <a:pt x="194030" y="5716333"/>
                  <a:pt x="144870" y="5104258"/>
                </a:cubicBezTo>
                <a:lnTo>
                  <a:pt x="139107" y="4981284"/>
                </a:lnTo>
                <a:lnTo>
                  <a:pt x="138930" y="4981284"/>
                </a:lnTo>
                <a:lnTo>
                  <a:pt x="138930" y="2911929"/>
                </a:lnTo>
                <a:lnTo>
                  <a:pt x="138930" y="2853884"/>
                </a:lnTo>
                <a:lnTo>
                  <a:pt x="138930" y="477404"/>
                </a:lnTo>
              </a:path>
            </a:pathLst>
          </a:custGeom>
          <a:gradFill>
            <a:gsLst>
              <a:gs pos="9000">
                <a:schemeClr val="accent1">
                  <a:alpha val="0"/>
                </a:schemeClr>
              </a:gs>
              <a:gs pos="100000">
                <a:schemeClr val="accent2">
                  <a:alpha val="100000"/>
                </a:schemeClr>
              </a:gs>
            </a:gsLst>
            <a:lin ang="10800000"/>
          </a:gradFill>
        </p:spPr>
      </p:sp>
      <p:sp>
        <p:nvSpPr>
          <p:cNvPr id="3" name="Freeform 3"/>
          <p:cNvSpPr/>
          <p:nvPr/>
        </p:nvSpPr>
        <p:spPr>
          <a:xfrm rot="5400000">
            <a:off x="1786508" y="-102735"/>
            <a:ext cx="3559858" cy="6317035"/>
          </a:xfrm>
          <a:custGeom>
            <a:avLst/>
            <a:gdLst/>
            <a:ahLst/>
            <a:cxnLst/>
            <a:rect l="l" t="t" r="r" b="b"/>
            <a:pathLst>
              <a:path w="3834054" h="6803600">
                <a:moveTo>
                  <a:pt x="0" y="477404"/>
                </a:moveTo>
                <a:lnTo>
                  <a:pt x="318363" y="0"/>
                </a:lnTo>
                <a:lnTo>
                  <a:pt x="636726" y="477404"/>
                </a:lnTo>
                <a:lnTo>
                  <a:pt x="490031" y="477404"/>
                </a:lnTo>
                <a:lnTo>
                  <a:pt x="490031" y="2911929"/>
                </a:lnTo>
                <a:lnTo>
                  <a:pt x="489525" y="2911929"/>
                </a:lnTo>
                <a:lnTo>
                  <a:pt x="489525" y="4976334"/>
                </a:lnTo>
                <a:lnTo>
                  <a:pt x="492247" y="4976298"/>
                </a:lnTo>
                <a:cubicBezTo>
                  <a:pt x="499491" y="5510664"/>
                  <a:pt x="791540" y="6000488"/>
                  <a:pt x="1258195" y="6260939"/>
                </a:cubicBezTo>
                <a:cubicBezTo>
                  <a:pt x="1724850" y="6521389"/>
                  <a:pt x="2295068" y="6512816"/>
                  <a:pt x="2753683" y="6238455"/>
                </a:cubicBezTo>
                <a:cubicBezTo>
                  <a:pt x="3212298" y="5964094"/>
                  <a:pt x="3489493" y="5465713"/>
                  <a:pt x="3480670" y="4931370"/>
                </a:cubicBezTo>
                <a:cubicBezTo>
                  <a:pt x="3598380" y="4929426"/>
                  <a:pt x="3716091" y="4927484"/>
                  <a:pt x="3833802" y="4925540"/>
                </a:cubicBezTo>
                <a:cubicBezTo>
                  <a:pt x="3844709" y="5586170"/>
                  <a:pt x="3502003" y="6202338"/>
                  <a:pt x="2934999" y="6541541"/>
                </a:cubicBezTo>
                <a:cubicBezTo>
                  <a:pt x="2367996" y="6880744"/>
                  <a:pt x="1663013" y="6891342"/>
                  <a:pt x="1086069" y="6569336"/>
                </a:cubicBezTo>
                <a:cubicBezTo>
                  <a:pt x="545185" y="6267456"/>
                  <a:pt x="194030" y="5716333"/>
                  <a:pt x="144870" y="5104258"/>
                </a:cubicBezTo>
                <a:lnTo>
                  <a:pt x="139107" y="4981284"/>
                </a:lnTo>
                <a:lnTo>
                  <a:pt x="138930" y="4981284"/>
                </a:lnTo>
                <a:lnTo>
                  <a:pt x="138930" y="2911929"/>
                </a:lnTo>
                <a:lnTo>
                  <a:pt x="138930" y="2853884"/>
                </a:lnTo>
                <a:lnTo>
                  <a:pt x="138930" y="477404"/>
                </a:lnTo>
              </a:path>
            </a:pathLst>
          </a:custGeom>
          <a:gradFill>
            <a:gsLst>
              <a:gs pos="10000">
                <a:schemeClr val="accent1">
                  <a:alpha val="0"/>
                </a:schemeClr>
              </a:gs>
              <a:gs pos="99000">
                <a:schemeClr val="accent1">
                  <a:alpha val="100000"/>
                </a:schemeClr>
              </a:gs>
            </a:gsLst>
            <a:lin ang="10800000"/>
          </a:gradFill>
        </p:spPr>
      </p:sp>
      <p:sp>
        <p:nvSpPr>
          <p:cNvPr id="4" name="AutoShape 4"/>
          <p:cNvSpPr/>
          <p:nvPr/>
        </p:nvSpPr>
        <p:spPr>
          <a:xfrm>
            <a:off x="989601" y="1936317"/>
            <a:ext cx="10201240" cy="2379623"/>
          </a:xfrm>
          <a:prstGeom prst="roundRect">
            <a:avLst>
              <a:gd name="adj" fmla="val 50000"/>
            </a:avLst>
          </a:prstGeom>
          <a:solidFill>
            <a:srgbClr val="FFFFFF">
              <a:alpha val="100000"/>
            </a:srgbClr>
          </a:solidFill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TextBox 5"/>
          <p:cNvSpPr txBox="1"/>
          <p:nvPr/>
        </p:nvSpPr>
        <p:spPr>
          <a:xfrm>
            <a:off x="6707513" y="1473251"/>
            <a:ext cx="971550" cy="2190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3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指标</a:t>
            </a:r>
            <a:endParaRPr lang="en-US" sz="13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935602" y="1473251"/>
            <a:ext cx="971550" cy="2190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3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流程</a:t>
            </a:r>
            <a:endParaRPr lang="en-US" sz="13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63691" y="1473251"/>
            <a:ext cx="971550" cy="2190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3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记录</a:t>
            </a:r>
            <a:endParaRPr lang="en-US" sz="13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54692" y="4603262"/>
            <a:ext cx="1152525" cy="2190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3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审计</a:t>
            </a:r>
            <a:endParaRPr lang="en-US" sz="13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193425" y="4603262"/>
            <a:ext cx="1152525" cy="2190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3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协同</a:t>
            </a:r>
            <a:endParaRPr lang="en-US" sz="13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32158" y="4603262"/>
            <a:ext cx="1152525" cy="2190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3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培训</a:t>
            </a:r>
            <a:endParaRPr lang="en-US" sz="13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55504" y="1473251"/>
            <a:ext cx="504825" cy="2190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3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&gt;&gt;&gt;</a:t>
            </a:r>
            <a:endParaRPr lang="en-US" sz="13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783594" y="1473251"/>
            <a:ext cx="504825" cy="2190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3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&gt;&gt;&gt;</a:t>
            </a:r>
            <a:endParaRPr lang="en-US" sz="13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 rot="10800000">
            <a:off x="2837153" y="4610608"/>
            <a:ext cx="619125" cy="2190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3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&gt;&gt;&gt;</a:t>
            </a:r>
            <a:endParaRPr lang="en-US" sz="13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 rot="10800000">
            <a:off x="4075885" y="4610608"/>
            <a:ext cx="619125" cy="2190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3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&gt;&gt;&gt;</a:t>
            </a:r>
            <a:endParaRPr lang="en-US" sz="13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3635951" y="2618220"/>
            <a:ext cx="1050383" cy="1050383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3635951" y="3021978"/>
            <a:ext cx="1050383" cy="2128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200">
                <a:solidFill>
                  <a:srgbClr val="FFFEFE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计划管理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425976" y="2244867"/>
            <a:ext cx="642579" cy="328771"/>
          </a:xfrm>
          <a:prstGeom prst="roundRect">
            <a:avLst>
              <a:gd name="adj" fmla="val 50000"/>
            </a:avLst>
          </a:prstGeom>
          <a:solidFill>
            <a:schemeClr val="dk2">
              <a:alpha val="100000"/>
            </a:schemeClr>
          </a:solidFill>
          <a:ln w="127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8" name="AutoShape 18"/>
          <p:cNvSpPr/>
          <p:nvPr/>
        </p:nvSpPr>
        <p:spPr>
          <a:xfrm>
            <a:off x="1425976" y="2332309"/>
            <a:ext cx="642579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1000">
                <a:solidFill>
                  <a:schemeClr val="l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准入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1328697" y="2719957"/>
            <a:ext cx="642579" cy="328771"/>
          </a:xfrm>
          <a:prstGeom prst="roundRect">
            <a:avLst>
              <a:gd name="adj" fmla="val 50000"/>
            </a:avLst>
          </a:prstGeom>
          <a:solidFill>
            <a:schemeClr val="dk2">
              <a:alpha val="100000"/>
            </a:schemeClr>
          </a:solidFill>
          <a:ln w="127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20" name="AutoShape 20"/>
          <p:cNvSpPr/>
          <p:nvPr/>
        </p:nvSpPr>
        <p:spPr>
          <a:xfrm>
            <a:off x="1328697" y="2807646"/>
            <a:ext cx="625995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1000">
                <a:solidFill>
                  <a:schemeClr val="l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考核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1425976" y="3670632"/>
            <a:ext cx="642579" cy="328771"/>
          </a:xfrm>
          <a:prstGeom prst="roundRect">
            <a:avLst>
              <a:gd name="adj" fmla="val 50000"/>
            </a:avLst>
          </a:prstGeom>
          <a:solidFill>
            <a:schemeClr val="dk2">
              <a:alpha val="100000"/>
            </a:schemeClr>
          </a:solidFill>
          <a:ln w="127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22" name="AutoShape 22"/>
          <p:cNvSpPr/>
          <p:nvPr/>
        </p:nvSpPr>
        <p:spPr>
          <a:xfrm>
            <a:off x="1425976" y="3758321"/>
            <a:ext cx="642579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1000">
                <a:solidFill>
                  <a:schemeClr val="l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改进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2191859" y="2557068"/>
            <a:ext cx="1172686" cy="1172687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24" name="AutoShape 24"/>
          <p:cNvSpPr/>
          <p:nvPr/>
        </p:nvSpPr>
        <p:spPr>
          <a:xfrm>
            <a:off x="7505422" y="2624199"/>
            <a:ext cx="1038424" cy="1038424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5" name="AutoShape 25"/>
          <p:cNvSpPr/>
          <p:nvPr/>
        </p:nvSpPr>
        <p:spPr>
          <a:xfrm>
            <a:off x="7505422" y="3021976"/>
            <a:ext cx="1038424" cy="21082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200">
                <a:solidFill>
                  <a:srgbClr val="FAFBFA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文件编制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8822071" y="2561291"/>
            <a:ext cx="1164241" cy="1164241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10037057" y="2346248"/>
            <a:ext cx="642579" cy="328771"/>
          </a:xfrm>
          <a:prstGeom prst="roundRect">
            <a:avLst>
              <a:gd name="adj" fmla="val 50000"/>
            </a:avLst>
          </a:prstGeom>
          <a:solidFill>
            <a:schemeClr val="dk2">
              <a:alpha val="100000"/>
            </a:schemeClr>
          </a:solidFill>
          <a:ln w="127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28" name="AutoShape 28"/>
          <p:cNvSpPr/>
          <p:nvPr/>
        </p:nvSpPr>
        <p:spPr>
          <a:xfrm>
            <a:off x="10037057" y="2433937"/>
            <a:ext cx="642579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1000">
                <a:solidFill>
                  <a:schemeClr val="l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模板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10241289" y="2946384"/>
            <a:ext cx="642579" cy="328771"/>
          </a:xfrm>
          <a:prstGeom prst="roundRect">
            <a:avLst>
              <a:gd name="adj" fmla="val 50000"/>
            </a:avLst>
          </a:prstGeom>
          <a:solidFill>
            <a:schemeClr val="dk2">
              <a:alpha val="100000"/>
            </a:schemeClr>
          </a:solidFill>
          <a:ln w="127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0" name="AutoShape 30"/>
          <p:cNvSpPr/>
          <p:nvPr/>
        </p:nvSpPr>
        <p:spPr>
          <a:xfrm>
            <a:off x="10241289" y="3034075"/>
            <a:ext cx="642579" cy="15538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1000">
                <a:solidFill>
                  <a:schemeClr val="l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归档</a:t>
            </a:r>
            <a:endParaRPr lang="en-US" sz="1100"/>
          </a:p>
        </p:txBody>
      </p:sp>
      <p:sp>
        <p:nvSpPr>
          <p:cNvPr id="31" name="AutoShape 31"/>
          <p:cNvSpPr/>
          <p:nvPr/>
        </p:nvSpPr>
        <p:spPr>
          <a:xfrm>
            <a:off x="10037057" y="3546522"/>
            <a:ext cx="642579" cy="328771"/>
          </a:xfrm>
          <a:prstGeom prst="roundRect">
            <a:avLst>
              <a:gd name="adj" fmla="val 50000"/>
            </a:avLst>
          </a:prstGeom>
          <a:solidFill>
            <a:schemeClr val="dk2">
              <a:alpha val="100000"/>
            </a:schemeClr>
          </a:solidFill>
          <a:ln w="127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2" name="AutoShape 32"/>
          <p:cNvSpPr/>
          <p:nvPr/>
        </p:nvSpPr>
        <p:spPr>
          <a:xfrm>
            <a:off x="10037057" y="3634213"/>
            <a:ext cx="642579" cy="15538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1000">
                <a:solidFill>
                  <a:schemeClr val="l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评审</a:t>
            </a:r>
            <a:endParaRPr lang="en-US" sz="1100"/>
          </a:p>
        </p:txBody>
      </p:sp>
      <p:sp>
        <p:nvSpPr>
          <p:cNvPr id="33" name="AutoShape 33"/>
          <p:cNvSpPr/>
          <p:nvPr/>
        </p:nvSpPr>
        <p:spPr>
          <a:xfrm>
            <a:off x="1320243" y="3195295"/>
            <a:ext cx="642579" cy="328771"/>
          </a:xfrm>
          <a:prstGeom prst="roundRect">
            <a:avLst>
              <a:gd name="adj" fmla="val 50000"/>
            </a:avLst>
          </a:prstGeom>
          <a:solidFill>
            <a:schemeClr val="dk2">
              <a:alpha val="100000"/>
            </a:schemeClr>
          </a:solidFill>
          <a:ln w="127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4" name="AutoShape 34"/>
          <p:cNvSpPr/>
          <p:nvPr/>
        </p:nvSpPr>
        <p:spPr>
          <a:xfrm>
            <a:off x="1328697" y="3282984"/>
            <a:ext cx="625995" cy="15538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1000">
                <a:solidFill>
                  <a:schemeClr val="l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监控</a:t>
            </a:r>
            <a:endParaRPr lang="en-US" sz="1100"/>
          </a:p>
        </p:txBody>
      </p:sp>
      <p:cxnSp>
        <p:nvCxnSpPr>
          <p:cNvPr id="35" name="Connector 35"/>
          <p:cNvCxnSpPr/>
          <p:nvPr/>
        </p:nvCxnSpPr>
        <p:spPr>
          <a:xfrm>
            <a:off x="3349075" y="3143411"/>
            <a:ext cx="286876" cy="0"/>
          </a:xfrm>
          <a:prstGeom prst="line">
            <a:avLst/>
          </a:prstGeom>
          <a:ln w="34925">
            <a:solidFill>
              <a:schemeClr val="accent1"/>
            </a:solidFill>
            <a:prstDash val="solid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AutoShape 36"/>
          <p:cNvSpPr/>
          <p:nvPr/>
        </p:nvSpPr>
        <p:spPr>
          <a:xfrm>
            <a:off x="5212070" y="2242198"/>
            <a:ext cx="1767862" cy="176786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7" name="AutoShape 37"/>
          <p:cNvSpPr/>
          <p:nvPr/>
        </p:nvSpPr>
        <p:spPr>
          <a:xfrm>
            <a:off x="5334745" y="2741678"/>
            <a:ext cx="1519221" cy="31630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策略制定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5265311" y="3105600"/>
            <a:ext cx="1680580" cy="190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1000">
                <a:solidFill>
                  <a:srgbClr val="FFFEFE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质量评估</a:t>
            </a:r>
            <a:endParaRPr lang="en-US" sz="1000">
              <a:solidFill>
                <a:srgbClr val="FFFEFE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265311" y="3326600"/>
            <a:ext cx="1714621" cy="190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1000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体系搭建</a:t>
            </a:r>
            <a:endParaRPr lang="en-US" sz="1000">
              <a:solidFill>
                <a:srgbClr val="FFFD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2688241" y="1444093"/>
            <a:ext cx="3427880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en-US" sz="13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建立标准</a:t>
            </a:r>
            <a:endParaRPr lang="en-US" sz="13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6079045" y="4565156"/>
            <a:ext cx="4056196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13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持续优化</a:t>
            </a:r>
            <a:endParaRPr lang="en-US" sz="13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2" name="AutoShape 42"/>
          <p:cNvSpPr/>
          <p:nvPr/>
        </p:nvSpPr>
        <p:spPr>
          <a:xfrm>
            <a:off x="6945891" y="2979467"/>
            <a:ext cx="465305" cy="327889"/>
          </a:xfrm>
          <a:prstGeom prst="rightArrow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3" name="AutoShape 43"/>
          <p:cNvSpPr/>
          <p:nvPr/>
        </p:nvSpPr>
        <p:spPr>
          <a:xfrm rot="10800000">
            <a:off x="4780807" y="2979467"/>
            <a:ext cx="465305" cy="327889"/>
          </a:xfrm>
          <a:prstGeom prst="rightArrow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44" name="Connector 44"/>
          <p:cNvCxnSpPr/>
          <p:nvPr/>
        </p:nvCxnSpPr>
        <p:spPr>
          <a:xfrm flipH="1">
            <a:off x="8537642" y="3143411"/>
            <a:ext cx="286876" cy="0"/>
          </a:xfrm>
          <a:prstGeom prst="line">
            <a:avLst/>
          </a:prstGeom>
          <a:ln w="34925">
            <a:solidFill>
              <a:schemeClr val="accent1"/>
            </a:solidFill>
            <a:prstDash val="solid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AutoShape 45"/>
          <p:cNvSpPr/>
          <p:nvPr/>
        </p:nvSpPr>
        <p:spPr>
          <a:xfrm>
            <a:off x="1483936" y="5351942"/>
            <a:ext cx="9160630" cy="1036393"/>
          </a:xfrm>
          <a:prstGeom prst="roundRect">
            <a:avLst>
              <a:gd name="adj" fmla="val 50000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6" name="TextBox 46"/>
          <p:cNvSpPr txBox="1"/>
          <p:nvPr/>
        </p:nvSpPr>
        <p:spPr>
          <a:xfrm>
            <a:off x="2831119" y="5566635"/>
            <a:ext cx="1630680" cy="6153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风险管控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7" name="AutoShape 47"/>
          <p:cNvSpPr/>
          <p:nvPr/>
        </p:nvSpPr>
        <p:spPr>
          <a:xfrm>
            <a:off x="4912805" y="5596318"/>
            <a:ext cx="547688" cy="54768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8" name="AutoShape 48"/>
          <p:cNvSpPr/>
          <p:nvPr/>
        </p:nvSpPr>
        <p:spPr>
          <a:xfrm>
            <a:off x="7589425" y="5596318"/>
            <a:ext cx="547688" cy="54768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9" name="AutoShape 49"/>
          <p:cNvSpPr/>
          <p:nvPr/>
        </p:nvSpPr>
        <p:spPr>
          <a:xfrm>
            <a:off x="2265712" y="5596318"/>
            <a:ext cx="547688" cy="54768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0" name="Freeform 50"/>
          <p:cNvSpPr/>
          <p:nvPr/>
        </p:nvSpPr>
        <p:spPr>
          <a:xfrm>
            <a:off x="2402586" y="5707380"/>
            <a:ext cx="285655" cy="340043"/>
          </a:xfrm>
          <a:custGeom>
            <a:avLst/>
            <a:gdLst/>
            <a:ahLst/>
            <a:cxnLst/>
            <a:rect l="l" t="t" r="r" b="b"/>
            <a:pathLst>
              <a:path w="401" h="478">
                <a:moveTo>
                  <a:pt x="401" y="89"/>
                </a:moveTo>
                <a:lnTo>
                  <a:pt x="401" y="293"/>
                </a:lnTo>
                <a:cubicBezTo>
                  <a:pt x="292" y="212"/>
                  <a:pt x="182" y="375"/>
                  <a:pt x="73" y="293"/>
                </a:cubicBezTo>
                <a:lnTo>
                  <a:pt x="73" y="89"/>
                </a:lnTo>
                <a:cubicBezTo>
                  <a:pt x="182" y="171"/>
                  <a:pt x="292" y="7"/>
                  <a:pt x="401" y="89"/>
                </a:cubicBezTo>
                <a:close/>
              </a:path>
              <a:path w="401" h="478">
                <a:moveTo>
                  <a:pt x="39" y="0"/>
                </a:moveTo>
                <a:cubicBezTo>
                  <a:pt x="18" y="0"/>
                  <a:pt x="0" y="17"/>
                  <a:pt x="0" y="39"/>
                </a:cubicBezTo>
                <a:cubicBezTo>
                  <a:pt x="0" y="54"/>
                  <a:pt x="9" y="68"/>
                  <a:pt x="23" y="74"/>
                </a:cubicBezTo>
                <a:lnTo>
                  <a:pt x="23" y="478"/>
                </a:lnTo>
                <a:lnTo>
                  <a:pt x="56" y="478"/>
                </a:lnTo>
                <a:lnTo>
                  <a:pt x="56" y="74"/>
                </a:lnTo>
                <a:cubicBezTo>
                  <a:pt x="69" y="68"/>
                  <a:pt x="78" y="54"/>
                  <a:pt x="78" y="39"/>
                </a:cubicBezTo>
                <a:cubicBezTo>
                  <a:pt x="78" y="17"/>
                  <a:pt x="61" y="0"/>
                  <a:pt x="39" y="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51" name="TextBox 51"/>
          <p:cNvSpPr txBox="1"/>
          <p:nvPr/>
        </p:nvSpPr>
        <p:spPr>
          <a:xfrm>
            <a:off x="5476142" y="5566635"/>
            <a:ext cx="1630680" cy="6153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绩效提升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8154848" y="5566635"/>
            <a:ext cx="1630680" cy="6153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问题处理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3" name="Freeform 53"/>
          <p:cNvSpPr/>
          <p:nvPr/>
        </p:nvSpPr>
        <p:spPr>
          <a:xfrm flipH="1">
            <a:off x="4554021" y="5588496"/>
            <a:ext cx="104644" cy="563284"/>
          </a:xfrm>
          <a:custGeom>
            <a:avLst/>
            <a:gdLst/>
            <a:ahLst/>
            <a:cxnLst/>
            <a:rect l="l" t="t" r="r" b="b"/>
            <a:pathLst>
              <a:path w="6350" h="225425">
                <a:moveTo>
                  <a:pt x="0" y="0"/>
                </a:moveTo>
                <a:lnTo>
                  <a:pt x="0" y="225425"/>
                </a:lnTo>
              </a:path>
            </a:pathLst>
          </a:custGeom>
          <a:noFill/>
          <a:ln w="12700">
            <a:solidFill>
              <a:srgbClr val="747993">
                <a:alpha val="100000"/>
              </a:srgbClr>
            </a:solidFill>
            <a:prstDash val="solid"/>
          </a:ln>
        </p:spPr>
      </p:sp>
      <p:sp>
        <p:nvSpPr>
          <p:cNvPr id="54" name="Freeform 54"/>
          <p:cNvSpPr/>
          <p:nvPr/>
        </p:nvSpPr>
        <p:spPr>
          <a:xfrm flipH="1">
            <a:off x="7220036" y="5588496"/>
            <a:ext cx="104644" cy="563284"/>
          </a:xfrm>
          <a:custGeom>
            <a:avLst/>
            <a:gdLst/>
            <a:ahLst/>
            <a:cxnLst/>
            <a:rect l="l" t="t" r="r" b="b"/>
            <a:pathLst>
              <a:path w="6350" h="225425">
                <a:moveTo>
                  <a:pt x="0" y="0"/>
                </a:moveTo>
                <a:lnTo>
                  <a:pt x="0" y="225425"/>
                </a:lnTo>
              </a:path>
            </a:pathLst>
          </a:custGeom>
          <a:noFill/>
          <a:ln w="12700">
            <a:solidFill>
              <a:srgbClr val="747993">
                <a:alpha val="100000"/>
              </a:srgbClr>
            </a:solidFill>
            <a:prstDash val="solid"/>
          </a:ln>
        </p:spPr>
      </p:sp>
      <p:sp>
        <p:nvSpPr>
          <p:cNvPr id="55" name="AutoShape 55"/>
          <p:cNvSpPr/>
          <p:nvPr/>
        </p:nvSpPr>
        <p:spPr>
          <a:xfrm>
            <a:off x="2402586" y="2875592"/>
            <a:ext cx="790839" cy="5627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200">
                <a:solidFill>
                  <a:srgbClr val="FDFCFC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供应商审核</a:t>
            </a:r>
            <a:endParaRPr lang="en-US" sz="1100"/>
          </a:p>
        </p:txBody>
      </p:sp>
      <p:sp>
        <p:nvSpPr>
          <p:cNvPr id="56" name="TextBox 56"/>
          <p:cNvSpPr txBox="1"/>
          <p:nvPr/>
        </p:nvSpPr>
        <p:spPr>
          <a:xfrm>
            <a:off x="349788" y="-1786001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endParaRPr lang="en-US" sz="900">
              <a:solidFill>
                <a:srgbClr val="222222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7" name="AutoShape 57"/>
          <p:cNvSpPr/>
          <p:nvPr/>
        </p:nvSpPr>
        <p:spPr>
          <a:xfrm>
            <a:off x="8907152" y="2927198"/>
            <a:ext cx="963046" cy="43242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200">
                <a:solidFill>
                  <a:srgbClr val="FDFCFC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文档管理</a:t>
            </a:r>
            <a:endParaRPr lang="en-US" sz="1100"/>
          </a:p>
        </p:txBody>
      </p:sp>
      <p:sp>
        <p:nvSpPr>
          <p:cNvPr id="58" name="Freeform 58"/>
          <p:cNvSpPr/>
          <p:nvPr/>
        </p:nvSpPr>
        <p:spPr>
          <a:xfrm>
            <a:off x="5036995" y="5721505"/>
            <a:ext cx="297749" cy="29774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59" name="Freeform 59"/>
          <p:cNvSpPr/>
          <p:nvPr/>
        </p:nvSpPr>
        <p:spPr>
          <a:xfrm>
            <a:off x="7707638" y="5749597"/>
            <a:ext cx="312757" cy="24108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61518" y="97841"/>
                </a:moveTo>
                <a:cubicBezTo>
                  <a:pt x="249460" y="74143"/>
                  <a:pt x="230657" y="55340"/>
                  <a:pt x="207655" y="43605"/>
                </a:cubicBezTo>
                <a:lnTo>
                  <a:pt x="206959" y="43282"/>
                </a:lnTo>
                <a:lnTo>
                  <a:pt x="186538" y="84277"/>
                </a:lnTo>
                <a:cubicBezTo>
                  <a:pt x="201292" y="91802"/>
                  <a:pt x="212998" y="103508"/>
                  <a:pt x="220323" y="117834"/>
                </a:cubicBezTo>
                <a:lnTo>
                  <a:pt x="220523" y="118262"/>
                </a:lnTo>
                <a:lnTo>
                  <a:pt x="261518" y="97841"/>
                </a:lnTo>
                <a:close/>
                <a:moveTo>
                  <a:pt x="261518" y="206959"/>
                </a:moveTo>
                <a:lnTo>
                  <a:pt x="220523" y="186538"/>
                </a:lnTo>
                <a:cubicBezTo>
                  <a:pt x="212998" y="201292"/>
                  <a:pt x="201292" y="212998"/>
                  <a:pt x="186966" y="220323"/>
                </a:cubicBezTo>
                <a:lnTo>
                  <a:pt x="186538" y="220523"/>
                </a:lnTo>
                <a:lnTo>
                  <a:pt x="206959" y="261518"/>
                </a:lnTo>
                <a:cubicBezTo>
                  <a:pt x="230657" y="249460"/>
                  <a:pt x="249460" y="230657"/>
                  <a:pt x="261195" y="207655"/>
                </a:cubicBezTo>
                <a:lnTo>
                  <a:pt x="261518" y="206959"/>
                </a:lnTo>
                <a:close/>
                <a:moveTo>
                  <a:pt x="97841" y="43282"/>
                </a:moveTo>
                <a:cubicBezTo>
                  <a:pt x="74143" y="55340"/>
                  <a:pt x="55340" y="74143"/>
                  <a:pt x="43605" y="97145"/>
                </a:cubicBezTo>
                <a:lnTo>
                  <a:pt x="43282" y="97841"/>
                </a:lnTo>
                <a:lnTo>
                  <a:pt x="84277" y="118262"/>
                </a:lnTo>
                <a:cubicBezTo>
                  <a:pt x="91802" y="103508"/>
                  <a:pt x="103508" y="91802"/>
                  <a:pt x="117834" y="84477"/>
                </a:cubicBezTo>
                <a:lnTo>
                  <a:pt x="118262" y="84277"/>
                </a:lnTo>
                <a:lnTo>
                  <a:pt x="97841" y="43282"/>
                </a:lnTo>
                <a:close/>
                <a:moveTo>
                  <a:pt x="43282" y="206959"/>
                </a:moveTo>
                <a:cubicBezTo>
                  <a:pt x="55340" y="230657"/>
                  <a:pt x="74143" y="249460"/>
                  <a:pt x="97145" y="261195"/>
                </a:cubicBezTo>
                <a:lnTo>
                  <a:pt x="97841" y="261518"/>
                </a:lnTo>
                <a:lnTo>
                  <a:pt x="118262" y="220523"/>
                </a:lnTo>
                <a:cubicBezTo>
                  <a:pt x="103508" y="212998"/>
                  <a:pt x="91802" y="201292"/>
                  <a:pt x="84477" y="186966"/>
                </a:cubicBezTo>
                <a:lnTo>
                  <a:pt x="84277" y="186538"/>
                </a:lnTo>
                <a:lnTo>
                  <a:pt x="43282" y="206959"/>
                </a:lnTo>
                <a:close/>
                <a:moveTo>
                  <a:pt x="152400" y="304800"/>
                </a:moveTo>
                <a:cubicBezTo>
                  <a:pt x="68228" y="304800"/>
                  <a:pt x="0" y="236572"/>
                  <a:pt x="0" y="152400"/>
                </a:cubicBezTo>
                <a:cubicBezTo>
                  <a:pt x="0" y="68228"/>
                  <a:pt x="68228" y="0"/>
                  <a:pt x="152400" y="0"/>
                </a:cubicBezTo>
                <a:lnTo>
                  <a:pt x="152400" y="0"/>
                </a:lnTo>
                <a:cubicBezTo>
                  <a:pt x="236572" y="0"/>
                  <a:pt x="304800" y="68228"/>
                  <a:pt x="304800" y="152400"/>
                </a:cubicBezTo>
                <a:cubicBezTo>
                  <a:pt x="304800" y="236572"/>
                  <a:pt x="236572" y="304800"/>
                  <a:pt x="152400" y="304800"/>
                </a:cubicBezTo>
                <a:lnTo>
                  <a:pt x="152400" y="304800"/>
                </a:lnTo>
                <a:close/>
                <a:moveTo>
                  <a:pt x="152400" y="198120"/>
                </a:moveTo>
                <a:cubicBezTo>
                  <a:pt x="177651" y="198120"/>
                  <a:pt x="198120" y="177651"/>
                  <a:pt x="198120" y="152400"/>
                </a:cubicBezTo>
                <a:cubicBezTo>
                  <a:pt x="198120" y="127149"/>
                  <a:pt x="177651" y="106680"/>
                  <a:pt x="152400" y="106680"/>
                </a:cubicBezTo>
                <a:lnTo>
                  <a:pt x="152400" y="106680"/>
                </a:lnTo>
                <a:cubicBezTo>
                  <a:pt x="127149" y="106680"/>
                  <a:pt x="106680" y="127149"/>
                  <a:pt x="106680" y="152400"/>
                </a:cubicBezTo>
                <a:cubicBezTo>
                  <a:pt x="106680" y="177651"/>
                  <a:pt x="127149" y="198120"/>
                  <a:pt x="152400" y="198120"/>
                </a:cubicBezTo>
                <a:lnTo>
                  <a:pt x="152400" y="198120"/>
                </a:lnTo>
                <a:close/>
              </a:path>
            </a:pathLst>
          </a:custGeom>
          <a:solidFill>
            <a:srgbClr val="F8F8FB">
              <a:alpha val="100000"/>
            </a:srgbClr>
          </a:solidFill>
        </p:spPr>
      </p:sp>
      <p:sp>
        <p:nvSpPr>
          <p:cNvPr id="60" name="TextBox 6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关键角色与职责分工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5608" y="2016730"/>
            <a:ext cx="3086955" cy="15224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8025" b="1">
                <a:solidFill>
                  <a:srgbClr val="505FF2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8025" b="1">
              <a:solidFill>
                <a:srgbClr val="505FF2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62204" y="3445098"/>
            <a:ext cx="9667591" cy="158778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4275" b="1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供应商准入机制</a:t>
            </a:r>
            <a:endParaRPr lang="en-US" sz="4275" b="1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205648" y="2016730"/>
            <a:ext cx="4297680" cy="15224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8025" b="1">
                <a:solidFill>
                  <a:srgbClr val="505FF2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8025" b="1">
              <a:solidFill>
                <a:srgbClr val="505FF2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准入标准制定（资质/产能/合规）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84075" y="1963339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54011" y="2110898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供应商需提供完整的营业执照、生产许可证、质量管理体系认证等资质文件，确保其具备合法的经营资格和行业准入条件。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58275" y="1468323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资质审核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297736" y="1963339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367671" y="2110898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对供应商的生产设备、工艺流程、人员配置等进行实地考察，评估其是否能稳定满足采购需求的产能要求。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71935" y="1468323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产能评估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2127802" y="4534143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2197737" y="4681702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通过样品测试、技术文档审核等方式，确认供应商的产品技术指标、研发能力是否符合企业技术标准。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02002" y="4039126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技术能力验证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142390" y="4534143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6212325" y="4681702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审查供应商的财务报表、信用评级等，评估其资金链稳定性和抗风险能力，降低合作中的财务风险。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116589" y="4039126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财务状况分析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8177754" y="1963339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8247690" y="2110898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核查供应商是否符合环保法规、劳动法、安全生产等强制性要求，避免因合规问题导致供应链中断或法律风险。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51954" y="1468323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合规性审查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新供应商评估流程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3" name="Group 3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4" name="AutoShape 4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7" name="Connector 7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" name="Group 8"/>
          <p:cNvGrpSpPr/>
          <p:nvPr/>
        </p:nvGrpSpPr>
        <p:grpSpPr>
          <a:xfrm rot="0">
            <a:off x="6455568" y="1512589"/>
            <a:ext cx="197186" cy="5357334"/>
            <a:chOff x="6455568" y="1512589"/>
            <a:chExt cx="197186" cy="5357334"/>
          </a:xfrm>
        </p:grpSpPr>
        <p:sp>
          <p:nvSpPr>
            <p:cNvPr id="9" name="AutoShape 9"/>
            <p:cNvSpPr/>
            <p:nvPr/>
          </p:nvSpPr>
          <p:spPr>
            <a:xfrm>
              <a:off x="6455568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6455568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6455568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12" name="Connector 12"/>
            <p:cNvCxnSpPr/>
            <p:nvPr/>
          </p:nvCxnSpPr>
          <p:spPr>
            <a:xfrm>
              <a:off x="6554162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3" name="TextBox 13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初步筛选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样品测试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现场审核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97192" y="1804349"/>
            <a:ext cx="4486656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通过行业数据库、展会、同行推荐等渠道收集供应商信息，进行基础资质和业务匹配度的初步筛选。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97192" y="3543470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组建跨部门评审团队对供应商工厂进行实地审核，包括生产环境、质量控制、仓储物流等环节的全面评估。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97192" y="5282464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要求供应商提供代表性样品，通过实验室检测、小批量试用等方式验证产品性能和质量稳定性。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865764" y="1308287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风险评估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865764" y="3025846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综合评分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865764" y="1804349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系统分析供应商的地理位置、原材料来源、替代方案等潜在风险因素，制定相应的风险防控预案。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865764" y="3543470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建立包含质量、成本、交付、服务等多维度的评分体系，对供应商进行量化评估和等级划分。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865764" y="4780608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试运行阶段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865764" y="5298231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对通过评估的供应商开展小批量订单合作，在实际业务场景中验证其综合履约能力。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222222"/>
      </a:dk1>
      <a:lt1>
        <a:srgbClr val="DDEFFE"/>
      </a:lt1>
      <a:dk2>
        <a:srgbClr val="505FF2"/>
      </a:dk2>
      <a:lt2>
        <a:srgbClr val="CBE8F9"/>
      </a:lt2>
      <a:accent1>
        <a:srgbClr val="505FF2"/>
      </a:accent1>
      <a:accent2>
        <a:srgbClr val="505FF2"/>
      </a:accent2>
      <a:accent3>
        <a:srgbClr val="626FEC"/>
      </a:accent3>
      <a:accent4>
        <a:srgbClr val="535FD3"/>
      </a:accent4>
      <a:accent5>
        <a:srgbClr val="3643C6"/>
      </a:accent5>
      <a:accent6>
        <a:srgbClr val="614FD9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E382D"/>
      </a:accent1>
      <a:accent2>
        <a:srgbClr val="0079C2"/>
      </a:accent2>
      <a:accent3>
        <a:srgbClr val="FFFFFF"/>
      </a:accent3>
      <a:accent4>
        <a:srgbClr val="000000"/>
      </a:accent4>
      <a:accent5>
        <a:srgbClr val="DBAEAC"/>
      </a:accent5>
      <a:accent6>
        <a:srgbClr val="006CAE"/>
      </a:accent6>
      <a:hlink>
        <a:srgbClr val="0563C1"/>
      </a:hlink>
      <a:folHlink>
        <a:srgbClr val="954F72"/>
      </a:folHlink>
    </a:clrScheme>
    <a:fontScheme name="">
      <a:majorFont>
        <a:latin typeface="Eras Medium ITC"/>
        <a:ea typeface="微软雅黑"/>
        <a:cs typeface=""/>
      </a:majorFont>
      <a:minorFont>
        <a:latin typeface="Eras Medium IT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BE382D"/>
        </a:accent1>
        <a:accent2>
          <a:srgbClr val="0079C2"/>
        </a:accent2>
        <a:accent3>
          <a:srgbClr val="FFFFFF"/>
        </a:accent3>
        <a:accent4>
          <a:srgbClr val="000000"/>
        </a:accent4>
        <a:accent5>
          <a:srgbClr val="DBAEAC"/>
        </a:accent5>
        <a:accent6>
          <a:srgbClr val="006CAE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4684</Words>
  <Application>WPS 演示</Application>
  <PresentationFormat>宽屏</PresentationFormat>
  <Paragraphs>632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50" baseType="lpstr">
      <vt:lpstr>Arial</vt:lpstr>
      <vt:lpstr>宋体</vt:lpstr>
      <vt:lpstr>Wingdings</vt:lpstr>
      <vt:lpstr>Noto Sans SC</vt:lpstr>
      <vt:lpstr>Thonburi</vt:lpstr>
      <vt:lpstr>宋体</vt:lpstr>
      <vt:lpstr>宋体-简</vt:lpstr>
      <vt:lpstr>微软雅黑</vt:lpstr>
      <vt:lpstr>汉仪旗黑</vt:lpstr>
      <vt:lpstr>Arial Unicode MS</vt:lpstr>
      <vt:lpstr>等线 Light</vt:lpstr>
      <vt:lpstr>苹方-简</vt:lpstr>
      <vt:lpstr>等线</vt:lpstr>
      <vt:lpstr>Calibri</vt:lpstr>
      <vt:lpstr>Helvetica Neue</vt:lpstr>
      <vt:lpstr>Noto Sans SC</vt:lpstr>
      <vt:lpstr>Eras Medium ITC</vt:lpstr>
      <vt:lpstr>儷宋 Pro</vt:lpstr>
      <vt:lpstr>Eras Light ITC</vt:lpstr>
      <vt:lpstr>Segoe UI</vt:lpstr>
      <vt:lpstr>微软雅黑</vt:lpstr>
      <vt:lpstr>Office 主题​​</vt:lpstr>
      <vt:lpstr>2_Office 主题</vt:lpstr>
      <vt:lpstr>Add your main title here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Thanks！谢谢！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zhangqishou</dc:creator>
  <cp:lastModifiedBy>王新民</cp:lastModifiedBy>
  <cp:revision>3</cp:revision>
  <dcterms:created xsi:type="dcterms:W3CDTF">2026-03-31T15:06:05Z</dcterms:created>
  <dcterms:modified xsi:type="dcterms:W3CDTF">2026-03-31T15:06:05Z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e227be76444e762308669e4cc568b71c_1774969414_7f60e5be771f8a4b7352a6016dc1bd99","ReservedCode1":"7fa80cf1b46a1ed194626400ba815304d17f372dbce22bfe3adfa4e4e589839d","ContentPropagator":"001191110000802100433B10001","PropagateID":"e227be76444e762308669e4cc568b71c_1774969414_7f60e5be771f8a4b7352a6016dc1bd99","ReservedCode2":"7fa80cf1b46a1ed194626400ba815304d17f372dbce22bfe3adfa4e4e589839d"}</vt:lpwstr>
  </property>
  <property fmtid="{D5CDD505-2E9C-101B-9397-08002B2CF9AE}" pid="3" name="ICV">
    <vt:lpwstr>94B2E251500B2BB4DDE2CB69FD6A3D2C_42</vt:lpwstr>
  </property>
  <property fmtid="{D5CDD505-2E9C-101B-9397-08002B2CF9AE}" pid="4" name="KSOProductBuildVer">
    <vt:lpwstr>2052-12.1.23155.23155</vt:lpwstr>
  </property>
</Properties>
</file>