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3"/>
  </p:sldMasterIdLst>
  <p:sldIdLst>
    <p:sldId id="283"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4" r:id="rId30"/>
  </p:sldIdLst>
  <p:sldSz cx="12192000" cy="68580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0"/>
    <p:restoredTop sz="94674"/>
  </p:normalViewPr>
  <p:slideViewPr>
    <p:cSldViewPr snapToGrid="0">
      <p:cViewPr varScale="1">
        <p:scale>
          <a:sx n="124" d="100"/>
          <a:sy n="124" d="100"/>
        </p:scale>
        <p:origin x="2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zhiliangclub.com"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bg>
      <p:bgPr>
        <a:no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a:noFill/>
          <a:ln w="9525">
            <a:noFill/>
          </a:ln>
        </p:spPr>
        <p:txBody>
          <a:bodyPr anchor="ctr"/>
          <a:lstStyle/>
          <a:p>
            <a:pPr lvl="0" eaLnBrk="1" fontAlgn="base" hangingPunct="1"/>
            <a:r>
              <a:rPr lang="zh-CN" altLang="en-US" strike="noStrike" noProof="1" dirty="0">
                <a:latin typeface="Eras Medium ITC" panose="020B0602030504020804" pitchFamily="2" charset="0"/>
                <a:ea typeface="微软雅黑" charset="-122"/>
                <a:cs typeface="+mn-cs"/>
              </a:rPr>
              <a:t> </a:t>
            </a:r>
            <a:endParaRPr lang="zh-CN" altLang="en-US" strike="noStrike" noProof="1" dirty="0">
              <a:latin typeface="Eras Medium ITC" panose="020B0602030504020804" pitchFamily="2" charset="0"/>
            </a:endParaRPr>
          </a:p>
        </p:txBody>
      </p:sp>
      <p:sp>
        <p:nvSpPr>
          <p:cNvPr id="3" name="页脚占位符 2"/>
          <p:cNvSpPr>
            <a:spLocks noGrp="1"/>
          </p:cNvSpPr>
          <p:nvPr>
            <p:ph type="ftr" sz="quarter" idx="11"/>
          </p:nvPr>
        </p:nvSpPr>
        <p:spPr>
          <a:xfrm>
            <a:off x="7753350" y="6356350"/>
            <a:ext cx="4114800" cy="365125"/>
          </a:xfrm>
          <a:prstGeom prst="rect">
            <a:avLst/>
          </a:prstGeom>
          <a:noFill/>
          <a:ln w="9525">
            <a:noFill/>
          </a:ln>
        </p:spPr>
        <p:txBody>
          <a:bodyPr anchor="ctr"/>
          <a:lstStyle/>
          <a:p>
            <a:pPr lvl="0" eaLnBrk="1" fontAlgn="base" hangingPunct="1"/>
            <a:r>
              <a:rPr lang="zh-CN" altLang="en-US" strike="noStrike" noProof="1" dirty="0">
                <a:latin typeface="Eras Medium ITC" panose="020B0602030504020804" pitchFamily="2" charset="0"/>
                <a:ea typeface="微软雅黑" charset="-122"/>
                <a:cs typeface="+mn-cs"/>
              </a:rPr>
              <a:t> </a:t>
            </a:r>
            <a:endParaRPr lang="zh-CN" altLang="en-US" strike="noStrike" noProof="1" dirty="0">
              <a:latin typeface="Eras Medium ITC" panose="020B0602030504020804" pitchFamily="2" charset="0"/>
            </a:endParaRPr>
          </a:p>
        </p:txBody>
      </p:sp>
      <p:pic>
        <p:nvPicPr>
          <p:cNvPr id="4" name="图片 3" descr="logo"/>
          <p:cNvPicPr>
            <a:picLocks noChangeAspect="1"/>
          </p:cNvPicPr>
          <p:nvPr userDrawn="1"/>
        </p:nvPicPr>
        <p:blipFill>
          <a:blip r:embed="rId2"/>
          <a:stretch>
            <a:fillRect/>
          </a:stretch>
        </p:blipFill>
        <p:spPr>
          <a:xfrm>
            <a:off x="79375" y="59690"/>
            <a:ext cx="1301750" cy="553720"/>
          </a:xfrm>
          <a:prstGeom prst="rect">
            <a:avLst/>
          </a:prstGeom>
        </p:spPr>
      </p:pic>
      <p:sp>
        <p:nvSpPr>
          <p:cNvPr id="5" name="文本框 4"/>
          <p:cNvSpPr txBox="1"/>
          <p:nvPr userDrawn="1"/>
        </p:nvSpPr>
        <p:spPr>
          <a:xfrm>
            <a:off x="4764405" y="6445885"/>
            <a:ext cx="2850515" cy="275590"/>
          </a:xfrm>
          <a:prstGeom prst="rect">
            <a:avLst/>
          </a:prstGeom>
          <a:noFill/>
          <a:ln>
            <a:noFill/>
          </a:ln>
          <a:extLst>
            <a:ext uri="{909E8E84-426E-40DD-AFC4-6F175D3DCCD1}">
              <a14:hiddenFill xmlns:a14="http://schemas.microsoft.com/office/drawing/2010/main">
                <a:solidFill>
                  <a:schemeClr val="bg1">
                    <a:lumMod val="65000"/>
                  </a:schemeClr>
                </a:solidFill>
              </a14:hiddenFill>
            </a:ext>
          </a:extLst>
        </p:spPr>
        <p:txBody>
          <a:bodyPr wrap="square" rtlCol="0">
            <a:spAutoFit/>
          </a:bodyPr>
          <a:p>
            <a:r>
              <a:rPr lang="zh-CN" altLang="en-US" sz="1200">
                <a:solidFill>
                  <a:schemeClr val="bg2">
                    <a:lumMod val="50000"/>
                  </a:schemeClr>
                </a:solidFill>
                <a:latin typeface="儷宋 Pro" panose="02020300000000000000" charset="-120"/>
                <a:cs typeface="儷宋 Pro" panose="02020300000000000000" charset="-120"/>
                <a:hlinkClick r:id="rId3" action="ppaction://hlinkfile"/>
              </a:rPr>
              <a:t>卓越质量智库</a:t>
            </a:r>
            <a:r>
              <a:rPr lang="en-US" altLang="zh-CN" sz="1200">
                <a:solidFill>
                  <a:schemeClr val="bg2">
                    <a:lumMod val="50000"/>
                  </a:schemeClr>
                </a:solidFill>
                <a:latin typeface="儷宋 Pro" panose="02020300000000000000" charset="-120"/>
                <a:cs typeface="儷宋 Pro" panose="02020300000000000000" charset="-120"/>
                <a:hlinkClick r:id="rId3" action="ppaction://hlinkfile"/>
              </a:rPr>
              <a:t> | www.</a:t>
            </a:r>
            <a:r>
              <a:rPr lang="en-US" altLang="zh-CN" sz="1200">
                <a:solidFill>
                  <a:schemeClr val="bg2">
                    <a:lumMod val="50000"/>
                  </a:schemeClr>
                </a:solidFill>
                <a:uFillTx/>
                <a:latin typeface="儷宋 Pro" panose="02020300000000000000" charset="-120"/>
                <a:cs typeface="儷宋 Pro" panose="02020300000000000000" charset="-120"/>
                <a:hlinkClick r:id="rId3" action="ppaction://hlinkfile"/>
              </a:rPr>
              <a:t>zhiliangclub</a:t>
            </a:r>
            <a:r>
              <a:rPr lang="en-US" altLang="zh-CN" sz="1200">
                <a:solidFill>
                  <a:schemeClr val="bg2">
                    <a:lumMod val="50000"/>
                  </a:schemeClr>
                </a:solidFill>
                <a:latin typeface="儷宋 Pro" panose="02020300000000000000" charset="-120"/>
                <a:cs typeface="儷宋 Pro" panose="02020300000000000000" charset="-120"/>
                <a:hlinkClick r:id="rId3" action="ppaction://hlinkfile"/>
              </a:rPr>
              <a:t>.com</a:t>
            </a:r>
            <a:endParaRPr lang="en-US" altLang="zh-CN" sz="1200">
              <a:solidFill>
                <a:schemeClr val="bg2">
                  <a:lumMod val="50000"/>
                </a:schemeClr>
              </a:solidFill>
              <a:latin typeface="儷宋 Pro" panose="02020300000000000000" charset="-120"/>
              <a:cs typeface="儷宋 Pro" panose="02020300000000000000" charset="-120"/>
              <a:hlinkClick r:id="rId3" action="ppaction://hlinkfil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1114B-15D0-654E-97CA-9E77F051A874}"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a:t>Click to edit Master title style</a:t>
            </a:r>
            <a:endParaRPr lang="zh-CN" altLang="en-US"/>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a:t>Click to edit Master text style</a:t>
            </a:r>
            <a:endParaRPr lang="zh-CN" altLang="en-US"/>
          </a:p>
          <a:p>
            <a:pPr lvl="1"/>
            <a:r>
              <a:rPr lang="zh-CN" altLang="en-US"/>
              <a:t>Second level</a:t>
            </a:r>
            <a:endParaRPr lang="zh-CN" altLang="en-US"/>
          </a:p>
          <a:p>
            <a:pPr lvl="2"/>
            <a:r>
              <a:rPr lang="zh-CN" altLang="en-US"/>
              <a:t>Third level</a:t>
            </a:r>
            <a:endParaRPr lang="zh-CN" altLang="en-US"/>
          </a:p>
          <a:p>
            <a:pPr lvl="3"/>
            <a:r>
              <a:rPr lang="zh-CN" altLang="en-US"/>
              <a:t>Fourth level</a:t>
            </a:r>
            <a:endParaRPr lang="zh-CN" altLang="en-US"/>
          </a:p>
          <a:p>
            <a:pPr lvl="4"/>
            <a:r>
              <a:rPr lang="zh-CN" altLang="en-US"/>
              <a:t>Fifth level</a:t>
            </a:r>
            <a:endParaRPr lang="zh-CN" altLang="en-US"/>
          </a:p>
        </p:txBody>
      </p:sp>
      <p:sp>
        <p:nvSpPr>
          <p:cNvPr id="3076" name="日期占位符 3"/>
          <p:cNvSpPr>
            <a:spLocks noGrp="1"/>
          </p:cNvSpPr>
          <p:nvPr>
            <p:ph type="dt" sz="half" idx="2"/>
          </p:nvPr>
        </p:nvSpPr>
        <p:spPr>
          <a:xfrm>
            <a:off x="838200" y="6356350"/>
            <a:ext cx="2743200" cy="365125"/>
          </a:xfrm>
          <a:prstGeom prst="rect">
            <a:avLst/>
          </a:prstGeom>
          <a:noFill/>
          <a:ln w="9525">
            <a:noFill/>
          </a:ln>
        </p:spPr>
        <p:txBody>
          <a:bodyPr anchor="ctr"/>
          <a:lstStyle>
            <a:lvl1pPr>
              <a:defRPr sz="1200">
                <a:solidFill>
                  <a:srgbClr val="898989"/>
                </a:solidFill>
              </a:defRPr>
            </a:lvl1pPr>
          </a:lstStyle>
          <a:p>
            <a:pPr lvl="0" eaLnBrk="1" fontAlgn="base" hangingPunct="1"/>
            <a:endParaRPr lang="zh-CN" altLang="en-US" strike="noStrike" noProof="1" dirty="0">
              <a:latin typeface="Eras Medium ITC" panose="020B0602030504020804" pitchFamily="2" charset="0"/>
            </a:endParaRPr>
          </a:p>
        </p:txBody>
      </p:sp>
      <p:sp>
        <p:nvSpPr>
          <p:cNvPr id="3077" name="页脚占位符 4"/>
          <p:cNvSpPr>
            <a:spLocks noGrp="1"/>
          </p:cNvSpPr>
          <p:nvPr>
            <p:ph type="ftr" sz="quarter" idx="3"/>
          </p:nvPr>
        </p:nvSpPr>
        <p:spPr>
          <a:xfrm>
            <a:off x="4038600" y="6356350"/>
            <a:ext cx="4114800" cy="365125"/>
          </a:xfrm>
          <a:prstGeom prst="rect">
            <a:avLst/>
          </a:prstGeom>
          <a:noFill/>
          <a:ln w="9525">
            <a:noFill/>
          </a:ln>
        </p:spPr>
        <p:txBody>
          <a:bodyPr anchor="ctr"/>
          <a:lstStyle>
            <a:lvl1pPr algn="ctr">
              <a:defRPr sz="1200">
                <a:solidFill>
                  <a:srgbClr val="898989"/>
                </a:solidFill>
              </a:defRPr>
            </a:lvl1pPr>
          </a:lstStyle>
          <a:p>
            <a:pPr lvl="0" eaLnBrk="1" fontAlgn="base" hangingPunct="1"/>
            <a:endParaRPr lang="zh-CN" altLang="en-US" strike="noStrike" noProof="1" dirty="0">
              <a:latin typeface="Eras Medium ITC" panose="020B0602030504020804" pitchFamily="2" charset="0"/>
            </a:endParaRPr>
          </a:p>
        </p:txBody>
      </p:sp>
    </p:spTree>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marL="0" lvl="0" indent="0" algn="l" defTabSz="914400" eaLnBrk="0" fontAlgn="base" latinLnBrk="0" hangingPunct="0">
        <a:lnSpc>
          <a:spcPct val="90000"/>
        </a:lnSpc>
        <a:spcBef>
          <a:spcPct val="0"/>
        </a:spcBef>
        <a:spcAft>
          <a:spcPct val="0"/>
        </a:spcAft>
        <a:buNone/>
        <a:defRPr sz="4400" b="0" i="0" u="none" kern="1200" baseline="0">
          <a:solidFill>
            <a:schemeClr val="tx1"/>
          </a:solidFill>
          <a:latin typeface="+mj-lt"/>
          <a:ea typeface="+mj-ea"/>
          <a:cs typeface="+mj-cs"/>
        </a:defRPr>
      </a:lvl1pPr>
    </p:titleStyle>
    <p:bodyStyle>
      <a:lvl1pPr marL="228600" lvl="0" indent="-228600" algn="l" defTabSz="914400" eaLnBrk="0" fontAlgn="base" latinLnBrk="0" hangingPunct="0">
        <a:lnSpc>
          <a:spcPct val="90000"/>
        </a:lnSpc>
        <a:spcBef>
          <a:spcPts val="1000"/>
        </a:spcBef>
        <a:spcAft>
          <a:spcPct val="0"/>
        </a:spcAft>
        <a:buFont typeface="Arial" panose="020B0604020202090204" pitchFamily="34" charset="0"/>
        <a:buChar char="•"/>
        <a:defRPr sz="2800" b="0" i="0" u="none" kern="1200" baseline="0">
          <a:solidFill>
            <a:schemeClr val="tx1"/>
          </a:solidFill>
          <a:latin typeface="+mn-lt"/>
          <a:ea typeface="+mn-ea"/>
          <a:cs typeface="+mn-cs"/>
        </a:defRPr>
      </a:lvl1pPr>
      <a:lvl2pPr marL="685800" lvl="1" indent="-228600" algn="l" defTabSz="914400" eaLnBrk="0" fontAlgn="base" latinLnBrk="0" hangingPunct="0">
        <a:lnSpc>
          <a:spcPct val="90000"/>
        </a:lnSpc>
        <a:spcBef>
          <a:spcPts val="500"/>
        </a:spcBef>
        <a:spcAft>
          <a:spcPct val="0"/>
        </a:spcAft>
        <a:buFont typeface="Arial" panose="020B0604020202090204" pitchFamily="34" charset="0"/>
        <a:buChar char="•"/>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90000"/>
        </a:lnSpc>
        <a:spcBef>
          <a:spcPts val="500"/>
        </a:spcBef>
        <a:spcAft>
          <a:spcPct val="0"/>
        </a:spcAft>
        <a:buFont typeface="Arial" panose="020B0604020202090204" pitchFamily="34" charset="0"/>
        <a:buChar char="•"/>
        <a:defRPr sz="2000" b="0" i="0" u="none" kern="1200" baseline="0">
          <a:solidFill>
            <a:schemeClr val="tx1"/>
          </a:solidFill>
          <a:latin typeface="+mn-lt"/>
          <a:ea typeface="+mn-ea"/>
          <a:cs typeface="+mn-cs"/>
        </a:defRPr>
      </a:lvl3pPr>
      <a:lvl4pPr marL="1600200" lvl="3" indent="-228600" algn="l" defTabSz="914400" eaLnBrk="0" fontAlgn="base" latinLnBrk="0" hangingPunct="0">
        <a:lnSpc>
          <a:spcPct val="90000"/>
        </a:lnSpc>
        <a:spcBef>
          <a:spcPts val="500"/>
        </a:spcBef>
        <a:spcAft>
          <a:spcPct val="0"/>
        </a:spcAft>
        <a:buFont typeface="Arial" panose="020B0604020202090204" pitchFamily="34" charset="0"/>
        <a:buChar char="•"/>
        <a:defRPr sz="1800" b="0" i="0" u="none" kern="1200" baseline="0">
          <a:solidFill>
            <a:schemeClr val="tx1"/>
          </a:solidFill>
          <a:latin typeface="+mn-lt"/>
          <a:ea typeface="+mn-ea"/>
          <a:cs typeface="+mn-cs"/>
        </a:defRPr>
      </a:lvl4pPr>
      <a:lvl5pPr marL="2057400" lvl="4" indent="-228600" algn="l" defTabSz="914400" eaLnBrk="0" fontAlgn="base" latinLnBrk="0" hangingPunct="0">
        <a:lnSpc>
          <a:spcPct val="90000"/>
        </a:lnSpc>
        <a:spcBef>
          <a:spcPts val="500"/>
        </a:spcBef>
        <a:spcAft>
          <a:spcPct val="0"/>
        </a:spcAft>
        <a:buFont typeface="Arial" panose="020B0604020202090204" pitchFamily="34" charset="0"/>
        <a:buChar char="•"/>
        <a:defRPr sz="1800" b="0" i="0" u="none" kern="1200" baseline="0">
          <a:solidFill>
            <a:schemeClr val="tx1"/>
          </a:solidFill>
          <a:latin typeface="+mn-lt"/>
          <a:ea typeface="+mn-ea"/>
          <a:cs typeface="+mn-cs"/>
        </a:defRPr>
      </a:lvl5pPr>
      <a:lvl6pPr marL="2514600" lvl="5" indent="-228600" algn="l" defTabSz="914400" eaLnBrk="0" fontAlgn="base" latinLnBrk="0" hangingPunct="0">
        <a:lnSpc>
          <a:spcPct val="90000"/>
        </a:lnSpc>
        <a:spcBef>
          <a:spcPts val="500"/>
        </a:spcBef>
        <a:spcAft>
          <a:spcPct val="0"/>
        </a:spcAft>
        <a:buFont typeface="Arial" panose="020B0604020202090204" pitchFamily="34" charset="0"/>
        <a:buChar char="•"/>
        <a:defRPr sz="1800" b="0" i="0" u="none" kern="1200" baseline="0">
          <a:solidFill>
            <a:schemeClr val="tx1"/>
          </a:solidFill>
          <a:latin typeface="+mn-lt"/>
          <a:ea typeface="+mn-ea"/>
          <a:cs typeface="+mn-cs"/>
        </a:defRPr>
      </a:lvl6pPr>
      <a:lvl7pPr marL="2971800" lvl="6" indent="-228600" algn="l" defTabSz="914400" eaLnBrk="0" fontAlgn="base" latinLnBrk="0" hangingPunct="0">
        <a:lnSpc>
          <a:spcPct val="90000"/>
        </a:lnSpc>
        <a:spcBef>
          <a:spcPts val="500"/>
        </a:spcBef>
        <a:spcAft>
          <a:spcPct val="0"/>
        </a:spcAft>
        <a:buFont typeface="Arial" panose="020B0604020202090204" pitchFamily="34" charset="0"/>
        <a:buChar char="•"/>
        <a:defRPr sz="1800" b="0" i="0" u="none" kern="1200" baseline="0">
          <a:solidFill>
            <a:schemeClr val="tx1"/>
          </a:solidFill>
          <a:latin typeface="+mn-lt"/>
          <a:ea typeface="+mn-ea"/>
          <a:cs typeface="+mn-cs"/>
        </a:defRPr>
      </a:lvl7pPr>
      <a:lvl8pPr marL="3429000" lvl="7" indent="-228600" algn="l" defTabSz="914400" eaLnBrk="0" fontAlgn="base" latinLnBrk="0" hangingPunct="0">
        <a:lnSpc>
          <a:spcPct val="90000"/>
        </a:lnSpc>
        <a:spcBef>
          <a:spcPts val="500"/>
        </a:spcBef>
        <a:spcAft>
          <a:spcPct val="0"/>
        </a:spcAft>
        <a:buFont typeface="Arial" panose="020B0604020202090204" pitchFamily="34" charset="0"/>
        <a:buChar char="•"/>
        <a:defRPr sz="1800" b="0" i="0" u="none" kern="1200" baseline="0">
          <a:solidFill>
            <a:schemeClr val="tx1"/>
          </a:solidFill>
          <a:latin typeface="+mn-lt"/>
          <a:ea typeface="+mn-ea"/>
          <a:cs typeface="+mn-cs"/>
        </a:defRPr>
      </a:lvl8pPr>
      <a:lvl9pPr marL="3886200" lvl="8" indent="-228600" algn="l" defTabSz="914400" eaLnBrk="0" fontAlgn="base" latinLnBrk="0" hangingPunct="0">
        <a:lnSpc>
          <a:spcPct val="90000"/>
        </a:lnSpc>
        <a:spcBef>
          <a:spcPts val="500"/>
        </a:spcBef>
        <a:spcAft>
          <a:spcPct val="0"/>
        </a:spcAft>
        <a:buFont typeface="Arial" panose="020B0604020202090204" pitchFamily="34" charset="0"/>
        <a:buChar char="•"/>
        <a:defRPr sz="18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9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90204" pitchFamily="34" charset="0"/>
        <a:buNone/>
        <a:defRPr b="0" i="0" u="none" kern="1200" baseline="0">
          <a:solidFill>
            <a:schemeClr val="tx1"/>
          </a:solidFill>
          <a:latin typeface="Eras Medium ITC" panose="020B0602030504020804" pitchFamily="2" charset="0"/>
          <a:ea typeface="微软雅黑"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90204" pitchFamily="34" charset="0"/>
        <a:buNone/>
        <a:defRPr b="0" i="0" u="none" kern="1200" baseline="0">
          <a:solidFill>
            <a:schemeClr val="tx1"/>
          </a:solidFill>
          <a:latin typeface="Eras Medium ITC" panose="020B0602030504020804" pitchFamily="2" charset="0"/>
          <a:ea typeface="微软雅黑"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90204" pitchFamily="34" charset="0"/>
        <a:buNone/>
        <a:defRPr b="0" i="0" u="none" kern="1200" baseline="0">
          <a:solidFill>
            <a:schemeClr val="tx1"/>
          </a:solidFill>
          <a:latin typeface="Eras Medium ITC" panose="020B0602030504020804" pitchFamily="2" charset="0"/>
          <a:ea typeface="微软雅黑"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90204" pitchFamily="34" charset="0"/>
        <a:buNone/>
        <a:defRPr b="0" i="0" u="none" kern="1200" baseline="0">
          <a:solidFill>
            <a:schemeClr val="tx1"/>
          </a:solidFill>
          <a:latin typeface="Eras Medium ITC" panose="020B0602030504020804" pitchFamily="2" charset="0"/>
          <a:ea typeface="微软雅黑"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90204" pitchFamily="34" charset="0"/>
        <a:buNone/>
        <a:defRPr b="0" i="0" u="none" kern="1200" baseline="0">
          <a:solidFill>
            <a:schemeClr val="tx1"/>
          </a:solidFill>
          <a:latin typeface="Eras Medium ITC" panose="020B0602030504020804" pitchFamily="2" charset="0"/>
          <a:ea typeface="微软雅黑"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90204" pitchFamily="34" charset="0"/>
        <a:buNone/>
        <a:defRPr b="0" i="0" u="none" kern="1200" baseline="0">
          <a:solidFill>
            <a:schemeClr val="tx1"/>
          </a:solidFill>
          <a:latin typeface="Eras Medium ITC" panose="020B0602030504020804" pitchFamily="2" charset="0"/>
          <a:ea typeface="微软雅黑"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90204" pitchFamily="34" charset="0"/>
        <a:buNone/>
        <a:defRPr b="0" i="0" u="none" kern="1200" baseline="0">
          <a:solidFill>
            <a:schemeClr val="tx1"/>
          </a:solidFill>
          <a:latin typeface="Eras Medium ITC" panose="020B0602030504020804" pitchFamily="2" charset="0"/>
          <a:ea typeface="微软雅黑"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90204" pitchFamily="34" charset="0"/>
        <a:buNone/>
        <a:defRPr b="0" i="0" u="none" kern="1200" baseline="0">
          <a:solidFill>
            <a:schemeClr val="tx1"/>
          </a:solidFill>
          <a:latin typeface="Eras Medium ITC" panose="020B0602030504020804" pitchFamily="2" charset="0"/>
          <a:ea typeface="微软雅黑"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p:cNvSpPr>
          <p:nvPr>
            <p:ph type="ctrTitle"/>
          </p:nvPr>
        </p:nvSpPr>
        <p:spPr>
          <a:xfrm>
            <a:off x="1527175" y="4040188"/>
            <a:ext cx="9144000" cy="871537"/>
          </a:xfrm>
        </p:spPr>
        <p:txBody>
          <a:bodyPr wrap="square" anchor="b" anchorCtr="0"/>
          <a:lstStyle>
            <a:lvl1pPr lvl="0">
              <a:buClrTx/>
              <a:buSzTx/>
              <a:buFontTx/>
              <a:defRPr/>
            </a:lvl1pPr>
          </a:lstStyle>
          <a:p>
            <a:pPr lvl="0" algn="ctr" defTabSz="914400" eaLnBrk="1" hangingPunct="1"/>
            <a:r>
              <a:rPr lang="zh-CN" altLang="en-US" sz="3600" b="1" dirty="0">
                <a:solidFill>
                  <a:schemeClr val="dk1">
                    <a:alpha val="100000"/>
                  </a:schemeClr>
                </a:solidFill>
                <a:latin typeface="Noto Sans SC"/>
                <a:ea typeface="Noto Sans SC"/>
                <a:cs typeface="Noto Sans SC"/>
                <a:sym typeface="+mn-ea"/>
              </a:rPr>
              <a:t>精益生产实战培训教材</a:t>
            </a:r>
            <a:endParaRPr lang="zh-CN" altLang="en-US" sz="3600" b="1" dirty="0">
              <a:solidFill>
                <a:schemeClr val="dk1">
                  <a:alpha val="100000"/>
                </a:schemeClr>
              </a:solidFill>
              <a:latin typeface="Noto Sans SC"/>
              <a:ea typeface="Noto Sans SC"/>
              <a:cs typeface="Noto Sans SC"/>
              <a:sym typeface="+mn-ea"/>
            </a:endParaRPr>
          </a:p>
        </p:txBody>
      </p:sp>
      <p:sp>
        <p:nvSpPr>
          <p:cNvPr id="5123" name="副标题 2"/>
          <p:cNvSpPr>
            <a:spLocks noGrp="1"/>
          </p:cNvSpPr>
          <p:nvPr>
            <p:ph type="subTitle"/>
          </p:nvPr>
        </p:nvSpPr>
        <p:spPr>
          <a:xfrm>
            <a:off x="1524000" y="5332413"/>
            <a:ext cx="9144000" cy="1093787"/>
          </a:xfrm>
        </p:spPr>
        <p:txBody>
          <a:bodyPr wrap="square" anchor="t" anchorCtr="0"/>
          <a:lstStyle>
            <a:lvl1pPr marL="0" lvl="0" indent="0" algn="ctr">
              <a:buClrTx/>
              <a:buSzTx/>
              <a:buFont typeface="Arial" panose="020B0604020202090204" pitchFamily="34" charset="0"/>
              <a:defRPr/>
            </a:lvl1pPr>
            <a:lvl2pPr marL="457200" lvl="1" indent="0" algn="ctr">
              <a:buClrTx/>
              <a:buSzTx/>
              <a:buFont typeface="Arial" panose="020B0604020202090204" pitchFamily="34" charset="0"/>
              <a:defRPr/>
            </a:lvl2pPr>
            <a:lvl3pPr marL="914400" lvl="2" indent="0" algn="ctr">
              <a:buClrTx/>
              <a:buSzTx/>
              <a:buFont typeface="Arial" panose="020B0604020202090204" pitchFamily="34" charset="0"/>
              <a:defRPr/>
            </a:lvl3pPr>
            <a:lvl4pPr marL="1371600" lvl="3" indent="0" algn="ctr">
              <a:buClrTx/>
              <a:buSzTx/>
              <a:buFont typeface="Arial" panose="020B0604020202090204" pitchFamily="34" charset="0"/>
              <a:defRPr/>
            </a:lvl4pPr>
            <a:lvl5pPr marL="1828800" lvl="4" indent="0" algn="ctr">
              <a:buClrTx/>
              <a:buSzTx/>
              <a:buFont typeface="Arial" panose="020B0604020202090204" pitchFamily="34" charset="0"/>
              <a:defRPr/>
            </a:lvl5pPr>
          </a:lstStyle>
          <a:p>
            <a:pPr marL="0" lvl="0" indent="0" algn="ctr" defTabSz="914400" eaLnBrk="1" hangingPunct="1">
              <a:buNone/>
            </a:pPr>
            <a:r>
              <a:rPr lang="zh-CN" altLang="en-US" sz="2400" dirty="0">
                <a:solidFill>
                  <a:schemeClr val="bg1">
                    <a:lumMod val="65000"/>
                  </a:schemeClr>
                </a:solidFill>
                <a:latin typeface="Eras Light ITC" panose="020B0402030504020804" pitchFamily="2" charset="0"/>
                <a:ea typeface="Segoe UI" pitchFamily="2" charset="0"/>
              </a:rPr>
              <a:t>卓越质量智库</a:t>
            </a:r>
            <a:endParaRPr lang="zh-CN" altLang="en-US" sz="2400" dirty="0">
              <a:solidFill>
                <a:schemeClr val="bg1">
                  <a:lumMod val="65000"/>
                </a:schemeClr>
              </a:solidFill>
              <a:latin typeface="Eras Light ITC" panose="020B0402030504020804" pitchFamily="2" charset="0"/>
              <a:ea typeface="Segoe UI" pitchFamily="2" charset="0"/>
            </a:endParaRPr>
          </a:p>
        </p:txBody>
      </p:sp>
      <p:cxnSp>
        <p:nvCxnSpPr>
          <p:cNvPr id="5124" name="直接连接符 4"/>
          <p:cNvCxnSpPr/>
          <p:nvPr/>
        </p:nvCxnSpPr>
        <p:spPr>
          <a:xfrm>
            <a:off x="1524000" y="3762375"/>
            <a:ext cx="9144000" cy="0"/>
          </a:xfrm>
          <a:prstGeom prst="line">
            <a:avLst/>
          </a:prstGeom>
          <a:ln w="3175" cap="flat" cmpd="sng">
            <a:solidFill>
              <a:srgbClr val="7F7F7F"/>
            </a:solidFill>
            <a:prstDash val="solid"/>
            <a:round/>
            <a:headEnd type="none" w="med" len="med"/>
            <a:tailEnd type="none" w="med" len="med"/>
          </a:ln>
        </p:spPr>
      </p:cxnSp>
      <p:cxnSp>
        <p:nvCxnSpPr>
          <p:cNvPr id="5125" name="直接连接符 5"/>
          <p:cNvCxnSpPr/>
          <p:nvPr/>
        </p:nvCxnSpPr>
        <p:spPr>
          <a:xfrm>
            <a:off x="1524000" y="1122363"/>
            <a:ext cx="9144000" cy="0"/>
          </a:xfrm>
          <a:prstGeom prst="line">
            <a:avLst/>
          </a:prstGeom>
          <a:ln w="3175" cap="flat" cmpd="sng">
            <a:solidFill>
              <a:srgbClr val="7F7F7F"/>
            </a:solidFill>
            <a:prstDash val="solid"/>
            <a:round/>
            <a:headEnd type="none" w="med" len="med"/>
            <a:tailEnd type="none" w="med" len="med"/>
          </a:ln>
        </p:spPr>
      </p:cxnSp>
      <p:cxnSp>
        <p:nvCxnSpPr>
          <p:cNvPr id="5126" name="直接连接符 7"/>
          <p:cNvCxnSpPr/>
          <p:nvPr/>
        </p:nvCxnSpPr>
        <p:spPr>
          <a:xfrm>
            <a:off x="2392363" y="5056188"/>
            <a:ext cx="7407275" cy="0"/>
          </a:xfrm>
          <a:prstGeom prst="line">
            <a:avLst/>
          </a:prstGeom>
          <a:ln w="3175" cap="flat" cmpd="sng">
            <a:solidFill>
              <a:srgbClr val="7F7F7F"/>
            </a:solidFill>
            <a:prstDash val="solid"/>
            <a:round/>
            <a:headEnd type="none" w="med" len="med"/>
            <a:tailEnd type="none" w="med" len="med"/>
          </a:ln>
        </p:spPr>
      </p:cxnSp>
      <p:sp>
        <p:nvSpPr>
          <p:cNvPr id="5127" name="矩形 10"/>
          <p:cNvSpPr/>
          <p:nvPr/>
        </p:nvSpPr>
        <p:spPr>
          <a:xfrm>
            <a:off x="1524000" y="2125663"/>
            <a:ext cx="304800" cy="585787"/>
          </a:xfrm>
          <a:prstGeom prst="rect">
            <a:avLst/>
          </a:prstGeom>
          <a:solidFill>
            <a:schemeClr val="accent1"/>
          </a:solidFill>
          <a:ln w="9525">
            <a:noFill/>
          </a:ln>
        </p:spPr>
        <p:txBody>
          <a:bodyPr anchor="ctr" anchorCtr="0"/>
          <a:p>
            <a:pPr algn="ctr"/>
            <a:endParaRPr lang="zh-CN" altLang="zh-CN">
              <a:solidFill>
                <a:srgbClr val="FFFFFF"/>
              </a:solidFill>
              <a:latin typeface="Eras Medium ITC" panose="020B0602030504020804" pitchFamily="2" charset="0"/>
              <a:ea typeface="微软雅黑" charset="-122"/>
            </a:endParaRPr>
          </a:p>
        </p:txBody>
      </p:sp>
      <p:sp>
        <p:nvSpPr>
          <p:cNvPr id="5128" name="矩形 15"/>
          <p:cNvSpPr/>
          <p:nvPr/>
        </p:nvSpPr>
        <p:spPr>
          <a:xfrm>
            <a:off x="10363200" y="2125663"/>
            <a:ext cx="304800" cy="585787"/>
          </a:xfrm>
          <a:prstGeom prst="rect">
            <a:avLst/>
          </a:prstGeom>
          <a:solidFill>
            <a:schemeClr val="accent1"/>
          </a:solidFill>
          <a:ln w="9525">
            <a:noFill/>
          </a:ln>
        </p:spPr>
        <p:txBody>
          <a:bodyPr anchor="ctr" anchorCtr="0"/>
          <a:p>
            <a:pPr algn="ctr"/>
            <a:endParaRPr lang="zh-CN" altLang="zh-CN">
              <a:solidFill>
                <a:srgbClr val="FFFFFF"/>
              </a:solidFill>
              <a:latin typeface="Eras Medium ITC" panose="020B0602030504020804" pitchFamily="2" charset="0"/>
              <a:ea typeface="微软雅黑" charset="-122"/>
            </a:endParaRPr>
          </a:p>
        </p:txBody>
      </p:sp>
      <p:pic>
        <p:nvPicPr>
          <p:cNvPr id="2" name="图片 1" descr="深圳天际线"/>
          <p:cNvPicPr>
            <a:picLocks noChangeAspect="1"/>
          </p:cNvPicPr>
          <p:nvPr/>
        </p:nvPicPr>
        <p:blipFill>
          <a:blip r:embed="rId1"/>
          <a:stretch>
            <a:fillRect/>
          </a:stretch>
        </p:blipFill>
        <p:spPr>
          <a:xfrm>
            <a:off x="1523365" y="1167765"/>
            <a:ext cx="9144000" cy="2529840"/>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快速换模(SMED)</a:t>
            </a:r>
            <a:endParaRPr lang="en-US" sz="3000" b="1">
              <a:solidFill>
                <a:schemeClr val="dk2">
                  <a:alpha val="100000"/>
                </a:schemeClr>
              </a:solidFill>
              <a:latin typeface="Noto Sans SC"/>
              <a:ea typeface="Noto Sans SC"/>
              <a:cs typeface="Noto Sans SC"/>
            </a:endParaRPr>
          </a:p>
        </p:txBody>
      </p:sp>
      <p:sp>
        <p:nvSpPr>
          <p:cNvPr id="3" name="AutoShape 3"/>
          <p:cNvSpPr/>
          <p:nvPr/>
        </p:nvSpPr>
        <p:spPr>
          <a:xfrm>
            <a:off x="401832" y="2050015"/>
            <a:ext cx="2190750" cy="4428588"/>
          </a:xfrm>
          <a:prstGeom prst="round2SameRect">
            <a:avLst/>
          </a:prstGeom>
          <a:solidFill>
            <a:schemeClr val="lt2">
              <a:alpha val="80000"/>
            </a:schemeClr>
          </a:solidFill>
        </p:spPr>
      </p:sp>
      <p:sp>
        <p:nvSpPr>
          <p:cNvPr id="4" name="AutoShape 4"/>
          <p:cNvSpPr/>
          <p:nvPr/>
        </p:nvSpPr>
        <p:spPr>
          <a:xfrm>
            <a:off x="1069343" y="1649980"/>
            <a:ext cx="855726" cy="855726"/>
          </a:xfrm>
          <a:prstGeom prst="ellipse">
            <a:avLst/>
          </a:prstGeom>
          <a:solidFill>
            <a:schemeClr val="accent1">
              <a:alpha val="100000"/>
            </a:schemeClr>
          </a:solidFill>
        </p:spPr>
      </p:sp>
      <p:sp>
        <p:nvSpPr>
          <p:cNvPr id="5" name="TextBox 5"/>
          <p:cNvSpPr txBox="1"/>
          <p:nvPr/>
        </p:nvSpPr>
        <p:spPr>
          <a:xfrm>
            <a:off x="487557" y="3275506"/>
            <a:ext cx="2019300" cy="3010781"/>
          </a:xfrm>
          <a:prstGeom prst="rect">
            <a:avLst/>
          </a:prstGeom>
        </p:spPr>
        <p:txBody>
          <a:bodyPr vert="horz" wrap="square" lIns="123825" tIns="123825" rIns="57150" bIns="123825"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将换模作业分为必须在停机状态下进行的内部作业和可在设备运行时完成的外部作业，减少停机时间。</a:t>
            </a:r>
            <a:endParaRPr lang="en-US" sz="1250">
              <a:solidFill>
                <a:schemeClr val="dk1">
                  <a:alpha val="100000"/>
                </a:schemeClr>
              </a:solidFill>
              <a:latin typeface="Noto Sans SC"/>
              <a:ea typeface="Noto Sans SC"/>
              <a:cs typeface="Noto Sans SC"/>
            </a:endParaRPr>
          </a:p>
        </p:txBody>
      </p:sp>
      <p:sp>
        <p:nvSpPr>
          <p:cNvPr id="6" name="TextBox 6"/>
          <p:cNvSpPr txBox="1"/>
          <p:nvPr/>
        </p:nvSpPr>
        <p:spPr>
          <a:xfrm>
            <a:off x="1095725" y="1712738"/>
            <a:ext cx="802962" cy="730211"/>
          </a:xfrm>
          <a:prstGeom prst="rect">
            <a:avLst/>
          </a:prstGeom>
          <a:noFill/>
        </p:spPr>
        <p:txBody>
          <a:bodyPr vert="horz" wrap="none" lIns="0" tIns="0" rIns="0" bIns="0" rtlCol="0" anchor="ctr" anchorCtr="0">
            <a:noAutofit/>
          </a:bodyPr>
          <a:lstStyle/>
          <a:p>
            <a:pPr algn="ctr">
              <a:lnSpc>
                <a:spcPct val="100000"/>
              </a:lnSpc>
              <a:spcBef>
                <a:spcPct val="0"/>
              </a:spcBef>
            </a:pPr>
            <a:r>
              <a:rPr lang="en-US" sz="3600">
                <a:solidFill>
                  <a:srgbClr val="FFFFFF">
                    <a:alpha val="100000"/>
                  </a:srgbClr>
                </a:solidFill>
                <a:latin typeface="Noto Sans SC"/>
                <a:ea typeface="Noto Sans SC"/>
                <a:cs typeface="Noto Sans SC"/>
              </a:rPr>
              <a:t>01</a:t>
            </a:r>
            <a:endParaRPr lang="en-US" sz="3600">
              <a:solidFill>
                <a:srgbClr val="FFFFFF">
                  <a:alpha val="100000"/>
                </a:srgbClr>
              </a:solidFill>
              <a:latin typeface="Noto Sans SC"/>
              <a:ea typeface="Noto Sans SC"/>
              <a:cs typeface="Noto Sans SC"/>
            </a:endParaRPr>
          </a:p>
        </p:txBody>
      </p:sp>
      <p:sp>
        <p:nvSpPr>
          <p:cNvPr id="7" name="AutoShape 7"/>
          <p:cNvSpPr/>
          <p:nvPr/>
        </p:nvSpPr>
        <p:spPr>
          <a:xfrm>
            <a:off x="2710003" y="2050015"/>
            <a:ext cx="2190750" cy="4428588"/>
          </a:xfrm>
          <a:prstGeom prst="round2SameRect">
            <a:avLst/>
          </a:prstGeom>
          <a:solidFill>
            <a:schemeClr val="lt2">
              <a:alpha val="80000"/>
            </a:schemeClr>
          </a:solidFill>
        </p:spPr>
      </p:sp>
      <p:sp>
        <p:nvSpPr>
          <p:cNvPr id="8" name="AutoShape 8"/>
          <p:cNvSpPr/>
          <p:nvPr/>
        </p:nvSpPr>
        <p:spPr>
          <a:xfrm>
            <a:off x="3377515" y="1649980"/>
            <a:ext cx="855726" cy="855726"/>
          </a:xfrm>
          <a:prstGeom prst="ellipse">
            <a:avLst/>
          </a:prstGeom>
          <a:solidFill>
            <a:schemeClr val="accent1">
              <a:alpha val="100000"/>
            </a:schemeClr>
          </a:solidFill>
        </p:spPr>
      </p:sp>
      <p:sp>
        <p:nvSpPr>
          <p:cNvPr id="9" name="TextBox 9"/>
          <p:cNvSpPr txBox="1"/>
          <p:nvPr/>
        </p:nvSpPr>
        <p:spPr>
          <a:xfrm>
            <a:off x="2795728" y="3275506"/>
            <a:ext cx="2019300" cy="3010781"/>
          </a:xfrm>
          <a:prstGeom prst="rect">
            <a:avLst/>
          </a:prstGeom>
        </p:spPr>
        <p:txBody>
          <a:bodyPr vert="horz" wrap="square" lIns="123825" tIns="123825" rIns="57150" bIns="123825"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通过优化流程和工具，将部分内部作业提前或延后完成，如模具预热、工具准备等。</a:t>
            </a:r>
            <a:endParaRPr lang="en-US" sz="1250">
              <a:solidFill>
                <a:schemeClr val="dk1">
                  <a:alpha val="100000"/>
                </a:schemeClr>
              </a:solidFill>
              <a:latin typeface="Noto Sans SC"/>
              <a:ea typeface="Noto Sans SC"/>
              <a:cs typeface="Noto Sans SC"/>
            </a:endParaRPr>
          </a:p>
        </p:txBody>
      </p:sp>
      <p:sp>
        <p:nvSpPr>
          <p:cNvPr id="10" name="TextBox 10"/>
          <p:cNvSpPr txBox="1"/>
          <p:nvPr/>
        </p:nvSpPr>
        <p:spPr>
          <a:xfrm>
            <a:off x="3403897" y="1712738"/>
            <a:ext cx="802962" cy="730211"/>
          </a:xfrm>
          <a:prstGeom prst="rect">
            <a:avLst/>
          </a:prstGeom>
          <a:noFill/>
        </p:spPr>
        <p:txBody>
          <a:bodyPr vert="horz" wrap="none" lIns="0" tIns="0" rIns="0" bIns="0" rtlCol="0" anchor="ctr" anchorCtr="0">
            <a:noAutofit/>
          </a:bodyPr>
          <a:lstStyle/>
          <a:p>
            <a:pPr algn="ctr">
              <a:lnSpc>
                <a:spcPct val="100000"/>
              </a:lnSpc>
              <a:spcBef>
                <a:spcPct val="0"/>
              </a:spcBef>
            </a:pPr>
            <a:r>
              <a:rPr lang="en-US" sz="3600">
                <a:solidFill>
                  <a:srgbClr val="FFFFFF">
                    <a:alpha val="100000"/>
                  </a:srgbClr>
                </a:solidFill>
                <a:latin typeface="Noto Sans SC"/>
                <a:ea typeface="Noto Sans SC"/>
                <a:cs typeface="Noto Sans SC"/>
              </a:rPr>
              <a:t>02</a:t>
            </a:r>
            <a:endParaRPr lang="en-US" sz="3600">
              <a:solidFill>
                <a:srgbClr val="FFFFFF">
                  <a:alpha val="100000"/>
                </a:srgbClr>
              </a:solidFill>
              <a:latin typeface="Noto Sans SC"/>
              <a:ea typeface="Noto Sans SC"/>
              <a:cs typeface="Noto Sans SC"/>
            </a:endParaRPr>
          </a:p>
        </p:txBody>
      </p:sp>
      <p:sp>
        <p:nvSpPr>
          <p:cNvPr id="11" name="AutoShape 11"/>
          <p:cNvSpPr/>
          <p:nvPr/>
        </p:nvSpPr>
        <p:spPr>
          <a:xfrm>
            <a:off x="5003222" y="2050015"/>
            <a:ext cx="2190750" cy="4428588"/>
          </a:xfrm>
          <a:prstGeom prst="round2SameRect">
            <a:avLst/>
          </a:prstGeom>
          <a:solidFill>
            <a:schemeClr val="lt2">
              <a:alpha val="80000"/>
            </a:schemeClr>
          </a:solidFill>
        </p:spPr>
      </p:sp>
      <p:sp>
        <p:nvSpPr>
          <p:cNvPr id="12" name="AutoShape 12"/>
          <p:cNvSpPr/>
          <p:nvPr/>
        </p:nvSpPr>
        <p:spPr>
          <a:xfrm>
            <a:off x="5670734" y="1649980"/>
            <a:ext cx="855726" cy="855726"/>
          </a:xfrm>
          <a:prstGeom prst="ellipse">
            <a:avLst/>
          </a:prstGeom>
          <a:solidFill>
            <a:schemeClr val="accent1">
              <a:alpha val="100000"/>
            </a:schemeClr>
          </a:solidFill>
        </p:spPr>
      </p:sp>
      <p:sp>
        <p:nvSpPr>
          <p:cNvPr id="13" name="TextBox 13"/>
          <p:cNvSpPr txBox="1"/>
          <p:nvPr/>
        </p:nvSpPr>
        <p:spPr>
          <a:xfrm>
            <a:off x="5186928" y="2634432"/>
            <a:ext cx="1817690" cy="704850"/>
          </a:xfrm>
          <a:prstGeom prst="rect">
            <a:avLst/>
          </a:prstGeom>
        </p:spPr>
        <p:txBody>
          <a:bodyPr vert="horz" wrap="square" lIns="0" tIns="0" rIns="0" bIns="0" rtlCol="0" anchor="t" anchorCtr="0">
            <a:noAutofit/>
          </a:bodyPr>
          <a:lstStyle/>
          <a:p>
            <a:pPr algn="ctr">
              <a:lnSpc>
                <a:spcPct val="120000"/>
              </a:lnSpc>
            </a:pPr>
            <a:r>
              <a:rPr lang="en-US" sz="1600" b="1">
                <a:solidFill>
                  <a:schemeClr val="accent1">
                    <a:alpha val="100000"/>
                  </a:schemeClr>
                </a:solidFill>
                <a:latin typeface="Noto Sans SC"/>
                <a:ea typeface="Noto Sans SC"/>
                <a:cs typeface="Noto Sans SC"/>
              </a:rPr>
              <a:t>并行作业</a:t>
            </a:r>
            <a:endParaRPr lang="en-US" sz="1600" b="1">
              <a:solidFill>
                <a:schemeClr val="accent1">
                  <a:alpha val="100000"/>
                </a:schemeClr>
              </a:solidFill>
              <a:latin typeface="Noto Sans SC"/>
              <a:ea typeface="Noto Sans SC"/>
              <a:cs typeface="Noto Sans SC"/>
            </a:endParaRPr>
          </a:p>
        </p:txBody>
      </p:sp>
      <p:sp>
        <p:nvSpPr>
          <p:cNvPr id="14" name="TextBox 14"/>
          <p:cNvSpPr txBox="1"/>
          <p:nvPr/>
        </p:nvSpPr>
        <p:spPr>
          <a:xfrm>
            <a:off x="5088947" y="3275506"/>
            <a:ext cx="2019300" cy="2947454"/>
          </a:xfrm>
          <a:prstGeom prst="rect">
            <a:avLst/>
          </a:prstGeom>
        </p:spPr>
        <p:txBody>
          <a:bodyPr vert="horz" wrap="square" lIns="123825" tIns="123825" rIns="57150" bIns="123825"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安排多人同时进行换模作业，缩短整体时间，但需确保作业安全性和协调性。</a:t>
            </a:r>
            <a:endParaRPr lang="en-US" sz="1250">
              <a:solidFill>
                <a:schemeClr val="dk1">
                  <a:alpha val="100000"/>
                </a:schemeClr>
              </a:solidFill>
              <a:latin typeface="Noto Sans SC"/>
              <a:ea typeface="Noto Sans SC"/>
              <a:cs typeface="Noto Sans SC"/>
            </a:endParaRPr>
          </a:p>
        </p:txBody>
      </p:sp>
      <p:sp>
        <p:nvSpPr>
          <p:cNvPr id="15" name="TextBox 15"/>
          <p:cNvSpPr txBox="1"/>
          <p:nvPr/>
        </p:nvSpPr>
        <p:spPr>
          <a:xfrm>
            <a:off x="5697116" y="1712738"/>
            <a:ext cx="802962" cy="730211"/>
          </a:xfrm>
          <a:prstGeom prst="rect">
            <a:avLst/>
          </a:prstGeom>
          <a:noFill/>
        </p:spPr>
        <p:txBody>
          <a:bodyPr vert="horz" wrap="none" lIns="0" tIns="0" rIns="0" bIns="0" rtlCol="0" anchor="ctr" anchorCtr="0">
            <a:noAutofit/>
          </a:bodyPr>
          <a:lstStyle/>
          <a:p>
            <a:pPr algn="ctr">
              <a:lnSpc>
                <a:spcPct val="100000"/>
              </a:lnSpc>
              <a:spcBef>
                <a:spcPct val="0"/>
              </a:spcBef>
            </a:pPr>
            <a:r>
              <a:rPr lang="en-US" sz="3600">
                <a:solidFill>
                  <a:srgbClr val="FFFFFF">
                    <a:alpha val="100000"/>
                  </a:srgbClr>
                </a:solidFill>
                <a:latin typeface="Noto Sans SC"/>
                <a:ea typeface="Noto Sans SC"/>
                <a:cs typeface="Noto Sans SC"/>
              </a:rPr>
              <a:t>03</a:t>
            </a:r>
            <a:endParaRPr lang="en-US" sz="3600">
              <a:solidFill>
                <a:srgbClr val="FFFFFF">
                  <a:alpha val="100000"/>
                </a:srgbClr>
              </a:solidFill>
              <a:latin typeface="Noto Sans SC"/>
              <a:ea typeface="Noto Sans SC"/>
              <a:cs typeface="Noto Sans SC"/>
            </a:endParaRPr>
          </a:p>
        </p:txBody>
      </p:sp>
      <p:sp>
        <p:nvSpPr>
          <p:cNvPr id="16" name="AutoShape 16"/>
          <p:cNvSpPr/>
          <p:nvPr/>
        </p:nvSpPr>
        <p:spPr>
          <a:xfrm>
            <a:off x="7275952" y="2079919"/>
            <a:ext cx="2190750" cy="4398684"/>
          </a:xfrm>
          <a:prstGeom prst="round2SameRect">
            <a:avLst/>
          </a:prstGeom>
          <a:solidFill>
            <a:schemeClr val="lt2">
              <a:alpha val="80000"/>
            </a:schemeClr>
          </a:solidFill>
        </p:spPr>
      </p:sp>
      <p:sp>
        <p:nvSpPr>
          <p:cNvPr id="17" name="AutoShape 17"/>
          <p:cNvSpPr/>
          <p:nvPr/>
        </p:nvSpPr>
        <p:spPr>
          <a:xfrm>
            <a:off x="7943464" y="1679885"/>
            <a:ext cx="855726" cy="855726"/>
          </a:xfrm>
          <a:prstGeom prst="ellipse">
            <a:avLst/>
          </a:prstGeom>
          <a:solidFill>
            <a:schemeClr val="accent1">
              <a:alpha val="100000"/>
            </a:schemeClr>
          </a:solidFill>
        </p:spPr>
      </p:sp>
      <p:sp>
        <p:nvSpPr>
          <p:cNvPr id="18" name="TextBox 18"/>
          <p:cNvSpPr txBox="1"/>
          <p:nvPr/>
        </p:nvSpPr>
        <p:spPr>
          <a:xfrm>
            <a:off x="7361677" y="3305411"/>
            <a:ext cx="2019300" cy="2980876"/>
          </a:xfrm>
          <a:prstGeom prst="rect">
            <a:avLst/>
          </a:prstGeom>
        </p:spPr>
        <p:txBody>
          <a:bodyPr vert="horz" wrap="square" lIns="123825" tIns="123825" rIns="57150" bIns="123825"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制定详细的换模操作标准，减少调整和试错时间，提高换模效率和一致性。</a:t>
            </a:r>
            <a:endParaRPr lang="en-US" sz="1250">
              <a:solidFill>
                <a:schemeClr val="dk1">
                  <a:alpha val="100000"/>
                </a:schemeClr>
              </a:solidFill>
              <a:latin typeface="Noto Sans SC"/>
              <a:ea typeface="Noto Sans SC"/>
              <a:cs typeface="Noto Sans SC"/>
            </a:endParaRPr>
          </a:p>
        </p:txBody>
      </p:sp>
      <p:sp>
        <p:nvSpPr>
          <p:cNvPr id="19" name="TextBox 19"/>
          <p:cNvSpPr txBox="1"/>
          <p:nvPr/>
        </p:nvSpPr>
        <p:spPr>
          <a:xfrm>
            <a:off x="7969846" y="1742642"/>
            <a:ext cx="802962" cy="730211"/>
          </a:xfrm>
          <a:prstGeom prst="rect">
            <a:avLst/>
          </a:prstGeom>
          <a:noFill/>
        </p:spPr>
        <p:txBody>
          <a:bodyPr vert="horz" wrap="none" lIns="0" tIns="0" rIns="0" bIns="0" rtlCol="0" anchor="ctr" anchorCtr="0">
            <a:noAutofit/>
          </a:bodyPr>
          <a:lstStyle/>
          <a:p>
            <a:pPr algn="ctr">
              <a:lnSpc>
                <a:spcPct val="100000"/>
              </a:lnSpc>
              <a:spcBef>
                <a:spcPct val="0"/>
              </a:spcBef>
            </a:pPr>
            <a:r>
              <a:rPr lang="en-US" sz="3600">
                <a:solidFill>
                  <a:srgbClr val="FFFFFF">
                    <a:alpha val="100000"/>
                  </a:srgbClr>
                </a:solidFill>
                <a:latin typeface="Noto Sans SC"/>
                <a:ea typeface="Noto Sans SC"/>
                <a:cs typeface="Noto Sans SC"/>
              </a:rPr>
              <a:t>04</a:t>
            </a:r>
            <a:endParaRPr lang="en-US" sz="3600">
              <a:solidFill>
                <a:srgbClr val="FFFFFF">
                  <a:alpha val="100000"/>
                </a:srgbClr>
              </a:solidFill>
              <a:latin typeface="Noto Sans SC"/>
              <a:ea typeface="Noto Sans SC"/>
              <a:cs typeface="Noto Sans SC"/>
            </a:endParaRPr>
          </a:p>
        </p:txBody>
      </p:sp>
      <p:sp>
        <p:nvSpPr>
          <p:cNvPr id="20" name="AutoShape 20"/>
          <p:cNvSpPr/>
          <p:nvPr/>
        </p:nvSpPr>
        <p:spPr>
          <a:xfrm>
            <a:off x="9548682" y="2050015"/>
            <a:ext cx="2190750" cy="4428588"/>
          </a:xfrm>
          <a:prstGeom prst="round2SameRect">
            <a:avLst/>
          </a:prstGeom>
          <a:solidFill>
            <a:schemeClr val="lt2">
              <a:alpha val="80000"/>
            </a:schemeClr>
          </a:solidFill>
        </p:spPr>
      </p:sp>
      <p:sp>
        <p:nvSpPr>
          <p:cNvPr id="21" name="AutoShape 21"/>
          <p:cNvSpPr/>
          <p:nvPr/>
        </p:nvSpPr>
        <p:spPr>
          <a:xfrm>
            <a:off x="10216194" y="1649980"/>
            <a:ext cx="855726" cy="855726"/>
          </a:xfrm>
          <a:prstGeom prst="ellipse">
            <a:avLst/>
          </a:prstGeom>
          <a:solidFill>
            <a:schemeClr val="accent1">
              <a:alpha val="100000"/>
            </a:schemeClr>
          </a:solidFill>
        </p:spPr>
      </p:sp>
      <p:sp>
        <p:nvSpPr>
          <p:cNvPr id="22" name="TextBox 22"/>
          <p:cNvSpPr txBox="1"/>
          <p:nvPr/>
        </p:nvSpPr>
        <p:spPr>
          <a:xfrm>
            <a:off x="9634407" y="3275506"/>
            <a:ext cx="2019300" cy="2947454"/>
          </a:xfrm>
          <a:prstGeom prst="rect">
            <a:avLst/>
          </a:prstGeom>
        </p:spPr>
        <p:txBody>
          <a:bodyPr vert="horz" wrap="square" lIns="123825" tIns="123825" rIns="57150" bIns="123825"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采用液压、气动等快速夹紧工具，减少传统螺栓固定所需的时间。</a:t>
            </a:r>
            <a:endParaRPr lang="en-US" sz="1250">
              <a:solidFill>
                <a:schemeClr val="dk1">
                  <a:alpha val="100000"/>
                </a:schemeClr>
              </a:solidFill>
              <a:latin typeface="Noto Sans SC"/>
              <a:ea typeface="Noto Sans SC"/>
              <a:cs typeface="Noto Sans SC"/>
            </a:endParaRPr>
          </a:p>
        </p:txBody>
      </p:sp>
      <p:sp>
        <p:nvSpPr>
          <p:cNvPr id="23" name="TextBox 23"/>
          <p:cNvSpPr txBox="1"/>
          <p:nvPr/>
        </p:nvSpPr>
        <p:spPr>
          <a:xfrm>
            <a:off x="10242576" y="1712738"/>
            <a:ext cx="802962" cy="730211"/>
          </a:xfrm>
          <a:prstGeom prst="rect">
            <a:avLst/>
          </a:prstGeom>
          <a:noFill/>
        </p:spPr>
        <p:txBody>
          <a:bodyPr vert="horz" wrap="none" lIns="0" tIns="0" rIns="0" bIns="0" rtlCol="0" anchor="ctr" anchorCtr="0">
            <a:noAutofit/>
          </a:bodyPr>
          <a:lstStyle/>
          <a:p>
            <a:pPr algn="ctr">
              <a:lnSpc>
                <a:spcPct val="100000"/>
              </a:lnSpc>
              <a:spcBef>
                <a:spcPct val="0"/>
              </a:spcBef>
            </a:pPr>
            <a:r>
              <a:rPr lang="en-US" sz="3600">
                <a:solidFill>
                  <a:srgbClr val="FFFFFF">
                    <a:alpha val="100000"/>
                  </a:srgbClr>
                </a:solidFill>
                <a:latin typeface="Noto Sans SC"/>
                <a:ea typeface="Noto Sans SC"/>
                <a:cs typeface="Noto Sans SC"/>
              </a:rPr>
              <a:t>05</a:t>
            </a:r>
            <a:endParaRPr lang="en-US" sz="3600">
              <a:solidFill>
                <a:srgbClr val="FFFFFF">
                  <a:alpha val="100000"/>
                </a:srgbClr>
              </a:solidFill>
              <a:latin typeface="Noto Sans SC"/>
              <a:ea typeface="Noto Sans SC"/>
              <a:cs typeface="Noto Sans SC"/>
            </a:endParaRPr>
          </a:p>
        </p:txBody>
      </p:sp>
      <p:sp>
        <p:nvSpPr>
          <p:cNvPr id="24" name="TextBox 24"/>
          <p:cNvSpPr txBox="1"/>
          <p:nvPr/>
        </p:nvSpPr>
        <p:spPr>
          <a:xfrm>
            <a:off x="2896533" y="2634432"/>
            <a:ext cx="1817690" cy="704850"/>
          </a:xfrm>
          <a:prstGeom prst="rect">
            <a:avLst/>
          </a:prstGeom>
        </p:spPr>
        <p:txBody>
          <a:bodyPr vert="horz" wrap="square" lIns="0" tIns="0" rIns="0" bIns="0" rtlCol="0" anchor="t" anchorCtr="0">
            <a:noAutofit/>
          </a:bodyPr>
          <a:lstStyle/>
          <a:p>
            <a:pPr algn="ctr">
              <a:lnSpc>
                <a:spcPct val="120000"/>
              </a:lnSpc>
            </a:pPr>
            <a:r>
              <a:rPr lang="en-US" sz="1600" b="1">
                <a:solidFill>
                  <a:schemeClr val="accent1">
                    <a:alpha val="100000"/>
                  </a:schemeClr>
                </a:solidFill>
                <a:latin typeface="Noto Sans SC"/>
                <a:ea typeface="Noto Sans SC"/>
                <a:cs typeface="Noto Sans SC"/>
              </a:rPr>
              <a:t>内部作业转化为外部作业</a:t>
            </a:r>
            <a:endParaRPr lang="en-US" sz="1600" b="1">
              <a:solidFill>
                <a:schemeClr val="accent1">
                  <a:alpha val="100000"/>
                </a:schemeClr>
              </a:solidFill>
              <a:latin typeface="Noto Sans SC"/>
              <a:ea typeface="Noto Sans SC"/>
              <a:cs typeface="Noto Sans SC"/>
            </a:endParaRPr>
          </a:p>
        </p:txBody>
      </p:sp>
      <p:sp>
        <p:nvSpPr>
          <p:cNvPr id="25" name="TextBox 25"/>
          <p:cNvSpPr txBox="1"/>
          <p:nvPr/>
        </p:nvSpPr>
        <p:spPr>
          <a:xfrm>
            <a:off x="9717122" y="2634432"/>
            <a:ext cx="1817690" cy="704850"/>
          </a:xfrm>
          <a:prstGeom prst="rect">
            <a:avLst/>
          </a:prstGeom>
        </p:spPr>
        <p:txBody>
          <a:bodyPr vert="horz" wrap="square" lIns="0" tIns="0" rIns="0" bIns="0" rtlCol="0" anchor="t" anchorCtr="0">
            <a:noAutofit/>
          </a:bodyPr>
          <a:lstStyle/>
          <a:p>
            <a:pPr algn="ctr">
              <a:lnSpc>
                <a:spcPct val="120000"/>
              </a:lnSpc>
            </a:pPr>
            <a:r>
              <a:rPr lang="en-US" sz="1600" b="1">
                <a:solidFill>
                  <a:schemeClr val="accent1">
                    <a:alpha val="100000"/>
                  </a:schemeClr>
                </a:solidFill>
                <a:latin typeface="Noto Sans SC"/>
                <a:ea typeface="Noto Sans SC"/>
                <a:cs typeface="Noto Sans SC"/>
              </a:rPr>
              <a:t>使用快速夹紧装置</a:t>
            </a:r>
            <a:endParaRPr lang="en-US" sz="1600" b="1">
              <a:solidFill>
                <a:schemeClr val="accent1">
                  <a:alpha val="100000"/>
                </a:schemeClr>
              </a:solidFill>
              <a:latin typeface="Noto Sans SC"/>
              <a:ea typeface="Noto Sans SC"/>
              <a:cs typeface="Noto Sans SC"/>
            </a:endParaRPr>
          </a:p>
        </p:txBody>
      </p:sp>
      <p:sp>
        <p:nvSpPr>
          <p:cNvPr id="26" name="TextBox 26"/>
          <p:cNvSpPr txBox="1"/>
          <p:nvPr/>
        </p:nvSpPr>
        <p:spPr>
          <a:xfrm>
            <a:off x="7426726" y="2634432"/>
            <a:ext cx="1817690" cy="704850"/>
          </a:xfrm>
          <a:prstGeom prst="rect">
            <a:avLst/>
          </a:prstGeom>
        </p:spPr>
        <p:txBody>
          <a:bodyPr vert="horz" wrap="square" lIns="0" tIns="0" rIns="0" bIns="0" rtlCol="0" anchor="t" anchorCtr="0">
            <a:noAutofit/>
          </a:bodyPr>
          <a:lstStyle/>
          <a:p>
            <a:pPr algn="ctr">
              <a:lnSpc>
                <a:spcPct val="120000"/>
              </a:lnSpc>
            </a:pPr>
            <a:r>
              <a:rPr lang="en-US" sz="1600" b="1">
                <a:solidFill>
                  <a:schemeClr val="accent1">
                    <a:alpha val="100000"/>
                  </a:schemeClr>
                </a:solidFill>
                <a:latin typeface="Noto Sans SC"/>
                <a:ea typeface="Noto Sans SC"/>
                <a:cs typeface="Noto Sans SC"/>
              </a:rPr>
              <a:t>标准化作业</a:t>
            </a:r>
            <a:endParaRPr lang="en-US" sz="1600" b="1">
              <a:solidFill>
                <a:schemeClr val="accent1">
                  <a:alpha val="100000"/>
                </a:schemeClr>
              </a:solidFill>
              <a:latin typeface="Noto Sans SC"/>
              <a:ea typeface="Noto Sans SC"/>
              <a:cs typeface="Noto Sans SC"/>
            </a:endParaRPr>
          </a:p>
        </p:txBody>
      </p:sp>
      <p:sp>
        <p:nvSpPr>
          <p:cNvPr id="27" name="TextBox 27"/>
          <p:cNvSpPr txBox="1"/>
          <p:nvPr/>
        </p:nvSpPr>
        <p:spPr>
          <a:xfrm>
            <a:off x="588361" y="2634432"/>
            <a:ext cx="1817690" cy="704850"/>
          </a:xfrm>
          <a:prstGeom prst="rect">
            <a:avLst/>
          </a:prstGeom>
        </p:spPr>
        <p:txBody>
          <a:bodyPr vert="horz" wrap="square" lIns="0" tIns="0" rIns="0" bIns="0" rtlCol="0" anchor="t" anchorCtr="0">
            <a:noAutofit/>
          </a:bodyPr>
          <a:lstStyle/>
          <a:p>
            <a:pPr algn="ctr">
              <a:lnSpc>
                <a:spcPct val="120000"/>
              </a:lnSpc>
            </a:pPr>
            <a:r>
              <a:rPr lang="en-US" sz="1600" b="1">
                <a:solidFill>
                  <a:schemeClr val="accent1">
                    <a:alpha val="100000"/>
                  </a:schemeClr>
                </a:solidFill>
                <a:latin typeface="Noto Sans SC"/>
                <a:ea typeface="Noto Sans SC"/>
                <a:cs typeface="Noto Sans SC"/>
              </a:rPr>
              <a:t>区分内部与外部作业</a:t>
            </a:r>
            <a:endParaRPr lang="en-US" sz="1600" b="1">
              <a:solidFill>
                <a:schemeClr val="accent1">
                  <a:alpha val="100000"/>
                </a:schemeClr>
              </a:solidFill>
              <a:latin typeface="Noto Sans SC"/>
              <a:ea typeface="Noto Sans SC"/>
              <a:cs typeface="Noto Sans S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392919" y="1740528"/>
            <a:ext cx="638629" cy="638629"/>
          </a:xfrm>
          <a:prstGeom prst="rect">
            <a:avLst/>
          </a:prstGeom>
          <a:noFill/>
          <a:ln w="19050">
            <a:solidFill>
              <a:schemeClr val="accent1">
                <a:alpha val="100000"/>
              </a:schemeClr>
            </a:solidFill>
            <a:prstDash val="solid"/>
          </a:ln>
        </p:spPr>
      </p:sp>
      <p:sp>
        <p:nvSpPr>
          <p:cNvPr id="3" name="AutoShape 3"/>
          <p:cNvSpPr/>
          <p:nvPr/>
        </p:nvSpPr>
        <p:spPr>
          <a:xfrm>
            <a:off x="642135" y="4775810"/>
            <a:ext cx="638629" cy="638629"/>
          </a:xfrm>
          <a:prstGeom prst="rect">
            <a:avLst/>
          </a:prstGeom>
          <a:noFill/>
          <a:ln w="19050">
            <a:solidFill>
              <a:schemeClr val="accent1">
                <a:alpha val="100000"/>
              </a:schemeClr>
            </a:solidFill>
            <a:prstDash val="solid"/>
          </a:ln>
        </p:spPr>
      </p:sp>
      <p:sp>
        <p:nvSpPr>
          <p:cNvPr id="4" name="AutoShape 4"/>
          <p:cNvSpPr/>
          <p:nvPr/>
        </p:nvSpPr>
        <p:spPr>
          <a:xfrm>
            <a:off x="642135" y="3282754"/>
            <a:ext cx="638629" cy="638629"/>
          </a:xfrm>
          <a:prstGeom prst="rect">
            <a:avLst/>
          </a:prstGeom>
          <a:noFill/>
          <a:ln w="19050">
            <a:solidFill>
              <a:schemeClr val="accent1">
                <a:alpha val="100000"/>
              </a:schemeClr>
            </a:solidFill>
            <a:prstDash val="solid"/>
          </a:ln>
        </p:spPr>
      </p:sp>
      <p:sp>
        <p:nvSpPr>
          <p:cNvPr id="5" name="TextBox 5"/>
          <p:cNvSpPr txBox="1"/>
          <p:nvPr/>
        </p:nvSpPr>
        <p:spPr>
          <a:xfrm>
            <a:off x="1477002" y="2075067"/>
            <a:ext cx="3852718" cy="949779"/>
          </a:xfrm>
          <a:prstGeom prst="rect">
            <a:avLst/>
          </a:prstGeom>
        </p:spPr>
        <p:txBody>
          <a:bodyPr vert="horz" wrap="square" lIns="123825" tIns="57150" rIns="5715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通过看板信号触发上游工序的生产，避免过量生产，减少库存浪费。</a:t>
            </a:r>
            <a:endParaRPr lang="en-US" sz="1500">
              <a:solidFill>
                <a:schemeClr val="dk1">
                  <a:alpha val="100000"/>
                </a:schemeClr>
              </a:solidFill>
              <a:latin typeface="Noto Sans SC"/>
              <a:ea typeface="Noto Sans SC"/>
              <a:cs typeface="Noto Sans SC"/>
            </a:endParaRPr>
          </a:p>
        </p:txBody>
      </p:sp>
      <p:sp>
        <p:nvSpPr>
          <p:cNvPr id="6" name="TextBox 6"/>
          <p:cNvSpPr txBox="1"/>
          <p:nvPr/>
        </p:nvSpPr>
        <p:spPr>
          <a:xfrm>
            <a:off x="1477002" y="1497844"/>
            <a:ext cx="4219575" cy="738707"/>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Noto Sans SC"/>
                <a:ea typeface="Noto Sans SC"/>
                <a:cs typeface="Noto Sans SC"/>
              </a:rPr>
              <a:t>拉动式生产</a:t>
            </a:r>
            <a:endParaRPr lang="en-US" sz="2400" b="1">
              <a:solidFill>
                <a:schemeClr val="accent1">
                  <a:alpha val="100000"/>
                </a:schemeClr>
              </a:solidFill>
              <a:latin typeface="Noto Sans SC"/>
              <a:ea typeface="Noto Sans SC"/>
              <a:cs typeface="Noto Sans SC"/>
            </a:endParaRPr>
          </a:p>
        </p:txBody>
      </p:sp>
      <p:sp>
        <p:nvSpPr>
          <p:cNvPr id="7" name="TextBox 7"/>
          <p:cNvSpPr txBox="1"/>
          <p:nvPr/>
        </p:nvSpPr>
        <p:spPr>
          <a:xfrm>
            <a:off x="1477002" y="5129074"/>
            <a:ext cx="3852718" cy="1005991"/>
          </a:xfrm>
          <a:prstGeom prst="rect">
            <a:avLst/>
          </a:prstGeom>
        </p:spPr>
        <p:txBody>
          <a:bodyPr vert="horz" wrap="square" lIns="123825" tIns="57150" rIns="5715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通过看板数量控制生产过程中的在制品数量，避免生产过剩和资源浪费。</a:t>
            </a:r>
            <a:endParaRPr lang="en-US" sz="1500">
              <a:solidFill>
                <a:schemeClr val="dk1">
                  <a:alpha val="100000"/>
                </a:schemeClr>
              </a:solidFill>
              <a:latin typeface="Noto Sans SC"/>
              <a:ea typeface="Noto Sans SC"/>
              <a:cs typeface="Noto Sans SC"/>
            </a:endParaRPr>
          </a:p>
        </p:txBody>
      </p:sp>
      <p:sp>
        <p:nvSpPr>
          <p:cNvPr id="8" name="TextBox 8"/>
          <p:cNvSpPr txBox="1"/>
          <p:nvPr/>
        </p:nvSpPr>
        <p:spPr>
          <a:xfrm>
            <a:off x="1477002" y="4542202"/>
            <a:ext cx="4219575" cy="736876"/>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Noto Sans SC"/>
                <a:ea typeface="Noto Sans SC"/>
                <a:cs typeface="Noto Sans SC"/>
              </a:rPr>
              <a:t>限制在制品数量</a:t>
            </a:r>
            <a:endParaRPr lang="en-US" sz="2400" b="1">
              <a:solidFill>
                <a:schemeClr val="accent1">
                  <a:alpha val="100000"/>
                </a:schemeClr>
              </a:solidFill>
              <a:latin typeface="Noto Sans SC"/>
              <a:ea typeface="Noto Sans SC"/>
              <a:cs typeface="Noto Sans SC"/>
            </a:endParaRPr>
          </a:p>
        </p:txBody>
      </p:sp>
      <p:sp>
        <p:nvSpPr>
          <p:cNvPr id="9" name="TextBox 9"/>
          <p:cNvSpPr txBox="1"/>
          <p:nvPr/>
        </p:nvSpPr>
        <p:spPr>
          <a:xfrm>
            <a:off x="1477002" y="3602068"/>
            <a:ext cx="3852718" cy="1007190"/>
          </a:xfrm>
          <a:prstGeom prst="rect">
            <a:avLst/>
          </a:prstGeom>
        </p:spPr>
        <p:txBody>
          <a:bodyPr vert="horz" wrap="square" lIns="123825" tIns="57150" rIns="5715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看板卡片或电子看板直观显示生产进度、库存水平和问题点，便于快速决策。</a:t>
            </a:r>
            <a:endParaRPr lang="en-US" sz="1500">
              <a:solidFill>
                <a:schemeClr val="dk1">
                  <a:alpha val="100000"/>
                </a:schemeClr>
              </a:solidFill>
              <a:latin typeface="Noto Sans SC"/>
              <a:ea typeface="Noto Sans SC"/>
              <a:cs typeface="Noto Sans SC"/>
            </a:endParaRPr>
          </a:p>
        </p:txBody>
      </p:sp>
      <p:sp>
        <p:nvSpPr>
          <p:cNvPr id="10" name="TextBox 10"/>
          <p:cNvSpPr txBox="1"/>
          <p:nvPr/>
        </p:nvSpPr>
        <p:spPr>
          <a:xfrm>
            <a:off x="1477002" y="3024846"/>
            <a:ext cx="4219575" cy="749453"/>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Noto Sans SC"/>
                <a:ea typeface="Noto Sans SC"/>
                <a:cs typeface="Noto Sans SC"/>
              </a:rPr>
              <a:t>可视化管理</a:t>
            </a:r>
            <a:endParaRPr lang="en-US" sz="2400" b="1">
              <a:solidFill>
                <a:schemeClr val="accent1">
                  <a:alpha val="100000"/>
                </a:schemeClr>
              </a:solidFill>
              <a:latin typeface="Noto Sans SC"/>
              <a:ea typeface="Noto Sans SC"/>
              <a:cs typeface="Noto Sans SC"/>
            </a:endParaRPr>
          </a:p>
        </p:txBody>
      </p:sp>
      <p:sp>
        <p:nvSpPr>
          <p:cNvPr id="11" name="TextBox 11"/>
          <p:cNvSpPr txBox="1"/>
          <p:nvPr/>
        </p:nvSpPr>
        <p:spPr>
          <a:xfrm>
            <a:off x="536634" y="1803453"/>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01</a:t>
            </a:r>
            <a:endParaRPr lang="en-US" sz="2400">
              <a:solidFill>
                <a:schemeClr val="accent1">
                  <a:alpha val="100000"/>
                </a:schemeClr>
              </a:solidFill>
              <a:latin typeface="Noto Sans SC"/>
              <a:ea typeface="Noto Sans SC"/>
              <a:cs typeface="Noto Sans SC"/>
            </a:endParaRPr>
          </a:p>
        </p:txBody>
      </p:sp>
      <p:sp>
        <p:nvSpPr>
          <p:cNvPr id="12" name="TextBox 12"/>
          <p:cNvSpPr txBox="1"/>
          <p:nvPr/>
        </p:nvSpPr>
        <p:spPr>
          <a:xfrm>
            <a:off x="536634" y="4843740"/>
            <a:ext cx="849630" cy="5200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03</a:t>
            </a:r>
            <a:endParaRPr lang="en-US" sz="2400">
              <a:solidFill>
                <a:schemeClr val="accent1">
                  <a:alpha val="100000"/>
                </a:schemeClr>
              </a:solidFill>
              <a:latin typeface="Noto Sans SC"/>
              <a:ea typeface="Noto Sans SC"/>
              <a:cs typeface="Noto Sans SC"/>
            </a:endParaRPr>
          </a:p>
        </p:txBody>
      </p:sp>
      <p:sp>
        <p:nvSpPr>
          <p:cNvPr id="13" name="TextBox 13"/>
          <p:cNvSpPr txBox="1"/>
          <p:nvPr/>
        </p:nvSpPr>
        <p:spPr>
          <a:xfrm>
            <a:off x="536634" y="3342036"/>
            <a:ext cx="849630" cy="5200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02</a:t>
            </a:r>
            <a:endParaRPr lang="en-US" sz="2400">
              <a:solidFill>
                <a:schemeClr val="accent1">
                  <a:alpha val="100000"/>
                </a:schemeClr>
              </a:solidFill>
              <a:latin typeface="Noto Sans SC"/>
              <a:ea typeface="Noto Sans SC"/>
              <a:cs typeface="Noto Sans SC"/>
            </a:endParaRPr>
          </a:p>
        </p:txBody>
      </p:sp>
      <p:sp>
        <p:nvSpPr>
          <p:cNvPr id="14" name="AutoShape 14"/>
          <p:cNvSpPr/>
          <p:nvPr/>
        </p:nvSpPr>
        <p:spPr>
          <a:xfrm>
            <a:off x="642135" y="1725121"/>
            <a:ext cx="638629" cy="638629"/>
          </a:xfrm>
          <a:prstGeom prst="rect">
            <a:avLst/>
          </a:prstGeom>
          <a:noFill/>
          <a:ln w="19050">
            <a:solidFill>
              <a:schemeClr val="accent1">
                <a:alpha val="100000"/>
              </a:schemeClr>
            </a:solidFill>
            <a:prstDash val="solid"/>
          </a:ln>
        </p:spPr>
      </p:sp>
      <p:sp>
        <p:nvSpPr>
          <p:cNvPr id="15" name="TextBox 15"/>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看板管理系统</a:t>
            </a:r>
            <a:endParaRPr lang="en-US" sz="3000" b="1">
              <a:solidFill>
                <a:schemeClr val="dk2">
                  <a:alpha val="100000"/>
                </a:schemeClr>
              </a:solidFill>
              <a:latin typeface="Noto Sans SC"/>
              <a:ea typeface="Noto Sans SC"/>
              <a:cs typeface="Noto Sans SC"/>
            </a:endParaRPr>
          </a:p>
        </p:txBody>
      </p:sp>
      <p:sp>
        <p:nvSpPr>
          <p:cNvPr id="16" name="AutoShape 16"/>
          <p:cNvSpPr/>
          <p:nvPr/>
        </p:nvSpPr>
        <p:spPr>
          <a:xfrm>
            <a:off x="6392919" y="4791217"/>
            <a:ext cx="638629" cy="638629"/>
          </a:xfrm>
          <a:prstGeom prst="rect">
            <a:avLst/>
          </a:prstGeom>
          <a:noFill/>
          <a:ln w="19050">
            <a:solidFill>
              <a:schemeClr val="accent1">
                <a:alpha val="100000"/>
              </a:schemeClr>
            </a:solidFill>
            <a:prstDash val="solid"/>
          </a:ln>
        </p:spPr>
      </p:sp>
      <p:sp>
        <p:nvSpPr>
          <p:cNvPr id="17" name="AutoShape 17"/>
          <p:cNvSpPr/>
          <p:nvPr/>
        </p:nvSpPr>
        <p:spPr>
          <a:xfrm>
            <a:off x="6392919" y="3298161"/>
            <a:ext cx="638629" cy="638629"/>
          </a:xfrm>
          <a:prstGeom prst="rect">
            <a:avLst/>
          </a:prstGeom>
          <a:noFill/>
          <a:ln w="19050">
            <a:solidFill>
              <a:schemeClr val="accent1">
                <a:alpha val="100000"/>
              </a:schemeClr>
            </a:solidFill>
            <a:prstDash val="solid"/>
          </a:ln>
        </p:spPr>
      </p:sp>
      <p:sp>
        <p:nvSpPr>
          <p:cNvPr id="18" name="TextBox 18"/>
          <p:cNvSpPr txBox="1"/>
          <p:nvPr/>
        </p:nvSpPr>
        <p:spPr>
          <a:xfrm>
            <a:off x="7227786" y="2090474"/>
            <a:ext cx="3852718" cy="934372"/>
          </a:xfrm>
          <a:prstGeom prst="rect">
            <a:avLst/>
          </a:prstGeom>
          <a:noFill/>
        </p:spPr>
        <p:txBody>
          <a:bodyPr vert="horz" wrap="square" lIns="123825" tIns="57150" rIns="57150" bIns="57150" rtlCol="0" anchor="t" anchorCtr="0">
            <a:noAutofit/>
          </a:bodyPr>
          <a:lstStyle/>
          <a:p>
            <a:pPr algn="l">
              <a:lnSpc>
                <a:spcPct val="140000"/>
              </a:lnSpc>
            </a:pPr>
            <a:r>
              <a:rPr lang="en-US" sz="1500">
                <a:solidFill>
                  <a:srgbClr val="020A49">
                    <a:alpha val="100000"/>
                  </a:srgbClr>
                </a:solidFill>
                <a:latin typeface="Noto Sans SC"/>
                <a:ea typeface="Noto Sans SC"/>
                <a:cs typeface="Noto Sans SC"/>
              </a:rPr>
              <a:t>看板系统能够快速暴露生产异常，如延迟或质量问题，促使团队及时解决。</a:t>
            </a:r>
            <a:endParaRPr lang="en-US" sz="1500">
              <a:solidFill>
                <a:srgbClr val="020A49">
                  <a:alpha val="100000"/>
                </a:srgbClr>
              </a:solidFill>
              <a:latin typeface="Noto Sans SC"/>
              <a:ea typeface="Noto Sans SC"/>
              <a:cs typeface="Noto Sans SC"/>
            </a:endParaRPr>
          </a:p>
        </p:txBody>
      </p:sp>
      <p:sp>
        <p:nvSpPr>
          <p:cNvPr id="19" name="TextBox 19"/>
          <p:cNvSpPr txBox="1"/>
          <p:nvPr/>
        </p:nvSpPr>
        <p:spPr>
          <a:xfrm>
            <a:off x="7227786" y="1513252"/>
            <a:ext cx="4219575" cy="738707"/>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Noto Sans SC"/>
                <a:ea typeface="Noto Sans SC"/>
                <a:cs typeface="Noto Sans SC"/>
              </a:rPr>
              <a:t>异常响应机制</a:t>
            </a:r>
            <a:endParaRPr lang="en-US" sz="2400" b="1">
              <a:solidFill>
                <a:schemeClr val="accent1">
                  <a:alpha val="100000"/>
                </a:schemeClr>
              </a:solidFill>
              <a:latin typeface="Noto Sans SC"/>
              <a:ea typeface="Noto Sans SC"/>
              <a:cs typeface="Noto Sans SC"/>
            </a:endParaRPr>
          </a:p>
        </p:txBody>
      </p:sp>
      <p:sp>
        <p:nvSpPr>
          <p:cNvPr id="20" name="TextBox 20"/>
          <p:cNvSpPr txBox="1"/>
          <p:nvPr/>
        </p:nvSpPr>
        <p:spPr>
          <a:xfrm>
            <a:off x="7227786" y="5144481"/>
            <a:ext cx="3852718" cy="990584"/>
          </a:xfrm>
          <a:prstGeom prst="rect">
            <a:avLst/>
          </a:prstGeom>
        </p:spPr>
        <p:txBody>
          <a:bodyPr vert="horz" wrap="square" lIns="123825" tIns="57150" rIns="5715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将看板系统延伸至供应商，实现供应链的同步生产和物料精准配送。</a:t>
            </a:r>
            <a:endParaRPr lang="en-US" sz="1500">
              <a:solidFill>
                <a:schemeClr val="dk1">
                  <a:alpha val="100000"/>
                </a:schemeClr>
              </a:solidFill>
              <a:latin typeface="Noto Sans SC"/>
              <a:ea typeface="Noto Sans SC"/>
              <a:cs typeface="Noto Sans SC"/>
            </a:endParaRPr>
          </a:p>
        </p:txBody>
      </p:sp>
      <p:sp>
        <p:nvSpPr>
          <p:cNvPr id="21" name="TextBox 21"/>
          <p:cNvSpPr txBox="1"/>
          <p:nvPr/>
        </p:nvSpPr>
        <p:spPr>
          <a:xfrm>
            <a:off x="7227786" y="4557609"/>
            <a:ext cx="4219575" cy="736876"/>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Noto Sans SC"/>
                <a:ea typeface="Noto Sans SC"/>
                <a:cs typeface="Noto Sans SC"/>
              </a:rPr>
              <a:t>供应链协同</a:t>
            </a:r>
            <a:endParaRPr lang="en-US" sz="2400" b="1">
              <a:solidFill>
                <a:schemeClr val="accent1">
                  <a:alpha val="100000"/>
                </a:schemeClr>
              </a:solidFill>
              <a:latin typeface="Noto Sans SC"/>
              <a:ea typeface="Noto Sans SC"/>
              <a:cs typeface="Noto Sans SC"/>
            </a:endParaRPr>
          </a:p>
        </p:txBody>
      </p:sp>
      <p:sp>
        <p:nvSpPr>
          <p:cNvPr id="22" name="TextBox 22"/>
          <p:cNvSpPr txBox="1"/>
          <p:nvPr/>
        </p:nvSpPr>
        <p:spPr>
          <a:xfrm>
            <a:off x="7227786" y="3617475"/>
            <a:ext cx="3852718" cy="991782"/>
          </a:xfrm>
          <a:prstGeom prst="rect">
            <a:avLst/>
          </a:prstGeom>
        </p:spPr>
        <p:txBody>
          <a:bodyPr vert="horz" wrap="square" lIns="123825" tIns="57150" rIns="57150" bIns="123825" rtlCol="0" anchor="t" anchorCtr="0">
            <a:noAutofit/>
          </a:bodyPr>
          <a:lstStyle/>
          <a:p>
            <a:pPr>
              <a:lnSpc>
                <a:spcPct val="140000"/>
              </a:lnSpc>
            </a:pPr>
            <a:r>
              <a:rPr lang="en-US" sz="1500">
                <a:solidFill>
                  <a:schemeClr val="dk1">
                    <a:alpha val="100000"/>
                  </a:schemeClr>
                </a:solidFill>
                <a:latin typeface="Noto Sans SC"/>
                <a:ea typeface="Noto Sans SC"/>
                <a:cs typeface="Noto Sans SC"/>
              </a:rPr>
              <a:t>通过分析看板数据，发现流程瓶颈和改进机会，推动生产效率和质量提升。</a:t>
            </a:r>
            <a:endParaRPr lang="en-US" sz="1500">
              <a:solidFill>
                <a:schemeClr val="dk1">
                  <a:alpha val="100000"/>
                </a:schemeClr>
              </a:solidFill>
              <a:latin typeface="Noto Sans SC"/>
              <a:ea typeface="Noto Sans SC"/>
              <a:cs typeface="Noto Sans SC"/>
            </a:endParaRPr>
          </a:p>
        </p:txBody>
      </p:sp>
      <p:sp>
        <p:nvSpPr>
          <p:cNvPr id="23" name="TextBox 23"/>
          <p:cNvSpPr txBox="1"/>
          <p:nvPr/>
        </p:nvSpPr>
        <p:spPr>
          <a:xfrm>
            <a:off x="7227786" y="3040253"/>
            <a:ext cx="4219575" cy="749453"/>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Noto Sans SC"/>
                <a:ea typeface="Noto Sans SC"/>
                <a:cs typeface="Noto Sans SC"/>
              </a:rPr>
              <a:t>持续改进</a:t>
            </a:r>
            <a:endParaRPr lang="en-US" sz="2400" b="1">
              <a:solidFill>
                <a:schemeClr val="accent1">
                  <a:alpha val="100000"/>
                </a:schemeClr>
              </a:solidFill>
              <a:latin typeface="Noto Sans SC"/>
              <a:ea typeface="Noto Sans SC"/>
              <a:cs typeface="Noto Sans SC"/>
            </a:endParaRPr>
          </a:p>
        </p:txBody>
      </p:sp>
      <p:sp>
        <p:nvSpPr>
          <p:cNvPr id="24" name="TextBox 24"/>
          <p:cNvSpPr txBox="1"/>
          <p:nvPr/>
        </p:nvSpPr>
        <p:spPr>
          <a:xfrm>
            <a:off x="6287418" y="1799810"/>
            <a:ext cx="849630" cy="5200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04</a:t>
            </a:r>
            <a:endParaRPr lang="en-US" sz="2400">
              <a:solidFill>
                <a:schemeClr val="accent1">
                  <a:alpha val="100000"/>
                </a:schemeClr>
              </a:solidFill>
              <a:latin typeface="Noto Sans SC"/>
              <a:ea typeface="Noto Sans SC"/>
              <a:cs typeface="Noto Sans SC"/>
            </a:endParaRPr>
          </a:p>
        </p:txBody>
      </p:sp>
      <p:sp>
        <p:nvSpPr>
          <p:cNvPr id="25" name="TextBox 25"/>
          <p:cNvSpPr txBox="1"/>
          <p:nvPr/>
        </p:nvSpPr>
        <p:spPr>
          <a:xfrm>
            <a:off x="6287418" y="4859147"/>
            <a:ext cx="849630" cy="5200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06</a:t>
            </a:r>
            <a:endParaRPr lang="en-US" sz="2400">
              <a:solidFill>
                <a:schemeClr val="accent1">
                  <a:alpha val="100000"/>
                </a:schemeClr>
              </a:solidFill>
              <a:latin typeface="Noto Sans SC"/>
              <a:ea typeface="Noto Sans SC"/>
              <a:cs typeface="Noto Sans SC"/>
            </a:endParaRPr>
          </a:p>
        </p:txBody>
      </p:sp>
      <p:sp>
        <p:nvSpPr>
          <p:cNvPr id="26" name="TextBox 26"/>
          <p:cNvSpPr txBox="1"/>
          <p:nvPr/>
        </p:nvSpPr>
        <p:spPr>
          <a:xfrm>
            <a:off x="6287418" y="3357443"/>
            <a:ext cx="849630" cy="5200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05</a:t>
            </a:r>
            <a:endParaRPr lang="en-US" sz="2400">
              <a:solidFill>
                <a:schemeClr val="accent1">
                  <a:alpha val="100000"/>
                </a:schemeClr>
              </a:solidFill>
              <a:latin typeface="Noto Sans SC"/>
              <a:ea typeface="Noto Sans SC"/>
              <a:cs typeface="Noto Sans S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Noto Sans SC"/>
                <a:ea typeface="Noto Sans SC"/>
                <a:cs typeface="Noto Sans SC"/>
              </a:rPr>
              <a:t>03</a:t>
            </a:r>
            <a:endParaRPr lang="en-US" sz="6600" b="1">
              <a:solidFill>
                <a:srgbClr val="1338FD">
                  <a:alpha val="100000"/>
                </a:srgbClr>
              </a:solidFill>
              <a:latin typeface="Noto Sans SC"/>
              <a:ea typeface="Noto Sans SC"/>
              <a:cs typeface="Noto Sans SC"/>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Noto Sans SC"/>
                <a:ea typeface="Noto Sans SC"/>
                <a:cs typeface="Noto Sans SC"/>
              </a:rPr>
              <a:t>价值流图(VSM)应用</a:t>
            </a:r>
            <a:endParaRPr lang="en-US" sz="4050" b="1">
              <a:solidFill>
                <a:srgbClr val="020A49">
                  <a:alpha val="100000"/>
                </a:srgbClr>
              </a:solidFill>
              <a:latin typeface="Noto Sans SC"/>
              <a:ea typeface="Noto Sans SC"/>
              <a:cs typeface="Noto Sans S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97192" y="1308287"/>
            <a:ext cx="4348638" cy="605790"/>
          </a:xfrm>
          <a:prstGeom prst="rect">
            <a:avLst/>
          </a:prstGeom>
        </p:spPr>
        <p:txBody>
          <a:bodyPr vert="horz" wrap="square" lIns="123825" tIns="123825" rIns="57150" bIns="123825" rtlCol="0" anchor="ctr"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价值流定义</a:t>
            </a:r>
            <a:endParaRPr lang="en-US" sz="2000" b="1">
              <a:solidFill>
                <a:schemeClr val="accent1">
                  <a:alpha val="100000"/>
                </a:schemeClr>
              </a:solidFill>
              <a:latin typeface="Noto Sans SC"/>
              <a:ea typeface="Noto Sans SC"/>
              <a:cs typeface="Noto Sans SC"/>
            </a:endParaRPr>
          </a:p>
        </p:txBody>
      </p:sp>
      <p:sp>
        <p:nvSpPr>
          <p:cNvPr id="3" name="TextBox 3"/>
          <p:cNvSpPr txBox="1"/>
          <p:nvPr/>
        </p:nvSpPr>
        <p:spPr>
          <a:xfrm>
            <a:off x="6865764" y="1308287"/>
            <a:ext cx="4493572" cy="605790"/>
          </a:xfrm>
          <a:prstGeom prst="rect">
            <a:avLst/>
          </a:prstGeom>
        </p:spPr>
        <p:txBody>
          <a:bodyPr vert="horz" wrap="square" lIns="123825" tIns="123825" rIns="57150" bIns="123825" rtlCol="0" anchor="ctr"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物料流与信息流分离分析</a:t>
            </a:r>
            <a:endParaRPr lang="en-US" sz="2000" b="1">
              <a:solidFill>
                <a:schemeClr val="accent1">
                  <a:alpha val="100000"/>
                </a:schemeClr>
              </a:solidFill>
              <a:latin typeface="Noto Sans SC"/>
              <a:ea typeface="Noto Sans SC"/>
              <a:cs typeface="Noto Sans SC"/>
            </a:endParaRPr>
          </a:p>
        </p:txBody>
      </p:sp>
      <p:sp>
        <p:nvSpPr>
          <p:cNvPr id="4" name="TextBox 4"/>
          <p:cNvSpPr txBox="1"/>
          <p:nvPr/>
        </p:nvSpPr>
        <p:spPr>
          <a:xfrm>
            <a:off x="6865764" y="4000377"/>
            <a:ext cx="4493572" cy="605790"/>
          </a:xfrm>
          <a:prstGeom prst="rect">
            <a:avLst/>
          </a:prstGeom>
        </p:spPr>
        <p:txBody>
          <a:bodyPr vert="horz" wrap="square" lIns="123825" tIns="123825" rIns="57150" bIns="123825" rtlCol="0" anchor="ctr"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类型细分</a:t>
            </a:r>
            <a:endParaRPr lang="en-US" sz="2000" b="1">
              <a:solidFill>
                <a:schemeClr val="accent1">
                  <a:alpha val="100000"/>
                </a:schemeClr>
              </a:solidFill>
              <a:latin typeface="Noto Sans SC"/>
              <a:ea typeface="Noto Sans SC"/>
              <a:cs typeface="Noto Sans SC"/>
            </a:endParaRPr>
          </a:p>
        </p:txBody>
      </p:sp>
      <p:sp>
        <p:nvSpPr>
          <p:cNvPr id="5" name="TextBox 5"/>
          <p:cNvSpPr txBox="1"/>
          <p:nvPr/>
        </p:nvSpPr>
        <p:spPr>
          <a:xfrm>
            <a:off x="1297192" y="4762018"/>
            <a:ext cx="4414526" cy="624840"/>
          </a:xfrm>
          <a:prstGeom prst="rect">
            <a:avLst/>
          </a:prstGeom>
        </p:spPr>
        <p:txBody>
          <a:bodyPr vert="horz" wrap="square" lIns="123825" tIns="123825" rIns="57150" bIns="123825" rtlCol="0" anchor="ctr"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未来状态图</a:t>
            </a:r>
            <a:endParaRPr lang="en-US" sz="2000" b="1">
              <a:solidFill>
                <a:schemeClr val="accent1">
                  <a:alpha val="100000"/>
                </a:schemeClr>
              </a:solidFill>
              <a:latin typeface="Noto Sans SC"/>
              <a:ea typeface="Noto Sans SC"/>
              <a:cs typeface="Noto Sans SC"/>
            </a:endParaRPr>
          </a:p>
        </p:txBody>
      </p:sp>
      <p:sp>
        <p:nvSpPr>
          <p:cNvPr id="6" name="TextBox 6"/>
          <p:cNvSpPr txBox="1"/>
          <p:nvPr/>
        </p:nvSpPr>
        <p:spPr>
          <a:xfrm>
            <a:off x="1297192" y="3025846"/>
            <a:ext cx="4348638" cy="605790"/>
          </a:xfrm>
          <a:prstGeom prst="rect">
            <a:avLst/>
          </a:prstGeom>
        </p:spPr>
        <p:txBody>
          <a:bodyPr vert="horz" wrap="square" lIns="123825" tIns="123825" rIns="57150" bIns="123825" rtlCol="0" anchor="ctr"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当前状态图</a:t>
            </a:r>
            <a:endParaRPr lang="en-US" sz="2000" b="1">
              <a:solidFill>
                <a:schemeClr val="accent1">
                  <a:alpha val="100000"/>
                </a:schemeClr>
              </a:solidFill>
              <a:latin typeface="Noto Sans SC"/>
              <a:ea typeface="Noto Sans SC"/>
              <a:cs typeface="Noto Sans SC"/>
            </a:endParaRPr>
          </a:p>
        </p:txBody>
      </p:sp>
      <p:grpSp>
        <p:nvGrpSpPr>
          <p:cNvPr id="7" name="Group 7"/>
          <p:cNvGrpSpPr/>
          <p:nvPr/>
        </p:nvGrpSpPr>
        <p:grpSpPr>
          <a:xfrm rot="0">
            <a:off x="839115" y="1512589"/>
            <a:ext cx="197186" cy="5357334"/>
            <a:chOff x="839115" y="1512589"/>
            <a:chExt cx="197186" cy="5357334"/>
          </a:xfrm>
        </p:grpSpPr>
        <p:sp>
          <p:nvSpPr>
            <p:cNvPr id="8" name="AutoShape 8"/>
            <p:cNvSpPr/>
            <p:nvPr/>
          </p:nvSpPr>
          <p:spPr>
            <a:xfrm>
              <a:off x="839115" y="1512589"/>
              <a:ext cx="197186" cy="197186"/>
            </a:xfrm>
            <a:prstGeom prst="ellipse">
              <a:avLst/>
            </a:prstGeom>
            <a:solidFill>
              <a:schemeClr val="accent1">
                <a:alpha val="100000"/>
              </a:schemeClr>
            </a:solidFill>
          </p:spPr>
        </p:sp>
        <p:sp>
          <p:nvSpPr>
            <p:cNvPr id="9" name="AutoShape 9"/>
            <p:cNvSpPr/>
            <p:nvPr/>
          </p:nvSpPr>
          <p:spPr>
            <a:xfrm>
              <a:off x="839115" y="3230148"/>
              <a:ext cx="197186" cy="197186"/>
            </a:xfrm>
            <a:prstGeom prst="ellipse">
              <a:avLst/>
            </a:prstGeom>
            <a:solidFill>
              <a:schemeClr val="accent1">
                <a:alpha val="100000"/>
              </a:schemeClr>
            </a:solidFill>
          </p:spPr>
        </p:sp>
        <p:sp>
          <p:nvSpPr>
            <p:cNvPr id="10" name="AutoShape 10"/>
            <p:cNvSpPr/>
            <p:nvPr/>
          </p:nvSpPr>
          <p:spPr>
            <a:xfrm>
              <a:off x="839115" y="4975845"/>
              <a:ext cx="197186" cy="197186"/>
            </a:xfrm>
            <a:prstGeom prst="ellipse">
              <a:avLst/>
            </a:prstGeom>
            <a:solidFill>
              <a:schemeClr val="accent1">
                <a:alpha val="100000"/>
              </a:schemeClr>
            </a:solidFill>
          </p:spPr>
        </p:sp>
        <p:cxnSp>
          <p:nvCxnSpPr>
            <p:cNvPr id="11" name="Connector 11"/>
            <p:cNvCxnSpPr/>
            <p:nvPr/>
          </p:nvCxnSpPr>
          <p:spPr>
            <a:xfrm>
              <a:off x="937708" y="1624780"/>
              <a:ext cx="0" cy="5245143"/>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grpSp>
      <p:sp>
        <p:nvSpPr>
          <p:cNvPr id="12" name="TextBox 1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VSM基本概念与类型</a:t>
            </a:r>
            <a:endParaRPr lang="en-US" sz="3000" b="1">
              <a:solidFill>
                <a:schemeClr val="dk2">
                  <a:alpha val="100000"/>
                </a:schemeClr>
              </a:solidFill>
              <a:latin typeface="Noto Sans SC"/>
              <a:ea typeface="Noto Sans SC"/>
              <a:cs typeface="Noto Sans SC"/>
            </a:endParaRPr>
          </a:p>
        </p:txBody>
      </p:sp>
      <p:sp>
        <p:nvSpPr>
          <p:cNvPr id="13" name="AutoShape 13"/>
          <p:cNvSpPr/>
          <p:nvPr/>
        </p:nvSpPr>
        <p:spPr>
          <a:xfrm>
            <a:off x="6455568" y="1512589"/>
            <a:ext cx="197186" cy="197186"/>
          </a:xfrm>
          <a:prstGeom prst="ellipse">
            <a:avLst/>
          </a:prstGeom>
          <a:solidFill>
            <a:schemeClr val="accent1">
              <a:alpha val="100000"/>
            </a:schemeClr>
          </a:solidFill>
        </p:spPr>
      </p:sp>
      <p:sp>
        <p:nvSpPr>
          <p:cNvPr id="14" name="AutoShape 14"/>
          <p:cNvSpPr/>
          <p:nvPr/>
        </p:nvSpPr>
        <p:spPr>
          <a:xfrm>
            <a:off x="6455568" y="4241491"/>
            <a:ext cx="197186" cy="197186"/>
          </a:xfrm>
          <a:prstGeom prst="ellipse">
            <a:avLst/>
          </a:prstGeom>
          <a:solidFill>
            <a:schemeClr val="accent1">
              <a:alpha val="100000"/>
            </a:schemeClr>
          </a:solidFill>
        </p:spPr>
      </p:sp>
      <p:cxnSp>
        <p:nvCxnSpPr>
          <p:cNvPr id="15" name="Connector 15"/>
          <p:cNvCxnSpPr/>
          <p:nvPr/>
        </p:nvCxnSpPr>
        <p:spPr>
          <a:xfrm>
            <a:off x="6554162" y="1670999"/>
            <a:ext cx="0" cy="5208748"/>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16" name="TextBox 16"/>
          <p:cNvSpPr txBox="1"/>
          <p:nvPr/>
        </p:nvSpPr>
        <p:spPr>
          <a:xfrm>
            <a:off x="1297192" y="1804349"/>
            <a:ext cx="4486656" cy="1203960"/>
          </a:xfrm>
          <a:prstGeom prst="rect">
            <a:avLst/>
          </a:prstGeom>
        </p:spPr>
        <p:txBody>
          <a:bodyPr vert="horz" wrap="square" lIns="123825" tIns="0" rIns="57150" bIns="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价值流是指从原材料到成品交付给客户的全过程中，所有增值和非增值活动的总和，涵盖信息流和物料流的动态交互。</a:t>
            </a:r>
            <a:endParaRPr lang="en-US" sz="1500">
              <a:solidFill>
                <a:schemeClr val="dk1">
                  <a:alpha val="100000"/>
                </a:schemeClr>
              </a:solidFill>
              <a:latin typeface="Noto Sans SC"/>
              <a:ea typeface="Noto Sans SC"/>
              <a:cs typeface="Noto Sans SC"/>
            </a:endParaRPr>
          </a:p>
        </p:txBody>
      </p:sp>
      <p:sp>
        <p:nvSpPr>
          <p:cNvPr id="17" name="TextBox 17"/>
          <p:cNvSpPr txBox="1"/>
          <p:nvPr/>
        </p:nvSpPr>
        <p:spPr>
          <a:xfrm>
            <a:off x="1297192" y="3543470"/>
            <a:ext cx="4486275" cy="1152525"/>
          </a:xfrm>
          <a:prstGeom prst="rect">
            <a:avLst/>
          </a:prstGeom>
        </p:spPr>
        <p:txBody>
          <a:bodyPr vert="horz" wrap="square" lIns="123825" tIns="0" rIns="57150" bIns="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通过可视化现有生产流程中的各个环节，识别浪费（如等待、搬运、库存等），为后续优化提供基准依据。</a:t>
            </a:r>
            <a:endParaRPr lang="en-US" sz="1500">
              <a:solidFill>
                <a:schemeClr val="dk1">
                  <a:alpha val="100000"/>
                </a:schemeClr>
              </a:solidFill>
              <a:latin typeface="Noto Sans SC"/>
              <a:ea typeface="Noto Sans SC"/>
              <a:cs typeface="Noto Sans SC"/>
            </a:endParaRPr>
          </a:p>
        </p:txBody>
      </p:sp>
      <p:sp>
        <p:nvSpPr>
          <p:cNvPr id="18" name="TextBox 18"/>
          <p:cNvSpPr txBox="1"/>
          <p:nvPr/>
        </p:nvSpPr>
        <p:spPr>
          <a:xfrm>
            <a:off x="1297192" y="5282464"/>
            <a:ext cx="4486275" cy="1152525"/>
          </a:xfrm>
          <a:prstGeom prst="rect">
            <a:avLst/>
          </a:prstGeom>
        </p:spPr>
        <p:txBody>
          <a:bodyPr vert="horz" wrap="square" lIns="123825" tIns="0" rIns="57150" bIns="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基于精益原则设计的理想流程，明确消除浪费的目标路径，包括节拍时间匹配、连续流建立等核心改进方向。</a:t>
            </a:r>
            <a:endParaRPr lang="en-US" sz="1500">
              <a:solidFill>
                <a:schemeClr val="dk1">
                  <a:alpha val="100000"/>
                </a:schemeClr>
              </a:solidFill>
              <a:latin typeface="Noto Sans SC"/>
              <a:ea typeface="Noto Sans SC"/>
              <a:cs typeface="Noto Sans SC"/>
            </a:endParaRPr>
          </a:p>
        </p:txBody>
      </p:sp>
      <p:sp>
        <p:nvSpPr>
          <p:cNvPr id="19" name="TextBox 19"/>
          <p:cNvSpPr txBox="1"/>
          <p:nvPr/>
        </p:nvSpPr>
        <p:spPr>
          <a:xfrm>
            <a:off x="6865764" y="1804349"/>
            <a:ext cx="4486275" cy="1152525"/>
          </a:xfrm>
          <a:prstGeom prst="rect">
            <a:avLst/>
          </a:prstGeom>
        </p:spPr>
        <p:txBody>
          <a:bodyPr vert="horz" wrap="square" lIns="123825" tIns="0" rIns="57150" bIns="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区分物料流动（如加工、运输）与信息传递（如订单、计划），揭示两者脱节导致的效率瓶颈。</a:t>
            </a:r>
            <a:endParaRPr lang="en-US" sz="1500">
              <a:solidFill>
                <a:schemeClr val="dk1">
                  <a:alpha val="100000"/>
                </a:schemeClr>
              </a:solidFill>
              <a:latin typeface="Noto Sans SC"/>
              <a:ea typeface="Noto Sans SC"/>
              <a:cs typeface="Noto Sans SC"/>
            </a:endParaRPr>
          </a:p>
        </p:txBody>
      </p:sp>
      <p:sp>
        <p:nvSpPr>
          <p:cNvPr id="20" name="TextBox 20"/>
          <p:cNvSpPr txBox="1"/>
          <p:nvPr/>
        </p:nvSpPr>
        <p:spPr>
          <a:xfrm>
            <a:off x="6865764" y="4518000"/>
            <a:ext cx="4486275" cy="1152525"/>
          </a:xfrm>
          <a:prstGeom prst="rect">
            <a:avLst/>
          </a:prstGeom>
        </p:spPr>
        <p:txBody>
          <a:bodyPr vert="horz" wrap="square" lIns="123825" tIns="0" rIns="57150" bIns="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包括宏观VSM（跨部门级）和微观VSM（工序级），前者关注整体协作，后者聚焦局部细节优化。</a:t>
            </a:r>
            <a:endParaRPr lang="en-US" sz="1500">
              <a:solidFill>
                <a:schemeClr val="dk1">
                  <a:alpha val="100000"/>
                </a:schemeClr>
              </a:solidFill>
              <a:latin typeface="Noto Sans SC"/>
              <a:ea typeface="Noto Sans SC"/>
              <a:cs typeface="Noto Sans S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97192" y="1308287"/>
            <a:ext cx="4348638" cy="605790"/>
          </a:xfrm>
          <a:prstGeom prst="rect">
            <a:avLst/>
          </a:prstGeom>
        </p:spPr>
        <p:txBody>
          <a:bodyPr vert="horz" wrap="square" lIns="123825" tIns="123825" rIns="57150" bIns="123825" rtlCol="0" anchor="t" anchorCtr="0">
            <a:noAutofit/>
          </a:bodyPr>
          <a:lstStyle/>
          <a:p>
            <a:pPr>
              <a:lnSpc>
                <a:spcPct val="120000"/>
              </a:lnSpc>
              <a:spcBef>
                <a:spcPts val="450"/>
              </a:spcBef>
            </a:pPr>
            <a:r>
              <a:rPr lang="en-US" sz="1800" b="1">
                <a:solidFill>
                  <a:schemeClr val="accent1">
                    <a:alpha val="100000"/>
                  </a:schemeClr>
                </a:solidFill>
                <a:latin typeface="Noto Sans SC"/>
                <a:ea typeface="Noto Sans SC"/>
                <a:cs typeface="Noto Sans SC"/>
              </a:rPr>
              <a:t>确定产品族</a:t>
            </a:r>
            <a:endParaRPr lang="en-US" sz="1800" b="1">
              <a:solidFill>
                <a:schemeClr val="accent1">
                  <a:alpha val="100000"/>
                </a:schemeClr>
              </a:solidFill>
              <a:latin typeface="Noto Sans SC"/>
              <a:ea typeface="Noto Sans SC"/>
              <a:cs typeface="Noto Sans SC"/>
            </a:endParaRPr>
          </a:p>
        </p:txBody>
      </p:sp>
      <p:sp>
        <p:nvSpPr>
          <p:cNvPr id="3" name="TextBox 3"/>
          <p:cNvSpPr txBox="1"/>
          <p:nvPr/>
        </p:nvSpPr>
        <p:spPr>
          <a:xfrm>
            <a:off x="6865764" y="1981135"/>
            <a:ext cx="4493572" cy="605790"/>
          </a:xfrm>
          <a:prstGeom prst="rect">
            <a:avLst/>
          </a:prstGeom>
        </p:spPr>
        <p:txBody>
          <a:bodyPr vert="horz" wrap="square" lIns="123825" tIns="123825" rIns="57150" bIns="123825" rtlCol="0" anchor="t" anchorCtr="0">
            <a:noAutofit/>
          </a:bodyPr>
          <a:lstStyle/>
          <a:p>
            <a:pPr>
              <a:lnSpc>
                <a:spcPct val="120000"/>
              </a:lnSpc>
              <a:spcBef>
                <a:spcPts val="450"/>
              </a:spcBef>
            </a:pPr>
            <a:r>
              <a:rPr lang="en-US" sz="1800" b="1">
                <a:solidFill>
                  <a:schemeClr val="accent1">
                    <a:alpha val="100000"/>
                  </a:schemeClr>
                </a:solidFill>
                <a:latin typeface="Noto Sans SC"/>
                <a:ea typeface="Noto Sans SC"/>
                <a:cs typeface="Noto Sans SC"/>
              </a:rPr>
              <a:t>时间线计算</a:t>
            </a:r>
            <a:endParaRPr lang="en-US" sz="1800" b="1">
              <a:solidFill>
                <a:schemeClr val="accent1">
                  <a:alpha val="100000"/>
                </a:schemeClr>
              </a:solidFill>
              <a:latin typeface="Noto Sans SC"/>
              <a:ea typeface="Noto Sans SC"/>
              <a:cs typeface="Noto Sans SC"/>
            </a:endParaRPr>
          </a:p>
        </p:txBody>
      </p:sp>
      <p:sp>
        <p:nvSpPr>
          <p:cNvPr id="4" name="TextBox 4"/>
          <p:cNvSpPr txBox="1"/>
          <p:nvPr/>
        </p:nvSpPr>
        <p:spPr>
          <a:xfrm>
            <a:off x="6865764" y="4000377"/>
            <a:ext cx="4493572" cy="605790"/>
          </a:xfrm>
          <a:prstGeom prst="rect">
            <a:avLst/>
          </a:prstGeom>
        </p:spPr>
        <p:txBody>
          <a:bodyPr vert="horz" wrap="square" lIns="123825" tIns="123825" rIns="57150" bIns="123825" rtlCol="0" anchor="t" anchorCtr="0">
            <a:noAutofit/>
          </a:bodyPr>
          <a:lstStyle/>
          <a:p>
            <a:pPr>
              <a:lnSpc>
                <a:spcPct val="120000"/>
              </a:lnSpc>
              <a:spcBef>
                <a:spcPts val="450"/>
              </a:spcBef>
            </a:pPr>
            <a:r>
              <a:rPr lang="en-US" sz="1800" b="1">
                <a:solidFill>
                  <a:schemeClr val="accent1">
                    <a:alpha val="100000"/>
                  </a:schemeClr>
                </a:solidFill>
                <a:latin typeface="Noto Sans SC"/>
                <a:ea typeface="Noto Sans SC"/>
                <a:cs typeface="Noto Sans SC"/>
              </a:rPr>
              <a:t>根因分析</a:t>
            </a:r>
            <a:endParaRPr lang="en-US" sz="1800" b="1">
              <a:solidFill>
                <a:schemeClr val="accent1">
                  <a:alpha val="100000"/>
                </a:schemeClr>
              </a:solidFill>
              <a:latin typeface="Noto Sans SC"/>
              <a:ea typeface="Noto Sans SC"/>
              <a:cs typeface="Noto Sans SC"/>
            </a:endParaRPr>
          </a:p>
        </p:txBody>
      </p:sp>
      <p:sp>
        <p:nvSpPr>
          <p:cNvPr id="5" name="TextBox 5"/>
          <p:cNvSpPr txBox="1"/>
          <p:nvPr/>
        </p:nvSpPr>
        <p:spPr>
          <a:xfrm>
            <a:off x="1297192" y="4762018"/>
            <a:ext cx="4414526" cy="624840"/>
          </a:xfrm>
          <a:prstGeom prst="rect">
            <a:avLst/>
          </a:prstGeom>
        </p:spPr>
        <p:txBody>
          <a:bodyPr vert="horz" wrap="square" lIns="123825" tIns="123825" rIns="57150" bIns="123825" rtlCol="0" anchor="t" anchorCtr="0">
            <a:noAutofit/>
          </a:bodyPr>
          <a:lstStyle/>
          <a:p>
            <a:pPr>
              <a:lnSpc>
                <a:spcPct val="120000"/>
              </a:lnSpc>
              <a:spcBef>
                <a:spcPts val="450"/>
              </a:spcBef>
            </a:pPr>
            <a:r>
              <a:rPr lang="en-US" sz="1800" b="1">
                <a:solidFill>
                  <a:schemeClr val="accent1">
                    <a:alpha val="100000"/>
                  </a:schemeClr>
                </a:solidFill>
                <a:latin typeface="Noto Sans SC"/>
                <a:ea typeface="Noto Sans SC"/>
                <a:cs typeface="Noto Sans SC"/>
              </a:rPr>
              <a:t>符号标准化</a:t>
            </a:r>
            <a:endParaRPr lang="en-US" sz="1800" b="1">
              <a:solidFill>
                <a:schemeClr val="accent1">
                  <a:alpha val="100000"/>
                </a:schemeClr>
              </a:solidFill>
              <a:latin typeface="Noto Sans SC"/>
              <a:ea typeface="Noto Sans SC"/>
              <a:cs typeface="Noto Sans SC"/>
            </a:endParaRPr>
          </a:p>
        </p:txBody>
      </p:sp>
      <p:sp>
        <p:nvSpPr>
          <p:cNvPr id="6" name="TextBox 6"/>
          <p:cNvSpPr txBox="1"/>
          <p:nvPr/>
        </p:nvSpPr>
        <p:spPr>
          <a:xfrm>
            <a:off x="1297192" y="3025846"/>
            <a:ext cx="4348638" cy="605790"/>
          </a:xfrm>
          <a:prstGeom prst="rect">
            <a:avLst/>
          </a:prstGeom>
        </p:spPr>
        <p:txBody>
          <a:bodyPr vert="horz" wrap="square" lIns="123825" tIns="123825" rIns="57150" bIns="123825" rtlCol="0" anchor="t" anchorCtr="0">
            <a:noAutofit/>
          </a:bodyPr>
          <a:lstStyle/>
          <a:p>
            <a:pPr>
              <a:lnSpc>
                <a:spcPct val="120000"/>
              </a:lnSpc>
              <a:spcBef>
                <a:spcPts val="450"/>
              </a:spcBef>
            </a:pPr>
            <a:r>
              <a:rPr lang="en-US" sz="1800" b="1">
                <a:solidFill>
                  <a:schemeClr val="accent1">
                    <a:alpha val="100000"/>
                  </a:schemeClr>
                </a:solidFill>
                <a:latin typeface="Noto Sans SC"/>
                <a:ea typeface="Noto Sans SC"/>
                <a:cs typeface="Noto Sans SC"/>
              </a:rPr>
              <a:t>现场数据采集</a:t>
            </a:r>
            <a:endParaRPr lang="en-US" sz="1800" b="1">
              <a:solidFill>
                <a:schemeClr val="accent1">
                  <a:alpha val="100000"/>
                </a:schemeClr>
              </a:solidFill>
              <a:latin typeface="Noto Sans SC"/>
              <a:ea typeface="Noto Sans SC"/>
              <a:cs typeface="Noto Sans SC"/>
            </a:endParaRPr>
          </a:p>
        </p:txBody>
      </p:sp>
      <p:grpSp>
        <p:nvGrpSpPr>
          <p:cNvPr id="7" name="Group 7"/>
          <p:cNvGrpSpPr/>
          <p:nvPr/>
        </p:nvGrpSpPr>
        <p:grpSpPr>
          <a:xfrm rot="0">
            <a:off x="839115" y="1512589"/>
            <a:ext cx="197186" cy="5357334"/>
            <a:chOff x="839115" y="1512589"/>
            <a:chExt cx="197186" cy="5357334"/>
          </a:xfrm>
        </p:grpSpPr>
        <p:sp>
          <p:nvSpPr>
            <p:cNvPr id="8" name="AutoShape 8"/>
            <p:cNvSpPr/>
            <p:nvPr/>
          </p:nvSpPr>
          <p:spPr>
            <a:xfrm>
              <a:off x="839115" y="1512589"/>
              <a:ext cx="197186" cy="197186"/>
            </a:xfrm>
            <a:prstGeom prst="ellipse">
              <a:avLst/>
            </a:prstGeom>
            <a:solidFill>
              <a:schemeClr val="accent1">
                <a:alpha val="100000"/>
              </a:schemeClr>
            </a:solidFill>
          </p:spPr>
        </p:sp>
        <p:sp>
          <p:nvSpPr>
            <p:cNvPr id="9" name="AutoShape 9"/>
            <p:cNvSpPr/>
            <p:nvPr/>
          </p:nvSpPr>
          <p:spPr>
            <a:xfrm>
              <a:off x="839115" y="3230148"/>
              <a:ext cx="197186" cy="197186"/>
            </a:xfrm>
            <a:prstGeom prst="ellipse">
              <a:avLst/>
            </a:prstGeom>
            <a:solidFill>
              <a:schemeClr val="accent1">
                <a:alpha val="100000"/>
              </a:schemeClr>
            </a:solidFill>
          </p:spPr>
        </p:sp>
        <p:sp>
          <p:nvSpPr>
            <p:cNvPr id="10" name="AutoShape 10"/>
            <p:cNvSpPr/>
            <p:nvPr/>
          </p:nvSpPr>
          <p:spPr>
            <a:xfrm>
              <a:off x="839115" y="4975845"/>
              <a:ext cx="197186" cy="197186"/>
            </a:xfrm>
            <a:prstGeom prst="ellipse">
              <a:avLst/>
            </a:prstGeom>
            <a:solidFill>
              <a:schemeClr val="accent1">
                <a:alpha val="100000"/>
              </a:schemeClr>
            </a:solidFill>
          </p:spPr>
        </p:sp>
        <p:cxnSp>
          <p:nvCxnSpPr>
            <p:cNvPr id="11" name="Connector 11"/>
            <p:cNvCxnSpPr/>
            <p:nvPr/>
          </p:nvCxnSpPr>
          <p:spPr>
            <a:xfrm>
              <a:off x="937708" y="1624780"/>
              <a:ext cx="0" cy="5245143"/>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grpSp>
      <p:sp>
        <p:nvSpPr>
          <p:cNvPr id="12" name="TextBox 1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VSM绘制与分析步骤</a:t>
            </a:r>
            <a:endParaRPr lang="en-US" sz="3000" b="1">
              <a:solidFill>
                <a:schemeClr val="dk2">
                  <a:alpha val="100000"/>
                </a:schemeClr>
              </a:solidFill>
              <a:latin typeface="Noto Sans SC"/>
              <a:ea typeface="Noto Sans SC"/>
              <a:cs typeface="Noto Sans SC"/>
            </a:endParaRPr>
          </a:p>
        </p:txBody>
      </p:sp>
      <p:sp>
        <p:nvSpPr>
          <p:cNvPr id="13" name="AutoShape 13"/>
          <p:cNvSpPr/>
          <p:nvPr/>
        </p:nvSpPr>
        <p:spPr>
          <a:xfrm>
            <a:off x="6455568" y="2185437"/>
            <a:ext cx="197186" cy="197186"/>
          </a:xfrm>
          <a:prstGeom prst="ellipse">
            <a:avLst/>
          </a:prstGeom>
          <a:solidFill>
            <a:schemeClr val="accent1">
              <a:alpha val="100000"/>
            </a:schemeClr>
          </a:solidFill>
        </p:spPr>
      </p:sp>
      <p:sp>
        <p:nvSpPr>
          <p:cNvPr id="14" name="AutoShape 14"/>
          <p:cNvSpPr/>
          <p:nvPr/>
        </p:nvSpPr>
        <p:spPr>
          <a:xfrm>
            <a:off x="6455568" y="4241491"/>
            <a:ext cx="197186" cy="197186"/>
          </a:xfrm>
          <a:prstGeom prst="ellipse">
            <a:avLst/>
          </a:prstGeom>
          <a:solidFill>
            <a:schemeClr val="accent1">
              <a:alpha val="100000"/>
            </a:schemeClr>
          </a:solidFill>
        </p:spPr>
      </p:sp>
      <p:cxnSp>
        <p:nvCxnSpPr>
          <p:cNvPr id="15" name="Connector 15"/>
          <p:cNvCxnSpPr/>
          <p:nvPr/>
        </p:nvCxnSpPr>
        <p:spPr>
          <a:xfrm>
            <a:off x="6554162" y="2284030"/>
            <a:ext cx="0" cy="4625613"/>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16" name="TextBox 16"/>
          <p:cNvSpPr txBox="1"/>
          <p:nvPr/>
        </p:nvSpPr>
        <p:spPr>
          <a:xfrm>
            <a:off x="1297192" y="1804349"/>
            <a:ext cx="4414526" cy="1203960"/>
          </a:xfrm>
          <a:prstGeom prst="rect">
            <a:avLst/>
          </a:prstGeom>
        </p:spPr>
        <p:txBody>
          <a:bodyPr vert="horz" wrap="square" lIns="123825" tIns="0" rIns="57150" bIns="0" rtlCol="0" anchor="t" anchorCtr="0">
            <a:noAutofit/>
          </a:bodyPr>
          <a:lstStyle/>
          <a:p>
            <a:pPr>
              <a:lnSpc>
                <a:spcPct val="140000"/>
              </a:lnSpc>
            </a:pPr>
            <a:r>
              <a:rPr lang="en-US" sz="1250">
                <a:solidFill>
                  <a:schemeClr val="dk1">
                    <a:alpha val="100000"/>
                  </a:schemeClr>
                </a:solidFill>
                <a:latin typeface="Noto Sans SC"/>
                <a:ea typeface="Noto Sans SC"/>
                <a:cs typeface="Noto Sans SC"/>
              </a:rPr>
              <a:t>选择代表性产品或服务族，确保分析范围聚焦，避免资源分散。通常采用PQPR分析法（产品-数量-工艺路线）筛选关键对象。</a:t>
            </a:r>
            <a:endParaRPr lang="en-US" sz="1250">
              <a:solidFill>
                <a:schemeClr val="dk1">
                  <a:alpha val="100000"/>
                </a:schemeClr>
              </a:solidFill>
              <a:latin typeface="Noto Sans SC"/>
              <a:ea typeface="Noto Sans SC"/>
              <a:cs typeface="Noto Sans SC"/>
            </a:endParaRPr>
          </a:p>
        </p:txBody>
      </p:sp>
      <p:sp>
        <p:nvSpPr>
          <p:cNvPr id="17" name="TextBox 17"/>
          <p:cNvSpPr txBox="1"/>
          <p:nvPr/>
        </p:nvSpPr>
        <p:spPr>
          <a:xfrm>
            <a:off x="1297192" y="3543470"/>
            <a:ext cx="4414526" cy="1218548"/>
          </a:xfrm>
          <a:prstGeom prst="rect">
            <a:avLst/>
          </a:prstGeom>
          <a:noFill/>
        </p:spPr>
        <p:txBody>
          <a:bodyPr vert="horz" wrap="square" lIns="123825" tIns="0" rIns="57150" bIns="0" rtlCol="0" anchor="t" anchorCtr="0">
            <a:noAutofit/>
          </a:bodyPr>
          <a:lstStyle/>
          <a:p>
            <a:pPr>
              <a:lnSpc>
                <a:spcPct val="140000"/>
              </a:lnSpc>
            </a:pPr>
            <a:r>
              <a:rPr lang="en-US" sz="1250">
                <a:solidFill>
                  <a:schemeClr val="dk1">
                    <a:alpha val="100000"/>
                  </a:schemeClr>
                </a:solidFill>
                <a:latin typeface="Noto Sans SC"/>
                <a:ea typeface="Noto Sans SC"/>
                <a:cs typeface="Noto Sans SC"/>
              </a:rPr>
              <a:t>通过实地观察记录周期时间、换型时间、在制品库存等数据，确保信息真实反映实际运营状态。</a:t>
            </a:r>
            <a:endParaRPr lang="en-US" sz="1250">
              <a:solidFill>
                <a:schemeClr val="dk1">
                  <a:alpha val="100000"/>
                </a:schemeClr>
              </a:solidFill>
              <a:latin typeface="Noto Sans SC"/>
              <a:ea typeface="Noto Sans SC"/>
              <a:cs typeface="Noto Sans SC"/>
            </a:endParaRPr>
          </a:p>
        </p:txBody>
      </p:sp>
      <p:sp>
        <p:nvSpPr>
          <p:cNvPr id="18" name="TextBox 18"/>
          <p:cNvSpPr txBox="1"/>
          <p:nvPr/>
        </p:nvSpPr>
        <p:spPr>
          <a:xfrm>
            <a:off x="1297192" y="5282464"/>
            <a:ext cx="4414526" cy="1215852"/>
          </a:xfrm>
          <a:prstGeom prst="rect">
            <a:avLst/>
          </a:prstGeom>
          <a:noFill/>
        </p:spPr>
        <p:txBody>
          <a:bodyPr vert="horz" wrap="square" lIns="123825" tIns="0" rIns="57150" bIns="0" rtlCol="0" anchor="t" anchorCtr="0">
            <a:noAutofit/>
          </a:bodyPr>
          <a:lstStyle/>
          <a:p>
            <a:pPr>
              <a:lnSpc>
                <a:spcPct val="140000"/>
              </a:lnSpc>
            </a:pPr>
            <a:r>
              <a:rPr lang="en-US" sz="1250">
                <a:solidFill>
                  <a:schemeClr val="dk1">
                    <a:alpha val="100000"/>
                  </a:schemeClr>
                </a:solidFill>
                <a:latin typeface="Noto Sans SC"/>
                <a:ea typeface="Noto Sans SC"/>
                <a:cs typeface="Noto Sans SC"/>
              </a:rPr>
              <a:t>使用统一图标（如库存三角、推动箭头、看板符号）绘制流程，遵循国际通行的VSM图形规范以增强可读性。</a:t>
            </a:r>
            <a:endParaRPr lang="en-US" sz="1250">
              <a:solidFill>
                <a:schemeClr val="dk1">
                  <a:alpha val="100000"/>
                </a:schemeClr>
              </a:solidFill>
              <a:latin typeface="Noto Sans SC"/>
              <a:ea typeface="Noto Sans SC"/>
              <a:cs typeface="Noto Sans SC"/>
            </a:endParaRPr>
          </a:p>
        </p:txBody>
      </p:sp>
      <p:sp>
        <p:nvSpPr>
          <p:cNvPr id="19" name="TextBox 19"/>
          <p:cNvSpPr txBox="1"/>
          <p:nvPr/>
        </p:nvSpPr>
        <p:spPr>
          <a:xfrm>
            <a:off x="6865764" y="2477197"/>
            <a:ext cx="4416675" cy="1231684"/>
          </a:xfrm>
          <a:prstGeom prst="rect">
            <a:avLst/>
          </a:prstGeom>
          <a:noFill/>
        </p:spPr>
        <p:txBody>
          <a:bodyPr vert="horz" wrap="square" lIns="123825" tIns="0" rIns="57150" bIns="0" rtlCol="0" anchor="t" anchorCtr="0">
            <a:noAutofit/>
          </a:bodyPr>
          <a:lstStyle/>
          <a:p>
            <a:pPr>
              <a:lnSpc>
                <a:spcPct val="140000"/>
              </a:lnSpc>
            </a:pPr>
            <a:r>
              <a:rPr lang="en-US" sz="1250">
                <a:solidFill>
                  <a:schemeClr val="dk1">
                    <a:alpha val="100000"/>
                  </a:schemeClr>
                </a:solidFill>
                <a:latin typeface="Noto Sans SC"/>
                <a:ea typeface="Noto Sans SC"/>
                <a:cs typeface="Noto Sans SC"/>
              </a:rPr>
              <a:t>在图表底部标注增值时间与非增值时间，计算流程效率（增值时间占比），量化改善空间。</a:t>
            </a:r>
            <a:endParaRPr lang="en-US" sz="1250">
              <a:solidFill>
                <a:schemeClr val="dk1">
                  <a:alpha val="100000"/>
                </a:schemeClr>
              </a:solidFill>
              <a:latin typeface="Noto Sans SC"/>
              <a:ea typeface="Noto Sans SC"/>
              <a:cs typeface="Noto Sans SC"/>
            </a:endParaRPr>
          </a:p>
        </p:txBody>
      </p:sp>
      <p:sp>
        <p:nvSpPr>
          <p:cNvPr id="20" name="TextBox 20"/>
          <p:cNvSpPr txBox="1"/>
          <p:nvPr/>
        </p:nvSpPr>
        <p:spPr>
          <a:xfrm>
            <a:off x="6865764" y="4518000"/>
            <a:ext cx="4416675" cy="1144609"/>
          </a:xfrm>
          <a:prstGeom prst="rect">
            <a:avLst/>
          </a:prstGeom>
          <a:noFill/>
        </p:spPr>
        <p:txBody>
          <a:bodyPr vert="horz" wrap="square" lIns="123825" tIns="0" rIns="57150" bIns="0" rtlCol="0" anchor="t" anchorCtr="0">
            <a:noAutofit/>
          </a:bodyPr>
          <a:lstStyle/>
          <a:p>
            <a:pPr>
              <a:lnSpc>
                <a:spcPct val="140000"/>
              </a:lnSpc>
            </a:pPr>
            <a:r>
              <a:rPr lang="en-US" sz="1250">
                <a:solidFill>
                  <a:schemeClr val="dk1">
                    <a:alpha val="100000"/>
                  </a:schemeClr>
                </a:solidFill>
                <a:latin typeface="Noto Sans SC"/>
                <a:ea typeface="Noto Sans SC"/>
                <a:cs typeface="Noto Sans SC"/>
              </a:rPr>
              <a:t>结合鱼骨图或5Why法，挖掘浪费背后的深层原因（如设备布局不合理、计划波动等）。</a:t>
            </a:r>
            <a:endParaRPr lang="en-US" sz="1250">
              <a:solidFill>
                <a:schemeClr val="dk1">
                  <a:alpha val="100000"/>
                </a:schemeClr>
              </a:solidFill>
              <a:latin typeface="Noto Sans SC"/>
              <a:ea typeface="Noto Sans SC"/>
              <a:cs typeface="Noto Sans S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369165" y="4391695"/>
            <a:ext cx="11459846" cy="1385974"/>
          </a:xfrm>
          <a:prstGeom prst="trapezoid">
            <a:avLst>
              <a:gd name="adj" fmla="val 66630"/>
            </a:avLst>
          </a:prstGeom>
          <a:gradFill>
            <a:gsLst>
              <a:gs pos="0">
                <a:schemeClr val="accent3">
                  <a:alpha val="0"/>
                </a:schemeClr>
              </a:gs>
              <a:gs pos="50000">
                <a:schemeClr val="accent3">
                  <a:alpha val="30154"/>
                </a:schemeClr>
              </a:gs>
              <a:gs pos="100000">
                <a:schemeClr val="accent3">
                  <a:alpha val="49908"/>
                </a:schemeClr>
              </a:gs>
            </a:gsLst>
            <a:lin ang="5400000"/>
          </a:gradFill>
        </p:spPr>
      </p:sp>
      <p:sp>
        <p:nvSpPr>
          <p:cNvPr id="3" name="AutoShape 3"/>
          <p:cNvSpPr/>
          <p:nvPr/>
        </p:nvSpPr>
        <p:spPr>
          <a:xfrm flipH="1">
            <a:off x="7984646" y="1345311"/>
            <a:ext cx="3313081" cy="1899761"/>
          </a:xfrm>
          <a:prstGeom prst="roundRect">
            <a:avLst>
              <a:gd name="adj" fmla="val 0"/>
            </a:avLst>
          </a:prstGeom>
          <a:solidFill>
            <a:schemeClr val="lt2">
              <a:alpha val="100000"/>
            </a:schemeClr>
          </a:solidFill>
          <a:ln w="11430">
            <a:solidFill>
              <a:schemeClr val="accent1">
                <a:alpha val="100000"/>
              </a:schemeClr>
            </a:solidFill>
            <a:prstDash val="solid"/>
          </a:ln>
        </p:spPr>
      </p:sp>
      <p:sp>
        <p:nvSpPr>
          <p:cNvPr id="4" name="AutoShape 4"/>
          <p:cNvSpPr/>
          <p:nvPr/>
        </p:nvSpPr>
        <p:spPr>
          <a:xfrm>
            <a:off x="914400" y="3469481"/>
            <a:ext cx="3313081" cy="1899761"/>
          </a:xfrm>
          <a:prstGeom prst="roundRect">
            <a:avLst>
              <a:gd name="adj" fmla="val 0"/>
            </a:avLst>
          </a:prstGeom>
          <a:solidFill>
            <a:schemeClr val="lt2">
              <a:alpha val="100000"/>
            </a:schemeClr>
          </a:solidFill>
          <a:ln w="11430">
            <a:solidFill>
              <a:schemeClr val="accent1">
                <a:alpha val="100000"/>
              </a:schemeClr>
            </a:solidFill>
            <a:prstDash val="solid"/>
          </a:ln>
        </p:spPr>
      </p:sp>
      <p:sp>
        <p:nvSpPr>
          <p:cNvPr id="5" name="AutoShape 5"/>
          <p:cNvSpPr/>
          <p:nvPr/>
        </p:nvSpPr>
        <p:spPr>
          <a:xfrm>
            <a:off x="4439507" y="3469481"/>
            <a:ext cx="3313081" cy="1899761"/>
          </a:xfrm>
          <a:prstGeom prst="roundRect">
            <a:avLst>
              <a:gd name="adj" fmla="val 0"/>
            </a:avLst>
          </a:prstGeom>
          <a:solidFill>
            <a:schemeClr val="lt2">
              <a:alpha val="100000"/>
            </a:schemeClr>
          </a:solidFill>
          <a:ln w="11430">
            <a:solidFill>
              <a:schemeClr val="accent1">
                <a:alpha val="100000"/>
              </a:schemeClr>
            </a:solidFill>
            <a:prstDash val="solid"/>
          </a:ln>
        </p:spPr>
      </p:sp>
      <p:sp>
        <p:nvSpPr>
          <p:cNvPr id="6" name="AutoShape 6"/>
          <p:cNvSpPr/>
          <p:nvPr/>
        </p:nvSpPr>
        <p:spPr>
          <a:xfrm>
            <a:off x="4439507" y="1345311"/>
            <a:ext cx="3313081" cy="1899761"/>
          </a:xfrm>
          <a:prstGeom prst="roundRect">
            <a:avLst>
              <a:gd name="adj" fmla="val 0"/>
            </a:avLst>
          </a:prstGeom>
          <a:solidFill>
            <a:schemeClr val="lt2">
              <a:alpha val="100000"/>
            </a:schemeClr>
          </a:solidFill>
          <a:ln w="11430">
            <a:solidFill>
              <a:schemeClr val="accent1">
                <a:alpha val="100000"/>
              </a:schemeClr>
            </a:solidFill>
            <a:prstDash val="solid"/>
          </a:ln>
        </p:spPr>
      </p:sp>
      <p:sp>
        <p:nvSpPr>
          <p:cNvPr id="7" name="AutoShape 7"/>
          <p:cNvSpPr/>
          <p:nvPr/>
        </p:nvSpPr>
        <p:spPr>
          <a:xfrm>
            <a:off x="914400" y="1345311"/>
            <a:ext cx="3313081" cy="1899761"/>
          </a:xfrm>
          <a:prstGeom prst="roundRect">
            <a:avLst>
              <a:gd name="adj" fmla="val 0"/>
            </a:avLst>
          </a:prstGeom>
          <a:solidFill>
            <a:schemeClr val="lt2">
              <a:alpha val="100000"/>
            </a:schemeClr>
          </a:solidFill>
        </p:spPr>
      </p:sp>
      <p:sp>
        <p:nvSpPr>
          <p:cNvPr id="8" name="AutoShape 8"/>
          <p:cNvSpPr/>
          <p:nvPr/>
        </p:nvSpPr>
        <p:spPr>
          <a:xfrm>
            <a:off x="369165" y="5777687"/>
            <a:ext cx="11459846" cy="705447"/>
          </a:xfrm>
          <a:prstGeom prst="rect">
            <a:avLst/>
          </a:prstGeom>
          <a:solidFill>
            <a:schemeClr val="accent1">
              <a:alpha val="100000"/>
            </a:schemeClr>
          </a:solidFill>
        </p:spPr>
      </p:sp>
      <p:sp>
        <p:nvSpPr>
          <p:cNvPr id="9" name="TextBox 9"/>
          <p:cNvSpPr txBox="1"/>
          <p:nvPr/>
        </p:nvSpPr>
        <p:spPr>
          <a:xfrm flipH="1">
            <a:off x="1213584" y="2238992"/>
            <a:ext cx="2762250" cy="247650"/>
          </a:xfrm>
          <a:prstGeom prst="rect">
            <a:avLst/>
          </a:prstGeom>
          <a:noFill/>
        </p:spPr>
        <p:txBody>
          <a:bodyPr vert="horz" wrap="square" lIns="0" tIns="0" rIns="0" bIns="0" rtlCol="0" anchor="t" anchorCtr="0">
            <a:spAutoFit/>
          </a:bodyPr>
          <a:lstStyle/>
          <a:p>
            <a:pPr algn="l">
              <a:lnSpc>
                <a:spcPct val="100000"/>
              </a:lnSpc>
              <a:spcBef>
                <a:spcPct val="0"/>
              </a:spcBef>
            </a:pPr>
            <a:r>
              <a:rPr lang="en-US" sz="1500">
                <a:solidFill>
                  <a:schemeClr val="accent1">
                    <a:alpha val="100000"/>
                  </a:schemeClr>
                </a:solidFill>
                <a:latin typeface="Noto Sans SC"/>
                <a:ea typeface="Noto Sans SC"/>
                <a:cs typeface="Noto Sans SC"/>
              </a:rPr>
              <a:t>流程分析</a:t>
            </a:r>
            <a:endParaRPr lang="en-US" sz="1500">
              <a:solidFill>
                <a:schemeClr val="accent1">
                  <a:alpha val="100000"/>
                </a:schemeClr>
              </a:solidFill>
              <a:latin typeface="Noto Sans SC"/>
              <a:ea typeface="Noto Sans SC"/>
              <a:cs typeface="Noto Sans SC"/>
            </a:endParaRPr>
          </a:p>
        </p:txBody>
      </p:sp>
      <p:sp>
        <p:nvSpPr>
          <p:cNvPr id="10" name="TextBox 10"/>
          <p:cNvSpPr txBox="1"/>
          <p:nvPr/>
        </p:nvSpPr>
        <p:spPr>
          <a:xfrm flipH="1">
            <a:off x="1213584" y="2534112"/>
            <a:ext cx="2762250" cy="514350"/>
          </a:xfrm>
          <a:prstGeom prst="rect">
            <a:avLst/>
          </a:prstGeom>
          <a:noFill/>
        </p:spPr>
        <p:txBody>
          <a:bodyPr vert="horz" wrap="square" lIns="0" tIns="0" rIns="0" bIns="0" rtlCol="0" anchor="t" anchorCtr="0">
            <a:spAutoFit/>
          </a:bodyPr>
          <a:lstStyle/>
          <a:p>
            <a:pPr algn="l">
              <a:lnSpc>
                <a:spcPct val="120000"/>
              </a:lnSpc>
            </a:pPr>
            <a:r>
              <a:rPr lang="en-US" sz="900">
                <a:solidFill>
                  <a:schemeClr val="dk1">
                    <a:alpha val="100000"/>
                  </a:schemeClr>
                </a:solidFill>
                <a:latin typeface="Noto Sans SC"/>
                <a:ea typeface="Noto Sans SC"/>
                <a:cs typeface="Noto Sans SC"/>
              </a:rPr>
              <a:t>识别价值流中的关键流程节点，分析各环节的增值与非增值活动，明确优化重点，消除浪费，提升整体流程效率。</a:t>
            </a:r>
            <a:endParaRPr lang="en-US" sz="900">
              <a:solidFill>
                <a:schemeClr val="dk1">
                  <a:alpha val="100000"/>
                </a:schemeClr>
              </a:solidFill>
              <a:latin typeface="Noto Sans SC"/>
              <a:ea typeface="Noto Sans SC"/>
              <a:cs typeface="Noto Sans SC"/>
            </a:endParaRPr>
          </a:p>
        </p:txBody>
      </p:sp>
      <p:sp>
        <p:nvSpPr>
          <p:cNvPr id="11" name="AutoShape 11"/>
          <p:cNvSpPr/>
          <p:nvPr/>
        </p:nvSpPr>
        <p:spPr>
          <a:xfrm>
            <a:off x="3210377" y="1438690"/>
            <a:ext cx="976549" cy="861774"/>
          </a:xfrm>
          <a:prstGeom prst="rect">
            <a:avLst/>
          </a:prstGeom>
          <a:noFill/>
        </p:spPr>
        <p:txBody>
          <a:bodyPr vert="horz" wrap="none" lIns="91440" tIns="45720" rIns="91440" bIns="45720" rtlCol="0" anchor="t" anchorCtr="0">
            <a:noAutofit/>
          </a:bodyPr>
          <a:lstStyle/>
          <a:p>
            <a:pPr algn="l">
              <a:defRPr/>
            </a:pPr>
            <a:r>
              <a:rPr lang="en-US" sz="5000">
                <a:solidFill>
                  <a:schemeClr val="accent1">
                    <a:alpha val="100000"/>
                  </a:schemeClr>
                </a:solidFill>
                <a:latin typeface="Noto Sans SC"/>
                <a:ea typeface="Noto Sans SC"/>
                <a:cs typeface="Noto Sans SC"/>
              </a:rPr>
              <a:t>01</a:t>
            </a:r>
            <a:endParaRPr lang="en-US" sz="1100"/>
          </a:p>
        </p:txBody>
      </p:sp>
      <p:sp>
        <p:nvSpPr>
          <p:cNvPr id="12" name="TextBox 12"/>
          <p:cNvSpPr txBox="1"/>
          <p:nvPr/>
        </p:nvSpPr>
        <p:spPr>
          <a:xfrm flipH="1">
            <a:off x="8275865" y="2238992"/>
            <a:ext cx="2762250" cy="247650"/>
          </a:xfrm>
          <a:prstGeom prst="rect">
            <a:avLst/>
          </a:prstGeom>
          <a:noFill/>
        </p:spPr>
        <p:txBody>
          <a:bodyPr vert="horz" wrap="square" lIns="0" tIns="0" rIns="0" bIns="0" rtlCol="0" anchor="t" anchorCtr="0">
            <a:spAutoFit/>
          </a:bodyPr>
          <a:lstStyle/>
          <a:p>
            <a:pPr algn="l">
              <a:lnSpc>
                <a:spcPct val="100000"/>
              </a:lnSpc>
              <a:spcBef>
                <a:spcPct val="0"/>
              </a:spcBef>
            </a:pPr>
            <a:r>
              <a:rPr lang="en-US" sz="1500">
                <a:solidFill>
                  <a:schemeClr val="accent1">
                    <a:alpha val="100000"/>
                  </a:schemeClr>
                </a:solidFill>
                <a:latin typeface="Noto Sans SC"/>
                <a:ea typeface="Noto Sans SC"/>
                <a:cs typeface="Noto Sans SC"/>
              </a:rPr>
              <a:t>标准化</a:t>
            </a:r>
            <a:endParaRPr lang="en-US" sz="1500">
              <a:solidFill>
                <a:schemeClr val="accent1">
                  <a:alpha val="100000"/>
                </a:schemeClr>
              </a:solidFill>
              <a:latin typeface="Noto Sans SC"/>
              <a:ea typeface="Noto Sans SC"/>
              <a:cs typeface="Noto Sans SC"/>
            </a:endParaRPr>
          </a:p>
        </p:txBody>
      </p:sp>
      <p:sp>
        <p:nvSpPr>
          <p:cNvPr id="13" name="TextBox 13"/>
          <p:cNvSpPr txBox="1"/>
          <p:nvPr/>
        </p:nvSpPr>
        <p:spPr>
          <a:xfrm flipH="1">
            <a:off x="8275865" y="2534112"/>
            <a:ext cx="2762250" cy="514350"/>
          </a:xfrm>
          <a:prstGeom prst="rect">
            <a:avLst/>
          </a:prstGeom>
          <a:noFill/>
        </p:spPr>
        <p:txBody>
          <a:bodyPr vert="horz" wrap="square" lIns="0" tIns="0" rIns="0" bIns="0" rtlCol="0" anchor="t" anchorCtr="0">
            <a:spAutoFit/>
          </a:bodyPr>
          <a:lstStyle/>
          <a:p>
            <a:pPr algn="l">
              <a:lnSpc>
                <a:spcPct val="120000"/>
              </a:lnSpc>
            </a:pPr>
            <a:r>
              <a:rPr lang="en-US" sz="900">
                <a:solidFill>
                  <a:schemeClr val="dk1">
                    <a:alpha val="100000"/>
                  </a:schemeClr>
                </a:solidFill>
                <a:latin typeface="Noto Sans SC"/>
                <a:ea typeface="Noto Sans SC"/>
                <a:cs typeface="Noto Sans SC"/>
              </a:rPr>
              <a:t>建立标准化作业程序，统一操作规范，减少变异和浪费，确保流程稳定性和可重复性。</a:t>
            </a:r>
            <a:endParaRPr lang="en-US" sz="900">
              <a:solidFill>
                <a:schemeClr val="dk1">
                  <a:alpha val="100000"/>
                </a:schemeClr>
              </a:solidFill>
              <a:latin typeface="Noto Sans SC"/>
              <a:ea typeface="Noto Sans SC"/>
              <a:cs typeface="Noto Sans SC"/>
            </a:endParaRPr>
          </a:p>
        </p:txBody>
      </p:sp>
      <p:sp>
        <p:nvSpPr>
          <p:cNvPr id="14" name="AutoShape 14"/>
          <p:cNvSpPr/>
          <p:nvPr/>
        </p:nvSpPr>
        <p:spPr>
          <a:xfrm>
            <a:off x="10106403" y="1438690"/>
            <a:ext cx="1053494" cy="861774"/>
          </a:xfrm>
          <a:prstGeom prst="rect">
            <a:avLst/>
          </a:prstGeom>
          <a:noFill/>
        </p:spPr>
        <p:txBody>
          <a:bodyPr vert="horz" wrap="none" lIns="91440" tIns="45720" rIns="91440" bIns="45720" rtlCol="0" anchor="t" anchorCtr="0">
            <a:noAutofit/>
          </a:bodyPr>
          <a:lstStyle/>
          <a:p>
            <a:pPr algn="l">
              <a:defRPr/>
            </a:pPr>
            <a:r>
              <a:rPr lang="en-US" sz="5000">
                <a:solidFill>
                  <a:schemeClr val="accent1">
                    <a:alpha val="100000"/>
                  </a:schemeClr>
                </a:solidFill>
                <a:latin typeface="Noto Sans SC"/>
                <a:ea typeface="Noto Sans SC"/>
                <a:cs typeface="Noto Sans SC"/>
              </a:rPr>
              <a:t>03</a:t>
            </a:r>
            <a:endParaRPr lang="en-US" sz="1100"/>
          </a:p>
        </p:txBody>
      </p:sp>
      <p:sp>
        <p:nvSpPr>
          <p:cNvPr id="15" name="TextBox 15"/>
          <p:cNvSpPr txBox="1"/>
          <p:nvPr/>
        </p:nvSpPr>
        <p:spPr>
          <a:xfrm flipH="1">
            <a:off x="4754453" y="2238992"/>
            <a:ext cx="2762250" cy="247650"/>
          </a:xfrm>
          <a:prstGeom prst="rect">
            <a:avLst/>
          </a:prstGeom>
          <a:noFill/>
        </p:spPr>
        <p:txBody>
          <a:bodyPr vert="horz" wrap="square" lIns="0" tIns="0" rIns="0" bIns="0" rtlCol="0" anchor="t" anchorCtr="0">
            <a:spAutoFit/>
          </a:bodyPr>
          <a:lstStyle/>
          <a:p>
            <a:pPr algn="l">
              <a:lnSpc>
                <a:spcPct val="100000"/>
              </a:lnSpc>
              <a:spcBef>
                <a:spcPct val="0"/>
              </a:spcBef>
            </a:pPr>
            <a:r>
              <a:rPr lang="en-US" sz="1500">
                <a:solidFill>
                  <a:schemeClr val="accent1">
                    <a:alpha val="100000"/>
                  </a:schemeClr>
                </a:solidFill>
                <a:latin typeface="Noto Sans SC"/>
                <a:ea typeface="Noto Sans SC"/>
                <a:cs typeface="Noto Sans SC"/>
              </a:rPr>
              <a:t>节拍优化</a:t>
            </a:r>
            <a:endParaRPr lang="en-US" sz="1500">
              <a:solidFill>
                <a:schemeClr val="accent1">
                  <a:alpha val="100000"/>
                </a:schemeClr>
              </a:solidFill>
              <a:latin typeface="Noto Sans SC"/>
              <a:ea typeface="Noto Sans SC"/>
              <a:cs typeface="Noto Sans SC"/>
            </a:endParaRPr>
          </a:p>
        </p:txBody>
      </p:sp>
      <p:sp>
        <p:nvSpPr>
          <p:cNvPr id="16" name="TextBox 16"/>
          <p:cNvSpPr txBox="1"/>
          <p:nvPr/>
        </p:nvSpPr>
        <p:spPr>
          <a:xfrm flipH="1">
            <a:off x="4754453" y="2534112"/>
            <a:ext cx="2762250" cy="542925"/>
          </a:xfrm>
          <a:prstGeom prst="rect">
            <a:avLst/>
          </a:prstGeom>
          <a:noFill/>
        </p:spPr>
        <p:txBody>
          <a:bodyPr vert="horz" wrap="square" lIns="0" tIns="0" rIns="0" bIns="0" rtlCol="0" anchor="t" anchorCtr="0">
            <a:spAutoFit/>
          </a:bodyPr>
          <a:lstStyle/>
          <a:p>
            <a:pPr algn="l">
              <a:lnSpc>
                <a:spcPct val="120000"/>
              </a:lnSpc>
            </a:pPr>
            <a:r>
              <a:rPr lang="en-US" sz="900">
                <a:solidFill>
                  <a:schemeClr val="dk1">
                    <a:alpha val="100000"/>
                  </a:schemeClr>
                </a:solidFill>
                <a:latin typeface="Noto Sans SC"/>
                <a:ea typeface="Noto Sans SC"/>
                <a:cs typeface="Noto Sans SC"/>
              </a:rPr>
              <a:t>通过调整生产节拍时间，平衡各工序产能，消除瓶颈环节，实现生产线的连续流动和效率最大化。</a:t>
            </a:r>
            <a:endParaRPr lang="en-US" sz="900">
              <a:solidFill>
                <a:schemeClr val="dk1">
                  <a:alpha val="100000"/>
                </a:schemeClr>
              </a:solidFill>
              <a:latin typeface="Noto Sans SC"/>
              <a:ea typeface="Noto Sans SC"/>
              <a:cs typeface="Noto Sans SC"/>
            </a:endParaRPr>
          </a:p>
        </p:txBody>
      </p:sp>
      <p:sp>
        <p:nvSpPr>
          <p:cNvPr id="17" name="AutoShape 17"/>
          <p:cNvSpPr/>
          <p:nvPr/>
        </p:nvSpPr>
        <p:spPr>
          <a:xfrm>
            <a:off x="6584991" y="1438690"/>
            <a:ext cx="1053494" cy="861774"/>
          </a:xfrm>
          <a:prstGeom prst="rect">
            <a:avLst/>
          </a:prstGeom>
          <a:noFill/>
        </p:spPr>
        <p:txBody>
          <a:bodyPr vert="horz" wrap="none" lIns="91440" tIns="45720" rIns="91440" bIns="45720" rtlCol="0" anchor="t" anchorCtr="0">
            <a:noAutofit/>
          </a:bodyPr>
          <a:lstStyle/>
          <a:p>
            <a:pPr algn="l">
              <a:defRPr/>
            </a:pPr>
            <a:r>
              <a:rPr lang="en-US" sz="5000">
                <a:solidFill>
                  <a:schemeClr val="accent1">
                    <a:alpha val="100000"/>
                  </a:schemeClr>
                </a:solidFill>
                <a:latin typeface="Noto Sans SC"/>
                <a:ea typeface="Noto Sans SC"/>
                <a:cs typeface="Noto Sans SC"/>
              </a:rPr>
              <a:t>02</a:t>
            </a:r>
            <a:endParaRPr lang="en-US" sz="1100"/>
          </a:p>
        </p:txBody>
      </p:sp>
      <p:sp>
        <p:nvSpPr>
          <p:cNvPr id="18" name="TextBox 18"/>
          <p:cNvSpPr txBox="1"/>
          <p:nvPr/>
        </p:nvSpPr>
        <p:spPr>
          <a:xfrm flipH="1">
            <a:off x="1213584" y="4359621"/>
            <a:ext cx="2762250" cy="247650"/>
          </a:xfrm>
          <a:prstGeom prst="rect">
            <a:avLst/>
          </a:prstGeom>
          <a:noFill/>
        </p:spPr>
        <p:txBody>
          <a:bodyPr vert="horz" wrap="square" lIns="0" tIns="0" rIns="0" bIns="0" rtlCol="0" anchor="t" anchorCtr="0">
            <a:spAutoFit/>
          </a:bodyPr>
          <a:lstStyle/>
          <a:p>
            <a:pPr algn="l">
              <a:lnSpc>
                <a:spcPct val="100000"/>
              </a:lnSpc>
              <a:spcBef>
                <a:spcPct val="0"/>
              </a:spcBef>
            </a:pPr>
            <a:r>
              <a:rPr lang="en-US" sz="1500">
                <a:solidFill>
                  <a:schemeClr val="accent1">
                    <a:alpha val="100000"/>
                  </a:schemeClr>
                </a:solidFill>
                <a:latin typeface="Noto Sans SC"/>
                <a:ea typeface="Noto Sans SC"/>
                <a:cs typeface="Noto Sans SC"/>
              </a:rPr>
              <a:t>拉动系统</a:t>
            </a:r>
            <a:endParaRPr lang="en-US" sz="1500">
              <a:solidFill>
                <a:schemeClr val="accent1">
                  <a:alpha val="100000"/>
                </a:schemeClr>
              </a:solidFill>
              <a:latin typeface="Noto Sans SC"/>
              <a:ea typeface="Noto Sans SC"/>
              <a:cs typeface="Noto Sans SC"/>
            </a:endParaRPr>
          </a:p>
        </p:txBody>
      </p:sp>
      <p:sp>
        <p:nvSpPr>
          <p:cNvPr id="19" name="TextBox 19"/>
          <p:cNvSpPr txBox="1"/>
          <p:nvPr/>
        </p:nvSpPr>
        <p:spPr>
          <a:xfrm flipH="1">
            <a:off x="1213584" y="4654741"/>
            <a:ext cx="2762250" cy="514350"/>
          </a:xfrm>
          <a:prstGeom prst="rect">
            <a:avLst/>
          </a:prstGeom>
          <a:noFill/>
        </p:spPr>
        <p:txBody>
          <a:bodyPr vert="horz" wrap="square" lIns="0" tIns="0" rIns="0" bIns="0" rtlCol="0" anchor="t" anchorCtr="0">
            <a:spAutoFit/>
          </a:bodyPr>
          <a:lstStyle/>
          <a:p>
            <a:pPr algn="l">
              <a:lnSpc>
                <a:spcPct val="120000"/>
              </a:lnSpc>
            </a:pPr>
            <a:r>
              <a:rPr lang="en-US" sz="900">
                <a:solidFill>
                  <a:schemeClr val="dk1">
                    <a:alpha val="100000"/>
                  </a:schemeClr>
                </a:solidFill>
                <a:latin typeface="Noto Sans SC"/>
                <a:ea typeface="Noto Sans SC"/>
                <a:cs typeface="Noto Sans SC"/>
              </a:rPr>
              <a:t>实施拉动式生产控制，根据下游需求触发上游生产，减少在制品库存，提高响应速度。</a:t>
            </a:r>
            <a:endParaRPr lang="en-US" sz="900">
              <a:solidFill>
                <a:schemeClr val="dk1">
                  <a:alpha val="100000"/>
                </a:schemeClr>
              </a:solidFill>
              <a:latin typeface="Noto Sans SC"/>
              <a:ea typeface="Noto Sans SC"/>
              <a:cs typeface="Noto Sans SC"/>
            </a:endParaRPr>
          </a:p>
        </p:txBody>
      </p:sp>
      <p:sp>
        <p:nvSpPr>
          <p:cNvPr id="20" name="AutoShape 20"/>
          <p:cNvSpPr/>
          <p:nvPr/>
        </p:nvSpPr>
        <p:spPr>
          <a:xfrm>
            <a:off x="3044122" y="3559319"/>
            <a:ext cx="1053494" cy="861774"/>
          </a:xfrm>
          <a:prstGeom prst="rect">
            <a:avLst/>
          </a:prstGeom>
          <a:noFill/>
        </p:spPr>
        <p:txBody>
          <a:bodyPr vert="horz" wrap="none" lIns="91440" tIns="45720" rIns="91440" bIns="45720" rtlCol="0" anchor="t" anchorCtr="0">
            <a:noAutofit/>
          </a:bodyPr>
          <a:lstStyle/>
          <a:p>
            <a:pPr algn="l">
              <a:defRPr/>
            </a:pPr>
            <a:r>
              <a:rPr lang="en-US" sz="5000">
                <a:solidFill>
                  <a:schemeClr val="accent1">
                    <a:alpha val="100000"/>
                  </a:schemeClr>
                </a:solidFill>
                <a:latin typeface="Noto Sans SC"/>
                <a:ea typeface="Noto Sans SC"/>
                <a:cs typeface="Noto Sans SC"/>
              </a:rPr>
              <a:t>04</a:t>
            </a:r>
            <a:endParaRPr lang="en-US" sz="1100"/>
          </a:p>
        </p:txBody>
      </p:sp>
      <p:sp>
        <p:nvSpPr>
          <p:cNvPr id="21" name="AutoShape 21"/>
          <p:cNvSpPr/>
          <p:nvPr/>
        </p:nvSpPr>
        <p:spPr>
          <a:xfrm flipH="1">
            <a:off x="7988536" y="3468598"/>
            <a:ext cx="3297830" cy="1877922"/>
          </a:xfrm>
          <a:prstGeom prst="roundRect">
            <a:avLst>
              <a:gd name="adj" fmla="val 0"/>
            </a:avLst>
          </a:prstGeom>
          <a:solidFill>
            <a:schemeClr val="lt2">
              <a:alpha val="100000"/>
            </a:schemeClr>
          </a:solidFill>
          <a:ln w="11430">
            <a:solidFill>
              <a:schemeClr val="accent1">
                <a:alpha val="100000"/>
              </a:schemeClr>
            </a:solidFill>
            <a:prstDash val="solid"/>
          </a:ln>
        </p:spPr>
      </p:sp>
      <p:sp>
        <p:nvSpPr>
          <p:cNvPr id="22" name="TextBox 22"/>
          <p:cNvSpPr txBox="1"/>
          <p:nvPr/>
        </p:nvSpPr>
        <p:spPr>
          <a:xfrm flipH="1">
            <a:off x="8275864" y="4359621"/>
            <a:ext cx="2762251" cy="247650"/>
          </a:xfrm>
          <a:prstGeom prst="rect">
            <a:avLst/>
          </a:prstGeom>
          <a:noFill/>
        </p:spPr>
        <p:txBody>
          <a:bodyPr vert="horz" wrap="square" lIns="0" tIns="0" rIns="0" bIns="0" rtlCol="0" anchor="t" anchorCtr="0">
            <a:spAutoFit/>
          </a:bodyPr>
          <a:lstStyle/>
          <a:p>
            <a:pPr algn="l">
              <a:lnSpc>
                <a:spcPct val="100000"/>
              </a:lnSpc>
              <a:spcBef>
                <a:spcPct val="0"/>
              </a:spcBef>
            </a:pPr>
            <a:r>
              <a:rPr lang="en-US" sz="1500">
                <a:solidFill>
                  <a:schemeClr val="accent1">
                    <a:alpha val="100000"/>
                  </a:schemeClr>
                </a:solidFill>
                <a:latin typeface="Noto Sans SC"/>
                <a:ea typeface="Noto Sans SC"/>
                <a:cs typeface="Noto Sans SC"/>
              </a:rPr>
              <a:t>持续改进</a:t>
            </a:r>
            <a:endParaRPr lang="en-US" sz="1500">
              <a:solidFill>
                <a:schemeClr val="accent1">
                  <a:alpha val="100000"/>
                </a:schemeClr>
              </a:solidFill>
              <a:latin typeface="Noto Sans SC"/>
              <a:ea typeface="Noto Sans SC"/>
              <a:cs typeface="Noto Sans SC"/>
            </a:endParaRPr>
          </a:p>
        </p:txBody>
      </p:sp>
      <p:sp>
        <p:nvSpPr>
          <p:cNvPr id="23" name="TextBox 23"/>
          <p:cNvSpPr txBox="1"/>
          <p:nvPr/>
        </p:nvSpPr>
        <p:spPr>
          <a:xfrm flipH="1">
            <a:off x="8275865" y="4654741"/>
            <a:ext cx="2762250" cy="685800"/>
          </a:xfrm>
          <a:prstGeom prst="rect">
            <a:avLst/>
          </a:prstGeom>
          <a:noFill/>
        </p:spPr>
        <p:txBody>
          <a:bodyPr vert="horz" wrap="square" lIns="0" tIns="0" rIns="0" bIns="0" rtlCol="0" anchor="t" anchorCtr="0">
            <a:spAutoFit/>
          </a:bodyPr>
          <a:lstStyle/>
          <a:p>
            <a:pPr algn="l">
              <a:lnSpc>
                <a:spcPct val="120000"/>
              </a:lnSpc>
            </a:pPr>
            <a:r>
              <a:rPr lang="en-US" sz="900">
                <a:solidFill>
                  <a:schemeClr val="dk1">
                    <a:alpha val="100000"/>
                  </a:schemeClr>
                </a:solidFill>
                <a:latin typeface="Noto Sans SC"/>
                <a:ea typeface="Noto Sans SC"/>
                <a:cs typeface="Noto Sans SC"/>
              </a:rPr>
              <a:t>建立持续改进机制，定期评估优化效果，循环实施PDCA，推动价值流持续优化。</a:t>
            </a:r>
            <a:endParaRPr lang="en-US" sz="900">
              <a:solidFill>
                <a:schemeClr val="dk1">
                  <a:alpha val="100000"/>
                </a:schemeClr>
              </a:solidFill>
              <a:latin typeface="Noto Sans SC"/>
              <a:ea typeface="Noto Sans SC"/>
              <a:cs typeface="Noto Sans SC"/>
            </a:endParaRPr>
          </a:p>
        </p:txBody>
      </p:sp>
      <p:sp>
        <p:nvSpPr>
          <p:cNvPr id="24" name="AutoShape 24"/>
          <p:cNvSpPr/>
          <p:nvPr/>
        </p:nvSpPr>
        <p:spPr>
          <a:xfrm>
            <a:off x="10106403" y="3559319"/>
            <a:ext cx="1053494" cy="861774"/>
          </a:xfrm>
          <a:prstGeom prst="rect">
            <a:avLst/>
          </a:prstGeom>
          <a:noFill/>
        </p:spPr>
        <p:txBody>
          <a:bodyPr vert="horz" wrap="none" lIns="91440" tIns="45720" rIns="91440" bIns="45720" rtlCol="0" anchor="t" anchorCtr="0">
            <a:noAutofit/>
          </a:bodyPr>
          <a:lstStyle/>
          <a:p>
            <a:pPr algn="l">
              <a:defRPr/>
            </a:pPr>
            <a:r>
              <a:rPr lang="en-US" sz="5000">
                <a:solidFill>
                  <a:schemeClr val="accent1">
                    <a:alpha val="100000"/>
                  </a:schemeClr>
                </a:solidFill>
                <a:latin typeface="Noto Sans SC"/>
                <a:ea typeface="Noto Sans SC"/>
                <a:cs typeface="Noto Sans SC"/>
              </a:rPr>
              <a:t>06</a:t>
            </a:r>
            <a:endParaRPr lang="en-US" sz="1100"/>
          </a:p>
        </p:txBody>
      </p:sp>
      <p:sp>
        <p:nvSpPr>
          <p:cNvPr id="25" name="TextBox 25"/>
          <p:cNvSpPr txBox="1"/>
          <p:nvPr/>
        </p:nvSpPr>
        <p:spPr>
          <a:xfrm flipH="1">
            <a:off x="4754453" y="4359621"/>
            <a:ext cx="2762250" cy="247650"/>
          </a:xfrm>
          <a:prstGeom prst="rect">
            <a:avLst/>
          </a:prstGeom>
          <a:noFill/>
        </p:spPr>
        <p:txBody>
          <a:bodyPr vert="horz" wrap="square" lIns="0" tIns="0" rIns="0" bIns="0" rtlCol="0" anchor="t" anchorCtr="0">
            <a:spAutoFit/>
          </a:bodyPr>
          <a:lstStyle/>
          <a:p>
            <a:pPr algn="l">
              <a:lnSpc>
                <a:spcPct val="100000"/>
              </a:lnSpc>
              <a:spcBef>
                <a:spcPct val="0"/>
              </a:spcBef>
            </a:pPr>
            <a:r>
              <a:rPr lang="en-US" sz="1500">
                <a:solidFill>
                  <a:schemeClr val="accent1">
                    <a:alpha val="100000"/>
                  </a:schemeClr>
                </a:solidFill>
                <a:latin typeface="Noto Sans SC"/>
                <a:ea typeface="Noto Sans SC"/>
                <a:cs typeface="Noto Sans SC"/>
              </a:rPr>
              <a:t>可视管理</a:t>
            </a:r>
            <a:endParaRPr lang="en-US" sz="1500">
              <a:solidFill>
                <a:schemeClr val="accent1">
                  <a:alpha val="100000"/>
                </a:schemeClr>
              </a:solidFill>
              <a:latin typeface="Noto Sans SC"/>
              <a:ea typeface="Noto Sans SC"/>
              <a:cs typeface="Noto Sans SC"/>
            </a:endParaRPr>
          </a:p>
        </p:txBody>
      </p:sp>
      <p:sp>
        <p:nvSpPr>
          <p:cNvPr id="26" name="TextBox 26"/>
          <p:cNvSpPr txBox="1"/>
          <p:nvPr/>
        </p:nvSpPr>
        <p:spPr>
          <a:xfrm flipH="1">
            <a:off x="4754453" y="4654741"/>
            <a:ext cx="2762250" cy="514350"/>
          </a:xfrm>
          <a:prstGeom prst="rect">
            <a:avLst/>
          </a:prstGeom>
          <a:noFill/>
        </p:spPr>
        <p:txBody>
          <a:bodyPr vert="horz" wrap="square" lIns="0" tIns="0" rIns="0" bIns="0" rtlCol="0" anchor="t" anchorCtr="0">
            <a:spAutoFit/>
          </a:bodyPr>
          <a:lstStyle/>
          <a:p>
            <a:pPr algn="l">
              <a:lnSpc>
                <a:spcPct val="120000"/>
              </a:lnSpc>
            </a:pPr>
            <a:r>
              <a:rPr lang="en-US" sz="900">
                <a:solidFill>
                  <a:schemeClr val="dk1">
                    <a:alpha val="100000"/>
                  </a:schemeClr>
                </a:solidFill>
                <a:latin typeface="Noto Sans SC"/>
                <a:ea typeface="Noto Sans SC"/>
                <a:cs typeface="Noto Sans SC"/>
              </a:rPr>
              <a:t>运用看板等可视化工具，实时监控流程状态，快速识别异常并采取纠正措施。</a:t>
            </a:r>
            <a:endParaRPr lang="en-US" sz="900">
              <a:solidFill>
                <a:schemeClr val="dk1">
                  <a:alpha val="100000"/>
                </a:schemeClr>
              </a:solidFill>
              <a:latin typeface="Noto Sans SC"/>
              <a:ea typeface="Noto Sans SC"/>
              <a:cs typeface="Noto Sans SC"/>
            </a:endParaRPr>
          </a:p>
        </p:txBody>
      </p:sp>
      <p:sp>
        <p:nvSpPr>
          <p:cNvPr id="27" name="AutoShape 27"/>
          <p:cNvSpPr/>
          <p:nvPr/>
        </p:nvSpPr>
        <p:spPr>
          <a:xfrm>
            <a:off x="6584991" y="3559319"/>
            <a:ext cx="1053494" cy="861774"/>
          </a:xfrm>
          <a:prstGeom prst="rect">
            <a:avLst/>
          </a:prstGeom>
          <a:noFill/>
        </p:spPr>
        <p:txBody>
          <a:bodyPr vert="horz" wrap="none" lIns="91440" tIns="45720" rIns="91440" bIns="45720" rtlCol="0" anchor="t" anchorCtr="0">
            <a:noAutofit/>
          </a:bodyPr>
          <a:lstStyle/>
          <a:p>
            <a:pPr algn="l">
              <a:defRPr/>
            </a:pPr>
            <a:r>
              <a:rPr lang="en-US" sz="5000">
                <a:solidFill>
                  <a:schemeClr val="accent1">
                    <a:alpha val="100000"/>
                  </a:schemeClr>
                </a:solidFill>
                <a:latin typeface="Noto Sans SC"/>
                <a:ea typeface="Noto Sans SC"/>
                <a:cs typeface="Noto Sans SC"/>
              </a:rPr>
              <a:t>05</a:t>
            </a:r>
            <a:endParaRPr lang="en-US" sz="1100"/>
          </a:p>
        </p:txBody>
      </p:sp>
      <p:sp>
        <p:nvSpPr>
          <p:cNvPr id="28" name="TextBox 28"/>
          <p:cNvSpPr txBox="1"/>
          <p:nvPr/>
        </p:nvSpPr>
        <p:spPr>
          <a:xfrm>
            <a:off x="3118263" y="5965973"/>
            <a:ext cx="5897880" cy="405765"/>
          </a:xfrm>
          <a:prstGeom prst="rect">
            <a:avLst/>
          </a:prstGeom>
          <a:noFill/>
        </p:spPr>
        <p:txBody>
          <a:bodyPr vert="horz" wrap="none" lIns="91440" tIns="45720" rIns="91440" bIns="45720" rtlCol="0" anchor="t" anchorCtr="0">
            <a:spAutoFit/>
          </a:bodyPr>
          <a:lstStyle/>
          <a:p>
            <a:pPr algn="ctr">
              <a:lnSpc>
                <a:spcPct val="100000"/>
              </a:lnSpc>
              <a:spcBef>
                <a:spcPct val="0"/>
              </a:spcBef>
            </a:pPr>
            <a:r>
              <a:rPr lang="en-US" sz="1800">
                <a:solidFill>
                  <a:srgbClr val="FFFFFF">
                    <a:alpha val="100000"/>
                  </a:srgbClr>
                </a:solidFill>
                <a:latin typeface="Noto Sans SC"/>
                <a:ea typeface="Noto Sans SC"/>
                <a:cs typeface="Noto Sans SC"/>
              </a:rPr>
              <a:t>实现价值流高效流动，消除浪费，提升整体运营效率</a:t>
            </a:r>
            <a:endParaRPr lang="en-US" sz="1800">
              <a:solidFill>
                <a:srgbClr val="FFFFFF">
                  <a:alpha val="100000"/>
                </a:srgbClr>
              </a:solidFill>
              <a:latin typeface="Noto Sans SC"/>
              <a:ea typeface="Noto Sans SC"/>
              <a:cs typeface="Noto Sans SC"/>
            </a:endParaRPr>
          </a:p>
        </p:txBody>
      </p:sp>
      <p:sp>
        <p:nvSpPr>
          <p:cNvPr id="29" name="Freeform 29"/>
          <p:cNvSpPr/>
          <p:nvPr/>
        </p:nvSpPr>
        <p:spPr>
          <a:xfrm>
            <a:off x="4852080" y="1678568"/>
            <a:ext cx="269476" cy="269476"/>
          </a:xfrm>
          <a:custGeom>
            <a:avLst/>
            <a:gdLst/>
            <a:ahLst/>
            <a:cxnLst/>
            <a:rect l="l" t="t" r="r" b="b"/>
            <a:pathLst>
              <a:path w="304800" h="304800">
                <a:moveTo>
                  <a:pt x="274320" y="243840"/>
                </a:moveTo>
                <a:lnTo>
                  <a:pt x="304800" y="243840"/>
                </a:lnTo>
                <a:lnTo>
                  <a:pt x="304800" y="259080"/>
                </a:lnTo>
                <a:cubicBezTo>
                  <a:pt x="304800" y="267500"/>
                  <a:pt x="297980" y="274320"/>
                  <a:pt x="289560" y="274320"/>
                </a:cubicBezTo>
                <a:lnTo>
                  <a:pt x="289560" y="274320"/>
                </a:lnTo>
                <a:lnTo>
                  <a:pt x="15240" y="274320"/>
                </a:lnTo>
                <a:cubicBezTo>
                  <a:pt x="6820" y="274320"/>
                  <a:pt x="0" y="267500"/>
                  <a:pt x="0" y="259080"/>
                </a:cubicBezTo>
                <a:lnTo>
                  <a:pt x="0" y="259080"/>
                </a:lnTo>
                <a:lnTo>
                  <a:pt x="0" y="243840"/>
                </a:lnTo>
                <a:lnTo>
                  <a:pt x="30480" y="243840"/>
                </a:lnTo>
                <a:lnTo>
                  <a:pt x="30480" y="60960"/>
                </a:lnTo>
                <a:cubicBezTo>
                  <a:pt x="30480" y="44196"/>
                  <a:pt x="44196" y="30480"/>
                  <a:pt x="60960" y="30480"/>
                </a:cubicBezTo>
                <a:lnTo>
                  <a:pt x="243840" y="30480"/>
                </a:lnTo>
                <a:cubicBezTo>
                  <a:pt x="260671" y="30480"/>
                  <a:pt x="274320" y="44129"/>
                  <a:pt x="274320" y="60960"/>
                </a:cubicBezTo>
                <a:lnTo>
                  <a:pt x="274320" y="60960"/>
                </a:lnTo>
                <a:lnTo>
                  <a:pt x="274320" y="243840"/>
                </a:lnTo>
                <a:close/>
                <a:moveTo>
                  <a:pt x="60960" y="60960"/>
                </a:moveTo>
                <a:lnTo>
                  <a:pt x="60960" y="198120"/>
                </a:lnTo>
                <a:lnTo>
                  <a:pt x="243840" y="198120"/>
                </a:lnTo>
                <a:lnTo>
                  <a:pt x="243840" y="60960"/>
                </a:lnTo>
                <a:lnTo>
                  <a:pt x="60960" y="60960"/>
                </a:lnTo>
                <a:close/>
                <a:moveTo>
                  <a:pt x="121920" y="228600"/>
                </a:moveTo>
                <a:lnTo>
                  <a:pt x="121920" y="243840"/>
                </a:lnTo>
                <a:lnTo>
                  <a:pt x="182880" y="243840"/>
                </a:lnTo>
                <a:lnTo>
                  <a:pt x="182880" y="228600"/>
                </a:lnTo>
                <a:lnTo>
                  <a:pt x="121920" y="228600"/>
                </a:lnTo>
                <a:close/>
              </a:path>
            </a:pathLst>
          </a:custGeom>
          <a:solidFill>
            <a:srgbClr val="FFFFFF">
              <a:alpha val="100000"/>
            </a:srgbClr>
          </a:solidFill>
        </p:spPr>
      </p:sp>
      <p:sp>
        <p:nvSpPr>
          <p:cNvPr id="30" name="AutoShape 30"/>
          <p:cNvSpPr/>
          <p:nvPr/>
        </p:nvSpPr>
        <p:spPr>
          <a:xfrm>
            <a:off x="914400" y="1268444"/>
            <a:ext cx="3394043" cy="76867"/>
          </a:xfrm>
          <a:prstGeom prst="parallelogram">
            <a:avLst>
              <a:gd name="adj" fmla="val 98201"/>
            </a:avLst>
          </a:prstGeom>
          <a:solidFill>
            <a:schemeClr val="accent3">
              <a:alpha val="100000"/>
            </a:schemeClr>
          </a:solidFill>
        </p:spPr>
      </p:sp>
      <p:sp>
        <p:nvSpPr>
          <p:cNvPr id="31" name="AutoShape 31"/>
          <p:cNvSpPr/>
          <p:nvPr/>
        </p:nvSpPr>
        <p:spPr>
          <a:xfrm rot="16200000" flipH="1">
            <a:off x="3207544" y="2218944"/>
            <a:ext cx="2120837" cy="75533"/>
          </a:xfrm>
          <a:prstGeom prst="parallelogram">
            <a:avLst>
              <a:gd name="adj" fmla="val 98201"/>
            </a:avLst>
          </a:prstGeom>
          <a:solidFill>
            <a:schemeClr val="accent1">
              <a:alpha val="100000"/>
            </a:schemeClr>
          </a:solidFill>
        </p:spPr>
      </p:sp>
      <p:sp>
        <p:nvSpPr>
          <p:cNvPr id="32" name="AutoShape 32"/>
          <p:cNvSpPr/>
          <p:nvPr/>
        </p:nvSpPr>
        <p:spPr>
          <a:xfrm>
            <a:off x="4439507" y="1268444"/>
            <a:ext cx="3313081" cy="93059"/>
          </a:xfrm>
          <a:prstGeom prst="trapezoid">
            <a:avLst>
              <a:gd name="adj" fmla="val 63361"/>
            </a:avLst>
          </a:prstGeom>
          <a:solidFill>
            <a:schemeClr val="accent3">
              <a:alpha val="100000"/>
            </a:schemeClr>
          </a:solidFill>
        </p:spPr>
      </p:sp>
      <p:sp>
        <p:nvSpPr>
          <p:cNvPr id="33" name="AutoShape 33"/>
          <p:cNvSpPr/>
          <p:nvPr/>
        </p:nvSpPr>
        <p:spPr>
          <a:xfrm>
            <a:off x="1208861" y="1540920"/>
            <a:ext cx="571500" cy="571500"/>
          </a:xfrm>
          <a:prstGeom prst="ellipse">
            <a:avLst/>
          </a:prstGeom>
          <a:solidFill>
            <a:schemeClr val="accent1">
              <a:alpha val="100000"/>
            </a:schemeClr>
          </a:solidFill>
        </p:spPr>
      </p:sp>
      <p:sp>
        <p:nvSpPr>
          <p:cNvPr id="34" name="Freeform 34"/>
          <p:cNvSpPr/>
          <p:nvPr/>
        </p:nvSpPr>
        <p:spPr>
          <a:xfrm>
            <a:off x="1322275" y="1646618"/>
            <a:ext cx="317938" cy="314325"/>
          </a:xfrm>
          <a:custGeom>
            <a:avLst/>
            <a:gdLst/>
            <a:ahLst/>
            <a:cxnLst/>
            <a:rect l="l" t="t" r="r" b="b"/>
            <a:pathLst>
              <a:path w="323850" h="304800">
                <a:moveTo>
                  <a:pt x="265490" y="266700"/>
                </a:moveTo>
                <a:cubicBezTo>
                  <a:pt x="265490" y="266700"/>
                  <a:pt x="318068" y="266757"/>
                  <a:pt x="325450" y="215313"/>
                </a:cubicBezTo>
                <a:cubicBezTo>
                  <a:pt x="328965" y="159058"/>
                  <a:pt x="274625" y="147971"/>
                  <a:pt x="274625" y="147971"/>
                </a:cubicBezTo>
                <a:cubicBezTo>
                  <a:pt x="274625" y="147971"/>
                  <a:pt x="280807" y="64694"/>
                  <a:pt x="204511" y="55197"/>
                </a:cubicBezTo>
                <a:cubicBezTo>
                  <a:pt x="139122" y="48520"/>
                  <a:pt x="119224" y="109290"/>
                  <a:pt x="119224" y="109290"/>
                </a:cubicBezTo>
                <a:cubicBezTo>
                  <a:pt x="119224" y="109290"/>
                  <a:pt x="99527" y="90354"/>
                  <a:pt x="72809" y="105823"/>
                </a:cubicBezTo>
                <a:cubicBezTo>
                  <a:pt x="48892" y="120587"/>
                  <a:pt x="53121" y="147618"/>
                  <a:pt x="53121" y="147618"/>
                </a:cubicBezTo>
                <a:cubicBezTo>
                  <a:pt x="53121" y="147618"/>
                  <a:pt x="0" y="157944"/>
                  <a:pt x="0" y="212084"/>
                </a:cubicBezTo>
                <a:cubicBezTo>
                  <a:pt x="1191" y="266157"/>
                  <a:pt x="57693" y="266700"/>
                  <a:pt x="57693" y="266662"/>
                </a:cubicBezTo>
              </a:path>
            </a:pathLst>
          </a:custGeom>
          <a:solidFill>
            <a:srgbClr val="FFFFFF">
              <a:alpha val="100000"/>
            </a:srgbClr>
          </a:solidFill>
        </p:spPr>
      </p:sp>
      <p:sp>
        <p:nvSpPr>
          <p:cNvPr id="35" name="AutoShape 35"/>
          <p:cNvSpPr/>
          <p:nvPr/>
        </p:nvSpPr>
        <p:spPr>
          <a:xfrm>
            <a:off x="4791285" y="1543279"/>
            <a:ext cx="571500" cy="571500"/>
          </a:xfrm>
          <a:prstGeom prst="ellipse">
            <a:avLst/>
          </a:prstGeom>
          <a:solidFill>
            <a:schemeClr val="accent1">
              <a:alpha val="100000"/>
            </a:schemeClr>
          </a:solidFill>
        </p:spPr>
      </p:sp>
      <p:sp>
        <p:nvSpPr>
          <p:cNvPr id="36" name="Freeform 36"/>
          <p:cNvSpPr/>
          <p:nvPr/>
        </p:nvSpPr>
        <p:spPr>
          <a:xfrm>
            <a:off x="4914224" y="1648977"/>
            <a:ext cx="317938" cy="314325"/>
          </a:xfrm>
          <a:custGeom>
            <a:avLst/>
            <a:gdLst/>
            <a:ahLst/>
            <a:cxnLst/>
            <a:rect l="l" t="t" r="r" b="b"/>
            <a:pathLst>
              <a:path w="323850" h="304800">
                <a:moveTo>
                  <a:pt x="265490" y="266700"/>
                </a:moveTo>
                <a:cubicBezTo>
                  <a:pt x="265490" y="266700"/>
                  <a:pt x="318068" y="266757"/>
                  <a:pt x="325450" y="215313"/>
                </a:cubicBezTo>
                <a:cubicBezTo>
                  <a:pt x="328965" y="159058"/>
                  <a:pt x="274625" y="147971"/>
                  <a:pt x="274625" y="147971"/>
                </a:cubicBezTo>
                <a:cubicBezTo>
                  <a:pt x="274625" y="147971"/>
                  <a:pt x="280807" y="64694"/>
                  <a:pt x="204511" y="55197"/>
                </a:cubicBezTo>
                <a:cubicBezTo>
                  <a:pt x="139122" y="48520"/>
                  <a:pt x="119224" y="109290"/>
                  <a:pt x="119224" y="109290"/>
                </a:cubicBezTo>
                <a:cubicBezTo>
                  <a:pt x="119224" y="109290"/>
                  <a:pt x="99527" y="90354"/>
                  <a:pt x="72809" y="105823"/>
                </a:cubicBezTo>
                <a:cubicBezTo>
                  <a:pt x="48892" y="120587"/>
                  <a:pt x="53121" y="147618"/>
                  <a:pt x="53121" y="147618"/>
                </a:cubicBezTo>
                <a:cubicBezTo>
                  <a:pt x="53121" y="147618"/>
                  <a:pt x="0" y="157944"/>
                  <a:pt x="0" y="212084"/>
                </a:cubicBezTo>
                <a:cubicBezTo>
                  <a:pt x="1191" y="266157"/>
                  <a:pt x="57693" y="266700"/>
                  <a:pt x="57693" y="266662"/>
                </a:cubicBezTo>
              </a:path>
            </a:pathLst>
          </a:custGeom>
          <a:solidFill>
            <a:srgbClr val="FFFFFF">
              <a:alpha val="100000"/>
            </a:srgbClr>
          </a:solidFill>
        </p:spPr>
      </p:sp>
      <p:sp>
        <p:nvSpPr>
          <p:cNvPr id="37" name="AutoShape 37"/>
          <p:cNvSpPr/>
          <p:nvPr/>
        </p:nvSpPr>
        <p:spPr>
          <a:xfrm flipH="1">
            <a:off x="7903684" y="1268444"/>
            <a:ext cx="3394043" cy="76867"/>
          </a:xfrm>
          <a:prstGeom prst="parallelogram">
            <a:avLst>
              <a:gd name="adj" fmla="val 98201"/>
            </a:avLst>
          </a:prstGeom>
          <a:solidFill>
            <a:schemeClr val="accent3">
              <a:alpha val="100000"/>
            </a:schemeClr>
          </a:solidFill>
        </p:spPr>
      </p:sp>
      <p:sp>
        <p:nvSpPr>
          <p:cNvPr id="38" name="AutoShape 38"/>
          <p:cNvSpPr/>
          <p:nvPr/>
        </p:nvSpPr>
        <p:spPr>
          <a:xfrm rot="5400000">
            <a:off x="6883747" y="2218944"/>
            <a:ext cx="2120837" cy="75533"/>
          </a:xfrm>
          <a:prstGeom prst="parallelogram">
            <a:avLst>
              <a:gd name="adj" fmla="val 98201"/>
            </a:avLst>
          </a:prstGeom>
          <a:solidFill>
            <a:schemeClr val="accent1">
              <a:alpha val="100000"/>
            </a:schemeClr>
          </a:solidFill>
        </p:spPr>
      </p:sp>
      <p:sp>
        <p:nvSpPr>
          <p:cNvPr id="39" name="AutoShape 39"/>
          <p:cNvSpPr/>
          <p:nvPr/>
        </p:nvSpPr>
        <p:spPr>
          <a:xfrm>
            <a:off x="4439507" y="3392614"/>
            <a:ext cx="3313081" cy="93059"/>
          </a:xfrm>
          <a:prstGeom prst="trapezoid">
            <a:avLst>
              <a:gd name="adj" fmla="val 63361"/>
            </a:avLst>
          </a:prstGeom>
          <a:solidFill>
            <a:schemeClr val="accent3">
              <a:alpha val="100000"/>
            </a:schemeClr>
          </a:solidFill>
        </p:spPr>
      </p:sp>
      <p:sp>
        <p:nvSpPr>
          <p:cNvPr id="40" name="AutoShape 40"/>
          <p:cNvSpPr/>
          <p:nvPr/>
        </p:nvSpPr>
        <p:spPr>
          <a:xfrm>
            <a:off x="914400" y="3392614"/>
            <a:ext cx="3394043" cy="76867"/>
          </a:xfrm>
          <a:prstGeom prst="parallelogram">
            <a:avLst>
              <a:gd name="adj" fmla="val 98201"/>
            </a:avLst>
          </a:prstGeom>
          <a:solidFill>
            <a:schemeClr val="accent3">
              <a:alpha val="100000"/>
            </a:schemeClr>
          </a:solidFill>
        </p:spPr>
      </p:sp>
      <p:sp>
        <p:nvSpPr>
          <p:cNvPr id="41" name="AutoShape 41"/>
          <p:cNvSpPr/>
          <p:nvPr/>
        </p:nvSpPr>
        <p:spPr>
          <a:xfrm rot="16200000" flipH="1">
            <a:off x="3207544" y="4343114"/>
            <a:ext cx="2120837" cy="75533"/>
          </a:xfrm>
          <a:prstGeom prst="parallelogram">
            <a:avLst>
              <a:gd name="adj" fmla="val 98201"/>
            </a:avLst>
          </a:prstGeom>
          <a:solidFill>
            <a:schemeClr val="accent1">
              <a:alpha val="100000"/>
            </a:schemeClr>
          </a:solidFill>
        </p:spPr>
      </p:sp>
      <p:sp>
        <p:nvSpPr>
          <p:cNvPr id="42" name="AutoShape 42"/>
          <p:cNvSpPr/>
          <p:nvPr/>
        </p:nvSpPr>
        <p:spPr>
          <a:xfrm>
            <a:off x="8279485" y="1502811"/>
            <a:ext cx="571500" cy="571500"/>
          </a:xfrm>
          <a:prstGeom prst="ellipse">
            <a:avLst/>
          </a:prstGeom>
          <a:solidFill>
            <a:schemeClr val="accent1">
              <a:alpha val="100000"/>
            </a:schemeClr>
          </a:solidFill>
        </p:spPr>
      </p:sp>
      <p:sp>
        <p:nvSpPr>
          <p:cNvPr id="43" name="Freeform 43"/>
          <p:cNvSpPr/>
          <p:nvPr/>
        </p:nvSpPr>
        <p:spPr>
          <a:xfrm>
            <a:off x="8402424" y="1608509"/>
            <a:ext cx="317938" cy="314325"/>
          </a:xfrm>
          <a:custGeom>
            <a:avLst/>
            <a:gdLst/>
            <a:ahLst/>
            <a:cxnLst/>
            <a:rect l="l" t="t" r="r" b="b"/>
            <a:pathLst>
              <a:path w="323850" h="304800">
                <a:moveTo>
                  <a:pt x="265490" y="266700"/>
                </a:moveTo>
                <a:cubicBezTo>
                  <a:pt x="265490" y="266700"/>
                  <a:pt x="318068" y="266757"/>
                  <a:pt x="325450" y="215313"/>
                </a:cubicBezTo>
                <a:cubicBezTo>
                  <a:pt x="328965" y="159058"/>
                  <a:pt x="274625" y="147971"/>
                  <a:pt x="274625" y="147971"/>
                </a:cubicBezTo>
                <a:cubicBezTo>
                  <a:pt x="274625" y="147971"/>
                  <a:pt x="280807" y="64694"/>
                  <a:pt x="204511" y="55197"/>
                </a:cubicBezTo>
                <a:cubicBezTo>
                  <a:pt x="139122" y="48520"/>
                  <a:pt x="119224" y="109290"/>
                  <a:pt x="119224" y="109290"/>
                </a:cubicBezTo>
                <a:cubicBezTo>
                  <a:pt x="119224" y="109290"/>
                  <a:pt x="99527" y="90354"/>
                  <a:pt x="72809" y="105823"/>
                </a:cubicBezTo>
                <a:cubicBezTo>
                  <a:pt x="48892" y="120587"/>
                  <a:pt x="53121" y="147618"/>
                  <a:pt x="53121" y="147618"/>
                </a:cubicBezTo>
                <a:cubicBezTo>
                  <a:pt x="53121" y="147618"/>
                  <a:pt x="0" y="157944"/>
                  <a:pt x="0" y="212084"/>
                </a:cubicBezTo>
                <a:cubicBezTo>
                  <a:pt x="1191" y="266157"/>
                  <a:pt x="57693" y="266700"/>
                  <a:pt x="57693" y="266662"/>
                </a:cubicBezTo>
              </a:path>
            </a:pathLst>
          </a:custGeom>
          <a:solidFill>
            <a:srgbClr val="FFFFFF">
              <a:alpha val="100000"/>
            </a:srgbClr>
          </a:solidFill>
        </p:spPr>
      </p:sp>
      <p:sp>
        <p:nvSpPr>
          <p:cNvPr id="44" name="AutoShape 44"/>
          <p:cNvSpPr/>
          <p:nvPr/>
        </p:nvSpPr>
        <p:spPr>
          <a:xfrm>
            <a:off x="8279485" y="3659219"/>
            <a:ext cx="571500" cy="571500"/>
          </a:xfrm>
          <a:prstGeom prst="ellipse">
            <a:avLst/>
          </a:prstGeom>
          <a:solidFill>
            <a:schemeClr val="accent1">
              <a:alpha val="100000"/>
            </a:schemeClr>
          </a:solidFill>
        </p:spPr>
      </p:sp>
      <p:sp>
        <p:nvSpPr>
          <p:cNvPr id="45" name="Freeform 45"/>
          <p:cNvSpPr/>
          <p:nvPr/>
        </p:nvSpPr>
        <p:spPr>
          <a:xfrm>
            <a:off x="8402424" y="3764917"/>
            <a:ext cx="317938" cy="314325"/>
          </a:xfrm>
          <a:custGeom>
            <a:avLst/>
            <a:gdLst/>
            <a:ahLst/>
            <a:cxnLst/>
            <a:rect l="l" t="t" r="r" b="b"/>
            <a:pathLst>
              <a:path w="323850" h="304800">
                <a:moveTo>
                  <a:pt x="265490" y="266700"/>
                </a:moveTo>
                <a:cubicBezTo>
                  <a:pt x="265490" y="266700"/>
                  <a:pt x="318068" y="266757"/>
                  <a:pt x="325450" y="215313"/>
                </a:cubicBezTo>
                <a:cubicBezTo>
                  <a:pt x="328965" y="159058"/>
                  <a:pt x="274625" y="147971"/>
                  <a:pt x="274625" y="147971"/>
                </a:cubicBezTo>
                <a:cubicBezTo>
                  <a:pt x="274625" y="147971"/>
                  <a:pt x="280807" y="64694"/>
                  <a:pt x="204511" y="55197"/>
                </a:cubicBezTo>
                <a:cubicBezTo>
                  <a:pt x="139122" y="48520"/>
                  <a:pt x="119224" y="109290"/>
                  <a:pt x="119224" y="109290"/>
                </a:cubicBezTo>
                <a:cubicBezTo>
                  <a:pt x="119224" y="109290"/>
                  <a:pt x="99527" y="90354"/>
                  <a:pt x="72809" y="105823"/>
                </a:cubicBezTo>
                <a:cubicBezTo>
                  <a:pt x="48892" y="120587"/>
                  <a:pt x="53121" y="147618"/>
                  <a:pt x="53121" y="147618"/>
                </a:cubicBezTo>
                <a:cubicBezTo>
                  <a:pt x="53121" y="147618"/>
                  <a:pt x="0" y="157944"/>
                  <a:pt x="0" y="212084"/>
                </a:cubicBezTo>
                <a:cubicBezTo>
                  <a:pt x="1191" y="266157"/>
                  <a:pt x="57693" y="266700"/>
                  <a:pt x="57693" y="266662"/>
                </a:cubicBezTo>
              </a:path>
            </a:pathLst>
          </a:custGeom>
          <a:solidFill>
            <a:srgbClr val="FFFFFF">
              <a:alpha val="100000"/>
            </a:srgbClr>
          </a:solidFill>
        </p:spPr>
      </p:sp>
      <p:sp>
        <p:nvSpPr>
          <p:cNvPr id="46" name="AutoShape 46"/>
          <p:cNvSpPr/>
          <p:nvPr/>
        </p:nvSpPr>
        <p:spPr>
          <a:xfrm>
            <a:off x="4765897" y="3689379"/>
            <a:ext cx="571500" cy="571500"/>
          </a:xfrm>
          <a:prstGeom prst="ellipse">
            <a:avLst/>
          </a:prstGeom>
          <a:solidFill>
            <a:schemeClr val="accent1">
              <a:alpha val="100000"/>
            </a:schemeClr>
          </a:solidFill>
        </p:spPr>
      </p:sp>
      <p:sp>
        <p:nvSpPr>
          <p:cNvPr id="47" name="Freeform 47"/>
          <p:cNvSpPr/>
          <p:nvPr/>
        </p:nvSpPr>
        <p:spPr>
          <a:xfrm>
            <a:off x="4888836" y="3795076"/>
            <a:ext cx="317938" cy="314325"/>
          </a:xfrm>
          <a:custGeom>
            <a:avLst/>
            <a:gdLst/>
            <a:ahLst/>
            <a:cxnLst/>
            <a:rect l="l" t="t" r="r" b="b"/>
            <a:pathLst>
              <a:path w="323850" h="304800">
                <a:moveTo>
                  <a:pt x="265490" y="266700"/>
                </a:moveTo>
                <a:cubicBezTo>
                  <a:pt x="265490" y="266700"/>
                  <a:pt x="318068" y="266757"/>
                  <a:pt x="325450" y="215313"/>
                </a:cubicBezTo>
                <a:cubicBezTo>
                  <a:pt x="328965" y="159058"/>
                  <a:pt x="274625" y="147971"/>
                  <a:pt x="274625" y="147971"/>
                </a:cubicBezTo>
                <a:cubicBezTo>
                  <a:pt x="274625" y="147971"/>
                  <a:pt x="280807" y="64694"/>
                  <a:pt x="204511" y="55197"/>
                </a:cubicBezTo>
                <a:cubicBezTo>
                  <a:pt x="139122" y="48520"/>
                  <a:pt x="119224" y="109290"/>
                  <a:pt x="119224" y="109290"/>
                </a:cubicBezTo>
                <a:cubicBezTo>
                  <a:pt x="119224" y="109290"/>
                  <a:pt x="99527" y="90354"/>
                  <a:pt x="72809" y="105823"/>
                </a:cubicBezTo>
                <a:cubicBezTo>
                  <a:pt x="48892" y="120587"/>
                  <a:pt x="53121" y="147618"/>
                  <a:pt x="53121" y="147618"/>
                </a:cubicBezTo>
                <a:cubicBezTo>
                  <a:pt x="53121" y="147618"/>
                  <a:pt x="0" y="157944"/>
                  <a:pt x="0" y="212084"/>
                </a:cubicBezTo>
                <a:cubicBezTo>
                  <a:pt x="1191" y="266157"/>
                  <a:pt x="57693" y="266700"/>
                  <a:pt x="57693" y="266662"/>
                </a:cubicBezTo>
              </a:path>
            </a:pathLst>
          </a:custGeom>
          <a:solidFill>
            <a:srgbClr val="FFFFFF">
              <a:alpha val="100000"/>
            </a:srgbClr>
          </a:solidFill>
        </p:spPr>
      </p:sp>
      <p:sp>
        <p:nvSpPr>
          <p:cNvPr id="48" name="AutoShape 48"/>
          <p:cNvSpPr/>
          <p:nvPr/>
        </p:nvSpPr>
        <p:spPr>
          <a:xfrm>
            <a:off x="1207069" y="3681839"/>
            <a:ext cx="571500" cy="571500"/>
          </a:xfrm>
          <a:prstGeom prst="ellipse">
            <a:avLst/>
          </a:prstGeom>
          <a:solidFill>
            <a:schemeClr val="accent1">
              <a:alpha val="100000"/>
            </a:schemeClr>
          </a:solidFill>
        </p:spPr>
      </p:sp>
      <p:sp>
        <p:nvSpPr>
          <p:cNvPr id="49" name="Freeform 49"/>
          <p:cNvSpPr/>
          <p:nvPr/>
        </p:nvSpPr>
        <p:spPr>
          <a:xfrm>
            <a:off x="1330008" y="3787537"/>
            <a:ext cx="317938" cy="314325"/>
          </a:xfrm>
          <a:custGeom>
            <a:avLst/>
            <a:gdLst/>
            <a:ahLst/>
            <a:cxnLst/>
            <a:rect l="l" t="t" r="r" b="b"/>
            <a:pathLst>
              <a:path w="323850" h="304800">
                <a:moveTo>
                  <a:pt x="265490" y="266700"/>
                </a:moveTo>
                <a:cubicBezTo>
                  <a:pt x="265490" y="266700"/>
                  <a:pt x="318068" y="266757"/>
                  <a:pt x="325450" y="215313"/>
                </a:cubicBezTo>
                <a:cubicBezTo>
                  <a:pt x="328965" y="159058"/>
                  <a:pt x="274625" y="147971"/>
                  <a:pt x="274625" y="147971"/>
                </a:cubicBezTo>
                <a:cubicBezTo>
                  <a:pt x="274625" y="147971"/>
                  <a:pt x="280807" y="64694"/>
                  <a:pt x="204511" y="55197"/>
                </a:cubicBezTo>
                <a:cubicBezTo>
                  <a:pt x="139122" y="48520"/>
                  <a:pt x="119224" y="109290"/>
                  <a:pt x="119224" y="109290"/>
                </a:cubicBezTo>
                <a:cubicBezTo>
                  <a:pt x="119224" y="109290"/>
                  <a:pt x="99527" y="90354"/>
                  <a:pt x="72809" y="105823"/>
                </a:cubicBezTo>
                <a:cubicBezTo>
                  <a:pt x="48892" y="120587"/>
                  <a:pt x="53121" y="147618"/>
                  <a:pt x="53121" y="147618"/>
                </a:cubicBezTo>
                <a:cubicBezTo>
                  <a:pt x="53121" y="147618"/>
                  <a:pt x="0" y="157944"/>
                  <a:pt x="0" y="212084"/>
                </a:cubicBezTo>
                <a:cubicBezTo>
                  <a:pt x="1191" y="266157"/>
                  <a:pt x="57693" y="266700"/>
                  <a:pt x="57693" y="266662"/>
                </a:cubicBezTo>
              </a:path>
            </a:pathLst>
          </a:custGeom>
          <a:solidFill>
            <a:srgbClr val="FFFFFF">
              <a:alpha val="100000"/>
            </a:srgbClr>
          </a:solidFill>
        </p:spPr>
      </p:sp>
      <p:sp>
        <p:nvSpPr>
          <p:cNvPr id="50" name="TextBox 5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VSM优化实践技巧</a:t>
            </a:r>
            <a:endParaRPr lang="en-US" sz="3000" b="1">
              <a:solidFill>
                <a:schemeClr val="dk2">
                  <a:alpha val="100000"/>
                </a:schemeClr>
              </a:solidFill>
              <a:latin typeface="Noto Sans SC"/>
              <a:ea typeface="Noto Sans SC"/>
              <a:cs typeface="Noto Sans SC"/>
            </a:endParaRPr>
          </a:p>
        </p:txBody>
      </p:sp>
      <p:sp>
        <p:nvSpPr>
          <p:cNvPr id="51" name="AutoShape 51"/>
          <p:cNvSpPr/>
          <p:nvPr/>
        </p:nvSpPr>
        <p:spPr>
          <a:xfrm flipH="1">
            <a:off x="7907946" y="3392614"/>
            <a:ext cx="3378420" cy="75983"/>
          </a:xfrm>
          <a:prstGeom prst="parallelogram">
            <a:avLst>
              <a:gd name="adj" fmla="val 98201"/>
            </a:avLst>
          </a:prstGeom>
          <a:solidFill>
            <a:schemeClr val="accent3">
              <a:alpha val="100000"/>
            </a:schemeClr>
          </a:solidFill>
        </p:spPr>
      </p:sp>
      <p:sp>
        <p:nvSpPr>
          <p:cNvPr id="52" name="AutoShape 52"/>
          <p:cNvSpPr/>
          <p:nvPr/>
        </p:nvSpPr>
        <p:spPr>
          <a:xfrm rot="5400000">
            <a:off x="6892704" y="4332188"/>
            <a:ext cx="2111074" cy="74665"/>
          </a:xfrm>
          <a:prstGeom prst="parallelogram">
            <a:avLst>
              <a:gd name="adj" fmla="val 98201"/>
            </a:avLst>
          </a:prstGeom>
          <a:solidFill>
            <a:schemeClr val="accent1">
              <a:alpha val="100000"/>
            </a:schemeClr>
          </a:solid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Noto Sans SC"/>
                <a:ea typeface="Noto Sans SC"/>
                <a:cs typeface="Noto Sans SC"/>
              </a:rPr>
              <a:t>04</a:t>
            </a:r>
            <a:endParaRPr lang="en-US" sz="6600" b="1">
              <a:solidFill>
                <a:srgbClr val="1338FD">
                  <a:alpha val="100000"/>
                </a:srgbClr>
              </a:solidFill>
              <a:latin typeface="Noto Sans SC"/>
              <a:ea typeface="Noto Sans SC"/>
              <a:cs typeface="Noto Sans SC"/>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Noto Sans SC"/>
                <a:ea typeface="Noto Sans SC"/>
                <a:cs typeface="Noto Sans SC"/>
              </a:rPr>
              <a:t>持续改进方法</a:t>
            </a:r>
            <a:endParaRPr lang="en-US" sz="4050" b="1">
              <a:solidFill>
                <a:srgbClr val="020A49">
                  <a:alpha val="100000"/>
                </a:srgbClr>
              </a:solidFill>
              <a:latin typeface="Noto Sans SC"/>
              <a:ea typeface="Noto Sans SC"/>
              <a:cs typeface="Noto Sans S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6032113" y="5184323"/>
            <a:ext cx="2429542" cy="1127284"/>
          </a:xfrm>
          <a:custGeom>
            <a:avLst/>
            <a:gdLst/>
            <a:ahLst/>
            <a:cxnLst/>
            <a:rect l="l" t="t" r="r" b="b"/>
            <a:pathLst>
              <a:path w="292" h="135">
                <a:moveTo>
                  <a:pt x="130" y="19"/>
                </a:moveTo>
                <a:cubicBezTo>
                  <a:pt x="75" y="38"/>
                  <a:pt x="31" y="73"/>
                  <a:pt x="0" y="118"/>
                </a:cubicBezTo>
                <a:cubicBezTo>
                  <a:pt x="52" y="134"/>
                  <a:pt x="108" y="135"/>
                  <a:pt x="163" y="116"/>
                </a:cubicBezTo>
                <a:cubicBezTo>
                  <a:pt x="218" y="97"/>
                  <a:pt x="262" y="61"/>
                  <a:pt x="292" y="17"/>
                </a:cubicBezTo>
                <a:cubicBezTo>
                  <a:pt x="241" y="0"/>
                  <a:pt x="184" y="0"/>
                  <a:pt x="130" y="19"/>
                </a:cubicBezTo>
              </a:path>
            </a:pathLst>
          </a:custGeom>
          <a:solidFill>
            <a:schemeClr val="accent1">
              <a:alpha val="100000"/>
            </a:schemeClr>
          </a:solidFill>
        </p:spPr>
      </p:sp>
      <p:sp>
        <p:nvSpPr>
          <p:cNvPr id="3" name="Freeform 3"/>
          <p:cNvSpPr/>
          <p:nvPr/>
        </p:nvSpPr>
        <p:spPr>
          <a:xfrm>
            <a:off x="6032113" y="4073042"/>
            <a:ext cx="1515142" cy="2095595"/>
          </a:xfrm>
          <a:custGeom>
            <a:avLst/>
            <a:gdLst/>
            <a:ahLst/>
            <a:cxnLst/>
            <a:rect l="l" t="t" r="r" b="b"/>
            <a:pathLst>
              <a:path w="182" h="251">
                <a:moveTo>
                  <a:pt x="49" y="96"/>
                </a:moveTo>
                <a:cubicBezTo>
                  <a:pt x="15" y="143"/>
                  <a:pt x="0" y="197"/>
                  <a:pt x="1" y="251"/>
                </a:cubicBezTo>
                <a:cubicBezTo>
                  <a:pt x="52" y="235"/>
                  <a:pt x="99" y="203"/>
                  <a:pt x="132" y="156"/>
                </a:cubicBezTo>
                <a:cubicBezTo>
                  <a:pt x="166" y="109"/>
                  <a:pt x="182" y="54"/>
                  <a:pt x="181" y="0"/>
                </a:cubicBezTo>
                <a:cubicBezTo>
                  <a:pt x="130" y="16"/>
                  <a:pt x="83" y="49"/>
                  <a:pt x="49" y="96"/>
                </a:cubicBezTo>
              </a:path>
            </a:pathLst>
          </a:custGeom>
          <a:solidFill>
            <a:schemeClr val="accent1">
              <a:alpha val="60000"/>
            </a:schemeClr>
          </a:solidFill>
        </p:spPr>
      </p:sp>
      <p:sp>
        <p:nvSpPr>
          <p:cNvPr id="4" name="Freeform 4"/>
          <p:cNvSpPr/>
          <p:nvPr/>
        </p:nvSpPr>
        <p:spPr>
          <a:xfrm>
            <a:off x="3612763" y="5184323"/>
            <a:ext cx="2419350" cy="1127284"/>
          </a:xfrm>
          <a:custGeom>
            <a:avLst/>
            <a:gdLst/>
            <a:ahLst/>
            <a:cxnLst/>
            <a:rect l="l" t="t" r="r" b="b"/>
            <a:pathLst>
              <a:path w="291" h="135">
                <a:moveTo>
                  <a:pt x="162" y="19"/>
                </a:moveTo>
                <a:cubicBezTo>
                  <a:pt x="217" y="38"/>
                  <a:pt x="261" y="73"/>
                  <a:pt x="291" y="118"/>
                </a:cubicBezTo>
                <a:cubicBezTo>
                  <a:pt x="240" y="134"/>
                  <a:pt x="184" y="135"/>
                  <a:pt x="129" y="116"/>
                </a:cubicBezTo>
                <a:cubicBezTo>
                  <a:pt x="74" y="97"/>
                  <a:pt x="30" y="61"/>
                  <a:pt x="0" y="17"/>
                </a:cubicBezTo>
                <a:cubicBezTo>
                  <a:pt x="51" y="0"/>
                  <a:pt x="108" y="0"/>
                  <a:pt x="162" y="19"/>
                </a:cubicBezTo>
              </a:path>
            </a:pathLst>
          </a:custGeom>
          <a:solidFill>
            <a:schemeClr val="accent1">
              <a:alpha val="100000"/>
            </a:schemeClr>
          </a:solidFill>
        </p:spPr>
      </p:sp>
      <p:sp>
        <p:nvSpPr>
          <p:cNvPr id="5" name="Freeform 5"/>
          <p:cNvSpPr/>
          <p:nvPr/>
        </p:nvSpPr>
        <p:spPr>
          <a:xfrm>
            <a:off x="4527163" y="4073042"/>
            <a:ext cx="1513713" cy="2095595"/>
          </a:xfrm>
          <a:custGeom>
            <a:avLst/>
            <a:gdLst/>
            <a:ahLst/>
            <a:cxnLst/>
            <a:rect l="l" t="t" r="r" b="b"/>
            <a:pathLst>
              <a:path w="182" h="251">
                <a:moveTo>
                  <a:pt x="133" y="96"/>
                </a:moveTo>
                <a:cubicBezTo>
                  <a:pt x="167" y="143"/>
                  <a:pt x="182" y="197"/>
                  <a:pt x="181" y="251"/>
                </a:cubicBezTo>
                <a:cubicBezTo>
                  <a:pt x="130" y="235"/>
                  <a:pt x="83" y="203"/>
                  <a:pt x="50" y="156"/>
                </a:cubicBezTo>
                <a:cubicBezTo>
                  <a:pt x="16" y="109"/>
                  <a:pt x="0" y="54"/>
                  <a:pt x="1" y="0"/>
                </a:cubicBezTo>
                <a:cubicBezTo>
                  <a:pt x="52" y="16"/>
                  <a:pt x="99" y="49"/>
                  <a:pt x="133" y="96"/>
                </a:cubicBezTo>
              </a:path>
            </a:pathLst>
          </a:custGeom>
          <a:solidFill>
            <a:schemeClr val="accent1">
              <a:alpha val="60000"/>
            </a:schemeClr>
          </a:solidFill>
        </p:spPr>
      </p:sp>
      <p:sp>
        <p:nvSpPr>
          <p:cNvPr id="6" name="Freeform 6"/>
          <p:cNvSpPr/>
          <p:nvPr/>
        </p:nvSpPr>
        <p:spPr>
          <a:xfrm>
            <a:off x="5609203" y="3588886"/>
            <a:ext cx="856012" cy="2579751"/>
          </a:xfrm>
          <a:custGeom>
            <a:avLst/>
            <a:gdLst/>
            <a:ahLst/>
            <a:cxnLst/>
            <a:rect l="l" t="t" r="r" b="b"/>
            <a:pathLst>
              <a:path w="103" h="309">
                <a:moveTo>
                  <a:pt x="0" y="154"/>
                </a:moveTo>
                <a:cubicBezTo>
                  <a:pt x="0" y="212"/>
                  <a:pt x="19" y="266"/>
                  <a:pt x="51" y="309"/>
                </a:cubicBezTo>
                <a:cubicBezTo>
                  <a:pt x="84" y="266"/>
                  <a:pt x="103" y="212"/>
                  <a:pt x="103" y="154"/>
                </a:cubicBezTo>
                <a:cubicBezTo>
                  <a:pt x="103" y="97"/>
                  <a:pt x="84" y="43"/>
                  <a:pt x="51" y="0"/>
                </a:cubicBezTo>
                <a:cubicBezTo>
                  <a:pt x="19" y="43"/>
                  <a:pt x="0" y="97"/>
                  <a:pt x="0" y="154"/>
                </a:cubicBezTo>
              </a:path>
            </a:pathLst>
          </a:custGeom>
          <a:solidFill>
            <a:schemeClr val="accent1">
              <a:alpha val="100000"/>
            </a:schemeClr>
          </a:solidFill>
        </p:spPr>
      </p:sp>
      <p:sp>
        <p:nvSpPr>
          <p:cNvPr id="7" name="TextBox 7"/>
          <p:cNvSpPr txBox="1"/>
          <p:nvPr/>
        </p:nvSpPr>
        <p:spPr>
          <a:xfrm>
            <a:off x="463378" y="4535812"/>
            <a:ext cx="2931336" cy="490334"/>
          </a:xfrm>
          <a:prstGeom prst="rect">
            <a:avLst/>
          </a:prstGeom>
        </p:spPr>
        <p:txBody>
          <a:bodyPr vert="horz" wrap="square" lIns="66008" tIns="33052" rIns="66008" bIns="33052" rtlCol="0" anchor="ctr" anchorCtr="0">
            <a:noAutofit/>
          </a:bodyPr>
          <a:lstStyle/>
          <a:p>
            <a:pPr algn="ctr">
              <a:lnSpc>
                <a:spcPct val="120000"/>
              </a:lnSpc>
            </a:pPr>
            <a:r>
              <a:rPr lang="en-US" sz="2100" b="1">
                <a:solidFill>
                  <a:schemeClr val="accent1">
                    <a:alpha val="100000"/>
                  </a:schemeClr>
                </a:solidFill>
                <a:latin typeface="Noto Sans SC"/>
                <a:ea typeface="Noto Sans SC"/>
                <a:cs typeface="Noto Sans SC"/>
              </a:rPr>
              <a:t>全员参与</a:t>
            </a:r>
            <a:endParaRPr lang="en-US" sz="2100" b="1">
              <a:solidFill>
                <a:schemeClr val="accent1">
                  <a:alpha val="100000"/>
                </a:schemeClr>
              </a:solidFill>
              <a:latin typeface="Noto Sans SC"/>
              <a:ea typeface="Noto Sans SC"/>
              <a:cs typeface="Noto Sans SC"/>
            </a:endParaRPr>
          </a:p>
        </p:txBody>
      </p:sp>
      <p:sp>
        <p:nvSpPr>
          <p:cNvPr id="8" name="TextBox 8"/>
          <p:cNvSpPr txBox="1"/>
          <p:nvPr/>
        </p:nvSpPr>
        <p:spPr>
          <a:xfrm>
            <a:off x="449597" y="5004954"/>
            <a:ext cx="2931336" cy="1398504"/>
          </a:xfrm>
          <a:prstGeom prst="rect">
            <a:avLst/>
          </a:prstGeom>
        </p:spPr>
        <p:txBody>
          <a:bodyPr vert="horz" wrap="square" lIns="66008" tIns="33052" rIns="66008" bIns="33052" rtlCol="0" anchor="t" anchorCtr="0">
            <a:noAutofit/>
          </a:bodyPr>
          <a:lstStyle/>
          <a:p>
            <a:pPr algn="ctr">
              <a:lnSpc>
                <a:spcPct val="140000"/>
              </a:lnSpc>
            </a:pPr>
            <a:r>
              <a:rPr lang="en-US" sz="1400">
                <a:solidFill>
                  <a:schemeClr val="dk1">
                    <a:alpha val="100000"/>
                  </a:schemeClr>
                </a:solidFill>
                <a:latin typeface="Noto Sans SC"/>
                <a:ea typeface="Noto Sans SC"/>
                <a:cs typeface="Noto Sans SC"/>
              </a:rPr>
              <a:t>Kaizen强调从高层管理者到一线员工的全面参与，通过小步快跑的方式实现持续改进，确保每个环节都能得到优化。</a:t>
            </a:r>
            <a:endParaRPr lang="en-US" sz="1400">
              <a:solidFill>
                <a:schemeClr val="dk1">
                  <a:alpha val="100000"/>
                </a:schemeClr>
              </a:solidFill>
              <a:latin typeface="Noto Sans SC"/>
              <a:ea typeface="Noto Sans SC"/>
              <a:cs typeface="Noto Sans SC"/>
            </a:endParaRPr>
          </a:p>
        </p:txBody>
      </p:sp>
      <p:sp>
        <p:nvSpPr>
          <p:cNvPr id="9" name="TextBox 9"/>
          <p:cNvSpPr txBox="1"/>
          <p:nvPr/>
        </p:nvSpPr>
        <p:spPr>
          <a:xfrm>
            <a:off x="1288216" y="2422580"/>
            <a:ext cx="2931336" cy="490334"/>
          </a:xfrm>
          <a:prstGeom prst="rect">
            <a:avLst/>
          </a:prstGeom>
        </p:spPr>
        <p:txBody>
          <a:bodyPr vert="horz" wrap="square" lIns="66008" tIns="33052" rIns="66008" bIns="33052" rtlCol="0" anchor="ctr" anchorCtr="0">
            <a:noAutofit/>
          </a:bodyPr>
          <a:lstStyle/>
          <a:p>
            <a:pPr algn="ctr">
              <a:lnSpc>
                <a:spcPct val="120000"/>
              </a:lnSpc>
            </a:pPr>
            <a:r>
              <a:rPr lang="en-US" sz="2100" b="1">
                <a:solidFill>
                  <a:schemeClr val="accent1">
                    <a:alpha val="100000"/>
                  </a:schemeClr>
                </a:solidFill>
                <a:latin typeface="Noto Sans SC"/>
                <a:ea typeface="Noto Sans SC"/>
                <a:cs typeface="Noto Sans SC"/>
              </a:rPr>
              <a:t>聚焦小改进</a:t>
            </a:r>
            <a:endParaRPr lang="en-US" sz="2100" b="1">
              <a:solidFill>
                <a:schemeClr val="accent1">
                  <a:alpha val="100000"/>
                </a:schemeClr>
              </a:solidFill>
              <a:latin typeface="Noto Sans SC"/>
              <a:ea typeface="Noto Sans SC"/>
              <a:cs typeface="Noto Sans SC"/>
            </a:endParaRPr>
          </a:p>
        </p:txBody>
      </p:sp>
      <p:sp>
        <p:nvSpPr>
          <p:cNvPr id="10" name="TextBox 10"/>
          <p:cNvSpPr txBox="1"/>
          <p:nvPr/>
        </p:nvSpPr>
        <p:spPr>
          <a:xfrm>
            <a:off x="1274435" y="2891723"/>
            <a:ext cx="2931336" cy="1398504"/>
          </a:xfrm>
          <a:prstGeom prst="rect">
            <a:avLst/>
          </a:prstGeom>
        </p:spPr>
        <p:txBody>
          <a:bodyPr vert="horz" wrap="square" lIns="66008" tIns="33052" rIns="66008" bIns="33052" rtlCol="0" anchor="t" anchorCtr="0">
            <a:noAutofit/>
          </a:bodyPr>
          <a:lstStyle/>
          <a:p>
            <a:pPr algn="ctr">
              <a:lnSpc>
                <a:spcPct val="140000"/>
              </a:lnSpc>
            </a:pPr>
            <a:r>
              <a:rPr lang="en-US" sz="1400">
                <a:solidFill>
                  <a:schemeClr val="dk1">
                    <a:alpha val="100000"/>
                  </a:schemeClr>
                </a:solidFill>
                <a:latin typeface="Noto Sans SC"/>
                <a:ea typeface="Noto Sans SC"/>
                <a:cs typeface="Noto Sans SC"/>
              </a:rPr>
              <a:t>不同于大规模变革，Kaizen注重通过无数个小改进累积成显著的效益提升，例如调整工作站布局以减少动作浪费。</a:t>
            </a:r>
            <a:endParaRPr lang="en-US" sz="1400">
              <a:solidFill>
                <a:schemeClr val="dk1">
                  <a:alpha val="100000"/>
                </a:schemeClr>
              </a:solidFill>
              <a:latin typeface="Noto Sans SC"/>
              <a:ea typeface="Noto Sans SC"/>
              <a:cs typeface="Noto Sans SC"/>
            </a:endParaRPr>
          </a:p>
        </p:txBody>
      </p:sp>
      <p:sp>
        <p:nvSpPr>
          <p:cNvPr id="11" name="TextBox 11"/>
          <p:cNvSpPr txBox="1"/>
          <p:nvPr/>
        </p:nvSpPr>
        <p:spPr>
          <a:xfrm>
            <a:off x="4540944" y="1591726"/>
            <a:ext cx="3020092" cy="490334"/>
          </a:xfrm>
          <a:prstGeom prst="rect">
            <a:avLst/>
          </a:prstGeom>
        </p:spPr>
        <p:txBody>
          <a:bodyPr vert="horz" wrap="square" lIns="66008" tIns="33052" rIns="66008" bIns="33052" rtlCol="0" anchor="ctr" anchorCtr="0">
            <a:noAutofit/>
          </a:bodyPr>
          <a:lstStyle/>
          <a:p>
            <a:pPr algn="ctr">
              <a:lnSpc>
                <a:spcPct val="120000"/>
              </a:lnSpc>
            </a:pPr>
            <a:r>
              <a:rPr lang="en-US" sz="2100" b="1">
                <a:solidFill>
                  <a:schemeClr val="accent1">
                    <a:alpha val="100000"/>
                  </a:schemeClr>
                </a:solidFill>
                <a:latin typeface="Noto Sans SC"/>
                <a:ea typeface="Noto Sans SC"/>
                <a:cs typeface="Noto Sans SC"/>
              </a:rPr>
              <a:t>标准化流程</a:t>
            </a:r>
            <a:endParaRPr lang="en-US" sz="2100" b="1">
              <a:solidFill>
                <a:schemeClr val="accent1">
                  <a:alpha val="100000"/>
                </a:schemeClr>
              </a:solidFill>
              <a:latin typeface="Noto Sans SC"/>
              <a:ea typeface="Noto Sans SC"/>
              <a:cs typeface="Noto Sans SC"/>
            </a:endParaRPr>
          </a:p>
        </p:txBody>
      </p:sp>
      <p:sp>
        <p:nvSpPr>
          <p:cNvPr id="12" name="TextBox 12"/>
          <p:cNvSpPr txBox="1"/>
          <p:nvPr/>
        </p:nvSpPr>
        <p:spPr>
          <a:xfrm>
            <a:off x="4564095" y="2060868"/>
            <a:ext cx="2931336" cy="1398504"/>
          </a:xfrm>
          <a:prstGeom prst="rect">
            <a:avLst/>
          </a:prstGeom>
        </p:spPr>
        <p:txBody>
          <a:bodyPr vert="horz" wrap="square" lIns="66008" tIns="33052" rIns="66008" bIns="33052" rtlCol="0" anchor="t" anchorCtr="0">
            <a:noAutofit/>
          </a:bodyPr>
          <a:lstStyle/>
          <a:p>
            <a:pPr algn="ctr">
              <a:lnSpc>
                <a:spcPct val="140000"/>
              </a:lnSpc>
            </a:pPr>
            <a:r>
              <a:rPr lang="en-US" sz="1400">
                <a:solidFill>
                  <a:schemeClr val="dk1">
                    <a:alpha val="100000"/>
                  </a:schemeClr>
                </a:solidFill>
                <a:latin typeface="Noto Sans SC"/>
                <a:ea typeface="Noto Sans SC"/>
                <a:cs typeface="Noto Sans SC"/>
              </a:rPr>
              <a:t>每次改进后需及时更新标准化作业指导书，确保改进成果得以固化并推广到其他类似环节。</a:t>
            </a:r>
            <a:endParaRPr lang="en-US" sz="1400">
              <a:solidFill>
                <a:schemeClr val="dk1">
                  <a:alpha val="100000"/>
                </a:schemeClr>
              </a:solidFill>
              <a:latin typeface="Noto Sans SC"/>
              <a:ea typeface="Noto Sans SC"/>
              <a:cs typeface="Noto Sans SC"/>
            </a:endParaRPr>
          </a:p>
        </p:txBody>
      </p:sp>
      <p:sp>
        <p:nvSpPr>
          <p:cNvPr id="13" name="TextBox 13"/>
          <p:cNvSpPr txBox="1"/>
          <p:nvPr/>
        </p:nvSpPr>
        <p:spPr>
          <a:xfrm>
            <a:off x="8261908" y="2422580"/>
            <a:ext cx="2931336" cy="490334"/>
          </a:xfrm>
          <a:prstGeom prst="rect">
            <a:avLst/>
          </a:prstGeom>
        </p:spPr>
        <p:txBody>
          <a:bodyPr vert="horz" wrap="square" lIns="66008" tIns="33052" rIns="66008" bIns="33052" rtlCol="0" anchor="ctr" anchorCtr="0">
            <a:noAutofit/>
          </a:bodyPr>
          <a:lstStyle/>
          <a:p>
            <a:pPr algn="ctr">
              <a:lnSpc>
                <a:spcPct val="120000"/>
              </a:lnSpc>
            </a:pPr>
            <a:r>
              <a:rPr lang="en-US" sz="2100" b="1">
                <a:solidFill>
                  <a:schemeClr val="accent1">
                    <a:alpha val="100000"/>
                  </a:schemeClr>
                </a:solidFill>
                <a:latin typeface="Noto Sans SC"/>
                <a:ea typeface="Noto Sans SC"/>
                <a:cs typeface="Noto Sans SC"/>
              </a:rPr>
              <a:t>持续培训</a:t>
            </a:r>
            <a:endParaRPr lang="en-US" sz="2100" b="1">
              <a:solidFill>
                <a:schemeClr val="accent1">
                  <a:alpha val="100000"/>
                </a:schemeClr>
              </a:solidFill>
              <a:latin typeface="Noto Sans SC"/>
              <a:ea typeface="Noto Sans SC"/>
              <a:cs typeface="Noto Sans SC"/>
            </a:endParaRPr>
          </a:p>
        </p:txBody>
      </p:sp>
      <p:sp>
        <p:nvSpPr>
          <p:cNvPr id="14" name="TextBox 14"/>
          <p:cNvSpPr txBox="1"/>
          <p:nvPr/>
        </p:nvSpPr>
        <p:spPr>
          <a:xfrm>
            <a:off x="8248127" y="2891723"/>
            <a:ext cx="2931336" cy="1398504"/>
          </a:xfrm>
          <a:prstGeom prst="rect">
            <a:avLst/>
          </a:prstGeom>
        </p:spPr>
        <p:txBody>
          <a:bodyPr vert="horz" wrap="square" lIns="66008" tIns="33052" rIns="66008" bIns="33052" rtlCol="0" anchor="t" anchorCtr="0">
            <a:noAutofit/>
          </a:bodyPr>
          <a:lstStyle/>
          <a:p>
            <a:pPr algn="ctr">
              <a:lnSpc>
                <a:spcPct val="140000"/>
              </a:lnSpc>
            </a:pPr>
            <a:r>
              <a:rPr lang="en-US" sz="1400">
                <a:solidFill>
                  <a:schemeClr val="dk1">
                    <a:alpha val="100000"/>
                  </a:schemeClr>
                </a:solidFill>
                <a:latin typeface="Noto Sans SC"/>
                <a:ea typeface="Noto Sans SC"/>
                <a:cs typeface="Noto Sans SC"/>
              </a:rPr>
              <a:t>定期组织员工参与Kaizen工具和方法培训，如5S管理、价值流图分析等，以提升团队的问题发现和解决能力。</a:t>
            </a:r>
            <a:endParaRPr lang="en-US" sz="1400">
              <a:solidFill>
                <a:schemeClr val="dk1">
                  <a:alpha val="100000"/>
                </a:schemeClr>
              </a:solidFill>
              <a:latin typeface="Noto Sans SC"/>
              <a:ea typeface="Noto Sans SC"/>
              <a:cs typeface="Noto Sans SC"/>
            </a:endParaRPr>
          </a:p>
        </p:txBody>
      </p:sp>
      <p:sp>
        <p:nvSpPr>
          <p:cNvPr id="15" name="TextBox 15"/>
          <p:cNvSpPr txBox="1"/>
          <p:nvPr/>
        </p:nvSpPr>
        <p:spPr>
          <a:xfrm>
            <a:off x="8814029" y="4535812"/>
            <a:ext cx="2931336" cy="490334"/>
          </a:xfrm>
          <a:prstGeom prst="rect">
            <a:avLst/>
          </a:prstGeom>
        </p:spPr>
        <p:txBody>
          <a:bodyPr vert="horz" wrap="square" lIns="66008" tIns="33052" rIns="66008" bIns="33052" rtlCol="0" anchor="ctr" anchorCtr="0">
            <a:noAutofit/>
          </a:bodyPr>
          <a:lstStyle/>
          <a:p>
            <a:pPr algn="ctr">
              <a:lnSpc>
                <a:spcPct val="120000"/>
              </a:lnSpc>
            </a:pPr>
            <a:r>
              <a:rPr lang="en-US" sz="2100" b="1">
                <a:solidFill>
                  <a:schemeClr val="accent1">
                    <a:alpha val="100000"/>
                  </a:schemeClr>
                </a:solidFill>
                <a:latin typeface="Noto Sans SC"/>
                <a:ea typeface="Noto Sans SC"/>
                <a:cs typeface="Noto Sans SC"/>
              </a:rPr>
              <a:t>可视化看板</a:t>
            </a:r>
            <a:endParaRPr lang="en-US" sz="2100" b="1">
              <a:solidFill>
                <a:schemeClr val="accent1">
                  <a:alpha val="100000"/>
                </a:schemeClr>
              </a:solidFill>
              <a:latin typeface="Noto Sans SC"/>
              <a:ea typeface="Noto Sans SC"/>
              <a:cs typeface="Noto Sans SC"/>
            </a:endParaRPr>
          </a:p>
        </p:txBody>
      </p:sp>
      <p:sp>
        <p:nvSpPr>
          <p:cNvPr id="16" name="TextBox 16"/>
          <p:cNvSpPr txBox="1"/>
          <p:nvPr/>
        </p:nvSpPr>
        <p:spPr>
          <a:xfrm>
            <a:off x="8800248" y="5004954"/>
            <a:ext cx="2931336" cy="1398504"/>
          </a:xfrm>
          <a:prstGeom prst="rect">
            <a:avLst/>
          </a:prstGeom>
        </p:spPr>
        <p:txBody>
          <a:bodyPr vert="horz" wrap="square" lIns="66008" tIns="33052" rIns="66008" bIns="33052" rtlCol="0" anchor="t" anchorCtr="0">
            <a:noAutofit/>
          </a:bodyPr>
          <a:lstStyle/>
          <a:p>
            <a:pPr algn="ctr">
              <a:lnSpc>
                <a:spcPct val="140000"/>
              </a:lnSpc>
            </a:pPr>
            <a:r>
              <a:rPr lang="en-US" sz="1400">
                <a:solidFill>
                  <a:schemeClr val="dk1">
                    <a:alpha val="100000"/>
                  </a:schemeClr>
                </a:solidFill>
                <a:latin typeface="Noto Sans SC"/>
                <a:ea typeface="Noto Sans SC"/>
                <a:cs typeface="Noto Sans SC"/>
              </a:rPr>
              <a:t>通过看板管理实时展示改进进度和成果，营造持续改进的文化氛围，激励员工主动提出改善建议。</a:t>
            </a:r>
            <a:endParaRPr lang="en-US" sz="1400">
              <a:solidFill>
                <a:schemeClr val="dk1">
                  <a:alpha val="100000"/>
                </a:schemeClr>
              </a:solidFill>
              <a:latin typeface="Noto Sans SC"/>
              <a:ea typeface="Noto Sans SC"/>
              <a:cs typeface="Noto Sans SC"/>
            </a:endParaRPr>
          </a:p>
        </p:txBody>
      </p:sp>
      <p:sp>
        <p:nvSpPr>
          <p:cNvPr id="17" name="TextBox 17"/>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Kaizen持续改善</a:t>
            </a:r>
            <a:endParaRPr lang="en-US" sz="3000" b="1">
              <a:solidFill>
                <a:schemeClr val="dk2">
                  <a:alpha val="100000"/>
                </a:schemeClr>
              </a:solidFill>
              <a:latin typeface="Noto Sans SC"/>
              <a:ea typeface="Noto Sans SC"/>
              <a:cs typeface="Noto Sans SC"/>
            </a:endParaRPr>
          </a:p>
        </p:txBody>
      </p:sp>
      <p:sp>
        <p:nvSpPr>
          <p:cNvPr id="18" name="TextBox 18"/>
          <p:cNvSpPr txBox="1"/>
          <p:nvPr/>
        </p:nvSpPr>
        <p:spPr>
          <a:xfrm>
            <a:off x="3794737" y="5266000"/>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rgbClr val="FFFFFF">
                    <a:alpha val="100000"/>
                  </a:srgbClr>
                </a:solidFill>
                <a:latin typeface="Noto Sans SC"/>
                <a:ea typeface="Noto Sans SC"/>
                <a:cs typeface="Noto Sans SC"/>
              </a:rPr>
              <a:t>01</a:t>
            </a:r>
            <a:endParaRPr lang="en-US" sz="2400">
              <a:solidFill>
                <a:srgbClr val="FFFFFF">
                  <a:alpha val="100000"/>
                </a:srgbClr>
              </a:solidFill>
              <a:latin typeface="Noto Sans SC"/>
              <a:ea typeface="Noto Sans SC"/>
              <a:cs typeface="Noto Sans SC"/>
            </a:endParaRPr>
          </a:p>
        </p:txBody>
      </p:sp>
      <p:sp>
        <p:nvSpPr>
          <p:cNvPr id="19" name="TextBox 19"/>
          <p:cNvSpPr txBox="1"/>
          <p:nvPr/>
        </p:nvSpPr>
        <p:spPr>
          <a:xfrm>
            <a:off x="4527163" y="4396796"/>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rgbClr val="FFFFFF">
                    <a:alpha val="100000"/>
                  </a:srgbClr>
                </a:solidFill>
                <a:latin typeface="Noto Sans SC"/>
                <a:ea typeface="Noto Sans SC"/>
                <a:cs typeface="Noto Sans SC"/>
              </a:rPr>
              <a:t>02</a:t>
            </a:r>
            <a:endParaRPr lang="en-US" sz="2400">
              <a:solidFill>
                <a:srgbClr val="FFFFFF">
                  <a:alpha val="100000"/>
                </a:srgbClr>
              </a:solidFill>
              <a:latin typeface="Noto Sans SC"/>
              <a:ea typeface="Noto Sans SC"/>
              <a:cs typeface="Noto Sans SC"/>
            </a:endParaRPr>
          </a:p>
        </p:txBody>
      </p:sp>
      <p:sp>
        <p:nvSpPr>
          <p:cNvPr id="20" name="TextBox 20"/>
          <p:cNvSpPr txBox="1"/>
          <p:nvPr/>
        </p:nvSpPr>
        <p:spPr>
          <a:xfrm>
            <a:off x="5607298" y="4073042"/>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rgbClr val="FFFFFF">
                    <a:alpha val="100000"/>
                  </a:srgbClr>
                </a:solidFill>
                <a:latin typeface="Noto Sans SC"/>
                <a:ea typeface="Noto Sans SC"/>
                <a:cs typeface="Noto Sans SC"/>
              </a:rPr>
              <a:t>03</a:t>
            </a:r>
            <a:endParaRPr lang="en-US" sz="2400">
              <a:solidFill>
                <a:srgbClr val="FFFFFF">
                  <a:alpha val="100000"/>
                </a:srgbClr>
              </a:solidFill>
              <a:latin typeface="Noto Sans SC"/>
              <a:ea typeface="Noto Sans SC"/>
              <a:cs typeface="Noto Sans SC"/>
            </a:endParaRPr>
          </a:p>
        </p:txBody>
      </p:sp>
      <p:sp>
        <p:nvSpPr>
          <p:cNvPr id="21" name="TextBox 21"/>
          <p:cNvSpPr txBox="1"/>
          <p:nvPr/>
        </p:nvSpPr>
        <p:spPr>
          <a:xfrm>
            <a:off x="6697625" y="4396796"/>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rgbClr val="FFFFFF">
                    <a:alpha val="100000"/>
                  </a:srgbClr>
                </a:solidFill>
                <a:latin typeface="Noto Sans SC"/>
                <a:ea typeface="Noto Sans SC"/>
                <a:cs typeface="Noto Sans SC"/>
              </a:rPr>
              <a:t>04</a:t>
            </a:r>
            <a:endParaRPr lang="en-US" sz="2400">
              <a:solidFill>
                <a:srgbClr val="FFFFFF">
                  <a:alpha val="100000"/>
                </a:srgbClr>
              </a:solidFill>
              <a:latin typeface="Noto Sans SC"/>
              <a:ea typeface="Noto Sans SC"/>
              <a:cs typeface="Noto Sans SC"/>
            </a:endParaRPr>
          </a:p>
        </p:txBody>
      </p:sp>
      <p:sp>
        <p:nvSpPr>
          <p:cNvPr id="22" name="TextBox 22"/>
          <p:cNvSpPr txBox="1"/>
          <p:nvPr/>
        </p:nvSpPr>
        <p:spPr>
          <a:xfrm>
            <a:off x="7495431" y="5266000"/>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rgbClr val="FFFFFF">
                    <a:alpha val="100000"/>
                  </a:srgbClr>
                </a:solidFill>
                <a:latin typeface="Noto Sans SC"/>
                <a:ea typeface="Noto Sans SC"/>
                <a:cs typeface="Noto Sans SC"/>
              </a:rPr>
              <a:t>05</a:t>
            </a:r>
            <a:endParaRPr lang="en-US" sz="2400">
              <a:solidFill>
                <a:srgbClr val="FFFFFF">
                  <a:alpha val="100000"/>
                </a:srgbClr>
              </a:solidFill>
              <a:latin typeface="Noto Sans SC"/>
              <a:ea typeface="Noto Sans SC"/>
              <a:cs typeface="Noto Sans S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989345" y="1687996"/>
            <a:ext cx="5229225" cy="3819525"/>
          </a:xfrm>
          <a:prstGeom prst="rect">
            <a:avLst/>
          </a:prstGeom>
        </p:spPr>
        <p:txBody>
          <a:bodyPr vert="horz" wrap="square" lIns="123825" tIns="123825" rIns="57150" bIns="123825" rtlCol="0" anchor="t" anchorCtr="0">
            <a:normAutofit/>
          </a:bodyPr>
          <a:lstStyle/>
          <a:p>
            <a:pPr marL="228600" lvl="1" indent="-228600">
              <a:lnSpc>
                <a:spcPct val="150000"/>
              </a:lnSpc>
              <a:buFont typeface="Arial" panose="020B0604020202090204"/>
              <a:buChar char="•"/>
            </a:pPr>
            <a:r>
              <a:rPr lang="en-US" sz="1425" b="1">
                <a:solidFill>
                  <a:schemeClr val="dk1">
                    <a:alpha val="100000"/>
                  </a:schemeClr>
                </a:solidFill>
                <a:latin typeface="Noto Sans SC"/>
                <a:ea typeface="Noto Sans SC"/>
                <a:cs typeface="Noto Sans SC"/>
              </a:rPr>
              <a:t>质量成本可视化</a:t>
            </a:r>
            <a:r>
              <a:rPr lang="en-US" sz="1425">
                <a:solidFill>
                  <a:schemeClr val="dk1">
                    <a:alpha val="100000"/>
                  </a:schemeClr>
                </a:solidFill>
                <a:latin typeface="Noto Sans SC"/>
                <a:ea typeface="Noto Sans SC"/>
                <a:cs typeface="Noto Sans SC"/>
              </a:rPr>
              <a:t>：不良修理浪费直接侵蚀利润率，需通过质量成本核算推动全员质量意识提升。</a:t>
            </a:r>
            <a:endParaRPr lang="en-US" sz="1425">
              <a:solidFill>
                <a:schemeClr val="dk1">
                  <a:alpha val="100000"/>
                </a:schemeClr>
              </a:solidFill>
              <a:latin typeface="Noto Sans SC"/>
              <a:ea typeface="Noto Sans SC"/>
              <a:cs typeface="Noto Sans SC"/>
            </a:endParaRPr>
          </a:p>
          <a:p>
            <a:pPr marL="228600" lvl="1" indent="-228600">
              <a:lnSpc>
                <a:spcPct val="150000"/>
              </a:lnSpc>
              <a:buFont typeface="Arial" panose="020B0604020202090204"/>
              <a:buChar char="•"/>
            </a:pPr>
            <a:r>
              <a:rPr lang="en-US" sz="1425" b="1">
                <a:solidFill>
                  <a:schemeClr val="dk1">
                    <a:alpha val="100000"/>
                  </a:schemeClr>
                </a:solidFill>
                <a:latin typeface="Noto Sans SC"/>
                <a:ea typeface="Noto Sans SC"/>
                <a:cs typeface="Noto Sans SC"/>
              </a:rPr>
              <a:t>工艺精度辩证法</a:t>
            </a:r>
            <a:r>
              <a:rPr lang="en-US" sz="1425">
                <a:solidFill>
                  <a:schemeClr val="dk1">
                    <a:alpha val="100000"/>
                  </a:schemeClr>
                </a:solidFill>
                <a:latin typeface="Noto Sans SC"/>
                <a:ea typeface="Noto Sans SC"/>
                <a:cs typeface="Noto Sans SC"/>
              </a:rPr>
              <a:t>：过度加工反映技术过剩，应建立客户需求导向的工艺标准体系。</a:t>
            </a:r>
            <a:endParaRPr lang="en-US" sz="1425">
              <a:solidFill>
                <a:schemeClr val="dk1">
                  <a:alpha val="100000"/>
                </a:schemeClr>
              </a:solidFill>
              <a:latin typeface="Noto Sans SC"/>
              <a:ea typeface="Noto Sans SC"/>
              <a:cs typeface="Noto Sans SC"/>
            </a:endParaRPr>
          </a:p>
          <a:p>
            <a:pPr marL="228600" lvl="1" indent="-228600">
              <a:lnSpc>
                <a:spcPct val="150000"/>
              </a:lnSpc>
              <a:buFont typeface="Arial" panose="020B0604020202090204"/>
              <a:buChar char="•"/>
            </a:pPr>
            <a:r>
              <a:rPr lang="en-US" sz="1425" b="1">
                <a:solidFill>
                  <a:schemeClr val="dk1">
                    <a:alpha val="100000"/>
                  </a:schemeClr>
                </a:solidFill>
                <a:latin typeface="Noto Sans SC"/>
                <a:ea typeface="Noto Sans SC"/>
                <a:cs typeface="Noto Sans SC"/>
              </a:rPr>
              <a:t>微动作经济学</a:t>
            </a:r>
            <a:r>
              <a:rPr lang="en-US" sz="1425">
                <a:solidFill>
                  <a:schemeClr val="dk1">
                    <a:alpha val="100000"/>
                  </a:schemeClr>
                </a:solidFill>
                <a:latin typeface="Noto Sans SC"/>
                <a:ea typeface="Noto Sans SC"/>
                <a:cs typeface="Noto Sans SC"/>
              </a:rPr>
              <a:t>：12类动作浪费累计效应显著，IE手法优化可提升15%以上人效。</a:t>
            </a:r>
            <a:endParaRPr lang="en-US" sz="1425">
              <a:solidFill>
                <a:schemeClr val="dk1">
                  <a:alpha val="100000"/>
                </a:schemeClr>
              </a:solidFill>
              <a:latin typeface="Noto Sans SC"/>
              <a:ea typeface="Noto Sans SC"/>
              <a:cs typeface="Noto Sans SC"/>
            </a:endParaRPr>
          </a:p>
          <a:p>
            <a:pPr marL="228600" lvl="1" indent="-228600">
              <a:lnSpc>
                <a:spcPct val="150000"/>
              </a:lnSpc>
              <a:buFont typeface="Arial" panose="020B0604020202090204"/>
              <a:buChar char="•"/>
            </a:pPr>
            <a:r>
              <a:rPr lang="en-US" sz="1425" b="1">
                <a:solidFill>
                  <a:schemeClr val="dk1">
                    <a:alpha val="100000"/>
                  </a:schemeClr>
                </a:solidFill>
                <a:latin typeface="Noto Sans SC"/>
                <a:ea typeface="Noto Sans SC"/>
                <a:cs typeface="Noto Sans SC"/>
              </a:rPr>
              <a:t>物流价值重构</a:t>
            </a:r>
            <a:r>
              <a:rPr lang="en-US" sz="1425">
                <a:solidFill>
                  <a:schemeClr val="dk1">
                    <a:alpha val="100000"/>
                  </a:schemeClr>
                </a:solidFill>
                <a:latin typeface="Noto Sans SC"/>
                <a:ea typeface="Noto Sans SC"/>
                <a:cs typeface="Noto Sans SC"/>
              </a:rPr>
              <a:t>：搬运浪费暴露工厂布局缺陷，价值流图分析是改善关键工具。</a:t>
            </a:r>
            <a:endParaRPr lang="en-US" sz="1425">
              <a:solidFill>
                <a:schemeClr val="dk1">
                  <a:alpha val="100000"/>
                </a:schemeClr>
              </a:solidFill>
              <a:latin typeface="Noto Sans SC"/>
              <a:ea typeface="Noto Sans SC"/>
              <a:cs typeface="Noto Sans SC"/>
            </a:endParaRPr>
          </a:p>
          <a:p>
            <a:pPr marL="228600" lvl="1" indent="-228600">
              <a:lnSpc>
                <a:spcPct val="150000"/>
              </a:lnSpc>
              <a:buFont typeface="Arial" panose="020B0604020202090204"/>
              <a:buChar char="•"/>
            </a:pPr>
            <a:r>
              <a:rPr lang="en-US" sz="1425" b="1">
                <a:solidFill>
                  <a:schemeClr val="dk1">
                    <a:alpha val="100000"/>
                  </a:schemeClr>
                </a:solidFill>
                <a:latin typeface="Noto Sans SC"/>
                <a:ea typeface="Noto Sans SC"/>
                <a:cs typeface="Noto Sans SC"/>
              </a:rPr>
              <a:t>库存悖论破解</a:t>
            </a:r>
            <a:r>
              <a:rPr lang="en-US" sz="1425">
                <a:solidFill>
                  <a:schemeClr val="dk1">
                    <a:alpha val="100000"/>
                  </a:schemeClr>
                </a:solidFill>
                <a:latin typeface="Noto Sans SC"/>
                <a:ea typeface="Noto Sans SC"/>
                <a:cs typeface="Noto Sans SC"/>
              </a:rPr>
              <a:t>：库存缓冲掩盖问题，需通过均衡化生产打破恶性循环。</a:t>
            </a:r>
            <a:endParaRPr lang="en-US" sz="1425">
              <a:solidFill>
                <a:schemeClr val="dk1">
                  <a:alpha val="100000"/>
                </a:schemeClr>
              </a:solidFill>
              <a:latin typeface="Noto Sans SC"/>
              <a:ea typeface="Noto Sans SC"/>
              <a:cs typeface="Noto Sans SC"/>
            </a:endParaRPr>
          </a:p>
        </p:txBody>
      </p:sp>
      <p:graphicFrame>
        <p:nvGraphicFramePr>
          <p:cNvPr id="3" name="Table 3"/>
          <p:cNvGraphicFramePr>
            <a:graphicFrameLocks noGrp="1"/>
          </p:cNvGraphicFramePr>
          <p:nvPr/>
        </p:nvGraphicFramePr>
        <p:xfrm>
          <a:off x="571500" y="1857375"/>
          <a:ext cx="5086350" cy="3448050"/>
        </p:xfrm>
        <a:graphic>
          <a:graphicData uri="http://schemas.openxmlformats.org/drawingml/2006/table">
            <a:tbl>
              <a:tblPr firstRow="1" bandRow="1">
                <a:tableStyleId>{5C22544A-7EE6-4342-B048-85BDC9FD1C3A}</a:tableStyleId>
              </a:tblPr>
              <a:tblGrid>
                <a:gridCol w="1695450"/>
                <a:gridCol w="1695450"/>
                <a:gridCol w="1695450"/>
              </a:tblGrid>
              <a:tr h="254000">
                <a:tc>
                  <a:txBody>
                    <a:bodyPr rtlCol="0"/>
                    <a:lstStyle/>
                    <a:p>
                      <a:pPr algn="l">
                        <a:defRPr/>
                      </a:pPr>
                      <a:r>
                        <a:rPr lang="en-US" sz="900">
                          <a:solidFill>
                            <a:srgbClr val="000000">
                              <a:alpha val="100000"/>
                            </a:srgbClr>
                          </a:solidFill>
                        </a:rPr>
                        <a:t>浪费类型</a:t>
                      </a:r>
                      <a:endParaRPr lang="en-US" sz="1100"/>
                    </a:p>
                  </a:txBody>
                  <a:tcPr anchor="t"/>
                </a:tc>
                <a:tc>
                  <a:txBody>
                    <a:bodyPr rtlCol="0"/>
                    <a:lstStyle/>
                    <a:p>
                      <a:pPr algn="l">
                        <a:defRPr/>
                      </a:pPr>
                      <a:r>
                        <a:rPr lang="en-US" sz="900">
                          <a:solidFill>
                            <a:srgbClr val="000000">
                              <a:alpha val="100000"/>
                            </a:srgbClr>
                          </a:solidFill>
                        </a:rPr>
                        <a:t>具体表现</a:t>
                      </a:r>
                      <a:endParaRPr lang="en-US" sz="1100"/>
                    </a:p>
                  </a:txBody>
                  <a:tcPr anchor="t"/>
                </a:tc>
                <a:tc>
                  <a:txBody>
                    <a:bodyPr rtlCol="0"/>
                    <a:lstStyle/>
                    <a:p>
                      <a:pPr algn="l">
                        <a:defRPr/>
                      </a:pPr>
                      <a:r>
                        <a:rPr lang="en-US" sz="900">
                          <a:solidFill>
                            <a:srgbClr val="000000">
                              <a:alpha val="100000"/>
                            </a:srgbClr>
                          </a:solidFill>
                        </a:rPr>
                        <a:t>改善对策</a:t>
                      </a:r>
                      <a:endParaRPr lang="en-US" sz="1100"/>
                    </a:p>
                  </a:txBody>
                  <a:tcPr anchor="t"/>
                </a:tc>
              </a:tr>
              <a:tr h="254000">
                <a:tc>
                  <a:txBody>
                    <a:bodyPr rtlCol="0"/>
                    <a:lstStyle/>
                    <a:p>
                      <a:pPr algn="l">
                        <a:defRPr/>
                      </a:pPr>
                      <a:r>
                        <a:rPr lang="en-US" sz="900">
                          <a:solidFill>
                            <a:srgbClr val="000000">
                              <a:alpha val="100000"/>
                            </a:srgbClr>
                          </a:solidFill>
                        </a:rPr>
                        <a:t>不良修理浪费</a:t>
                      </a:r>
                      <a:endParaRPr lang="en-US" sz="1100"/>
                    </a:p>
                  </a:txBody>
                  <a:tcPr anchor="t"/>
                </a:tc>
                <a:tc>
                  <a:txBody>
                    <a:bodyPr rtlCol="0"/>
                    <a:lstStyle/>
                    <a:p>
                      <a:pPr algn="l">
                        <a:defRPr/>
                      </a:pPr>
                      <a:r>
                        <a:rPr lang="en-US" sz="900">
                          <a:solidFill>
                            <a:srgbClr val="000000">
                              <a:alpha val="100000"/>
                            </a:srgbClr>
                          </a:solidFill>
                        </a:rPr>
                        <a:t>不良品处置导致材料/工时损失、信誉下降</a:t>
                      </a:r>
                      <a:endParaRPr lang="en-US" sz="1100"/>
                    </a:p>
                  </a:txBody>
                  <a:tcPr anchor="t"/>
                </a:tc>
                <a:tc>
                  <a:txBody>
                    <a:bodyPr rtlCol="0"/>
                    <a:lstStyle/>
                    <a:p>
                      <a:pPr algn="l">
                        <a:defRPr/>
                      </a:pPr>
                      <a:r>
                        <a:rPr lang="en-US" sz="900">
                          <a:solidFill>
                            <a:srgbClr val="000000">
                              <a:alpha val="100000"/>
                            </a:srgbClr>
                          </a:solidFill>
                        </a:rPr>
                        <a:t>加强过程质量控制、建立防错机制</a:t>
                      </a:r>
                      <a:endParaRPr lang="en-US" sz="1100"/>
                    </a:p>
                  </a:txBody>
                  <a:tcPr anchor="t"/>
                </a:tc>
              </a:tr>
              <a:tr h="254000">
                <a:tc>
                  <a:txBody>
                    <a:bodyPr rtlCol="0"/>
                    <a:lstStyle/>
                    <a:p>
                      <a:pPr algn="l">
                        <a:defRPr/>
                      </a:pPr>
                      <a:r>
                        <a:rPr lang="en-US" sz="900">
                          <a:solidFill>
                            <a:srgbClr val="000000">
                              <a:alpha val="100000"/>
                            </a:srgbClr>
                          </a:solidFill>
                        </a:rPr>
                        <a:t>过度加工浪费</a:t>
                      </a:r>
                      <a:endParaRPr lang="en-US" sz="1100"/>
                    </a:p>
                  </a:txBody>
                  <a:tcPr anchor="t"/>
                </a:tc>
                <a:tc>
                  <a:txBody>
                    <a:bodyPr rtlCol="0"/>
                    <a:lstStyle/>
                    <a:p>
                      <a:pPr algn="l">
                        <a:defRPr/>
                      </a:pPr>
                      <a:r>
                        <a:rPr lang="en-US" sz="900">
                          <a:solidFill>
                            <a:srgbClr val="000000">
                              <a:alpha val="100000"/>
                            </a:srgbClr>
                          </a:solidFill>
                        </a:rPr>
                        <a:t>不必要的高精度加工、多余能源消耗</a:t>
                      </a:r>
                      <a:endParaRPr lang="en-US" sz="1100"/>
                    </a:p>
                  </a:txBody>
                  <a:tcPr anchor="t"/>
                </a:tc>
                <a:tc>
                  <a:txBody>
                    <a:bodyPr rtlCol="0"/>
                    <a:lstStyle/>
                    <a:p>
                      <a:pPr algn="l">
                        <a:defRPr/>
                      </a:pPr>
                      <a:r>
                        <a:rPr lang="en-US" sz="900">
                          <a:solidFill>
                            <a:srgbClr val="000000">
                              <a:alpha val="100000"/>
                            </a:srgbClr>
                          </a:solidFill>
                        </a:rPr>
                        <a:t>标准化工艺参数、匹配客户实际需求</a:t>
                      </a:r>
                      <a:endParaRPr lang="en-US" sz="1100"/>
                    </a:p>
                  </a:txBody>
                  <a:tcPr anchor="t"/>
                </a:tc>
              </a:tr>
              <a:tr h="254000">
                <a:tc>
                  <a:txBody>
                    <a:bodyPr rtlCol="0"/>
                    <a:lstStyle/>
                    <a:p>
                      <a:pPr algn="l">
                        <a:defRPr/>
                      </a:pPr>
                      <a:r>
                        <a:rPr lang="en-US" sz="900">
                          <a:solidFill>
                            <a:srgbClr val="000000">
                              <a:alpha val="100000"/>
                            </a:srgbClr>
                          </a:solidFill>
                        </a:rPr>
                        <a:t>动作浪费</a:t>
                      </a:r>
                      <a:endParaRPr lang="en-US" sz="1100"/>
                    </a:p>
                  </a:txBody>
                  <a:tcPr anchor="t"/>
                </a:tc>
                <a:tc>
                  <a:txBody>
                    <a:bodyPr rtlCol="0"/>
                    <a:lstStyle/>
                    <a:p>
                      <a:pPr algn="l">
                        <a:defRPr/>
                      </a:pPr>
                      <a:r>
                        <a:rPr lang="en-US" sz="900">
                          <a:solidFill>
                            <a:srgbClr val="000000">
                              <a:alpha val="100000"/>
                            </a:srgbClr>
                          </a:solidFill>
                        </a:rPr>
                        <a:t>12类无效动作（如单手空闲/转身过大）</a:t>
                      </a:r>
                      <a:endParaRPr lang="en-US" sz="1100"/>
                    </a:p>
                  </a:txBody>
                  <a:tcPr anchor="t"/>
                </a:tc>
                <a:tc>
                  <a:txBody>
                    <a:bodyPr rtlCol="0"/>
                    <a:lstStyle/>
                    <a:p>
                      <a:pPr algn="l">
                        <a:defRPr/>
                      </a:pPr>
                      <a:r>
                        <a:rPr lang="en-US" sz="900">
                          <a:solidFill>
                            <a:srgbClr val="000000">
                              <a:alpha val="100000"/>
                            </a:srgbClr>
                          </a:solidFill>
                        </a:rPr>
                        <a:t>实施动作经济原则、优化工位布局</a:t>
                      </a:r>
                      <a:endParaRPr lang="en-US" sz="1100"/>
                    </a:p>
                  </a:txBody>
                  <a:tcPr anchor="t"/>
                </a:tc>
              </a:tr>
              <a:tr h="254000">
                <a:tc>
                  <a:txBody>
                    <a:bodyPr rtlCol="0"/>
                    <a:lstStyle/>
                    <a:p>
                      <a:pPr algn="l">
                        <a:defRPr/>
                      </a:pPr>
                      <a:r>
                        <a:rPr lang="en-US" sz="900">
                          <a:solidFill>
                            <a:srgbClr val="000000">
                              <a:alpha val="100000"/>
                            </a:srgbClr>
                          </a:solidFill>
                        </a:rPr>
                        <a:t>搬运浪费</a:t>
                      </a:r>
                      <a:endParaRPr lang="en-US" sz="1100"/>
                    </a:p>
                  </a:txBody>
                  <a:tcPr anchor="t"/>
                </a:tc>
                <a:tc>
                  <a:txBody>
                    <a:bodyPr rtlCol="0"/>
                    <a:lstStyle/>
                    <a:p>
                      <a:pPr algn="l">
                        <a:defRPr/>
                      </a:pPr>
                      <a:r>
                        <a:rPr lang="en-US" sz="900">
                          <a:solidFill>
                            <a:srgbClr val="000000">
                              <a:alpha val="100000"/>
                            </a:srgbClr>
                          </a:solidFill>
                        </a:rPr>
                        <a:t>物料无效移动导致空间/时间/人力浪费</a:t>
                      </a:r>
                      <a:endParaRPr lang="en-US" sz="1100"/>
                    </a:p>
                  </a:txBody>
                  <a:tcPr anchor="t"/>
                </a:tc>
                <a:tc>
                  <a:txBody>
                    <a:bodyPr rtlCol="0"/>
                    <a:lstStyle/>
                    <a:p>
                      <a:pPr algn="l">
                        <a:defRPr/>
                      </a:pPr>
                      <a:r>
                        <a:rPr lang="en-US" sz="900">
                          <a:solidFill>
                            <a:srgbClr val="000000">
                              <a:alpha val="100000"/>
                            </a:srgbClr>
                          </a:solidFill>
                        </a:rPr>
                        <a:t>采用U型生产线、推行单件流</a:t>
                      </a:r>
                      <a:endParaRPr lang="en-US" sz="1100"/>
                    </a:p>
                  </a:txBody>
                  <a:tcPr anchor="t"/>
                </a:tc>
              </a:tr>
              <a:tr h="254000">
                <a:tc>
                  <a:txBody>
                    <a:bodyPr rtlCol="0"/>
                    <a:lstStyle/>
                    <a:p>
                      <a:pPr algn="l">
                        <a:defRPr/>
                      </a:pPr>
                      <a:r>
                        <a:rPr lang="en-US" sz="900">
                          <a:solidFill>
                            <a:srgbClr val="000000">
                              <a:alpha val="100000"/>
                            </a:srgbClr>
                          </a:solidFill>
                        </a:rPr>
                        <a:t>库存浪费</a:t>
                      </a:r>
                      <a:endParaRPr lang="en-US" sz="1100"/>
                    </a:p>
                  </a:txBody>
                  <a:tcPr anchor="t"/>
                </a:tc>
                <a:tc>
                  <a:txBody>
                    <a:bodyPr rtlCol="0"/>
                    <a:lstStyle/>
                    <a:p>
                      <a:pPr algn="l">
                        <a:defRPr/>
                      </a:pPr>
                      <a:r>
                        <a:rPr lang="en-US" sz="900">
                          <a:solidFill>
                            <a:srgbClr val="000000">
                              <a:alpha val="100000"/>
                            </a:srgbClr>
                          </a:solidFill>
                        </a:rPr>
                        <a:t>占用资金、增加仓储成本、物料贬值风险</a:t>
                      </a:r>
                      <a:endParaRPr lang="en-US" sz="1100"/>
                    </a:p>
                  </a:txBody>
                  <a:tcPr anchor="t"/>
                </a:tc>
                <a:tc>
                  <a:txBody>
                    <a:bodyPr rtlCol="0"/>
                    <a:lstStyle/>
                    <a:p>
                      <a:pPr algn="l">
                        <a:defRPr/>
                      </a:pPr>
                      <a:r>
                        <a:rPr lang="en-US" sz="900">
                          <a:solidFill>
                            <a:srgbClr val="000000">
                              <a:alpha val="100000"/>
                            </a:srgbClr>
                          </a:solidFill>
                        </a:rPr>
                        <a:t>实施JIT生产、缩短换型时间</a:t>
                      </a:r>
                      <a:endParaRPr lang="en-US" sz="1100"/>
                    </a:p>
                  </a:txBody>
                  <a:tcPr anchor="t"/>
                </a:tc>
              </a:tr>
            </a:tbl>
          </a:graphicData>
        </a:graphic>
      </p:graphicFrame>
      <p:sp>
        <p:nvSpPr>
          <p:cNvPr id="4" name="TextBox 4"/>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浪费识别与消除</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Noto Sans SC"/>
                <a:ea typeface="Noto Sans SC"/>
                <a:cs typeface="Noto Sans SC"/>
              </a:rPr>
              <a:t>05</a:t>
            </a:r>
            <a:endParaRPr lang="en-US" sz="6600" b="1">
              <a:solidFill>
                <a:srgbClr val="1338FD">
                  <a:alpha val="100000"/>
                </a:srgbClr>
              </a:solidFill>
              <a:latin typeface="Noto Sans SC"/>
              <a:ea typeface="Noto Sans SC"/>
              <a:cs typeface="Noto Sans SC"/>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Noto Sans SC"/>
                <a:ea typeface="Noto Sans SC"/>
                <a:cs typeface="Noto Sans SC"/>
              </a:rPr>
              <a:t>精益生产实施策略</a:t>
            </a:r>
            <a:endParaRPr lang="en-US" sz="4050" b="1">
              <a:solidFill>
                <a:srgbClr val="020A49">
                  <a:alpha val="100000"/>
                </a:srgbClr>
              </a:solidFill>
              <a:latin typeface="Noto Sans SC"/>
              <a:ea typeface="Noto Sans SC"/>
              <a:cs typeface="Noto Sans S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793684" y="2559207"/>
            <a:ext cx="6318985" cy="701040"/>
          </a:xfrm>
          <a:prstGeom prst="rect">
            <a:avLst/>
          </a:prstGeom>
        </p:spPr>
        <p:txBody>
          <a:bodyPr vert="horz" wrap="square" lIns="91440" tIns="45720" rIns="91440" bIns="45720" rtlCol="0" anchor="t" anchorCtr="0">
            <a:spAutoFit/>
          </a:bodyPr>
          <a:lstStyle/>
          <a:p>
            <a:pPr algn="ctr">
              <a:lnSpc>
                <a:spcPct val="100000"/>
              </a:lnSpc>
              <a:spcBef>
                <a:spcPts val="375"/>
              </a:spcBef>
            </a:pPr>
            <a:r>
              <a:rPr lang="en-US" sz="3600" b="1">
                <a:solidFill>
                  <a:srgbClr val="000000">
                    <a:alpha val="100000"/>
                  </a:srgbClr>
                </a:solidFill>
                <a:latin typeface="Noto Sans SC"/>
                <a:ea typeface="Noto Sans SC"/>
                <a:cs typeface="Noto Sans SC"/>
              </a:rPr>
              <a:t>未找到bdjson</a:t>
            </a:r>
            <a:endParaRPr lang="en-US" sz="3600" b="1">
              <a:solidFill>
                <a:srgbClr val="000000">
                  <a:alpha val="100000"/>
                </a:srgbClr>
              </a:solidFill>
              <a:latin typeface="Noto Sans SC"/>
              <a:ea typeface="Noto Sans SC"/>
              <a:cs typeface="Noto Sans SC"/>
            </a:endParaRPr>
          </a:p>
        </p:txBody>
      </p:sp>
      <p:pic>
        <p:nvPicPr>
          <p:cNvPr id="3" name="Picture 3"/>
          <p:cNvPicPr>
            <a:picLocks noChangeAspect="1"/>
          </p:cNvPicPr>
          <p:nvPr/>
        </p:nvPicPr>
        <p:blipFill>
          <a:blip r:embed="rId2"/>
          <a:srcRect/>
          <a:stretch>
            <a:fillRect/>
          </a:stretch>
        </p:blipFill>
        <p:spPr>
          <a:xfrm>
            <a:off x="0" y="0"/>
            <a:ext cx="12192000" cy="6858000"/>
          </a:xfrm>
          <a:prstGeom prst="rect">
            <a:avLst/>
          </a:prstGeom>
        </p:spPr>
      </p:pic>
      <p:sp>
        <p:nvSpPr>
          <p:cNvPr id="4" name="TextBox 4"/>
          <p:cNvSpPr txBox="1"/>
          <p:nvPr/>
        </p:nvSpPr>
        <p:spPr>
          <a:xfrm>
            <a:off x="7492225" y="198162"/>
            <a:ext cx="4405428" cy="977265"/>
          </a:xfrm>
          <a:prstGeom prst="rect">
            <a:avLst/>
          </a:prstGeom>
        </p:spPr>
        <p:txBody>
          <a:bodyPr vert="horz" wrap="square" lIns="91440" tIns="45720" rIns="91440" bIns="45720" rtlCol="0" anchor="b" anchorCtr="0">
            <a:normAutofit/>
          </a:bodyPr>
          <a:lstStyle/>
          <a:p>
            <a:pPr algn="r">
              <a:lnSpc>
                <a:spcPct val="100000"/>
              </a:lnSpc>
              <a:spcBef>
                <a:spcPts val="375"/>
              </a:spcBef>
            </a:pPr>
            <a:r>
              <a:rPr lang="en-US" sz="5250" b="1">
                <a:solidFill>
                  <a:srgbClr val="1338FD">
                    <a:alpha val="100000"/>
                  </a:srgbClr>
                </a:solidFill>
                <a:latin typeface="Noto Sans SC"/>
                <a:ea typeface="Noto Sans SC"/>
                <a:cs typeface="Noto Sans SC"/>
              </a:rPr>
              <a:t>目 录</a:t>
            </a:r>
            <a:endParaRPr lang="en-US" sz="5250" b="1">
              <a:solidFill>
                <a:srgbClr val="1338FD">
                  <a:alpha val="100000"/>
                </a:srgbClr>
              </a:solidFill>
              <a:latin typeface="Noto Sans SC"/>
              <a:ea typeface="Noto Sans SC"/>
              <a:cs typeface="Noto Sans SC"/>
            </a:endParaRPr>
          </a:p>
        </p:txBody>
      </p:sp>
      <p:sp>
        <p:nvSpPr>
          <p:cNvPr id="5" name="TextBox 5"/>
          <p:cNvSpPr txBox="1"/>
          <p:nvPr/>
        </p:nvSpPr>
        <p:spPr>
          <a:xfrm>
            <a:off x="9776770" y="663596"/>
            <a:ext cx="2197085" cy="766889"/>
          </a:xfrm>
          <a:prstGeom prst="rect">
            <a:avLst/>
          </a:prstGeom>
        </p:spPr>
        <p:txBody>
          <a:bodyPr vert="horz" wrap="square" lIns="114300" tIns="57150" rIns="114300" bIns="57150" rtlCol="0" anchor="b" anchorCtr="0">
            <a:normAutofit/>
          </a:bodyPr>
          <a:lstStyle/>
          <a:p>
            <a:pPr algn="ctr">
              <a:lnSpc>
                <a:spcPct val="120000"/>
              </a:lnSpc>
            </a:pPr>
            <a:r>
              <a:rPr lang="en-US" sz="1200">
                <a:solidFill>
                  <a:srgbClr val="232323">
                    <a:alpha val="100000"/>
                  </a:srgbClr>
                </a:solidFill>
                <a:latin typeface="Noto Sans SC"/>
                <a:ea typeface="Noto Sans SC"/>
                <a:cs typeface="Noto Sans SC"/>
              </a:rPr>
              <a:t>CATALOGUE</a:t>
            </a:r>
            <a:endParaRPr lang="en-US" sz="1200">
              <a:solidFill>
                <a:srgbClr val="232323">
                  <a:alpha val="100000"/>
                </a:srgbClr>
              </a:solidFill>
              <a:latin typeface="Noto Sans SC"/>
              <a:ea typeface="Noto Sans SC"/>
              <a:cs typeface="Noto Sans SC"/>
            </a:endParaRPr>
          </a:p>
        </p:txBody>
      </p:sp>
      <p:sp>
        <p:nvSpPr>
          <p:cNvPr id="6" name="TextBox 6"/>
          <p:cNvSpPr txBox="1"/>
          <p:nvPr/>
        </p:nvSpPr>
        <p:spPr>
          <a:xfrm>
            <a:off x="5886450" y="1904533"/>
            <a:ext cx="571500" cy="457200"/>
          </a:xfrm>
          <a:prstGeom prst="rect">
            <a:avLst/>
          </a:prstGeom>
        </p:spPr>
        <p:txBody>
          <a:bodyPr vert="horz" wrap="square" lIns="0" tIns="0" rIns="0" bIns="0" rtlCol="0" anchor="t" anchorCtr="0">
            <a:spAutoFit/>
          </a:bodyPr>
          <a:lstStyle/>
          <a:p>
            <a:pPr>
              <a:lnSpc>
                <a:spcPct val="100000"/>
              </a:lnSpc>
              <a:spcBef>
                <a:spcPts val="375"/>
              </a:spcBef>
            </a:pPr>
            <a:r>
              <a:rPr lang="en-US" sz="2700">
                <a:solidFill>
                  <a:schemeClr val="accent1">
                    <a:alpha val="100000"/>
                  </a:schemeClr>
                </a:solidFill>
                <a:latin typeface="Noto Sans SC"/>
                <a:ea typeface="Noto Sans SC"/>
                <a:cs typeface="Noto Sans SC"/>
              </a:rPr>
              <a:t>01</a:t>
            </a:r>
            <a:endParaRPr lang="en-US" sz="2700">
              <a:solidFill>
                <a:schemeClr val="accent1">
                  <a:alpha val="100000"/>
                </a:schemeClr>
              </a:solidFill>
              <a:latin typeface="Noto Sans SC"/>
              <a:ea typeface="Noto Sans SC"/>
              <a:cs typeface="Noto Sans SC"/>
            </a:endParaRPr>
          </a:p>
        </p:txBody>
      </p:sp>
      <p:sp>
        <p:nvSpPr>
          <p:cNvPr id="7" name="TextBox 7"/>
          <p:cNvSpPr txBox="1"/>
          <p:nvPr/>
        </p:nvSpPr>
        <p:spPr>
          <a:xfrm>
            <a:off x="6581775" y="1954067"/>
            <a:ext cx="4210541" cy="281974"/>
          </a:xfrm>
          <a:prstGeom prst="rect">
            <a:avLst/>
          </a:prstGeom>
        </p:spPr>
        <p:txBody>
          <a:bodyPr vert="horz" wrap="square" lIns="0" tIns="0" rIns="0" bIns="0" rtlCol="0" anchor="t" anchorCtr="0">
            <a:spAutoFit/>
          </a:bodyPr>
          <a:lstStyle/>
          <a:p>
            <a:pPr>
              <a:lnSpc>
                <a:spcPct val="100000"/>
              </a:lnSpc>
              <a:spcBef>
                <a:spcPts val="375"/>
              </a:spcBef>
            </a:pPr>
            <a:r>
              <a:rPr lang="en-US" sz="2100">
                <a:solidFill>
                  <a:srgbClr val="232323">
                    <a:alpha val="100000"/>
                  </a:srgbClr>
                </a:solidFill>
                <a:latin typeface="Noto Sans SC"/>
                <a:ea typeface="Noto Sans SC"/>
                <a:cs typeface="Noto Sans SC"/>
              </a:rPr>
              <a:t>精益生产概述</a:t>
            </a:r>
            <a:endParaRPr lang="en-US" sz="2100">
              <a:solidFill>
                <a:srgbClr val="232323">
                  <a:alpha val="100000"/>
                </a:srgbClr>
              </a:solidFill>
              <a:latin typeface="Noto Sans SC"/>
              <a:ea typeface="Noto Sans SC"/>
              <a:cs typeface="Noto Sans SC"/>
            </a:endParaRPr>
          </a:p>
        </p:txBody>
      </p:sp>
      <p:sp>
        <p:nvSpPr>
          <p:cNvPr id="8" name="TextBox 8"/>
          <p:cNvSpPr txBox="1"/>
          <p:nvPr/>
        </p:nvSpPr>
        <p:spPr>
          <a:xfrm>
            <a:off x="5886450" y="2613279"/>
            <a:ext cx="571500" cy="457200"/>
          </a:xfrm>
          <a:prstGeom prst="rect">
            <a:avLst/>
          </a:prstGeom>
        </p:spPr>
        <p:txBody>
          <a:bodyPr vert="horz" wrap="square" lIns="0" tIns="0" rIns="0" bIns="0" rtlCol="0" anchor="t" anchorCtr="0">
            <a:spAutoFit/>
          </a:bodyPr>
          <a:lstStyle/>
          <a:p>
            <a:pPr>
              <a:lnSpc>
                <a:spcPct val="100000"/>
              </a:lnSpc>
              <a:spcBef>
                <a:spcPts val="375"/>
              </a:spcBef>
            </a:pPr>
            <a:r>
              <a:rPr lang="en-US" sz="2700">
                <a:solidFill>
                  <a:schemeClr val="accent1">
                    <a:alpha val="100000"/>
                  </a:schemeClr>
                </a:solidFill>
                <a:latin typeface="Noto Sans SC"/>
                <a:ea typeface="Noto Sans SC"/>
                <a:cs typeface="Noto Sans SC"/>
              </a:rPr>
              <a:t>02</a:t>
            </a:r>
            <a:endParaRPr lang="en-US" sz="2700">
              <a:solidFill>
                <a:schemeClr val="accent1">
                  <a:alpha val="100000"/>
                </a:schemeClr>
              </a:solidFill>
              <a:latin typeface="Noto Sans SC"/>
              <a:ea typeface="Noto Sans SC"/>
              <a:cs typeface="Noto Sans SC"/>
            </a:endParaRPr>
          </a:p>
        </p:txBody>
      </p:sp>
      <p:sp>
        <p:nvSpPr>
          <p:cNvPr id="9" name="TextBox 9"/>
          <p:cNvSpPr txBox="1"/>
          <p:nvPr/>
        </p:nvSpPr>
        <p:spPr>
          <a:xfrm>
            <a:off x="6581775" y="2659000"/>
            <a:ext cx="4210541" cy="281974"/>
          </a:xfrm>
          <a:prstGeom prst="rect">
            <a:avLst/>
          </a:prstGeom>
        </p:spPr>
        <p:txBody>
          <a:bodyPr vert="horz" wrap="square" lIns="0" tIns="0" rIns="0" bIns="0" rtlCol="0" anchor="t" anchorCtr="0">
            <a:spAutoFit/>
          </a:bodyPr>
          <a:lstStyle/>
          <a:p>
            <a:pPr>
              <a:lnSpc>
                <a:spcPct val="100000"/>
              </a:lnSpc>
              <a:spcBef>
                <a:spcPts val="375"/>
              </a:spcBef>
            </a:pPr>
            <a:r>
              <a:rPr lang="en-US" sz="2100">
                <a:solidFill>
                  <a:srgbClr val="232323">
                    <a:alpha val="100000"/>
                  </a:srgbClr>
                </a:solidFill>
                <a:latin typeface="Noto Sans SC"/>
                <a:ea typeface="Noto Sans SC"/>
                <a:cs typeface="Noto Sans SC"/>
              </a:rPr>
              <a:t>核心精益工具讲解</a:t>
            </a:r>
            <a:endParaRPr lang="en-US" sz="2100">
              <a:solidFill>
                <a:srgbClr val="232323">
                  <a:alpha val="100000"/>
                </a:srgbClr>
              </a:solidFill>
              <a:latin typeface="Noto Sans SC"/>
              <a:ea typeface="Noto Sans SC"/>
              <a:cs typeface="Noto Sans SC"/>
            </a:endParaRPr>
          </a:p>
        </p:txBody>
      </p:sp>
      <p:sp>
        <p:nvSpPr>
          <p:cNvPr id="10" name="TextBox 10"/>
          <p:cNvSpPr txBox="1"/>
          <p:nvPr/>
        </p:nvSpPr>
        <p:spPr>
          <a:xfrm>
            <a:off x="5886450" y="3322026"/>
            <a:ext cx="571500" cy="457200"/>
          </a:xfrm>
          <a:prstGeom prst="rect">
            <a:avLst/>
          </a:prstGeom>
        </p:spPr>
        <p:txBody>
          <a:bodyPr vert="horz" wrap="square" lIns="0" tIns="0" rIns="0" bIns="0" rtlCol="0" anchor="t" anchorCtr="0">
            <a:spAutoFit/>
          </a:bodyPr>
          <a:lstStyle/>
          <a:p>
            <a:pPr>
              <a:lnSpc>
                <a:spcPct val="100000"/>
              </a:lnSpc>
              <a:spcBef>
                <a:spcPts val="375"/>
              </a:spcBef>
            </a:pPr>
            <a:r>
              <a:rPr lang="en-US" sz="2700">
                <a:solidFill>
                  <a:schemeClr val="accent1">
                    <a:alpha val="100000"/>
                  </a:schemeClr>
                </a:solidFill>
                <a:latin typeface="Noto Sans SC"/>
                <a:ea typeface="Noto Sans SC"/>
                <a:cs typeface="Noto Sans SC"/>
              </a:rPr>
              <a:t>03</a:t>
            </a:r>
            <a:endParaRPr lang="en-US" sz="2700">
              <a:solidFill>
                <a:schemeClr val="accent1">
                  <a:alpha val="100000"/>
                </a:schemeClr>
              </a:solidFill>
              <a:latin typeface="Noto Sans SC"/>
              <a:ea typeface="Noto Sans SC"/>
              <a:cs typeface="Noto Sans SC"/>
            </a:endParaRPr>
          </a:p>
        </p:txBody>
      </p:sp>
      <p:sp>
        <p:nvSpPr>
          <p:cNvPr id="11" name="TextBox 11"/>
          <p:cNvSpPr txBox="1"/>
          <p:nvPr/>
        </p:nvSpPr>
        <p:spPr>
          <a:xfrm>
            <a:off x="6581775" y="3377272"/>
            <a:ext cx="4210541" cy="281974"/>
          </a:xfrm>
          <a:prstGeom prst="rect">
            <a:avLst/>
          </a:prstGeom>
        </p:spPr>
        <p:txBody>
          <a:bodyPr vert="horz" wrap="square" lIns="0" tIns="0" rIns="0" bIns="0" rtlCol="0" anchor="t" anchorCtr="0">
            <a:spAutoFit/>
          </a:bodyPr>
          <a:lstStyle/>
          <a:p>
            <a:pPr>
              <a:lnSpc>
                <a:spcPct val="100000"/>
              </a:lnSpc>
              <a:spcBef>
                <a:spcPts val="375"/>
              </a:spcBef>
            </a:pPr>
            <a:r>
              <a:rPr lang="en-US" sz="2100">
                <a:solidFill>
                  <a:srgbClr val="232323">
                    <a:alpha val="100000"/>
                  </a:srgbClr>
                </a:solidFill>
                <a:latin typeface="Noto Sans SC"/>
                <a:ea typeface="Noto Sans SC"/>
                <a:cs typeface="Noto Sans SC"/>
              </a:rPr>
              <a:t>价值流图(VSM)应用</a:t>
            </a:r>
            <a:endParaRPr lang="en-US" sz="2100">
              <a:solidFill>
                <a:srgbClr val="232323">
                  <a:alpha val="100000"/>
                </a:srgbClr>
              </a:solidFill>
              <a:latin typeface="Noto Sans SC"/>
              <a:ea typeface="Noto Sans SC"/>
              <a:cs typeface="Noto Sans SC"/>
            </a:endParaRPr>
          </a:p>
        </p:txBody>
      </p:sp>
      <p:sp>
        <p:nvSpPr>
          <p:cNvPr id="12" name="TextBox 12"/>
          <p:cNvSpPr txBox="1"/>
          <p:nvPr/>
        </p:nvSpPr>
        <p:spPr>
          <a:xfrm>
            <a:off x="5895975" y="4030773"/>
            <a:ext cx="561975" cy="457200"/>
          </a:xfrm>
          <a:prstGeom prst="rect">
            <a:avLst/>
          </a:prstGeom>
        </p:spPr>
        <p:txBody>
          <a:bodyPr vert="horz" wrap="square" lIns="0" tIns="0" rIns="0" bIns="0" rtlCol="0" anchor="t" anchorCtr="0">
            <a:spAutoFit/>
          </a:bodyPr>
          <a:lstStyle/>
          <a:p>
            <a:pPr>
              <a:lnSpc>
                <a:spcPct val="100000"/>
              </a:lnSpc>
              <a:spcBef>
                <a:spcPts val="375"/>
              </a:spcBef>
            </a:pPr>
            <a:r>
              <a:rPr lang="en-US" sz="2700">
                <a:solidFill>
                  <a:schemeClr val="accent1">
                    <a:alpha val="100000"/>
                  </a:schemeClr>
                </a:solidFill>
                <a:latin typeface="Noto Sans SC"/>
                <a:ea typeface="Noto Sans SC"/>
                <a:cs typeface="Noto Sans SC"/>
              </a:rPr>
              <a:t>04</a:t>
            </a:r>
            <a:endParaRPr lang="en-US" sz="2700">
              <a:solidFill>
                <a:schemeClr val="accent1">
                  <a:alpha val="100000"/>
                </a:schemeClr>
              </a:solidFill>
              <a:latin typeface="Noto Sans SC"/>
              <a:ea typeface="Noto Sans SC"/>
              <a:cs typeface="Noto Sans SC"/>
            </a:endParaRPr>
          </a:p>
        </p:txBody>
      </p:sp>
      <p:sp>
        <p:nvSpPr>
          <p:cNvPr id="13" name="TextBox 13"/>
          <p:cNvSpPr txBox="1"/>
          <p:nvPr/>
        </p:nvSpPr>
        <p:spPr>
          <a:xfrm>
            <a:off x="6581775" y="4086018"/>
            <a:ext cx="4210541" cy="281974"/>
          </a:xfrm>
          <a:prstGeom prst="rect">
            <a:avLst/>
          </a:prstGeom>
        </p:spPr>
        <p:txBody>
          <a:bodyPr vert="horz" wrap="square" lIns="0" tIns="0" rIns="0" bIns="0" rtlCol="0" anchor="t" anchorCtr="0">
            <a:spAutoFit/>
          </a:bodyPr>
          <a:lstStyle/>
          <a:p>
            <a:pPr>
              <a:lnSpc>
                <a:spcPct val="100000"/>
              </a:lnSpc>
              <a:spcBef>
                <a:spcPts val="375"/>
              </a:spcBef>
            </a:pPr>
            <a:r>
              <a:rPr lang="en-US" sz="2100">
                <a:solidFill>
                  <a:srgbClr val="232323">
                    <a:alpha val="100000"/>
                  </a:srgbClr>
                </a:solidFill>
                <a:latin typeface="Noto Sans SC"/>
                <a:ea typeface="Noto Sans SC"/>
                <a:cs typeface="Noto Sans SC"/>
              </a:rPr>
              <a:t>持续改进方法</a:t>
            </a:r>
            <a:endParaRPr lang="en-US" sz="2100">
              <a:solidFill>
                <a:srgbClr val="232323">
                  <a:alpha val="100000"/>
                </a:srgbClr>
              </a:solidFill>
              <a:latin typeface="Noto Sans SC"/>
              <a:ea typeface="Noto Sans SC"/>
              <a:cs typeface="Noto Sans SC"/>
            </a:endParaRPr>
          </a:p>
        </p:txBody>
      </p:sp>
      <p:sp>
        <p:nvSpPr>
          <p:cNvPr id="14" name="TextBox 14"/>
          <p:cNvSpPr txBox="1"/>
          <p:nvPr/>
        </p:nvSpPr>
        <p:spPr>
          <a:xfrm>
            <a:off x="5886450" y="4737858"/>
            <a:ext cx="571500" cy="457200"/>
          </a:xfrm>
          <a:prstGeom prst="rect">
            <a:avLst/>
          </a:prstGeom>
        </p:spPr>
        <p:txBody>
          <a:bodyPr vert="horz" wrap="square" lIns="0" tIns="0" rIns="0" bIns="0" rtlCol="0" anchor="t" anchorCtr="0">
            <a:spAutoFit/>
          </a:bodyPr>
          <a:lstStyle/>
          <a:p>
            <a:pPr>
              <a:lnSpc>
                <a:spcPct val="100000"/>
              </a:lnSpc>
              <a:spcBef>
                <a:spcPts val="375"/>
              </a:spcBef>
            </a:pPr>
            <a:r>
              <a:rPr lang="en-US" sz="2700">
                <a:solidFill>
                  <a:schemeClr val="accent1">
                    <a:alpha val="100000"/>
                  </a:schemeClr>
                </a:solidFill>
                <a:latin typeface="Noto Sans SC"/>
                <a:ea typeface="Noto Sans SC"/>
                <a:cs typeface="Noto Sans SC"/>
              </a:rPr>
              <a:t>05</a:t>
            </a:r>
            <a:endParaRPr lang="en-US" sz="2700">
              <a:solidFill>
                <a:schemeClr val="accent1">
                  <a:alpha val="100000"/>
                </a:schemeClr>
              </a:solidFill>
              <a:latin typeface="Noto Sans SC"/>
              <a:ea typeface="Noto Sans SC"/>
              <a:cs typeface="Noto Sans SC"/>
            </a:endParaRPr>
          </a:p>
        </p:txBody>
      </p:sp>
      <p:sp>
        <p:nvSpPr>
          <p:cNvPr id="15" name="TextBox 15"/>
          <p:cNvSpPr txBox="1"/>
          <p:nvPr/>
        </p:nvSpPr>
        <p:spPr>
          <a:xfrm>
            <a:off x="6581775" y="4762625"/>
            <a:ext cx="4210541" cy="281974"/>
          </a:xfrm>
          <a:prstGeom prst="rect">
            <a:avLst/>
          </a:prstGeom>
        </p:spPr>
        <p:txBody>
          <a:bodyPr vert="horz" wrap="square" lIns="0" tIns="0" rIns="0" bIns="0" rtlCol="0" anchor="t" anchorCtr="0">
            <a:spAutoFit/>
          </a:bodyPr>
          <a:lstStyle/>
          <a:p>
            <a:pPr>
              <a:lnSpc>
                <a:spcPct val="100000"/>
              </a:lnSpc>
              <a:spcBef>
                <a:spcPts val="375"/>
              </a:spcBef>
            </a:pPr>
            <a:r>
              <a:rPr lang="en-US" sz="2100">
                <a:solidFill>
                  <a:srgbClr val="232323">
                    <a:alpha val="100000"/>
                  </a:srgbClr>
                </a:solidFill>
                <a:latin typeface="Noto Sans SC"/>
                <a:ea typeface="Noto Sans SC"/>
                <a:cs typeface="Noto Sans SC"/>
              </a:rPr>
              <a:t>精益生产实施策略</a:t>
            </a:r>
            <a:endParaRPr lang="en-US" sz="2100">
              <a:solidFill>
                <a:srgbClr val="232323">
                  <a:alpha val="100000"/>
                </a:srgbClr>
              </a:solidFill>
              <a:latin typeface="Noto Sans SC"/>
              <a:ea typeface="Noto Sans SC"/>
              <a:cs typeface="Noto Sans SC"/>
            </a:endParaRPr>
          </a:p>
        </p:txBody>
      </p:sp>
      <p:sp>
        <p:nvSpPr>
          <p:cNvPr id="16" name="TextBox 16"/>
          <p:cNvSpPr txBox="1"/>
          <p:nvPr/>
        </p:nvSpPr>
        <p:spPr>
          <a:xfrm>
            <a:off x="5889789" y="5437151"/>
            <a:ext cx="571500" cy="457200"/>
          </a:xfrm>
          <a:prstGeom prst="rect">
            <a:avLst/>
          </a:prstGeom>
        </p:spPr>
        <p:txBody>
          <a:bodyPr vert="horz" wrap="square" lIns="0" tIns="0" rIns="0" bIns="0" rtlCol="0" anchor="t" anchorCtr="0">
            <a:spAutoFit/>
          </a:bodyPr>
          <a:lstStyle/>
          <a:p>
            <a:pPr>
              <a:lnSpc>
                <a:spcPct val="100000"/>
              </a:lnSpc>
              <a:spcBef>
                <a:spcPts val="375"/>
              </a:spcBef>
            </a:pPr>
            <a:r>
              <a:rPr lang="en-US" sz="2700">
                <a:solidFill>
                  <a:schemeClr val="accent1">
                    <a:alpha val="100000"/>
                  </a:schemeClr>
                </a:solidFill>
                <a:latin typeface="Noto Sans SC"/>
                <a:ea typeface="Noto Sans SC"/>
                <a:cs typeface="Noto Sans SC"/>
              </a:rPr>
              <a:t>06</a:t>
            </a:r>
            <a:endParaRPr lang="en-US" sz="2700">
              <a:solidFill>
                <a:schemeClr val="accent1">
                  <a:alpha val="100000"/>
                </a:schemeClr>
              </a:solidFill>
              <a:latin typeface="Noto Sans SC"/>
              <a:ea typeface="Noto Sans SC"/>
              <a:cs typeface="Noto Sans SC"/>
            </a:endParaRPr>
          </a:p>
        </p:txBody>
      </p:sp>
      <p:sp>
        <p:nvSpPr>
          <p:cNvPr id="17" name="TextBox 17"/>
          <p:cNvSpPr txBox="1"/>
          <p:nvPr/>
        </p:nvSpPr>
        <p:spPr>
          <a:xfrm>
            <a:off x="6585114" y="5480967"/>
            <a:ext cx="4210541" cy="281974"/>
          </a:xfrm>
          <a:prstGeom prst="rect">
            <a:avLst/>
          </a:prstGeom>
        </p:spPr>
        <p:txBody>
          <a:bodyPr vert="horz" wrap="square" lIns="0" tIns="0" rIns="0" bIns="0" rtlCol="0" anchor="t" anchorCtr="0">
            <a:spAutoFit/>
          </a:bodyPr>
          <a:lstStyle/>
          <a:p>
            <a:pPr>
              <a:lnSpc>
                <a:spcPct val="100000"/>
              </a:lnSpc>
              <a:spcBef>
                <a:spcPts val="375"/>
              </a:spcBef>
            </a:pPr>
            <a:r>
              <a:rPr lang="en-US" sz="2100">
                <a:solidFill>
                  <a:srgbClr val="232323">
                    <a:alpha val="100000"/>
                  </a:srgbClr>
                </a:solidFill>
                <a:latin typeface="Noto Sans SC"/>
                <a:ea typeface="Noto Sans SC"/>
                <a:cs typeface="Noto Sans SC"/>
              </a:rPr>
              <a:t>企业实战案例分析</a:t>
            </a:r>
            <a:endParaRPr lang="en-US" sz="2100">
              <a:solidFill>
                <a:srgbClr val="232323">
                  <a:alpha val="100000"/>
                </a:srgbClr>
              </a:solidFill>
              <a:latin typeface="Noto Sans SC"/>
              <a:ea typeface="Noto Sans SC"/>
              <a:cs typeface="Noto Sans S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flipH="1">
            <a:off x="7331443" y="1931960"/>
            <a:ext cx="2312842" cy="339807"/>
          </a:xfrm>
          <a:prstGeom prst="parallelogram">
            <a:avLst>
              <a:gd name="adj" fmla="val 42455"/>
            </a:avLst>
          </a:prstGeom>
          <a:gradFill>
            <a:gsLst>
              <a:gs pos="0">
                <a:schemeClr val="accent2">
                  <a:alpha val="50000"/>
                </a:schemeClr>
              </a:gs>
              <a:gs pos="85000">
                <a:srgbClr val="FFFFFF">
                  <a:alpha val="0"/>
                </a:srgbClr>
              </a:gs>
            </a:gsLst>
            <a:lin ang="0"/>
          </a:gradFill>
        </p:spPr>
      </p:sp>
      <p:sp>
        <p:nvSpPr>
          <p:cNvPr id="3" name="AutoShape 3"/>
          <p:cNvSpPr/>
          <p:nvPr/>
        </p:nvSpPr>
        <p:spPr>
          <a:xfrm flipH="1" flipV="1">
            <a:off x="7710624" y="3643027"/>
            <a:ext cx="2312842" cy="339807"/>
          </a:xfrm>
          <a:prstGeom prst="parallelogram">
            <a:avLst>
              <a:gd name="adj" fmla="val 42455"/>
            </a:avLst>
          </a:prstGeom>
          <a:gradFill>
            <a:gsLst>
              <a:gs pos="0">
                <a:schemeClr val="accent2">
                  <a:alpha val="53000"/>
                </a:schemeClr>
              </a:gs>
              <a:gs pos="85000">
                <a:srgbClr val="FFFFFF">
                  <a:alpha val="0"/>
                </a:srgbClr>
              </a:gs>
            </a:gsLst>
            <a:lin ang="0"/>
          </a:gradFill>
        </p:spPr>
      </p:sp>
      <p:sp>
        <p:nvSpPr>
          <p:cNvPr id="4" name="AutoShape 4"/>
          <p:cNvSpPr/>
          <p:nvPr/>
        </p:nvSpPr>
        <p:spPr>
          <a:xfrm flipH="1" flipV="1">
            <a:off x="4375731" y="4522749"/>
            <a:ext cx="2312842" cy="339807"/>
          </a:xfrm>
          <a:prstGeom prst="parallelogram">
            <a:avLst>
              <a:gd name="adj" fmla="val 42455"/>
            </a:avLst>
          </a:prstGeom>
          <a:gradFill>
            <a:gsLst>
              <a:gs pos="0">
                <a:schemeClr val="accent2">
                  <a:alpha val="53000"/>
                </a:schemeClr>
              </a:gs>
              <a:gs pos="85000">
                <a:srgbClr val="FFFFFF">
                  <a:alpha val="0"/>
                </a:srgbClr>
              </a:gs>
            </a:gsLst>
            <a:lin ang="0"/>
          </a:gradFill>
        </p:spPr>
      </p:sp>
      <p:sp>
        <p:nvSpPr>
          <p:cNvPr id="5" name="AutoShape 5"/>
          <p:cNvSpPr/>
          <p:nvPr/>
        </p:nvSpPr>
        <p:spPr>
          <a:xfrm flipH="1" flipV="1">
            <a:off x="4553374" y="4085388"/>
            <a:ext cx="2312842" cy="339807"/>
          </a:xfrm>
          <a:prstGeom prst="parallelogram">
            <a:avLst>
              <a:gd name="adj" fmla="val 42455"/>
            </a:avLst>
          </a:prstGeom>
          <a:gradFill>
            <a:gsLst>
              <a:gs pos="0">
                <a:schemeClr val="accent2">
                  <a:alpha val="51000"/>
                </a:schemeClr>
              </a:gs>
              <a:gs pos="85000">
                <a:srgbClr val="FFFFFF">
                  <a:alpha val="0"/>
                </a:srgbClr>
              </a:gs>
            </a:gsLst>
            <a:lin ang="0"/>
          </a:gradFill>
        </p:spPr>
      </p:sp>
      <p:sp>
        <p:nvSpPr>
          <p:cNvPr id="6" name="AutoShape 6"/>
          <p:cNvSpPr/>
          <p:nvPr/>
        </p:nvSpPr>
        <p:spPr>
          <a:xfrm flipH="1" flipV="1">
            <a:off x="4754540" y="3643027"/>
            <a:ext cx="2312842" cy="339807"/>
          </a:xfrm>
          <a:prstGeom prst="parallelogram">
            <a:avLst>
              <a:gd name="adj" fmla="val 42455"/>
            </a:avLst>
          </a:prstGeom>
          <a:gradFill>
            <a:gsLst>
              <a:gs pos="0">
                <a:schemeClr val="accent2">
                  <a:alpha val="51000"/>
                </a:schemeClr>
              </a:gs>
              <a:gs pos="85000">
                <a:srgbClr val="FFFFFF">
                  <a:alpha val="0"/>
                </a:srgbClr>
              </a:gs>
            </a:gsLst>
            <a:lin ang="0"/>
          </a:gradFill>
        </p:spPr>
      </p:sp>
      <p:sp>
        <p:nvSpPr>
          <p:cNvPr id="7" name="AutoShape 7"/>
          <p:cNvSpPr/>
          <p:nvPr/>
        </p:nvSpPr>
        <p:spPr>
          <a:xfrm flipH="1">
            <a:off x="4754540" y="2804915"/>
            <a:ext cx="2312842" cy="339807"/>
          </a:xfrm>
          <a:prstGeom prst="parallelogram">
            <a:avLst>
              <a:gd name="adj" fmla="val 42455"/>
            </a:avLst>
          </a:prstGeom>
          <a:gradFill>
            <a:gsLst>
              <a:gs pos="0">
                <a:schemeClr val="accent2">
                  <a:alpha val="51000"/>
                </a:schemeClr>
              </a:gs>
              <a:gs pos="85000">
                <a:srgbClr val="FFFFFF">
                  <a:alpha val="0"/>
                </a:srgbClr>
              </a:gs>
            </a:gsLst>
            <a:lin ang="0"/>
          </a:gradFill>
        </p:spPr>
        <p:txBody>
          <a:bodyPr vert="horz" wrap="square" lIns="91440" tIns="45720" rIns="91440" bIns="45720" rtlCol="0" anchor="t" anchorCtr="0">
            <a:normAutofit/>
          </a:bodyPr>
          <a:lstStyle/>
          <a:p>
            <a:pPr algn="l">
              <a:lnSpc>
                <a:spcPct val="100000"/>
              </a:lnSpc>
              <a:spcBef>
                <a:spcPts val="375"/>
              </a:spcBef>
              <a:defRPr/>
            </a:pPr>
            <a:endParaRPr lang="en-US" sz="1100"/>
          </a:p>
        </p:txBody>
      </p:sp>
      <p:sp>
        <p:nvSpPr>
          <p:cNvPr id="8" name="AutoShape 8"/>
          <p:cNvSpPr/>
          <p:nvPr/>
        </p:nvSpPr>
        <p:spPr>
          <a:xfrm flipH="1">
            <a:off x="4572424" y="2363003"/>
            <a:ext cx="2312842" cy="339807"/>
          </a:xfrm>
          <a:prstGeom prst="parallelogram">
            <a:avLst>
              <a:gd name="adj" fmla="val 42455"/>
            </a:avLst>
          </a:prstGeom>
          <a:gradFill>
            <a:gsLst>
              <a:gs pos="0">
                <a:schemeClr val="accent2">
                  <a:alpha val="52000"/>
                </a:schemeClr>
              </a:gs>
              <a:gs pos="85000">
                <a:srgbClr val="FFFFFF">
                  <a:alpha val="0"/>
                </a:srgbClr>
              </a:gs>
            </a:gsLst>
            <a:lin ang="0"/>
          </a:gradFill>
        </p:spPr>
      </p:sp>
      <p:sp>
        <p:nvSpPr>
          <p:cNvPr id="9" name="AutoShape 9"/>
          <p:cNvSpPr/>
          <p:nvPr/>
        </p:nvSpPr>
        <p:spPr>
          <a:xfrm flipH="1">
            <a:off x="4385256" y="1931960"/>
            <a:ext cx="2312842" cy="339807"/>
          </a:xfrm>
          <a:prstGeom prst="parallelogram">
            <a:avLst>
              <a:gd name="adj" fmla="val 42455"/>
            </a:avLst>
          </a:prstGeom>
          <a:gradFill>
            <a:gsLst>
              <a:gs pos="0">
                <a:schemeClr val="accent2">
                  <a:alpha val="50000"/>
                </a:schemeClr>
              </a:gs>
              <a:gs pos="85000">
                <a:srgbClr val="FFFFFF">
                  <a:alpha val="0"/>
                </a:srgbClr>
              </a:gs>
            </a:gsLst>
            <a:lin ang="0"/>
          </a:gradFill>
        </p:spPr>
      </p:sp>
      <p:sp>
        <p:nvSpPr>
          <p:cNvPr id="10" name="AutoShape 10"/>
          <p:cNvSpPr/>
          <p:nvPr/>
        </p:nvSpPr>
        <p:spPr>
          <a:xfrm flipH="1" flipV="1">
            <a:off x="1360701" y="4521699"/>
            <a:ext cx="2312842" cy="339807"/>
          </a:xfrm>
          <a:prstGeom prst="parallelogram">
            <a:avLst>
              <a:gd name="adj" fmla="val 42455"/>
            </a:avLst>
          </a:prstGeom>
          <a:gradFill>
            <a:gsLst>
              <a:gs pos="0">
                <a:schemeClr val="accent2">
                  <a:alpha val="53000"/>
                </a:schemeClr>
              </a:gs>
              <a:gs pos="85000">
                <a:srgbClr val="FFFFFF">
                  <a:alpha val="0"/>
                </a:srgbClr>
              </a:gs>
            </a:gsLst>
            <a:lin ang="0"/>
          </a:gradFill>
        </p:spPr>
      </p:sp>
      <p:sp>
        <p:nvSpPr>
          <p:cNvPr id="11" name="AutoShape 11"/>
          <p:cNvSpPr/>
          <p:nvPr/>
        </p:nvSpPr>
        <p:spPr>
          <a:xfrm flipH="1" flipV="1">
            <a:off x="1558666" y="4085388"/>
            <a:ext cx="2312842" cy="339807"/>
          </a:xfrm>
          <a:prstGeom prst="parallelogram">
            <a:avLst>
              <a:gd name="adj" fmla="val 42455"/>
            </a:avLst>
          </a:prstGeom>
          <a:gradFill>
            <a:gsLst>
              <a:gs pos="0">
                <a:schemeClr val="accent2">
                  <a:alpha val="53000"/>
                </a:schemeClr>
              </a:gs>
              <a:gs pos="85000">
                <a:srgbClr val="FFFFFF">
                  <a:alpha val="0"/>
                </a:srgbClr>
              </a:gs>
            </a:gsLst>
            <a:lin ang="0"/>
          </a:gradFill>
        </p:spPr>
      </p:sp>
      <p:sp>
        <p:nvSpPr>
          <p:cNvPr id="12" name="TextBox 12"/>
          <p:cNvSpPr txBox="1"/>
          <p:nvPr/>
        </p:nvSpPr>
        <p:spPr>
          <a:xfrm>
            <a:off x="8188598" y="2844065"/>
            <a:ext cx="1611630" cy="291465"/>
          </a:xfrm>
          <a:prstGeom prst="rect">
            <a:avLst/>
          </a:prstGeom>
          <a:noFill/>
        </p:spPr>
        <p:txBody>
          <a:bodyPr vert="horz" wrap="square" lIns="91440" tIns="45720" rIns="91440" bIns="45720" rtlCol="0" anchor="t" anchorCtr="0">
            <a:spAutoFit/>
          </a:bodyPr>
          <a:lstStyle/>
          <a:p>
            <a:pPr algn="r">
              <a:lnSpc>
                <a:spcPct val="100000"/>
              </a:lnSpc>
              <a:spcBef>
                <a:spcPct val="0"/>
              </a:spcBef>
            </a:pPr>
            <a:r>
              <a:rPr lang="en-US" sz="1200">
                <a:solidFill>
                  <a:schemeClr val="dk1">
                    <a:alpha val="100000"/>
                  </a:schemeClr>
                </a:solidFill>
                <a:latin typeface="Noto Sans SC"/>
                <a:ea typeface="Noto Sans SC"/>
                <a:cs typeface="Noto Sans SC"/>
              </a:rPr>
              <a:t>节拍控制</a:t>
            </a:r>
            <a:endParaRPr lang="en-US" sz="1200">
              <a:solidFill>
                <a:schemeClr val="dk1">
                  <a:alpha val="100000"/>
                </a:schemeClr>
              </a:solidFill>
              <a:latin typeface="Noto Sans SC"/>
              <a:ea typeface="Noto Sans SC"/>
              <a:cs typeface="Noto Sans SC"/>
            </a:endParaRPr>
          </a:p>
        </p:txBody>
      </p:sp>
      <p:sp>
        <p:nvSpPr>
          <p:cNvPr id="13" name="TextBox 13"/>
          <p:cNvSpPr txBox="1"/>
          <p:nvPr/>
        </p:nvSpPr>
        <p:spPr>
          <a:xfrm>
            <a:off x="8032655" y="2402153"/>
            <a:ext cx="1611630" cy="291465"/>
          </a:xfrm>
          <a:prstGeom prst="rect">
            <a:avLst/>
          </a:prstGeom>
          <a:noFill/>
        </p:spPr>
        <p:txBody>
          <a:bodyPr vert="horz" wrap="square" lIns="91440" tIns="45720" rIns="91440" bIns="45720" rtlCol="0" anchor="t" anchorCtr="0">
            <a:spAutoFit/>
          </a:bodyPr>
          <a:lstStyle/>
          <a:p>
            <a:pPr algn="r">
              <a:lnSpc>
                <a:spcPct val="100000"/>
              </a:lnSpc>
              <a:spcBef>
                <a:spcPct val="0"/>
              </a:spcBef>
            </a:pPr>
            <a:r>
              <a:rPr lang="en-US" sz="1200">
                <a:solidFill>
                  <a:schemeClr val="dk1">
                    <a:alpha val="100000"/>
                  </a:schemeClr>
                </a:solidFill>
                <a:latin typeface="Noto Sans SC"/>
                <a:ea typeface="Noto Sans SC"/>
                <a:cs typeface="Noto Sans SC"/>
              </a:rPr>
              <a:t>参数设定</a:t>
            </a:r>
            <a:endParaRPr lang="en-US" sz="1200">
              <a:solidFill>
                <a:schemeClr val="dk1">
                  <a:alpha val="100000"/>
                </a:schemeClr>
              </a:solidFill>
              <a:latin typeface="Noto Sans SC"/>
              <a:ea typeface="Noto Sans SC"/>
              <a:cs typeface="Noto Sans SC"/>
            </a:endParaRPr>
          </a:p>
        </p:txBody>
      </p:sp>
      <p:cxnSp>
        <p:nvCxnSpPr>
          <p:cNvPr id="14" name="Connector 14"/>
          <p:cNvCxnSpPr/>
          <p:nvPr/>
        </p:nvCxnSpPr>
        <p:spPr>
          <a:xfrm>
            <a:off x="487603" y="3392355"/>
            <a:ext cx="10688916" cy="0"/>
          </a:xfrm>
          <a:prstGeom prst="line">
            <a:avLst/>
          </a:prstGeom>
          <a:ln w="15240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15" name="Freeform 15"/>
          <p:cNvSpPr/>
          <p:nvPr/>
        </p:nvSpPr>
        <p:spPr>
          <a:xfrm>
            <a:off x="10518778" y="2497419"/>
            <a:ext cx="1105514" cy="894936"/>
          </a:xfrm>
          <a:custGeom>
            <a:avLst/>
            <a:gdLst/>
            <a:ahLst/>
            <a:cxnLst/>
            <a:rect l="l" t="t" r="r" b="b"/>
            <a:pathLst>
              <a:path w="866783" h="894936">
                <a:moveTo>
                  <a:pt x="202956" y="894936"/>
                </a:moveTo>
                <a:lnTo>
                  <a:pt x="0" y="0"/>
                </a:lnTo>
                <a:lnTo>
                  <a:pt x="866783" y="894936"/>
                </a:lnTo>
                <a:lnTo>
                  <a:pt x="202956" y="894936"/>
                </a:lnTo>
              </a:path>
            </a:pathLst>
          </a:custGeom>
          <a:solidFill>
            <a:schemeClr val="accent1">
              <a:alpha val="100000"/>
            </a:schemeClr>
          </a:solidFill>
        </p:spPr>
      </p:sp>
      <p:sp>
        <p:nvSpPr>
          <p:cNvPr id="16" name="Freeform 16"/>
          <p:cNvSpPr/>
          <p:nvPr/>
        </p:nvSpPr>
        <p:spPr>
          <a:xfrm flipV="1">
            <a:off x="10518778" y="3392355"/>
            <a:ext cx="1105514" cy="894936"/>
          </a:xfrm>
          <a:custGeom>
            <a:avLst/>
            <a:gdLst/>
            <a:ahLst/>
            <a:cxnLst/>
            <a:rect l="l" t="t" r="r" b="b"/>
            <a:pathLst>
              <a:path w="866783" h="894936">
                <a:moveTo>
                  <a:pt x="202956" y="894936"/>
                </a:moveTo>
                <a:lnTo>
                  <a:pt x="0" y="0"/>
                </a:lnTo>
                <a:lnTo>
                  <a:pt x="866783" y="894936"/>
                </a:lnTo>
                <a:lnTo>
                  <a:pt x="202956" y="894936"/>
                </a:lnTo>
              </a:path>
            </a:pathLst>
          </a:custGeom>
          <a:solidFill>
            <a:schemeClr val="accent1">
              <a:alpha val="100000"/>
            </a:schemeClr>
          </a:solidFill>
        </p:spPr>
      </p:sp>
      <p:sp>
        <p:nvSpPr>
          <p:cNvPr id="17" name="Freeform 17"/>
          <p:cNvSpPr/>
          <p:nvPr/>
        </p:nvSpPr>
        <p:spPr>
          <a:xfrm>
            <a:off x="375190" y="2979134"/>
            <a:ext cx="510445" cy="413290"/>
          </a:xfrm>
          <a:custGeom>
            <a:avLst/>
            <a:gdLst/>
            <a:ahLst/>
            <a:cxnLst/>
            <a:rect l="l" t="t" r="r" b="b"/>
            <a:pathLst>
              <a:path w="866783" h="894936">
                <a:moveTo>
                  <a:pt x="202956" y="894936"/>
                </a:moveTo>
                <a:lnTo>
                  <a:pt x="0" y="0"/>
                </a:lnTo>
                <a:lnTo>
                  <a:pt x="866783" y="894936"/>
                </a:lnTo>
                <a:lnTo>
                  <a:pt x="202956" y="894936"/>
                </a:lnTo>
              </a:path>
            </a:pathLst>
          </a:custGeom>
          <a:solidFill>
            <a:schemeClr val="accent1">
              <a:alpha val="100000"/>
            </a:schemeClr>
          </a:solidFill>
        </p:spPr>
      </p:sp>
      <p:sp>
        <p:nvSpPr>
          <p:cNvPr id="18" name="Freeform 18"/>
          <p:cNvSpPr/>
          <p:nvPr/>
        </p:nvSpPr>
        <p:spPr>
          <a:xfrm flipV="1">
            <a:off x="375190" y="3392329"/>
            <a:ext cx="510445" cy="413290"/>
          </a:xfrm>
          <a:custGeom>
            <a:avLst/>
            <a:gdLst/>
            <a:ahLst/>
            <a:cxnLst/>
            <a:rect l="l" t="t" r="r" b="b"/>
            <a:pathLst>
              <a:path w="866783" h="894936">
                <a:moveTo>
                  <a:pt x="202956" y="894936"/>
                </a:moveTo>
                <a:lnTo>
                  <a:pt x="0" y="0"/>
                </a:lnTo>
                <a:lnTo>
                  <a:pt x="866783" y="894936"/>
                </a:lnTo>
                <a:lnTo>
                  <a:pt x="202956" y="894936"/>
                </a:lnTo>
              </a:path>
            </a:pathLst>
          </a:custGeom>
          <a:solidFill>
            <a:schemeClr val="accent1">
              <a:alpha val="100000"/>
            </a:schemeClr>
          </a:solidFill>
        </p:spPr>
      </p:sp>
      <p:sp>
        <p:nvSpPr>
          <p:cNvPr id="19" name="TextBox 19"/>
          <p:cNvSpPr txBox="1"/>
          <p:nvPr/>
        </p:nvSpPr>
        <p:spPr>
          <a:xfrm>
            <a:off x="7795452" y="1971110"/>
            <a:ext cx="1640205" cy="291465"/>
          </a:xfrm>
          <a:prstGeom prst="rect">
            <a:avLst/>
          </a:prstGeom>
          <a:noFill/>
        </p:spPr>
        <p:txBody>
          <a:bodyPr vert="horz" wrap="square" lIns="91440" tIns="45720" rIns="91440" bIns="45720" rtlCol="0" anchor="t" anchorCtr="0">
            <a:spAutoFit/>
          </a:bodyPr>
          <a:lstStyle/>
          <a:p>
            <a:pPr algn="r">
              <a:lnSpc>
                <a:spcPct val="100000"/>
              </a:lnSpc>
              <a:spcBef>
                <a:spcPct val="0"/>
              </a:spcBef>
            </a:pPr>
            <a:r>
              <a:rPr lang="en-US" sz="1200">
                <a:solidFill>
                  <a:schemeClr val="dk1">
                    <a:alpha val="100000"/>
                  </a:schemeClr>
                </a:solidFill>
                <a:latin typeface="Noto Sans SC"/>
                <a:ea typeface="Noto Sans SC"/>
                <a:cs typeface="Noto Sans SC"/>
              </a:rPr>
              <a:t>工具选型</a:t>
            </a:r>
            <a:endParaRPr lang="en-US" sz="1200">
              <a:solidFill>
                <a:schemeClr val="dk1">
                  <a:alpha val="100000"/>
                </a:schemeClr>
              </a:solidFill>
              <a:latin typeface="Noto Sans SC"/>
              <a:ea typeface="Noto Sans SC"/>
              <a:cs typeface="Noto Sans SC"/>
            </a:endParaRPr>
          </a:p>
        </p:txBody>
      </p:sp>
      <p:sp>
        <p:nvSpPr>
          <p:cNvPr id="20" name="AutoShape 20"/>
          <p:cNvSpPr/>
          <p:nvPr/>
        </p:nvSpPr>
        <p:spPr>
          <a:xfrm flipH="1">
            <a:off x="7156087" y="1379110"/>
            <a:ext cx="2312842" cy="419094"/>
          </a:xfrm>
          <a:prstGeom prst="parallelogram">
            <a:avLst>
              <a:gd name="adj" fmla="val 42455"/>
            </a:avLst>
          </a:prstGeom>
          <a:solidFill>
            <a:schemeClr val="accent1">
              <a:alpha val="100000"/>
            </a:schemeClr>
          </a:solidFill>
        </p:spPr>
      </p:sp>
      <p:sp>
        <p:nvSpPr>
          <p:cNvPr id="21" name="TextBox 21"/>
          <p:cNvSpPr txBox="1"/>
          <p:nvPr/>
        </p:nvSpPr>
        <p:spPr>
          <a:xfrm>
            <a:off x="7455622" y="1465507"/>
            <a:ext cx="1676400" cy="238125"/>
          </a:xfrm>
          <a:prstGeom prst="rect">
            <a:avLst/>
          </a:prstGeom>
          <a:noFill/>
        </p:spPr>
        <p:txBody>
          <a:bodyPr vert="horz" wrap="square" lIns="0" tIns="0" rIns="0" bIns="0" rtlCol="0" anchor="t" anchorCtr="0">
            <a:spAutoFit/>
          </a:bodyPr>
          <a:lstStyle/>
          <a:p>
            <a:pPr algn="r">
              <a:lnSpc>
                <a:spcPct val="100000"/>
              </a:lnSpc>
              <a:spcBef>
                <a:spcPct val="0"/>
              </a:spcBef>
            </a:pPr>
            <a:r>
              <a:rPr lang="en-US" sz="1500">
                <a:solidFill>
                  <a:srgbClr val="FBF8F9">
                    <a:alpha val="100000"/>
                  </a:srgbClr>
                </a:solidFill>
                <a:latin typeface="Noto Sans SC"/>
                <a:ea typeface="Noto Sans SC"/>
                <a:cs typeface="Noto Sans SC"/>
              </a:rPr>
              <a:t>方案设计</a:t>
            </a:r>
            <a:endParaRPr lang="en-US" sz="1500">
              <a:solidFill>
                <a:srgbClr val="FBF8F9">
                  <a:alpha val="100000"/>
                </a:srgbClr>
              </a:solidFill>
              <a:latin typeface="Noto Sans SC"/>
              <a:ea typeface="Noto Sans SC"/>
              <a:cs typeface="Noto Sans SC"/>
            </a:endParaRPr>
          </a:p>
        </p:txBody>
      </p:sp>
      <p:sp>
        <p:nvSpPr>
          <p:cNvPr id="22" name="AutoShape 22"/>
          <p:cNvSpPr/>
          <p:nvPr/>
        </p:nvSpPr>
        <p:spPr>
          <a:xfrm>
            <a:off x="369165" y="5788807"/>
            <a:ext cx="11459846" cy="764921"/>
          </a:xfrm>
          <a:prstGeom prst="roundRect">
            <a:avLst>
              <a:gd name="adj" fmla="val 0"/>
            </a:avLst>
          </a:prstGeom>
          <a:solidFill>
            <a:schemeClr val="accent3">
              <a:alpha val="100000"/>
            </a:schemeClr>
          </a:solidFill>
        </p:spPr>
      </p:sp>
      <p:sp>
        <p:nvSpPr>
          <p:cNvPr id="23" name="TextBox 23"/>
          <p:cNvSpPr txBox="1"/>
          <p:nvPr/>
        </p:nvSpPr>
        <p:spPr>
          <a:xfrm>
            <a:off x="375190" y="5989082"/>
            <a:ext cx="11453822" cy="396240"/>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800">
                <a:solidFill>
                  <a:srgbClr val="FDF9FB">
                    <a:alpha val="100000"/>
                  </a:srgbClr>
                </a:solidFill>
                <a:latin typeface="Noto Sans SC"/>
                <a:ea typeface="Noto Sans SC"/>
                <a:cs typeface="Noto Sans SC"/>
              </a:rPr>
              <a:t>全员贯彻</a:t>
            </a:r>
            <a:endParaRPr lang="en-US" sz="1800">
              <a:solidFill>
                <a:srgbClr val="FDF9FB">
                  <a:alpha val="100000"/>
                </a:srgbClr>
              </a:solidFill>
              <a:latin typeface="Noto Sans SC"/>
              <a:ea typeface="Noto Sans SC"/>
              <a:cs typeface="Noto Sans SC"/>
            </a:endParaRPr>
          </a:p>
        </p:txBody>
      </p:sp>
      <p:cxnSp>
        <p:nvCxnSpPr>
          <p:cNvPr id="24" name="Connector 24"/>
          <p:cNvCxnSpPr/>
          <p:nvPr/>
        </p:nvCxnSpPr>
        <p:spPr>
          <a:xfrm flipH="1" flipV="1">
            <a:off x="9277717" y="1398342"/>
            <a:ext cx="838629" cy="1930319"/>
          </a:xfrm>
          <a:prstGeom prst="line">
            <a:avLst/>
          </a:prstGeom>
          <a:ln w="38100">
            <a:solidFill>
              <a:schemeClr val="accent1"/>
            </a:solidFill>
            <a:prstDash val="solid"/>
            <a:headEnd type="stealth"/>
            <a:tailEnd type="none"/>
          </a:ln>
        </p:spPr>
        <p:style>
          <a:lnRef idx="0">
            <a:schemeClr val="accent1"/>
          </a:lnRef>
          <a:fillRef idx="1">
            <a:schemeClr val="accent1"/>
          </a:fillRef>
          <a:effectRef idx="0">
            <a:schemeClr val="accent1"/>
          </a:effectRef>
          <a:fontRef idx="minor">
            <a:schemeClr val="lt1"/>
          </a:fontRef>
        </p:style>
      </p:cxnSp>
      <p:sp>
        <p:nvSpPr>
          <p:cNvPr id="25" name="TextBox 25"/>
          <p:cNvSpPr txBox="1"/>
          <p:nvPr/>
        </p:nvSpPr>
        <p:spPr>
          <a:xfrm>
            <a:off x="4680142" y="2844065"/>
            <a:ext cx="2173605" cy="291465"/>
          </a:xfrm>
          <a:prstGeom prst="rect">
            <a:avLst/>
          </a:prstGeom>
          <a:noFill/>
        </p:spPr>
        <p:txBody>
          <a:bodyPr vert="horz" wrap="square" lIns="91440" tIns="45720" rIns="91440" bIns="45720" rtlCol="0" anchor="t" anchorCtr="0">
            <a:spAutoFit/>
          </a:bodyPr>
          <a:lstStyle/>
          <a:p>
            <a:pPr algn="r">
              <a:lnSpc>
                <a:spcPct val="100000"/>
              </a:lnSpc>
              <a:spcBef>
                <a:spcPct val="0"/>
              </a:spcBef>
            </a:pPr>
            <a:r>
              <a:rPr lang="en-US" sz="1200">
                <a:solidFill>
                  <a:schemeClr val="dk1">
                    <a:alpha val="100000"/>
                  </a:schemeClr>
                </a:solidFill>
                <a:latin typeface="Noto Sans SC"/>
                <a:ea typeface="Noto Sans SC"/>
                <a:cs typeface="Noto Sans SC"/>
              </a:rPr>
              <a:t>标准制定</a:t>
            </a:r>
            <a:endParaRPr lang="en-US" sz="1200">
              <a:solidFill>
                <a:schemeClr val="dk1">
                  <a:alpha val="100000"/>
                </a:schemeClr>
              </a:solidFill>
              <a:latin typeface="Noto Sans SC"/>
              <a:ea typeface="Noto Sans SC"/>
              <a:cs typeface="Noto Sans SC"/>
            </a:endParaRPr>
          </a:p>
        </p:txBody>
      </p:sp>
      <p:sp>
        <p:nvSpPr>
          <p:cNvPr id="26" name="TextBox 26"/>
          <p:cNvSpPr txBox="1"/>
          <p:nvPr/>
        </p:nvSpPr>
        <p:spPr>
          <a:xfrm>
            <a:off x="5086468" y="2402153"/>
            <a:ext cx="1611630" cy="291465"/>
          </a:xfrm>
          <a:prstGeom prst="rect">
            <a:avLst/>
          </a:prstGeom>
          <a:noFill/>
        </p:spPr>
        <p:txBody>
          <a:bodyPr vert="horz" wrap="square" lIns="91440" tIns="45720" rIns="91440" bIns="45720" rtlCol="0" anchor="t" anchorCtr="0">
            <a:spAutoFit/>
          </a:bodyPr>
          <a:lstStyle/>
          <a:p>
            <a:pPr algn="r">
              <a:lnSpc>
                <a:spcPct val="100000"/>
              </a:lnSpc>
              <a:spcBef>
                <a:spcPct val="0"/>
              </a:spcBef>
            </a:pPr>
            <a:r>
              <a:rPr lang="en-US" sz="1200">
                <a:solidFill>
                  <a:schemeClr val="dk1">
                    <a:alpha val="100000"/>
                  </a:schemeClr>
                </a:solidFill>
                <a:latin typeface="Noto Sans SC"/>
                <a:ea typeface="Noto Sans SC"/>
                <a:cs typeface="Noto Sans SC"/>
              </a:rPr>
              <a:t>优先级</a:t>
            </a:r>
            <a:endParaRPr lang="en-US" sz="1200">
              <a:solidFill>
                <a:schemeClr val="dk1">
                  <a:alpha val="100000"/>
                </a:schemeClr>
              </a:solidFill>
              <a:latin typeface="Noto Sans SC"/>
              <a:ea typeface="Noto Sans SC"/>
              <a:cs typeface="Noto Sans SC"/>
            </a:endParaRPr>
          </a:p>
        </p:txBody>
      </p:sp>
      <p:sp>
        <p:nvSpPr>
          <p:cNvPr id="27" name="TextBox 27"/>
          <p:cNvSpPr txBox="1"/>
          <p:nvPr/>
        </p:nvSpPr>
        <p:spPr>
          <a:xfrm>
            <a:off x="4626613" y="1971110"/>
            <a:ext cx="1868805" cy="291465"/>
          </a:xfrm>
          <a:prstGeom prst="rect">
            <a:avLst/>
          </a:prstGeom>
          <a:noFill/>
        </p:spPr>
        <p:txBody>
          <a:bodyPr vert="horz" wrap="square" lIns="91440" tIns="45720" rIns="91440" bIns="45720" rtlCol="0" anchor="t" anchorCtr="0">
            <a:spAutoFit/>
          </a:bodyPr>
          <a:lstStyle/>
          <a:p>
            <a:pPr algn="r">
              <a:lnSpc>
                <a:spcPct val="100000"/>
              </a:lnSpc>
              <a:spcBef>
                <a:spcPct val="0"/>
              </a:spcBef>
            </a:pPr>
            <a:r>
              <a:rPr lang="en-US" sz="1200">
                <a:solidFill>
                  <a:schemeClr val="dk1">
                    <a:alpha val="100000"/>
                  </a:schemeClr>
                </a:solidFill>
                <a:latin typeface="Noto Sans SC"/>
                <a:ea typeface="Noto Sans SC"/>
                <a:cs typeface="Noto Sans SC"/>
              </a:rPr>
              <a:t>客户需求</a:t>
            </a:r>
            <a:endParaRPr lang="en-US" sz="1200">
              <a:solidFill>
                <a:schemeClr val="dk1">
                  <a:alpha val="100000"/>
                </a:schemeClr>
              </a:solidFill>
              <a:latin typeface="Noto Sans SC"/>
              <a:ea typeface="Noto Sans SC"/>
              <a:cs typeface="Noto Sans SC"/>
            </a:endParaRPr>
          </a:p>
        </p:txBody>
      </p:sp>
      <p:sp>
        <p:nvSpPr>
          <p:cNvPr id="28" name="AutoShape 28"/>
          <p:cNvSpPr/>
          <p:nvPr/>
        </p:nvSpPr>
        <p:spPr>
          <a:xfrm flipH="1">
            <a:off x="4209900" y="1379110"/>
            <a:ext cx="2312842" cy="419094"/>
          </a:xfrm>
          <a:prstGeom prst="parallelogram">
            <a:avLst>
              <a:gd name="adj" fmla="val 42455"/>
            </a:avLst>
          </a:prstGeom>
          <a:solidFill>
            <a:schemeClr val="accent1">
              <a:alpha val="100000"/>
            </a:schemeClr>
          </a:solidFill>
        </p:spPr>
      </p:sp>
      <p:sp>
        <p:nvSpPr>
          <p:cNvPr id="29" name="TextBox 29"/>
          <p:cNvSpPr txBox="1"/>
          <p:nvPr/>
        </p:nvSpPr>
        <p:spPr>
          <a:xfrm>
            <a:off x="4509435" y="1465507"/>
            <a:ext cx="1676400" cy="238125"/>
          </a:xfrm>
          <a:prstGeom prst="rect">
            <a:avLst/>
          </a:prstGeom>
          <a:noFill/>
        </p:spPr>
        <p:txBody>
          <a:bodyPr vert="horz" wrap="square" lIns="0" tIns="0" rIns="0" bIns="0" rtlCol="0" anchor="t" anchorCtr="0">
            <a:spAutoFit/>
          </a:bodyPr>
          <a:lstStyle/>
          <a:p>
            <a:pPr algn="r">
              <a:lnSpc>
                <a:spcPct val="100000"/>
              </a:lnSpc>
              <a:spcBef>
                <a:spcPct val="0"/>
              </a:spcBef>
            </a:pPr>
            <a:r>
              <a:rPr lang="en-US" sz="1500">
                <a:solidFill>
                  <a:srgbClr val="F9F8F8">
                    <a:alpha val="100000"/>
                  </a:srgbClr>
                </a:solidFill>
                <a:latin typeface="Noto Sans SC"/>
                <a:ea typeface="Noto Sans SC"/>
                <a:cs typeface="Noto Sans SC"/>
              </a:rPr>
              <a:t>需求确认</a:t>
            </a:r>
            <a:endParaRPr lang="en-US" sz="1500">
              <a:solidFill>
                <a:srgbClr val="F9F8F8">
                  <a:alpha val="100000"/>
                </a:srgbClr>
              </a:solidFill>
              <a:latin typeface="Noto Sans SC"/>
              <a:ea typeface="Noto Sans SC"/>
              <a:cs typeface="Noto Sans SC"/>
            </a:endParaRPr>
          </a:p>
        </p:txBody>
      </p:sp>
      <p:sp>
        <p:nvSpPr>
          <p:cNvPr id="30" name="AutoShape 30"/>
          <p:cNvSpPr/>
          <p:nvPr/>
        </p:nvSpPr>
        <p:spPr>
          <a:xfrm flipH="1">
            <a:off x="1753251" y="2804915"/>
            <a:ext cx="2312842" cy="339807"/>
          </a:xfrm>
          <a:prstGeom prst="parallelogram">
            <a:avLst>
              <a:gd name="adj" fmla="val 42455"/>
            </a:avLst>
          </a:prstGeom>
          <a:gradFill>
            <a:gsLst>
              <a:gs pos="0">
                <a:schemeClr val="accent2">
                  <a:alpha val="53000"/>
                </a:schemeClr>
              </a:gs>
              <a:gs pos="85000">
                <a:srgbClr val="FFFFFF">
                  <a:alpha val="0"/>
                </a:srgbClr>
              </a:gs>
            </a:gsLst>
            <a:lin ang="0"/>
          </a:gradFill>
        </p:spPr>
      </p:sp>
      <p:sp>
        <p:nvSpPr>
          <p:cNvPr id="31" name="TextBox 31"/>
          <p:cNvSpPr txBox="1"/>
          <p:nvPr/>
        </p:nvSpPr>
        <p:spPr>
          <a:xfrm>
            <a:off x="1669328" y="2844065"/>
            <a:ext cx="2173605" cy="291465"/>
          </a:xfrm>
          <a:prstGeom prst="rect">
            <a:avLst/>
          </a:prstGeom>
          <a:noFill/>
        </p:spPr>
        <p:txBody>
          <a:bodyPr vert="horz" wrap="square" lIns="91440" tIns="45720" rIns="91440" bIns="45720" rtlCol="0" anchor="t" anchorCtr="0">
            <a:spAutoFit/>
          </a:bodyPr>
          <a:lstStyle/>
          <a:p>
            <a:pPr algn="r">
              <a:lnSpc>
                <a:spcPct val="100000"/>
              </a:lnSpc>
              <a:spcBef>
                <a:spcPct val="0"/>
              </a:spcBef>
            </a:pPr>
            <a:r>
              <a:rPr lang="en-US" sz="1200">
                <a:solidFill>
                  <a:schemeClr val="dk1">
                    <a:alpha val="100000"/>
                  </a:schemeClr>
                </a:solidFill>
                <a:latin typeface="Noto Sans SC"/>
                <a:ea typeface="Noto Sans SC"/>
                <a:cs typeface="Noto Sans SC"/>
              </a:rPr>
              <a:t>流程链</a:t>
            </a:r>
            <a:endParaRPr lang="en-US" sz="1200">
              <a:solidFill>
                <a:schemeClr val="dk1">
                  <a:alpha val="100000"/>
                </a:schemeClr>
              </a:solidFill>
              <a:latin typeface="Noto Sans SC"/>
              <a:ea typeface="Noto Sans SC"/>
              <a:cs typeface="Noto Sans SC"/>
            </a:endParaRPr>
          </a:p>
        </p:txBody>
      </p:sp>
      <p:sp>
        <p:nvSpPr>
          <p:cNvPr id="32" name="AutoShape 32"/>
          <p:cNvSpPr/>
          <p:nvPr/>
        </p:nvSpPr>
        <p:spPr>
          <a:xfrm flipH="1">
            <a:off x="1597308" y="2363003"/>
            <a:ext cx="2312842" cy="339807"/>
          </a:xfrm>
          <a:prstGeom prst="parallelogram">
            <a:avLst>
              <a:gd name="adj" fmla="val 42455"/>
            </a:avLst>
          </a:prstGeom>
          <a:gradFill>
            <a:gsLst>
              <a:gs pos="0">
                <a:schemeClr val="accent2">
                  <a:alpha val="54000"/>
                </a:schemeClr>
              </a:gs>
              <a:gs pos="85000">
                <a:srgbClr val="FFFFFF">
                  <a:alpha val="0"/>
                </a:srgbClr>
              </a:gs>
            </a:gsLst>
            <a:lin ang="0"/>
          </a:gradFill>
        </p:spPr>
      </p:sp>
      <p:sp>
        <p:nvSpPr>
          <p:cNvPr id="33" name="TextBox 33"/>
          <p:cNvSpPr txBox="1"/>
          <p:nvPr/>
        </p:nvSpPr>
        <p:spPr>
          <a:xfrm>
            <a:off x="2075654" y="2402153"/>
            <a:ext cx="1611630" cy="291465"/>
          </a:xfrm>
          <a:prstGeom prst="rect">
            <a:avLst/>
          </a:prstGeom>
          <a:noFill/>
        </p:spPr>
        <p:txBody>
          <a:bodyPr vert="horz" wrap="square" lIns="91440" tIns="45720" rIns="91440" bIns="45720" rtlCol="0" anchor="t" anchorCtr="0">
            <a:spAutoFit/>
          </a:bodyPr>
          <a:lstStyle/>
          <a:p>
            <a:pPr algn="r">
              <a:lnSpc>
                <a:spcPct val="100000"/>
              </a:lnSpc>
              <a:spcBef>
                <a:spcPct val="0"/>
              </a:spcBef>
            </a:pPr>
            <a:r>
              <a:rPr lang="en-US" sz="1200">
                <a:solidFill>
                  <a:schemeClr val="dk1">
                    <a:alpha val="100000"/>
                  </a:schemeClr>
                </a:solidFill>
                <a:latin typeface="Noto Sans SC"/>
                <a:ea typeface="Noto Sans SC"/>
                <a:cs typeface="Noto Sans SC"/>
              </a:rPr>
              <a:t>浪费点</a:t>
            </a:r>
            <a:endParaRPr lang="en-US" sz="1200">
              <a:solidFill>
                <a:schemeClr val="dk1">
                  <a:alpha val="100000"/>
                </a:schemeClr>
              </a:solidFill>
              <a:latin typeface="Noto Sans SC"/>
              <a:ea typeface="Noto Sans SC"/>
              <a:cs typeface="Noto Sans SC"/>
            </a:endParaRPr>
          </a:p>
        </p:txBody>
      </p:sp>
      <p:sp>
        <p:nvSpPr>
          <p:cNvPr id="34" name="AutoShape 34"/>
          <p:cNvSpPr/>
          <p:nvPr/>
        </p:nvSpPr>
        <p:spPr>
          <a:xfrm flipH="1">
            <a:off x="1391583" y="1931960"/>
            <a:ext cx="2312842" cy="339807"/>
          </a:xfrm>
          <a:prstGeom prst="parallelogram">
            <a:avLst>
              <a:gd name="adj" fmla="val 42455"/>
            </a:avLst>
          </a:prstGeom>
          <a:gradFill>
            <a:gsLst>
              <a:gs pos="0">
                <a:schemeClr val="accent2">
                  <a:alpha val="53000"/>
                </a:schemeClr>
              </a:gs>
              <a:gs pos="85000">
                <a:srgbClr val="FFFFFF">
                  <a:alpha val="0"/>
                </a:srgbClr>
              </a:gs>
            </a:gsLst>
            <a:lin ang="0"/>
          </a:gradFill>
        </p:spPr>
      </p:sp>
      <p:sp>
        <p:nvSpPr>
          <p:cNvPr id="35" name="TextBox 35"/>
          <p:cNvSpPr txBox="1"/>
          <p:nvPr/>
        </p:nvSpPr>
        <p:spPr>
          <a:xfrm>
            <a:off x="1615799" y="1971110"/>
            <a:ext cx="1868805" cy="291465"/>
          </a:xfrm>
          <a:prstGeom prst="rect">
            <a:avLst/>
          </a:prstGeom>
          <a:noFill/>
        </p:spPr>
        <p:txBody>
          <a:bodyPr vert="horz" wrap="square" lIns="91440" tIns="45720" rIns="91440" bIns="45720" rtlCol="0" anchor="t" anchorCtr="0">
            <a:spAutoFit/>
          </a:bodyPr>
          <a:lstStyle/>
          <a:p>
            <a:pPr algn="r">
              <a:lnSpc>
                <a:spcPct val="100000"/>
              </a:lnSpc>
              <a:spcBef>
                <a:spcPct val="0"/>
              </a:spcBef>
            </a:pPr>
            <a:r>
              <a:rPr lang="en-US" sz="1200">
                <a:solidFill>
                  <a:schemeClr val="dk1">
                    <a:alpha val="100000"/>
                  </a:schemeClr>
                </a:solidFill>
                <a:latin typeface="Noto Sans SC"/>
                <a:ea typeface="Noto Sans SC"/>
                <a:cs typeface="Noto Sans SC"/>
              </a:rPr>
              <a:t>价值流</a:t>
            </a:r>
            <a:endParaRPr lang="en-US" sz="1200">
              <a:solidFill>
                <a:schemeClr val="dk1">
                  <a:alpha val="100000"/>
                </a:schemeClr>
              </a:solidFill>
              <a:latin typeface="Noto Sans SC"/>
              <a:ea typeface="Noto Sans SC"/>
              <a:cs typeface="Noto Sans SC"/>
            </a:endParaRPr>
          </a:p>
        </p:txBody>
      </p:sp>
      <p:sp>
        <p:nvSpPr>
          <p:cNvPr id="36" name="AutoShape 36"/>
          <p:cNvSpPr/>
          <p:nvPr/>
        </p:nvSpPr>
        <p:spPr>
          <a:xfrm flipH="1">
            <a:off x="1199086" y="1379110"/>
            <a:ext cx="2312842" cy="419094"/>
          </a:xfrm>
          <a:prstGeom prst="parallelogram">
            <a:avLst>
              <a:gd name="adj" fmla="val 42455"/>
            </a:avLst>
          </a:prstGeom>
          <a:solidFill>
            <a:schemeClr val="accent1">
              <a:alpha val="100000"/>
            </a:schemeClr>
          </a:solidFill>
        </p:spPr>
      </p:sp>
      <p:sp>
        <p:nvSpPr>
          <p:cNvPr id="37" name="TextBox 37"/>
          <p:cNvSpPr txBox="1"/>
          <p:nvPr/>
        </p:nvSpPr>
        <p:spPr>
          <a:xfrm>
            <a:off x="1498621" y="1465507"/>
            <a:ext cx="1676400" cy="238125"/>
          </a:xfrm>
          <a:prstGeom prst="rect">
            <a:avLst/>
          </a:prstGeom>
          <a:noFill/>
        </p:spPr>
        <p:txBody>
          <a:bodyPr vert="horz" wrap="square" lIns="0" tIns="0" rIns="0" bIns="0" rtlCol="0" anchor="t" anchorCtr="0">
            <a:spAutoFit/>
          </a:bodyPr>
          <a:lstStyle/>
          <a:p>
            <a:pPr algn="r">
              <a:lnSpc>
                <a:spcPct val="100000"/>
              </a:lnSpc>
              <a:spcBef>
                <a:spcPct val="0"/>
              </a:spcBef>
            </a:pPr>
            <a:r>
              <a:rPr lang="en-US" sz="1500">
                <a:solidFill>
                  <a:srgbClr val="FFFEFF">
                    <a:alpha val="100000"/>
                  </a:srgbClr>
                </a:solidFill>
                <a:latin typeface="Noto Sans SC"/>
                <a:ea typeface="Noto Sans SC"/>
                <a:cs typeface="Noto Sans SC"/>
              </a:rPr>
              <a:t>现状分析</a:t>
            </a:r>
            <a:endParaRPr lang="en-US" sz="1500">
              <a:solidFill>
                <a:srgbClr val="FFFEFF">
                  <a:alpha val="100000"/>
                </a:srgbClr>
              </a:solidFill>
              <a:latin typeface="Noto Sans SC"/>
              <a:ea typeface="Noto Sans SC"/>
              <a:cs typeface="Noto Sans SC"/>
            </a:endParaRPr>
          </a:p>
        </p:txBody>
      </p:sp>
      <p:sp>
        <p:nvSpPr>
          <p:cNvPr id="38" name="TextBox 38"/>
          <p:cNvSpPr txBox="1"/>
          <p:nvPr/>
        </p:nvSpPr>
        <p:spPr>
          <a:xfrm>
            <a:off x="7821720" y="4560849"/>
            <a:ext cx="1611630" cy="291465"/>
          </a:xfrm>
          <a:prstGeom prst="rect">
            <a:avLst/>
          </a:prstGeom>
          <a:noFill/>
        </p:spPr>
        <p:txBody>
          <a:bodyPr vert="horz" wrap="square" lIns="91440" tIns="45720" rIns="91440" bIns="45720" rtlCol="0" anchor="t" anchorCtr="0">
            <a:spAutoFit/>
          </a:bodyPr>
          <a:lstStyle/>
          <a:p>
            <a:pPr algn="r">
              <a:lnSpc>
                <a:spcPct val="100000"/>
              </a:lnSpc>
              <a:spcBef>
                <a:spcPct val="0"/>
              </a:spcBef>
            </a:pPr>
            <a:r>
              <a:rPr lang="en-US" sz="1200">
                <a:solidFill>
                  <a:schemeClr val="dk1">
                    <a:alpha val="100000"/>
                  </a:schemeClr>
                </a:solidFill>
                <a:latin typeface="Noto Sans SC"/>
                <a:ea typeface="Noto Sans SC"/>
                <a:cs typeface="Noto Sans SC"/>
              </a:rPr>
              <a:t>关键在干</a:t>
            </a:r>
            <a:endParaRPr lang="en-US" sz="1200">
              <a:solidFill>
                <a:schemeClr val="dk1">
                  <a:alpha val="100000"/>
                </a:schemeClr>
              </a:solidFill>
              <a:latin typeface="Noto Sans SC"/>
              <a:ea typeface="Noto Sans SC"/>
              <a:cs typeface="Noto Sans SC"/>
            </a:endParaRPr>
          </a:p>
        </p:txBody>
      </p:sp>
      <p:sp>
        <p:nvSpPr>
          <p:cNvPr id="39" name="TextBox 39"/>
          <p:cNvSpPr txBox="1"/>
          <p:nvPr/>
        </p:nvSpPr>
        <p:spPr>
          <a:xfrm>
            <a:off x="8003039" y="4115013"/>
            <a:ext cx="1611630" cy="291465"/>
          </a:xfrm>
          <a:prstGeom prst="rect">
            <a:avLst/>
          </a:prstGeom>
          <a:noFill/>
        </p:spPr>
        <p:txBody>
          <a:bodyPr vert="horz" wrap="square" lIns="91440" tIns="45720" rIns="91440" bIns="45720" rtlCol="0" anchor="t" anchorCtr="0">
            <a:spAutoFit/>
          </a:bodyPr>
          <a:lstStyle/>
          <a:p>
            <a:pPr algn="r">
              <a:lnSpc>
                <a:spcPct val="100000"/>
              </a:lnSpc>
              <a:spcBef>
                <a:spcPct val="0"/>
              </a:spcBef>
            </a:pPr>
            <a:r>
              <a:rPr lang="en-US" sz="1200">
                <a:solidFill>
                  <a:schemeClr val="dk1">
                    <a:alpha val="100000"/>
                  </a:schemeClr>
                </a:solidFill>
                <a:latin typeface="Noto Sans SC"/>
                <a:ea typeface="Noto Sans SC"/>
                <a:cs typeface="Noto Sans SC"/>
              </a:rPr>
              <a:t>重在执行</a:t>
            </a:r>
            <a:endParaRPr lang="en-US" sz="1200">
              <a:solidFill>
                <a:schemeClr val="dk1">
                  <a:alpha val="100000"/>
                </a:schemeClr>
              </a:solidFill>
              <a:latin typeface="Noto Sans SC"/>
              <a:ea typeface="Noto Sans SC"/>
              <a:cs typeface="Noto Sans SC"/>
            </a:endParaRPr>
          </a:p>
        </p:txBody>
      </p:sp>
      <p:sp>
        <p:nvSpPr>
          <p:cNvPr id="40" name="TextBox 40"/>
          <p:cNvSpPr txBox="1"/>
          <p:nvPr/>
        </p:nvSpPr>
        <p:spPr>
          <a:xfrm>
            <a:off x="8159179" y="3662794"/>
            <a:ext cx="1640205" cy="291465"/>
          </a:xfrm>
          <a:prstGeom prst="rect">
            <a:avLst/>
          </a:prstGeom>
          <a:noFill/>
        </p:spPr>
        <p:txBody>
          <a:bodyPr vert="horz" wrap="square" lIns="91440" tIns="45720" rIns="91440" bIns="45720" rtlCol="0" anchor="t" anchorCtr="0">
            <a:spAutoFit/>
          </a:bodyPr>
          <a:lstStyle/>
          <a:p>
            <a:pPr algn="r">
              <a:lnSpc>
                <a:spcPct val="100000"/>
              </a:lnSpc>
              <a:spcBef>
                <a:spcPct val="0"/>
              </a:spcBef>
            </a:pPr>
            <a:r>
              <a:rPr lang="en-US" sz="1200">
                <a:solidFill>
                  <a:schemeClr val="dk1">
                    <a:alpha val="100000"/>
                  </a:schemeClr>
                </a:solidFill>
                <a:latin typeface="Noto Sans SC"/>
                <a:ea typeface="Noto Sans SC"/>
                <a:cs typeface="Noto Sans SC"/>
              </a:rPr>
              <a:t>持续改善</a:t>
            </a:r>
            <a:endParaRPr lang="en-US" sz="1200">
              <a:solidFill>
                <a:schemeClr val="dk1">
                  <a:alpha val="100000"/>
                </a:schemeClr>
              </a:solidFill>
              <a:latin typeface="Noto Sans SC"/>
              <a:ea typeface="Noto Sans SC"/>
              <a:cs typeface="Noto Sans SC"/>
            </a:endParaRPr>
          </a:p>
        </p:txBody>
      </p:sp>
      <p:sp>
        <p:nvSpPr>
          <p:cNvPr id="41" name="AutoShape 41"/>
          <p:cNvSpPr/>
          <p:nvPr/>
        </p:nvSpPr>
        <p:spPr>
          <a:xfrm flipH="1" flipV="1">
            <a:off x="7144962" y="4986506"/>
            <a:ext cx="2312842" cy="419094"/>
          </a:xfrm>
          <a:prstGeom prst="parallelogram">
            <a:avLst>
              <a:gd name="adj" fmla="val 42455"/>
            </a:avLst>
          </a:prstGeom>
          <a:solidFill>
            <a:schemeClr val="accent1">
              <a:alpha val="100000"/>
            </a:schemeClr>
          </a:solidFill>
        </p:spPr>
      </p:sp>
      <p:sp>
        <p:nvSpPr>
          <p:cNvPr id="42" name="TextBox 42"/>
          <p:cNvSpPr txBox="1"/>
          <p:nvPr/>
        </p:nvSpPr>
        <p:spPr>
          <a:xfrm>
            <a:off x="7444497" y="5072903"/>
            <a:ext cx="1676400" cy="238125"/>
          </a:xfrm>
          <a:prstGeom prst="rect">
            <a:avLst/>
          </a:prstGeom>
          <a:noFill/>
        </p:spPr>
        <p:txBody>
          <a:bodyPr vert="horz" wrap="square" lIns="0" tIns="0" rIns="0" bIns="0" rtlCol="0" anchor="t" anchorCtr="0">
            <a:spAutoFit/>
          </a:bodyPr>
          <a:lstStyle/>
          <a:p>
            <a:pPr algn="r">
              <a:lnSpc>
                <a:spcPct val="100000"/>
              </a:lnSpc>
              <a:spcBef>
                <a:spcPct val="0"/>
              </a:spcBef>
            </a:pPr>
            <a:r>
              <a:rPr lang="en-US" sz="1500">
                <a:solidFill>
                  <a:srgbClr val="FFFCFC">
                    <a:alpha val="100000"/>
                  </a:srgbClr>
                </a:solidFill>
                <a:latin typeface="Noto Sans SC"/>
                <a:ea typeface="Noto Sans SC"/>
                <a:cs typeface="Noto Sans SC"/>
              </a:rPr>
              <a:t>项目启动</a:t>
            </a:r>
            <a:endParaRPr lang="en-US" sz="1500">
              <a:solidFill>
                <a:srgbClr val="FFFCFC">
                  <a:alpha val="100000"/>
                </a:srgbClr>
              </a:solidFill>
              <a:latin typeface="Noto Sans SC"/>
              <a:ea typeface="Noto Sans SC"/>
              <a:cs typeface="Noto Sans SC"/>
            </a:endParaRPr>
          </a:p>
        </p:txBody>
      </p:sp>
      <p:cxnSp>
        <p:nvCxnSpPr>
          <p:cNvPr id="43" name="Connector 43"/>
          <p:cNvCxnSpPr/>
          <p:nvPr/>
        </p:nvCxnSpPr>
        <p:spPr>
          <a:xfrm flipH="1">
            <a:off x="9266560" y="3458223"/>
            <a:ext cx="845592" cy="1917331"/>
          </a:xfrm>
          <a:prstGeom prst="line">
            <a:avLst/>
          </a:prstGeom>
          <a:ln w="38100">
            <a:solidFill>
              <a:schemeClr val="accent1"/>
            </a:solidFill>
            <a:prstDash val="solid"/>
            <a:headEnd type="stealth"/>
            <a:tailEnd type="none"/>
          </a:ln>
        </p:spPr>
        <p:style>
          <a:lnRef idx="0">
            <a:schemeClr val="accent1"/>
          </a:lnRef>
          <a:fillRef idx="1">
            <a:schemeClr val="accent1"/>
          </a:fillRef>
          <a:effectRef idx="0">
            <a:schemeClr val="accent1"/>
          </a:effectRef>
          <a:fontRef idx="minor">
            <a:schemeClr val="lt1"/>
          </a:fontRef>
        </p:style>
      </p:cxnSp>
      <p:sp>
        <p:nvSpPr>
          <p:cNvPr id="44" name="TextBox 44"/>
          <p:cNvSpPr txBox="1"/>
          <p:nvPr/>
        </p:nvSpPr>
        <p:spPr>
          <a:xfrm>
            <a:off x="4870747" y="4560849"/>
            <a:ext cx="1611630" cy="291465"/>
          </a:xfrm>
          <a:prstGeom prst="rect">
            <a:avLst/>
          </a:prstGeom>
          <a:noFill/>
        </p:spPr>
        <p:txBody>
          <a:bodyPr vert="horz" wrap="square" lIns="91440" tIns="45720" rIns="91440" bIns="45720" rtlCol="0" anchor="t" anchorCtr="0">
            <a:spAutoFit/>
          </a:bodyPr>
          <a:lstStyle/>
          <a:p>
            <a:pPr algn="r">
              <a:lnSpc>
                <a:spcPct val="100000"/>
              </a:lnSpc>
              <a:spcBef>
                <a:spcPct val="0"/>
              </a:spcBef>
            </a:pPr>
            <a:r>
              <a:rPr lang="en-US" sz="1200">
                <a:solidFill>
                  <a:schemeClr val="dk1">
                    <a:alpha val="100000"/>
                  </a:schemeClr>
                </a:solidFill>
                <a:latin typeface="Noto Sans SC"/>
                <a:ea typeface="Noto Sans SC"/>
                <a:cs typeface="Noto Sans SC"/>
              </a:rPr>
              <a:t>标准执行</a:t>
            </a:r>
            <a:endParaRPr lang="en-US" sz="1200">
              <a:solidFill>
                <a:schemeClr val="dk1">
                  <a:alpha val="100000"/>
                </a:schemeClr>
              </a:solidFill>
              <a:latin typeface="Noto Sans SC"/>
              <a:ea typeface="Noto Sans SC"/>
              <a:cs typeface="Noto Sans SC"/>
            </a:endParaRPr>
          </a:p>
        </p:txBody>
      </p:sp>
      <p:sp>
        <p:nvSpPr>
          <p:cNvPr id="45" name="TextBox 45"/>
          <p:cNvSpPr txBox="1"/>
          <p:nvPr/>
        </p:nvSpPr>
        <p:spPr>
          <a:xfrm>
            <a:off x="5052066" y="4115013"/>
            <a:ext cx="1611630" cy="291465"/>
          </a:xfrm>
          <a:prstGeom prst="rect">
            <a:avLst/>
          </a:prstGeom>
          <a:noFill/>
        </p:spPr>
        <p:txBody>
          <a:bodyPr vert="horz" wrap="square" lIns="91440" tIns="45720" rIns="91440" bIns="45720" rtlCol="0" anchor="t" anchorCtr="0">
            <a:spAutoFit/>
          </a:bodyPr>
          <a:lstStyle/>
          <a:p>
            <a:pPr algn="r">
              <a:lnSpc>
                <a:spcPct val="100000"/>
              </a:lnSpc>
              <a:spcBef>
                <a:spcPct val="0"/>
              </a:spcBef>
            </a:pPr>
            <a:r>
              <a:rPr lang="en-US" sz="1200">
                <a:solidFill>
                  <a:schemeClr val="dk1">
                    <a:alpha val="100000"/>
                  </a:schemeClr>
                </a:solidFill>
                <a:latin typeface="Noto Sans SC"/>
                <a:ea typeface="Noto Sans SC"/>
                <a:cs typeface="Noto Sans SC"/>
              </a:rPr>
              <a:t>效果验证</a:t>
            </a:r>
            <a:endParaRPr lang="en-US" sz="1200">
              <a:solidFill>
                <a:schemeClr val="dk1">
                  <a:alpha val="100000"/>
                </a:schemeClr>
              </a:solidFill>
              <a:latin typeface="Noto Sans SC"/>
              <a:ea typeface="Noto Sans SC"/>
              <a:cs typeface="Noto Sans SC"/>
            </a:endParaRPr>
          </a:p>
        </p:txBody>
      </p:sp>
      <p:sp>
        <p:nvSpPr>
          <p:cNvPr id="46" name="TextBox 46"/>
          <p:cNvSpPr txBox="1"/>
          <p:nvPr/>
        </p:nvSpPr>
        <p:spPr>
          <a:xfrm>
            <a:off x="5208206" y="3662794"/>
            <a:ext cx="1640205" cy="291465"/>
          </a:xfrm>
          <a:prstGeom prst="rect">
            <a:avLst/>
          </a:prstGeom>
          <a:noFill/>
        </p:spPr>
        <p:txBody>
          <a:bodyPr vert="horz" wrap="square" lIns="91440" tIns="45720" rIns="91440" bIns="45720" rtlCol="0" anchor="t" anchorCtr="0">
            <a:spAutoFit/>
          </a:bodyPr>
          <a:lstStyle/>
          <a:p>
            <a:pPr algn="r">
              <a:lnSpc>
                <a:spcPct val="100000"/>
              </a:lnSpc>
              <a:spcBef>
                <a:spcPct val="0"/>
              </a:spcBef>
            </a:pPr>
            <a:r>
              <a:rPr lang="en-US" sz="1200">
                <a:solidFill>
                  <a:schemeClr val="dk1">
                    <a:alpha val="100000"/>
                  </a:schemeClr>
                </a:solidFill>
                <a:latin typeface="Noto Sans SC"/>
                <a:ea typeface="Noto Sans SC"/>
                <a:cs typeface="Noto Sans SC"/>
              </a:rPr>
              <a:t>经验固化</a:t>
            </a:r>
            <a:endParaRPr lang="en-US" sz="1200">
              <a:solidFill>
                <a:schemeClr val="dk1">
                  <a:alpha val="100000"/>
                </a:schemeClr>
              </a:solidFill>
              <a:latin typeface="Noto Sans SC"/>
              <a:ea typeface="Noto Sans SC"/>
              <a:cs typeface="Noto Sans SC"/>
            </a:endParaRPr>
          </a:p>
        </p:txBody>
      </p:sp>
      <p:sp>
        <p:nvSpPr>
          <p:cNvPr id="47" name="AutoShape 47"/>
          <p:cNvSpPr/>
          <p:nvPr/>
        </p:nvSpPr>
        <p:spPr>
          <a:xfrm flipH="1" flipV="1">
            <a:off x="4193989" y="4986506"/>
            <a:ext cx="2312842" cy="419094"/>
          </a:xfrm>
          <a:prstGeom prst="parallelogram">
            <a:avLst>
              <a:gd name="adj" fmla="val 42455"/>
            </a:avLst>
          </a:prstGeom>
          <a:solidFill>
            <a:schemeClr val="accent1">
              <a:alpha val="100000"/>
            </a:schemeClr>
          </a:solidFill>
        </p:spPr>
      </p:sp>
      <p:sp>
        <p:nvSpPr>
          <p:cNvPr id="48" name="TextBox 48"/>
          <p:cNvSpPr txBox="1"/>
          <p:nvPr/>
        </p:nvSpPr>
        <p:spPr>
          <a:xfrm>
            <a:off x="4493524" y="5072903"/>
            <a:ext cx="1676400" cy="238125"/>
          </a:xfrm>
          <a:prstGeom prst="rect">
            <a:avLst/>
          </a:prstGeom>
          <a:noFill/>
        </p:spPr>
        <p:txBody>
          <a:bodyPr vert="horz" wrap="square" lIns="0" tIns="0" rIns="0" bIns="0" rtlCol="0" anchor="t" anchorCtr="0">
            <a:spAutoFit/>
          </a:bodyPr>
          <a:lstStyle/>
          <a:p>
            <a:pPr algn="r">
              <a:lnSpc>
                <a:spcPct val="100000"/>
              </a:lnSpc>
              <a:spcBef>
                <a:spcPct val="0"/>
              </a:spcBef>
            </a:pPr>
            <a:r>
              <a:rPr lang="en-US" sz="1500">
                <a:solidFill>
                  <a:srgbClr val="FDFCFC">
                    <a:alpha val="100000"/>
                  </a:srgbClr>
                </a:solidFill>
                <a:latin typeface="Noto Sans SC"/>
                <a:ea typeface="Noto Sans SC"/>
                <a:cs typeface="Noto Sans SC"/>
              </a:rPr>
              <a:t>全面推广</a:t>
            </a:r>
            <a:endParaRPr lang="en-US" sz="1500">
              <a:solidFill>
                <a:srgbClr val="FDFCFC">
                  <a:alpha val="100000"/>
                </a:srgbClr>
              </a:solidFill>
              <a:latin typeface="Noto Sans SC"/>
              <a:ea typeface="Noto Sans SC"/>
              <a:cs typeface="Noto Sans SC"/>
            </a:endParaRPr>
          </a:p>
        </p:txBody>
      </p:sp>
      <p:sp>
        <p:nvSpPr>
          <p:cNvPr id="49" name="TextBox 49"/>
          <p:cNvSpPr txBox="1"/>
          <p:nvPr/>
        </p:nvSpPr>
        <p:spPr>
          <a:xfrm>
            <a:off x="1861544" y="4560849"/>
            <a:ext cx="1611630" cy="291465"/>
          </a:xfrm>
          <a:prstGeom prst="rect">
            <a:avLst/>
          </a:prstGeom>
          <a:noFill/>
        </p:spPr>
        <p:txBody>
          <a:bodyPr vert="horz" wrap="square" lIns="91440" tIns="45720" rIns="91440" bIns="45720" rtlCol="0" anchor="t" anchorCtr="0">
            <a:spAutoFit/>
          </a:bodyPr>
          <a:lstStyle/>
          <a:p>
            <a:pPr algn="r">
              <a:lnSpc>
                <a:spcPct val="100000"/>
              </a:lnSpc>
              <a:spcBef>
                <a:spcPct val="0"/>
              </a:spcBef>
            </a:pPr>
            <a:r>
              <a:rPr lang="en-US" sz="1200">
                <a:solidFill>
                  <a:schemeClr val="dk1">
                    <a:alpha val="100000"/>
                  </a:schemeClr>
                </a:solidFill>
                <a:latin typeface="Noto Sans SC"/>
                <a:ea typeface="Noto Sans SC"/>
                <a:cs typeface="Noto Sans SC"/>
              </a:rPr>
              <a:t>全员参与</a:t>
            </a:r>
            <a:endParaRPr lang="en-US" sz="1200">
              <a:solidFill>
                <a:schemeClr val="dk1">
                  <a:alpha val="100000"/>
                </a:schemeClr>
              </a:solidFill>
              <a:latin typeface="Noto Sans SC"/>
              <a:ea typeface="Noto Sans SC"/>
              <a:cs typeface="Noto Sans SC"/>
            </a:endParaRPr>
          </a:p>
        </p:txBody>
      </p:sp>
      <p:sp>
        <p:nvSpPr>
          <p:cNvPr id="50" name="TextBox 50"/>
          <p:cNvSpPr txBox="1"/>
          <p:nvPr/>
        </p:nvSpPr>
        <p:spPr>
          <a:xfrm>
            <a:off x="2042863" y="4115013"/>
            <a:ext cx="1611630" cy="291465"/>
          </a:xfrm>
          <a:prstGeom prst="rect">
            <a:avLst/>
          </a:prstGeom>
          <a:noFill/>
        </p:spPr>
        <p:txBody>
          <a:bodyPr vert="horz" wrap="square" lIns="91440" tIns="45720" rIns="91440" bIns="45720" rtlCol="0" anchor="t" anchorCtr="0">
            <a:spAutoFit/>
          </a:bodyPr>
          <a:lstStyle/>
          <a:p>
            <a:pPr algn="r">
              <a:lnSpc>
                <a:spcPct val="100000"/>
              </a:lnSpc>
              <a:spcBef>
                <a:spcPct val="0"/>
              </a:spcBef>
            </a:pPr>
            <a:r>
              <a:rPr lang="en-US" sz="1200">
                <a:solidFill>
                  <a:schemeClr val="dk1">
                    <a:alpha val="100000"/>
                  </a:schemeClr>
                </a:solidFill>
                <a:latin typeface="Noto Sans SC"/>
                <a:ea typeface="Noto Sans SC"/>
                <a:cs typeface="Noto Sans SC"/>
              </a:rPr>
              <a:t>问题改进</a:t>
            </a:r>
            <a:endParaRPr lang="en-US" sz="1200">
              <a:solidFill>
                <a:schemeClr val="dk1">
                  <a:alpha val="100000"/>
                </a:schemeClr>
              </a:solidFill>
              <a:latin typeface="Noto Sans SC"/>
              <a:ea typeface="Noto Sans SC"/>
              <a:cs typeface="Noto Sans SC"/>
            </a:endParaRPr>
          </a:p>
        </p:txBody>
      </p:sp>
      <p:sp>
        <p:nvSpPr>
          <p:cNvPr id="51" name="AutoShape 51"/>
          <p:cNvSpPr/>
          <p:nvPr/>
        </p:nvSpPr>
        <p:spPr>
          <a:xfrm flipH="1" flipV="1">
            <a:off x="1752135" y="3623644"/>
            <a:ext cx="2312842" cy="339807"/>
          </a:xfrm>
          <a:prstGeom prst="parallelogram">
            <a:avLst>
              <a:gd name="adj" fmla="val 42455"/>
            </a:avLst>
          </a:prstGeom>
          <a:gradFill>
            <a:gsLst>
              <a:gs pos="0">
                <a:schemeClr val="accent2">
                  <a:alpha val="53000"/>
                </a:schemeClr>
              </a:gs>
              <a:gs pos="85000">
                <a:srgbClr val="FFFFFF">
                  <a:alpha val="0"/>
                </a:srgbClr>
              </a:gs>
            </a:gsLst>
            <a:lin ang="0"/>
          </a:gradFill>
        </p:spPr>
      </p:sp>
      <p:sp>
        <p:nvSpPr>
          <p:cNvPr id="52" name="TextBox 52"/>
          <p:cNvSpPr txBox="1"/>
          <p:nvPr/>
        </p:nvSpPr>
        <p:spPr>
          <a:xfrm>
            <a:off x="2199003" y="3662794"/>
            <a:ext cx="1640205" cy="291465"/>
          </a:xfrm>
          <a:prstGeom prst="rect">
            <a:avLst/>
          </a:prstGeom>
          <a:noFill/>
        </p:spPr>
        <p:txBody>
          <a:bodyPr vert="horz" wrap="square" lIns="91440" tIns="45720" rIns="91440" bIns="45720" rtlCol="0" anchor="t" anchorCtr="0">
            <a:spAutoFit/>
          </a:bodyPr>
          <a:lstStyle/>
          <a:p>
            <a:pPr algn="r">
              <a:lnSpc>
                <a:spcPct val="100000"/>
              </a:lnSpc>
              <a:spcBef>
                <a:spcPct val="0"/>
              </a:spcBef>
            </a:pPr>
            <a:r>
              <a:rPr lang="en-US" sz="1200">
                <a:solidFill>
                  <a:schemeClr val="dk1">
                    <a:alpha val="100000"/>
                  </a:schemeClr>
                </a:solidFill>
                <a:latin typeface="Noto Sans SC"/>
                <a:ea typeface="Noto Sans SC"/>
                <a:cs typeface="Noto Sans SC"/>
              </a:rPr>
              <a:t>持续优化</a:t>
            </a:r>
            <a:endParaRPr lang="en-US" sz="1200">
              <a:solidFill>
                <a:schemeClr val="dk1">
                  <a:alpha val="100000"/>
                </a:schemeClr>
              </a:solidFill>
              <a:latin typeface="Noto Sans SC"/>
              <a:ea typeface="Noto Sans SC"/>
              <a:cs typeface="Noto Sans SC"/>
            </a:endParaRPr>
          </a:p>
        </p:txBody>
      </p:sp>
      <p:sp>
        <p:nvSpPr>
          <p:cNvPr id="53" name="AutoShape 53"/>
          <p:cNvSpPr/>
          <p:nvPr/>
        </p:nvSpPr>
        <p:spPr>
          <a:xfrm flipH="1" flipV="1">
            <a:off x="1184786" y="4986506"/>
            <a:ext cx="2312842" cy="419094"/>
          </a:xfrm>
          <a:prstGeom prst="parallelogram">
            <a:avLst>
              <a:gd name="adj" fmla="val 42455"/>
            </a:avLst>
          </a:prstGeom>
          <a:solidFill>
            <a:schemeClr val="accent1">
              <a:alpha val="100000"/>
            </a:schemeClr>
          </a:solidFill>
        </p:spPr>
      </p:sp>
      <p:sp>
        <p:nvSpPr>
          <p:cNvPr id="54" name="TextBox 54"/>
          <p:cNvSpPr txBox="1"/>
          <p:nvPr/>
        </p:nvSpPr>
        <p:spPr>
          <a:xfrm>
            <a:off x="1484321" y="5072903"/>
            <a:ext cx="1676400" cy="238125"/>
          </a:xfrm>
          <a:prstGeom prst="rect">
            <a:avLst/>
          </a:prstGeom>
          <a:noFill/>
        </p:spPr>
        <p:txBody>
          <a:bodyPr vert="horz" wrap="square" lIns="0" tIns="0" rIns="0" bIns="0" rtlCol="0" anchor="t" anchorCtr="0">
            <a:spAutoFit/>
          </a:bodyPr>
          <a:lstStyle/>
          <a:p>
            <a:pPr algn="r">
              <a:lnSpc>
                <a:spcPct val="100000"/>
              </a:lnSpc>
              <a:spcBef>
                <a:spcPct val="0"/>
              </a:spcBef>
            </a:pPr>
            <a:r>
              <a:rPr lang="en-US" sz="1500">
                <a:solidFill>
                  <a:srgbClr val="F6F1F4">
                    <a:alpha val="100000"/>
                  </a:srgbClr>
                </a:solidFill>
                <a:latin typeface="Noto Sans SC"/>
                <a:ea typeface="Noto Sans SC"/>
                <a:cs typeface="Noto Sans SC"/>
              </a:rPr>
              <a:t>模拟生产</a:t>
            </a:r>
            <a:endParaRPr lang="en-US" sz="1500">
              <a:solidFill>
                <a:srgbClr val="F6F1F4">
                  <a:alpha val="100000"/>
                </a:srgbClr>
              </a:solidFill>
              <a:latin typeface="Noto Sans SC"/>
              <a:ea typeface="Noto Sans SC"/>
              <a:cs typeface="Noto Sans SC"/>
            </a:endParaRPr>
          </a:p>
        </p:txBody>
      </p:sp>
      <p:sp>
        <p:nvSpPr>
          <p:cNvPr id="55" name="AutoShape 55"/>
          <p:cNvSpPr/>
          <p:nvPr/>
        </p:nvSpPr>
        <p:spPr>
          <a:xfrm>
            <a:off x="10023466" y="1438917"/>
            <a:ext cx="1640713" cy="290838"/>
          </a:xfrm>
          <a:prstGeom prst="roundRect">
            <a:avLst>
              <a:gd name="adj" fmla="val 0"/>
            </a:avLst>
          </a:prstGeom>
          <a:solidFill>
            <a:schemeClr val="accent3">
              <a:alpha val="100000"/>
            </a:schemeClr>
          </a:solidFill>
        </p:spPr>
      </p:sp>
      <p:sp>
        <p:nvSpPr>
          <p:cNvPr id="56" name="TextBox 56"/>
          <p:cNvSpPr txBox="1"/>
          <p:nvPr/>
        </p:nvSpPr>
        <p:spPr>
          <a:xfrm>
            <a:off x="10023466" y="1484947"/>
            <a:ext cx="1600826" cy="200025"/>
          </a:xfrm>
          <a:prstGeom prst="rect">
            <a:avLst/>
          </a:prstGeom>
          <a:noFill/>
        </p:spPr>
        <p:txBody>
          <a:bodyPr vert="horz" wrap="square" lIns="0" tIns="0" rIns="0" bIns="0" rtlCol="0" anchor="t" anchorCtr="0">
            <a:spAutoFit/>
          </a:bodyPr>
          <a:lstStyle/>
          <a:p>
            <a:pPr algn="ctr">
              <a:lnSpc>
                <a:spcPct val="100000"/>
              </a:lnSpc>
              <a:spcBef>
                <a:spcPct val="0"/>
              </a:spcBef>
            </a:pPr>
            <a:r>
              <a:rPr lang="en-US" sz="1200">
                <a:solidFill>
                  <a:srgbClr val="FDFCFC">
                    <a:alpha val="100000"/>
                  </a:srgbClr>
                </a:solidFill>
                <a:latin typeface="Noto Sans SC"/>
                <a:ea typeface="Noto Sans SC"/>
                <a:cs typeface="Noto Sans SC"/>
              </a:rPr>
              <a:t>选定项目</a:t>
            </a:r>
            <a:endParaRPr lang="en-US" sz="1200">
              <a:solidFill>
                <a:srgbClr val="FDFCFC">
                  <a:alpha val="100000"/>
                </a:srgbClr>
              </a:solidFill>
              <a:latin typeface="Noto Sans SC"/>
              <a:ea typeface="Noto Sans SC"/>
              <a:cs typeface="Noto Sans SC"/>
            </a:endParaRPr>
          </a:p>
        </p:txBody>
      </p:sp>
      <p:sp>
        <p:nvSpPr>
          <p:cNvPr id="57" name="AutoShape 57"/>
          <p:cNvSpPr/>
          <p:nvPr/>
        </p:nvSpPr>
        <p:spPr>
          <a:xfrm>
            <a:off x="10023466" y="5095530"/>
            <a:ext cx="1640713" cy="290838"/>
          </a:xfrm>
          <a:prstGeom prst="roundRect">
            <a:avLst>
              <a:gd name="adj" fmla="val 0"/>
            </a:avLst>
          </a:prstGeom>
          <a:solidFill>
            <a:schemeClr val="accent3">
              <a:alpha val="100000"/>
            </a:schemeClr>
          </a:solidFill>
        </p:spPr>
      </p:sp>
      <p:sp>
        <p:nvSpPr>
          <p:cNvPr id="58" name="TextBox 58"/>
          <p:cNvSpPr txBox="1"/>
          <p:nvPr/>
        </p:nvSpPr>
        <p:spPr>
          <a:xfrm>
            <a:off x="10023466" y="5133975"/>
            <a:ext cx="1600826" cy="200025"/>
          </a:xfrm>
          <a:prstGeom prst="rect">
            <a:avLst/>
          </a:prstGeom>
          <a:noFill/>
        </p:spPr>
        <p:txBody>
          <a:bodyPr vert="horz" wrap="none" lIns="0" tIns="0" rIns="0" bIns="0" rtlCol="0" anchor="t" anchorCtr="0">
            <a:spAutoFit/>
          </a:bodyPr>
          <a:lstStyle/>
          <a:p>
            <a:pPr algn="ctr">
              <a:lnSpc>
                <a:spcPct val="100000"/>
              </a:lnSpc>
              <a:spcBef>
                <a:spcPct val="0"/>
              </a:spcBef>
            </a:pPr>
            <a:r>
              <a:rPr lang="en-US" sz="1200">
                <a:solidFill>
                  <a:srgbClr val="FFFDFD">
                    <a:alpha val="100000"/>
                  </a:srgbClr>
                </a:solidFill>
                <a:latin typeface="Noto Sans SC"/>
                <a:ea typeface="Noto Sans SC"/>
                <a:cs typeface="Noto Sans SC"/>
              </a:rPr>
              <a:t>试点运行</a:t>
            </a:r>
            <a:endParaRPr lang="en-US" sz="1200">
              <a:solidFill>
                <a:srgbClr val="FFFDFD">
                  <a:alpha val="100000"/>
                </a:srgbClr>
              </a:solidFill>
              <a:latin typeface="Noto Sans SC"/>
              <a:ea typeface="Noto Sans SC"/>
              <a:cs typeface="Noto Sans SC"/>
            </a:endParaRPr>
          </a:p>
        </p:txBody>
      </p:sp>
      <p:cxnSp>
        <p:nvCxnSpPr>
          <p:cNvPr id="59" name="Connector 59"/>
          <p:cNvCxnSpPr/>
          <p:nvPr/>
        </p:nvCxnSpPr>
        <p:spPr>
          <a:xfrm flipH="1" flipV="1">
            <a:off x="6335735" y="1398342"/>
            <a:ext cx="838629" cy="1930319"/>
          </a:xfrm>
          <a:prstGeom prst="line">
            <a:avLst/>
          </a:prstGeom>
          <a:ln w="38100">
            <a:solidFill>
              <a:schemeClr val="accent1"/>
            </a:solidFill>
            <a:prstDash val="solid"/>
            <a:headEnd type="stealth"/>
            <a:tailEnd type="none"/>
          </a:ln>
        </p:spPr>
        <p:style>
          <a:lnRef idx="0">
            <a:schemeClr val="accent1"/>
          </a:lnRef>
          <a:fillRef idx="1">
            <a:schemeClr val="accent1"/>
          </a:fillRef>
          <a:effectRef idx="0">
            <a:schemeClr val="accent1"/>
          </a:effectRef>
          <a:fontRef idx="minor">
            <a:schemeClr val="lt1"/>
          </a:fontRef>
        </p:style>
      </p:cxnSp>
      <p:cxnSp>
        <p:nvCxnSpPr>
          <p:cNvPr id="60" name="Connector 60"/>
          <p:cNvCxnSpPr/>
          <p:nvPr/>
        </p:nvCxnSpPr>
        <p:spPr>
          <a:xfrm flipH="1">
            <a:off x="6324578" y="3458223"/>
            <a:ext cx="845592" cy="1917331"/>
          </a:xfrm>
          <a:prstGeom prst="line">
            <a:avLst/>
          </a:prstGeom>
          <a:ln w="38100">
            <a:solidFill>
              <a:schemeClr val="accent1"/>
            </a:solidFill>
            <a:prstDash val="solid"/>
            <a:headEnd type="stealth"/>
            <a:tailEnd type="none"/>
          </a:ln>
        </p:spPr>
        <p:style>
          <a:lnRef idx="0">
            <a:schemeClr val="accent1"/>
          </a:lnRef>
          <a:fillRef idx="1">
            <a:schemeClr val="accent1"/>
          </a:fillRef>
          <a:effectRef idx="0">
            <a:schemeClr val="accent1"/>
          </a:effectRef>
          <a:fontRef idx="minor">
            <a:schemeClr val="lt1"/>
          </a:fontRef>
        </p:style>
      </p:cxnSp>
      <p:cxnSp>
        <p:nvCxnSpPr>
          <p:cNvPr id="61" name="Connector 61"/>
          <p:cNvCxnSpPr/>
          <p:nvPr/>
        </p:nvCxnSpPr>
        <p:spPr>
          <a:xfrm flipH="1" flipV="1">
            <a:off x="3327492" y="1398342"/>
            <a:ext cx="838629" cy="1930319"/>
          </a:xfrm>
          <a:prstGeom prst="line">
            <a:avLst/>
          </a:prstGeom>
          <a:ln w="38100">
            <a:solidFill>
              <a:schemeClr val="accent1"/>
            </a:solidFill>
            <a:prstDash val="solid"/>
            <a:headEnd type="stealth"/>
            <a:tailEnd type="none"/>
          </a:ln>
        </p:spPr>
        <p:style>
          <a:lnRef idx="0">
            <a:schemeClr val="accent1"/>
          </a:lnRef>
          <a:fillRef idx="1">
            <a:schemeClr val="accent1"/>
          </a:fillRef>
          <a:effectRef idx="0">
            <a:schemeClr val="accent1"/>
          </a:effectRef>
          <a:fontRef idx="minor">
            <a:schemeClr val="lt1"/>
          </a:fontRef>
        </p:style>
      </p:cxnSp>
      <p:cxnSp>
        <p:nvCxnSpPr>
          <p:cNvPr id="62" name="Connector 62"/>
          <p:cNvCxnSpPr/>
          <p:nvPr/>
        </p:nvCxnSpPr>
        <p:spPr>
          <a:xfrm flipH="1">
            <a:off x="3316335" y="3458223"/>
            <a:ext cx="845592" cy="1917331"/>
          </a:xfrm>
          <a:prstGeom prst="line">
            <a:avLst/>
          </a:prstGeom>
          <a:ln w="38100">
            <a:solidFill>
              <a:schemeClr val="accent1"/>
            </a:solidFill>
            <a:prstDash val="solid"/>
            <a:headEnd type="stealth"/>
            <a:tailEnd type="none"/>
          </a:ln>
        </p:spPr>
        <p:style>
          <a:lnRef idx="0">
            <a:schemeClr val="accent1"/>
          </a:lnRef>
          <a:fillRef idx="1">
            <a:schemeClr val="accent1"/>
          </a:fillRef>
          <a:effectRef idx="0">
            <a:schemeClr val="accent1"/>
          </a:effectRef>
          <a:fontRef idx="minor">
            <a:schemeClr val="lt1"/>
          </a:fontRef>
        </p:style>
      </p:cxnSp>
      <p:sp>
        <p:nvSpPr>
          <p:cNvPr id="63" name="TextBox 63"/>
          <p:cNvSpPr txBox="1"/>
          <p:nvPr/>
        </p:nvSpPr>
        <p:spPr>
          <a:xfrm>
            <a:off x="476023" y="265328"/>
            <a:ext cx="11239500" cy="914400"/>
          </a:xfrm>
          <a:prstGeom prst="rect">
            <a:avLst/>
          </a:prstGeom>
          <a:gradFill>
            <a:gsLst>
              <a:gs pos="0">
                <a:schemeClr val="accent2">
                  <a:alpha val="53000"/>
                </a:schemeClr>
              </a:gs>
              <a:gs pos="85000">
                <a:srgbClr val="FFFFFF">
                  <a:alpha val="0"/>
                </a:srgbClr>
              </a:gs>
            </a:gsLst>
            <a:lin ang="0"/>
          </a:gradFill>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实施步骤与流程</a:t>
            </a:r>
            <a:endParaRPr lang="en-US" sz="3000" b="1">
              <a:solidFill>
                <a:schemeClr val="dk2">
                  <a:alpha val="100000"/>
                </a:schemeClr>
              </a:solidFill>
              <a:latin typeface="Noto Sans SC"/>
              <a:ea typeface="Noto Sans SC"/>
              <a:cs typeface="Noto Sans SC"/>
            </a:endParaRPr>
          </a:p>
        </p:txBody>
      </p:sp>
      <p:sp>
        <p:nvSpPr>
          <p:cNvPr id="64" name="AutoShape 64"/>
          <p:cNvSpPr/>
          <p:nvPr/>
        </p:nvSpPr>
        <p:spPr>
          <a:xfrm flipH="1" flipV="1">
            <a:off x="7506436" y="4085388"/>
            <a:ext cx="2312842" cy="339807"/>
          </a:xfrm>
          <a:prstGeom prst="parallelogram">
            <a:avLst>
              <a:gd name="adj" fmla="val 42455"/>
            </a:avLst>
          </a:prstGeom>
          <a:gradFill>
            <a:gsLst>
              <a:gs pos="0">
                <a:schemeClr val="accent2">
                  <a:alpha val="53000"/>
                </a:schemeClr>
              </a:gs>
              <a:gs pos="85000">
                <a:srgbClr val="FFFFFF">
                  <a:alpha val="0"/>
                </a:srgbClr>
              </a:gs>
            </a:gsLst>
            <a:lin ang="0"/>
          </a:gradFill>
        </p:spPr>
      </p:sp>
      <p:sp>
        <p:nvSpPr>
          <p:cNvPr id="65" name="AutoShape 65"/>
          <p:cNvSpPr/>
          <p:nvPr/>
        </p:nvSpPr>
        <p:spPr>
          <a:xfrm flipH="1" flipV="1">
            <a:off x="7331443" y="4522749"/>
            <a:ext cx="2312842" cy="339807"/>
          </a:xfrm>
          <a:prstGeom prst="parallelogram">
            <a:avLst>
              <a:gd name="adj" fmla="val 42455"/>
            </a:avLst>
          </a:prstGeom>
          <a:gradFill>
            <a:gsLst>
              <a:gs pos="0">
                <a:schemeClr val="accent2">
                  <a:alpha val="53000"/>
                </a:schemeClr>
              </a:gs>
              <a:gs pos="85000">
                <a:srgbClr val="FFFFFF">
                  <a:alpha val="0"/>
                </a:srgbClr>
              </a:gs>
            </a:gsLst>
            <a:lin ang="0"/>
          </a:gradFill>
        </p:spPr>
      </p:sp>
      <p:sp>
        <p:nvSpPr>
          <p:cNvPr id="66" name="AutoShape 66"/>
          <p:cNvSpPr/>
          <p:nvPr/>
        </p:nvSpPr>
        <p:spPr>
          <a:xfrm flipH="1">
            <a:off x="7506436" y="2363003"/>
            <a:ext cx="2312842" cy="339807"/>
          </a:xfrm>
          <a:prstGeom prst="parallelogram">
            <a:avLst>
              <a:gd name="adj" fmla="val 42455"/>
            </a:avLst>
          </a:prstGeom>
          <a:gradFill>
            <a:gsLst>
              <a:gs pos="0">
                <a:schemeClr val="accent2">
                  <a:alpha val="50000"/>
                </a:schemeClr>
              </a:gs>
              <a:gs pos="85000">
                <a:srgbClr val="FFFFFF">
                  <a:alpha val="0"/>
                </a:srgbClr>
              </a:gs>
            </a:gsLst>
            <a:lin ang="0"/>
          </a:gradFill>
        </p:spPr>
      </p:sp>
      <p:sp>
        <p:nvSpPr>
          <p:cNvPr id="67" name="AutoShape 67"/>
          <p:cNvSpPr/>
          <p:nvPr/>
        </p:nvSpPr>
        <p:spPr>
          <a:xfrm flipH="1">
            <a:off x="7710624" y="2804915"/>
            <a:ext cx="2312842" cy="339807"/>
          </a:xfrm>
          <a:prstGeom prst="parallelogram">
            <a:avLst>
              <a:gd name="adj" fmla="val 42455"/>
            </a:avLst>
          </a:prstGeom>
          <a:gradFill>
            <a:gsLst>
              <a:gs pos="0">
                <a:schemeClr val="accent2">
                  <a:alpha val="50000"/>
                </a:schemeClr>
              </a:gs>
              <a:gs pos="85000">
                <a:srgbClr val="FFFFFF">
                  <a:alpha val="0"/>
                </a:srgbClr>
              </a:gs>
            </a:gsLst>
            <a:lin ang="0"/>
          </a:grad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637350" y="1080401"/>
            <a:ext cx="901428" cy="1215456"/>
          </a:xfrm>
          <a:prstGeom prst="downArrow">
            <a:avLst/>
          </a:prstGeom>
          <a:gradFill>
            <a:gsLst>
              <a:gs pos="20000">
                <a:schemeClr val="dk2">
                  <a:alpha val="0"/>
                </a:schemeClr>
              </a:gs>
              <a:gs pos="100000">
                <a:schemeClr val="dk2">
                  <a:alpha val="57481"/>
                </a:schemeClr>
              </a:gs>
            </a:gsLst>
            <a:lin ang="5400000"/>
          </a:gradFill>
        </p:spPr>
      </p:sp>
      <p:sp>
        <p:nvSpPr>
          <p:cNvPr id="3" name="TextBox 3"/>
          <p:cNvSpPr txBox="1"/>
          <p:nvPr/>
        </p:nvSpPr>
        <p:spPr>
          <a:xfrm>
            <a:off x="379948" y="1175479"/>
            <a:ext cx="2269181" cy="304800"/>
          </a:xfrm>
          <a:prstGeom prst="rect">
            <a:avLst/>
          </a:prstGeom>
          <a:noFill/>
        </p:spPr>
        <p:txBody>
          <a:bodyPr vert="horz" wrap="square" lIns="0" tIns="0" rIns="0" bIns="0" rtlCol="0" anchor="t" anchorCtr="0">
            <a:spAutoFit/>
          </a:bodyPr>
          <a:lstStyle/>
          <a:p>
            <a:pPr algn="l">
              <a:lnSpc>
                <a:spcPct val="100000"/>
              </a:lnSpc>
              <a:spcBef>
                <a:spcPct val="0"/>
              </a:spcBef>
            </a:pPr>
            <a:r>
              <a:rPr lang="en-US" sz="1800">
                <a:solidFill>
                  <a:schemeClr val="accent2">
                    <a:alpha val="100000"/>
                  </a:schemeClr>
                </a:solidFill>
                <a:latin typeface="Noto Sans SC"/>
                <a:ea typeface="Noto Sans SC"/>
                <a:cs typeface="Noto Sans SC"/>
              </a:rPr>
              <a:t>技能提升</a:t>
            </a:r>
            <a:endParaRPr lang="en-US" sz="1800">
              <a:solidFill>
                <a:schemeClr val="accent2">
                  <a:alpha val="100000"/>
                </a:schemeClr>
              </a:solidFill>
              <a:latin typeface="Noto Sans SC"/>
              <a:ea typeface="Noto Sans SC"/>
              <a:cs typeface="Noto Sans SC"/>
            </a:endParaRPr>
          </a:p>
        </p:txBody>
      </p:sp>
      <p:sp>
        <p:nvSpPr>
          <p:cNvPr id="4" name="TextBox 4"/>
          <p:cNvSpPr txBox="1"/>
          <p:nvPr/>
        </p:nvSpPr>
        <p:spPr>
          <a:xfrm>
            <a:off x="9406994" y="1175479"/>
            <a:ext cx="2419472" cy="314325"/>
          </a:xfrm>
          <a:prstGeom prst="rect">
            <a:avLst/>
          </a:prstGeom>
          <a:noFill/>
        </p:spPr>
        <p:txBody>
          <a:bodyPr vert="horz" wrap="square" lIns="0" tIns="0" rIns="0" bIns="0" rtlCol="0" anchor="t" anchorCtr="0">
            <a:spAutoFit/>
          </a:bodyPr>
          <a:lstStyle/>
          <a:p>
            <a:pPr algn="r">
              <a:lnSpc>
                <a:spcPct val="100000"/>
              </a:lnSpc>
              <a:spcBef>
                <a:spcPct val="0"/>
              </a:spcBef>
            </a:pPr>
            <a:r>
              <a:rPr lang="en-US" sz="1800">
                <a:solidFill>
                  <a:schemeClr val="accent2">
                    <a:alpha val="100000"/>
                  </a:schemeClr>
                </a:solidFill>
                <a:latin typeface="Noto Sans SC"/>
                <a:ea typeface="Noto Sans SC"/>
                <a:cs typeface="Noto Sans SC"/>
              </a:rPr>
              <a:t>能力构建</a:t>
            </a:r>
            <a:endParaRPr lang="en-US" sz="1800">
              <a:solidFill>
                <a:schemeClr val="accent2">
                  <a:alpha val="100000"/>
                </a:schemeClr>
              </a:solidFill>
              <a:latin typeface="Noto Sans SC"/>
              <a:ea typeface="Noto Sans SC"/>
              <a:cs typeface="Noto Sans SC"/>
            </a:endParaRPr>
          </a:p>
        </p:txBody>
      </p:sp>
      <p:sp>
        <p:nvSpPr>
          <p:cNvPr id="5" name="TextBox 5"/>
          <p:cNvSpPr txBox="1"/>
          <p:nvPr/>
        </p:nvSpPr>
        <p:spPr>
          <a:xfrm>
            <a:off x="9406994" y="1549453"/>
            <a:ext cx="2419350" cy="381000"/>
          </a:xfrm>
          <a:prstGeom prst="rect">
            <a:avLst/>
          </a:prstGeom>
          <a:noFill/>
        </p:spPr>
        <p:txBody>
          <a:bodyPr vert="horz" wrap="square" lIns="0" tIns="0" rIns="0" bIns="0" rtlCol="0" anchor="t" anchorCtr="0">
            <a:spAutoFit/>
          </a:bodyPr>
          <a:lstStyle/>
          <a:p>
            <a:pPr algn="r">
              <a:lnSpc>
                <a:spcPct val="120000"/>
              </a:lnSpc>
              <a:spcBef>
                <a:spcPct val="0"/>
              </a:spcBef>
            </a:pPr>
            <a:r>
              <a:rPr lang="en-US" sz="1000" b="1">
                <a:solidFill>
                  <a:schemeClr val="dk1">
                    <a:alpha val="100000"/>
                  </a:schemeClr>
                </a:solidFill>
                <a:latin typeface="Noto Sans SC"/>
                <a:ea typeface="Noto Sans SC"/>
                <a:cs typeface="Noto Sans SC"/>
              </a:rPr>
              <a:t>开展跨职能轮岗，培养多能工与协作意识。</a:t>
            </a:r>
            <a:endParaRPr lang="en-US" sz="1000" b="1">
              <a:solidFill>
                <a:schemeClr val="dk1">
                  <a:alpha val="100000"/>
                </a:schemeClr>
              </a:solidFill>
              <a:latin typeface="Noto Sans SC"/>
              <a:ea typeface="Noto Sans SC"/>
              <a:cs typeface="Noto Sans SC"/>
            </a:endParaRPr>
          </a:p>
        </p:txBody>
      </p:sp>
      <p:sp>
        <p:nvSpPr>
          <p:cNvPr id="6" name="TextBox 6"/>
          <p:cNvSpPr txBox="1"/>
          <p:nvPr/>
        </p:nvSpPr>
        <p:spPr>
          <a:xfrm>
            <a:off x="379949" y="1516180"/>
            <a:ext cx="2409825" cy="381000"/>
          </a:xfrm>
          <a:prstGeom prst="rect">
            <a:avLst/>
          </a:prstGeom>
          <a:noFill/>
        </p:spPr>
        <p:txBody>
          <a:bodyPr vert="horz" wrap="square" lIns="0" tIns="0" rIns="0" bIns="0" rtlCol="0" anchor="t" anchorCtr="0">
            <a:spAutoFit/>
          </a:bodyPr>
          <a:lstStyle/>
          <a:p>
            <a:pPr algn="l">
              <a:lnSpc>
                <a:spcPct val="120000"/>
              </a:lnSpc>
              <a:spcBef>
                <a:spcPct val="0"/>
              </a:spcBef>
            </a:pPr>
            <a:r>
              <a:rPr lang="en-US" sz="1000" b="1">
                <a:solidFill>
                  <a:schemeClr val="dk1">
                    <a:alpha val="100000"/>
                  </a:schemeClr>
                </a:solidFill>
                <a:latin typeface="Noto Sans SC"/>
                <a:ea typeface="Noto Sans SC"/>
                <a:cs typeface="Noto Sans SC"/>
              </a:rPr>
              <a:t>系统学习精益工具方法，掌握标准化作业技能。</a:t>
            </a:r>
            <a:endParaRPr lang="en-US" sz="1000" b="1">
              <a:solidFill>
                <a:schemeClr val="dk1">
                  <a:alpha val="100000"/>
                </a:schemeClr>
              </a:solidFill>
              <a:latin typeface="Noto Sans SC"/>
              <a:ea typeface="Noto Sans SC"/>
              <a:cs typeface="Noto Sans SC"/>
            </a:endParaRPr>
          </a:p>
        </p:txBody>
      </p:sp>
      <p:sp>
        <p:nvSpPr>
          <p:cNvPr id="7" name="AutoShape 7"/>
          <p:cNvSpPr/>
          <p:nvPr/>
        </p:nvSpPr>
        <p:spPr>
          <a:xfrm>
            <a:off x="771525" y="2184845"/>
            <a:ext cx="804196" cy="915448"/>
          </a:xfrm>
          <a:prstGeom prst="rect">
            <a:avLst/>
          </a:prstGeom>
          <a:solidFill>
            <a:schemeClr val="lt2">
              <a:alpha val="100000"/>
            </a:schemeClr>
          </a:solidFill>
        </p:spPr>
      </p:sp>
      <p:sp>
        <p:nvSpPr>
          <p:cNvPr id="8" name="AutoShape 8"/>
          <p:cNvSpPr/>
          <p:nvPr/>
        </p:nvSpPr>
        <p:spPr>
          <a:xfrm flipH="1">
            <a:off x="771525" y="2184845"/>
            <a:ext cx="3026854" cy="910781"/>
          </a:xfrm>
          <a:prstGeom prst="parallelogram">
            <a:avLst>
              <a:gd name="adj" fmla="val 56484"/>
            </a:avLst>
          </a:prstGeom>
          <a:solidFill>
            <a:srgbClr val="FFFFFF">
              <a:alpha val="100000"/>
            </a:srgbClr>
          </a:solidFill>
        </p:spPr>
      </p:sp>
      <p:sp>
        <p:nvSpPr>
          <p:cNvPr id="9" name="AutoShape 9"/>
          <p:cNvSpPr/>
          <p:nvPr/>
        </p:nvSpPr>
        <p:spPr>
          <a:xfrm>
            <a:off x="379952" y="2184845"/>
            <a:ext cx="871633" cy="915448"/>
          </a:xfrm>
          <a:prstGeom prst="homePlate">
            <a:avLst>
              <a:gd name="adj" fmla="val 33119"/>
            </a:avLst>
          </a:prstGeom>
          <a:solidFill>
            <a:schemeClr val="accent1">
              <a:alpha val="100000"/>
            </a:schemeClr>
          </a:solidFill>
        </p:spPr>
      </p:sp>
      <p:sp>
        <p:nvSpPr>
          <p:cNvPr id="10" name="TextBox 10"/>
          <p:cNvSpPr txBox="1"/>
          <p:nvPr/>
        </p:nvSpPr>
        <p:spPr>
          <a:xfrm>
            <a:off x="1418177" y="2347293"/>
            <a:ext cx="1733550" cy="590550"/>
          </a:xfrm>
          <a:prstGeom prst="rect">
            <a:avLst/>
          </a:prstGeom>
          <a:noFill/>
        </p:spPr>
        <p:txBody>
          <a:bodyPr vert="horz" wrap="square" lIns="0" tIns="0" rIns="0" bIns="0" rtlCol="0" anchor="t" anchorCtr="0">
            <a:spAutoFit/>
          </a:bodyPr>
          <a:lstStyle/>
          <a:p>
            <a:pPr algn="l">
              <a:lnSpc>
                <a:spcPct val="125000"/>
              </a:lnSpc>
              <a:spcBef>
                <a:spcPct val="0"/>
              </a:spcBef>
            </a:pPr>
            <a:r>
              <a:rPr lang="en-US" sz="1000">
                <a:solidFill>
                  <a:srgbClr val="000000">
                    <a:alpha val="64706"/>
                    <a:alpha val="65000"/>
                  </a:srgbClr>
                </a:solidFill>
                <a:latin typeface="Noto Sans SC"/>
                <a:ea typeface="Noto Sans SC"/>
                <a:cs typeface="Noto Sans SC"/>
              </a:rPr>
              <a:t>岗前培训确保员工理解精益理念与基础规范。</a:t>
            </a:r>
            <a:endParaRPr lang="en-US" sz="1000">
              <a:solidFill>
                <a:srgbClr val="000000">
                  <a:alpha val="64706"/>
                  <a:alpha val="65000"/>
                </a:srgbClr>
              </a:solidFill>
              <a:latin typeface="Noto Sans SC"/>
              <a:ea typeface="Noto Sans SC"/>
              <a:cs typeface="Noto Sans SC"/>
            </a:endParaRPr>
          </a:p>
        </p:txBody>
      </p:sp>
      <p:sp>
        <p:nvSpPr>
          <p:cNvPr id="11" name="TextBox 11"/>
          <p:cNvSpPr txBox="1"/>
          <p:nvPr/>
        </p:nvSpPr>
        <p:spPr>
          <a:xfrm>
            <a:off x="442722" y="2461451"/>
            <a:ext cx="525971" cy="359093"/>
          </a:xfrm>
          <a:prstGeom prst="rect">
            <a:avLst/>
          </a:prstGeom>
        </p:spPr>
        <p:txBody>
          <a:bodyPr vert="horz" wrap="square" lIns="25432" tIns="25432" rIns="25432" bIns="25432" rtlCol="0" anchor="t" anchorCtr="0">
            <a:spAutoFit/>
          </a:bodyPr>
          <a:lstStyle/>
          <a:p>
            <a:pPr algn="ctr">
              <a:lnSpc>
                <a:spcPct val="100000"/>
              </a:lnSpc>
              <a:spcBef>
                <a:spcPct val="0"/>
              </a:spcBef>
              <a:spcAft>
                <a:spcPct val="0"/>
              </a:spcAft>
            </a:pPr>
            <a:r>
              <a:rPr lang="en-US" sz="2000">
                <a:solidFill>
                  <a:srgbClr val="FFFFFF">
                    <a:alpha val="100000"/>
                  </a:srgbClr>
                </a:solidFill>
                <a:latin typeface="Noto Sans SC"/>
                <a:ea typeface="Noto Sans SC"/>
                <a:cs typeface="Noto Sans SC"/>
              </a:rPr>
              <a:t>01</a:t>
            </a:r>
            <a:endParaRPr lang="en-US" sz="2000">
              <a:solidFill>
                <a:srgbClr val="FFFFFF">
                  <a:alpha val="100000"/>
                </a:srgbClr>
              </a:solidFill>
              <a:latin typeface="Noto Sans SC"/>
              <a:ea typeface="Noto Sans SC"/>
              <a:cs typeface="Noto Sans SC"/>
            </a:endParaRPr>
          </a:p>
        </p:txBody>
      </p:sp>
      <p:sp>
        <p:nvSpPr>
          <p:cNvPr id="12" name="AutoShape 12"/>
          <p:cNvSpPr/>
          <p:nvPr/>
        </p:nvSpPr>
        <p:spPr>
          <a:xfrm>
            <a:off x="771525" y="3359753"/>
            <a:ext cx="804196" cy="915448"/>
          </a:xfrm>
          <a:prstGeom prst="rect">
            <a:avLst/>
          </a:prstGeom>
          <a:solidFill>
            <a:schemeClr val="lt2">
              <a:alpha val="100000"/>
            </a:schemeClr>
          </a:solidFill>
        </p:spPr>
      </p:sp>
      <p:sp>
        <p:nvSpPr>
          <p:cNvPr id="13" name="AutoShape 13"/>
          <p:cNvSpPr/>
          <p:nvPr/>
        </p:nvSpPr>
        <p:spPr>
          <a:xfrm flipH="1">
            <a:off x="771525" y="3359753"/>
            <a:ext cx="3735514" cy="910781"/>
          </a:xfrm>
          <a:prstGeom prst="parallelogram">
            <a:avLst>
              <a:gd name="adj" fmla="val 56484"/>
            </a:avLst>
          </a:prstGeom>
          <a:solidFill>
            <a:srgbClr val="FFFFFF">
              <a:alpha val="100000"/>
            </a:srgbClr>
          </a:solidFill>
        </p:spPr>
      </p:sp>
      <p:sp>
        <p:nvSpPr>
          <p:cNvPr id="14" name="AutoShape 14"/>
          <p:cNvSpPr/>
          <p:nvPr/>
        </p:nvSpPr>
        <p:spPr>
          <a:xfrm>
            <a:off x="379952" y="3359753"/>
            <a:ext cx="871633" cy="915448"/>
          </a:xfrm>
          <a:prstGeom prst="homePlate">
            <a:avLst>
              <a:gd name="adj" fmla="val 33119"/>
            </a:avLst>
          </a:prstGeom>
          <a:solidFill>
            <a:schemeClr val="accent1">
              <a:alpha val="100000"/>
            </a:schemeClr>
          </a:solidFill>
        </p:spPr>
      </p:sp>
      <p:sp>
        <p:nvSpPr>
          <p:cNvPr id="15" name="TextBox 15"/>
          <p:cNvSpPr txBox="1"/>
          <p:nvPr/>
        </p:nvSpPr>
        <p:spPr>
          <a:xfrm>
            <a:off x="1390650" y="3628263"/>
            <a:ext cx="2409825" cy="400050"/>
          </a:xfrm>
          <a:prstGeom prst="rect">
            <a:avLst/>
          </a:prstGeom>
          <a:noFill/>
        </p:spPr>
        <p:txBody>
          <a:bodyPr vert="horz" wrap="square" lIns="0" tIns="0" rIns="0" bIns="0" rtlCol="0" anchor="t" anchorCtr="0">
            <a:spAutoFit/>
          </a:bodyPr>
          <a:lstStyle/>
          <a:p>
            <a:pPr algn="l">
              <a:lnSpc>
                <a:spcPct val="125000"/>
              </a:lnSpc>
              <a:spcBef>
                <a:spcPct val="0"/>
              </a:spcBef>
            </a:pPr>
            <a:r>
              <a:rPr lang="en-US" sz="1000">
                <a:solidFill>
                  <a:srgbClr val="000000">
                    <a:alpha val="64706"/>
                    <a:alpha val="65000"/>
                  </a:srgbClr>
                </a:solidFill>
                <a:latin typeface="Noto Sans SC"/>
                <a:ea typeface="Noto Sans SC"/>
                <a:cs typeface="Noto Sans SC"/>
              </a:rPr>
              <a:t>通过5S、TPM等专项训练强化现场改善能力。</a:t>
            </a:r>
            <a:endParaRPr lang="en-US" sz="1000">
              <a:solidFill>
                <a:srgbClr val="000000">
                  <a:alpha val="64706"/>
                  <a:alpha val="65000"/>
                </a:srgbClr>
              </a:solidFill>
              <a:latin typeface="Noto Sans SC"/>
              <a:ea typeface="Noto Sans SC"/>
              <a:cs typeface="Noto Sans SC"/>
            </a:endParaRPr>
          </a:p>
        </p:txBody>
      </p:sp>
      <p:sp>
        <p:nvSpPr>
          <p:cNvPr id="16" name="TextBox 16"/>
          <p:cNvSpPr txBox="1"/>
          <p:nvPr/>
        </p:nvSpPr>
        <p:spPr>
          <a:xfrm>
            <a:off x="442722" y="3636264"/>
            <a:ext cx="525971" cy="359093"/>
          </a:xfrm>
          <a:prstGeom prst="rect">
            <a:avLst/>
          </a:prstGeom>
        </p:spPr>
        <p:txBody>
          <a:bodyPr vert="horz" wrap="square" lIns="25432" tIns="25432" rIns="25432" bIns="25432" rtlCol="0" anchor="t" anchorCtr="0">
            <a:spAutoFit/>
          </a:bodyPr>
          <a:lstStyle/>
          <a:p>
            <a:pPr algn="ctr">
              <a:lnSpc>
                <a:spcPct val="100000"/>
              </a:lnSpc>
              <a:spcBef>
                <a:spcPct val="0"/>
              </a:spcBef>
              <a:spcAft>
                <a:spcPct val="0"/>
              </a:spcAft>
            </a:pPr>
            <a:r>
              <a:rPr lang="en-US" sz="2000">
                <a:solidFill>
                  <a:srgbClr val="FFFFFF">
                    <a:alpha val="100000"/>
                  </a:srgbClr>
                </a:solidFill>
                <a:latin typeface="Noto Sans SC"/>
                <a:ea typeface="Noto Sans SC"/>
                <a:cs typeface="Noto Sans SC"/>
              </a:rPr>
              <a:t>02</a:t>
            </a:r>
            <a:endParaRPr lang="en-US" sz="2000">
              <a:solidFill>
                <a:srgbClr val="FFFFFF">
                  <a:alpha val="100000"/>
                </a:srgbClr>
              </a:solidFill>
              <a:latin typeface="Noto Sans SC"/>
              <a:ea typeface="Noto Sans SC"/>
              <a:cs typeface="Noto Sans SC"/>
            </a:endParaRPr>
          </a:p>
        </p:txBody>
      </p:sp>
      <p:sp>
        <p:nvSpPr>
          <p:cNvPr id="17" name="AutoShape 17"/>
          <p:cNvSpPr/>
          <p:nvPr/>
        </p:nvSpPr>
        <p:spPr>
          <a:xfrm>
            <a:off x="771525" y="4457033"/>
            <a:ext cx="804196" cy="915448"/>
          </a:xfrm>
          <a:prstGeom prst="rect">
            <a:avLst/>
          </a:prstGeom>
          <a:solidFill>
            <a:schemeClr val="lt2">
              <a:alpha val="100000"/>
            </a:schemeClr>
          </a:solidFill>
        </p:spPr>
      </p:sp>
      <p:sp>
        <p:nvSpPr>
          <p:cNvPr id="18" name="AutoShape 18"/>
          <p:cNvSpPr/>
          <p:nvPr/>
        </p:nvSpPr>
        <p:spPr>
          <a:xfrm flipH="1">
            <a:off x="771525" y="4457033"/>
            <a:ext cx="4357402" cy="910781"/>
          </a:xfrm>
          <a:prstGeom prst="parallelogram">
            <a:avLst>
              <a:gd name="adj" fmla="val 56484"/>
            </a:avLst>
          </a:prstGeom>
          <a:solidFill>
            <a:srgbClr val="FFFFFF">
              <a:alpha val="100000"/>
            </a:srgbClr>
          </a:solidFill>
        </p:spPr>
      </p:sp>
      <p:sp>
        <p:nvSpPr>
          <p:cNvPr id="19" name="AutoShape 19"/>
          <p:cNvSpPr/>
          <p:nvPr/>
        </p:nvSpPr>
        <p:spPr>
          <a:xfrm>
            <a:off x="379952" y="4457033"/>
            <a:ext cx="871633" cy="915448"/>
          </a:xfrm>
          <a:prstGeom prst="homePlate">
            <a:avLst>
              <a:gd name="adj" fmla="val 33119"/>
            </a:avLst>
          </a:prstGeom>
          <a:solidFill>
            <a:schemeClr val="accent1">
              <a:alpha val="100000"/>
            </a:schemeClr>
          </a:solidFill>
        </p:spPr>
      </p:sp>
      <p:sp>
        <p:nvSpPr>
          <p:cNvPr id="20" name="TextBox 20"/>
          <p:cNvSpPr txBox="1"/>
          <p:nvPr/>
        </p:nvSpPr>
        <p:spPr>
          <a:xfrm>
            <a:off x="1390650" y="4725543"/>
            <a:ext cx="3114675" cy="400050"/>
          </a:xfrm>
          <a:prstGeom prst="rect">
            <a:avLst/>
          </a:prstGeom>
          <a:noFill/>
        </p:spPr>
        <p:txBody>
          <a:bodyPr vert="horz" wrap="square" lIns="0" tIns="0" rIns="0" bIns="0" rtlCol="0" anchor="t" anchorCtr="0">
            <a:spAutoFit/>
          </a:bodyPr>
          <a:lstStyle/>
          <a:p>
            <a:pPr algn="l">
              <a:lnSpc>
                <a:spcPct val="125000"/>
              </a:lnSpc>
              <a:spcBef>
                <a:spcPct val="0"/>
              </a:spcBef>
            </a:pPr>
            <a:r>
              <a:rPr lang="en-US" sz="1000">
                <a:solidFill>
                  <a:srgbClr val="000000">
                    <a:alpha val="64706"/>
                    <a:alpha val="65000"/>
                  </a:srgbClr>
                </a:solidFill>
                <a:latin typeface="Noto Sans SC"/>
                <a:ea typeface="Noto Sans SC"/>
                <a:cs typeface="Noto Sans SC"/>
              </a:rPr>
              <a:t>培养价值流分析能力，建立持续改进思维。</a:t>
            </a:r>
            <a:endParaRPr lang="en-US" sz="1000">
              <a:solidFill>
                <a:srgbClr val="000000">
                  <a:alpha val="64706"/>
                  <a:alpha val="65000"/>
                </a:srgbClr>
              </a:solidFill>
              <a:latin typeface="Noto Sans SC"/>
              <a:ea typeface="Noto Sans SC"/>
              <a:cs typeface="Noto Sans SC"/>
            </a:endParaRPr>
          </a:p>
        </p:txBody>
      </p:sp>
      <p:sp>
        <p:nvSpPr>
          <p:cNvPr id="21" name="TextBox 21"/>
          <p:cNvSpPr txBox="1"/>
          <p:nvPr/>
        </p:nvSpPr>
        <p:spPr>
          <a:xfrm>
            <a:off x="442722" y="4733544"/>
            <a:ext cx="525971" cy="359093"/>
          </a:xfrm>
          <a:prstGeom prst="rect">
            <a:avLst/>
          </a:prstGeom>
        </p:spPr>
        <p:txBody>
          <a:bodyPr vert="horz" wrap="square" lIns="25432" tIns="25432" rIns="25432" bIns="25432" rtlCol="0" anchor="t" anchorCtr="0">
            <a:spAutoFit/>
          </a:bodyPr>
          <a:lstStyle/>
          <a:p>
            <a:pPr algn="ctr">
              <a:lnSpc>
                <a:spcPct val="100000"/>
              </a:lnSpc>
              <a:spcBef>
                <a:spcPct val="0"/>
              </a:spcBef>
              <a:spcAft>
                <a:spcPct val="0"/>
              </a:spcAft>
            </a:pPr>
            <a:r>
              <a:rPr lang="en-US" sz="2000">
                <a:solidFill>
                  <a:srgbClr val="FFFFFF">
                    <a:alpha val="100000"/>
                  </a:srgbClr>
                </a:solidFill>
                <a:latin typeface="Noto Sans SC"/>
                <a:ea typeface="Noto Sans SC"/>
                <a:cs typeface="Noto Sans SC"/>
              </a:rPr>
              <a:t>03</a:t>
            </a:r>
            <a:endParaRPr lang="en-US" sz="2000">
              <a:solidFill>
                <a:srgbClr val="FFFFFF">
                  <a:alpha val="100000"/>
                </a:srgbClr>
              </a:solidFill>
              <a:latin typeface="Noto Sans SC"/>
              <a:ea typeface="Noto Sans SC"/>
              <a:cs typeface="Noto Sans SC"/>
            </a:endParaRPr>
          </a:p>
        </p:txBody>
      </p:sp>
      <p:sp>
        <p:nvSpPr>
          <p:cNvPr id="22" name="AutoShape 22"/>
          <p:cNvSpPr/>
          <p:nvPr/>
        </p:nvSpPr>
        <p:spPr>
          <a:xfrm>
            <a:off x="771525" y="5583174"/>
            <a:ext cx="804196" cy="915448"/>
          </a:xfrm>
          <a:prstGeom prst="rect">
            <a:avLst/>
          </a:prstGeom>
          <a:solidFill>
            <a:schemeClr val="lt2">
              <a:alpha val="100000"/>
            </a:schemeClr>
          </a:solidFill>
        </p:spPr>
      </p:sp>
      <p:sp>
        <p:nvSpPr>
          <p:cNvPr id="23" name="AutoShape 23"/>
          <p:cNvSpPr/>
          <p:nvPr/>
        </p:nvSpPr>
        <p:spPr>
          <a:xfrm flipH="1">
            <a:off x="771525" y="5583174"/>
            <a:ext cx="4958143" cy="910781"/>
          </a:xfrm>
          <a:prstGeom prst="parallelogram">
            <a:avLst>
              <a:gd name="adj" fmla="val 56484"/>
            </a:avLst>
          </a:prstGeom>
          <a:solidFill>
            <a:srgbClr val="FFFFFF">
              <a:alpha val="100000"/>
            </a:srgbClr>
          </a:solidFill>
        </p:spPr>
      </p:sp>
      <p:sp>
        <p:nvSpPr>
          <p:cNvPr id="24" name="AutoShape 24"/>
          <p:cNvSpPr/>
          <p:nvPr/>
        </p:nvSpPr>
        <p:spPr>
          <a:xfrm>
            <a:off x="379952" y="5583174"/>
            <a:ext cx="871633" cy="915448"/>
          </a:xfrm>
          <a:prstGeom prst="homePlate">
            <a:avLst>
              <a:gd name="adj" fmla="val 33119"/>
            </a:avLst>
          </a:prstGeom>
          <a:solidFill>
            <a:schemeClr val="accent1">
              <a:alpha val="100000"/>
            </a:schemeClr>
          </a:solidFill>
        </p:spPr>
      </p:sp>
      <p:sp>
        <p:nvSpPr>
          <p:cNvPr id="25" name="TextBox 25"/>
          <p:cNvSpPr txBox="1"/>
          <p:nvPr/>
        </p:nvSpPr>
        <p:spPr>
          <a:xfrm>
            <a:off x="1390650" y="5851684"/>
            <a:ext cx="3733800" cy="400050"/>
          </a:xfrm>
          <a:prstGeom prst="rect">
            <a:avLst/>
          </a:prstGeom>
          <a:noFill/>
        </p:spPr>
        <p:txBody>
          <a:bodyPr vert="horz" wrap="square" lIns="0" tIns="0" rIns="0" bIns="0" rtlCol="0" anchor="t" anchorCtr="0">
            <a:spAutoFit/>
          </a:bodyPr>
          <a:lstStyle/>
          <a:p>
            <a:pPr algn="l">
              <a:lnSpc>
                <a:spcPct val="125000"/>
              </a:lnSpc>
              <a:spcBef>
                <a:spcPct val="0"/>
              </a:spcBef>
            </a:pPr>
            <a:r>
              <a:rPr lang="en-US" sz="1000">
                <a:solidFill>
                  <a:srgbClr val="000000">
                    <a:alpha val="64706"/>
                    <a:alpha val="65000"/>
                  </a:srgbClr>
                </a:solidFill>
                <a:latin typeface="Noto Sans SC"/>
                <a:ea typeface="Noto Sans SC"/>
                <a:cs typeface="Noto Sans SC"/>
              </a:rPr>
              <a:t>高管需精通精益战略规划与变革管理方法。</a:t>
            </a:r>
            <a:endParaRPr lang="en-US" sz="1000">
              <a:solidFill>
                <a:srgbClr val="000000">
                  <a:alpha val="64706"/>
                  <a:alpha val="65000"/>
                </a:srgbClr>
              </a:solidFill>
              <a:latin typeface="Noto Sans SC"/>
              <a:ea typeface="Noto Sans SC"/>
              <a:cs typeface="Noto Sans SC"/>
            </a:endParaRPr>
          </a:p>
        </p:txBody>
      </p:sp>
      <p:sp>
        <p:nvSpPr>
          <p:cNvPr id="26" name="TextBox 26"/>
          <p:cNvSpPr txBox="1"/>
          <p:nvPr/>
        </p:nvSpPr>
        <p:spPr>
          <a:xfrm>
            <a:off x="442722" y="5859780"/>
            <a:ext cx="525971" cy="359093"/>
          </a:xfrm>
          <a:prstGeom prst="rect">
            <a:avLst/>
          </a:prstGeom>
        </p:spPr>
        <p:txBody>
          <a:bodyPr vert="horz" wrap="square" lIns="25432" tIns="25432" rIns="25432" bIns="25432" rtlCol="0" anchor="t" anchorCtr="0">
            <a:spAutoFit/>
          </a:bodyPr>
          <a:lstStyle/>
          <a:p>
            <a:pPr algn="ctr">
              <a:lnSpc>
                <a:spcPct val="100000"/>
              </a:lnSpc>
              <a:spcBef>
                <a:spcPct val="0"/>
              </a:spcBef>
              <a:spcAft>
                <a:spcPct val="0"/>
              </a:spcAft>
            </a:pPr>
            <a:r>
              <a:rPr lang="en-US" sz="2000">
                <a:solidFill>
                  <a:srgbClr val="FFFFFF">
                    <a:alpha val="100000"/>
                  </a:srgbClr>
                </a:solidFill>
                <a:latin typeface="Noto Sans SC"/>
                <a:ea typeface="Noto Sans SC"/>
                <a:cs typeface="Noto Sans SC"/>
              </a:rPr>
              <a:t>04</a:t>
            </a:r>
            <a:endParaRPr lang="en-US" sz="2000">
              <a:solidFill>
                <a:srgbClr val="FFFFFF">
                  <a:alpha val="100000"/>
                </a:srgbClr>
              </a:solidFill>
              <a:latin typeface="Noto Sans SC"/>
              <a:ea typeface="Noto Sans SC"/>
              <a:cs typeface="Noto Sans SC"/>
            </a:endParaRPr>
          </a:p>
        </p:txBody>
      </p:sp>
      <p:sp>
        <p:nvSpPr>
          <p:cNvPr id="27" name="AutoShape 27"/>
          <p:cNvSpPr/>
          <p:nvPr/>
        </p:nvSpPr>
        <p:spPr>
          <a:xfrm flipH="1">
            <a:off x="10625519" y="2184845"/>
            <a:ext cx="804196" cy="915448"/>
          </a:xfrm>
          <a:prstGeom prst="rect">
            <a:avLst/>
          </a:prstGeom>
          <a:solidFill>
            <a:schemeClr val="lt2">
              <a:alpha val="100000"/>
            </a:schemeClr>
          </a:solidFill>
        </p:spPr>
      </p:sp>
      <p:sp>
        <p:nvSpPr>
          <p:cNvPr id="28" name="AutoShape 28"/>
          <p:cNvSpPr/>
          <p:nvPr/>
        </p:nvSpPr>
        <p:spPr>
          <a:xfrm>
            <a:off x="8402860" y="2184845"/>
            <a:ext cx="3026854" cy="910781"/>
          </a:xfrm>
          <a:prstGeom prst="parallelogram">
            <a:avLst>
              <a:gd name="adj" fmla="val 56484"/>
            </a:avLst>
          </a:prstGeom>
          <a:solidFill>
            <a:srgbClr val="FFFFFF">
              <a:alpha val="100000"/>
            </a:srgbClr>
          </a:solidFill>
        </p:spPr>
      </p:sp>
      <p:sp>
        <p:nvSpPr>
          <p:cNvPr id="29" name="AutoShape 29"/>
          <p:cNvSpPr/>
          <p:nvPr/>
        </p:nvSpPr>
        <p:spPr>
          <a:xfrm flipH="1">
            <a:off x="10949654" y="2184845"/>
            <a:ext cx="871633" cy="915448"/>
          </a:xfrm>
          <a:prstGeom prst="homePlate">
            <a:avLst>
              <a:gd name="adj" fmla="val 33119"/>
            </a:avLst>
          </a:prstGeom>
          <a:solidFill>
            <a:schemeClr val="accent1">
              <a:alpha val="100000"/>
            </a:schemeClr>
          </a:solidFill>
        </p:spPr>
      </p:sp>
      <p:sp>
        <p:nvSpPr>
          <p:cNvPr id="30" name="TextBox 30"/>
          <p:cNvSpPr txBox="1"/>
          <p:nvPr/>
        </p:nvSpPr>
        <p:spPr>
          <a:xfrm flipH="1">
            <a:off x="9075801" y="2453354"/>
            <a:ext cx="1733550" cy="400050"/>
          </a:xfrm>
          <a:prstGeom prst="rect">
            <a:avLst/>
          </a:prstGeom>
          <a:noFill/>
        </p:spPr>
        <p:txBody>
          <a:bodyPr vert="horz" wrap="square" lIns="0" tIns="0" rIns="0" bIns="0" rtlCol="0" anchor="t" anchorCtr="0">
            <a:spAutoFit/>
          </a:bodyPr>
          <a:lstStyle/>
          <a:p>
            <a:pPr algn="r">
              <a:lnSpc>
                <a:spcPct val="125000"/>
              </a:lnSpc>
              <a:spcBef>
                <a:spcPct val="0"/>
              </a:spcBef>
            </a:pPr>
            <a:r>
              <a:rPr lang="en-US" sz="1000">
                <a:solidFill>
                  <a:srgbClr val="000000">
                    <a:alpha val="64706"/>
                    <a:alpha val="65000"/>
                  </a:srgbClr>
                </a:solidFill>
                <a:latin typeface="Noto Sans SC"/>
                <a:ea typeface="Noto Sans SC"/>
                <a:cs typeface="Noto Sans SC"/>
              </a:rPr>
              <a:t>组织精益沙龙分享最佳实践与创新案例。</a:t>
            </a:r>
            <a:endParaRPr lang="en-US" sz="1000">
              <a:solidFill>
                <a:srgbClr val="000000">
                  <a:alpha val="64706"/>
                  <a:alpha val="65000"/>
                </a:srgbClr>
              </a:solidFill>
              <a:latin typeface="Noto Sans SC"/>
              <a:ea typeface="Noto Sans SC"/>
              <a:cs typeface="Noto Sans SC"/>
            </a:endParaRPr>
          </a:p>
        </p:txBody>
      </p:sp>
      <p:sp>
        <p:nvSpPr>
          <p:cNvPr id="31" name="TextBox 31"/>
          <p:cNvSpPr txBox="1"/>
          <p:nvPr/>
        </p:nvSpPr>
        <p:spPr>
          <a:xfrm flipH="1">
            <a:off x="11232547" y="2461451"/>
            <a:ext cx="525971" cy="359093"/>
          </a:xfrm>
          <a:prstGeom prst="rect">
            <a:avLst/>
          </a:prstGeom>
        </p:spPr>
        <p:txBody>
          <a:bodyPr vert="horz" wrap="square" lIns="25432" tIns="25432" rIns="25432" bIns="25432" rtlCol="0" anchor="t" anchorCtr="0">
            <a:spAutoFit/>
          </a:bodyPr>
          <a:lstStyle/>
          <a:p>
            <a:pPr algn="ctr">
              <a:lnSpc>
                <a:spcPct val="100000"/>
              </a:lnSpc>
              <a:spcBef>
                <a:spcPct val="0"/>
              </a:spcBef>
              <a:spcAft>
                <a:spcPct val="0"/>
              </a:spcAft>
            </a:pPr>
            <a:r>
              <a:rPr lang="en-US" sz="2000">
                <a:solidFill>
                  <a:srgbClr val="FFFFFF">
                    <a:alpha val="100000"/>
                  </a:srgbClr>
                </a:solidFill>
                <a:latin typeface="Noto Sans SC"/>
                <a:ea typeface="Noto Sans SC"/>
                <a:cs typeface="Noto Sans SC"/>
              </a:rPr>
              <a:t>01</a:t>
            </a:r>
            <a:endParaRPr lang="en-US" sz="2000">
              <a:solidFill>
                <a:srgbClr val="FFFFFF">
                  <a:alpha val="100000"/>
                </a:srgbClr>
              </a:solidFill>
              <a:latin typeface="Noto Sans SC"/>
              <a:ea typeface="Noto Sans SC"/>
              <a:cs typeface="Noto Sans SC"/>
            </a:endParaRPr>
          </a:p>
        </p:txBody>
      </p:sp>
      <p:sp>
        <p:nvSpPr>
          <p:cNvPr id="32" name="AutoShape 32"/>
          <p:cNvSpPr/>
          <p:nvPr/>
        </p:nvSpPr>
        <p:spPr>
          <a:xfrm flipH="1">
            <a:off x="10625519" y="3359753"/>
            <a:ext cx="804196" cy="915448"/>
          </a:xfrm>
          <a:prstGeom prst="rect">
            <a:avLst/>
          </a:prstGeom>
          <a:solidFill>
            <a:schemeClr val="lt2">
              <a:alpha val="100000"/>
            </a:schemeClr>
          </a:solidFill>
        </p:spPr>
      </p:sp>
      <p:sp>
        <p:nvSpPr>
          <p:cNvPr id="33" name="AutoShape 33"/>
          <p:cNvSpPr/>
          <p:nvPr/>
        </p:nvSpPr>
        <p:spPr>
          <a:xfrm>
            <a:off x="7694200" y="3359753"/>
            <a:ext cx="3735514" cy="910781"/>
          </a:xfrm>
          <a:prstGeom prst="parallelogram">
            <a:avLst>
              <a:gd name="adj" fmla="val 56484"/>
            </a:avLst>
          </a:prstGeom>
          <a:solidFill>
            <a:srgbClr val="FFFFFF">
              <a:alpha val="100000"/>
            </a:srgbClr>
          </a:solidFill>
        </p:spPr>
      </p:sp>
      <p:sp>
        <p:nvSpPr>
          <p:cNvPr id="34" name="AutoShape 34"/>
          <p:cNvSpPr/>
          <p:nvPr/>
        </p:nvSpPr>
        <p:spPr>
          <a:xfrm flipH="1">
            <a:off x="10949654" y="3359753"/>
            <a:ext cx="871633" cy="915448"/>
          </a:xfrm>
          <a:prstGeom prst="homePlate">
            <a:avLst>
              <a:gd name="adj" fmla="val 33119"/>
            </a:avLst>
          </a:prstGeom>
          <a:solidFill>
            <a:schemeClr val="accent1">
              <a:alpha val="100000"/>
            </a:schemeClr>
          </a:solidFill>
        </p:spPr>
      </p:sp>
      <p:sp>
        <p:nvSpPr>
          <p:cNvPr id="35" name="TextBox 35"/>
          <p:cNvSpPr txBox="1"/>
          <p:nvPr/>
        </p:nvSpPr>
        <p:spPr>
          <a:xfrm flipH="1">
            <a:off x="8402860" y="3628263"/>
            <a:ext cx="2409825" cy="400050"/>
          </a:xfrm>
          <a:prstGeom prst="rect">
            <a:avLst/>
          </a:prstGeom>
          <a:noFill/>
        </p:spPr>
        <p:txBody>
          <a:bodyPr vert="horz" wrap="square" lIns="0" tIns="0" rIns="0" bIns="0" rtlCol="0" anchor="t" anchorCtr="0">
            <a:spAutoFit/>
          </a:bodyPr>
          <a:lstStyle/>
          <a:p>
            <a:pPr algn="r">
              <a:lnSpc>
                <a:spcPct val="125000"/>
              </a:lnSpc>
              <a:spcBef>
                <a:spcPct val="0"/>
              </a:spcBef>
            </a:pPr>
            <a:r>
              <a:rPr lang="en-US" sz="1000">
                <a:solidFill>
                  <a:srgbClr val="000000">
                    <a:alpha val="64706"/>
                    <a:alpha val="65000"/>
                  </a:srgbClr>
                </a:solidFill>
                <a:latin typeface="Noto Sans SC"/>
                <a:ea typeface="Noto Sans SC"/>
                <a:cs typeface="Noto Sans SC"/>
              </a:rPr>
              <a:t>储备精益内训师队伍，传承核心方法论。</a:t>
            </a:r>
            <a:endParaRPr lang="en-US" sz="1000">
              <a:solidFill>
                <a:srgbClr val="000000">
                  <a:alpha val="64706"/>
                  <a:alpha val="65000"/>
                </a:srgbClr>
              </a:solidFill>
              <a:latin typeface="Noto Sans SC"/>
              <a:ea typeface="Noto Sans SC"/>
              <a:cs typeface="Noto Sans SC"/>
            </a:endParaRPr>
          </a:p>
        </p:txBody>
      </p:sp>
      <p:sp>
        <p:nvSpPr>
          <p:cNvPr id="36" name="TextBox 36"/>
          <p:cNvSpPr txBox="1"/>
          <p:nvPr/>
        </p:nvSpPr>
        <p:spPr>
          <a:xfrm flipH="1">
            <a:off x="11232547" y="3636264"/>
            <a:ext cx="525971" cy="359093"/>
          </a:xfrm>
          <a:prstGeom prst="rect">
            <a:avLst/>
          </a:prstGeom>
        </p:spPr>
        <p:txBody>
          <a:bodyPr vert="horz" wrap="square" lIns="25432" tIns="25432" rIns="25432" bIns="25432" rtlCol="0" anchor="t" anchorCtr="0">
            <a:spAutoFit/>
          </a:bodyPr>
          <a:lstStyle/>
          <a:p>
            <a:pPr algn="ctr">
              <a:lnSpc>
                <a:spcPct val="100000"/>
              </a:lnSpc>
              <a:spcBef>
                <a:spcPct val="0"/>
              </a:spcBef>
              <a:spcAft>
                <a:spcPct val="0"/>
              </a:spcAft>
            </a:pPr>
            <a:r>
              <a:rPr lang="en-US" sz="2000">
                <a:solidFill>
                  <a:srgbClr val="FFFFFF">
                    <a:alpha val="100000"/>
                  </a:srgbClr>
                </a:solidFill>
                <a:latin typeface="Noto Sans SC"/>
                <a:ea typeface="Noto Sans SC"/>
                <a:cs typeface="Noto Sans SC"/>
              </a:rPr>
              <a:t>02</a:t>
            </a:r>
            <a:endParaRPr lang="en-US" sz="2000">
              <a:solidFill>
                <a:srgbClr val="FFFFFF">
                  <a:alpha val="100000"/>
                </a:srgbClr>
              </a:solidFill>
              <a:latin typeface="Noto Sans SC"/>
              <a:ea typeface="Noto Sans SC"/>
              <a:cs typeface="Noto Sans SC"/>
            </a:endParaRPr>
          </a:p>
        </p:txBody>
      </p:sp>
      <p:sp>
        <p:nvSpPr>
          <p:cNvPr id="37" name="AutoShape 37"/>
          <p:cNvSpPr/>
          <p:nvPr/>
        </p:nvSpPr>
        <p:spPr>
          <a:xfrm flipH="1">
            <a:off x="10625519" y="4457033"/>
            <a:ext cx="804196" cy="915448"/>
          </a:xfrm>
          <a:prstGeom prst="rect">
            <a:avLst/>
          </a:prstGeom>
          <a:solidFill>
            <a:schemeClr val="lt2">
              <a:alpha val="100000"/>
            </a:schemeClr>
          </a:solidFill>
        </p:spPr>
      </p:sp>
      <p:sp>
        <p:nvSpPr>
          <p:cNvPr id="38" name="AutoShape 38"/>
          <p:cNvSpPr/>
          <p:nvPr/>
        </p:nvSpPr>
        <p:spPr>
          <a:xfrm>
            <a:off x="7072313" y="4457033"/>
            <a:ext cx="4357402" cy="910781"/>
          </a:xfrm>
          <a:prstGeom prst="parallelogram">
            <a:avLst>
              <a:gd name="adj" fmla="val 56484"/>
            </a:avLst>
          </a:prstGeom>
          <a:solidFill>
            <a:srgbClr val="FFFFFF">
              <a:alpha val="100000"/>
            </a:srgbClr>
          </a:solidFill>
        </p:spPr>
      </p:sp>
      <p:sp>
        <p:nvSpPr>
          <p:cNvPr id="39" name="AutoShape 39"/>
          <p:cNvSpPr/>
          <p:nvPr/>
        </p:nvSpPr>
        <p:spPr>
          <a:xfrm flipH="1">
            <a:off x="10949654" y="4457033"/>
            <a:ext cx="871633" cy="915448"/>
          </a:xfrm>
          <a:prstGeom prst="homePlate">
            <a:avLst>
              <a:gd name="adj" fmla="val 33119"/>
            </a:avLst>
          </a:prstGeom>
          <a:solidFill>
            <a:schemeClr val="accent1">
              <a:alpha val="100000"/>
            </a:schemeClr>
          </a:solidFill>
        </p:spPr>
      </p:sp>
      <p:sp>
        <p:nvSpPr>
          <p:cNvPr id="40" name="TextBox 40"/>
          <p:cNvSpPr txBox="1"/>
          <p:nvPr/>
        </p:nvSpPr>
        <p:spPr>
          <a:xfrm flipH="1">
            <a:off x="7694105" y="4725543"/>
            <a:ext cx="3114675" cy="400050"/>
          </a:xfrm>
          <a:prstGeom prst="rect">
            <a:avLst/>
          </a:prstGeom>
          <a:noFill/>
        </p:spPr>
        <p:txBody>
          <a:bodyPr vert="horz" wrap="square" lIns="0" tIns="0" rIns="0" bIns="0" rtlCol="0" anchor="t" anchorCtr="0">
            <a:spAutoFit/>
          </a:bodyPr>
          <a:lstStyle/>
          <a:p>
            <a:pPr algn="r">
              <a:lnSpc>
                <a:spcPct val="125000"/>
              </a:lnSpc>
              <a:spcBef>
                <a:spcPct val="0"/>
              </a:spcBef>
            </a:pPr>
            <a:r>
              <a:rPr lang="en-US" sz="1000">
                <a:solidFill>
                  <a:srgbClr val="000000">
                    <a:alpha val="64706"/>
                    <a:alpha val="65000"/>
                  </a:srgbClr>
                </a:solidFill>
                <a:latin typeface="Noto Sans SC"/>
                <a:ea typeface="Noto Sans SC"/>
                <a:cs typeface="Noto Sans SC"/>
              </a:rPr>
              <a:t>训练团队运用A3报告解决实际问题。</a:t>
            </a:r>
            <a:endParaRPr lang="en-US" sz="1000">
              <a:solidFill>
                <a:srgbClr val="000000">
                  <a:alpha val="64706"/>
                  <a:alpha val="65000"/>
                </a:srgbClr>
              </a:solidFill>
              <a:latin typeface="Noto Sans SC"/>
              <a:ea typeface="Noto Sans SC"/>
              <a:cs typeface="Noto Sans SC"/>
            </a:endParaRPr>
          </a:p>
        </p:txBody>
      </p:sp>
      <p:sp>
        <p:nvSpPr>
          <p:cNvPr id="41" name="TextBox 41"/>
          <p:cNvSpPr txBox="1"/>
          <p:nvPr/>
        </p:nvSpPr>
        <p:spPr>
          <a:xfrm flipH="1">
            <a:off x="11232547" y="4733544"/>
            <a:ext cx="525971" cy="359093"/>
          </a:xfrm>
          <a:prstGeom prst="rect">
            <a:avLst/>
          </a:prstGeom>
        </p:spPr>
        <p:txBody>
          <a:bodyPr vert="horz" wrap="square" lIns="25432" tIns="25432" rIns="25432" bIns="25432" rtlCol="0" anchor="t" anchorCtr="0">
            <a:spAutoFit/>
          </a:bodyPr>
          <a:lstStyle/>
          <a:p>
            <a:pPr algn="ctr">
              <a:lnSpc>
                <a:spcPct val="100000"/>
              </a:lnSpc>
              <a:spcBef>
                <a:spcPct val="0"/>
              </a:spcBef>
              <a:spcAft>
                <a:spcPct val="0"/>
              </a:spcAft>
            </a:pPr>
            <a:r>
              <a:rPr lang="en-US" sz="2000">
                <a:solidFill>
                  <a:srgbClr val="FFFFFF">
                    <a:alpha val="100000"/>
                  </a:srgbClr>
                </a:solidFill>
                <a:latin typeface="Noto Sans SC"/>
                <a:ea typeface="Noto Sans SC"/>
                <a:cs typeface="Noto Sans SC"/>
              </a:rPr>
              <a:t>03</a:t>
            </a:r>
            <a:endParaRPr lang="en-US" sz="2000">
              <a:solidFill>
                <a:srgbClr val="FFFFFF">
                  <a:alpha val="100000"/>
                </a:srgbClr>
              </a:solidFill>
              <a:latin typeface="Noto Sans SC"/>
              <a:ea typeface="Noto Sans SC"/>
              <a:cs typeface="Noto Sans SC"/>
            </a:endParaRPr>
          </a:p>
        </p:txBody>
      </p:sp>
      <p:sp>
        <p:nvSpPr>
          <p:cNvPr id="42" name="AutoShape 42"/>
          <p:cNvSpPr/>
          <p:nvPr/>
        </p:nvSpPr>
        <p:spPr>
          <a:xfrm flipH="1">
            <a:off x="10625519" y="5583174"/>
            <a:ext cx="804196" cy="915448"/>
          </a:xfrm>
          <a:prstGeom prst="rect">
            <a:avLst/>
          </a:prstGeom>
          <a:solidFill>
            <a:schemeClr val="lt2">
              <a:alpha val="100000"/>
            </a:schemeClr>
          </a:solidFill>
        </p:spPr>
      </p:sp>
      <p:sp>
        <p:nvSpPr>
          <p:cNvPr id="43" name="AutoShape 43"/>
          <p:cNvSpPr/>
          <p:nvPr/>
        </p:nvSpPr>
        <p:spPr>
          <a:xfrm>
            <a:off x="6471571" y="5583174"/>
            <a:ext cx="4958143" cy="910781"/>
          </a:xfrm>
          <a:prstGeom prst="parallelogram">
            <a:avLst>
              <a:gd name="adj" fmla="val 56484"/>
            </a:avLst>
          </a:prstGeom>
          <a:solidFill>
            <a:srgbClr val="FFFFFF">
              <a:alpha val="100000"/>
            </a:srgbClr>
          </a:solidFill>
        </p:spPr>
      </p:sp>
      <p:sp>
        <p:nvSpPr>
          <p:cNvPr id="44" name="AutoShape 44"/>
          <p:cNvSpPr/>
          <p:nvPr/>
        </p:nvSpPr>
        <p:spPr>
          <a:xfrm flipH="1">
            <a:off x="10949654" y="5583174"/>
            <a:ext cx="871633" cy="915448"/>
          </a:xfrm>
          <a:prstGeom prst="homePlate">
            <a:avLst>
              <a:gd name="adj" fmla="val 33119"/>
            </a:avLst>
          </a:prstGeom>
          <a:solidFill>
            <a:schemeClr val="accent1">
              <a:alpha val="100000"/>
            </a:schemeClr>
          </a:solidFill>
        </p:spPr>
      </p:sp>
      <p:sp>
        <p:nvSpPr>
          <p:cNvPr id="45" name="TextBox 45"/>
          <p:cNvSpPr txBox="1"/>
          <p:nvPr/>
        </p:nvSpPr>
        <p:spPr>
          <a:xfrm flipH="1">
            <a:off x="7072217" y="5851684"/>
            <a:ext cx="3733800" cy="400050"/>
          </a:xfrm>
          <a:prstGeom prst="rect">
            <a:avLst/>
          </a:prstGeom>
          <a:noFill/>
        </p:spPr>
        <p:txBody>
          <a:bodyPr vert="horz" wrap="square" lIns="0" tIns="0" rIns="0" bIns="0" rtlCol="0" anchor="t" anchorCtr="0">
            <a:spAutoFit/>
          </a:bodyPr>
          <a:lstStyle/>
          <a:p>
            <a:pPr algn="r">
              <a:lnSpc>
                <a:spcPct val="125000"/>
              </a:lnSpc>
              <a:spcBef>
                <a:spcPct val="0"/>
              </a:spcBef>
            </a:pPr>
            <a:r>
              <a:rPr lang="en-US" sz="1000">
                <a:solidFill>
                  <a:srgbClr val="000000">
                    <a:alpha val="64706"/>
                    <a:alpha val="65000"/>
                  </a:srgbClr>
                </a:solidFill>
                <a:latin typeface="Noto Sans SC"/>
                <a:ea typeface="Noto Sans SC"/>
                <a:cs typeface="Noto Sans SC"/>
              </a:rPr>
              <a:t>领导者需掌握精益文化塑造与组织赋能技巧。</a:t>
            </a:r>
            <a:endParaRPr lang="en-US" sz="1000">
              <a:solidFill>
                <a:srgbClr val="000000">
                  <a:alpha val="64706"/>
                  <a:alpha val="65000"/>
                </a:srgbClr>
              </a:solidFill>
              <a:latin typeface="Noto Sans SC"/>
              <a:ea typeface="Noto Sans SC"/>
              <a:cs typeface="Noto Sans SC"/>
            </a:endParaRPr>
          </a:p>
        </p:txBody>
      </p:sp>
      <p:sp>
        <p:nvSpPr>
          <p:cNvPr id="46" name="TextBox 46"/>
          <p:cNvSpPr txBox="1"/>
          <p:nvPr/>
        </p:nvSpPr>
        <p:spPr>
          <a:xfrm flipH="1">
            <a:off x="11232547" y="5859780"/>
            <a:ext cx="525971" cy="359093"/>
          </a:xfrm>
          <a:prstGeom prst="rect">
            <a:avLst/>
          </a:prstGeom>
        </p:spPr>
        <p:txBody>
          <a:bodyPr vert="horz" wrap="square" lIns="25432" tIns="25432" rIns="25432" bIns="25432" rtlCol="0" anchor="t" anchorCtr="0">
            <a:spAutoFit/>
          </a:bodyPr>
          <a:lstStyle/>
          <a:p>
            <a:pPr algn="ctr">
              <a:lnSpc>
                <a:spcPct val="100000"/>
              </a:lnSpc>
              <a:spcBef>
                <a:spcPct val="0"/>
              </a:spcBef>
              <a:spcAft>
                <a:spcPct val="0"/>
              </a:spcAft>
            </a:pPr>
            <a:r>
              <a:rPr lang="en-US" sz="2000">
                <a:solidFill>
                  <a:srgbClr val="FFFFFF">
                    <a:alpha val="100000"/>
                  </a:srgbClr>
                </a:solidFill>
                <a:latin typeface="Noto Sans SC"/>
                <a:ea typeface="Noto Sans SC"/>
                <a:cs typeface="Noto Sans SC"/>
              </a:rPr>
              <a:t>04</a:t>
            </a:r>
            <a:endParaRPr lang="en-US" sz="2000">
              <a:solidFill>
                <a:srgbClr val="FFFFFF">
                  <a:alpha val="100000"/>
                </a:srgbClr>
              </a:solidFill>
              <a:latin typeface="Noto Sans SC"/>
              <a:ea typeface="Noto Sans SC"/>
              <a:cs typeface="Noto Sans SC"/>
            </a:endParaRPr>
          </a:p>
        </p:txBody>
      </p:sp>
      <p:sp>
        <p:nvSpPr>
          <p:cNvPr id="47" name="Freeform 47"/>
          <p:cNvSpPr/>
          <p:nvPr/>
        </p:nvSpPr>
        <p:spPr>
          <a:xfrm>
            <a:off x="5526724" y="5592798"/>
            <a:ext cx="1238536" cy="1057751"/>
          </a:xfrm>
          <a:custGeom>
            <a:avLst/>
            <a:gdLst/>
            <a:ahLst/>
            <a:cxnLst/>
            <a:rect l="l" t="t" r="r" b="b"/>
            <a:pathLst>
              <a:path w="598714" h="511324">
                <a:moveTo>
                  <a:pt x="598715" y="185"/>
                </a:moveTo>
                <a:lnTo>
                  <a:pt x="299450" y="511325"/>
                </a:lnTo>
                <a:lnTo>
                  <a:pt x="0" y="0"/>
                </a:lnTo>
                <a:cubicBezTo>
                  <a:pt x="33416" y="33885"/>
                  <a:pt x="154802" y="58999"/>
                  <a:pt x="299450" y="58999"/>
                </a:cubicBezTo>
                <a:cubicBezTo>
                  <a:pt x="443913" y="58999"/>
                  <a:pt x="565207" y="33977"/>
                  <a:pt x="598715" y="185"/>
                </a:cubicBezTo>
              </a:path>
            </a:pathLst>
          </a:custGeom>
          <a:gradFill>
            <a:gsLst>
              <a:gs pos="0">
                <a:schemeClr val="accent1">
                  <a:alpha val="100000"/>
                  <a:lumMod val="50000"/>
                </a:schemeClr>
              </a:gs>
              <a:gs pos="96000">
                <a:schemeClr val="accent1">
                  <a:alpha val="100000"/>
                  <a:lumMod val="75000"/>
                </a:schemeClr>
              </a:gs>
            </a:gsLst>
            <a:lin ang="0"/>
          </a:gradFill>
        </p:spPr>
      </p:sp>
      <p:sp>
        <p:nvSpPr>
          <p:cNvPr id="48" name="Freeform 48"/>
          <p:cNvSpPr/>
          <p:nvPr/>
        </p:nvSpPr>
        <p:spPr>
          <a:xfrm>
            <a:off x="5507959" y="5393059"/>
            <a:ext cx="1276541" cy="322040"/>
          </a:xfrm>
          <a:custGeom>
            <a:avLst/>
            <a:gdLst/>
            <a:ahLst/>
            <a:cxnLst/>
            <a:rect l="l" t="t" r="r" b="b"/>
            <a:pathLst>
              <a:path w="617084" h="155668">
                <a:moveTo>
                  <a:pt x="617084" y="77742"/>
                </a:moveTo>
                <a:cubicBezTo>
                  <a:pt x="617084" y="79035"/>
                  <a:pt x="616992" y="80327"/>
                  <a:pt x="616715" y="81620"/>
                </a:cubicBezTo>
                <a:cubicBezTo>
                  <a:pt x="615792" y="86790"/>
                  <a:pt x="612653" y="91961"/>
                  <a:pt x="607761" y="96854"/>
                </a:cubicBezTo>
                <a:cubicBezTo>
                  <a:pt x="574253" y="130647"/>
                  <a:pt x="452959" y="155669"/>
                  <a:pt x="308496" y="155669"/>
                </a:cubicBezTo>
                <a:cubicBezTo>
                  <a:pt x="163848" y="155669"/>
                  <a:pt x="42370" y="130555"/>
                  <a:pt x="9046" y="96670"/>
                </a:cubicBezTo>
                <a:cubicBezTo>
                  <a:pt x="4339" y="91869"/>
                  <a:pt x="1477" y="86975"/>
                  <a:pt x="369" y="81897"/>
                </a:cubicBezTo>
                <a:cubicBezTo>
                  <a:pt x="92" y="80512"/>
                  <a:pt x="0" y="79219"/>
                  <a:pt x="0" y="77834"/>
                </a:cubicBezTo>
                <a:cubicBezTo>
                  <a:pt x="0" y="34809"/>
                  <a:pt x="138186" y="0"/>
                  <a:pt x="308496" y="0"/>
                </a:cubicBezTo>
                <a:cubicBezTo>
                  <a:pt x="478898" y="-92"/>
                  <a:pt x="617084" y="34716"/>
                  <a:pt x="617084" y="77742"/>
                </a:cubicBezTo>
              </a:path>
            </a:pathLst>
          </a:custGeom>
          <a:gradFill>
            <a:gsLst>
              <a:gs pos="0">
                <a:schemeClr val="accent1">
                  <a:alpha val="0"/>
                </a:schemeClr>
              </a:gs>
              <a:gs pos="28000">
                <a:schemeClr val="accent1">
                  <a:alpha val="100000"/>
                </a:schemeClr>
              </a:gs>
              <a:gs pos="100000">
                <a:schemeClr val="accent1">
                  <a:alpha val="100000"/>
                  <a:lumMod val="60000"/>
                  <a:lumOff val="40000"/>
                </a:schemeClr>
              </a:gs>
            </a:gsLst>
            <a:lin ang="5400000"/>
          </a:gradFill>
        </p:spPr>
        <p:txBody>
          <a:bodyPr vert="horz" wrap="square" rtlCol="0" anchor="t" anchorCtr="0">
            <a:normAutofit/>
          </a:bodyPr>
          <a:lstStyle/>
          <a:p>
            <a:pPr algn="l">
              <a:lnSpc>
                <a:spcPct val="100000"/>
              </a:lnSpc>
              <a:spcBef>
                <a:spcPts val="375"/>
              </a:spcBef>
              <a:defRPr/>
            </a:pPr>
            <a:endParaRPr lang="en-US" sz="1100"/>
          </a:p>
        </p:txBody>
      </p:sp>
      <p:sp>
        <p:nvSpPr>
          <p:cNvPr id="49" name="Freeform 49"/>
          <p:cNvSpPr/>
          <p:nvPr/>
        </p:nvSpPr>
        <p:spPr>
          <a:xfrm>
            <a:off x="4990656" y="4670683"/>
            <a:ext cx="2311051" cy="884682"/>
          </a:xfrm>
          <a:custGeom>
            <a:avLst/>
            <a:gdLst/>
            <a:ahLst/>
            <a:cxnLst/>
            <a:rect l="l" t="t" r="r" b="b"/>
            <a:pathLst>
              <a:path w="1117213" h="427673">
                <a:moveTo>
                  <a:pt x="1112875" y="4340"/>
                </a:moveTo>
                <a:cubicBezTo>
                  <a:pt x="1041612" y="71094"/>
                  <a:pt x="820348" y="119937"/>
                  <a:pt x="558468" y="119937"/>
                </a:cubicBezTo>
                <a:cubicBezTo>
                  <a:pt x="296496" y="119937"/>
                  <a:pt x="75509" y="71186"/>
                  <a:pt x="3969" y="4340"/>
                </a:cubicBezTo>
                <a:cubicBezTo>
                  <a:pt x="2585" y="3047"/>
                  <a:pt x="1292" y="1662"/>
                  <a:pt x="0" y="369"/>
                </a:cubicBezTo>
                <a:lnTo>
                  <a:pt x="183325" y="313369"/>
                </a:lnTo>
                <a:cubicBezTo>
                  <a:pt x="183325" y="313461"/>
                  <a:pt x="183418" y="313553"/>
                  <a:pt x="183418" y="313646"/>
                </a:cubicBezTo>
                <a:cubicBezTo>
                  <a:pt x="185264" y="319647"/>
                  <a:pt x="188218" y="325556"/>
                  <a:pt x="192464" y="331373"/>
                </a:cubicBezTo>
                <a:cubicBezTo>
                  <a:pt x="193941" y="333312"/>
                  <a:pt x="195510" y="335251"/>
                  <a:pt x="197172" y="337190"/>
                </a:cubicBezTo>
                <a:cubicBezTo>
                  <a:pt x="243788" y="389541"/>
                  <a:pt x="387789" y="427673"/>
                  <a:pt x="558468" y="427673"/>
                </a:cubicBezTo>
                <a:cubicBezTo>
                  <a:pt x="729147" y="427673"/>
                  <a:pt x="873334" y="389449"/>
                  <a:pt x="919765" y="337190"/>
                </a:cubicBezTo>
                <a:cubicBezTo>
                  <a:pt x="921334" y="335343"/>
                  <a:pt x="922811" y="333497"/>
                  <a:pt x="924196" y="331650"/>
                </a:cubicBezTo>
                <a:cubicBezTo>
                  <a:pt x="928719" y="325648"/>
                  <a:pt x="931949" y="319462"/>
                  <a:pt x="933796" y="313184"/>
                </a:cubicBezTo>
                <a:cubicBezTo>
                  <a:pt x="933796" y="313092"/>
                  <a:pt x="933796" y="313092"/>
                  <a:pt x="933796" y="313092"/>
                </a:cubicBezTo>
                <a:lnTo>
                  <a:pt x="1117213" y="0"/>
                </a:lnTo>
                <a:cubicBezTo>
                  <a:pt x="1115829" y="1385"/>
                  <a:pt x="1114352" y="2862"/>
                  <a:pt x="1112875" y="4340"/>
                </a:cubicBezTo>
              </a:path>
            </a:pathLst>
          </a:custGeom>
          <a:gradFill>
            <a:gsLst>
              <a:gs pos="0">
                <a:schemeClr val="accent1">
                  <a:alpha val="100000"/>
                  <a:lumMod val="50000"/>
                </a:schemeClr>
              </a:gs>
              <a:gs pos="96000">
                <a:schemeClr val="accent1">
                  <a:alpha val="100000"/>
                  <a:lumMod val="75000"/>
                </a:schemeClr>
              </a:gs>
            </a:gsLst>
            <a:lin ang="0"/>
          </a:gradFill>
        </p:spPr>
        <p:txBody>
          <a:bodyPr vert="horz" wrap="square" rtlCol="0" anchor="t" anchorCtr="0">
            <a:normAutofit/>
          </a:bodyPr>
          <a:lstStyle/>
          <a:p>
            <a:pPr algn="l">
              <a:lnSpc>
                <a:spcPct val="100000"/>
              </a:lnSpc>
              <a:spcBef>
                <a:spcPts val="375"/>
              </a:spcBef>
              <a:defRPr/>
            </a:pPr>
            <a:endParaRPr lang="en-US" sz="1100"/>
          </a:p>
        </p:txBody>
      </p:sp>
      <p:sp>
        <p:nvSpPr>
          <p:cNvPr id="50" name="Freeform 50"/>
          <p:cNvSpPr/>
          <p:nvPr/>
        </p:nvSpPr>
        <p:spPr>
          <a:xfrm>
            <a:off x="4948842" y="4247106"/>
            <a:ext cx="2394299" cy="671703"/>
          </a:xfrm>
          <a:custGeom>
            <a:avLst/>
            <a:gdLst/>
            <a:ahLst/>
            <a:cxnLst/>
            <a:rect l="l" t="t" r="r" b="b"/>
            <a:pathLst>
              <a:path w="1157460" h="324725">
                <a:moveTo>
                  <a:pt x="1157460" y="162316"/>
                </a:moveTo>
                <a:cubicBezTo>
                  <a:pt x="1157460" y="164902"/>
                  <a:pt x="1157183" y="167672"/>
                  <a:pt x="1156629" y="170257"/>
                </a:cubicBezTo>
                <a:cubicBezTo>
                  <a:pt x="1156537" y="171180"/>
                  <a:pt x="1156352" y="172011"/>
                  <a:pt x="1156075" y="172842"/>
                </a:cubicBezTo>
                <a:cubicBezTo>
                  <a:pt x="1155798" y="174689"/>
                  <a:pt x="1155244" y="176443"/>
                  <a:pt x="1154691" y="178290"/>
                </a:cubicBezTo>
                <a:cubicBezTo>
                  <a:pt x="1154691" y="178290"/>
                  <a:pt x="1154691" y="178290"/>
                  <a:pt x="1154691" y="178474"/>
                </a:cubicBezTo>
                <a:cubicBezTo>
                  <a:pt x="1151829" y="186415"/>
                  <a:pt x="1146844" y="194355"/>
                  <a:pt x="1139921" y="202018"/>
                </a:cubicBezTo>
                <a:cubicBezTo>
                  <a:pt x="1139090" y="202942"/>
                  <a:pt x="1138260" y="203865"/>
                  <a:pt x="1137429" y="204788"/>
                </a:cubicBezTo>
                <a:cubicBezTo>
                  <a:pt x="1136044" y="206173"/>
                  <a:pt x="1134567" y="207650"/>
                  <a:pt x="1133090" y="209128"/>
                </a:cubicBezTo>
                <a:cubicBezTo>
                  <a:pt x="1061828" y="275883"/>
                  <a:pt x="840564" y="324725"/>
                  <a:pt x="578684" y="324725"/>
                </a:cubicBezTo>
                <a:cubicBezTo>
                  <a:pt x="316711" y="324725"/>
                  <a:pt x="95724" y="275975"/>
                  <a:pt x="24185" y="209128"/>
                </a:cubicBezTo>
                <a:cubicBezTo>
                  <a:pt x="22800" y="207835"/>
                  <a:pt x="21508" y="206450"/>
                  <a:pt x="20216" y="205158"/>
                </a:cubicBezTo>
                <a:cubicBezTo>
                  <a:pt x="19108" y="203957"/>
                  <a:pt x="18000" y="202849"/>
                  <a:pt x="16985" y="201649"/>
                </a:cubicBezTo>
                <a:cubicBezTo>
                  <a:pt x="10431" y="194263"/>
                  <a:pt x="5908" y="186692"/>
                  <a:pt x="3046" y="179028"/>
                </a:cubicBezTo>
                <a:cubicBezTo>
                  <a:pt x="3046" y="178936"/>
                  <a:pt x="2954" y="178751"/>
                  <a:pt x="2954" y="178659"/>
                </a:cubicBezTo>
                <a:cubicBezTo>
                  <a:pt x="2215" y="176812"/>
                  <a:pt x="1754" y="174873"/>
                  <a:pt x="1385" y="172934"/>
                </a:cubicBezTo>
                <a:cubicBezTo>
                  <a:pt x="1108" y="172196"/>
                  <a:pt x="1016" y="171457"/>
                  <a:pt x="831" y="170718"/>
                </a:cubicBezTo>
                <a:cubicBezTo>
                  <a:pt x="277" y="167949"/>
                  <a:pt x="0" y="165086"/>
                  <a:pt x="0" y="162316"/>
                </a:cubicBezTo>
                <a:cubicBezTo>
                  <a:pt x="0" y="72664"/>
                  <a:pt x="259111" y="0"/>
                  <a:pt x="578684" y="0"/>
                </a:cubicBezTo>
                <a:cubicBezTo>
                  <a:pt x="898349" y="0"/>
                  <a:pt x="1157460" y="72664"/>
                  <a:pt x="1157460" y="162316"/>
                </a:cubicBezTo>
              </a:path>
            </a:pathLst>
          </a:custGeom>
          <a:gradFill>
            <a:gsLst>
              <a:gs pos="0">
                <a:schemeClr val="accent1">
                  <a:alpha val="0"/>
                </a:schemeClr>
              </a:gs>
              <a:gs pos="47000">
                <a:schemeClr val="accent1">
                  <a:alpha val="100000"/>
                </a:schemeClr>
              </a:gs>
              <a:gs pos="100000">
                <a:schemeClr val="accent1">
                  <a:alpha val="100000"/>
                  <a:lumMod val="60000"/>
                  <a:lumOff val="40000"/>
                </a:schemeClr>
              </a:gs>
            </a:gsLst>
            <a:lin ang="5400000"/>
          </a:gradFill>
        </p:spPr>
        <p:txBody>
          <a:bodyPr vert="horz" wrap="square" rtlCol="0" anchor="t" anchorCtr="0">
            <a:normAutofit/>
          </a:bodyPr>
          <a:lstStyle/>
          <a:p>
            <a:pPr algn="l">
              <a:lnSpc>
                <a:spcPct val="100000"/>
              </a:lnSpc>
              <a:spcBef>
                <a:spcPts val="375"/>
              </a:spcBef>
              <a:defRPr/>
            </a:pPr>
            <a:endParaRPr lang="en-US" sz="1100"/>
          </a:p>
        </p:txBody>
      </p:sp>
      <p:sp>
        <p:nvSpPr>
          <p:cNvPr id="51" name="Freeform 51"/>
          <p:cNvSpPr/>
          <p:nvPr/>
        </p:nvSpPr>
        <p:spPr>
          <a:xfrm>
            <a:off x="4387724" y="3639316"/>
            <a:ext cx="3517868" cy="1093660"/>
          </a:xfrm>
          <a:custGeom>
            <a:avLst/>
            <a:gdLst/>
            <a:ahLst/>
            <a:cxnLst/>
            <a:rect l="l" t="t" r="r" b="b"/>
            <a:pathLst>
              <a:path w="1700604" h="528682">
                <a:moveTo>
                  <a:pt x="1695066" y="6832"/>
                </a:moveTo>
                <a:cubicBezTo>
                  <a:pt x="1628881" y="82082"/>
                  <a:pt x="1477956" y="145051"/>
                  <a:pt x="1279954" y="182814"/>
                </a:cubicBezTo>
                <a:cubicBezTo>
                  <a:pt x="1165583" y="151791"/>
                  <a:pt x="1015027" y="132863"/>
                  <a:pt x="849979" y="132863"/>
                </a:cubicBezTo>
                <a:cubicBezTo>
                  <a:pt x="684931" y="132863"/>
                  <a:pt x="534375" y="151791"/>
                  <a:pt x="420005" y="182814"/>
                </a:cubicBezTo>
                <a:cubicBezTo>
                  <a:pt x="222095" y="145051"/>
                  <a:pt x="71170" y="82174"/>
                  <a:pt x="4708" y="6832"/>
                </a:cubicBezTo>
                <a:cubicBezTo>
                  <a:pt x="3046" y="4986"/>
                  <a:pt x="1569" y="2955"/>
                  <a:pt x="0" y="1108"/>
                </a:cubicBezTo>
                <a:lnTo>
                  <a:pt x="207049" y="354640"/>
                </a:lnTo>
                <a:cubicBezTo>
                  <a:pt x="207049" y="354640"/>
                  <a:pt x="207049" y="354640"/>
                  <a:pt x="207141" y="354733"/>
                </a:cubicBezTo>
                <a:cubicBezTo>
                  <a:pt x="210095" y="362396"/>
                  <a:pt x="214433" y="369875"/>
                  <a:pt x="220249" y="377261"/>
                </a:cubicBezTo>
                <a:cubicBezTo>
                  <a:pt x="220618" y="377723"/>
                  <a:pt x="220987" y="378184"/>
                  <a:pt x="221356" y="378646"/>
                </a:cubicBezTo>
                <a:cubicBezTo>
                  <a:pt x="222464" y="380123"/>
                  <a:pt x="223756" y="381508"/>
                  <a:pt x="224956" y="382986"/>
                </a:cubicBezTo>
                <a:cubicBezTo>
                  <a:pt x="226433" y="384555"/>
                  <a:pt x="227818" y="386217"/>
                  <a:pt x="229387" y="387787"/>
                </a:cubicBezTo>
                <a:cubicBezTo>
                  <a:pt x="309511" y="469222"/>
                  <a:pt x="556806" y="528683"/>
                  <a:pt x="849979" y="528683"/>
                </a:cubicBezTo>
                <a:cubicBezTo>
                  <a:pt x="1143060" y="528683"/>
                  <a:pt x="1390724" y="469130"/>
                  <a:pt x="1470479" y="387787"/>
                </a:cubicBezTo>
                <a:cubicBezTo>
                  <a:pt x="1472140" y="385940"/>
                  <a:pt x="1473710" y="384186"/>
                  <a:pt x="1475279" y="382524"/>
                </a:cubicBezTo>
                <a:cubicBezTo>
                  <a:pt x="1476202" y="381323"/>
                  <a:pt x="1477125" y="380216"/>
                  <a:pt x="1478048" y="379108"/>
                </a:cubicBezTo>
                <a:cubicBezTo>
                  <a:pt x="1478879" y="378184"/>
                  <a:pt x="1479617" y="377169"/>
                  <a:pt x="1480356" y="376245"/>
                </a:cubicBezTo>
                <a:cubicBezTo>
                  <a:pt x="1485895" y="369136"/>
                  <a:pt x="1490233" y="361750"/>
                  <a:pt x="1493095" y="354363"/>
                </a:cubicBezTo>
                <a:cubicBezTo>
                  <a:pt x="1493187" y="354271"/>
                  <a:pt x="1493187" y="354179"/>
                  <a:pt x="1493279" y="353994"/>
                </a:cubicBezTo>
                <a:lnTo>
                  <a:pt x="1700605" y="0"/>
                </a:lnTo>
                <a:cubicBezTo>
                  <a:pt x="1698851" y="2216"/>
                  <a:pt x="1696912" y="4432"/>
                  <a:pt x="1695066" y="6832"/>
                </a:cubicBezTo>
              </a:path>
            </a:pathLst>
          </a:custGeom>
          <a:gradFill>
            <a:gsLst>
              <a:gs pos="100000">
                <a:schemeClr val="accent1">
                  <a:alpha val="100000"/>
                  <a:lumMod val="75000"/>
                </a:schemeClr>
              </a:gs>
              <a:gs pos="0">
                <a:schemeClr val="accent1">
                  <a:alpha val="100000"/>
                  <a:lumMod val="50000"/>
                </a:schemeClr>
              </a:gs>
            </a:gsLst>
            <a:lin ang="0"/>
          </a:gradFill>
        </p:spPr>
        <p:txBody>
          <a:bodyPr vert="horz" wrap="square" rtlCol="0" anchor="t" anchorCtr="0">
            <a:normAutofit/>
          </a:bodyPr>
          <a:lstStyle/>
          <a:p>
            <a:pPr algn="l">
              <a:lnSpc>
                <a:spcPct val="100000"/>
              </a:lnSpc>
              <a:spcBef>
                <a:spcPts val="375"/>
              </a:spcBef>
              <a:defRPr/>
            </a:pPr>
            <a:endParaRPr lang="en-US" sz="1100"/>
          </a:p>
        </p:txBody>
      </p:sp>
      <p:sp>
        <p:nvSpPr>
          <p:cNvPr id="52" name="Freeform 52"/>
          <p:cNvSpPr/>
          <p:nvPr/>
        </p:nvSpPr>
        <p:spPr>
          <a:xfrm>
            <a:off x="4321240" y="2852074"/>
            <a:ext cx="3649599" cy="1244346"/>
          </a:xfrm>
          <a:custGeom>
            <a:avLst/>
            <a:gdLst/>
            <a:ahLst/>
            <a:cxnLst/>
            <a:rect l="l" t="t" r="r" b="b"/>
            <a:pathLst>
              <a:path w="1764297" h="601530">
                <a:moveTo>
                  <a:pt x="1764298" y="300719"/>
                </a:moveTo>
                <a:cubicBezTo>
                  <a:pt x="1764298" y="305521"/>
                  <a:pt x="1763929" y="310691"/>
                  <a:pt x="1763006" y="315492"/>
                </a:cubicBezTo>
                <a:cubicBezTo>
                  <a:pt x="1762913" y="317154"/>
                  <a:pt x="1762636" y="318632"/>
                  <a:pt x="1762083" y="320201"/>
                </a:cubicBezTo>
                <a:cubicBezTo>
                  <a:pt x="1761713" y="323617"/>
                  <a:pt x="1760883" y="326849"/>
                  <a:pt x="1759959" y="330357"/>
                </a:cubicBezTo>
                <a:cubicBezTo>
                  <a:pt x="1759959" y="330357"/>
                  <a:pt x="1759959" y="330357"/>
                  <a:pt x="1759959" y="330634"/>
                </a:cubicBezTo>
                <a:cubicBezTo>
                  <a:pt x="1759498" y="332389"/>
                  <a:pt x="1758852" y="334235"/>
                  <a:pt x="1758205" y="336082"/>
                </a:cubicBezTo>
                <a:cubicBezTo>
                  <a:pt x="1758113" y="336359"/>
                  <a:pt x="1758113" y="336451"/>
                  <a:pt x="1758021" y="336636"/>
                </a:cubicBezTo>
                <a:cubicBezTo>
                  <a:pt x="1757744" y="337467"/>
                  <a:pt x="1757375" y="338390"/>
                  <a:pt x="1757006" y="339221"/>
                </a:cubicBezTo>
                <a:cubicBezTo>
                  <a:pt x="1753128" y="349654"/>
                  <a:pt x="1747590" y="359903"/>
                  <a:pt x="1740667" y="369875"/>
                </a:cubicBezTo>
                <a:cubicBezTo>
                  <a:pt x="1739652" y="371260"/>
                  <a:pt x="1738636" y="372829"/>
                  <a:pt x="1737528" y="374214"/>
                </a:cubicBezTo>
                <a:cubicBezTo>
                  <a:pt x="1736236" y="375876"/>
                  <a:pt x="1734944" y="377630"/>
                  <a:pt x="1733744" y="379385"/>
                </a:cubicBezTo>
                <a:cubicBezTo>
                  <a:pt x="1733467" y="379754"/>
                  <a:pt x="1733098" y="380123"/>
                  <a:pt x="1732729" y="380585"/>
                </a:cubicBezTo>
                <a:cubicBezTo>
                  <a:pt x="1730975" y="382801"/>
                  <a:pt x="1729036" y="385017"/>
                  <a:pt x="1727190" y="387417"/>
                </a:cubicBezTo>
                <a:cubicBezTo>
                  <a:pt x="1618542" y="511048"/>
                  <a:pt x="1281246" y="601531"/>
                  <a:pt x="882103" y="601531"/>
                </a:cubicBezTo>
                <a:cubicBezTo>
                  <a:pt x="482775" y="601531"/>
                  <a:pt x="146033" y="511140"/>
                  <a:pt x="36831" y="387417"/>
                </a:cubicBezTo>
                <a:cubicBezTo>
                  <a:pt x="35170" y="385571"/>
                  <a:pt x="33693" y="383540"/>
                  <a:pt x="32124" y="381693"/>
                </a:cubicBezTo>
                <a:cubicBezTo>
                  <a:pt x="31662" y="381139"/>
                  <a:pt x="31293" y="380677"/>
                  <a:pt x="30831" y="380123"/>
                </a:cubicBezTo>
                <a:cubicBezTo>
                  <a:pt x="29170" y="377907"/>
                  <a:pt x="27416" y="375784"/>
                  <a:pt x="25939" y="373568"/>
                </a:cubicBezTo>
                <a:cubicBezTo>
                  <a:pt x="25385" y="372829"/>
                  <a:pt x="24923" y="372090"/>
                  <a:pt x="24462" y="371444"/>
                </a:cubicBezTo>
                <a:cubicBezTo>
                  <a:pt x="17077" y="360919"/>
                  <a:pt x="11446" y="350393"/>
                  <a:pt x="7385" y="339590"/>
                </a:cubicBezTo>
                <a:cubicBezTo>
                  <a:pt x="7108" y="338759"/>
                  <a:pt x="6831" y="338021"/>
                  <a:pt x="6554" y="337190"/>
                </a:cubicBezTo>
                <a:cubicBezTo>
                  <a:pt x="6462" y="337098"/>
                  <a:pt x="6462" y="337098"/>
                  <a:pt x="6462" y="337098"/>
                </a:cubicBezTo>
                <a:cubicBezTo>
                  <a:pt x="5815" y="335251"/>
                  <a:pt x="5169" y="333589"/>
                  <a:pt x="4708" y="331742"/>
                </a:cubicBezTo>
                <a:cubicBezTo>
                  <a:pt x="4708" y="331465"/>
                  <a:pt x="4523" y="331188"/>
                  <a:pt x="4523" y="331004"/>
                </a:cubicBezTo>
                <a:cubicBezTo>
                  <a:pt x="3415" y="327495"/>
                  <a:pt x="2677" y="323987"/>
                  <a:pt x="2215" y="320386"/>
                </a:cubicBezTo>
                <a:cubicBezTo>
                  <a:pt x="1661" y="318908"/>
                  <a:pt x="1569" y="317708"/>
                  <a:pt x="1292" y="316323"/>
                </a:cubicBezTo>
                <a:cubicBezTo>
                  <a:pt x="369" y="311060"/>
                  <a:pt x="0" y="305890"/>
                  <a:pt x="0" y="300719"/>
                </a:cubicBezTo>
                <a:cubicBezTo>
                  <a:pt x="0" y="134617"/>
                  <a:pt x="394897" y="0"/>
                  <a:pt x="882103" y="0"/>
                </a:cubicBezTo>
                <a:cubicBezTo>
                  <a:pt x="1369401" y="0"/>
                  <a:pt x="1764298" y="134617"/>
                  <a:pt x="1764298" y="300719"/>
                </a:cubicBezTo>
              </a:path>
            </a:pathLst>
          </a:custGeom>
          <a:gradFill>
            <a:gsLst>
              <a:gs pos="17000">
                <a:schemeClr val="accent1">
                  <a:alpha val="0"/>
                </a:schemeClr>
              </a:gs>
              <a:gs pos="56000">
                <a:schemeClr val="accent1">
                  <a:alpha val="100000"/>
                </a:schemeClr>
              </a:gs>
              <a:gs pos="96000">
                <a:schemeClr val="accent1">
                  <a:alpha val="100000"/>
                  <a:lumMod val="60000"/>
                  <a:lumOff val="40000"/>
                </a:schemeClr>
              </a:gs>
            </a:gsLst>
            <a:lin ang="5400000"/>
          </a:gradFill>
        </p:spPr>
      </p:sp>
      <p:sp>
        <p:nvSpPr>
          <p:cNvPr id="53" name="Freeform 53"/>
          <p:cNvSpPr/>
          <p:nvPr/>
        </p:nvSpPr>
        <p:spPr>
          <a:xfrm>
            <a:off x="3634963" y="1840996"/>
            <a:ext cx="5022532" cy="2080450"/>
          </a:xfrm>
          <a:custGeom>
            <a:avLst/>
            <a:gdLst/>
            <a:ahLst/>
            <a:cxnLst/>
            <a:rect l="l" t="t" r="r" b="b"/>
            <a:pathLst>
              <a:path w="2427998" h="1005752">
                <a:moveTo>
                  <a:pt x="2427075" y="179213"/>
                </a:moveTo>
                <a:lnTo>
                  <a:pt x="110494" y="0"/>
                </a:lnTo>
                <a:cubicBezTo>
                  <a:pt x="107632" y="2401"/>
                  <a:pt x="104863" y="4893"/>
                  <a:pt x="102094" y="7294"/>
                </a:cubicBezTo>
                <a:cubicBezTo>
                  <a:pt x="36370" y="65554"/>
                  <a:pt x="0" y="130001"/>
                  <a:pt x="0" y="197679"/>
                </a:cubicBezTo>
                <a:cubicBezTo>
                  <a:pt x="0" y="205804"/>
                  <a:pt x="461" y="213929"/>
                  <a:pt x="1661" y="222331"/>
                </a:cubicBezTo>
                <a:cubicBezTo>
                  <a:pt x="2123" y="224455"/>
                  <a:pt x="2308" y="226301"/>
                  <a:pt x="2954" y="228702"/>
                </a:cubicBezTo>
                <a:cubicBezTo>
                  <a:pt x="3692" y="234334"/>
                  <a:pt x="4708" y="239874"/>
                  <a:pt x="6185" y="245414"/>
                </a:cubicBezTo>
                <a:cubicBezTo>
                  <a:pt x="6185" y="245598"/>
                  <a:pt x="6462" y="246060"/>
                  <a:pt x="6462" y="246522"/>
                </a:cubicBezTo>
                <a:cubicBezTo>
                  <a:pt x="7108" y="249384"/>
                  <a:pt x="7939" y="252061"/>
                  <a:pt x="8862" y="255016"/>
                </a:cubicBezTo>
                <a:cubicBezTo>
                  <a:pt x="8862" y="255016"/>
                  <a:pt x="8862" y="255016"/>
                  <a:pt x="8954" y="255108"/>
                </a:cubicBezTo>
                <a:cubicBezTo>
                  <a:pt x="9323" y="256401"/>
                  <a:pt x="9785" y="257694"/>
                  <a:pt x="10062" y="258894"/>
                </a:cubicBezTo>
                <a:cubicBezTo>
                  <a:pt x="11169" y="262125"/>
                  <a:pt x="12277" y="265357"/>
                  <a:pt x="13569" y="268496"/>
                </a:cubicBezTo>
                <a:cubicBezTo>
                  <a:pt x="15231" y="272928"/>
                  <a:pt x="17077" y="277360"/>
                  <a:pt x="19108" y="281792"/>
                </a:cubicBezTo>
                <a:lnTo>
                  <a:pt x="46431" y="328418"/>
                </a:lnTo>
                <a:lnTo>
                  <a:pt x="252742" y="680750"/>
                </a:lnTo>
                <a:cubicBezTo>
                  <a:pt x="252742" y="680750"/>
                  <a:pt x="252742" y="680750"/>
                  <a:pt x="252742" y="680750"/>
                </a:cubicBezTo>
                <a:cubicBezTo>
                  <a:pt x="256803" y="691830"/>
                  <a:pt x="262249" y="702540"/>
                  <a:pt x="268803" y="713435"/>
                </a:cubicBezTo>
                <a:cubicBezTo>
                  <a:pt x="269265" y="714266"/>
                  <a:pt x="269819" y="715189"/>
                  <a:pt x="270373" y="716113"/>
                </a:cubicBezTo>
                <a:cubicBezTo>
                  <a:pt x="272034" y="718975"/>
                  <a:pt x="273972" y="721653"/>
                  <a:pt x="275819" y="724515"/>
                </a:cubicBezTo>
                <a:cubicBezTo>
                  <a:pt x="276280" y="725161"/>
                  <a:pt x="276742" y="725808"/>
                  <a:pt x="277203" y="726454"/>
                </a:cubicBezTo>
                <a:cubicBezTo>
                  <a:pt x="278957" y="728854"/>
                  <a:pt x="280619" y="731440"/>
                  <a:pt x="282465" y="733748"/>
                </a:cubicBezTo>
                <a:cubicBezTo>
                  <a:pt x="284126" y="735872"/>
                  <a:pt x="285788" y="737995"/>
                  <a:pt x="287542" y="740119"/>
                </a:cubicBezTo>
                <a:cubicBezTo>
                  <a:pt x="287542" y="740119"/>
                  <a:pt x="287542" y="740119"/>
                  <a:pt x="287542" y="740119"/>
                </a:cubicBezTo>
                <a:lnTo>
                  <a:pt x="287542" y="740119"/>
                </a:lnTo>
                <a:cubicBezTo>
                  <a:pt x="412897" y="894033"/>
                  <a:pt x="779917" y="1005752"/>
                  <a:pt x="1213953" y="1005752"/>
                </a:cubicBezTo>
                <a:cubicBezTo>
                  <a:pt x="1648543" y="1005752"/>
                  <a:pt x="2016578" y="893571"/>
                  <a:pt x="2140825" y="739380"/>
                </a:cubicBezTo>
                <a:lnTo>
                  <a:pt x="2140918" y="739195"/>
                </a:lnTo>
                <a:cubicBezTo>
                  <a:pt x="2142395" y="737349"/>
                  <a:pt x="2143779" y="735595"/>
                  <a:pt x="2145257" y="733655"/>
                </a:cubicBezTo>
                <a:cubicBezTo>
                  <a:pt x="2147287" y="730609"/>
                  <a:pt x="2149410" y="727746"/>
                  <a:pt x="2151349" y="724977"/>
                </a:cubicBezTo>
                <a:cubicBezTo>
                  <a:pt x="2151810" y="724422"/>
                  <a:pt x="2152180" y="723961"/>
                  <a:pt x="2152456" y="723407"/>
                </a:cubicBezTo>
                <a:cubicBezTo>
                  <a:pt x="2153841" y="721191"/>
                  <a:pt x="2155226" y="718975"/>
                  <a:pt x="2156703" y="716852"/>
                </a:cubicBezTo>
                <a:cubicBezTo>
                  <a:pt x="2157903" y="715097"/>
                  <a:pt x="2159011" y="713158"/>
                  <a:pt x="2160118" y="711404"/>
                </a:cubicBezTo>
                <a:cubicBezTo>
                  <a:pt x="2166303" y="701248"/>
                  <a:pt x="2171288" y="690907"/>
                  <a:pt x="2175257" y="680473"/>
                </a:cubicBezTo>
                <a:lnTo>
                  <a:pt x="2175349" y="680289"/>
                </a:lnTo>
                <a:lnTo>
                  <a:pt x="2383782" y="324448"/>
                </a:lnTo>
                <a:lnTo>
                  <a:pt x="2408428" y="282161"/>
                </a:lnTo>
                <a:cubicBezTo>
                  <a:pt x="2410736" y="277452"/>
                  <a:pt x="2412675" y="272743"/>
                  <a:pt x="2414521" y="267942"/>
                </a:cubicBezTo>
                <a:cubicBezTo>
                  <a:pt x="2415814" y="264803"/>
                  <a:pt x="2416921" y="261479"/>
                  <a:pt x="2417937" y="258247"/>
                </a:cubicBezTo>
                <a:cubicBezTo>
                  <a:pt x="2418583" y="256863"/>
                  <a:pt x="2419044" y="255478"/>
                  <a:pt x="2419321" y="254093"/>
                </a:cubicBezTo>
                <a:cubicBezTo>
                  <a:pt x="2419506" y="253908"/>
                  <a:pt x="2419506" y="253631"/>
                  <a:pt x="2419598" y="253354"/>
                </a:cubicBezTo>
                <a:cubicBezTo>
                  <a:pt x="2420521" y="250307"/>
                  <a:pt x="2421444" y="247537"/>
                  <a:pt x="2421998" y="244767"/>
                </a:cubicBezTo>
                <a:cubicBezTo>
                  <a:pt x="2421998" y="244306"/>
                  <a:pt x="2421998" y="244306"/>
                  <a:pt x="2421998" y="244306"/>
                </a:cubicBezTo>
                <a:cubicBezTo>
                  <a:pt x="2423291" y="238766"/>
                  <a:pt x="2424398" y="233688"/>
                  <a:pt x="2425045" y="228240"/>
                </a:cubicBezTo>
                <a:cubicBezTo>
                  <a:pt x="2425691" y="225840"/>
                  <a:pt x="2426152" y="223439"/>
                  <a:pt x="2426245" y="220854"/>
                </a:cubicBezTo>
                <a:cubicBezTo>
                  <a:pt x="2427536" y="213283"/>
                  <a:pt x="2427998" y="205158"/>
                  <a:pt x="2427998" y="197587"/>
                </a:cubicBezTo>
                <a:cubicBezTo>
                  <a:pt x="2427998" y="191493"/>
                  <a:pt x="2427721" y="185307"/>
                  <a:pt x="2427075" y="179213"/>
                </a:cubicBezTo>
              </a:path>
            </a:pathLst>
          </a:custGeom>
          <a:gradFill>
            <a:gsLst>
              <a:gs pos="0">
                <a:schemeClr val="accent1">
                  <a:alpha val="100000"/>
                  <a:lumMod val="50000"/>
                </a:schemeClr>
              </a:gs>
              <a:gs pos="96000">
                <a:schemeClr val="accent1">
                  <a:alpha val="100000"/>
                </a:schemeClr>
              </a:gs>
            </a:gsLst>
            <a:lin ang="0"/>
          </a:gradFill>
        </p:spPr>
        <p:txBody>
          <a:bodyPr vert="horz" wrap="square" rtlCol="0" anchor="t" anchorCtr="0">
            <a:normAutofit/>
          </a:bodyPr>
          <a:lstStyle/>
          <a:p>
            <a:pPr algn="l">
              <a:lnSpc>
                <a:spcPct val="100000"/>
              </a:lnSpc>
              <a:spcBef>
                <a:spcPts val="375"/>
              </a:spcBef>
              <a:defRPr/>
            </a:pPr>
            <a:endParaRPr lang="en-US" sz="1100"/>
          </a:p>
        </p:txBody>
      </p:sp>
      <p:sp>
        <p:nvSpPr>
          <p:cNvPr id="54" name="Freeform 54"/>
          <p:cNvSpPr/>
          <p:nvPr/>
        </p:nvSpPr>
        <p:spPr>
          <a:xfrm>
            <a:off x="3634963" y="1270829"/>
            <a:ext cx="5022532" cy="1958626"/>
          </a:xfrm>
          <a:custGeom>
            <a:avLst/>
            <a:gdLst/>
            <a:ahLst/>
            <a:cxnLst/>
            <a:rect l="l" t="t" r="r" b="b"/>
            <a:pathLst>
              <a:path w="2427998" h="946845">
                <a:moveTo>
                  <a:pt x="2427998" y="473284"/>
                </a:moveTo>
                <a:cubicBezTo>
                  <a:pt x="2427998" y="480856"/>
                  <a:pt x="2427536" y="488981"/>
                  <a:pt x="2426245" y="496552"/>
                </a:cubicBezTo>
                <a:cubicBezTo>
                  <a:pt x="2426152" y="499137"/>
                  <a:pt x="2425691" y="501537"/>
                  <a:pt x="2425045" y="503938"/>
                </a:cubicBezTo>
                <a:cubicBezTo>
                  <a:pt x="2424398" y="509386"/>
                  <a:pt x="2423291" y="514464"/>
                  <a:pt x="2421998" y="520003"/>
                </a:cubicBezTo>
                <a:cubicBezTo>
                  <a:pt x="2421998" y="520003"/>
                  <a:pt x="2421998" y="520003"/>
                  <a:pt x="2421998" y="520465"/>
                </a:cubicBezTo>
                <a:cubicBezTo>
                  <a:pt x="2421444" y="523235"/>
                  <a:pt x="2420521" y="526005"/>
                  <a:pt x="2419598" y="529052"/>
                </a:cubicBezTo>
                <a:cubicBezTo>
                  <a:pt x="2419506" y="529329"/>
                  <a:pt x="2419506" y="529606"/>
                  <a:pt x="2419321" y="529790"/>
                </a:cubicBezTo>
                <a:cubicBezTo>
                  <a:pt x="2419044" y="531175"/>
                  <a:pt x="2418583" y="532560"/>
                  <a:pt x="2417937" y="533945"/>
                </a:cubicBezTo>
                <a:cubicBezTo>
                  <a:pt x="2416921" y="537177"/>
                  <a:pt x="2415814" y="540501"/>
                  <a:pt x="2414521" y="543640"/>
                </a:cubicBezTo>
                <a:cubicBezTo>
                  <a:pt x="2412675" y="548441"/>
                  <a:pt x="2410736" y="553150"/>
                  <a:pt x="2408428" y="557859"/>
                </a:cubicBezTo>
                <a:cubicBezTo>
                  <a:pt x="2404736" y="566076"/>
                  <a:pt x="2400398" y="574109"/>
                  <a:pt x="2395506" y="582234"/>
                </a:cubicBezTo>
                <a:cubicBezTo>
                  <a:pt x="2394121" y="584358"/>
                  <a:pt x="2392736" y="586758"/>
                  <a:pt x="2391259" y="588974"/>
                </a:cubicBezTo>
                <a:cubicBezTo>
                  <a:pt x="2389413" y="591559"/>
                  <a:pt x="2387659" y="594329"/>
                  <a:pt x="2385906" y="597099"/>
                </a:cubicBezTo>
                <a:cubicBezTo>
                  <a:pt x="2385628" y="597745"/>
                  <a:pt x="2385167" y="598392"/>
                  <a:pt x="2384521" y="599038"/>
                </a:cubicBezTo>
                <a:cubicBezTo>
                  <a:pt x="2384244" y="599407"/>
                  <a:pt x="2383967" y="599777"/>
                  <a:pt x="2383782" y="600146"/>
                </a:cubicBezTo>
                <a:cubicBezTo>
                  <a:pt x="2381567" y="603193"/>
                  <a:pt x="2379167" y="606425"/>
                  <a:pt x="2376951" y="609748"/>
                </a:cubicBezTo>
                <a:cubicBezTo>
                  <a:pt x="2375105" y="612241"/>
                  <a:pt x="2373259" y="614457"/>
                  <a:pt x="2371413" y="616766"/>
                </a:cubicBezTo>
                <a:cubicBezTo>
                  <a:pt x="2216242" y="807797"/>
                  <a:pt x="1756636" y="946846"/>
                  <a:pt x="1213953" y="946846"/>
                </a:cubicBezTo>
                <a:cubicBezTo>
                  <a:pt x="671916" y="946846"/>
                  <a:pt x="213603" y="808443"/>
                  <a:pt x="57047" y="617689"/>
                </a:cubicBezTo>
                <a:cubicBezTo>
                  <a:pt x="54831" y="615011"/>
                  <a:pt x="52801" y="612426"/>
                  <a:pt x="50677" y="609748"/>
                </a:cubicBezTo>
                <a:cubicBezTo>
                  <a:pt x="49201" y="607994"/>
                  <a:pt x="47816" y="605963"/>
                  <a:pt x="46431" y="604024"/>
                </a:cubicBezTo>
                <a:cubicBezTo>
                  <a:pt x="45693" y="602916"/>
                  <a:pt x="44954" y="601808"/>
                  <a:pt x="44124" y="600792"/>
                </a:cubicBezTo>
                <a:cubicBezTo>
                  <a:pt x="43570" y="599961"/>
                  <a:pt x="42924" y="599130"/>
                  <a:pt x="42370" y="598392"/>
                </a:cubicBezTo>
                <a:cubicBezTo>
                  <a:pt x="40062" y="594791"/>
                  <a:pt x="37662" y="591467"/>
                  <a:pt x="35539" y="587958"/>
                </a:cubicBezTo>
                <a:cubicBezTo>
                  <a:pt x="34893" y="586758"/>
                  <a:pt x="34154" y="585650"/>
                  <a:pt x="33601" y="584635"/>
                </a:cubicBezTo>
                <a:cubicBezTo>
                  <a:pt x="28154" y="575494"/>
                  <a:pt x="23262" y="566538"/>
                  <a:pt x="19108" y="557397"/>
                </a:cubicBezTo>
                <a:cubicBezTo>
                  <a:pt x="17077" y="552965"/>
                  <a:pt x="15231" y="548533"/>
                  <a:pt x="13569" y="544102"/>
                </a:cubicBezTo>
                <a:cubicBezTo>
                  <a:pt x="12277" y="540962"/>
                  <a:pt x="11169" y="537731"/>
                  <a:pt x="10062" y="534499"/>
                </a:cubicBezTo>
                <a:cubicBezTo>
                  <a:pt x="9785" y="533299"/>
                  <a:pt x="9323" y="532006"/>
                  <a:pt x="8954" y="530714"/>
                </a:cubicBezTo>
                <a:cubicBezTo>
                  <a:pt x="8862" y="530622"/>
                  <a:pt x="8862" y="530622"/>
                  <a:pt x="8862" y="530622"/>
                </a:cubicBezTo>
                <a:cubicBezTo>
                  <a:pt x="7939" y="527667"/>
                  <a:pt x="7108" y="524989"/>
                  <a:pt x="6462" y="522127"/>
                </a:cubicBezTo>
                <a:cubicBezTo>
                  <a:pt x="6462" y="521665"/>
                  <a:pt x="6185" y="521204"/>
                  <a:pt x="6185" y="521019"/>
                </a:cubicBezTo>
                <a:cubicBezTo>
                  <a:pt x="4708" y="515479"/>
                  <a:pt x="3692" y="509939"/>
                  <a:pt x="2954" y="504307"/>
                </a:cubicBezTo>
                <a:cubicBezTo>
                  <a:pt x="2308" y="501907"/>
                  <a:pt x="2123" y="500060"/>
                  <a:pt x="1661" y="497937"/>
                </a:cubicBezTo>
                <a:cubicBezTo>
                  <a:pt x="461" y="489534"/>
                  <a:pt x="0" y="481410"/>
                  <a:pt x="0" y="473284"/>
                </a:cubicBezTo>
                <a:cubicBezTo>
                  <a:pt x="0" y="405606"/>
                  <a:pt x="36370" y="341160"/>
                  <a:pt x="102094" y="282900"/>
                </a:cubicBezTo>
                <a:cubicBezTo>
                  <a:pt x="104863" y="280499"/>
                  <a:pt x="107632" y="278006"/>
                  <a:pt x="110494" y="275605"/>
                </a:cubicBezTo>
                <a:cubicBezTo>
                  <a:pt x="302588" y="112920"/>
                  <a:pt x="724347" y="0"/>
                  <a:pt x="1213953" y="0"/>
                </a:cubicBezTo>
                <a:cubicBezTo>
                  <a:pt x="1710759" y="0"/>
                  <a:pt x="2137871" y="116336"/>
                  <a:pt x="2325720" y="282900"/>
                </a:cubicBezTo>
                <a:cubicBezTo>
                  <a:pt x="2385444" y="335805"/>
                  <a:pt x="2421075" y="393880"/>
                  <a:pt x="2427075" y="454818"/>
                </a:cubicBezTo>
                <a:cubicBezTo>
                  <a:pt x="2427721" y="460912"/>
                  <a:pt x="2427998" y="467098"/>
                  <a:pt x="2427998" y="473284"/>
                </a:cubicBezTo>
              </a:path>
            </a:pathLst>
          </a:custGeom>
          <a:gradFill>
            <a:gsLst>
              <a:gs pos="100000">
                <a:schemeClr val="accent1">
                  <a:alpha val="100000"/>
                </a:schemeClr>
              </a:gs>
              <a:gs pos="0">
                <a:schemeClr val="accent1">
                  <a:alpha val="100000"/>
                  <a:lumMod val="75000"/>
                </a:schemeClr>
              </a:gs>
            </a:gsLst>
            <a:lin ang="5400000"/>
          </a:gradFill>
        </p:spPr>
        <p:txBody>
          <a:bodyPr vert="horz" wrap="square" rtlCol="0" anchor="t" anchorCtr="0">
            <a:normAutofit/>
          </a:bodyPr>
          <a:lstStyle/>
          <a:p>
            <a:pPr algn="l">
              <a:lnSpc>
                <a:spcPct val="100000"/>
              </a:lnSpc>
              <a:spcBef>
                <a:spcPts val="375"/>
              </a:spcBef>
              <a:defRPr/>
            </a:pPr>
            <a:endParaRPr lang="en-US" sz="1100"/>
          </a:p>
        </p:txBody>
      </p:sp>
      <p:sp>
        <p:nvSpPr>
          <p:cNvPr id="55" name="Freeform 55"/>
          <p:cNvSpPr/>
          <p:nvPr/>
        </p:nvSpPr>
        <p:spPr>
          <a:xfrm>
            <a:off x="4948651" y="1919101"/>
            <a:ext cx="2394490" cy="662178"/>
          </a:xfrm>
          <a:custGeom>
            <a:avLst/>
            <a:gdLst/>
            <a:ahLst/>
            <a:cxnLst/>
            <a:rect l="l" t="t" r="r" b="b"/>
            <a:pathLst>
              <a:path w="2427998" h="946845">
                <a:moveTo>
                  <a:pt x="2427998" y="473284"/>
                </a:moveTo>
                <a:cubicBezTo>
                  <a:pt x="2427998" y="480856"/>
                  <a:pt x="2427536" y="488981"/>
                  <a:pt x="2426245" y="496552"/>
                </a:cubicBezTo>
                <a:cubicBezTo>
                  <a:pt x="2426152" y="499137"/>
                  <a:pt x="2425691" y="501537"/>
                  <a:pt x="2425045" y="503938"/>
                </a:cubicBezTo>
                <a:cubicBezTo>
                  <a:pt x="2424398" y="509386"/>
                  <a:pt x="2423291" y="514464"/>
                  <a:pt x="2421998" y="520003"/>
                </a:cubicBezTo>
                <a:cubicBezTo>
                  <a:pt x="2421998" y="520003"/>
                  <a:pt x="2421998" y="520003"/>
                  <a:pt x="2421998" y="520465"/>
                </a:cubicBezTo>
                <a:cubicBezTo>
                  <a:pt x="2421444" y="523235"/>
                  <a:pt x="2420521" y="526005"/>
                  <a:pt x="2419598" y="529052"/>
                </a:cubicBezTo>
                <a:cubicBezTo>
                  <a:pt x="2419506" y="529329"/>
                  <a:pt x="2419506" y="529606"/>
                  <a:pt x="2419321" y="529790"/>
                </a:cubicBezTo>
                <a:cubicBezTo>
                  <a:pt x="2419044" y="531175"/>
                  <a:pt x="2418583" y="532560"/>
                  <a:pt x="2417937" y="533945"/>
                </a:cubicBezTo>
                <a:cubicBezTo>
                  <a:pt x="2416921" y="537177"/>
                  <a:pt x="2415814" y="540501"/>
                  <a:pt x="2414521" y="543640"/>
                </a:cubicBezTo>
                <a:cubicBezTo>
                  <a:pt x="2412675" y="548441"/>
                  <a:pt x="2410736" y="553150"/>
                  <a:pt x="2408428" y="557859"/>
                </a:cubicBezTo>
                <a:cubicBezTo>
                  <a:pt x="2404736" y="566076"/>
                  <a:pt x="2400398" y="574109"/>
                  <a:pt x="2395506" y="582234"/>
                </a:cubicBezTo>
                <a:cubicBezTo>
                  <a:pt x="2394121" y="584358"/>
                  <a:pt x="2392736" y="586758"/>
                  <a:pt x="2391259" y="588974"/>
                </a:cubicBezTo>
                <a:cubicBezTo>
                  <a:pt x="2389413" y="591559"/>
                  <a:pt x="2387659" y="594329"/>
                  <a:pt x="2385906" y="597099"/>
                </a:cubicBezTo>
                <a:cubicBezTo>
                  <a:pt x="2385628" y="597745"/>
                  <a:pt x="2385167" y="598392"/>
                  <a:pt x="2384521" y="599038"/>
                </a:cubicBezTo>
                <a:cubicBezTo>
                  <a:pt x="2384244" y="599407"/>
                  <a:pt x="2383967" y="599777"/>
                  <a:pt x="2383782" y="600146"/>
                </a:cubicBezTo>
                <a:cubicBezTo>
                  <a:pt x="2381567" y="603193"/>
                  <a:pt x="2379167" y="606425"/>
                  <a:pt x="2376951" y="609748"/>
                </a:cubicBezTo>
                <a:cubicBezTo>
                  <a:pt x="2375105" y="612241"/>
                  <a:pt x="2373259" y="614457"/>
                  <a:pt x="2371413" y="616766"/>
                </a:cubicBezTo>
                <a:cubicBezTo>
                  <a:pt x="2216242" y="807797"/>
                  <a:pt x="1756636" y="946846"/>
                  <a:pt x="1213953" y="946846"/>
                </a:cubicBezTo>
                <a:cubicBezTo>
                  <a:pt x="671916" y="946846"/>
                  <a:pt x="213603" y="808443"/>
                  <a:pt x="57047" y="617689"/>
                </a:cubicBezTo>
                <a:cubicBezTo>
                  <a:pt x="54831" y="615011"/>
                  <a:pt x="52801" y="612426"/>
                  <a:pt x="50677" y="609748"/>
                </a:cubicBezTo>
                <a:cubicBezTo>
                  <a:pt x="49201" y="607994"/>
                  <a:pt x="47816" y="605963"/>
                  <a:pt x="46431" y="604024"/>
                </a:cubicBezTo>
                <a:cubicBezTo>
                  <a:pt x="45693" y="602916"/>
                  <a:pt x="44954" y="601808"/>
                  <a:pt x="44124" y="600792"/>
                </a:cubicBezTo>
                <a:cubicBezTo>
                  <a:pt x="43570" y="599961"/>
                  <a:pt x="42924" y="599130"/>
                  <a:pt x="42370" y="598392"/>
                </a:cubicBezTo>
                <a:cubicBezTo>
                  <a:pt x="40062" y="594791"/>
                  <a:pt x="37662" y="591467"/>
                  <a:pt x="35539" y="587958"/>
                </a:cubicBezTo>
                <a:cubicBezTo>
                  <a:pt x="34893" y="586758"/>
                  <a:pt x="34154" y="585650"/>
                  <a:pt x="33601" y="584635"/>
                </a:cubicBezTo>
                <a:cubicBezTo>
                  <a:pt x="28154" y="575494"/>
                  <a:pt x="23262" y="566538"/>
                  <a:pt x="19108" y="557397"/>
                </a:cubicBezTo>
                <a:cubicBezTo>
                  <a:pt x="17077" y="552965"/>
                  <a:pt x="15231" y="548533"/>
                  <a:pt x="13569" y="544102"/>
                </a:cubicBezTo>
                <a:cubicBezTo>
                  <a:pt x="12277" y="540962"/>
                  <a:pt x="11169" y="537731"/>
                  <a:pt x="10062" y="534499"/>
                </a:cubicBezTo>
                <a:cubicBezTo>
                  <a:pt x="9785" y="533299"/>
                  <a:pt x="9323" y="532006"/>
                  <a:pt x="8954" y="530714"/>
                </a:cubicBezTo>
                <a:cubicBezTo>
                  <a:pt x="8862" y="530622"/>
                  <a:pt x="8862" y="530622"/>
                  <a:pt x="8862" y="530622"/>
                </a:cubicBezTo>
                <a:cubicBezTo>
                  <a:pt x="7939" y="527667"/>
                  <a:pt x="7108" y="524989"/>
                  <a:pt x="6462" y="522127"/>
                </a:cubicBezTo>
                <a:cubicBezTo>
                  <a:pt x="6462" y="521665"/>
                  <a:pt x="6185" y="521204"/>
                  <a:pt x="6185" y="521019"/>
                </a:cubicBezTo>
                <a:cubicBezTo>
                  <a:pt x="4708" y="515479"/>
                  <a:pt x="3692" y="509939"/>
                  <a:pt x="2954" y="504307"/>
                </a:cubicBezTo>
                <a:cubicBezTo>
                  <a:pt x="2308" y="501907"/>
                  <a:pt x="2123" y="500060"/>
                  <a:pt x="1661" y="497937"/>
                </a:cubicBezTo>
                <a:cubicBezTo>
                  <a:pt x="461" y="489534"/>
                  <a:pt x="0" y="481410"/>
                  <a:pt x="0" y="473284"/>
                </a:cubicBezTo>
                <a:cubicBezTo>
                  <a:pt x="0" y="405606"/>
                  <a:pt x="36370" y="341160"/>
                  <a:pt x="102094" y="282900"/>
                </a:cubicBezTo>
                <a:cubicBezTo>
                  <a:pt x="104863" y="280499"/>
                  <a:pt x="107632" y="278006"/>
                  <a:pt x="110494" y="275605"/>
                </a:cubicBezTo>
                <a:cubicBezTo>
                  <a:pt x="302588" y="112920"/>
                  <a:pt x="724347" y="0"/>
                  <a:pt x="1213953" y="0"/>
                </a:cubicBezTo>
                <a:cubicBezTo>
                  <a:pt x="1710759" y="0"/>
                  <a:pt x="2137871" y="116336"/>
                  <a:pt x="2325720" y="282900"/>
                </a:cubicBezTo>
                <a:cubicBezTo>
                  <a:pt x="2385444" y="335805"/>
                  <a:pt x="2421075" y="393880"/>
                  <a:pt x="2427075" y="454818"/>
                </a:cubicBezTo>
                <a:cubicBezTo>
                  <a:pt x="2427721" y="460912"/>
                  <a:pt x="2427998" y="467098"/>
                  <a:pt x="2427998" y="473284"/>
                </a:cubicBezTo>
              </a:path>
            </a:pathLst>
          </a:custGeom>
          <a:gradFill>
            <a:gsLst>
              <a:gs pos="100000">
                <a:schemeClr val="accent1">
                  <a:alpha val="100000"/>
                  <a:lumMod val="75000"/>
                </a:schemeClr>
              </a:gs>
              <a:gs pos="0">
                <a:schemeClr val="accent1">
                  <a:alpha val="100000"/>
                  <a:lumMod val="50000"/>
                </a:schemeClr>
              </a:gs>
            </a:gsLst>
            <a:lin ang="5400000"/>
          </a:gradFill>
        </p:spPr>
      </p:sp>
      <p:sp>
        <p:nvSpPr>
          <p:cNvPr id="56" name="TextBox 56"/>
          <p:cNvSpPr txBox="1"/>
          <p:nvPr/>
        </p:nvSpPr>
        <p:spPr>
          <a:xfrm flipH="1">
            <a:off x="5827079" y="5870547"/>
            <a:ext cx="644492" cy="266700"/>
          </a:xfrm>
          <a:prstGeom prst="rect">
            <a:avLst/>
          </a:prstGeom>
          <a:noFill/>
        </p:spPr>
        <p:txBody>
          <a:bodyPr vert="horz" wrap="square" lIns="0" tIns="0" rIns="0" bIns="0" rtlCol="0" anchor="t" anchorCtr="0">
            <a:spAutoFit/>
          </a:bodyPr>
          <a:lstStyle/>
          <a:p>
            <a:pPr algn="ctr">
              <a:lnSpc>
                <a:spcPct val="100000"/>
              </a:lnSpc>
              <a:spcBef>
                <a:spcPct val="0"/>
              </a:spcBef>
            </a:pPr>
            <a:r>
              <a:rPr lang="en-US" sz="1600">
                <a:solidFill>
                  <a:srgbClr val="FFFFFF">
                    <a:alpha val="100000"/>
                  </a:srgbClr>
                </a:solidFill>
                <a:latin typeface="Noto Sans SC"/>
                <a:ea typeface="Noto Sans SC"/>
                <a:cs typeface="Noto Sans SC"/>
              </a:rPr>
              <a:t>决策层</a:t>
            </a:r>
            <a:endParaRPr lang="en-US" sz="1600">
              <a:solidFill>
                <a:srgbClr val="FFFFFF">
                  <a:alpha val="100000"/>
                </a:srgbClr>
              </a:solidFill>
              <a:latin typeface="Noto Sans SC"/>
              <a:ea typeface="Noto Sans SC"/>
              <a:cs typeface="Noto Sans SC"/>
            </a:endParaRPr>
          </a:p>
        </p:txBody>
      </p:sp>
      <p:sp>
        <p:nvSpPr>
          <p:cNvPr id="57" name="TextBox 57"/>
          <p:cNvSpPr txBox="1"/>
          <p:nvPr/>
        </p:nvSpPr>
        <p:spPr>
          <a:xfrm flipH="1">
            <a:off x="5346386" y="5112833"/>
            <a:ext cx="1568870" cy="276225"/>
          </a:xfrm>
          <a:prstGeom prst="rect">
            <a:avLst/>
          </a:prstGeom>
          <a:noFill/>
        </p:spPr>
        <p:txBody>
          <a:bodyPr vert="horz" wrap="square" lIns="0" tIns="0" rIns="0" bIns="0" rtlCol="0" anchor="t" anchorCtr="0">
            <a:spAutoFit/>
          </a:bodyPr>
          <a:lstStyle/>
          <a:p>
            <a:pPr algn="ctr">
              <a:lnSpc>
                <a:spcPct val="100000"/>
              </a:lnSpc>
              <a:spcBef>
                <a:spcPct val="0"/>
              </a:spcBef>
            </a:pPr>
            <a:r>
              <a:rPr lang="en-US" sz="1600">
                <a:solidFill>
                  <a:srgbClr val="FFFFFF">
                    <a:alpha val="100000"/>
                  </a:srgbClr>
                </a:solidFill>
                <a:latin typeface="Noto Sans SC"/>
                <a:ea typeface="Noto Sans SC"/>
                <a:cs typeface="Noto Sans SC"/>
              </a:rPr>
              <a:t>骨干层</a:t>
            </a:r>
            <a:endParaRPr lang="en-US" sz="1600">
              <a:solidFill>
                <a:srgbClr val="FFFFFF">
                  <a:alpha val="100000"/>
                </a:srgbClr>
              </a:solidFill>
              <a:latin typeface="Noto Sans SC"/>
              <a:ea typeface="Noto Sans SC"/>
              <a:cs typeface="Noto Sans SC"/>
            </a:endParaRPr>
          </a:p>
        </p:txBody>
      </p:sp>
      <p:sp>
        <p:nvSpPr>
          <p:cNvPr id="58" name="TextBox 58"/>
          <p:cNvSpPr txBox="1"/>
          <p:nvPr/>
        </p:nvSpPr>
        <p:spPr>
          <a:xfrm flipH="1">
            <a:off x="5128926" y="4315210"/>
            <a:ext cx="1943386" cy="276225"/>
          </a:xfrm>
          <a:prstGeom prst="rect">
            <a:avLst/>
          </a:prstGeom>
          <a:noFill/>
        </p:spPr>
        <p:txBody>
          <a:bodyPr vert="horz" wrap="square" lIns="0" tIns="0" rIns="0" bIns="0" rtlCol="0" anchor="t" anchorCtr="0">
            <a:spAutoFit/>
          </a:bodyPr>
          <a:lstStyle/>
          <a:p>
            <a:pPr algn="ctr">
              <a:lnSpc>
                <a:spcPct val="100000"/>
              </a:lnSpc>
              <a:spcBef>
                <a:spcPct val="0"/>
              </a:spcBef>
            </a:pPr>
            <a:r>
              <a:rPr lang="en-US" sz="1600">
                <a:solidFill>
                  <a:srgbClr val="FFFFFF">
                    <a:alpha val="100000"/>
                  </a:srgbClr>
                </a:solidFill>
                <a:latin typeface="Noto Sans SC"/>
                <a:ea typeface="Noto Sans SC"/>
                <a:cs typeface="Noto Sans SC"/>
              </a:rPr>
              <a:t>成长期</a:t>
            </a:r>
            <a:endParaRPr lang="en-US" sz="1600">
              <a:solidFill>
                <a:srgbClr val="FFFFFF">
                  <a:alpha val="100000"/>
                </a:srgbClr>
              </a:solidFill>
              <a:latin typeface="Noto Sans SC"/>
              <a:ea typeface="Noto Sans SC"/>
              <a:cs typeface="Noto Sans SC"/>
            </a:endParaRPr>
          </a:p>
        </p:txBody>
      </p:sp>
      <p:sp>
        <p:nvSpPr>
          <p:cNvPr id="59" name="TextBox 59"/>
          <p:cNvSpPr txBox="1"/>
          <p:nvPr/>
        </p:nvSpPr>
        <p:spPr>
          <a:xfrm flipH="1">
            <a:off x="5128926" y="3500251"/>
            <a:ext cx="1943386" cy="276225"/>
          </a:xfrm>
          <a:prstGeom prst="rect">
            <a:avLst/>
          </a:prstGeom>
          <a:noFill/>
        </p:spPr>
        <p:txBody>
          <a:bodyPr vert="horz" wrap="square" lIns="0" tIns="0" rIns="0" bIns="0" rtlCol="0" anchor="t" anchorCtr="0">
            <a:spAutoFit/>
          </a:bodyPr>
          <a:lstStyle/>
          <a:p>
            <a:pPr algn="ctr">
              <a:lnSpc>
                <a:spcPct val="100000"/>
              </a:lnSpc>
              <a:spcBef>
                <a:spcPct val="0"/>
              </a:spcBef>
            </a:pPr>
            <a:r>
              <a:rPr lang="en-US" sz="1600">
                <a:solidFill>
                  <a:srgbClr val="FFFFFF">
                    <a:alpha val="100000"/>
                  </a:srgbClr>
                </a:solidFill>
                <a:latin typeface="Noto Sans SC"/>
                <a:ea typeface="Noto Sans SC"/>
                <a:cs typeface="Noto Sans SC"/>
              </a:rPr>
              <a:t>执行层</a:t>
            </a:r>
            <a:endParaRPr lang="en-US" sz="1600">
              <a:solidFill>
                <a:srgbClr val="FFFFFF">
                  <a:alpha val="100000"/>
                </a:srgbClr>
              </a:solidFill>
              <a:latin typeface="Noto Sans SC"/>
              <a:ea typeface="Noto Sans SC"/>
              <a:cs typeface="Noto Sans SC"/>
            </a:endParaRPr>
          </a:p>
        </p:txBody>
      </p:sp>
      <p:sp>
        <p:nvSpPr>
          <p:cNvPr id="60" name="TextBox 6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人员培训与发展</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65700" y="1701094"/>
            <a:ext cx="3419475" cy="571500"/>
          </a:xfrm>
          <a:prstGeom prst="rect">
            <a:avLst/>
          </a:prstGeom>
        </p:spPr>
        <p:txBody>
          <a:bodyPr vert="horz" wrap="square" lIns="114300" tIns="57150" rIns="114300" bIns="57150" rtlCol="0" anchor="b" anchorCtr="0">
            <a:noAutofit/>
          </a:bodyPr>
          <a:lstStyle/>
          <a:p>
            <a:pPr algn="r">
              <a:lnSpc>
                <a:spcPct val="120000"/>
              </a:lnSpc>
            </a:pPr>
            <a:r>
              <a:rPr lang="en-US" sz="2400" b="1">
                <a:solidFill>
                  <a:schemeClr val="accent1">
                    <a:alpha val="100000"/>
                  </a:schemeClr>
                </a:solidFill>
                <a:latin typeface="Noto Sans SC"/>
                <a:ea typeface="Noto Sans SC"/>
                <a:cs typeface="Noto Sans SC"/>
              </a:rPr>
              <a:t>高层承诺</a:t>
            </a:r>
            <a:endParaRPr lang="en-US" sz="2400" b="1">
              <a:solidFill>
                <a:schemeClr val="accent1">
                  <a:alpha val="100000"/>
                </a:schemeClr>
              </a:solidFill>
              <a:latin typeface="Noto Sans SC"/>
              <a:ea typeface="Noto Sans SC"/>
              <a:cs typeface="Noto Sans SC"/>
            </a:endParaRPr>
          </a:p>
        </p:txBody>
      </p:sp>
      <p:sp>
        <p:nvSpPr>
          <p:cNvPr id="3" name="TextBox 3"/>
          <p:cNvSpPr txBox="1"/>
          <p:nvPr/>
        </p:nvSpPr>
        <p:spPr>
          <a:xfrm>
            <a:off x="565700" y="3875308"/>
            <a:ext cx="3419475" cy="571500"/>
          </a:xfrm>
          <a:prstGeom prst="rect">
            <a:avLst/>
          </a:prstGeom>
        </p:spPr>
        <p:txBody>
          <a:bodyPr vert="horz" wrap="square" lIns="114300" tIns="57150" rIns="114300" bIns="57150" rtlCol="0" anchor="b" anchorCtr="0">
            <a:noAutofit/>
          </a:bodyPr>
          <a:lstStyle/>
          <a:p>
            <a:pPr algn="r">
              <a:lnSpc>
                <a:spcPct val="120000"/>
              </a:lnSpc>
            </a:pPr>
            <a:r>
              <a:rPr lang="en-US" sz="2400" b="1">
                <a:solidFill>
                  <a:schemeClr val="accent1">
                    <a:alpha val="100000"/>
                  </a:schemeClr>
                </a:solidFill>
                <a:latin typeface="Noto Sans SC"/>
                <a:ea typeface="Noto Sans SC"/>
                <a:cs typeface="Noto Sans SC"/>
              </a:rPr>
              <a:t>文化变革</a:t>
            </a:r>
            <a:endParaRPr lang="en-US" sz="2400" b="1">
              <a:solidFill>
                <a:schemeClr val="accent1">
                  <a:alpha val="100000"/>
                </a:schemeClr>
              </a:solidFill>
              <a:latin typeface="Noto Sans SC"/>
              <a:ea typeface="Noto Sans SC"/>
              <a:cs typeface="Noto Sans SC"/>
            </a:endParaRPr>
          </a:p>
        </p:txBody>
      </p:sp>
      <p:sp>
        <p:nvSpPr>
          <p:cNvPr id="4" name="TextBox 4"/>
          <p:cNvSpPr txBox="1"/>
          <p:nvPr/>
        </p:nvSpPr>
        <p:spPr>
          <a:xfrm>
            <a:off x="8310539" y="2205325"/>
            <a:ext cx="3419475" cy="1114425"/>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将精益改进成果与员工绩效挂钩，设计物质和非物质奖励方案，维持团队参与热情。</a:t>
            </a:r>
            <a:endParaRPr lang="en-US" sz="1500">
              <a:solidFill>
                <a:schemeClr val="dk1">
                  <a:alpha val="100000"/>
                </a:schemeClr>
              </a:solidFill>
              <a:latin typeface="Noto Sans SC"/>
              <a:ea typeface="Noto Sans SC"/>
              <a:cs typeface="Noto Sans SC"/>
            </a:endParaRPr>
          </a:p>
        </p:txBody>
      </p:sp>
      <p:sp>
        <p:nvSpPr>
          <p:cNvPr id="5" name="TextBox 5"/>
          <p:cNvSpPr txBox="1"/>
          <p:nvPr/>
        </p:nvSpPr>
        <p:spPr>
          <a:xfrm>
            <a:off x="8310539" y="1701094"/>
            <a:ext cx="3419475" cy="571500"/>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Noto Sans SC"/>
                <a:ea typeface="Noto Sans SC"/>
                <a:cs typeface="Noto Sans SC"/>
              </a:rPr>
              <a:t>激励机制</a:t>
            </a:r>
            <a:endParaRPr lang="en-US" sz="2400" b="1">
              <a:solidFill>
                <a:schemeClr val="accent1">
                  <a:alpha val="100000"/>
                </a:schemeClr>
              </a:solidFill>
              <a:latin typeface="Noto Sans SC"/>
              <a:ea typeface="Noto Sans SC"/>
              <a:cs typeface="Noto Sans SC"/>
            </a:endParaRPr>
          </a:p>
        </p:txBody>
      </p:sp>
      <p:sp>
        <p:nvSpPr>
          <p:cNvPr id="6" name="TextBox 6"/>
          <p:cNvSpPr txBox="1"/>
          <p:nvPr/>
        </p:nvSpPr>
        <p:spPr>
          <a:xfrm>
            <a:off x="8310539" y="4380130"/>
            <a:ext cx="3409950" cy="1114425"/>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始终以客户需求为出发点，定期收集客户反馈并转化为内部改进项目，确保精益改善创造实际价值。</a:t>
            </a:r>
            <a:endParaRPr lang="en-US" sz="1500">
              <a:solidFill>
                <a:schemeClr val="dk1">
                  <a:alpha val="100000"/>
                </a:schemeClr>
              </a:solidFill>
              <a:latin typeface="Noto Sans SC"/>
              <a:ea typeface="Noto Sans SC"/>
              <a:cs typeface="Noto Sans SC"/>
            </a:endParaRPr>
          </a:p>
        </p:txBody>
      </p:sp>
      <p:sp>
        <p:nvSpPr>
          <p:cNvPr id="7" name="TextBox 7"/>
          <p:cNvSpPr txBox="1"/>
          <p:nvPr/>
        </p:nvSpPr>
        <p:spPr>
          <a:xfrm>
            <a:off x="8310539" y="3875308"/>
            <a:ext cx="3423043" cy="571500"/>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Noto Sans SC"/>
                <a:ea typeface="Noto Sans SC"/>
                <a:cs typeface="Noto Sans SC"/>
              </a:rPr>
              <a:t>客户导向</a:t>
            </a:r>
            <a:endParaRPr lang="en-US" sz="2400" b="1">
              <a:solidFill>
                <a:schemeClr val="accent1">
                  <a:alpha val="100000"/>
                </a:schemeClr>
              </a:solidFill>
              <a:latin typeface="Noto Sans SC"/>
              <a:ea typeface="Noto Sans SC"/>
              <a:cs typeface="Noto Sans SC"/>
            </a:endParaRPr>
          </a:p>
        </p:txBody>
      </p:sp>
      <p:sp>
        <p:nvSpPr>
          <p:cNvPr id="8" name="TextBox 8"/>
          <p:cNvSpPr txBox="1"/>
          <p:nvPr/>
        </p:nvSpPr>
        <p:spPr>
          <a:xfrm>
            <a:off x="4422541" y="5507338"/>
            <a:ext cx="3438525" cy="1114425"/>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Noto Sans SC"/>
                <a:ea typeface="Noto Sans SC"/>
                <a:cs typeface="Noto Sans SC"/>
              </a:rPr>
              <a:t>建立覆盖质量、效率、成本等维度的指标监控体系，用数据量化改进效果，避免主观决策。</a:t>
            </a:r>
            <a:endParaRPr lang="en-US" sz="1500">
              <a:solidFill>
                <a:schemeClr val="dk1">
                  <a:alpha val="100000"/>
                </a:schemeClr>
              </a:solidFill>
              <a:latin typeface="Noto Sans SC"/>
              <a:ea typeface="Noto Sans SC"/>
              <a:cs typeface="Noto Sans SC"/>
            </a:endParaRPr>
          </a:p>
        </p:txBody>
      </p:sp>
      <p:sp>
        <p:nvSpPr>
          <p:cNvPr id="9" name="TextBox 9"/>
          <p:cNvSpPr txBox="1"/>
          <p:nvPr/>
        </p:nvSpPr>
        <p:spPr>
          <a:xfrm>
            <a:off x="4376738" y="5021566"/>
            <a:ext cx="3438525" cy="495300"/>
          </a:xfrm>
          <a:prstGeom prst="rect">
            <a:avLst/>
          </a:prstGeom>
        </p:spPr>
        <p:txBody>
          <a:bodyPr vert="horz" wrap="square" lIns="114300" tIns="57150" rIns="114300" bIns="57150" rtlCol="0" anchor="ctr" anchorCtr="0">
            <a:noAutofit/>
          </a:bodyPr>
          <a:lstStyle/>
          <a:p>
            <a:pPr algn="ctr">
              <a:lnSpc>
                <a:spcPct val="96000"/>
              </a:lnSpc>
            </a:pPr>
            <a:r>
              <a:rPr lang="en-US" sz="2400" b="1">
                <a:solidFill>
                  <a:schemeClr val="accent1">
                    <a:alpha val="100000"/>
                  </a:schemeClr>
                </a:solidFill>
                <a:latin typeface="Noto Sans SC"/>
                <a:ea typeface="Noto Sans SC"/>
                <a:cs typeface="Noto Sans SC"/>
              </a:rPr>
              <a:t>数据驱动</a:t>
            </a:r>
            <a:endParaRPr lang="en-US" sz="2400" b="1">
              <a:solidFill>
                <a:schemeClr val="accent1">
                  <a:alpha val="100000"/>
                </a:schemeClr>
              </a:solidFill>
              <a:latin typeface="Noto Sans SC"/>
              <a:ea typeface="Noto Sans SC"/>
              <a:cs typeface="Noto Sans SC"/>
            </a:endParaRPr>
          </a:p>
        </p:txBody>
      </p:sp>
      <p:sp>
        <p:nvSpPr>
          <p:cNvPr id="10" name="TextBox 10"/>
          <p:cNvSpPr txBox="1"/>
          <p:nvPr/>
        </p:nvSpPr>
        <p:spPr>
          <a:xfrm>
            <a:off x="565700" y="2205325"/>
            <a:ext cx="3419475" cy="1114425"/>
          </a:xfrm>
          <a:prstGeom prst="rect">
            <a:avLst/>
          </a:prstGeom>
        </p:spPr>
        <p:txBody>
          <a:bodyPr vert="horz" wrap="square" lIns="114300" tIns="57150" rIns="114300" bIns="57150" rtlCol="0" anchor="t" anchorCtr="0">
            <a:noAutofit/>
          </a:bodyPr>
          <a:lstStyle/>
          <a:p>
            <a:pPr algn="r">
              <a:lnSpc>
                <a:spcPct val="140000"/>
              </a:lnSpc>
            </a:pPr>
            <a:r>
              <a:rPr lang="en-US" sz="1500">
                <a:solidFill>
                  <a:schemeClr val="dk1">
                    <a:alpha val="100000"/>
                  </a:schemeClr>
                </a:solidFill>
                <a:latin typeface="Noto Sans SC"/>
                <a:ea typeface="Noto Sans SC"/>
                <a:cs typeface="Noto Sans SC"/>
              </a:rPr>
              <a:t>企业最高管理者必须亲自参与精益推进，提供资源支持并定期审查进展，确保战略与执行的一致性。</a:t>
            </a:r>
            <a:endParaRPr lang="en-US" sz="1500">
              <a:solidFill>
                <a:schemeClr val="dk1">
                  <a:alpha val="100000"/>
                </a:schemeClr>
              </a:solidFill>
              <a:latin typeface="Noto Sans SC"/>
              <a:ea typeface="Noto Sans SC"/>
              <a:cs typeface="Noto Sans SC"/>
            </a:endParaRPr>
          </a:p>
        </p:txBody>
      </p:sp>
      <p:sp>
        <p:nvSpPr>
          <p:cNvPr id="11" name="TextBox 11"/>
          <p:cNvSpPr txBox="1"/>
          <p:nvPr/>
        </p:nvSpPr>
        <p:spPr>
          <a:xfrm>
            <a:off x="565700" y="4380130"/>
            <a:ext cx="3419475" cy="1114425"/>
          </a:xfrm>
          <a:prstGeom prst="rect">
            <a:avLst/>
          </a:prstGeom>
        </p:spPr>
        <p:txBody>
          <a:bodyPr vert="horz" wrap="square" lIns="114300" tIns="57150" rIns="114300" bIns="57150" rtlCol="0" anchor="t" anchorCtr="0">
            <a:noAutofit/>
          </a:bodyPr>
          <a:lstStyle/>
          <a:p>
            <a:pPr algn="r">
              <a:lnSpc>
                <a:spcPct val="140000"/>
              </a:lnSpc>
            </a:pPr>
            <a:r>
              <a:rPr lang="en-US" sz="1500">
                <a:solidFill>
                  <a:schemeClr val="dk1">
                    <a:alpha val="100000"/>
                  </a:schemeClr>
                </a:solidFill>
                <a:latin typeface="Noto Sans SC"/>
                <a:ea typeface="Noto Sans SC"/>
                <a:cs typeface="Noto Sans SC"/>
              </a:rPr>
              <a:t>推动从“责备文化”向“问题解决文化”转变，鼓励暴露问题而非掩盖问题，建立心理安全感。</a:t>
            </a:r>
            <a:endParaRPr lang="en-US" sz="1500">
              <a:solidFill>
                <a:schemeClr val="dk1">
                  <a:alpha val="100000"/>
                </a:schemeClr>
              </a:solidFill>
              <a:latin typeface="Noto Sans SC"/>
              <a:ea typeface="Noto Sans SC"/>
              <a:cs typeface="Noto Sans SC"/>
            </a:endParaRPr>
          </a:p>
        </p:txBody>
      </p:sp>
      <p:sp>
        <p:nvSpPr>
          <p:cNvPr id="12" name="TextBox 1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成功关键因素</a:t>
            </a:r>
            <a:endParaRPr lang="en-US" sz="3000" b="1">
              <a:solidFill>
                <a:schemeClr val="dk2">
                  <a:alpha val="100000"/>
                </a:schemeClr>
              </a:solidFill>
              <a:latin typeface="Noto Sans SC"/>
              <a:ea typeface="Noto Sans SC"/>
              <a:cs typeface="Noto Sans SC"/>
            </a:endParaRPr>
          </a:p>
        </p:txBody>
      </p:sp>
      <p:sp>
        <p:nvSpPr>
          <p:cNvPr id="13" name="AutoShape 13"/>
          <p:cNvSpPr/>
          <p:nvPr/>
        </p:nvSpPr>
        <p:spPr>
          <a:xfrm>
            <a:off x="5527532" y="1590406"/>
            <a:ext cx="1175454" cy="1037165"/>
          </a:xfrm>
          <a:prstGeom prst="triangle">
            <a:avLst>
              <a:gd name="adj" fmla="val 50000"/>
            </a:avLst>
          </a:prstGeom>
          <a:solidFill>
            <a:schemeClr val="accent1">
              <a:alpha val="100000"/>
            </a:schemeClr>
          </a:solidFill>
        </p:spPr>
      </p:sp>
      <p:sp>
        <p:nvSpPr>
          <p:cNvPr id="14" name="AutoShape 14"/>
          <p:cNvSpPr/>
          <p:nvPr/>
        </p:nvSpPr>
        <p:spPr>
          <a:xfrm rot="4275690">
            <a:off x="6785438" y="2506602"/>
            <a:ext cx="1175454" cy="1037165"/>
          </a:xfrm>
          <a:prstGeom prst="triangle">
            <a:avLst>
              <a:gd name="adj" fmla="val 50000"/>
            </a:avLst>
          </a:prstGeom>
          <a:solidFill>
            <a:schemeClr val="accent1">
              <a:alpha val="100000"/>
            </a:schemeClr>
          </a:solidFill>
        </p:spPr>
      </p:sp>
      <p:sp>
        <p:nvSpPr>
          <p:cNvPr id="15" name="AutoShape 15"/>
          <p:cNvSpPr/>
          <p:nvPr/>
        </p:nvSpPr>
        <p:spPr>
          <a:xfrm rot="2700000" flipH="1">
            <a:off x="4584703" y="2469836"/>
            <a:ext cx="1175454" cy="1037165"/>
          </a:xfrm>
          <a:prstGeom prst="triangle">
            <a:avLst>
              <a:gd name="adj" fmla="val 50000"/>
            </a:avLst>
          </a:prstGeom>
          <a:solidFill>
            <a:schemeClr val="accent1">
              <a:alpha val="100000"/>
            </a:schemeClr>
          </a:solidFill>
        </p:spPr>
      </p:sp>
      <p:sp>
        <p:nvSpPr>
          <p:cNvPr id="16" name="AutoShape 16"/>
          <p:cNvSpPr/>
          <p:nvPr/>
        </p:nvSpPr>
        <p:spPr>
          <a:xfrm rot="-8546356" flipH="1">
            <a:off x="4774012" y="4013018"/>
            <a:ext cx="1175454" cy="1037165"/>
          </a:xfrm>
          <a:prstGeom prst="triangle">
            <a:avLst>
              <a:gd name="adj" fmla="val 50000"/>
            </a:avLst>
          </a:prstGeom>
          <a:solidFill>
            <a:schemeClr val="accent1">
              <a:alpha val="100000"/>
            </a:schemeClr>
          </a:solidFill>
        </p:spPr>
      </p:sp>
      <p:sp>
        <p:nvSpPr>
          <p:cNvPr id="17" name="AutoShape 17"/>
          <p:cNvSpPr/>
          <p:nvPr/>
        </p:nvSpPr>
        <p:spPr>
          <a:xfrm rot="8546493" flipH="1">
            <a:off x="6327203" y="4006453"/>
            <a:ext cx="1175454" cy="1037165"/>
          </a:xfrm>
          <a:prstGeom prst="triangle">
            <a:avLst>
              <a:gd name="adj" fmla="val 50000"/>
            </a:avLst>
          </a:prstGeom>
          <a:solidFill>
            <a:schemeClr val="accent1">
              <a:alpha val="100000"/>
            </a:schemeClr>
          </a:solidFill>
        </p:spPr>
      </p:sp>
      <p:sp>
        <p:nvSpPr>
          <p:cNvPr id="18" name="Freeform 18"/>
          <p:cNvSpPr/>
          <p:nvPr/>
        </p:nvSpPr>
        <p:spPr>
          <a:xfrm>
            <a:off x="5803666" y="2981611"/>
            <a:ext cx="676277" cy="676277"/>
          </a:xfrm>
          <a:custGeom>
            <a:avLst/>
            <a:gdLst/>
            <a:ahLst/>
            <a:cxnLst/>
            <a:rect l="l" t="t" r="r" b="b"/>
            <a:pathLst>
              <a:path w="304800" h="304800">
                <a:moveTo>
                  <a:pt x="167640" y="0"/>
                </a:moveTo>
                <a:lnTo>
                  <a:pt x="182880" y="0"/>
                </a:lnTo>
                <a:lnTo>
                  <a:pt x="182880" y="45720"/>
                </a:lnTo>
                <a:lnTo>
                  <a:pt x="228600" y="152400"/>
                </a:lnTo>
                <a:lnTo>
                  <a:pt x="228600" y="274320"/>
                </a:lnTo>
                <a:cubicBezTo>
                  <a:pt x="228600" y="291151"/>
                  <a:pt x="214951" y="304800"/>
                  <a:pt x="198120" y="304800"/>
                </a:cubicBezTo>
                <a:lnTo>
                  <a:pt x="198120" y="304800"/>
                </a:lnTo>
                <a:lnTo>
                  <a:pt x="76200" y="304800"/>
                </a:lnTo>
                <a:cubicBezTo>
                  <a:pt x="59436" y="304800"/>
                  <a:pt x="40996" y="291998"/>
                  <a:pt x="35052" y="276149"/>
                </a:cubicBezTo>
                <a:lnTo>
                  <a:pt x="0" y="182880"/>
                </a:lnTo>
                <a:lnTo>
                  <a:pt x="0" y="152400"/>
                </a:lnTo>
                <a:cubicBezTo>
                  <a:pt x="0" y="135569"/>
                  <a:pt x="13649" y="121920"/>
                  <a:pt x="30480" y="121920"/>
                </a:cubicBezTo>
                <a:lnTo>
                  <a:pt x="30480" y="121920"/>
                </a:lnTo>
                <a:lnTo>
                  <a:pt x="137160" y="121920"/>
                </a:lnTo>
                <a:lnTo>
                  <a:pt x="137160" y="30480"/>
                </a:lnTo>
                <a:cubicBezTo>
                  <a:pt x="137160" y="13649"/>
                  <a:pt x="150809" y="0"/>
                  <a:pt x="167640" y="0"/>
                </a:cubicBezTo>
                <a:lnTo>
                  <a:pt x="167640" y="0"/>
                </a:lnTo>
                <a:close/>
              </a:path>
              <a:path w="304800" h="304800">
                <a:moveTo>
                  <a:pt x="259080" y="152400"/>
                </a:moveTo>
                <a:lnTo>
                  <a:pt x="304800" y="152400"/>
                </a:lnTo>
                <a:lnTo>
                  <a:pt x="304800" y="304800"/>
                </a:lnTo>
                <a:lnTo>
                  <a:pt x="259080" y="304800"/>
                </a:lnTo>
                <a:lnTo>
                  <a:pt x="259080" y="152400"/>
                </a:lnTo>
              </a:path>
            </a:pathLst>
          </a:custGeom>
          <a:solidFill>
            <a:schemeClr val="accent1">
              <a:alpha val="100000"/>
            </a:schemeClr>
          </a:solid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Noto Sans SC"/>
                <a:ea typeface="Noto Sans SC"/>
                <a:cs typeface="Noto Sans SC"/>
              </a:rPr>
              <a:t>06</a:t>
            </a:r>
            <a:endParaRPr lang="en-US" sz="6600" b="1">
              <a:solidFill>
                <a:srgbClr val="1338FD">
                  <a:alpha val="100000"/>
                </a:srgbClr>
              </a:solidFill>
              <a:latin typeface="Noto Sans SC"/>
              <a:ea typeface="Noto Sans SC"/>
              <a:cs typeface="Noto Sans SC"/>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Noto Sans SC"/>
                <a:ea typeface="Noto Sans SC"/>
                <a:cs typeface="Noto Sans SC"/>
              </a:rPr>
              <a:t>企业实战案例分析</a:t>
            </a:r>
            <a:endParaRPr lang="en-US" sz="4050" b="1">
              <a:solidFill>
                <a:srgbClr val="020A49">
                  <a:alpha val="100000"/>
                </a:srgbClr>
              </a:solidFill>
              <a:latin typeface="Noto Sans SC"/>
              <a:ea typeface="Noto Sans SC"/>
              <a:cs typeface="Noto Sans S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9118379" y="3184929"/>
            <a:ext cx="2691410" cy="2561488"/>
          </a:xfrm>
          <a:custGeom>
            <a:avLst/>
            <a:gdLst/>
            <a:ahLst/>
            <a:cxnLst/>
            <a:rect l="l" t="t" r="r" b="b"/>
            <a:pathLst>
              <a:path w="2402958" h="1929036">
                <a:moveTo>
                  <a:pt x="0" y="0"/>
                </a:moveTo>
                <a:lnTo>
                  <a:pt x="961823" y="0"/>
                </a:lnTo>
                <a:lnTo>
                  <a:pt x="1201480" y="148630"/>
                </a:lnTo>
                <a:lnTo>
                  <a:pt x="1441137" y="0"/>
                </a:lnTo>
                <a:lnTo>
                  <a:pt x="2402958" y="0"/>
                </a:lnTo>
                <a:lnTo>
                  <a:pt x="2402958" y="1929036"/>
                </a:lnTo>
                <a:lnTo>
                  <a:pt x="0" y="1929036"/>
                </a:lnTo>
              </a:path>
            </a:pathLst>
          </a:custGeom>
          <a:solidFill>
            <a:schemeClr val="lt2">
              <a:alpha val="100000"/>
            </a:schemeClr>
          </a:solidFill>
        </p:spPr>
      </p:sp>
      <p:sp>
        <p:nvSpPr>
          <p:cNvPr id="3" name="Freeform 3"/>
          <p:cNvSpPr/>
          <p:nvPr/>
        </p:nvSpPr>
        <p:spPr>
          <a:xfrm>
            <a:off x="369165" y="3184929"/>
            <a:ext cx="2691410" cy="2561488"/>
          </a:xfrm>
          <a:custGeom>
            <a:avLst/>
            <a:gdLst/>
            <a:ahLst/>
            <a:cxnLst/>
            <a:rect l="l" t="t" r="r" b="b"/>
            <a:pathLst>
              <a:path w="2402958" h="1929036">
                <a:moveTo>
                  <a:pt x="0" y="0"/>
                </a:moveTo>
                <a:lnTo>
                  <a:pt x="961823" y="0"/>
                </a:lnTo>
                <a:lnTo>
                  <a:pt x="1201480" y="148630"/>
                </a:lnTo>
                <a:lnTo>
                  <a:pt x="1441137" y="0"/>
                </a:lnTo>
                <a:lnTo>
                  <a:pt x="2402958" y="0"/>
                </a:lnTo>
                <a:lnTo>
                  <a:pt x="2402958" y="1929036"/>
                </a:lnTo>
                <a:lnTo>
                  <a:pt x="0" y="1929036"/>
                </a:lnTo>
              </a:path>
            </a:pathLst>
          </a:custGeom>
          <a:solidFill>
            <a:schemeClr val="lt2">
              <a:alpha val="100000"/>
            </a:schemeClr>
          </a:solidFill>
        </p:spPr>
      </p:sp>
      <p:sp>
        <p:nvSpPr>
          <p:cNvPr id="4" name="Freeform 4"/>
          <p:cNvSpPr/>
          <p:nvPr/>
        </p:nvSpPr>
        <p:spPr>
          <a:xfrm rot="10800000">
            <a:off x="369166" y="1388510"/>
            <a:ext cx="2691410" cy="1891157"/>
          </a:xfrm>
          <a:custGeom>
            <a:avLst/>
            <a:gdLst/>
            <a:ahLst/>
            <a:cxnLst/>
            <a:rect l="l" t="t" r="r" b="b"/>
            <a:pathLst>
              <a:path w="2402958" h="2530526">
                <a:moveTo>
                  <a:pt x="2402958" y="2530526"/>
                </a:moveTo>
                <a:lnTo>
                  <a:pt x="0" y="2530526"/>
                </a:lnTo>
                <a:lnTo>
                  <a:pt x="0" y="233893"/>
                </a:lnTo>
                <a:lnTo>
                  <a:pt x="1002448" y="233893"/>
                </a:lnTo>
                <a:lnTo>
                  <a:pt x="1201478" y="0"/>
                </a:lnTo>
                <a:lnTo>
                  <a:pt x="1400508" y="233893"/>
                </a:lnTo>
                <a:lnTo>
                  <a:pt x="2402958" y="233893"/>
                </a:lnTo>
                <a:lnTo>
                  <a:pt x="2402958" y="2530526"/>
                </a:lnTo>
              </a:path>
            </a:pathLst>
          </a:custGeom>
          <a:solidFill>
            <a:schemeClr val="accent1">
              <a:alpha val="100000"/>
            </a:schemeClr>
          </a:solidFill>
        </p:spPr>
      </p:sp>
      <p:sp>
        <p:nvSpPr>
          <p:cNvPr id="5" name="AutoShape 5"/>
          <p:cNvSpPr/>
          <p:nvPr/>
        </p:nvSpPr>
        <p:spPr>
          <a:xfrm>
            <a:off x="369164" y="5935180"/>
            <a:ext cx="11459847" cy="621927"/>
          </a:xfrm>
          <a:prstGeom prst="roundRect">
            <a:avLst>
              <a:gd name="adj" fmla="val 0"/>
            </a:avLst>
          </a:prstGeom>
          <a:solidFill>
            <a:schemeClr val="accent3">
              <a:alpha val="100000"/>
            </a:schemeClr>
          </a:solidFill>
        </p:spPr>
      </p:sp>
      <p:sp>
        <p:nvSpPr>
          <p:cNvPr id="6" name="TextBox 6"/>
          <p:cNvSpPr txBox="1"/>
          <p:nvPr/>
        </p:nvSpPr>
        <p:spPr>
          <a:xfrm>
            <a:off x="818363" y="6032005"/>
            <a:ext cx="10565130" cy="424815"/>
          </a:xfrm>
          <a:prstGeom prst="rect">
            <a:avLst/>
          </a:prstGeom>
          <a:noFill/>
        </p:spPr>
        <p:txBody>
          <a:bodyPr vert="horz" wrap="square" lIns="91440" tIns="45720" rIns="91440" bIns="45720" rtlCol="0" anchor="t" anchorCtr="0">
            <a:spAutoFit/>
          </a:bodyPr>
          <a:lstStyle/>
          <a:p>
            <a:pPr algn="ctr">
              <a:lnSpc>
                <a:spcPct val="150000"/>
              </a:lnSpc>
              <a:spcBef>
                <a:spcPct val="0"/>
              </a:spcBef>
            </a:pPr>
            <a:r>
              <a:rPr lang="en-US" sz="1400">
                <a:solidFill>
                  <a:srgbClr val="FBFAFA">
                    <a:alpha val="100000"/>
                  </a:srgbClr>
                </a:solidFill>
                <a:latin typeface="Noto Sans SC"/>
                <a:ea typeface="Noto Sans SC"/>
                <a:cs typeface="Noto Sans SC"/>
              </a:rPr>
              <a:t>通过5S改善活动车间效率提升30%</a:t>
            </a:r>
            <a:endParaRPr lang="en-US" sz="1400">
              <a:solidFill>
                <a:srgbClr val="FBFAFA">
                  <a:alpha val="100000"/>
                </a:srgbClr>
              </a:solidFill>
              <a:latin typeface="Noto Sans SC"/>
              <a:ea typeface="Noto Sans SC"/>
              <a:cs typeface="Noto Sans SC"/>
            </a:endParaRPr>
          </a:p>
        </p:txBody>
      </p:sp>
      <p:sp>
        <p:nvSpPr>
          <p:cNvPr id="7" name="TextBox 7"/>
          <p:cNvSpPr txBox="1"/>
          <p:nvPr/>
        </p:nvSpPr>
        <p:spPr>
          <a:xfrm>
            <a:off x="544609" y="1906126"/>
            <a:ext cx="2345055" cy="320040"/>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400">
                <a:solidFill>
                  <a:srgbClr val="F6F9F6">
                    <a:alpha val="100000"/>
                  </a:srgbClr>
                </a:solidFill>
                <a:latin typeface="Noto Sans SC"/>
                <a:ea typeface="Noto Sans SC"/>
                <a:cs typeface="Noto Sans SC"/>
              </a:rPr>
              <a:t>问题1：标识不清</a:t>
            </a:r>
            <a:endParaRPr lang="en-US" sz="1400">
              <a:solidFill>
                <a:srgbClr val="F6F9F6">
                  <a:alpha val="100000"/>
                </a:srgbClr>
              </a:solidFill>
              <a:latin typeface="Noto Sans SC"/>
              <a:ea typeface="Noto Sans SC"/>
              <a:cs typeface="Noto Sans SC"/>
            </a:endParaRPr>
          </a:p>
        </p:txBody>
      </p:sp>
      <p:sp>
        <p:nvSpPr>
          <p:cNvPr id="8" name="TextBox 8"/>
          <p:cNvSpPr txBox="1"/>
          <p:nvPr/>
        </p:nvSpPr>
        <p:spPr>
          <a:xfrm>
            <a:off x="553737" y="2239240"/>
            <a:ext cx="2326005" cy="662940"/>
          </a:xfrm>
          <a:prstGeom prst="rect">
            <a:avLst/>
          </a:prstGeom>
          <a:noFill/>
        </p:spPr>
        <p:txBody>
          <a:bodyPr vert="horz" wrap="square" lIns="91440" tIns="45720" rIns="91440" bIns="45720" rtlCol="0" anchor="t" anchorCtr="0">
            <a:spAutoFit/>
          </a:bodyPr>
          <a:lstStyle/>
          <a:p>
            <a:pPr algn="ctr">
              <a:lnSpc>
                <a:spcPct val="120000"/>
              </a:lnSpc>
              <a:spcBef>
                <a:spcPct val="0"/>
              </a:spcBef>
            </a:pPr>
            <a:r>
              <a:rPr lang="en-US" sz="1000">
                <a:solidFill>
                  <a:srgbClr val="FBF9F9">
                    <a:alpha val="100000"/>
                  </a:srgbClr>
                </a:solidFill>
                <a:latin typeface="Noto Sans SC"/>
                <a:ea typeface="Noto Sans SC"/>
                <a:cs typeface="Noto Sans SC"/>
              </a:rPr>
              <a:t>区域标识模糊工具定位困难</a:t>
            </a:r>
            <a:endParaRPr lang="en-US" sz="1000">
              <a:solidFill>
                <a:srgbClr val="FBF9F9">
                  <a:alpha val="100000"/>
                </a:srgbClr>
              </a:solidFill>
              <a:latin typeface="Noto Sans SC"/>
              <a:ea typeface="Noto Sans SC"/>
              <a:cs typeface="Noto Sans SC"/>
            </a:endParaRPr>
          </a:p>
        </p:txBody>
      </p:sp>
      <p:sp>
        <p:nvSpPr>
          <p:cNvPr id="9" name="TextBox 9"/>
          <p:cNvSpPr txBox="1"/>
          <p:nvPr/>
        </p:nvSpPr>
        <p:spPr>
          <a:xfrm>
            <a:off x="803068" y="4112977"/>
            <a:ext cx="2049780" cy="634365"/>
          </a:xfrm>
          <a:prstGeom prst="rect">
            <a:avLst/>
          </a:prstGeom>
          <a:noFill/>
        </p:spPr>
        <p:txBody>
          <a:bodyPr vert="horz" wrap="square" lIns="91440" tIns="45720" rIns="91440" bIns="4572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实施颜色标牌管理系统</a:t>
            </a:r>
            <a:endParaRPr lang="en-US" sz="1000">
              <a:solidFill>
                <a:schemeClr val="dk1">
                  <a:alpha val="100000"/>
                </a:schemeClr>
              </a:solidFill>
              <a:latin typeface="Noto Sans SC"/>
              <a:ea typeface="Noto Sans SC"/>
              <a:cs typeface="Noto Sans SC"/>
            </a:endParaRPr>
          </a:p>
        </p:txBody>
      </p:sp>
      <p:sp>
        <p:nvSpPr>
          <p:cNvPr id="10" name="AutoShape 10"/>
          <p:cNvSpPr/>
          <p:nvPr/>
        </p:nvSpPr>
        <p:spPr>
          <a:xfrm>
            <a:off x="649300" y="4177181"/>
            <a:ext cx="184666" cy="184666"/>
          </a:xfrm>
          <a:prstGeom prst="ellipse">
            <a:avLst/>
          </a:prstGeom>
          <a:solidFill>
            <a:schemeClr val="accent1">
              <a:alpha val="100000"/>
            </a:schemeClr>
          </a:solidFill>
        </p:spPr>
      </p:sp>
      <p:sp>
        <p:nvSpPr>
          <p:cNvPr id="11" name="TextBox 11"/>
          <p:cNvSpPr txBox="1"/>
          <p:nvPr/>
        </p:nvSpPr>
        <p:spPr>
          <a:xfrm>
            <a:off x="610887" y="4204151"/>
            <a:ext cx="266700" cy="152400"/>
          </a:xfrm>
          <a:prstGeom prst="rect">
            <a:avLst/>
          </a:prstGeom>
          <a:noFill/>
        </p:spPr>
        <p:txBody>
          <a:bodyPr vert="horz" wrap="square" lIns="0" tIns="0" rIns="0" bIns="0" rtlCol="0" anchor="t" anchorCtr="0">
            <a:spAutoFit/>
          </a:bodyPr>
          <a:lstStyle/>
          <a:p>
            <a:pPr algn="ctr">
              <a:lnSpc>
                <a:spcPct val="100000"/>
              </a:lnSpc>
              <a:spcBef>
                <a:spcPct val="0"/>
              </a:spcBef>
            </a:pPr>
            <a:r>
              <a:rPr lang="en-US" sz="900">
                <a:solidFill>
                  <a:srgbClr val="FFFFFF">
                    <a:alpha val="100000"/>
                  </a:srgbClr>
                </a:solidFill>
                <a:latin typeface="Noto Sans SC"/>
                <a:ea typeface="Noto Sans SC"/>
                <a:cs typeface="Noto Sans SC"/>
              </a:rPr>
              <a:t>1</a:t>
            </a:r>
            <a:endParaRPr lang="en-US" sz="900">
              <a:solidFill>
                <a:srgbClr val="FFFFFF">
                  <a:alpha val="100000"/>
                </a:srgbClr>
              </a:solidFill>
              <a:latin typeface="Noto Sans SC"/>
              <a:ea typeface="Noto Sans SC"/>
              <a:cs typeface="Noto Sans SC"/>
            </a:endParaRPr>
          </a:p>
        </p:txBody>
      </p:sp>
      <p:sp>
        <p:nvSpPr>
          <p:cNvPr id="12" name="TextBox 12"/>
          <p:cNvSpPr txBox="1"/>
          <p:nvPr/>
        </p:nvSpPr>
        <p:spPr>
          <a:xfrm>
            <a:off x="803068" y="4811544"/>
            <a:ext cx="2049780" cy="634365"/>
          </a:xfrm>
          <a:prstGeom prst="rect">
            <a:avLst/>
          </a:prstGeom>
          <a:noFill/>
        </p:spPr>
        <p:txBody>
          <a:bodyPr vert="horz" wrap="square" lIns="91440" tIns="45720" rIns="91440" bIns="4572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建立物品定位看板制度</a:t>
            </a:r>
            <a:endParaRPr lang="en-US" sz="1000">
              <a:solidFill>
                <a:schemeClr val="dk1">
                  <a:alpha val="100000"/>
                </a:schemeClr>
              </a:solidFill>
              <a:latin typeface="Noto Sans SC"/>
              <a:ea typeface="Noto Sans SC"/>
              <a:cs typeface="Noto Sans SC"/>
            </a:endParaRPr>
          </a:p>
        </p:txBody>
      </p:sp>
      <p:sp>
        <p:nvSpPr>
          <p:cNvPr id="13" name="AutoShape 13"/>
          <p:cNvSpPr/>
          <p:nvPr/>
        </p:nvSpPr>
        <p:spPr>
          <a:xfrm>
            <a:off x="649300" y="4875748"/>
            <a:ext cx="184666" cy="184666"/>
          </a:xfrm>
          <a:prstGeom prst="ellipse">
            <a:avLst/>
          </a:prstGeom>
          <a:solidFill>
            <a:schemeClr val="accent1">
              <a:alpha val="100000"/>
            </a:schemeClr>
          </a:solidFill>
        </p:spPr>
      </p:sp>
      <p:sp>
        <p:nvSpPr>
          <p:cNvPr id="14" name="TextBox 14"/>
          <p:cNvSpPr txBox="1"/>
          <p:nvPr/>
        </p:nvSpPr>
        <p:spPr>
          <a:xfrm>
            <a:off x="601759" y="4902718"/>
            <a:ext cx="276225" cy="152400"/>
          </a:xfrm>
          <a:prstGeom prst="rect">
            <a:avLst/>
          </a:prstGeom>
          <a:noFill/>
        </p:spPr>
        <p:txBody>
          <a:bodyPr vert="horz" wrap="square" lIns="0" tIns="0" rIns="0" bIns="0" rtlCol="0" anchor="t" anchorCtr="0">
            <a:spAutoFit/>
          </a:bodyPr>
          <a:lstStyle/>
          <a:p>
            <a:pPr algn="ctr">
              <a:lnSpc>
                <a:spcPct val="100000"/>
              </a:lnSpc>
              <a:spcBef>
                <a:spcPct val="0"/>
              </a:spcBef>
            </a:pPr>
            <a:r>
              <a:rPr lang="en-US" sz="900">
                <a:solidFill>
                  <a:srgbClr val="FFFFFF">
                    <a:alpha val="100000"/>
                  </a:srgbClr>
                </a:solidFill>
                <a:latin typeface="Noto Sans SC"/>
                <a:ea typeface="Noto Sans SC"/>
                <a:cs typeface="Noto Sans SC"/>
              </a:rPr>
              <a:t>2</a:t>
            </a:r>
            <a:endParaRPr lang="en-US" sz="900">
              <a:solidFill>
                <a:srgbClr val="FFFFFF">
                  <a:alpha val="100000"/>
                </a:srgbClr>
              </a:solidFill>
              <a:latin typeface="Noto Sans SC"/>
              <a:ea typeface="Noto Sans SC"/>
              <a:cs typeface="Noto Sans SC"/>
            </a:endParaRPr>
          </a:p>
        </p:txBody>
      </p:sp>
      <p:sp>
        <p:nvSpPr>
          <p:cNvPr id="15" name="AutoShape 15"/>
          <p:cNvSpPr/>
          <p:nvPr/>
        </p:nvSpPr>
        <p:spPr>
          <a:xfrm>
            <a:off x="369165" y="5680733"/>
            <a:ext cx="2691410" cy="65684"/>
          </a:xfrm>
          <a:prstGeom prst="rect">
            <a:avLst/>
          </a:prstGeom>
          <a:solidFill>
            <a:schemeClr val="accent1">
              <a:alpha val="100000"/>
            </a:schemeClr>
          </a:solidFill>
        </p:spPr>
      </p:sp>
      <p:sp>
        <p:nvSpPr>
          <p:cNvPr id="16" name="Freeform 16"/>
          <p:cNvSpPr/>
          <p:nvPr/>
        </p:nvSpPr>
        <p:spPr>
          <a:xfrm>
            <a:off x="6216174" y="3184929"/>
            <a:ext cx="2691410" cy="2561488"/>
          </a:xfrm>
          <a:custGeom>
            <a:avLst/>
            <a:gdLst/>
            <a:ahLst/>
            <a:cxnLst/>
            <a:rect l="l" t="t" r="r" b="b"/>
            <a:pathLst>
              <a:path w="2402958" h="1929036">
                <a:moveTo>
                  <a:pt x="0" y="0"/>
                </a:moveTo>
                <a:lnTo>
                  <a:pt x="961823" y="0"/>
                </a:lnTo>
                <a:lnTo>
                  <a:pt x="1201480" y="148630"/>
                </a:lnTo>
                <a:lnTo>
                  <a:pt x="1441137" y="0"/>
                </a:lnTo>
                <a:lnTo>
                  <a:pt x="2402958" y="0"/>
                </a:lnTo>
                <a:lnTo>
                  <a:pt x="2402958" y="1929036"/>
                </a:lnTo>
                <a:lnTo>
                  <a:pt x="0" y="1929036"/>
                </a:lnTo>
              </a:path>
            </a:pathLst>
          </a:custGeom>
          <a:solidFill>
            <a:schemeClr val="lt2">
              <a:alpha val="100000"/>
            </a:schemeClr>
          </a:solidFill>
        </p:spPr>
      </p:sp>
      <p:sp>
        <p:nvSpPr>
          <p:cNvPr id="17" name="Freeform 17"/>
          <p:cNvSpPr/>
          <p:nvPr/>
        </p:nvSpPr>
        <p:spPr>
          <a:xfrm rot="10800000">
            <a:off x="6216175" y="1388510"/>
            <a:ext cx="2691410" cy="1891157"/>
          </a:xfrm>
          <a:custGeom>
            <a:avLst/>
            <a:gdLst/>
            <a:ahLst/>
            <a:cxnLst/>
            <a:rect l="l" t="t" r="r" b="b"/>
            <a:pathLst>
              <a:path w="2402958" h="2530526">
                <a:moveTo>
                  <a:pt x="2402958" y="2530526"/>
                </a:moveTo>
                <a:lnTo>
                  <a:pt x="0" y="2530526"/>
                </a:lnTo>
                <a:lnTo>
                  <a:pt x="0" y="233893"/>
                </a:lnTo>
                <a:lnTo>
                  <a:pt x="1002448" y="233893"/>
                </a:lnTo>
                <a:lnTo>
                  <a:pt x="1201478" y="0"/>
                </a:lnTo>
                <a:lnTo>
                  <a:pt x="1400508" y="233893"/>
                </a:lnTo>
                <a:lnTo>
                  <a:pt x="2402958" y="233893"/>
                </a:lnTo>
                <a:lnTo>
                  <a:pt x="2402958" y="2530526"/>
                </a:lnTo>
              </a:path>
            </a:pathLst>
          </a:custGeom>
          <a:solidFill>
            <a:schemeClr val="accent1">
              <a:alpha val="100000"/>
            </a:schemeClr>
          </a:solidFill>
        </p:spPr>
      </p:sp>
      <p:sp>
        <p:nvSpPr>
          <p:cNvPr id="18" name="TextBox 18"/>
          <p:cNvSpPr txBox="1"/>
          <p:nvPr/>
        </p:nvSpPr>
        <p:spPr>
          <a:xfrm>
            <a:off x="6391618" y="1906126"/>
            <a:ext cx="2345055" cy="320040"/>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400">
                <a:solidFill>
                  <a:srgbClr val="F5F6F4">
                    <a:alpha val="100000"/>
                  </a:srgbClr>
                </a:solidFill>
                <a:latin typeface="Noto Sans SC"/>
                <a:ea typeface="Noto Sans SC"/>
                <a:cs typeface="Noto Sans SC"/>
              </a:rPr>
              <a:t>问题3：清洁缺失</a:t>
            </a:r>
            <a:endParaRPr lang="en-US" sz="1400">
              <a:solidFill>
                <a:srgbClr val="F5F6F4">
                  <a:alpha val="100000"/>
                </a:srgbClr>
              </a:solidFill>
              <a:latin typeface="Noto Sans SC"/>
              <a:ea typeface="Noto Sans SC"/>
              <a:cs typeface="Noto Sans SC"/>
            </a:endParaRPr>
          </a:p>
        </p:txBody>
      </p:sp>
      <p:sp>
        <p:nvSpPr>
          <p:cNvPr id="19" name="TextBox 19"/>
          <p:cNvSpPr txBox="1"/>
          <p:nvPr/>
        </p:nvSpPr>
        <p:spPr>
          <a:xfrm>
            <a:off x="6400746" y="2239240"/>
            <a:ext cx="2326005" cy="662940"/>
          </a:xfrm>
          <a:prstGeom prst="rect">
            <a:avLst/>
          </a:prstGeom>
          <a:noFill/>
        </p:spPr>
        <p:txBody>
          <a:bodyPr vert="horz" wrap="square" lIns="91440" tIns="45720" rIns="91440" bIns="45720" rtlCol="0" anchor="t" anchorCtr="0">
            <a:spAutoFit/>
          </a:bodyPr>
          <a:lstStyle/>
          <a:p>
            <a:pPr algn="ctr">
              <a:lnSpc>
                <a:spcPct val="120000"/>
              </a:lnSpc>
              <a:spcBef>
                <a:spcPct val="0"/>
              </a:spcBef>
            </a:pPr>
            <a:r>
              <a:rPr lang="en-US" sz="1000">
                <a:solidFill>
                  <a:srgbClr val="F6F3F3">
                    <a:alpha val="100000"/>
                  </a:srgbClr>
                </a:solidFill>
                <a:latin typeface="Noto Sans SC"/>
                <a:ea typeface="Noto Sans SC"/>
                <a:cs typeface="Noto Sans SC"/>
              </a:rPr>
              <a:t>设备油污积尘影响精度</a:t>
            </a:r>
            <a:endParaRPr lang="en-US" sz="1000">
              <a:solidFill>
                <a:srgbClr val="F6F3F3">
                  <a:alpha val="100000"/>
                </a:srgbClr>
              </a:solidFill>
              <a:latin typeface="Noto Sans SC"/>
              <a:ea typeface="Noto Sans SC"/>
              <a:cs typeface="Noto Sans SC"/>
            </a:endParaRPr>
          </a:p>
        </p:txBody>
      </p:sp>
      <p:sp>
        <p:nvSpPr>
          <p:cNvPr id="20" name="TextBox 20"/>
          <p:cNvSpPr txBox="1"/>
          <p:nvPr/>
        </p:nvSpPr>
        <p:spPr>
          <a:xfrm>
            <a:off x="6650077" y="4112977"/>
            <a:ext cx="2049780" cy="634365"/>
          </a:xfrm>
          <a:prstGeom prst="rect">
            <a:avLst/>
          </a:prstGeom>
          <a:noFill/>
        </p:spPr>
        <p:txBody>
          <a:bodyPr vert="horz" wrap="square" lIns="91440" tIns="45720" rIns="91440" bIns="4572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制定设备清扫基准书</a:t>
            </a:r>
            <a:endParaRPr lang="en-US" sz="1000">
              <a:solidFill>
                <a:schemeClr val="dk1">
                  <a:alpha val="100000"/>
                </a:schemeClr>
              </a:solidFill>
              <a:latin typeface="Noto Sans SC"/>
              <a:ea typeface="Noto Sans SC"/>
              <a:cs typeface="Noto Sans SC"/>
            </a:endParaRPr>
          </a:p>
        </p:txBody>
      </p:sp>
      <p:sp>
        <p:nvSpPr>
          <p:cNvPr id="21" name="AutoShape 21"/>
          <p:cNvSpPr/>
          <p:nvPr/>
        </p:nvSpPr>
        <p:spPr>
          <a:xfrm>
            <a:off x="6496309" y="4177181"/>
            <a:ext cx="184666" cy="184666"/>
          </a:xfrm>
          <a:prstGeom prst="ellipse">
            <a:avLst/>
          </a:prstGeom>
          <a:solidFill>
            <a:schemeClr val="accent1">
              <a:alpha val="100000"/>
            </a:schemeClr>
          </a:solidFill>
        </p:spPr>
      </p:sp>
      <p:sp>
        <p:nvSpPr>
          <p:cNvPr id="22" name="TextBox 22"/>
          <p:cNvSpPr txBox="1"/>
          <p:nvPr/>
        </p:nvSpPr>
        <p:spPr>
          <a:xfrm>
            <a:off x="6474012" y="4204151"/>
            <a:ext cx="219075" cy="152400"/>
          </a:xfrm>
          <a:prstGeom prst="rect">
            <a:avLst/>
          </a:prstGeom>
          <a:noFill/>
        </p:spPr>
        <p:txBody>
          <a:bodyPr vert="horz" wrap="square" lIns="0" tIns="0" rIns="0" bIns="0" rtlCol="0" anchor="t" anchorCtr="0">
            <a:spAutoFit/>
          </a:bodyPr>
          <a:lstStyle/>
          <a:p>
            <a:pPr algn="ctr">
              <a:lnSpc>
                <a:spcPct val="100000"/>
              </a:lnSpc>
              <a:spcBef>
                <a:spcPct val="0"/>
              </a:spcBef>
            </a:pPr>
            <a:r>
              <a:rPr lang="en-US" sz="900">
                <a:solidFill>
                  <a:srgbClr val="FFFFFF">
                    <a:alpha val="100000"/>
                  </a:srgbClr>
                </a:solidFill>
                <a:latin typeface="Noto Sans SC"/>
                <a:ea typeface="Noto Sans SC"/>
                <a:cs typeface="Noto Sans SC"/>
              </a:rPr>
              <a:t>1</a:t>
            </a:r>
            <a:endParaRPr lang="en-US" sz="900">
              <a:solidFill>
                <a:srgbClr val="FFFFFF">
                  <a:alpha val="100000"/>
                </a:srgbClr>
              </a:solidFill>
              <a:latin typeface="Noto Sans SC"/>
              <a:ea typeface="Noto Sans SC"/>
              <a:cs typeface="Noto Sans SC"/>
            </a:endParaRPr>
          </a:p>
        </p:txBody>
      </p:sp>
      <p:sp>
        <p:nvSpPr>
          <p:cNvPr id="23" name="TextBox 23"/>
          <p:cNvSpPr txBox="1"/>
          <p:nvPr/>
        </p:nvSpPr>
        <p:spPr>
          <a:xfrm>
            <a:off x="6650077" y="4811544"/>
            <a:ext cx="2049780" cy="634365"/>
          </a:xfrm>
          <a:prstGeom prst="rect">
            <a:avLst/>
          </a:prstGeom>
          <a:noFill/>
        </p:spPr>
        <p:txBody>
          <a:bodyPr vert="horz" wrap="square" lIns="91440" tIns="45720" rIns="91440" bIns="4572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建立点检维护流程</a:t>
            </a:r>
            <a:endParaRPr lang="en-US" sz="1000">
              <a:solidFill>
                <a:schemeClr val="dk1">
                  <a:alpha val="100000"/>
                </a:schemeClr>
              </a:solidFill>
              <a:latin typeface="Noto Sans SC"/>
              <a:ea typeface="Noto Sans SC"/>
              <a:cs typeface="Noto Sans SC"/>
            </a:endParaRPr>
          </a:p>
        </p:txBody>
      </p:sp>
      <p:sp>
        <p:nvSpPr>
          <p:cNvPr id="24" name="AutoShape 24"/>
          <p:cNvSpPr/>
          <p:nvPr/>
        </p:nvSpPr>
        <p:spPr>
          <a:xfrm>
            <a:off x="6496309" y="4875748"/>
            <a:ext cx="184666" cy="184666"/>
          </a:xfrm>
          <a:prstGeom prst="ellipse">
            <a:avLst/>
          </a:prstGeom>
          <a:solidFill>
            <a:schemeClr val="accent1">
              <a:alpha val="100000"/>
            </a:schemeClr>
          </a:solidFill>
        </p:spPr>
      </p:sp>
      <p:sp>
        <p:nvSpPr>
          <p:cNvPr id="25" name="TextBox 25"/>
          <p:cNvSpPr txBox="1"/>
          <p:nvPr/>
        </p:nvSpPr>
        <p:spPr>
          <a:xfrm>
            <a:off x="6474012" y="4902718"/>
            <a:ext cx="219075" cy="152400"/>
          </a:xfrm>
          <a:prstGeom prst="rect">
            <a:avLst/>
          </a:prstGeom>
          <a:noFill/>
        </p:spPr>
        <p:txBody>
          <a:bodyPr vert="horz" wrap="square" lIns="0" tIns="0" rIns="0" bIns="0" rtlCol="0" anchor="t" anchorCtr="0">
            <a:spAutoFit/>
          </a:bodyPr>
          <a:lstStyle/>
          <a:p>
            <a:pPr algn="ctr">
              <a:lnSpc>
                <a:spcPct val="100000"/>
              </a:lnSpc>
              <a:spcBef>
                <a:spcPct val="0"/>
              </a:spcBef>
            </a:pPr>
            <a:r>
              <a:rPr lang="en-US" sz="900">
                <a:solidFill>
                  <a:srgbClr val="FFF8F8">
                    <a:alpha val="100000"/>
                  </a:srgbClr>
                </a:solidFill>
                <a:latin typeface="Noto Sans SC"/>
                <a:ea typeface="Noto Sans SC"/>
                <a:cs typeface="Noto Sans SC"/>
              </a:rPr>
              <a:t>2</a:t>
            </a:r>
            <a:endParaRPr lang="en-US" sz="900">
              <a:solidFill>
                <a:srgbClr val="FFF8F8">
                  <a:alpha val="100000"/>
                </a:srgbClr>
              </a:solidFill>
              <a:latin typeface="Noto Sans SC"/>
              <a:ea typeface="Noto Sans SC"/>
              <a:cs typeface="Noto Sans SC"/>
            </a:endParaRPr>
          </a:p>
        </p:txBody>
      </p:sp>
      <p:sp>
        <p:nvSpPr>
          <p:cNvPr id="26" name="AutoShape 26"/>
          <p:cNvSpPr/>
          <p:nvPr/>
        </p:nvSpPr>
        <p:spPr>
          <a:xfrm>
            <a:off x="6216174" y="5680733"/>
            <a:ext cx="2691410" cy="65684"/>
          </a:xfrm>
          <a:prstGeom prst="rect">
            <a:avLst/>
          </a:prstGeom>
          <a:solidFill>
            <a:schemeClr val="accent1">
              <a:alpha val="100000"/>
            </a:schemeClr>
          </a:solidFill>
        </p:spPr>
      </p:sp>
      <p:sp>
        <p:nvSpPr>
          <p:cNvPr id="27" name="Freeform 27"/>
          <p:cNvSpPr/>
          <p:nvPr/>
        </p:nvSpPr>
        <p:spPr>
          <a:xfrm>
            <a:off x="3292670" y="3184929"/>
            <a:ext cx="2691410" cy="2561488"/>
          </a:xfrm>
          <a:custGeom>
            <a:avLst/>
            <a:gdLst/>
            <a:ahLst/>
            <a:cxnLst/>
            <a:rect l="l" t="t" r="r" b="b"/>
            <a:pathLst>
              <a:path w="2402958" h="1929036">
                <a:moveTo>
                  <a:pt x="0" y="0"/>
                </a:moveTo>
                <a:lnTo>
                  <a:pt x="961823" y="0"/>
                </a:lnTo>
                <a:lnTo>
                  <a:pt x="1201480" y="148630"/>
                </a:lnTo>
                <a:lnTo>
                  <a:pt x="1441137" y="0"/>
                </a:lnTo>
                <a:lnTo>
                  <a:pt x="2402958" y="0"/>
                </a:lnTo>
                <a:lnTo>
                  <a:pt x="2402958" y="1929036"/>
                </a:lnTo>
                <a:lnTo>
                  <a:pt x="0" y="1929036"/>
                </a:lnTo>
              </a:path>
            </a:pathLst>
          </a:custGeom>
          <a:solidFill>
            <a:schemeClr val="lt2">
              <a:alpha val="100000"/>
            </a:schemeClr>
          </a:solidFill>
        </p:spPr>
      </p:sp>
      <p:sp>
        <p:nvSpPr>
          <p:cNvPr id="28" name="Freeform 28"/>
          <p:cNvSpPr/>
          <p:nvPr/>
        </p:nvSpPr>
        <p:spPr>
          <a:xfrm rot="10800000">
            <a:off x="3292671" y="1388510"/>
            <a:ext cx="2691410" cy="1891157"/>
          </a:xfrm>
          <a:custGeom>
            <a:avLst/>
            <a:gdLst/>
            <a:ahLst/>
            <a:cxnLst/>
            <a:rect l="l" t="t" r="r" b="b"/>
            <a:pathLst>
              <a:path w="2402958" h="2530526">
                <a:moveTo>
                  <a:pt x="2402958" y="2530526"/>
                </a:moveTo>
                <a:lnTo>
                  <a:pt x="0" y="2530526"/>
                </a:lnTo>
                <a:lnTo>
                  <a:pt x="0" y="233893"/>
                </a:lnTo>
                <a:lnTo>
                  <a:pt x="1002448" y="233893"/>
                </a:lnTo>
                <a:lnTo>
                  <a:pt x="1201478" y="0"/>
                </a:lnTo>
                <a:lnTo>
                  <a:pt x="1400508" y="233893"/>
                </a:lnTo>
                <a:lnTo>
                  <a:pt x="2402958" y="233893"/>
                </a:lnTo>
                <a:lnTo>
                  <a:pt x="2402958" y="2530526"/>
                </a:lnTo>
              </a:path>
            </a:pathLst>
          </a:custGeom>
          <a:solidFill>
            <a:schemeClr val="accent2">
              <a:alpha val="100000"/>
            </a:schemeClr>
          </a:solidFill>
        </p:spPr>
      </p:sp>
      <p:sp>
        <p:nvSpPr>
          <p:cNvPr id="29" name="TextBox 29"/>
          <p:cNvSpPr txBox="1"/>
          <p:nvPr/>
        </p:nvSpPr>
        <p:spPr>
          <a:xfrm>
            <a:off x="3468114" y="1906126"/>
            <a:ext cx="2345055" cy="320040"/>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400">
                <a:solidFill>
                  <a:srgbClr val="F9FBF9">
                    <a:alpha val="100000"/>
                  </a:srgbClr>
                </a:solidFill>
                <a:latin typeface="Noto Sans SC"/>
                <a:ea typeface="Noto Sans SC"/>
                <a:cs typeface="Noto Sans SC"/>
              </a:rPr>
              <a:t>问题2：整理不足</a:t>
            </a:r>
            <a:endParaRPr lang="en-US" sz="1400">
              <a:solidFill>
                <a:srgbClr val="F9FBF9">
                  <a:alpha val="100000"/>
                </a:srgbClr>
              </a:solidFill>
              <a:latin typeface="Noto Sans SC"/>
              <a:ea typeface="Noto Sans SC"/>
              <a:cs typeface="Noto Sans SC"/>
            </a:endParaRPr>
          </a:p>
        </p:txBody>
      </p:sp>
      <p:sp>
        <p:nvSpPr>
          <p:cNvPr id="30" name="TextBox 30"/>
          <p:cNvSpPr txBox="1"/>
          <p:nvPr/>
        </p:nvSpPr>
        <p:spPr>
          <a:xfrm>
            <a:off x="3477242" y="2239240"/>
            <a:ext cx="2326005" cy="662940"/>
          </a:xfrm>
          <a:prstGeom prst="rect">
            <a:avLst/>
          </a:prstGeom>
          <a:noFill/>
        </p:spPr>
        <p:txBody>
          <a:bodyPr vert="horz" wrap="square" lIns="91440" tIns="45720" rIns="91440" bIns="45720" rtlCol="0" anchor="t" anchorCtr="0">
            <a:spAutoFit/>
          </a:bodyPr>
          <a:lstStyle/>
          <a:p>
            <a:pPr algn="ctr">
              <a:lnSpc>
                <a:spcPct val="120000"/>
              </a:lnSpc>
              <a:spcBef>
                <a:spcPct val="0"/>
              </a:spcBef>
            </a:pPr>
            <a:r>
              <a:rPr lang="en-US" sz="1000">
                <a:solidFill>
                  <a:srgbClr val="FBF9F9">
                    <a:alpha val="100000"/>
                  </a:srgbClr>
                </a:solidFill>
                <a:latin typeface="Noto Sans SC"/>
                <a:ea typeface="Noto Sans SC"/>
                <a:cs typeface="Noto Sans SC"/>
              </a:rPr>
              <a:t>现场闲置物品堆积严重</a:t>
            </a:r>
            <a:endParaRPr lang="en-US" sz="1000">
              <a:solidFill>
                <a:srgbClr val="FBF9F9">
                  <a:alpha val="100000"/>
                </a:srgbClr>
              </a:solidFill>
              <a:latin typeface="Noto Sans SC"/>
              <a:ea typeface="Noto Sans SC"/>
              <a:cs typeface="Noto Sans SC"/>
            </a:endParaRPr>
          </a:p>
        </p:txBody>
      </p:sp>
      <p:sp>
        <p:nvSpPr>
          <p:cNvPr id="31" name="TextBox 31"/>
          <p:cNvSpPr txBox="1"/>
          <p:nvPr/>
        </p:nvSpPr>
        <p:spPr>
          <a:xfrm>
            <a:off x="3726573" y="4112977"/>
            <a:ext cx="2049780" cy="634365"/>
          </a:xfrm>
          <a:prstGeom prst="rect">
            <a:avLst/>
          </a:prstGeom>
          <a:noFill/>
        </p:spPr>
        <p:txBody>
          <a:bodyPr vert="horz" wrap="square" lIns="91440" tIns="45720" rIns="91440" bIns="4572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开展必要品判定活动</a:t>
            </a:r>
            <a:endParaRPr lang="en-US" sz="1000">
              <a:solidFill>
                <a:schemeClr val="dk1">
                  <a:alpha val="100000"/>
                </a:schemeClr>
              </a:solidFill>
              <a:latin typeface="Noto Sans SC"/>
              <a:ea typeface="Noto Sans SC"/>
              <a:cs typeface="Noto Sans SC"/>
            </a:endParaRPr>
          </a:p>
        </p:txBody>
      </p:sp>
      <p:sp>
        <p:nvSpPr>
          <p:cNvPr id="32" name="AutoShape 32"/>
          <p:cNvSpPr/>
          <p:nvPr/>
        </p:nvSpPr>
        <p:spPr>
          <a:xfrm>
            <a:off x="3572805" y="4177181"/>
            <a:ext cx="184666" cy="184666"/>
          </a:xfrm>
          <a:prstGeom prst="ellipse">
            <a:avLst/>
          </a:prstGeom>
          <a:solidFill>
            <a:schemeClr val="accent2">
              <a:alpha val="100000"/>
            </a:schemeClr>
          </a:solidFill>
        </p:spPr>
      </p:sp>
      <p:sp>
        <p:nvSpPr>
          <p:cNvPr id="33" name="TextBox 33"/>
          <p:cNvSpPr txBox="1"/>
          <p:nvPr/>
        </p:nvSpPr>
        <p:spPr>
          <a:xfrm>
            <a:off x="3550508" y="4204151"/>
            <a:ext cx="219075" cy="152400"/>
          </a:xfrm>
          <a:prstGeom prst="rect">
            <a:avLst/>
          </a:prstGeom>
          <a:noFill/>
        </p:spPr>
        <p:txBody>
          <a:bodyPr vert="horz" wrap="square" lIns="0" tIns="0" rIns="0" bIns="0" rtlCol="0" anchor="t" anchorCtr="0">
            <a:spAutoFit/>
          </a:bodyPr>
          <a:lstStyle/>
          <a:p>
            <a:pPr algn="ctr">
              <a:lnSpc>
                <a:spcPct val="100000"/>
              </a:lnSpc>
              <a:spcBef>
                <a:spcPct val="0"/>
              </a:spcBef>
            </a:pPr>
            <a:r>
              <a:rPr lang="en-US" sz="900">
                <a:solidFill>
                  <a:srgbClr val="FFFFFF">
                    <a:alpha val="100000"/>
                  </a:srgbClr>
                </a:solidFill>
                <a:latin typeface="Noto Sans SC"/>
                <a:ea typeface="Noto Sans SC"/>
                <a:cs typeface="Noto Sans SC"/>
              </a:rPr>
              <a:t>1</a:t>
            </a:r>
            <a:endParaRPr lang="en-US" sz="900">
              <a:solidFill>
                <a:srgbClr val="FFFFFF">
                  <a:alpha val="100000"/>
                </a:srgbClr>
              </a:solidFill>
              <a:latin typeface="Noto Sans SC"/>
              <a:ea typeface="Noto Sans SC"/>
              <a:cs typeface="Noto Sans SC"/>
            </a:endParaRPr>
          </a:p>
        </p:txBody>
      </p:sp>
      <p:sp>
        <p:nvSpPr>
          <p:cNvPr id="34" name="TextBox 34"/>
          <p:cNvSpPr txBox="1"/>
          <p:nvPr/>
        </p:nvSpPr>
        <p:spPr>
          <a:xfrm>
            <a:off x="3726573" y="4811544"/>
            <a:ext cx="2049780" cy="634365"/>
          </a:xfrm>
          <a:prstGeom prst="rect">
            <a:avLst/>
          </a:prstGeom>
          <a:noFill/>
        </p:spPr>
        <p:txBody>
          <a:bodyPr vert="horz" wrap="square" lIns="91440" tIns="45720" rIns="91440" bIns="4572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实施定期清理循环</a:t>
            </a:r>
            <a:endParaRPr lang="en-US" sz="1000">
              <a:solidFill>
                <a:schemeClr val="dk1">
                  <a:alpha val="100000"/>
                </a:schemeClr>
              </a:solidFill>
              <a:latin typeface="Noto Sans SC"/>
              <a:ea typeface="Noto Sans SC"/>
              <a:cs typeface="Noto Sans SC"/>
            </a:endParaRPr>
          </a:p>
        </p:txBody>
      </p:sp>
      <p:sp>
        <p:nvSpPr>
          <p:cNvPr id="35" name="AutoShape 35"/>
          <p:cNvSpPr/>
          <p:nvPr/>
        </p:nvSpPr>
        <p:spPr>
          <a:xfrm>
            <a:off x="3572805" y="4875748"/>
            <a:ext cx="184666" cy="184666"/>
          </a:xfrm>
          <a:prstGeom prst="ellipse">
            <a:avLst/>
          </a:prstGeom>
          <a:solidFill>
            <a:schemeClr val="accent2">
              <a:alpha val="100000"/>
            </a:schemeClr>
          </a:solidFill>
        </p:spPr>
      </p:sp>
      <p:sp>
        <p:nvSpPr>
          <p:cNvPr id="36" name="TextBox 36"/>
          <p:cNvSpPr txBox="1"/>
          <p:nvPr/>
        </p:nvSpPr>
        <p:spPr>
          <a:xfrm>
            <a:off x="3550508" y="4902718"/>
            <a:ext cx="219075" cy="152400"/>
          </a:xfrm>
          <a:prstGeom prst="rect">
            <a:avLst/>
          </a:prstGeom>
          <a:noFill/>
        </p:spPr>
        <p:txBody>
          <a:bodyPr vert="horz" wrap="square" lIns="0" tIns="0" rIns="0" bIns="0" rtlCol="0" anchor="t" anchorCtr="0">
            <a:spAutoFit/>
          </a:bodyPr>
          <a:lstStyle/>
          <a:p>
            <a:pPr algn="ctr">
              <a:lnSpc>
                <a:spcPct val="100000"/>
              </a:lnSpc>
              <a:spcBef>
                <a:spcPct val="0"/>
              </a:spcBef>
            </a:pPr>
            <a:r>
              <a:rPr lang="en-US" sz="900">
                <a:solidFill>
                  <a:srgbClr val="FFFFFF">
                    <a:alpha val="100000"/>
                  </a:srgbClr>
                </a:solidFill>
                <a:latin typeface="Noto Sans SC"/>
                <a:ea typeface="Noto Sans SC"/>
                <a:cs typeface="Noto Sans SC"/>
              </a:rPr>
              <a:t>2</a:t>
            </a:r>
            <a:endParaRPr lang="en-US" sz="900">
              <a:solidFill>
                <a:srgbClr val="FFFFFF">
                  <a:alpha val="100000"/>
                </a:srgbClr>
              </a:solidFill>
              <a:latin typeface="Noto Sans SC"/>
              <a:ea typeface="Noto Sans SC"/>
              <a:cs typeface="Noto Sans SC"/>
            </a:endParaRPr>
          </a:p>
        </p:txBody>
      </p:sp>
      <p:sp>
        <p:nvSpPr>
          <p:cNvPr id="37" name="AutoShape 37"/>
          <p:cNvSpPr/>
          <p:nvPr/>
        </p:nvSpPr>
        <p:spPr>
          <a:xfrm>
            <a:off x="3286858" y="5680733"/>
            <a:ext cx="2691410" cy="65684"/>
          </a:xfrm>
          <a:prstGeom prst="rect">
            <a:avLst/>
          </a:prstGeom>
          <a:solidFill>
            <a:schemeClr val="accent2">
              <a:alpha val="100000"/>
            </a:schemeClr>
          </a:solidFill>
        </p:spPr>
      </p:sp>
      <p:sp>
        <p:nvSpPr>
          <p:cNvPr id="38" name="Freeform 38"/>
          <p:cNvSpPr/>
          <p:nvPr/>
        </p:nvSpPr>
        <p:spPr>
          <a:xfrm rot="10800000">
            <a:off x="9108855" y="1388510"/>
            <a:ext cx="2691410" cy="1891157"/>
          </a:xfrm>
          <a:custGeom>
            <a:avLst/>
            <a:gdLst/>
            <a:ahLst/>
            <a:cxnLst/>
            <a:rect l="l" t="t" r="r" b="b"/>
            <a:pathLst>
              <a:path w="2402958" h="2530526">
                <a:moveTo>
                  <a:pt x="2402958" y="2530526"/>
                </a:moveTo>
                <a:lnTo>
                  <a:pt x="0" y="2530526"/>
                </a:lnTo>
                <a:lnTo>
                  <a:pt x="0" y="233893"/>
                </a:lnTo>
                <a:lnTo>
                  <a:pt x="1002448" y="233893"/>
                </a:lnTo>
                <a:lnTo>
                  <a:pt x="1201478" y="0"/>
                </a:lnTo>
                <a:lnTo>
                  <a:pt x="1400508" y="233893"/>
                </a:lnTo>
                <a:lnTo>
                  <a:pt x="2402958" y="233893"/>
                </a:lnTo>
                <a:lnTo>
                  <a:pt x="2402958" y="2530526"/>
                </a:lnTo>
              </a:path>
            </a:pathLst>
          </a:custGeom>
          <a:solidFill>
            <a:schemeClr val="accent2">
              <a:alpha val="100000"/>
            </a:schemeClr>
          </a:solidFill>
        </p:spPr>
      </p:sp>
      <p:sp>
        <p:nvSpPr>
          <p:cNvPr id="39" name="TextBox 39"/>
          <p:cNvSpPr txBox="1"/>
          <p:nvPr/>
        </p:nvSpPr>
        <p:spPr>
          <a:xfrm>
            <a:off x="9284298" y="1906126"/>
            <a:ext cx="2345055" cy="320040"/>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400">
                <a:solidFill>
                  <a:srgbClr val="F9FBF9">
                    <a:alpha val="100000"/>
                  </a:srgbClr>
                </a:solidFill>
                <a:latin typeface="Noto Sans SC"/>
                <a:ea typeface="Noto Sans SC"/>
                <a:cs typeface="Noto Sans SC"/>
              </a:rPr>
              <a:t>问题4：素养欠缺</a:t>
            </a:r>
            <a:endParaRPr lang="en-US" sz="1400">
              <a:solidFill>
                <a:srgbClr val="F9FBF9">
                  <a:alpha val="100000"/>
                </a:srgbClr>
              </a:solidFill>
              <a:latin typeface="Noto Sans SC"/>
              <a:ea typeface="Noto Sans SC"/>
              <a:cs typeface="Noto Sans SC"/>
            </a:endParaRPr>
          </a:p>
        </p:txBody>
      </p:sp>
      <p:sp>
        <p:nvSpPr>
          <p:cNvPr id="40" name="TextBox 40"/>
          <p:cNvSpPr txBox="1"/>
          <p:nvPr/>
        </p:nvSpPr>
        <p:spPr>
          <a:xfrm>
            <a:off x="9293426" y="2239240"/>
            <a:ext cx="2326005" cy="662940"/>
          </a:xfrm>
          <a:prstGeom prst="rect">
            <a:avLst/>
          </a:prstGeom>
          <a:noFill/>
        </p:spPr>
        <p:txBody>
          <a:bodyPr vert="horz" wrap="square" lIns="91440" tIns="45720" rIns="91440" bIns="45720" rtlCol="0" anchor="t" anchorCtr="0">
            <a:spAutoFit/>
          </a:bodyPr>
          <a:lstStyle/>
          <a:p>
            <a:pPr algn="ctr">
              <a:lnSpc>
                <a:spcPct val="120000"/>
              </a:lnSpc>
              <a:spcBef>
                <a:spcPct val="0"/>
              </a:spcBef>
            </a:pPr>
            <a:r>
              <a:rPr lang="en-US" sz="1000">
                <a:solidFill>
                  <a:srgbClr val="F9F6F6">
                    <a:alpha val="100000"/>
                  </a:srgbClr>
                </a:solidFill>
                <a:latin typeface="Noto Sans SC"/>
                <a:ea typeface="Noto Sans SC"/>
                <a:cs typeface="Noto Sans SC"/>
              </a:rPr>
              <a:t>员工习惯性违反规定</a:t>
            </a:r>
            <a:endParaRPr lang="en-US" sz="1000">
              <a:solidFill>
                <a:srgbClr val="F9F6F6">
                  <a:alpha val="100000"/>
                </a:srgbClr>
              </a:solidFill>
              <a:latin typeface="Noto Sans SC"/>
              <a:ea typeface="Noto Sans SC"/>
              <a:cs typeface="Noto Sans SC"/>
            </a:endParaRPr>
          </a:p>
        </p:txBody>
      </p:sp>
      <p:sp>
        <p:nvSpPr>
          <p:cNvPr id="41" name="TextBox 41"/>
          <p:cNvSpPr txBox="1"/>
          <p:nvPr/>
        </p:nvSpPr>
        <p:spPr>
          <a:xfrm>
            <a:off x="9542757" y="4112977"/>
            <a:ext cx="2049780" cy="634365"/>
          </a:xfrm>
          <a:prstGeom prst="rect">
            <a:avLst/>
          </a:prstGeom>
          <a:noFill/>
        </p:spPr>
        <p:txBody>
          <a:bodyPr vert="horz" wrap="square" lIns="91440" tIns="45720" rIns="91440" bIns="4572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编制可视化操作手册</a:t>
            </a:r>
            <a:endParaRPr lang="en-US" sz="1000">
              <a:solidFill>
                <a:schemeClr val="dk1">
                  <a:alpha val="100000"/>
                </a:schemeClr>
              </a:solidFill>
              <a:latin typeface="Noto Sans SC"/>
              <a:ea typeface="Noto Sans SC"/>
              <a:cs typeface="Noto Sans SC"/>
            </a:endParaRPr>
          </a:p>
        </p:txBody>
      </p:sp>
      <p:sp>
        <p:nvSpPr>
          <p:cNvPr id="42" name="AutoShape 42"/>
          <p:cNvSpPr/>
          <p:nvPr/>
        </p:nvSpPr>
        <p:spPr>
          <a:xfrm>
            <a:off x="9388989" y="4177181"/>
            <a:ext cx="184666" cy="184666"/>
          </a:xfrm>
          <a:prstGeom prst="ellipse">
            <a:avLst/>
          </a:prstGeom>
          <a:solidFill>
            <a:schemeClr val="accent3">
              <a:alpha val="100000"/>
            </a:schemeClr>
          </a:solidFill>
        </p:spPr>
      </p:sp>
      <p:sp>
        <p:nvSpPr>
          <p:cNvPr id="43" name="TextBox 43"/>
          <p:cNvSpPr txBox="1"/>
          <p:nvPr/>
        </p:nvSpPr>
        <p:spPr>
          <a:xfrm>
            <a:off x="9366692" y="4204151"/>
            <a:ext cx="219075" cy="152400"/>
          </a:xfrm>
          <a:prstGeom prst="rect">
            <a:avLst/>
          </a:prstGeom>
          <a:noFill/>
        </p:spPr>
        <p:txBody>
          <a:bodyPr vert="horz" wrap="square" lIns="0" tIns="0" rIns="0" bIns="0" rtlCol="0" anchor="t" anchorCtr="0">
            <a:spAutoFit/>
          </a:bodyPr>
          <a:lstStyle/>
          <a:p>
            <a:pPr algn="ctr">
              <a:lnSpc>
                <a:spcPct val="100000"/>
              </a:lnSpc>
              <a:spcBef>
                <a:spcPct val="0"/>
              </a:spcBef>
            </a:pPr>
            <a:r>
              <a:rPr lang="en-US" sz="900">
                <a:solidFill>
                  <a:srgbClr val="FFFFFF">
                    <a:alpha val="100000"/>
                  </a:srgbClr>
                </a:solidFill>
                <a:latin typeface="Noto Sans SC"/>
                <a:ea typeface="Noto Sans SC"/>
                <a:cs typeface="Noto Sans SC"/>
              </a:rPr>
              <a:t>1</a:t>
            </a:r>
            <a:endParaRPr lang="en-US" sz="900">
              <a:solidFill>
                <a:srgbClr val="FFFFFF">
                  <a:alpha val="100000"/>
                </a:srgbClr>
              </a:solidFill>
              <a:latin typeface="Noto Sans SC"/>
              <a:ea typeface="Noto Sans SC"/>
              <a:cs typeface="Noto Sans SC"/>
            </a:endParaRPr>
          </a:p>
        </p:txBody>
      </p:sp>
      <p:sp>
        <p:nvSpPr>
          <p:cNvPr id="44" name="TextBox 44"/>
          <p:cNvSpPr txBox="1"/>
          <p:nvPr/>
        </p:nvSpPr>
        <p:spPr>
          <a:xfrm>
            <a:off x="9542757" y="4811544"/>
            <a:ext cx="2049780" cy="634365"/>
          </a:xfrm>
          <a:prstGeom prst="rect">
            <a:avLst/>
          </a:prstGeom>
          <a:noFill/>
        </p:spPr>
        <p:txBody>
          <a:bodyPr vert="horz" wrap="square" lIns="91440" tIns="45720" rIns="91440" bIns="4572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开展OPL单点教育</a:t>
            </a:r>
            <a:endParaRPr lang="en-US" sz="1000">
              <a:solidFill>
                <a:schemeClr val="dk1">
                  <a:alpha val="100000"/>
                </a:schemeClr>
              </a:solidFill>
              <a:latin typeface="Noto Sans SC"/>
              <a:ea typeface="Noto Sans SC"/>
              <a:cs typeface="Noto Sans SC"/>
            </a:endParaRPr>
          </a:p>
        </p:txBody>
      </p:sp>
      <p:sp>
        <p:nvSpPr>
          <p:cNvPr id="45" name="AutoShape 45"/>
          <p:cNvSpPr/>
          <p:nvPr/>
        </p:nvSpPr>
        <p:spPr>
          <a:xfrm>
            <a:off x="9388989" y="4875748"/>
            <a:ext cx="184666" cy="184666"/>
          </a:xfrm>
          <a:prstGeom prst="ellipse">
            <a:avLst/>
          </a:prstGeom>
          <a:solidFill>
            <a:schemeClr val="accent3">
              <a:alpha val="100000"/>
            </a:schemeClr>
          </a:solidFill>
        </p:spPr>
      </p:sp>
      <p:sp>
        <p:nvSpPr>
          <p:cNvPr id="46" name="TextBox 46"/>
          <p:cNvSpPr txBox="1"/>
          <p:nvPr/>
        </p:nvSpPr>
        <p:spPr>
          <a:xfrm>
            <a:off x="9366692" y="4902718"/>
            <a:ext cx="219075" cy="152400"/>
          </a:xfrm>
          <a:prstGeom prst="rect">
            <a:avLst/>
          </a:prstGeom>
          <a:noFill/>
        </p:spPr>
        <p:txBody>
          <a:bodyPr vert="horz" wrap="square" lIns="0" tIns="0" rIns="0" bIns="0" rtlCol="0" anchor="t" anchorCtr="0">
            <a:spAutoFit/>
          </a:bodyPr>
          <a:lstStyle/>
          <a:p>
            <a:pPr algn="ctr">
              <a:lnSpc>
                <a:spcPct val="100000"/>
              </a:lnSpc>
              <a:spcBef>
                <a:spcPct val="0"/>
              </a:spcBef>
            </a:pPr>
            <a:r>
              <a:rPr lang="en-US" sz="900">
                <a:solidFill>
                  <a:srgbClr val="FFFFFF">
                    <a:alpha val="100000"/>
                  </a:srgbClr>
                </a:solidFill>
                <a:latin typeface="Noto Sans SC"/>
                <a:ea typeface="Noto Sans SC"/>
                <a:cs typeface="Noto Sans SC"/>
              </a:rPr>
              <a:t>2</a:t>
            </a:r>
            <a:endParaRPr lang="en-US" sz="900">
              <a:solidFill>
                <a:srgbClr val="FFFFFF">
                  <a:alpha val="100000"/>
                </a:srgbClr>
              </a:solidFill>
              <a:latin typeface="Noto Sans SC"/>
              <a:ea typeface="Noto Sans SC"/>
              <a:cs typeface="Noto Sans SC"/>
            </a:endParaRPr>
          </a:p>
        </p:txBody>
      </p:sp>
      <p:sp>
        <p:nvSpPr>
          <p:cNvPr id="47" name="AutoShape 47"/>
          <p:cNvSpPr/>
          <p:nvPr/>
        </p:nvSpPr>
        <p:spPr>
          <a:xfrm>
            <a:off x="9108854" y="5680733"/>
            <a:ext cx="2691410" cy="65684"/>
          </a:xfrm>
          <a:prstGeom prst="rect">
            <a:avLst/>
          </a:prstGeom>
          <a:solidFill>
            <a:schemeClr val="accent2">
              <a:alpha val="100000"/>
            </a:schemeClr>
          </a:solidFill>
        </p:spPr>
      </p:sp>
      <p:sp>
        <p:nvSpPr>
          <p:cNvPr id="48" name="AutoShape 48"/>
          <p:cNvSpPr/>
          <p:nvPr/>
        </p:nvSpPr>
        <p:spPr>
          <a:xfrm>
            <a:off x="4294632" y="1043654"/>
            <a:ext cx="687419" cy="687419"/>
          </a:xfrm>
          <a:prstGeom prst="ellipse">
            <a:avLst/>
          </a:prstGeom>
          <a:solidFill>
            <a:schemeClr val="accent2">
              <a:alpha val="100000"/>
              <a:lumMod val="75000"/>
            </a:schemeClr>
          </a:solidFill>
        </p:spPr>
      </p:sp>
      <p:sp>
        <p:nvSpPr>
          <p:cNvPr id="49" name="AutoShape 49"/>
          <p:cNvSpPr/>
          <p:nvPr/>
        </p:nvSpPr>
        <p:spPr>
          <a:xfrm>
            <a:off x="10110788" y="1043654"/>
            <a:ext cx="687419" cy="687419"/>
          </a:xfrm>
          <a:prstGeom prst="ellipse">
            <a:avLst/>
          </a:prstGeom>
          <a:solidFill>
            <a:schemeClr val="accent2">
              <a:alpha val="100000"/>
              <a:lumMod val="75000"/>
            </a:schemeClr>
          </a:solidFill>
        </p:spPr>
      </p:sp>
      <p:sp>
        <p:nvSpPr>
          <p:cNvPr id="50" name="TextBox 5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案例一：5S实施优化</a:t>
            </a:r>
            <a:endParaRPr lang="en-US" sz="3000" b="1">
              <a:solidFill>
                <a:schemeClr val="dk2">
                  <a:alpha val="100000"/>
                </a:schemeClr>
              </a:solidFill>
              <a:latin typeface="Noto Sans SC"/>
              <a:ea typeface="Noto Sans SC"/>
              <a:cs typeface="Noto Sans SC"/>
            </a:endParaRPr>
          </a:p>
        </p:txBody>
      </p:sp>
      <p:sp>
        <p:nvSpPr>
          <p:cNvPr id="51" name="Freeform 51"/>
          <p:cNvSpPr/>
          <p:nvPr/>
        </p:nvSpPr>
        <p:spPr>
          <a:xfrm>
            <a:off x="10242715" y="1189396"/>
            <a:ext cx="423687" cy="398229"/>
          </a:xfrm>
          <a:custGeom>
            <a:avLst/>
            <a:gdLst/>
            <a:ahLst/>
            <a:cxnLst/>
            <a:rect l="l" t="t" r="r" b="b"/>
            <a:pathLst>
              <a:path w="304800" h="304800">
                <a:moveTo>
                  <a:pt x="147409" y="185366"/>
                </a:moveTo>
                <a:lnTo>
                  <a:pt x="66913" y="266338"/>
                </a:lnTo>
                <a:lnTo>
                  <a:pt x="66913" y="47987"/>
                </a:lnTo>
                <a:lnTo>
                  <a:pt x="228371" y="47987"/>
                </a:lnTo>
                <a:lnTo>
                  <a:pt x="228371" y="266338"/>
                </a:lnTo>
                <a:lnTo>
                  <a:pt x="147409" y="185366"/>
                </a:lnTo>
              </a:path>
            </a:pathLst>
          </a:custGeom>
          <a:solidFill>
            <a:srgbClr val="FBF9F9">
              <a:alpha val="100000"/>
            </a:srgbClr>
          </a:solidFill>
        </p:spPr>
      </p:sp>
      <p:sp>
        <p:nvSpPr>
          <p:cNvPr id="52" name="Freeform 52"/>
          <p:cNvSpPr/>
          <p:nvPr/>
        </p:nvSpPr>
        <p:spPr>
          <a:xfrm>
            <a:off x="4426532" y="1189396"/>
            <a:ext cx="423687" cy="398229"/>
          </a:xfrm>
          <a:custGeom>
            <a:avLst/>
            <a:gdLst/>
            <a:ahLst/>
            <a:cxnLst/>
            <a:rect l="l" t="t" r="r" b="b"/>
            <a:pathLst>
              <a:path w="304800" h="304800">
                <a:moveTo>
                  <a:pt x="147409" y="185366"/>
                </a:moveTo>
                <a:lnTo>
                  <a:pt x="66913" y="266338"/>
                </a:lnTo>
                <a:lnTo>
                  <a:pt x="66913" y="47987"/>
                </a:lnTo>
                <a:lnTo>
                  <a:pt x="228371" y="47987"/>
                </a:lnTo>
                <a:lnTo>
                  <a:pt x="228371" y="266338"/>
                </a:lnTo>
                <a:lnTo>
                  <a:pt x="147409" y="185366"/>
                </a:lnTo>
              </a:path>
            </a:pathLst>
          </a:custGeom>
          <a:solidFill>
            <a:srgbClr val="FBF8F8">
              <a:alpha val="100000"/>
            </a:srgbClr>
          </a:solidFill>
        </p:spPr>
      </p:sp>
      <p:sp>
        <p:nvSpPr>
          <p:cNvPr id="53" name="AutoShape 53"/>
          <p:cNvSpPr/>
          <p:nvPr/>
        </p:nvSpPr>
        <p:spPr>
          <a:xfrm>
            <a:off x="1371124" y="1041273"/>
            <a:ext cx="687419" cy="687419"/>
          </a:xfrm>
          <a:prstGeom prst="ellipse">
            <a:avLst/>
          </a:prstGeom>
          <a:solidFill>
            <a:schemeClr val="accent1">
              <a:alpha val="100000"/>
              <a:lumMod val="75000"/>
            </a:schemeClr>
          </a:solidFill>
        </p:spPr>
      </p:sp>
      <p:sp>
        <p:nvSpPr>
          <p:cNvPr id="54" name="Freeform 54"/>
          <p:cNvSpPr/>
          <p:nvPr/>
        </p:nvSpPr>
        <p:spPr>
          <a:xfrm>
            <a:off x="1588865" y="1229963"/>
            <a:ext cx="285655" cy="340043"/>
          </a:xfrm>
          <a:custGeom>
            <a:avLst/>
            <a:gdLst/>
            <a:ahLst/>
            <a:cxnLst/>
            <a:rect l="l" t="t" r="r" b="b"/>
            <a:pathLst>
              <a:path w="401" h="478">
                <a:moveTo>
                  <a:pt x="401" y="89"/>
                </a:moveTo>
                <a:lnTo>
                  <a:pt x="401" y="293"/>
                </a:lnTo>
                <a:cubicBezTo>
                  <a:pt x="292" y="212"/>
                  <a:pt x="182" y="375"/>
                  <a:pt x="73" y="293"/>
                </a:cubicBezTo>
                <a:lnTo>
                  <a:pt x="73" y="89"/>
                </a:lnTo>
                <a:cubicBezTo>
                  <a:pt x="182" y="171"/>
                  <a:pt x="292" y="7"/>
                  <a:pt x="401" y="89"/>
                </a:cubicBezTo>
                <a:close/>
              </a:path>
              <a:path w="401" h="478">
                <a:moveTo>
                  <a:pt x="39" y="0"/>
                </a:moveTo>
                <a:cubicBezTo>
                  <a:pt x="18" y="0"/>
                  <a:pt x="0" y="17"/>
                  <a:pt x="0" y="39"/>
                </a:cubicBezTo>
                <a:cubicBezTo>
                  <a:pt x="0" y="54"/>
                  <a:pt x="9" y="68"/>
                  <a:pt x="23" y="74"/>
                </a:cubicBezTo>
                <a:lnTo>
                  <a:pt x="23" y="478"/>
                </a:lnTo>
                <a:lnTo>
                  <a:pt x="56" y="478"/>
                </a:lnTo>
                <a:lnTo>
                  <a:pt x="56" y="74"/>
                </a:lnTo>
                <a:cubicBezTo>
                  <a:pt x="69" y="68"/>
                  <a:pt x="78" y="54"/>
                  <a:pt x="78" y="39"/>
                </a:cubicBezTo>
                <a:cubicBezTo>
                  <a:pt x="78" y="17"/>
                  <a:pt x="61" y="0"/>
                  <a:pt x="39" y="0"/>
                </a:cubicBezTo>
              </a:path>
            </a:pathLst>
          </a:custGeom>
          <a:solidFill>
            <a:srgbClr val="FFFFFF">
              <a:alpha val="100000"/>
            </a:srgbClr>
          </a:solidFill>
        </p:spPr>
      </p:sp>
      <p:sp>
        <p:nvSpPr>
          <p:cNvPr id="55" name="AutoShape 55"/>
          <p:cNvSpPr/>
          <p:nvPr/>
        </p:nvSpPr>
        <p:spPr>
          <a:xfrm>
            <a:off x="3637121" y="3546062"/>
            <a:ext cx="2002631" cy="328136"/>
          </a:xfrm>
          <a:prstGeom prst="roundRect">
            <a:avLst>
              <a:gd name="adj" fmla="val 50000"/>
            </a:avLst>
          </a:prstGeom>
          <a:solidFill>
            <a:schemeClr val="accent2">
              <a:alpha val="100000"/>
            </a:schemeClr>
          </a:solidFill>
        </p:spPr>
      </p:sp>
      <p:sp>
        <p:nvSpPr>
          <p:cNvPr id="56" name="TextBox 56"/>
          <p:cNvSpPr txBox="1"/>
          <p:nvPr/>
        </p:nvSpPr>
        <p:spPr>
          <a:xfrm>
            <a:off x="3936111" y="3623691"/>
            <a:ext cx="1664399" cy="200025"/>
          </a:xfrm>
          <a:prstGeom prst="rect">
            <a:avLst/>
          </a:prstGeom>
          <a:noFill/>
        </p:spPr>
        <p:txBody>
          <a:bodyPr vert="horz" wrap="square" lIns="0" tIns="0" rIns="0" bIns="0" rtlCol="0" anchor="t" anchorCtr="0">
            <a:spAutoFit/>
          </a:bodyPr>
          <a:lstStyle/>
          <a:p>
            <a:pPr algn="ctr">
              <a:lnSpc>
                <a:spcPct val="100000"/>
              </a:lnSpc>
              <a:spcBef>
                <a:spcPct val="0"/>
              </a:spcBef>
            </a:pPr>
            <a:r>
              <a:rPr lang="en-US" sz="1200">
                <a:solidFill>
                  <a:srgbClr val="FFFFFF">
                    <a:alpha val="100000"/>
                  </a:srgbClr>
                </a:solidFill>
                <a:latin typeface="Noto Sans SC"/>
                <a:ea typeface="Noto Sans SC"/>
                <a:cs typeface="Noto Sans SC"/>
              </a:rPr>
              <a:t>改进：红牌作战</a:t>
            </a:r>
            <a:endParaRPr lang="en-US" sz="1200">
              <a:solidFill>
                <a:srgbClr val="FFFFFF">
                  <a:alpha val="100000"/>
                </a:srgbClr>
              </a:solidFill>
              <a:latin typeface="Noto Sans SC"/>
              <a:ea typeface="Noto Sans SC"/>
              <a:cs typeface="Noto Sans SC"/>
            </a:endParaRPr>
          </a:p>
        </p:txBody>
      </p:sp>
      <p:sp>
        <p:nvSpPr>
          <p:cNvPr id="57" name="AutoShape 57"/>
          <p:cNvSpPr/>
          <p:nvPr/>
        </p:nvSpPr>
        <p:spPr>
          <a:xfrm>
            <a:off x="3684746" y="3584448"/>
            <a:ext cx="251365" cy="251365"/>
          </a:xfrm>
          <a:prstGeom prst="ellipse">
            <a:avLst/>
          </a:prstGeom>
          <a:solidFill>
            <a:srgbClr val="FFFFFF">
              <a:alpha val="100000"/>
            </a:srgbClr>
          </a:solidFill>
        </p:spPr>
      </p:sp>
      <p:sp>
        <p:nvSpPr>
          <p:cNvPr id="58" name="Freeform 58"/>
          <p:cNvSpPr/>
          <p:nvPr/>
        </p:nvSpPr>
        <p:spPr>
          <a:xfrm rot="2700000">
            <a:off x="3780568" y="3636264"/>
            <a:ext cx="65818" cy="112871"/>
          </a:xfrm>
          <a:custGeom>
            <a:avLst/>
            <a:gdLst/>
            <a:ahLst/>
            <a:cxnLst/>
            <a:rect l="l" t="t" r="r" b="b"/>
            <a:pathLst>
              <a:path w="218174" h="415436">
                <a:moveTo>
                  <a:pt x="218174" y="0"/>
                </a:moveTo>
                <a:lnTo>
                  <a:pt x="218174" y="415436"/>
                </a:lnTo>
                <a:lnTo>
                  <a:pt x="0" y="415436"/>
                </a:lnTo>
              </a:path>
            </a:pathLst>
          </a:custGeom>
          <a:noFill/>
          <a:ln w="38100">
            <a:solidFill>
              <a:schemeClr val="accent2">
                <a:alpha val="100000"/>
              </a:schemeClr>
            </a:solidFill>
            <a:prstDash val="solid"/>
          </a:ln>
        </p:spPr>
      </p:sp>
      <p:sp>
        <p:nvSpPr>
          <p:cNvPr id="59" name="AutoShape 59"/>
          <p:cNvSpPr/>
          <p:nvPr/>
        </p:nvSpPr>
        <p:spPr>
          <a:xfrm>
            <a:off x="9453276" y="3546062"/>
            <a:ext cx="2002631" cy="328136"/>
          </a:xfrm>
          <a:prstGeom prst="roundRect">
            <a:avLst>
              <a:gd name="adj" fmla="val 50000"/>
            </a:avLst>
          </a:prstGeom>
          <a:solidFill>
            <a:schemeClr val="accent2">
              <a:alpha val="100000"/>
            </a:schemeClr>
          </a:solidFill>
        </p:spPr>
      </p:sp>
      <p:sp>
        <p:nvSpPr>
          <p:cNvPr id="60" name="TextBox 60"/>
          <p:cNvSpPr txBox="1"/>
          <p:nvPr/>
        </p:nvSpPr>
        <p:spPr>
          <a:xfrm>
            <a:off x="9752362" y="3623691"/>
            <a:ext cx="1664303" cy="200025"/>
          </a:xfrm>
          <a:prstGeom prst="rect">
            <a:avLst/>
          </a:prstGeom>
          <a:noFill/>
        </p:spPr>
        <p:txBody>
          <a:bodyPr vert="horz" wrap="square" lIns="0" tIns="0" rIns="0" bIns="0" rtlCol="0" anchor="t" anchorCtr="0">
            <a:spAutoFit/>
          </a:bodyPr>
          <a:lstStyle/>
          <a:p>
            <a:pPr algn="ctr">
              <a:lnSpc>
                <a:spcPct val="100000"/>
              </a:lnSpc>
              <a:spcBef>
                <a:spcPct val="0"/>
              </a:spcBef>
            </a:pPr>
            <a:r>
              <a:rPr lang="en-US" sz="1200">
                <a:solidFill>
                  <a:srgbClr val="FFFFFF">
                    <a:alpha val="100000"/>
                  </a:srgbClr>
                </a:solidFill>
                <a:latin typeface="Noto Sans SC"/>
                <a:ea typeface="Noto Sans SC"/>
                <a:cs typeface="Noto Sans SC"/>
              </a:rPr>
              <a:t>改进：标准化</a:t>
            </a:r>
            <a:endParaRPr lang="en-US" sz="1200">
              <a:solidFill>
                <a:srgbClr val="FFFFFF">
                  <a:alpha val="100000"/>
                </a:srgbClr>
              </a:solidFill>
              <a:latin typeface="Noto Sans SC"/>
              <a:ea typeface="Noto Sans SC"/>
              <a:cs typeface="Noto Sans SC"/>
            </a:endParaRPr>
          </a:p>
        </p:txBody>
      </p:sp>
      <p:sp>
        <p:nvSpPr>
          <p:cNvPr id="61" name="AutoShape 61"/>
          <p:cNvSpPr/>
          <p:nvPr/>
        </p:nvSpPr>
        <p:spPr>
          <a:xfrm>
            <a:off x="9500997" y="3584448"/>
            <a:ext cx="251365" cy="251365"/>
          </a:xfrm>
          <a:prstGeom prst="ellipse">
            <a:avLst/>
          </a:prstGeom>
          <a:solidFill>
            <a:srgbClr val="FFFFFF">
              <a:alpha val="100000"/>
            </a:srgbClr>
          </a:solidFill>
        </p:spPr>
      </p:sp>
      <p:sp>
        <p:nvSpPr>
          <p:cNvPr id="62" name="Freeform 62"/>
          <p:cNvSpPr/>
          <p:nvPr/>
        </p:nvSpPr>
        <p:spPr>
          <a:xfrm rot="2700000">
            <a:off x="9596724" y="3636264"/>
            <a:ext cx="65818" cy="112871"/>
          </a:xfrm>
          <a:custGeom>
            <a:avLst/>
            <a:gdLst/>
            <a:ahLst/>
            <a:cxnLst/>
            <a:rect l="l" t="t" r="r" b="b"/>
            <a:pathLst>
              <a:path w="218174" h="415436">
                <a:moveTo>
                  <a:pt x="218174" y="0"/>
                </a:moveTo>
                <a:lnTo>
                  <a:pt x="218174" y="415436"/>
                </a:lnTo>
                <a:lnTo>
                  <a:pt x="0" y="415436"/>
                </a:lnTo>
              </a:path>
            </a:pathLst>
          </a:custGeom>
          <a:solidFill>
            <a:srgbClr val="007C85">
              <a:alpha val="0"/>
            </a:srgbClr>
          </a:solidFill>
          <a:ln w="38100">
            <a:solidFill>
              <a:schemeClr val="accent2">
                <a:alpha val="100000"/>
              </a:schemeClr>
            </a:solidFill>
            <a:prstDash val="solid"/>
          </a:ln>
        </p:spPr>
      </p:sp>
      <p:sp>
        <p:nvSpPr>
          <p:cNvPr id="63" name="AutoShape 63"/>
          <p:cNvSpPr/>
          <p:nvPr/>
        </p:nvSpPr>
        <p:spPr>
          <a:xfrm>
            <a:off x="7218140" y="1041273"/>
            <a:ext cx="687419" cy="687419"/>
          </a:xfrm>
          <a:prstGeom prst="ellipse">
            <a:avLst/>
          </a:prstGeom>
          <a:solidFill>
            <a:schemeClr val="accent1">
              <a:alpha val="100000"/>
              <a:lumMod val="75000"/>
            </a:schemeClr>
          </a:solidFill>
        </p:spPr>
      </p:sp>
      <p:sp>
        <p:nvSpPr>
          <p:cNvPr id="64" name="Freeform 64"/>
          <p:cNvSpPr/>
          <p:nvPr/>
        </p:nvSpPr>
        <p:spPr>
          <a:xfrm>
            <a:off x="7435882" y="1229963"/>
            <a:ext cx="285655" cy="340043"/>
          </a:xfrm>
          <a:custGeom>
            <a:avLst/>
            <a:gdLst/>
            <a:ahLst/>
            <a:cxnLst/>
            <a:rect l="l" t="t" r="r" b="b"/>
            <a:pathLst>
              <a:path w="401" h="478">
                <a:moveTo>
                  <a:pt x="401" y="89"/>
                </a:moveTo>
                <a:lnTo>
                  <a:pt x="401" y="293"/>
                </a:lnTo>
                <a:cubicBezTo>
                  <a:pt x="292" y="212"/>
                  <a:pt x="182" y="375"/>
                  <a:pt x="73" y="293"/>
                </a:cubicBezTo>
                <a:lnTo>
                  <a:pt x="73" y="89"/>
                </a:lnTo>
                <a:cubicBezTo>
                  <a:pt x="182" y="171"/>
                  <a:pt x="292" y="7"/>
                  <a:pt x="401" y="89"/>
                </a:cubicBezTo>
                <a:close/>
              </a:path>
              <a:path w="401" h="478">
                <a:moveTo>
                  <a:pt x="39" y="0"/>
                </a:moveTo>
                <a:cubicBezTo>
                  <a:pt x="18" y="0"/>
                  <a:pt x="0" y="17"/>
                  <a:pt x="0" y="39"/>
                </a:cubicBezTo>
                <a:cubicBezTo>
                  <a:pt x="0" y="54"/>
                  <a:pt x="9" y="68"/>
                  <a:pt x="23" y="74"/>
                </a:cubicBezTo>
                <a:lnTo>
                  <a:pt x="23" y="478"/>
                </a:lnTo>
                <a:lnTo>
                  <a:pt x="56" y="478"/>
                </a:lnTo>
                <a:lnTo>
                  <a:pt x="56" y="74"/>
                </a:lnTo>
                <a:cubicBezTo>
                  <a:pt x="69" y="68"/>
                  <a:pt x="78" y="54"/>
                  <a:pt x="78" y="39"/>
                </a:cubicBezTo>
                <a:cubicBezTo>
                  <a:pt x="78" y="17"/>
                  <a:pt x="61" y="0"/>
                  <a:pt x="39" y="0"/>
                </a:cubicBezTo>
              </a:path>
            </a:pathLst>
          </a:custGeom>
          <a:solidFill>
            <a:srgbClr val="FFFFFF">
              <a:alpha val="100000"/>
            </a:srgbClr>
          </a:solidFill>
        </p:spPr>
      </p:sp>
      <p:sp>
        <p:nvSpPr>
          <p:cNvPr id="65" name="AutoShape 65"/>
          <p:cNvSpPr/>
          <p:nvPr/>
        </p:nvSpPr>
        <p:spPr>
          <a:xfrm>
            <a:off x="713613" y="3546062"/>
            <a:ext cx="2002631" cy="328136"/>
          </a:xfrm>
          <a:prstGeom prst="roundRect">
            <a:avLst>
              <a:gd name="adj" fmla="val 50000"/>
            </a:avLst>
          </a:prstGeom>
          <a:solidFill>
            <a:schemeClr val="accent1">
              <a:alpha val="100000"/>
            </a:schemeClr>
          </a:solidFill>
        </p:spPr>
      </p:sp>
      <p:sp>
        <p:nvSpPr>
          <p:cNvPr id="66" name="TextBox 66"/>
          <p:cNvSpPr txBox="1"/>
          <p:nvPr/>
        </p:nvSpPr>
        <p:spPr>
          <a:xfrm>
            <a:off x="1012603" y="3623691"/>
            <a:ext cx="1619441" cy="200025"/>
          </a:xfrm>
          <a:prstGeom prst="rect">
            <a:avLst/>
          </a:prstGeom>
          <a:noFill/>
        </p:spPr>
        <p:txBody>
          <a:bodyPr vert="horz" wrap="square" lIns="0" tIns="0" rIns="0" bIns="0" rtlCol="0" anchor="t" anchorCtr="0">
            <a:spAutoFit/>
          </a:bodyPr>
          <a:lstStyle/>
          <a:p>
            <a:pPr algn="ctr">
              <a:lnSpc>
                <a:spcPct val="100000"/>
              </a:lnSpc>
              <a:spcBef>
                <a:spcPct val="0"/>
              </a:spcBef>
            </a:pPr>
            <a:r>
              <a:rPr lang="en-US" sz="1200">
                <a:solidFill>
                  <a:srgbClr val="FFFFFF">
                    <a:alpha val="100000"/>
                  </a:srgbClr>
                </a:solidFill>
                <a:latin typeface="Noto Sans SC"/>
                <a:ea typeface="Noto Sans SC"/>
                <a:cs typeface="Noto Sans SC"/>
              </a:rPr>
              <a:t>改进：目视管理</a:t>
            </a:r>
            <a:endParaRPr lang="en-US" sz="1200">
              <a:solidFill>
                <a:srgbClr val="FFFFFF">
                  <a:alpha val="100000"/>
                </a:srgbClr>
              </a:solidFill>
              <a:latin typeface="Noto Sans SC"/>
              <a:ea typeface="Noto Sans SC"/>
              <a:cs typeface="Noto Sans SC"/>
            </a:endParaRPr>
          </a:p>
        </p:txBody>
      </p:sp>
      <p:sp>
        <p:nvSpPr>
          <p:cNvPr id="67" name="AutoShape 67"/>
          <p:cNvSpPr/>
          <p:nvPr/>
        </p:nvSpPr>
        <p:spPr>
          <a:xfrm>
            <a:off x="761238" y="3584448"/>
            <a:ext cx="251365" cy="251365"/>
          </a:xfrm>
          <a:prstGeom prst="ellipse">
            <a:avLst/>
          </a:prstGeom>
          <a:solidFill>
            <a:srgbClr val="FFFFFF">
              <a:alpha val="100000"/>
            </a:srgbClr>
          </a:solidFill>
        </p:spPr>
      </p:sp>
      <p:sp>
        <p:nvSpPr>
          <p:cNvPr id="68" name="Freeform 68"/>
          <p:cNvSpPr/>
          <p:nvPr/>
        </p:nvSpPr>
        <p:spPr>
          <a:xfrm rot="2700000">
            <a:off x="857060" y="3636264"/>
            <a:ext cx="65818" cy="112871"/>
          </a:xfrm>
          <a:custGeom>
            <a:avLst/>
            <a:gdLst/>
            <a:ahLst/>
            <a:cxnLst/>
            <a:rect l="l" t="t" r="r" b="b"/>
            <a:pathLst>
              <a:path w="218174" h="415436">
                <a:moveTo>
                  <a:pt x="218174" y="0"/>
                </a:moveTo>
                <a:lnTo>
                  <a:pt x="218174" y="415436"/>
                </a:lnTo>
                <a:lnTo>
                  <a:pt x="0" y="415436"/>
                </a:lnTo>
              </a:path>
            </a:pathLst>
          </a:custGeom>
          <a:noFill/>
          <a:ln w="38100">
            <a:solidFill>
              <a:schemeClr val="accent1">
                <a:alpha val="100000"/>
              </a:schemeClr>
            </a:solidFill>
            <a:prstDash val="solid"/>
          </a:ln>
        </p:spPr>
      </p:sp>
      <p:sp>
        <p:nvSpPr>
          <p:cNvPr id="69" name="AutoShape 69"/>
          <p:cNvSpPr/>
          <p:nvPr/>
        </p:nvSpPr>
        <p:spPr>
          <a:xfrm>
            <a:off x="6560630" y="3546062"/>
            <a:ext cx="2002631" cy="328136"/>
          </a:xfrm>
          <a:prstGeom prst="roundRect">
            <a:avLst>
              <a:gd name="adj" fmla="val 50000"/>
            </a:avLst>
          </a:prstGeom>
          <a:solidFill>
            <a:schemeClr val="accent1">
              <a:alpha val="100000"/>
            </a:schemeClr>
          </a:solidFill>
        </p:spPr>
      </p:sp>
      <p:sp>
        <p:nvSpPr>
          <p:cNvPr id="70" name="TextBox 70"/>
          <p:cNvSpPr txBox="1"/>
          <p:nvPr/>
        </p:nvSpPr>
        <p:spPr>
          <a:xfrm>
            <a:off x="6859619" y="3623691"/>
            <a:ext cx="1619441" cy="200025"/>
          </a:xfrm>
          <a:prstGeom prst="rect">
            <a:avLst/>
          </a:prstGeom>
          <a:noFill/>
        </p:spPr>
        <p:txBody>
          <a:bodyPr vert="horz" wrap="square" lIns="0" tIns="0" rIns="0" bIns="0" rtlCol="0" anchor="t" anchorCtr="0">
            <a:spAutoFit/>
          </a:bodyPr>
          <a:lstStyle/>
          <a:p>
            <a:pPr algn="ctr">
              <a:lnSpc>
                <a:spcPct val="100000"/>
              </a:lnSpc>
              <a:spcBef>
                <a:spcPct val="0"/>
              </a:spcBef>
            </a:pPr>
            <a:r>
              <a:rPr lang="en-US" sz="1200">
                <a:solidFill>
                  <a:srgbClr val="FFFFFF">
                    <a:alpha val="100000"/>
                  </a:srgbClr>
                </a:solidFill>
                <a:latin typeface="Noto Sans SC"/>
                <a:ea typeface="Noto Sans SC"/>
                <a:cs typeface="Noto Sans SC"/>
              </a:rPr>
              <a:t>改进：责任分区</a:t>
            </a:r>
            <a:endParaRPr lang="en-US" sz="1200">
              <a:solidFill>
                <a:srgbClr val="FFFFFF">
                  <a:alpha val="100000"/>
                </a:srgbClr>
              </a:solidFill>
              <a:latin typeface="Noto Sans SC"/>
              <a:ea typeface="Noto Sans SC"/>
              <a:cs typeface="Noto Sans SC"/>
            </a:endParaRPr>
          </a:p>
        </p:txBody>
      </p:sp>
      <p:sp>
        <p:nvSpPr>
          <p:cNvPr id="71" name="AutoShape 71"/>
          <p:cNvSpPr/>
          <p:nvPr/>
        </p:nvSpPr>
        <p:spPr>
          <a:xfrm>
            <a:off x="6608255" y="3584448"/>
            <a:ext cx="251365" cy="251365"/>
          </a:xfrm>
          <a:prstGeom prst="ellipse">
            <a:avLst/>
          </a:prstGeom>
          <a:solidFill>
            <a:srgbClr val="FFFFFF">
              <a:alpha val="100000"/>
            </a:srgbClr>
          </a:solidFill>
        </p:spPr>
      </p:sp>
      <p:sp>
        <p:nvSpPr>
          <p:cNvPr id="72" name="Freeform 72"/>
          <p:cNvSpPr/>
          <p:nvPr/>
        </p:nvSpPr>
        <p:spPr>
          <a:xfrm rot="2700000">
            <a:off x="6704076" y="3636264"/>
            <a:ext cx="65818" cy="112871"/>
          </a:xfrm>
          <a:custGeom>
            <a:avLst/>
            <a:gdLst/>
            <a:ahLst/>
            <a:cxnLst/>
            <a:rect l="l" t="t" r="r" b="b"/>
            <a:pathLst>
              <a:path w="218174" h="415436">
                <a:moveTo>
                  <a:pt x="218174" y="0"/>
                </a:moveTo>
                <a:lnTo>
                  <a:pt x="218174" y="415436"/>
                </a:lnTo>
                <a:lnTo>
                  <a:pt x="0" y="415436"/>
                </a:lnTo>
              </a:path>
            </a:pathLst>
          </a:custGeom>
          <a:noFill/>
          <a:ln w="38100">
            <a:solidFill>
              <a:schemeClr val="accent1">
                <a:alpha val="100000"/>
              </a:schemeClr>
            </a:solidFill>
            <a:prstDash val="solid"/>
          </a:ln>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案例二：VSM流程改进</a:t>
            </a:r>
            <a:endParaRPr lang="en-US" sz="3000" b="1">
              <a:solidFill>
                <a:schemeClr val="dk2">
                  <a:alpha val="100000"/>
                </a:schemeClr>
              </a:solidFill>
              <a:latin typeface="Noto Sans SC"/>
              <a:ea typeface="Noto Sans SC"/>
              <a:cs typeface="Noto Sans SC"/>
            </a:endParaRPr>
          </a:p>
        </p:txBody>
      </p:sp>
      <p:sp>
        <p:nvSpPr>
          <p:cNvPr id="3" name="TextBox 3"/>
          <p:cNvSpPr txBox="1"/>
          <p:nvPr/>
        </p:nvSpPr>
        <p:spPr>
          <a:xfrm>
            <a:off x="515104" y="1376998"/>
            <a:ext cx="3637467" cy="501015"/>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2400" b="1">
                <a:solidFill>
                  <a:schemeClr val="accent1">
                    <a:alpha val="100000"/>
                  </a:schemeClr>
                </a:solidFill>
                <a:latin typeface="Noto Sans SC"/>
                <a:ea typeface="Noto Sans SC"/>
                <a:cs typeface="Noto Sans SC"/>
              </a:rPr>
              <a:t>现状价值流图绘制</a:t>
            </a:r>
            <a:endParaRPr lang="en-US" sz="2400" b="1">
              <a:solidFill>
                <a:schemeClr val="accent1">
                  <a:alpha val="100000"/>
                </a:schemeClr>
              </a:solidFill>
              <a:latin typeface="Noto Sans SC"/>
              <a:ea typeface="Noto Sans SC"/>
              <a:cs typeface="Noto Sans SC"/>
            </a:endParaRPr>
          </a:p>
        </p:txBody>
      </p:sp>
      <p:sp>
        <p:nvSpPr>
          <p:cNvPr id="4" name="TextBox 4"/>
          <p:cNvSpPr txBox="1"/>
          <p:nvPr/>
        </p:nvSpPr>
        <p:spPr>
          <a:xfrm>
            <a:off x="4278857" y="1376998"/>
            <a:ext cx="3637467" cy="501015"/>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2400" b="1">
                <a:solidFill>
                  <a:schemeClr val="accent1">
                    <a:alpha val="100000"/>
                  </a:schemeClr>
                </a:solidFill>
                <a:latin typeface="Noto Sans SC"/>
                <a:ea typeface="Noto Sans SC"/>
                <a:cs typeface="Noto Sans SC"/>
              </a:rPr>
              <a:t>未来状态设计</a:t>
            </a:r>
            <a:endParaRPr lang="en-US" sz="2400" b="1">
              <a:solidFill>
                <a:schemeClr val="accent1">
                  <a:alpha val="100000"/>
                </a:schemeClr>
              </a:solidFill>
              <a:latin typeface="Noto Sans SC"/>
              <a:ea typeface="Noto Sans SC"/>
              <a:cs typeface="Noto Sans SC"/>
            </a:endParaRPr>
          </a:p>
        </p:txBody>
      </p:sp>
      <p:sp>
        <p:nvSpPr>
          <p:cNvPr id="5" name="TextBox 5"/>
          <p:cNvSpPr txBox="1"/>
          <p:nvPr/>
        </p:nvSpPr>
        <p:spPr>
          <a:xfrm>
            <a:off x="8042611" y="1376998"/>
            <a:ext cx="3637467" cy="501015"/>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2400" b="1">
                <a:solidFill>
                  <a:schemeClr val="accent1">
                    <a:alpha val="100000"/>
                  </a:schemeClr>
                </a:solidFill>
                <a:latin typeface="Noto Sans SC"/>
                <a:ea typeface="Noto Sans SC"/>
                <a:cs typeface="Noto Sans SC"/>
              </a:rPr>
              <a:t>实施计划制定</a:t>
            </a:r>
            <a:endParaRPr lang="en-US" sz="2400" b="1">
              <a:solidFill>
                <a:schemeClr val="accent1">
                  <a:alpha val="100000"/>
                </a:schemeClr>
              </a:solidFill>
              <a:latin typeface="Noto Sans SC"/>
              <a:ea typeface="Noto Sans SC"/>
              <a:cs typeface="Noto Sans SC"/>
            </a:endParaRPr>
          </a:p>
        </p:txBody>
      </p:sp>
      <p:sp>
        <p:nvSpPr>
          <p:cNvPr id="6" name="TextBox 6"/>
          <p:cNvSpPr txBox="1"/>
          <p:nvPr/>
        </p:nvSpPr>
        <p:spPr>
          <a:xfrm>
            <a:off x="2395390" y="3950072"/>
            <a:ext cx="3637467" cy="501015"/>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2400" b="1">
                <a:solidFill>
                  <a:schemeClr val="accent1">
                    <a:alpha val="100000"/>
                  </a:schemeClr>
                </a:solidFill>
                <a:latin typeface="Noto Sans SC"/>
                <a:ea typeface="Noto Sans SC"/>
                <a:cs typeface="Noto Sans SC"/>
              </a:rPr>
              <a:t>试点与推广</a:t>
            </a:r>
            <a:endParaRPr lang="en-US" sz="2400" b="1">
              <a:solidFill>
                <a:schemeClr val="accent1">
                  <a:alpha val="100000"/>
                </a:schemeClr>
              </a:solidFill>
              <a:latin typeface="Noto Sans SC"/>
              <a:ea typeface="Noto Sans SC"/>
              <a:cs typeface="Noto Sans SC"/>
            </a:endParaRPr>
          </a:p>
        </p:txBody>
      </p:sp>
      <p:sp>
        <p:nvSpPr>
          <p:cNvPr id="7" name="TextBox 7"/>
          <p:cNvSpPr txBox="1"/>
          <p:nvPr/>
        </p:nvSpPr>
        <p:spPr>
          <a:xfrm>
            <a:off x="6159144" y="3950072"/>
            <a:ext cx="3637467" cy="501015"/>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2400" b="1">
                <a:solidFill>
                  <a:schemeClr val="accent1">
                    <a:alpha val="100000"/>
                  </a:schemeClr>
                </a:solidFill>
                <a:latin typeface="Noto Sans SC"/>
                <a:ea typeface="Noto Sans SC"/>
                <a:cs typeface="Noto Sans SC"/>
              </a:rPr>
              <a:t>员工参与机制</a:t>
            </a:r>
            <a:endParaRPr lang="en-US" sz="2400" b="1">
              <a:solidFill>
                <a:schemeClr val="accent1">
                  <a:alpha val="100000"/>
                </a:schemeClr>
              </a:solidFill>
              <a:latin typeface="Noto Sans SC"/>
              <a:ea typeface="Noto Sans SC"/>
              <a:cs typeface="Noto Sans SC"/>
            </a:endParaRPr>
          </a:p>
        </p:txBody>
      </p:sp>
      <p:sp>
        <p:nvSpPr>
          <p:cNvPr id="8" name="AutoShape 8"/>
          <p:cNvSpPr/>
          <p:nvPr/>
        </p:nvSpPr>
        <p:spPr>
          <a:xfrm>
            <a:off x="515104" y="1943785"/>
            <a:ext cx="3637467" cy="1772200"/>
          </a:xfrm>
          <a:prstGeom prst="roundRect">
            <a:avLst>
              <a:gd name="adj" fmla="val 7233"/>
            </a:avLst>
          </a:prstGeom>
          <a:solidFill>
            <a:schemeClr val="lt2">
              <a:alpha val="60000"/>
            </a:schemeClr>
          </a:solidFill>
        </p:spPr>
      </p:sp>
      <p:sp>
        <p:nvSpPr>
          <p:cNvPr id="9" name="TextBox 9"/>
          <p:cNvSpPr txBox="1"/>
          <p:nvPr/>
        </p:nvSpPr>
        <p:spPr>
          <a:xfrm>
            <a:off x="740613" y="2105555"/>
            <a:ext cx="3186449" cy="144865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跨部门协作收集数据，识别从原材料到成品的全流程浪费点，如库存积压、等待时间等，并标注时间线与资源消耗。</a:t>
            </a:r>
            <a:endParaRPr lang="en-US" sz="1500">
              <a:solidFill>
                <a:schemeClr val="dk1">
                  <a:alpha val="100000"/>
                </a:schemeClr>
              </a:solidFill>
              <a:latin typeface="Noto Sans SC"/>
              <a:ea typeface="Noto Sans SC"/>
              <a:cs typeface="Noto Sans SC"/>
            </a:endParaRPr>
          </a:p>
        </p:txBody>
      </p:sp>
      <p:sp>
        <p:nvSpPr>
          <p:cNvPr id="10" name="AutoShape 10"/>
          <p:cNvSpPr/>
          <p:nvPr/>
        </p:nvSpPr>
        <p:spPr>
          <a:xfrm>
            <a:off x="4278857" y="1943785"/>
            <a:ext cx="3637467" cy="1772200"/>
          </a:xfrm>
          <a:prstGeom prst="roundRect">
            <a:avLst>
              <a:gd name="adj" fmla="val 7233"/>
            </a:avLst>
          </a:prstGeom>
          <a:solidFill>
            <a:schemeClr val="lt2">
              <a:alpha val="60000"/>
            </a:schemeClr>
          </a:solidFill>
        </p:spPr>
      </p:sp>
      <p:sp>
        <p:nvSpPr>
          <p:cNvPr id="11" name="TextBox 11"/>
          <p:cNvSpPr txBox="1"/>
          <p:nvPr/>
        </p:nvSpPr>
        <p:spPr>
          <a:xfrm>
            <a:off x="4504366" y="2105555"/>
            <a:ext cx="3186449" cy="144865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基于精益原则重新规划流程，合并冗余环节，引入单元化生产布局，缩短交付周期，目标降低非增值活动占比40%以上。</a:t>
            </a:r>
            <a:endParaRPr lang="en-US" sz="1500">
              <a:solidFill>
                <a:schemeClr val="dk1">
                  <a:alpha val="100000"/>
                </a:schemeClr>
              </a:solidFill>
              <a:latin typeface="Noto Sans SC"/>
              <a:ea typeface="Noto Sans SC"/>
              <a:cs typeface="Noto Sans SC"/>
            </a:endParaRPr>
          </a:p>
        </p:txBody>
      </p:sp>
      <p:sp>
        <p:nvSpPr>
          <p:cNvPr id="12" name="AutoShape 12"/>
          <p:cNvSpPr/>
          <p:nvPr/>
        </p:nvSpPr>
        <p:spPr>
          <a:xfrm>
            <a:off x="8042611" y="1943785"/>
            <a:ext cx="3637467" cy="1772200"/>
          </a:xfrm>
          <a:prstGeom prst="roundRect">
            <a:avLst>
              <a:gd name="adj" fmla="val 7233"/>
            </a:avLst>
          </a:prstGeom>
          <a:solidFill>
            <a:schemeClr val="lt2">
              <a:alpha val="60000"/>
            </a:schemeClr>
          </a:solidFill>
        </p:spPr>
      </p:sp>
      <p:sp>
        <p:nvSpPr>
          <p:cNvPr id="13" name="TextBox 13"/>
          <p:cNvSpPr txBox="1"/>
          <p:nvPr/>
        </p:nvSpPr>
        <p:spPr>
          <a:xfrm>
            <a:off x="8268120" y="2105555"/>
            <a:ext cx="3186449" cy="144865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优先处理瓶颈工序，如通过快速换模（SMED）技术减少换型时间，同时建立缓冲库存策略平衡生产波动。</a:t>
            </a:r>
            <a:endParaRPr lang="en-US" sz="1500">
              <a:solidFill>
                <a:schemeClr val="dk1">
                  <a:alpha val="100000"/>
                </a:schemeClr>
              </a:solidFill>
              <a:latin typeface="Noto Sans SC"/>
              <a:ea typeface="Noto Sans SC"/>
              <a:cs typeface="Noto Sans SC"/>
            </a:endParaRPr>
          </a:p>
        </p:txBody>
      </p:sp>
      <p:sp>
        <p:nvSpPr>
          <p:cNvPr id="14" name="AutoShape 14"/>
          <p:cNvSpPr/>
          <p:nvPr/>
        </p:nvSpPr>
        <p:spPr>
          <a:xfrm>
            <a:off x="2395390" y="4500511"/>
            <a:ext cx="3637467" cy="1772200"/>
          </a:xfrm>
          <a:prstGeom prst="roundRect">
            <a:avLst>
              <a:gd name="adj" fmla="val 7233"/>
            </a:avLst>
          </a:prstGeom>
          <a:solidFill>
            <a:schemeClr val="lt2">
              <a:alpha val="60000"/>
            </a:schemeClr>
          </a:solidFill>
        </p:spPr>
      </p:sp>
      <p:sp>
        <p:nvSpPr>
          <p:cNvPr id="15" name="TextBox 15"/>
          <p:cNvSpPr txBox="1"/>
          <p:nvPr/>
        </p:nvSpPr>
        <p:spPr>
          <a:xfrm>
            <a:off x="2620899" y="4662281"/>
            <a:ext cx="3186449" cy="144865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选择典型产线进行试点改进，验证效果后逐步扩展至全厂，配套建立KPI监控体系，确保改进成果可持续。</a:t>
            </a:r>
            <a:endParaRPr lang="en-US" sz="1500">
              <a:solidFill>
                <a:schemeClr val="dk1">
                  <a:alpha val="100000"/>
                </a:schemeClr>
              </a:solidFill>
              <a:latin typeface="Noto Sans SC"/>
              <a:ea typeface="Noto Sans SC"/>
              <a:cs typeface="Noto Sans SC"/>
            </a:endParaRPr>
          </a:p>
        </p:txBody>
      </p:sp>
      <p:sp>
        <p:nvSpPr>
          <p:cNvPr id="16" name="AutoShape 16"/>
          <p:cNvSpPr/>
          <p:nvPr/>
        </p:nvSpPr>
        <p:spPr>
          <a:xfrm>
            <a:off x="6159144" y="4500511"/>
            <a:ext cx="3637467" cy="1772200"/>
          </a:xfrm>
          <a:prstGeom prst="roundRect">
            <a:avLst>
              <a:gd name="adj" fmla="val 7233"/>
            </a:avLst>
          </a:prstGeom>
          <a:solidFill>
            <a:schemeClr val="lt2">
              <a:alpha val="60000"/>
            </a:schemeClr>
          </a:solidFill>
        </p:spPr>
      </p:sp>
      <p:sp>
        <p:nvSpPr>
          <p:cNvPr id="17" name="TextBox 17"/>
          <p:cNvSpPr txBox="1"/>
          <p:nvPr/>
        </p:nvSpPr>
        <p:spPr>
          <a:xfrm>
            <a:off x="6384653" y="4662281"/>
            <a:ext cx="3186449" cy="144865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组织VSM工作坊，培训一线员工使用改进工具，鼓励提出优化建议，形成自下而上的改善氛围。</a:t>
            </a:r>
            <a:endParaRPr lang="en-US" sz="1500">
              <a:solidFill>
                <a:schemeClr val="dk1">
                  <a:alpha val="100000"/>
                </a:schemeClr>
              </a:solidFill>
              <a:latin typeface="Noto Sans SC"/>
              <a:ea typeface="Noto Sans SC"/>
              <a:cs typeface="Noto Sans S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案例三：看板系统应用</a:t>
            </a:r>
            <a:endParaRPr lang="en-US" sz="3000" b="1">
              <a:solidFill>
                <a:schemeClr val="dk2">
                  <a:alpha val="100000"/>
                </a:schemeClr>
              </a:solidFill>
              <a:latin typeface="Noto Sans SC"/>
              <a:ea typeface="Noto Sans SC"/>
              <a:cs typeface="Noto Sans SC"/>
            </a:endParaRPr>
          </a:p>
        </p:txBody>
      </p:sp>
      <p:sp>
        <p:nvSpPr>
          <p:cNvPr id="3" name="TextBox 3"/>
          <p:cNvSpPr txBox="1"/>
          <p:nvPr/>
        </p:nvSpPr>
        <p:spPr>
          <a:xfrm>
            <a:off x="1948466" y="1833388"/>
            <a:ext cx="3542492" cy="360348"/>
          </a:xfrm>
          <a:prstGeom prst="rect">
            <a:avLst/>
          </a:prstGeom>
          <a:noFill/>
        </p:spPr>
        <p:txBody>
          <a:bodyPr vert="horz" wrap="square" lIns="0" tIns="0" rIns="0" bIns="0" rtlCol="0" anchor="ctr" anchorCtr="0">
            <a:noAutofit/>
          </a:bodyPr>
          <a:lstStyle/>
          <a:p>
            <a:pPr algn="l">
              <a:lnSpc>
                <a:spcPct val="120000"/>
              </a:lnSpc>
            </a:pPr>
            <a:r>
              <a:rPr lang="en-US" sz="1700" b="1">
                <a:solidFill>
                  <a:schemeClr val="accent1">
                    <a:alpha val="100000"/>
                  </a:schemeClr>
                </a:solidFill>
                <a:latin typeface="Noto Sans SC"/>
                <a:ea typeface="Noto Sans SC"/>
                <a:cs typeface="Noto Sans SC"/>
              </a:rPr>
              <a:t>看板类型选择</a:t>
            </a:r>
            <a:endParaRPr lang="en-US" sz="1700" b="1">
              <a:solidFill>
                <a:schemeClr val="accent1">
                  <a:alpha val="100000"/>
                </a:schemeClr>
              </a:solidFill>
              <a:latin typeface="Noto Sans SC"/>
              <a:ea typeface="Noto Sans SC"/>
              <a:cs typeface="Noto Sans SC"/>
            </a:endParaRPr>
          </a:p>
        </p:txBody>
      </p:sp>
      <p:sp>
        <p:nvSpPr>
          <p:cNvPr id="4" name="TextBox 4"/>
          <p:cNvSpPr txBox="1"/>
          <p:nvPr/>
        </p:nvSpPr>
        <p:spPr>
          <a:xfrm>
            <a:off x="1948466" y="2297252"/>
            <a:ext cx="3542492" cy="1369164"/>
          </a:xfrm>
          <a:prstGeom prst="rect">
            <a:avLst/>
          </a:prstGeom>
          <a:noFill/>
        </p:spPr>
        <p:txBody>
          <a:bodyPr vert="horz" wrap="square" lIns="0" tIns="0" rIns="0" bIns="0"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根据物料特性选择双卡看板（生产-搬运）或电子看板，明确信号触发规则，如最小库存量和补货周期，实现拉动式生产。</a:t>
            </a:r>
            <a:endParaRPr lang="en-US" sz="1250">
              <a:solidFill>
                <a:schemeClr val="dk1">
                  <a:alpha val="100000"/>
                </a:schemeClr>
              </a:solidFill>
              <a:latin typeface="Noto Sans SC"/>
              <a:ea typeface="Noto Sans SC"/>
              <a:cs typeface="Noto Sans SC"/>
            </a:endParaRPr>
          </a:p>
        </p:txBody>
      </p:sp>
      <p:sp>
        <p:nvSpPr>
          <p:cNvPr id="5" name="TextBox 5"/>
          <p:cNvSpPr txBox="1"/>
          <p:nvPr/>
        </p:nvSpPr>
        <p:spPr>
          <a:xfrm>
            <a:off x="6164262" y="1833388"/>
            <a:ext cx="3542492" cy="360348"/>
          </a:xfrm>
          <a:prstGeom prst="rect">
            <a:avLst/>
          </a:prstGeom>
          <a:noFill/>
        </p:spPr>
        <p:txBody>
          <a:bodyPr vert="horz" wrap="square" lIns="0" tIns="0" rIns="0" bIns="0" rtlCol="0" anchor="ctr" anchorCtr="0">
            <a:noAutofit/>
          </a:bodyPr>
          <a:lstStyle/>
          <a:p>
            <a:pPr algn="l">
              <a:lnSpc>
                <a:spcPct val="120000"/>
              </a:lnSpc>
            </a:pPr>
            <a:r>
              <a:rPr lang="en-US" sz="1700" b="1">
                <a:solidFill>
                  <a:schemeClr val="accent1">
                    <a:alpha val="100000"/>
                  </a:schemeClr>
                </a:solidFill>
                <a:latin typeface="Noto Sans SC"/>
                <a:ea typeface="Noto Sans SC"/>
                <a:cs typeface="Noto Sans SC"/>
              </a:rPr>
              <a:t>可视化设计</a:t>
            </a:r>
            <a:endParaRPr lang="en-US" sz="1700" b="1">
              <a:solidFill>
                <a:schemeClr val="accent1">
                  <a:alpha val="100000"/>
                </a:schemeClr>
              </a:solidFill>
              <a:latin typeface="Noto Sans SC"/>
              <a:ea typeface="Noto Sans SC"/>
              <a:cs typeface="Noto Sans SC"/>
            </a:endParaRPr>
          </a:p>
        </p:txBody>
      </p:sp>
      <p:sp>
        <p:nvSpPr>
          <p:cNvPr id="6" name="TextBox 6"/>
          <p:cNvSpPr txBox="1"/>
          <p:nvPr/>
        </p:nvSpPr>
        <p:spPr>
          <a:xfrm>
            <a:off x="6164262" y="2297252"/>
            <a:ext cx="3542492" cy="1369164"/>
          </a:xfrm>
          <a:prstGeom prst="rect">
            <a:avLst/>
          </a:prstGeom>
          <a:noFill/>
        </p:spPr>
        <p:txBody>
          <a:bodyPr vert="horz" wrap="square" lIns="0" tIns="0" rIns="0" bIns="0"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采用颜色区分优先级（红/黄/绿），结合数字显示实时库存状态，确保信息传递直观，减少沟通误差。</a:t>
            </a:r>
            <a:endParaRPr lang="en-US" sz="1250">
              <a:solidFill>
                <a:schemeClr val="dk1">
                  <a:alpha val="100000"/>
                </a:schemeClr>
              </a:solidFill>
              <a:latin typeface="Noto Sans SC"/>
              <a:ea typeface="Noto Sans SC"/>
              <a:cs typeface="Noto Sans SC"/>
            </a:endParaRPr>
          </a:p>
        </p:txBody>
      </p:sp>
      <p:sp>
        <p:nvSpPr>
          <p:cNvPr id="7" name="TextBox 7"/>
          <p:cNvSpPr txBox="1"/>
          <p:nvPr/>
        </p:nvSpPr>
        <p:spPr>
          <a:xfrm>
            <a:off x="475287" y="4158866"/>
            <a:ext cx="3542492" cy="360348"/>
          </a:xfrm>
          <a:prstGeom prst="rect">
            <a:avLst/>
          </a:prstGeom>
          <a:noFill/>
        </p:spPr>
        <p:txBody>
          <a:bodyPr vert="horz" wrap="square" lIns="0" tIns="0" rIns="0" bIns="0" rtlCol="0" anchor="ctr" anchorCtr="0">
            <a:noAutofit/>
          </a:bodyPr>
          <a:lstStyle/>
          <a:p>
            <a:pPr algn="l">
              <a:lnSpc>
                <a:spcPct val="120000"/>
              </a:lnSpc>
            </a:pPr>
            <a:r>
              <a:rPr lang="en-US" sz="1700" b="1">
                <a:solidFill>
                  <a:schemeClr val="accent1">
                    <a:alpha val="100000"/>
                  </a:schemeClr>
                </a:solidFill>
                <a:latin typeface="Noto Sans SC"/>
                <a:ea typeface="Noto Sans SC"/>
                <a:cs typeface="Noto Sans SC"/>
              </a:rPr>
              <a:t>异常响应流程</a:t>
            </a:r>
            <a:endParaRPr lang="en-US" sz="1700" b="1">
              <a:solidFill>
                <a:schemeClr val="accent1">
                  <a:alpha val="100000"/>
                </a:schemeClr>
              </a:solidFill>
              <a:latin typeface="Noto Sans SC"/>
              <a:ea typeface="Noto Sans SC"/>
              <a:cs typeface="Noto Sans SC"/>
            </a:endParaRPr>
          </a:p>
        </p:txBody>
      </p:sp>
      <p:sp>
        <p:nvSpPr>
          <p:cNvPr id="8" name="TextBox 8"/>
          <p:cNvSpPr txBox="1"/>
          <p:nvPr/>
        </p:nvSpPr>
        <p:spPr>
          <a:xfrm>
            <a:off x="475287" y="4622729"/>
            <a:ext cx="3542492" cy="1369164"/>
          </a:xfrm>
          <a:prstGeom prst="rect">
            <a:avLst/>
          </a:prstGeom>
          <a:noFill/>
        </p:spPr>
        <p:txBody>
          <a:bodyPr vert="horz" wrap="square" lIns="0" tIns="0" rIns="0" bIns="0"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设置看板异常警报机制，如缺料时自动通知责任人，并规定30分钟内响应时限，避免生产中断。</a:t>
            </a:r>
            <a:endParaRPr lang="en-US" sz="1250">
              <a:solidFill>
                <a:schemeClr val="dk1">
                  <a:alpha val="100000"/>
                </a:schemeClr>
              </a:solidFill>
              <a:latin typeface="Noto Sans SC"/>
              <a:ea typeface="Noto Sans SC"/>
              <a:cs typeface="Noto Sans SC"/>
            </a:endParaRPr>
          </a:p>
        </p:txBody>
      </p:sp>
      <p:sp>
        <p:nvSpPr>
          <p:cNvPr id="9" name="TextBox 9"/>
          <p:cNvSpPr txBox="1"/>
          <p:nvPr/>
        </p:nvSpPr>
        <p:spPr>
          <a:xfrm>
            <a:off x="4416600" y="4158866"/>
            <a:ext cx="3542492" cy="360348"/>
          </a:xfrm>
          <a:prstGeom prst="rect">
            <a:avLst/>
          </a:prstGeom>
          <a:noFill/>
        </p:spPr>
        <p:txBody>
          <a:bodyPr vert="horz" wrap="square" lIns="0" tIns="0" rIns="0" bIns="0" rtlCol="0" anchor="ctr" anchorCtr="0">
            <a:noAutofit/>
          </a:bodyPr>
          <a:lstStyle/>
          <a:p>
            <a:pPr algn="l">
              <a:lnSpc>
                <a:spcPct val="120000"/>
              </a:lnSpc>
            </a:pPr>
            <a:r>
              <a:rPr lang="en-US" sz="1700" b="1">
                <a:solidFill>
                  <a:schemeClr val="accent1">
                    <a:alpha val="100000"/>
                  </a:schemeClr>
                </a:solidFill>
                <a:latin typeface="Noto Sans SC"/>
                <a:ea typeface="Noto Sans SC"/>
                <a:cs typeface="Noto Sans SC"/>
              </a:rPr>
              <a:t>多级看板协同</a:t>
            </a:r>
            <a:endParaRPr lang="en-US" sz="1700" b="1">
              <a:solidFill>
                <a:schemeClr val="accent1">
                  <a:alpha val="100000"/>
                </a:schemeClr>
              </a:solidFill>
              <a:latin typeface="Noto Sans SC"/>
              <a:ea typeface="Noto Sans SC"/>
              <a:cs typeface="Noto Sans SC"/>
            </a:endParaRPr>
          </a:p>
        </p:txBody>
      </p:sp>
      <p:sp>
        <p:nvSpPr>
          <p:cNvPr id="10" name="TextBox 10"/>
          <p:cNvSpPr txBox="1"/>
          <p:nvPr/>
        </p:nvSpPr>
        <p:spPr>
          <a:xfrm>
            <a:off x="4416600" y="4622729"/>
            <a:ext cx="3542492" cy="1369164"/>
          </a:xfrm>
          <a:prstGeom prst="rect">
            <a:avLst/>
          </a:prstGeom>
          <a:noFill/>
        </p:spPr>
        <p:txBody>
          <a:bodyPr vert="horz" wrap="square" lIns="0" tIns="0" rIns="0" bIns="0"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整合供应商看板与内部生产看板，实现供应链同步，缩短原材料采购周期至48小时内。</a:t>
            </a:r>
            <a:endParaRPr lang="en-US" sz="1250">
              <a:solidFill>
                <a:schemeClr val="dk1">
                  <a:alpha val="100000"/>
                </a:schemeClr>
              </a:solidFill>
              <a:latin typeface="Noto Sans SC"/>
              <a:ea typeface="Noto Sans SC"/>
              <a:cs typeface="Noto Sans SC"/>
            </a:endParaRPr>
          </a:p>
        </p:txBody>
      </p:sp>
      <p:sp>
        <p:nvSpPr>
          <p:cNvPr id="11" name="TextBox 11"/>
          <p:cNvSpPr txBox="1"/>
          <p:nvPr/>
        </p:nvSpPr>
        <p:spPr>
          <a:xfrm>
            <a:off x="8337121" y="4158866"/>
            <a:ext cx="3542492" cy="360348"/>
          </a:xfrm>
          <a:prstGeom prst="rect">
            <a:avLst/>
          </a:prstGeom>
          <a:noFill/>
        </p:spPr>
        <p:txBody>
          <a:bodyPr vert="horz" wrap="square" lIns="0" tIns="0" rIns="0" bIns="0" rtlCol="0" anchor="ctr" anchorCtr="0">
            <a:noAutofit/>
          </a:bodyPr>
          <a:lstStyle/>
          <a:p>
            <a:pPr algn="l">
              <a:lnSpc>
                <a:spcPct val="120000"/>
              </a:lnSpc>
            </a:pPr>
            <a:r>
              <a:rPr lang="en-US" sz="1700" b="1">
                <a:solidFill>
                  <a:schemeClr val="accent1">
                    <a:alpha val="100000"/>
                  </a:schemeClr>
                </a:solidFill>
                <a:latin typeface="Noto Sans SC"/>
                <a:ea typeface="Noto Sans SC"/>
                <a:cs typeface="Noto Sans SC"/>
              </a:rPr>
              <a:t>持续优化迭代</a:t>
            </a:r>
            <a:endParaRPr lang="en-US" sz="1700" b="1">
              <a:solidFill>
                <a:schemeClr val="accent1">
                  <a:alpha val="100000"/>
                </a:schemeClr>
              </a:solidFill>
              <a:latin typeface="Noto Sans SC"/>
              <a:ea typeface="Noto Sans SC"/>
              <a:cs typeface="Noto Sans SC"/>
            </a:endParaRPr>
          </a:p>
        </p:txBody>
      </p:sp>
      <p:sp>
        <p:nvSpPr>
          <p:cNvPr id="12" name="TextBox 12"/>
          <p:cNvSpPr txBox="1"/>
          <p:nvPr/>
        </p:nvSpPr>
        <p:spPr>
          <a:xfrm>
            <a:off x="8337121" y="4622729"/>
            <a:ext cx="3542492" cy="1369164"/>
          </a:xfrm>
          <a:prstGeom prst="rect">
            <a:avLst/>
          </a:prstGeom>
          <a:noFill/>
        </p:spPr>
        <p:txBody>
          <a:bodyPr vert="horz" wrap="square" lIns="0" tIns="0" rIns="0" bIns="0"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每月分析看板数据（如周转率、停滞时间），调整参数或规则，逐步减少看板数量20%，降低系统复杂度。</a:t>
            </a:r>
            <a:endParaRPr lang="en-US" sz="1250">
              <a:solidFill>
                <a:schemeClr val="dk1">
                  <a:alpha val="100000"/>
                </a:schemeClr>
              </a:solidFill>
              <a:latin typeface="Noto Sans SC"/>
              <a:ea typeface="Noto Sans SC"/>
              <a:cs typeface="Noto Sans S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5" name="图片 24577"/>
          <p:cNvPicPr preferRelativeResize="0"/>
          <p:nvPr/>
        </p:nvPicPr>
        <p:blipFill>
          <a:blip r:embed="rId1"/>
          <a:stretch>
            <a:fillRect/>
          </a:stretch>
        </p:blipFill>
        <p:spPr>
          <a:xfrm>
            <a:off x="1508125" y="1268413"/>
            <a:ext cx="9180513" cy="2351087"/>
          </a:xfrm>
          <a:prstGeom prst="rect">
            <a:avLst/>
          </a:prstGeom>
          <a:noFill/>
          <a:ln w="9525">
            <a:noFill/>
          </a:ln>
        </p:spPr>
      </p:pic>
      <p:sp>
        <p:nvSpPr>
          <p:cNvPr id="21506" name="标题 1"/>
          <p:cNvSpPr>
            <a:spLocks noGrp="1"/>
          </p:cNvSpPr>
          <p:nvPr>
            <p:ph type="ctrTitle"/>
          </p:nvPr>
        </p:nvSpPr>
        <p:spPr>
          <a:xfrm>
            <a:off x="4859338" y="4030663"/>
            <a:ext cx="2395537" cy="873125"/>
          </a:xfrm>
        </p:spPr>
        <p:txBody>
          <a:bodyPr wrap="square" anchor="b" anchorCtr="0"/>
          <a:lstStyle>
            <a:lvl1pPr lvl="0">
              <a:buClrTx/>
              <a:buSzTx/>
              <a:buFontTx/>
              <a:defRPr/>
            </a:lvl1pPr>
          </a:lstStyle>
          <a:p>
            <a:pPr lvl="0" defTabSz="914400" eaLnBrk="1" hangingPunct="1"/>
            <a:r>
              <a:rPr lang="en-US" altLang="zh-CN" sz="4800" dirty="0">
                <a:solidFill>
                  <a:srgbClr val="404040"/>
                </a:solidFill>
                <a:latin typeface="Eras Light ITC" panose="020B0402030504020804" pitchFamily="2" charset="0"/>
              </a:rPr>
              <a:t>Thanks </a:t>
            </a:r>
            <a:endParaRPr lang="zh-CN" altLang="en-US" sz="4800" dirty="0">
              <a:solidFill>
                <a:srgbClr val="404040"/>
              </a:solidFill>
              <a:latin typeface="Eras Light ITC" panose="020B0402030504020804" pitchFamily="2" charset="0"/>
              <a:ea typeface="Segoe UI" pitchFamily="2" charset="0"/>
            </a:endParaRPr>
          </a:p>
        </p:txBody>
      </p:sp>
      <p:sp>
        <p:nvSpPr>
          <p:cNvPr id="21507" name="副标题 2"/>
          <p:cNvSpPr>
            <a:spLocks noGrp="1"/>
          </p:cNvSpPr>
          <p:nvPr>
            <p:ph type="subTitle"/>
          </p:nvPr>
        </p:nvSpPr>
        <p:spPr>
          <a:xfrm>
            <a:off x="1524000" y="5332413"/>
            <a:ext cx="9144000" cy="1655762"/>
          </a:xfrm>
        </p:spPr>
        <p:txBody>
          <a:bodyPr wrap="square" anchor="t" anchorCtr="0"/>
          <a:lstStyle>
            <a:lvl1pPr marL="0" lvl="0" indent="0" algn="ctr">
              <a:buClrTx/>
              <a:buSzTx/>
              <a:buFont typeface="Arial" panose="020B0604020202090204" pitchFamily="34" charset="0"/>
              <a:defRPr/>
            </a:lvl1pPr>
            <a:lvl2pPr marL="457200" lvl="1" indent="0" algn="ctr">
              <a:buClrTx/>
              <a:buSzTx/>
              <a:buFont typeface="Arial" panose="020B0604020202090204" pitchFamily="34" charset="0"/>
              <a:defRPr/>
            </a:lvl2pPr>
            <a:lvl3pPr marL="914400" lvl="2" indent="0" algn="ctr">
              <a:buClrTx/>
              <a:buSzTx/>
              <a:buFont typeface="Arial" panose="020B0604020202090204" pitchFamily="34" charset="0"/>
              <a:defRPr/>
            </a:lvl3pPr>
            <a:lvl4pPr marL="1371600" lvl="3" indent="0" algn="ctr">
              <a:buClrTx/>
              <a:buSzTx/>
              <a:buFont typeface="Arial" panose="020B0604020202090204" pitchFamily="34" charset="0"/>
              <a:defRPr/>
            </a:lvl4pPr>
            <a:lvl5pPr marL="1828800" lvl="4" indent="0" algn="ctr">
              <a:buClrTx/>
              <a:buSzTx/>
              <a:buFont typeface="Arial" panose="020B0604020202090204" pitchFamily="34" charset="0"/>
              <a:defRPr/>
            </a:lvl5pPr>
          </a:lstStyle>
          <a:p>
            <a:pPr marL="0" lvl="0" indent="0" algn="ctr" defTabSz="914400" eaLnBrk="1" hangingPunct="1">
              <a:buNone/>
            </a:pPr>
            <a:r>
              <a:rPr lang="en-US" altLang="zh-CN" dirty="0">
                <a:solidFill>
                  <a:srgbClr val="404040"/>
                </a:solidFill>
                <a:latin typeface="Eras Light ITC" panose="020B0402030504020804" pitchFamily="2" charset="0"/>
              </a:rPr>
              <a:t> </a:t>
            </a:r>
            <a:endParaRPr lang="en-US" altLang="zh-CN" dirty="0">
              <a:solidFill>
                <a:srgbClr val="404040"/>
              </a:solidFill>
              <a:latin typeface="Eras Light ITC" panose="020B0402030504020804" pitchFamily="2" charset="0"/>
              <a:ea typeface="Segoe UI" pitchFamily="2" charset="0"/>
            </a:endParaRPr>
          </a:p>
        </p:txBody>
      </p:sp>
      <p:cxnSp>
        <p:nvCxnSpPr>
          <p:cNvPr id="21508" name="直接连接符 4"/>
          <p:cNvCxnSpPr/>
          <p:nvPr/>
        </p:nvCxnSpPr>
        <p:spPr>
          <a:xfrm>
            <a:off x="1524000" y="3762375"/>
            <a:ext cx="9144000" cy="0"/>
          </a:xfrm>
          <a:prstGeom prst="line">
            <a:avLst/>
          </a:prstGeom>
          <a:ln w="3175" cap="flat" cmpd="sng">
            <a:solidFill>
              <a:srgbClr val="7F7F7F"/>
            </a:solidFill>
            <a:prstDash val="solid"/>
            <a:round/>
            <a:headEnd type="none" w="med" len="med"/>
            <a:tailEnd type="none" w="med" len="med"/>
          </a:ln>
        </p:spPr>
      </p:cxnSp>
      <p:cxnSp>
        <p:nvCxnSpPr>
          <p:cNvPr id="21509" name="直接连接符 5"/>
          <p:cNvCxnSpPr/>
          <p:nvPr/>
        </p:nvCxnSpPr>
        <p:spPr>
          <a:xfrm>
            <a:off x="1524000" y="1122363"/>
            <a:ext cx="9144000" cy="0"/>
          </a:xfrm>
          <a:prstGeom prst="line">
            <a:avLst/>
          </a:prstGeom>
          <a:ln w="3175" cap="flat" cmpd="sng">
            <a:solidFill>
              <a:srgbClr val="7F7F7F"/>
            </a:solidFill>
            <a:prstDash val="solid"/>
            <a:round/>
            <a:headEnd type="none" w="med" len="med"/>
            <a:tailEnd type="none" w="med" len="med"/>
          </a:ln>
        </p:spPr>
      </p:cxnSp>
      <p:cxnSp>
        <p:nvCxnSpPr>
          <p:cNvPr id="21510" name="直接连接符 7"/>
          <p:cNvCxnSpPr/>
          <p:nvPr/>
        </p:nvCxnSpPr>
        <p:spPr>
          <a:xfrm>
            <a:off x="4195763" y="5172075"/>
            <a:ext cx="3800475" cy="0"/>
          </a:xfrm>
          <a:prstGeom prst="line">
            <a:avLst/>
          </a:prstGeom>
          <a:ln w="3175" cap="flat" cmpd="sng">
            <a:solidFill>
              <a:srgbClr val="7F7F7F"/>
            </a:solidFill>
            <a:prstDash val="solid"/>
            <a:round/>
            <a:headEnd type="none" w="med" len="med"/>
            <a:tailEnd type="none" w="med" len="med"/>
          </a:ln>
        </p:spPr>
      </p:cxnSp>
      <p:sp>
        <p:nvSpPr>
          <p:cNvPr id="21511" name="矩形 10"/>
          <p:cNvSpPr/>
          <p:nvPr/>
        </p:nvSpPr>
        <p:spPr>
          <a:xfrm>
            <a:off x="1524000" y="2125663"/>
            <a:ext cx="304800" cy="585787"/>
          </a:xfrm>
          <a:prstGeom prst="rect">
            <a:avLst/>
          </a:prstGeom>
          <a:solidFill>
            <a:schemeClr val="accent1"/>
          </a:solidFill>
          <a:ln w="9525">
            <a:noFill/>
          </a:ln>
        </p:spPr>
        <p:txBody>
          <a:bodyPr anchor="ctr" anchorCtr="0"/>
          <a:p>
            <a:pPr algn="ctr"/>
            <a:endParaRPr lang="zh-CN" altLang="zh-CN">
              <a:solidFill>
                <a:srgbClr val="FFFFFF"/>
              </a:solidFill>
              <a:latin typeface="Eras Medium ITC" panose="020B0602030504020804" pitchFamily="2" charset="0"/>
              <a:ea typeface="微软雅黑" charset="-122"/>
            </a:endParaRPr>
          </a:p>
        </p:txBody>
      </p:sp>
      <p:sp>
        <p:nvSpPr>
          <p:cNvPr id="21512" name="矩形 15"/>
          <p:cNvSpPr/>
          <p:nvPr/>
        </p:nvSpPr>
        <p:spPr>
          <a:xfrm>
            <a:off x="10363200" y="2125663"/>
            <a:ext cx="304800" cy="585787"/>
          </a:xfrm>
          <a:prstGeom prst="rect">
            <a:avLst/>
          </a:prstGeom>
          <a:solidFill>
            <a:schemeClr val="accent1"/>
          </a:solidFill>
          <a:ln w="9525">
            <a:noFill/>
          </a:ln>
        </p:spPr>
        <p:txBody>
          <a:bodyPr anchor="ctr" anchorCtr="0"/>
          <a:p>
            <a:pPr algn="ctr"/>
            <a:endParaRPr lang="zh-CN" altLang="zh-CN">
              <a:solidFill>
                <a:srgbClr val="FFFFFF"/>
              </a:solidFill>
              <a:latin typeface="Eras Medium ITC" panose="020B0602030504020804" pitchFamily="2" charset="0"/>
              <a:ea typeface="微软雅黑" charset="-122"/>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Noto Sans SC"/>
                <a:ea typeface="Noto Sans SC"/>
                <a:cs typeface="Noto Sans SC"/>
              </a:rPr>
              <a:t>01</a:t>
            </a:r>
            <a:endParaRPr lang="en-US" sz="6600" b="1">
              <a:solidFill>
                <a:srgbClr val="1338FD">
                  <a:alpha val="100000"/>
                </a:srgbClr>
              </a:solidFill>
              <a:latin typeface="Noto Sans SC"/>
              <a:ea typeface="Noto Sans SC"/>
              <a:cs typeface="Noto Sans SC"/>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Noto Sans SC"/>
                <a:ea typeface="Noto Sans SC"/>
                <a:cs typeface="Noto Sans SC"/>
              </a:rPr>
              <a:t>精益生产概述</a:t>
            </a:r>
            <a:endParaRPr lang="en-US" sz="4050" b="1">
              <a:solidFill>
                <a:srgbClr val="020A49">
                  <a:alpha val="100000"/>
                </a:srgbClr>
              </a:solidFill>
              <a:latin typeface="Noto Sans SC"/>
              <a:ea typeface="Noto Sans SC"/>
              <a:cs typeface="Noto Sans S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定义与核心理念</a:t>
            </a:r>
            <a:endParaRPr lang="en-US" sz="3000" b="1">
              <a:solidFill>
                <a:schemeClr val="dk2">
                  <a:alpha val="100000"/>
                </a:schemeClr>
              </a:solidFill>
              <a:latin typeface="Noto Sans SC"/>
              <a:ea typeface="Noto Sans SC"/>
              <a:cs typeface="Noto Sans SC"/>
            </a:endParaRPr>
          </a:p>
        </p:txBody>
      </p:sp>
      <p:sp>
        <p:nvSpPr>
          <p:cNvPr id="3" name="AutoShape 3"/>
          <p:cNvSpPr/>
          <p:nvPr/>
        </p:nvSpPr>
        <p:spPr>
          <a:xfrm>
            <a:off x="384075" y="1963339"/>
            <a:ext cx="3637467" cy="1772200"/>
          </a:xfrm>
          <a:prstGeom prst="roundRect">
            <a:avLst>
              <a:gd name="adj" fmla="val 7233"/>
            </a:avLst>
          </a:prstGeom>
          <a:solidFill>
            <a:schemeClr val="lt2">
              <a:alpha val="61000"/>
            </a:schemeClr>
          </a:solidFill>
        </p:spPr>
      </p:sp>
      <p:sp>
        <p:nvSpPr>
          <p:cNvPr id="4" name="TextBox 4"/>
          <p:cNvSpPr txBox="1"/>
          <p:nvPr/>
        </p:nvSpPr>
        <p:spPr>
          <a:xfrm>
            <a:off x="454011" y="2110898"/>
            <a:ext cx="3497596" cy="1379868"/>
          </a:xfrm>
          <a:prstGeom prst="rect">
            <a:avLst/>
          </a:prstGeom>
        </p:spPr>
        <p:txBody>
          <a:bodyPr vert="horz" wrap="square" lIns="66008" tIns="33052" rIns="66008" bIns="33052"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精益生产的核心目标是识别并消除生产流程中的七种浪费（过度生产、等待、运输、过度加工、库存、动作、缺陷），以实现资源的最优配置。</a:t>
            </a:r>
            <a:endParaRPr lang="en-US" sz="1250">
              <a:solidFill>
                <a:schemeClr val="dk1">
                  <a:alpha val="100000"/>
                </a:schemeClr>
              </a:solidFill>
              <a:latin typeface="Noto Sans SC"/>
              <a:ea typeface="Noto Sans SC"/>
              <a:cs typeface="Noto Sans SC"/>
            </a:endParaRPr>
          </a:p>
        </p:txBody>
      </p:sp>
      <p:sp>
        <p:nvSpPr>
          <p:cNvPr id="5" name="TextBox 5"/>
          <p:cNvSpPr txBox="1"/>
          <p:nvPr/>
        </p:nvSpPr>
        <p:spPr>
          <a:xfrm>
            <a:off x="358275" y="1468323"/>
            <a:ext cx="3689067" cy="560391"/>
          </a:xfrm>
          <a:prstGeom prst="rect">
            <a:avLst/>
          </a:prstGeom>
        </p:spPr>
        <p:txBody>
          <a:bodyPr vert="horz" wrap="square" lIns="91440" tIns="45720" rIns="91440" bIns="45720" rtlCol="0" anchor="t" anchorCtr="0">
            <a:noAutofit/>
          </a:bodyPr>
          <a:lstStyle/>
          <a:p>
            <a:pPr algn="l">
              <a:lnSpc>
                <a:spcPct val="100000"/>
              </a:lnSpc>
              <a:spcBef>
                <a:spcPts val="375"/>
              </a:spcBef>
            </a:pPr>
            <a:r>
              <a:rPr lang="en-US" sz="1700" b="1">
                <a:solidFill>
                  <a:schemeClr val="accent1">
                    <a:alpha val="100000"/>
                  </a:schemeClr>
                </a:solidFill>
                <a:latin typeface="Noto Sans SC"/>
                <a:ea typeface="Noto Sans SC"/>
                <a:cs typeface="Noto Sans SC"/>
              </a:rPr>
              <a:t>消除浪费</a:t>
            </a:r>
            <a:endParaRPr lang="en-US" sz="1700" b="1">
              <a:solidFill>
                <a:schemeClr val="accent1">
                  <a:alpha val="100000"/>
                </a:schemeClr>
              </a:solidFill>
              <a:latin typeface="Noto Sans SC"/>
              <a:ea typeface="Noto Sans SC"/>
              <a:cs typeface="Noto Sans SC"/>
            </a:endParaRPr>
          </a:p>
        </p:txBody>
      </p:sp>
      <p:sp>
        <p:nvSpPr>
          <p:cNvPr id="6" name="AutoShape 6"/>
          <p:cNvSpPr/>
          <p:nvPr/>
        </p:nvSpPr>
        <p:spPr>
          <a:xfrm>
            <a:off x="4297736" y="1963339"/>
            <a:ext cx="3637467" cy="1772200"/>
          </a:xfrm>
          <a:prstGeom prst="roundRect">
            <a:avLst>
              <a:gd name="adj" fmla="val 7233"/>
            </a:avLst>
          </a:prstGeom>
          <a:solidFill>
            <a:schemeClr val="lt2">
              <a:alpha val="61000"/>
            </a:schemeClr>
          </a:solidFill>
        </p:spPr>
      </p:sp>
      <p:sp>
        <p:nvSpPr>
          <p:cNvPr id="7" name="TextBox 7"/>
          <p:cNvSpPr txBox="1"/>
          <p:nvPr/>
        </p:nvSpPr>
        <p:spPr>
          <a:xfrm>
            <a:off x="4367671" y="2110898"/>
            <a:ext cx="3497596" cy="1379868"/>
          </a:xfrm>
          <a:prstGeom prst="rect">
            <a:avLst/>
          </a:prstGeom>
        </p:spPr>
        <p:txBody>
          <a:bodyPr vert="horz" wrap="square" lIns="66008" tIns="33052" rIns="66008" bIns="33052"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通过PDCA（计划-执行-检查-行动）循环和Kaizen（改善）文化，不断优化流程，提升效率和质量。</a:t>
            </a:r>
            <a:endParaRPr lang="en-US" sz="1250">
              <a:solidFill>
                <a:schemeClr val="dk1">
                  <a:alpha val="100000"/>
                </a:schemeClr>
              </a:solidFill>
              <a:latin typeface="Noto Sans SC"/>
              <a:ea typeface="Noto Sans SC"/>
              <a:cs typeface="Noto Sans SC"/>
            </a:endParaRPr>
          </a:p>
        </p:txBody>
      </p:sp>
      <p:sp>
        <p:nvSpPr>
          <p:cNvPr id="8" name="TextBox 8"/>
          <p:cNvSpPr txBox="1"/>
          <p:nvPr/>
        </p:nvSpPr>
        <p:spPr>
          <a:xfrm>
            <a:off x="4271935" y="1468323"/>
            <a:ext cx="3689067" cy="560391"/>
          </a:xfrm>
          <a:prstGeom prst="rect">
            <a:avLst/>
          </a:prstGeom>
        </p:spPr>
        <p:txBody>
          <a:bodyPr vert="horz" wrap="square" lIns="91440" tIns="45720" rIns="91440" bIns="45720" rtlCol="0" anchor="t" anchorCtr="0">
            <a:noAutofit/>
          </a:bodyPr>
          <a:lstStyle/>
          <a:p>
            <a:pPr algn="l">
              <a:lnSpc>
                <a:spcPct val="100000"/>
              </a:lnSpc>
              <a:spcBef>
                <a:spcPts val="375"/>
              </a:spcBef>
            </a:pPr>
            <a:r>
              <a:rPr lang="en-US" sz="1700" b="1">
                <a:solidFill>
                  <a:schemeClr val="accent1">
                    <a:alpha val="100000"/>
                  </a:schemeClr>
                </a:solidFill>
                <a:latin typeface="Noto Sans SC"/>
                <a:ea typeface="Noto Sans SC"/>
                <a:cs typeface="Noto Sans SC"/>
              </a:rPr>
              <a:t>持续改进</a:t>
            </a:r>
            <a:endParaRPr lang="en-US" sz="1700" b="1">
              <a:solidFill>
                <a:schemeClr val="accent1">
                  <a:alpha val="100000"/>
                </a:schemeClr>
              </a:solidFill>
              <a:latin typeface="Noto Sans SC"/>
              <a:ea typeface="Noto Sans SC"/>
              <a:cs typeface="Noto Sans SC"/>
            </a:endParaRPr>
          </a:p>
        </p:txBody>
      </p:sp>
      <p:sp>
        <p:nvSpPr>
          <p:cNvPr id="9" name="AutoShape 9"/>
          <p:cNvSpPr/>
          <p:nvPr/>
        </p:nvSpPr>
        <p:spPr>
          <a:xfrm>
            <a:off x="2127802" y="4534143"/>
            <a:ext cx="3637467" cy="1772200"/>
          </a:xfrm>
          <a:prstGeom prst="roundRect">
            <a:avLst>
              <a:gd name="adj" fmla="val 7233"/>
            </a:avLst>
          </a:prstGeom>
          <a:solidFill>
            <a:schemeClr val="lt2">
              <a:alpha val="61000"/>
            </a:schemeClr>
          </a:solidFill>
        </p:spPr>
      </p:sp>
      <p:sp>
        <p:nvSpPr>
          <p:cNvPr id="10" name="TextBox 10"/>
          <p:cNvSpPr txBox="1"/>
          <p:nvPr/>
        </p:nvSpPr>
        <p:spPr>
          <a:xfrm>
            <a:off x="2197737" y="4681702"/>
            <a:ext cx="3497596" cy="1379868"/>
          </a:xfrm>
          <a:prstGeom prst="rect">
            <a:avLst/>
          </a:prstGeom>
        </p:spPr>
        <p:txBody>
          <a:bodyPr vert="horz" wrap="square" lIns="66008" tIns="33052" rIns="66008" bIns="33052"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强调一线员工的参与和赋能，通过标准化作业和问题解决培训，激发团队主动改进的积极性。</a:t>
            </a:r>
            <a:endParaRPr lang="en-US" sz="1250">
              <a:solidFill>
                <a:schemeClr val="dk1">
                  <a:alpha val="100000"/>
                </a:schemeClr>
              </a:solidFill>
              <a:latin typeface="Noto Sans SC"/>
              <a:ea typeface="Noto Sans SC"/>
              <a:cs typeface="Noto Sans SC"/>
            </a:endParaRPr>
          </a:p>
        </p:txBody>
      </p:sp>
      <p:sp>
        <p:nvSpPr>
          <p:cNvPr id="11" name="TextBox 11"/>
          <p:cNvSpPr txBox="1"/>
          <p:nvPr/>
        </p:nvSpPr>
        <p:spPr>
          <a:xfrm>
            <a:off x="2102002" y="4039126"/>
            <a:ext cx="3689067" cy="560391"/>
          </a:xfrm>
          <a:prstGeom prst="rect">
            <a:avLst/>
          </a:prstGeom>
        </p:spPr>
        <p:txBody>
          <a:bodyPr vert="horz" wrap="square" lIns="91440" tIns="45720" rIns="91440" bIns="45720" rtlCol="0" anchor="t" anchorCtr="0">
            <a:noAutofit/>
          </a:bodyPr>
          <a:lstStyle/>
          <a:p>
            <a:pPr algn="l">
              <a:lnSpc>
                <a:spcPct val="100000"/>
              </a:lnSpc>
              <a:spcBef>
                <a:spcPts val="375"/>
              </a:spcBef>
            </a:pPr>
            <a:r>
              <a:rPr lang="en-US" sz="1700" b="1">
                <a:solidFill>
                  <a:schemeClr val="accent1">
                    <a:alpha val="100000"/>
                  </a:schemeClr>
                </a:solidFill>
                <a:latin typeface="Noto Sans SC"/>
                <a:ea typeface="Noto Sans SC"/>
                <a:cs typeface="Noto Sans SC"/>
              </a:rPr>
              <a:t>尊重员工</a:t>
            </a:r>
            <a:endParaRPr lang="en-US" sz="1700" b="1">
              <a:solidFill>
                <a:schemeClr val="accent1">
                  <a:alpha val="100000"/>
                </a:schemeClr>
              </a:solidFill>
              <a:latin typeface="Noto Sans SC"/>
              <a:ea typeface="Noto Sans SC"/>
              <a:cs typeface="Noto Sans SC"/>
            </a:endParaRPr>
          </a:p>
        </p:txBody>
      </p:sp>
      <p:sp>
        <p:nvSpPr>
          <p:cNvPr id="12" name="AutoShape 12"/>
          <p:cNvSpPr/>
          <p:nvPr/>
        </p:nvSpPr>
        <p:spPr>
          <a:xfrm>
            <a:off x="6142390" y="4534143"/>
            <a:ext cx="3637467" cy="1772200"/>
          </a:xfrm>
          <a:prstGeom prst="roundRect">
            <a:avLst>
              <a:gd name="adj" fmla="val 7233"/>
            </a:avLst>
          </a:prstGeom>
          <a:solidFill>
            <a:schemeClr val="lt2">
              <a:alpha val="61000"/>
            </a:schemeClr>
          </a:solidFill>
        </p:spPr>
      </p:sp>
      <p:sp>
        <p:nvSpPr>
          <p:cNvPr id="13" name="TextBox 13"/>
          <p:cNvSpPr txBox="1"/>
          <p:nvPr/>
        </p:nvSpPr>
        <p:spPr>
          <a:xfrm>
            <a:off x="6212325" y="4681702"/>
            <a:ext cx="3497596" cy="1379868"/>
          </a:xfrm>
          <a:prstGeom prst="rect">
            <a:avLst/>
          </a:prstGeom>
        </p:spPr>
        <p:txBody>
          <a:bodyPr vert="horz" wrap="square" lIns="66008" tIns="33052" rIns="66008" bIns="33052"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建立连续流（Flow）生产系统，通过拉动（Pull）机制减少库存，实现按需生产。</a:t>
            </a:r>
            <a:endParaRPr lang="en-US" sz="1250">
              <a:solidFill>
                <a:schemeClr val="dk1">
                  <a:alpha val="100000"/>
                </a:schemeClr>
              </a:solidFill>
              <a:latin typeface="Noto Sans SC"/>
              <a:ea typeface="Noto Sans SC"/>
              <a:cs typeface="Noto Sans SC"/>
            </a:endParaRPr>
          </a:p>
        </p:txBody>
      </p:sp>
      <p:sp>
        <p:nvSpPr>
          <p:cNvPr id="14" name="TextBox 14"/>
          <p:cNvSpPr txBox="1"/>
          <p:nvPr/>
        </p:nvSpPr>
        <p:spPr>
          <a:xfrm>
            <a:off x="6116589" y="4039126"/>
            <a:ext cx="3689067" cy="560391"/>
          </a:xfrm>
          <a:prstGeom prst="rect">
            <a:avLst/>
          </a:prstGeom>
        </p:spPr>
        <p:txBody>
          <a:bodyPr vert="horz" wrap="square" lIns="91440" tIns="45720" rIns="91440" bIns="45720" rtlCol="0" anchor="t" anchorCtr="0">
            <a:noAutofit/>
          </a:bodyPr>
          <a:lstStyle/>
          <a:p>
            <a:pPr algn="l">
              <a:lnSpc>
                <a:spcPct val="100000"/>
              </a:lnSpc>
              <a:spcBef>
                <a:spcPts val="375"/>
              </a:spcBef>
            </a:pPr>
            <a:r>
              <a:rPr lang="en-US" sz="1700" b="1">
                <a:solidFill>
                  <a:schemeClr val="accent1">
                    <a:alpha val="100000"/>
                  </a:schemeClr>
                </a:solidFill>
                <a:latin typeface="Noto Sans SC"/>
                <a:ea typeface="Noto Sans SC"/>
                <a:cs typeface="Noto Sans SC"/>
              </a:rPr>
              <a:t>流动与拉动</a:t>
            </a:r>
            <a:endParaRPr lang="en-US" sz="1700" b="1">
              <a:solidFill>
                <a:schemeClr val="accent1">
                  <a:alpha val="100000"/>
                </a:schemeClr>
              </a:solidFill>
              <a:latin typeface="Noto Sans SC"/>
              <a:ea typeface="Noto Sans SC"/>
              <a:cs typeface="Noto Sans SC"/>
            </a:endParaRPr>
          </a:p>
        </p:txBody>
      </p:sp>
      <p:sp>
        <p:nvSpPr>
          <p:cNvPr id="15" name="AutoShape 15"/>
          <p:cNvSpPr/>
          <p:nvPr/>
        </p:nvSpPr>
        <p:spPr>
          <a:xfrm>
            <a:off x="8177754" y="1963339"/>
            <a:ext cx="3637467" cy="1772200"/>
          </a:xfrm>
          <a:prstGeom prst="roundRect">
            <a:avLst>
              <a:gd name="adj" fmla="val 7233"/>
            </a:avLst>
          </a:prstGeom>
          <a:solidFill>
            <a:schemeClr val="lt2">
              <a:alpha val="61000"/>
            </a:schemeClr>
          </a:solidFill>
        </p:spPr>
      </p:sp>
      <p:sp>
        <p:nvSpPr>
          <p:cNvPr id="16" name="TextBox 16"/>
          <p:cNvSpPr txBox="1"/>
          <p:nvPr/>
        </p:nvSpPr>
        <p:spPr>
          <a:xfrm>
            <a:off x="8247690" y="2110898"/>
            <a:ext cx="3497596" cy="1379868"/>
          </a:xfrm>
          <a:prstGeom prst="rect">
            <a:avLst/>
          </a:prstGeom>
        </p:spPr>
        <p:txBody>
          <a:bodyPr vert="horz" wrap="square" lIns="66008" tIns="33052" rIns="66008" bIns="33052"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所有活动围绕为客户创造价值展开，避免非增值活动，确保资源投入直接关联客户需求。</a:t>
            </a:r>
            <a:endParaRPr lang="en-US" sz="1250">
              <a:solidFill>
                <a:schemeClr val="dk1">
                  <a:alpha val="100000"/>
                </a:schemeClr>
              </a:solidFill>
              <a:latin typeface="Noto Sans SC"/>
              <a:ea typeface="Noto Sans SC"/>
              <a:cs typeface="Noto Sans SC"/>
            </a:endParaRPr>
          </a:p>
        </p:txBody>
      </p:sp>
      <p:sp>
        <p:nvSpPr>
          <p:cNvPr id="17" name="TextBox 17"/>
          <p:cNvSpPr txBox="1"/>
          <p:nvPr/>
        </p:nvSpPr>
        <p:spPr>
          <a:xfrm>
            <a:off x="8151954" y="1468323"/>
            <a:ext cx="3689067" cy="560391"/>
          </a:xfrm>
          <a:prstGeom prst="rect">
            <a:avLst/>
          </a:prstGeom>
        </p:spPr>
        <p:txBody>
          <a:bodyPr vert="horz" wrap="square" lIns="91440" tIns="45720" rIns="91440" bIns="45720" rtlCol="0" anchor="t" anchorCtr="0">
            <a:noAutofit/>
          </a:bodyPr>
          <a:lstStyle/>
          <a:p>
            <a:pPr algn="l">
              <a:lnSpc>
                <a:spcPct val="100000"/>
              </a:lnSpc>
              <a:spcBef>
                <a:spcPts val="375"/>
              </a:spcBef>
            </a:pPr>
            <a:r>
              <a:rPr lang="en-US" sz="1700" b="1">
                <a:solidFill>
                  <a:schemeClr val="accent1">
                    <a:alpha val="100000"/>
                  </a:schemeClr>
                </a:solidFill>
                <a:latin typeface="Noto Sans SC"/>
                <a:ea typeface="Noto Sans SC"/>
                <a:cs typeface="Noto Sans SC"/>
              </a:rPr>
              <a:t>客户价值导向</a:t>
            </a:r>
            <a:endParaRPr lang="en-US" sz="1700" b="1">
              <a:solidFill>
                <a:schemeClr val="accent1">
                  <a:alpha val="100000"/>
                </a:schemeClr>
              </a:solidFill>
              <a:latin typeface="Noto Sans SC"/>
              <a:ea typeface="Noto Sans SC"/>
              <a:cs typeface="Noto Sans S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2168296" y="1103080"/>
            <a:ext cx="8427314" cy="5483216"/>
          </a:xfrm>
          <a:custGeom>
            <a:avLst/>
            <a:gdLst/>
            <a:ahLst/>
            <a:cxnLst/>
            <a:rect l="l" t="t" r="r" b="b"/>
            <a:pathLst>
              <a:path w="8427314" h="5483216">
                <a:moveTo>
                  <a:pt x="0" y="0"/>
                </a:moveTo>
                <a:cubicBezTo>
                  <a:pt x="1473011" y="817886"/>
                  <a:pt x="2932068" y="1422430"/>
                  <a:pt x="4377170" y="1813635"/>
                </a:cubicBezTo>
                <a:cubicBezTo>
                  <a:pt x="5545640" y="2129952"/>
                  <a:pt x="6833967" y="2331912"/>
                  <a:pt x="8242146" y="2419512"/>
                </a:cubicBezTo>
                <a:lnTo>
                  <a:pt x="8427314" y="2428770"/>
                </a:lnTo>
                <a:lnTo>
                  <a:pt x="8427314" y="3054457"/>
                </a:lnTo>
                <a:lnTo>
                  <a:pt x="8242412" y="3063698"/>
                </a:lnTo>
                <a:cubicBezTo>
                  <a:pt x="6834124" y="3151281"/>
                  <a:pt x="5545713" y="3353246"/>
                  <a:pt x="4377170" y="3669583"/>
                </a:cubicBezTo>
                <a:cubicBezTo>
                  <a:pt x="2932068" y="4060786"/>
                  <a:pt x="1473011" y="4665332"/>
                  <a:pt x="0" y="5483216"/>
                </a:cubicBezTo>
              </a:path>
            </a:pathLst>
          </a:custGeom>
          <a:gradFill>
            <a:gsLst>
              <a:gs pos="0">
                <a:schemeClr val="accent3">
                  <a:alpha val="67000"/>
                </a:schemeClr>
              </a:gs>
              <a:gs pos="96000">
                <a:srgbClr val="EFFFFD">
                  <a:alpha val="0"/>
                </a:srgbClr>
              </a:gs>
            </a:gsLst>
            <a:lin ang="10800000"/>
          </a:gradFill>
        </p:spPr>
      </p:sp>
      <p:sp>
        <p:nvSpPr>
          <p:cNvPr id="3" name="Freeform 3"/>
          <p:cNvSpPr/>
          <p:nvPr/>
        </p:nvSpPr>
        <p:spPr>
          <a:xfrm>
            <a:off x="1733550" y="1087442"/>
            <a:ext cx="10404704" cy="5483216"/>
          </a:xfrm>
          <a:custGeom>
            <a:avLst/>
            <a:gdLst/>
            <a:ahLst/>
            <a:cxnLst/>
            <a:rect l="l" t="t" r="r" b="b"/>
            <a:pathLst>
              <a:path w="6515100" h="3636482">
                <a:moveTo>
                  <a:pt x="0" y="0"/>
                </a:moveTo>
                <a:cubicBezTo>
                  <a:pt x="922353" y="542424"/>
                  <a:pt x="1835969" y="943359"/>
                  <a:pt x="2740847" y="1202807"/>
                </a:cubicBezTo>
                <a:cubicBezTo>
                  <a:pt x="3577029" y="1442558"/>
                  <a:pt x="4511236" y="1583250"/>
                  <a:pt x="5543465" y="1624881"/>
                </a:cubicBezTo>
                <a:cubicBezTo>
                  <a:pt x="5515162" y="1464289"/>
                  <a:pt x="5451689" y="1303697"/>
                  <a:pt x="5353050" y="1143104"/>
                </a:cubicBezTo>
                <a:lnTo>
                  <a:pt x="6513214" y="1817692"/>
                </a:lnTo>
                <a:lnTo>
                  <a:pt x="6515100" y="1817692"/>
                </a:lnTo>
                <a:lnTo>
                  <a:pt x="6513738" y="1817996"/>
                </a:lnTo>
                <a:lnTo>
                  <a:pt x="6515100" y="1818791"/>
                </a:lnTo>
                <a:lnTo>
                  <a:pt x="5353050" y="2494477"/>
                </a:lnTo>
                <a:cubicBezTo>
                  <a:pt x="5451913" y="2333519"/>
                  <a:pt x="5515450" y="2172561"/>
                  <a:pt x="5543662" y="2011603"/>
                </a:cubicBezTo>
                <a:cubicBezTo>
                  <a:pt x="4511350" y="2053215"/>
                  <a:pt x="3577081" y="2193910"/>
                  <a:pt x="2740847" y="2433676"/>
                </a:cubicBezTo>
                <a:cubicBezTo>
                  <a:pt x="1835969" y="2693123"/>
                  <a:pt x="922353" y="3094059"/>
                  <a:pt x="0" y="3636482"/>
                </a:cubicBezTo>
                <a:lnTo>
                  <a:pt x="0" y="0"/>
                </a:lnTo>
              </a:path>
            </a:pathLst>
          </a:custGeom>
          <a:gradFill>
            <a:gsLst>
              <a:gs pos="53000">
                <a:schemeClr val="accent1">
                  <a:alpha val="100000"/>
                </a:schemeClr>
              </a:gs>
              <a:gs pos="96000">
                <a:schemeClr val="dk2">
                  <a:alpha val="0"/>
                </a:schemeClr>
              </a:gs>
            </a:gsLst>
            <a:lin ang="10800000"/>
          </a:gradFill>
        </p:spPr>
      </p:sp>
      <p:cxnSp>
        <p:nvCxnSpPr>
          <p:cNvPr id="4" name="Connector 4"/>
          <p:cNvCxnSpPr/>
          <p:nvPr/>
        </p:nvCxnSpPr>
        <p:spPr>
          <a:xfrm>
            <a:off x="946370" y="3829050"/>
            <a:ext cx="9352060" cy="0"/>
          </a:xfrm>
          <a:prstGeom prst="line">
            <a:avLst/>
          </a:prstGeom>
          <a:ln w="38100">
            <a:solidFill>
              <a:srgbClr val="FFFFFF">
                <a:alpha val="53000"/>
              </a:srgbClr>
            </a:solidFill>
            <a:prstDash val="solid"/>
            <a:headEnd type="none"/>
            <a:tailEnd type="triangle"/>
          </a:ln>
        </p:spPr>
      </p:cxnSp>
      <p:sp>
        <p:nvSpPr>
          <p:cNvPr id="5" name="Freeform 5"/>
          <p:cNvSpPr/>
          <p:nvPr/>
        </p:nvSpPr>
        <p:spPr>
          <a:xfrm>
            <a:off x="10019" y="991331"/>
            <a:ext cx="3177128" cy="5483216"/>
          </a:xfrm>
          <a:custGeom>
            <a:avLst/>
            <a:gdLst/>
            <a:ahLst/>
            <a:cxnLst/>
            <a:rect l="l" t="t" r="r" b="b"/>
            <a:pathLst>
              <a:path w="8427314" h="5483216">
                <a:moveTo>
                  <a:pt x="0" y="0"/>
                </a:moveTo>
                <a:cubicBezTo>
                  <a:pt x="1473011" y="817886"/>
                  <a:pt x="2932068" y="1422430"/>
                  <a:pt x="4377170" y="1813635"/>
                </a:cubicBezTo>
                <a:cubicBezTo>
                  <a:pt x="5545640" y="2129952"/>
                  <a:pt x="6833967" y="2331912"/>
                  <a:pt x="8242146" y="2419512"/>
                </a:cubicBezTo>
                <a:lnTo>
                  <a:pt x="8427314" y="2428770"/>
                </a:lnTo>
                <a:lnTo>
                  <a:pt x="8427314" y="3054457"/>
                </a:lnTo>
                <a:lnTo>
                  <a:pt x="8242412" y="3063698"/>
                </a:lnTo>
                <a:cubicBezTo>
                  <a:pt x="6834124" y="3151281"/>
                  <a:pt x="5545713" y="3353246"/>
                  <a:pt x="4377170" y="3669583"/>
                </a:cubicBezTo>
                <a:cubicBezTo>
                  <a:pt x="2932068" y="4060786"/>
                  <a:pt x="1473011" y="4665332"/>
                  <a:pt x="0" y="5483216"/>
                </a:cubicBezTo>
              </a:path>
            </a:pathLst>
          </a:custGeom>
          <a:gradFill>
            <a:gsLst>
              <a:gs pos="30000">
                <a:schemeClr val="accent3">
                  <a:alpha val="0"/>
                </a:schemeClr>
              </a:gs>
              <a:gs pos="100000">
                <a:schemeClr val="accent3">
                  <a:alpha val="35000"/>
                </a:schemeClr>
              </a:gs>
            </a:gsLst>
            <a:lin ang="10800000"/>
          </a:gradFill>
        </p:spPr>
      </p:sp>
      <p:sp>
        <p:nvSpPr>
          <p:cNvPr id="6" name="AutoShape 6"/>
          <p:cNvSpPr/>
          <p:nvPr/>
        </p:nvSpPr>
        <p:spPr>
          <a:xfrm>
            <a:off x="3438098" y="3732939"/>
            <a:ext cx="192223" cy="192223"/>
          </a:xfrm>
          <a:prstGeom prst="ellipse">
            <a:avLst/>
          </a:prstGeom>
          <a:solidFill>
            <a:srgbClr val="FFFFFF">
              <a:alpha val="100000"/>
            </a:srgbClr>
          </a:solidFill>
        </p:spPr>
        <p:txBody>
          <a:bodyPr vert="horz" wrap="square" lIns="91440" tIns="45720" rIns="91440" bIns="45720" rtlCol="0" anchor="t" anchorCtr="0">
            <a:normAutofit/>
          </a:bodyPr>
          <a:lstStyle/>
          <a:p>
            <a:pPr algn="l">
              <a:lnSpc>
                <a:spcPct val="100000"/>
              </a:lnSpc>
              <a:spcBef>
                <a:spcPts val="375"/>
              </a:spcBef>
              <a:defRPr/>
            </a:pPr>
            <a:endParaRPr lang="en-US" sz="1100"/>
          </a:p>
        </p:txBody>
      </p:sp>
      <p:sp>
        <p:nvSpPr>
          <p:cNvPr id="7" name="AutoShape 7"/>
          <p:cNvSpPr/>
          <p:nvPr/>
        </p:nvSpPr>
        <p:spPr>
          <a:xfrm>
            <a:off x="5327124" y="3732939"/>
            <a:ext cx="192223" cy="192223"/>
          </a:xfrm>
          <a:prstGeom prst="ellipse">
            <a:avLst/>
          </a:prstGeom>
          <a:solidFill>
            <a:srgbClr val="FFFFFF">
              <a:alpha val="100000"/>
            </a:srgbClr>
          </a:solidFill>
        </p:spPr>
      </p:sp>
      <p:sp>
        <p:nvSpPr>
          <p:cNvPr id="8" name="AutoShape 8"/>
          <p:cNvSpPr/>
          <p:nvPr/>
        </p:nvSpPr>
        <p:spPr>
          <a:xfrm>
            <a:off x="7348311" y="3732939"/>
            <a:ext cx="192223" cy="192223"/>
          </a:xfrm>
          <a:prstGeom prst="ellipse">
            <a:avLst/>
          </a:prstGeom>
          <a:solidFill>
            <a:srgbClr val="FFFFFF">
              <a:alpha val="100000"/>
            </a:srgbClr>
          </a:solidFill>
        </p:spPr>
      </p:sp>
      <p:sp>
        <p:nvSpPr>
          <p:cNvPr id="9" name="AutoShape 9"/>
          <p:cNvSpPr/>
          <p:nvPr/>
        </p:nvSpPr>
        <p:spPr>
          <a:xfrm>
            <a:off x="9200208" y="3732939"/>
            <a:ext cx="192223" cy="192223"/>
          </a:xfrm>
          <a:prstGeom prst="ellipse">
            <a:avLst/>
          </a:prstGeom>
          <a:solidFill>
            <a:srgbClr val="FFFFFF">
              <a:alpha val="100000"/>
            </a:srgbClr>
          </a:solidFill>
        </p:spPr>
      </p:sp>
      <p:sp>
        <p:nvSpPr>
          <p:cNvPr id="10" name="TextBox 10"/>
          <p:cNvSpPr txBox="1"/>
          <p:nvPr/>
        </p:nvSpPr>
        <p:spPr>
          <a:xfrm>
            <a:off x="3223994" y="3941348"/>
            <a:ext cx="647700" cy="200025"/>
          </a:xfrm>
          <a:prstGeom prst="rect">
            <a:avLst/>
          </a:prstGeom>
        </p:spPr>
        <p:txBody>
          <a:bodyPr vert="horz" wrap="square" lIns="0" tIns="0" rIns="0" bIns="0" rtlCol="0" anchor="t" anchorCtr="0">
            <a:spAutoFit/>
          </a:bodyPr>
          <a:lstStyle/>
          <a:p>
            <a:pPr algn="ctr">
              <a:lnSpc>
                <a:spcPct val="114000"/>
              </a:lnSpc>
              <a:spcBef>
                <a:spcPct val="0"/>
              </a:spcBef>
            </a:pPr>
            <a:r>
              <a:rPr lang="en-US" sz="1100">
                <a:solidFill>
                  <a:srgbClr val="FFFFFF">
                    <a:alpha val="100000"/>
                  </a:srgbClr>
                </a:solidFill>
                <a:latin typeface="Noto Sans SC"/>
                <a:ea typeface="Noto Sans SC"/>
                <a:cs typeface="Noto Sans SC"/>
              </a:rPr>
              <a:t>1937</a:t>
            </a:r>
            <a:endParaRPr lang="en-US" sz="1100">
              <a:solidFill>
                <a:srgbClr val="FFFFFF">
                  <a:alpha val="100000"/>
                </a:srgbClr>
              </a:solidFill>
              <a:latin typeface="Noto Sans SC"/>
              <a:ea typeface="Noto Sans SC"/>
              <a:cs typeface="Noto Sans SC"/>
            </a:endParaRPr>
          </a:p>
        </p:txBody>
      </p:sp>
      <p:sp>
        <p:nvSpPr>
          <p:cNvPr id="11" name="TextBox 11"/>
          <p:cNvSpPr txBox="1"/>
          <p:nvPr/>
        </p:nvSpPr>
        <p:spPr>
          <a:xfrm>
            <a:off x="5119915" y="3941348"/>
            <a:ext cx="647700" cy="200025"/>
          </a:xfrm>
          <a:prstGeom prst="rect">
            <a:avLst/>
          </a:prstGeom>
          <a:noFill/>
        </p:spPr>
        <p:txBody>
          <a:bodyPr vert="horz" wrap="square" lIns="0" tIns="0" rIns="0" bIns="0" rtlCol="0" anchor="t" anchorCtr="0">
            <a:spAutoFit/>
          </a:bodyPr>
          <a:lstStyle/>
          <a:p>
            <a:pPr algn="ctr">
              <a:lnSpc>
                <a:spcPct val="114000"/>
              </a:lnSpc>
              <a:spcBef>
                <a:spcPct val="0"/>
              </a:spcBef>
            </a:pPr>
            <a:r>
              <a:rPr lang="en-US" sz="1100">
                <a:solidFill>
                  <a:srgbClr val="FFFFFF">
                    <a:alpha val="100000"/>
                  </a:srgbClr>
                </a:solidFill>
                <a:latin typeface="Noto Sans SC"/>
                <a:ea typeface="Noto Sans SC"/>
                <a:cs typeface="Noto Sans SC"/>
              </a:rPr>
              <a:t>1973</a:t>
            </a:r>
            <a:endParaRPr lang="en-US" sz="1100">
              <a:solidFill>
                <a:srgbClr val="FFFFFF">
                  <a:alpha val="100000"/>
                </a:srgbClr>
              </a:solidFill>
              <a:latin typeface="Noto Sans SC"/>
              <a:ea typeface="Noto Sans SC"/>
              <a:cs typeface="Noto Sans SC"/>
            </a:endParaRPr>
          </a:p>
        </p:txBody>
      </p:sp>
      <p:sp>
        <p:nvSpPr>
          <p:cNvPr id="12" name="TextBox 12"/>
          <p:cNvSpPr txBox="1"/>
          <p:nvPr/>
        </p:nvSpPr>
        <p:spPr>
          <a:xfrm>
            <a:off x="9454036" y="1265974"/>
            <a:ext cx="1485900" cy="238125"/>
          </a:xfrm>
          <a:prstGeom prst="rect">
            <a:avLst/>
          </a:prstGeom>
          <a:noFill/>
        </p:spPr>
        <p:txBody>
          <a:bodyPr vert="horz" wrap="square" lIns="0" tIns="0" rIns="0" bIns="0" rtlCol="0" anchor="t" anchorCtr="0">
            <a:spAutoFit/>
          </a:bodyPr>
          <a:lstStyle/>
          <a:p>
            <a:pPr algn="l">
              <a:lnSpc>
                <a:spcPct val="100000"/>
              </a:lnSpc>
              <a:spcBef>
                <a:spcPct val="0"/>
              </a:spcBef>
            </a:pPr>
            <a:r>
              <a:rPr lang="en-US" sz="1400">
                <a:solidFill>
                  <a:schemeClr val="dk2">
                    <a:alpha val="100000"/>
                  </a:schemeClr>
                </a:solidFill>
                <a:latin typeface="Noto Sans SC"/>
                <a:ea typeface="Noto Sans SC"/>
                <a:cs typeface="Noto Sans SC"/>
              </a:rPr>
              <a:t>数字化转型</a:t>
            </a:r>
            <a:endParaRPr lang="en-US" sz="1400">
              <a:solidFill>
                <a:schemeClr val="dk2">
                  <a:alpha val="100000"/>
                </a:schemeClr>
              </a:solidFill>
              <a:latin typeface="Noto Sans SC"/>
              <a:ea typeface="Noto Sans SC"/>
              <a:cs typeface="Noto Sans SC"/>
            </a:endParaRPr>
          </a:p>
        </p:txBody>
      </p:sp>
      <p:sp>
        <p:nvSpPr>
          <p:cNvPr id="13" name="TextBox 13"/>
          <p:cNvSpPr txBox="1"/>
          <p:nvPr/>
        </p:nvSpPr>
        <p:spPr>
          <a:xfrm>
            <a:off x="9472026" y="1565947"/>
            <a:ext cx="1276350" cy="723900"/>
          </a:xfrm>
          <a:prstGeom prst="rect">
            <a:avLst/>
          </a:prstGeom>
          <a:noFill/>
        </p:spPr>
        <p:txBody>
          <a:bodyPr vert="horz" wrap="square" lIns="0" tIns="0" rIns="0" bIns="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新冠疫情加速精益工具在云端和数字孪生的应用。</a:t>
            </a:r>
            <a:endParaRPr lang="en-US" sz="1000">
              <a:solidFill>
                <a:schemeClr val="dk1">
                  <a:alpha val="100000"/>
                </a:schemeClr>
              </a:solidFill>
              <a:latin typeface="Noto Sans SC"/>
              <a:ea typeface="Noto Sans SC"/>
              <a:cs typeface="Noto Sans SC"/>
            </a:endParaRPr>
          </a:p>
        </p:txBody>
      </p:sp>
      <p:cxnSp>
        <p:nvCxnSpPr>
          <p:cNvPr id="14" name="Connector 14"/>
          <p:cNvCxnSpPr/>
          <p:nvPr/>
        </p:nvCxnSpPr>
        <p:spPr>
          <a:xfrm>
            <a:off x="9298913" y="1371600"/>
            <a:ext cx="0" cy="2336928"/>
          </a:xfrm>
          <a:prstGeom prst="line">
            <a:avLst/>
          </a:prstGeom>
          <a:ln w="12700">
            <a:solidFill>
              <a:schemeClr val="accent1">
                <a:lumMod val="20000"/>
                <a:lumOff val="80000"/>
              </a:schemeClr>
            </a:solidFill>
            <a:prstDash val="dash"/>
            <a:headEnd type="oval"/>
            <a:tailEnd type="none"/>
          </a:ln>
        </p:spPr>
        <p:style>
          <a:lnRef idx="0">
            <a:schemeClr val="accent1"/>
          </a:lnRef>
          <a:fillRef idx="1">
            <a:schemeClr val="accent1"/>
          </a:fillRef>
          <a:effectRef idx="0">
            <a:schemeClr val="accent1"/>
          </a:effectRef>
          <a:fontRef idx="minor">
            <a:schemeClr val="lt1"/>
          </a:fontRef>
        </p:style>
      </p:cxnSp>
      <p:sp>
        <p:nvSpPr>
          <p:cNvPr id="15" name="TextBox 15"/>
          <p:cNvSpPr txBox="1"/>
          <p:nvPr/>
        </p:nvSpPr>
        <p:spPr>
          <a:xfrm>
            <a:off x="7114060" y="3941348"/>
            <a:ext cx="647700" cy="200025"/>
          </a:xfrm>
          <a:prstGeom prst="rect">
            <a:avLst/>
          </a:prstGeom>
          <a:noFill/>
        </p:spPr>
        <p:txBody>
          <a:bodyPr vert="horz" wrap="square" lIns="0" tIns="0" rIns="0" bIns="0" rtlCol="0" anchor="t" anchorCtr="0">
            <a:spAutoFit/>
          </a:bodyPr>
          <a:lstStyle/>
          <a:p>
            <a:pPr algn="ctr">
              <a:lnSpc>
                <a:spcPct val="114000"/>
              </a:lnSpc>
              <a:spcBef>
                <a:spcPct val="0"/>
              </a:spcBef>
            </a:pPr>
            <a:r>
              <a:rPr lang="en-US" sz="1100">
                <a:solidFill>
                  <a:srgbClr val="FFFFFF">
                    <a:alpha val="100000"/>
                  </a:srgbClr>
                </a:solidFill>
                <a:latin typeface="Noto Sans SC"/>
                <a:ea typeface="Noto Sans SC"/>
                <a:cs typeface="Noto Sans SC"/>
              </a:rPr>
              <a:t>2001</a:t>
            </a:r>
            <a:endParaRPr lang="en-US" sz="1100">
              <a:solidFill>
                <a:srgbClr val="FFFFFF">
                  <a:alpha val="100000"/>
                </a:srgbClr>
              </a:solidFill>
              <a:latin typeface="Noto Sans SC"/>
              <a:ea typeface="Noto Sans SC"/>
              <a:cs typeface="Noto Sans SC"/>
            </a:endParaRPr>
          </a:p>
        </p:txBody>
      </p:sp>
      <p:sp>
        <p:nvSpPr>
          <p:cNvPr id="16" name="TextBox 16"/>
          <p:cNvSpPr txBox="1"/>
          <p:nvPr/>
        </p:nvSpPr>
        <p:spPr>
          <a:xfrm>
            <a:off x="8976162" y="3941348"/>
            <a:ext cx="647700" cy="200025"/>
          </a:xfrm>
          <a:prstGeom prst="rect">
            <a:avLst/>
          </a:prstGeom>
          <a:noFill/>
        </p:spPr>
        <p:txBody>
          <a:bodyPr vert="horz" wrap="square" lIns="0" tIns="0" rIns="0" bIns="0" rtlCol="0" anchor="t" anchorCtr="0">
            <a:spAutoFit/>
          </a:bodyPr>
          <a:lstStyle/>
          <a:p>
            <a:pPr algn="ctr">
              <a:lnSpc>
                <a:spcPct val="114000"/>
              </a:lnSpc>
              <a:spcBef>
                <a:spcPct val="0"/>
              </a:spcBef>
            </a:pPr>
            <a:r>
              <a:rPr lang="en-US" sz="1100">
                <a:solidFill>
                  <a:srgbClr val="FFFFFF">
                    <a:alpha val="100000"/>
                  </a:srgbClr>
                </a:solidFill>
                <a:latin typeface="Noto Sans SC"/>
                <a:ea typeface="Noto Sans SC"/>
                <a:cs typeface="Noto Sans SC"/>
              </a:rPr>
              <a:t>2020</a:t>
            </a:r>
            <a:endParaRPr lang="en-US" sz="1100">
              <a:solidFill>
                <a:srgbClr val="FFFFFF">
                  <a:alpha val="100000"/>
                </a:srgbClr>
              </a:solidFill>
              <a:latin typeface="Noto Sans SC"/>
              <a:ea typeface="Noto Sans SC"/>
              <a:cs typeface="Noto Sans SC"/>
            </a:endParaRPr>
          </a:p>
        </p:txBody>
      </p:sp>
      <p:sp>
        <p:nvSpPr>
          <p:cNvPr id="17" name="TextBox 17"/>
          <p:cNvSpPr txBox="1"/>
          <p:nvPr/>
        </p:nvSpPr>
        <p:spPr>
          <a:xfrm>
            <a:off x="7580906" y="1265974"/>
            <a:ext cx="1485900" cy="238125"/>
          </a:xfrm>
          <a:prstGeom prst="rect">
            <a:avLst/>
          </a:prstGeom>
          <a:noFill/>
        </p:spPr>
        <p:txBody>
          <a:bodyPr vert="horz" wrap="square" lIns="0" tIns="0" rIns="0" bIns="0" rtlCol="0" anchor="t" anchorCtr="0">
            <a:spAutoFit/>
          </a:bodyPr>
          <a:lstStyle/>
          <a:p>
            <a:pPr algn="l">
              <a:lnSpc>
                <a:spcPct val="100000"/>
              </a:lnSpc>
              <a:spcBef>
                <a:spcPct val="0"/>
              </a:spcBef>
            </a:pPr>
            <a:r>
              <a:rPr lang="en-US" sz="1400">
                <a:solidFill>
                  <a:schemeClr val="dk2">
                    <a:alpha val="100000"/>
                  </a:schemeClr>
                </a:solidFill>
                <a:latin typeface="Noto Sans SC"/>
                <a:ea typeface="Noto Sans SC"/>
                <a:cs typeface="Noto Sans SC"/>
              </a:rPr>
              <a:t>精益六西格玛</a:t>
            </a:r>
            <a:endParaRPr lang="en-US" sz="1400">
              <a:solidFill>
                <a:schemeClr val="dk2">
                  <a:alpha val="100000"/>
                </a:schemeClr>
              </a:solidFill>
              <a:latin typeface="Noto Sans SC"/>
              <a:ea typeface="Noto Sans SC"/>
              <a:cs typeface="Noto Sans SC"/>
            </a:endParaRPr>
          </a:p>
        </p:txBody>
      </p:sp>
      <p:sp>
        <p:nvSpPr>
          <p:cNvPr id="18" name="TextBox 18"/>
          <p:cNvSpPr txBox="1"/>
          <p:nvPr/>
        </p:nvSpPr>
        <p:spPr>
          <a:xfrm>
            <a:off x="7569419" y="1565947"/>
            <a:ext cx="1276350" cy="723900"/>
          </a:xfrm>
          <a:prstGeom prst="rect">
            <a:avLst/>
          </a:prstGeom>
          <a:noFill/>
        </p:spPr>
        <p:txBody>
          <a:bodyPr vert="horz" wrap="square" lIns="0" tIns="0" rIns="0" bIns="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摩托罗拉将精益与六西格玛结合形成改进方法论。</a:t>
            </a:r>
            <a:endParaRPr lang="en-US" sz="1000">
              <a:solidFill>
                <a:schemeClr val="dk1">
                  <a:alpha val="100000"/>
                </a:schemeClr>
              </a:solidFill>
              <a:latin typeface="Noto Sans SC"/>
              <a:ea typeface="Noto Sans SC"/>
              <a:cs typeface="Noto Sans SC"/>
            </a:endParaRPr>
          </a:p>
        </p:txBody>
      </p:sp>
      <p:cxnSp>
        <p:nvCxnSpPr>
          <p:cNvPr id="19" name="Connector 19"/>
          <p:cNvCxnSpPr/>
          <p:nvPr/>
        </p:nvCxnSpPr>
        <p:spPr>
          <a:xfrm>
            <a:off x="7432400" y="1371600"/>
            <a:ext cx="0" cy="2336928"/>
          </a:xfrm>
          <a:prstGeom prst="line">
            <a:avLst/>
          </a:prstGeom>
          <a:ln w="12700">
            <a:solidFill>
              <a:schemeClr val="accent1">
                <a:lumMod val="20000"/>
                <a:lumOff val="80000"/>
              </a:schemeClr>
            </a:solidFill>
            <a:prstDash val="dash"/>
            <a:headEnd type="oval"/>
            <a:tailEnd type="none"/>
          </a:ln>
        </p:spPr>
        <p:style>
          <a:lnRef idx="0">
            <a:schemeClr val="accent1"/>
          </a:lnRef>
          <a:fillRef idx="1">
            <a:schemeClr val="accent1"/>
          </a:fillRef>
          <a:effectRef idx="0">
            <a:schemeClr val="accent1"/>
          </a:effectRef>
          <a:fontRef idx="minor">
            <a:schemeClr val="lt1"/>
          </a:fontRef>
        </p:style>
      </p:cxnSp>
      <p:sp>
        <p:nvSpPr>
          <p:cNvPr id="20" name="TextBox 20"/>
          <p:cNvSpPr txBox="1"/>
          <p:nvPr/>
        </p:nvSpPr>
        <p:spPr>
          <a:xfrm>
            <a:off x="5574659" y="1265974"/>
            <a:ext cx="1539401" cy="238125"/>
          </a:xfrm>
          <a:prstGeom prst="rect">
            <a:avLst/>
          </a:prstGeom>
          <a:noFill/>
        </p:spPr>
        <p:txBody>
          <a:bodyPr vert="horz" wrap="square" lIns="0" tIns="0" rIns="0" bIns="0" rtlCol="0" anchor="t" anchorCtr="0">
            <a:spAutoFit/>
          </a:bodyPr>
          <a:lstStyle/>
          <a:p>
            <a:pPr algn="l">
              <a:lnSpc>
                <a:spcPct val="100000"/>
              </a:lnSpc>
              <a:spcBef>
                <a:spcPct val="0"/>
              </a:spcBef>
            </a:pPr>
            <a:r>
              <a:rPr lang="en-US" sz="1400">
                <a:solidFill>
                  <a:schemeClr val="dk2">
                    <a:alpha val="100000"/>
                  </a:schemeClr>
                </a:solidFill>
                <a:latin typeface="Noto Sans SC"/>
                <a:ea typeface="Noto Sans SC"/>
                <a:cs typeface="Noto Sans SC"/>
              </a:rPr>
              <a:t>石油危机</a:t>
            </a:r>
            <a:endParaRPr lang="en-US" sz="1400">
              <a:solidFill>
                <a:schemeClr val="dk2">
                  <a:alpha val="100000"/>
                </a:schemeClr>
              </a:solidFill>
              <a:latin typeface="Noto Sans SC"/>
              <a:ea typeface="Noto Sans SC"/>
              <a:cs typeface="Noto Sans SC"/>
            </a:endParaRPr>
          </a:p>
        </p:txBody>
      </p:sp>
      <p:sp>
        <p:nvSpPr>
          <p:cNvPr id="21" name="TextBox 21"/>
          <p:cNvSpPr txBox="1"/>
          <p:nvPr/>
        </p:nvSpPr>
        <p:spPr>
          <a:xfrm>
            <a:off x="5563172" y="1565947"/>
            <a:ext cx="1276350" cy="723900"/>
          </a:xfrm>
          <a:prstGeom prst="rect">
            <a:avLst/>
          </a:prstGeom>
          <a:noFill/>
        </p:spPr>
        <p:txBody>
          <a:bodyPr vert="horz" wrap="square" lIns="0" tIns="0" rIns="0" bIns="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全球能源危机凸显丰田生产方式的高效性，引发行业关注。</a:t>
            </a:r>
            <a:endParaRPr lang="en-US" sz="1000">
              <a:solidFill>
                <a:schemeClr val="dk1">
                  <a:alpha val="100000"/>
                </a:schemeClr>
              </a:solidFill>
              <a:latin typeface="Noto Sans SC"/>
              <a:ea typeface="Noto Sans SC"/>
              <a:cs typeface="Noto Sans SC"/>
            </a:endParaRPr>
          </a:p>
        </p:txBody>
      </p:sp>
      <p:cxnSp>
        <p:nvCxnSpPr>
          <p:cNvPr id="22" name="Connector 22"/>
          <p:cNvCxnSpPr/>
          <p:nvPr/>
        </p:nvCxnSpPr>
        <p:spPr>
          <a:xfrm>
            <a:off x="5419536" y="1371600"/>
            <a:ext cx="0" cy="2336928"/>
          </a:xfrm>
          <a:prstGeom prst="line">
            <a:avLst/>
          </a:prstGeom>
          <a:ln w="12700">
            <a:solidFill>
              <a:schemeClr val="accent1">
                <a:lumMod val="20000"/>
                <a:lumOff val="80000"/>
              </a:schemeClr>
            </a:solidFill>
            <a:prstDash val="dash"/>
            <a:headEnd type="oval"/>
            <a:tailEnd type="none"/>
          </a:ln>
        </p:spPr>
        <p:style>
          <a:lnRef idx="0">
            <a:schemeClr val="accent1"/>
          </a:lnRef>
          <a:fillRef idx="1">
            <a:schemeClr val="accent1"/>
          </a:fillRef>
          <a:effectRef idx="0">
            <a:schemeClr val="accent1"/>
          </a:effectRef>
          <a:fontRef idx="minor">
            <a:schemeClr val="lt1"/>
          </a:fontRef>
        </p:style>
      </p:cxnSp>
      <p:sp>
        <p:nvSpPr>
          <p:cNvPr id="23" name="TextBox 23"/>
          <p:cNvSpPr txBox="1"/>
          <p:nvPr/>
        </p:nvSpPr>
        <p:spPr>
          <a:xfrm>
            <a:off x="3688709" y="1265974"/>
            <a:ext cx="1485900" cy="238125"/>
          </a:xfrm>
          <a:prstGeom prst="rect">
            <a:avLst/>
          </a:prstGeom>
          <a:noFill/>
        </p:spPr>
        <p:txBody>
          <a:bodyPr vert="horz" wrap="square" lIns="0" tIns="0" rIns="0" bIns="0" rtlCol="0" anchor="t" anchorCtr="0">
            <a:spAutoFit/>
          </a:bodyPr>
          <a:lstStyle/>
          <a:p>
            <a:pPr algn="l">
              <a:lnSpc>
                <a:spcPct val="100000"/>
              </a:lnSpc>
              <a:spcBef>
                <a:spcPct val="0"/>
              </a:spcBef>
            </a:pPr>
            <a:r>
              <a:rPr lang="en-US" sz="1400">
                <a:solidFill>
                  <a:schemeClr val="dk2">
                    <a:alpha val="100000"/>
                  </a:schemeClr>
                </a:solidFill>
                <a:latin typeface="Noto Sans SC"/>
                <a:ea typeface="Noto Sans SC"/>
                <a:cs typeface="Noto Sans SC"/>
              </a:rPr>
              <a:t>丰田创立</a:t>
            </a:r>
            <a:endParaRPr lang="en-US" sz="1400">
              <a:solidFill>
                <a:schemeClr val="dk2">
                  <a:alpha val="100000"/>
                </a:schemeClr>
              </a:solidFill>
              <a:latin typeface="Noto Sans SC"/>
              <a:ea typeface="Noto Sans SC"/>
              <a:cs typeface="Noto Sans SC"/>
            </a:endParaRPr>
          </a:p>
        </p:txBody>
      </p:sp>
      <p:sp>
        <p:nvSpPr>
          <p:cNvPr id="24" name="TextBox 24"/>
          <p:cNvSpPr txBox="1"/>
          <p:nvPr/>
        </p:nvSpPr>
        <p:spPr>
          <a:xfrm>
            <a:off x="3677221" y="1565947"/>
            <a:ext cx="1495425" cy="542925"/>
          </a:xfrm>
          <a:prstGeom prst="rect">
            <a:avLst/>
          </a:prstGeom>
          <a:noFill/>
        </p:spPr>
        <p:txBody>
          <a:bodyPr vert="horz" wrap="square" lIns="0" tIns="0" rIns="0" bIns="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丰田汽车工业株式会社成立，奠定精益生产组织基础。</a:t>
            </a:r>
            <a:endParaRPr lang="en-US" sz="1000">
              <a:solidFill>
                <a:schemeClr val="dk1">
                  <a:alpha val="100000"/>
                </a:schemeClr>
              </a:solidFill>
              <a:latin typeface="Noto Sans SC"/>
              <a:ea typeface="Noto Sans SC"/>
              <a:cs typeface="Noto Sans SC"/>
            </a:endParaRPr>
          </a:p>
        </p:txBody>
      </p:sp>
      <p:cxnSp>
        <p:nvCxnSpPr>
          <p:cNvPr id="25" name="Connector 25"/>
          <p:cNvCxnSpPr/>
          <p:nvPr/>
        </p:nvCxnSpPr>
        <p:spPr>
          <a:xfrm>
            <a:off x="3533586" y="1371600"/>
            <a:ext cx="0" cy="2336928"/>
          </a:xfrm>
          <a:prstGeom prst="line">
            <a:avLst/>
          </a:prstGeom>
          <a:ln w="12700">
            <a:solidFill>
              <a:schemeClr val="accent1">
                <a:lumMod val="20000"/>
                <a:lumOff val="80000"/>
              </a:schemeClr>
            </a:solidFill>
            <a:prstDash val="dash"/>
            <a:headEnd type="oval"/>
            <a:tailEnd type="none"/>
          </a:ln>
        </p:spPr>
        <p:style>
          <a:lnRef idx="0">
            <a:schemeClr val="accent1"/>
          </a:lnRef>
          <a:fillRef idx="1">
            <a:schemeClr val="accent1"/>
          </a:fillRef>
          <a:effectRef idx="0">
            <a:schemeClr val="accent1"/>
          </a:effectRef>
          <a:fontRef idx="minor">
            <a:schemeClr val="lt1"/>
          </a:fontRef>
        </p:style>
      </p:cxnSp>
      <p:sp>
        <p:nvSpPr>
          <p:cNvPr id="26" name="AutoShape 26"/>
          <p:cNvSpPr/>
          <p:nvPr/>
        </p:nvSpPr>
        <p:spPr>
          <a:xfrm>
            <a:off x="414901" y="1329254"/>
            <a:ext cx="1318649" cy="382535"/>
          </a:xfrm>
          <a:prstGeom prst="homePlate">
            <a:avLst>
              <a:gd name="adj" fmla="val 0"/>
            </a:avLst>
          </a:prstGeom>
          <a:solidFill>
            <a:schemeClr val="accent3">
              <a:alpha val="100000"/>
            </a:schemeClr>
          </a:solidFill>
        </p:spPr>
        <p:txBody>
          <a:bodyPr vert="horz" wrap="square" lIns="91440" tIns="45720" rIns="91440" bIns="45720" rtlCol="0" anchor="ctr" anchorCtr="0">
            <a:noAutofit/>
          </a:bodyPr>
          <a:lstStyle/>
          <a:p>
            <a:pPr algn="ctr">
              <a:lnSpc>
                <a:spcPct val="100000"/>
              </a:lnSpc>
              <a:spcBef>
                <a:spcPct val="0"/>
              </a:spcBef>
              <a:defRPr/>
            </a:pPr>
            <a:r>
              <a:rPr lang="en-US" sz="1400">
                <a:solidFill>
                  <a:srgbClr val="FFFFFF">
                    <a:alpha val="100000"/>
                  </a:srgbClr>
                </a:solidFill>
                <a:latin typeface="Noto Sans SC"/>
                <a:ea typeface="Noto Sans SC"/>
                <a:cs typeface="Noto Sans SC"/>
              </a:rPr>
              <a:t>丰田起源</a:t>
            </a:r>
            <a:endParaRPr lang="en-US" sz="1100"/>
          </a:p>
        </p:txBody>
      </p:sp>
      <p:sp>
        <p:nvSpPr>
          <p:cNvPr id="27" name="AutoShape 27"/>
          <p:cNvSpPr/>
          <p:nvPr/>
        </p:nvSpPr>
        <p:spPr>
          <a:xfrm>
            <a:off x="408078" y="3454521"/>
            <a:ext cx="2779069" cy="749060"/>
          </a:xfrm>
          <a:prstGeom prst="homePlate">
            <a:avLst>
              <a:gd name="adj" fmla="val 50000"/>
            </a:avLst>
          </a:prstGeom>
          <a:solidFill>
            <a:schemeClr val="accent1">
              <a:alpha val="100000"/>
            </a:schemeClr>
          </a:solidFill>
        </p:spPr>
        <p:txBody>
          <a:bodyPr vert="horz" wrap="square" lIns="91440" tIns="45720" rIns="91440" bIns="45720" rtlCol="0" anchor="ctr" anchorCtr="0">
            <a:noAutofit/>
          </a:bodyPr>
          <a:lstStyle/>
          <a:p>
            <a:pPr algn="ctr">
              <a:lnSpc>
                <a:spcPct val="100000"/>
              </a:lnSpc>
              <a:spcBef>
                <a:spcPct val="0"/>
              </a:spcBef>
              <a:defRPr/>
            </a:pPr>
            <a:r>
              <a:rPr lang="en-US" sz="2000">
                <a:solidFill>
                  <a:srgbClr val="FFFFFF">
                    <a:alpha val="100000"/>
                  </a:srgbClr>
                </a:solidFill>
                <a:latin typeface="Noto Sans SC"/>
                <a:ea typeface="Noto Sans SC"/>
                <a:cs typeface="Noto Sans SC"/>
              </a:rPr>
              <a:t>里程碑</a:t>
            </a:r>
            <a:endParaRPr lang="en-US" sz="1100"/>
          </a:p>
        </p:txBody>
      </p:sp>
      <p:sp>
        <p:nvSpPr>
          <p:cNvPr id="28" name="AutoShape 28"/>
          <p:cNvSpPr/>
          <p:nvPr/>
        </p:nvSpPr>
        <p:spPr>
          <a:xfrm>
            <a:off x="414901" y="2395259"/>
            <a:ext cx="1318649" cy="382535"/>
          </a:xfrm>
          <a:prstGeom prst="homePlate">
            <a:avLst>
              <a:gd name="adj" fmla="val 0"/>
            </a:avLst>
          </a:prstGeom>
          <a:solidFill>
            <a:schemeClr val="accent3">
              <a:alpha val="100000"/>
            </a:schemeClr>
          </a:solidFill>
        </p:spPr>
        <p:txBody>
          <a:bodyPr vert="horz" wrap="square" lIns="91440" tIns="45720" rIns="91440" bIns="45720" rtlCol="0" anchor="ctr" anchorCtr="0">
            <a:noAutofit/>
          </a:bodyPr>
          <a:lstStyle/>
          <a:p>
            <a:pPr algn="ctr">
              <a:lnSpc>
                <a:spcPct val="100000"/>
              </a:lnSpc>
              <a:spcBef>
                <a:spcPct val="0"/>
              </a:spcBef>
              <a:defRPr/>
            </a:pPr>
            <a:r>
              <a:rPr lang="en-US" sz="1400">
                <a:solidFill>
                  <a:srgbClr val="FFFFFF">
                    <a:alpha val="100000"/>
                  </a:srgbClr>
                </a:solidFill>
                <a:latin typeface="Noto Sans SC"/>
                <a:ea typeface="Noto Sans SC"/>
                <a:cs typeface="Noto Sans SC"/>
              </a:rPr>
              <a:t>JIT诞生</a:t>
            </a:r>
            <a:endParaRPr lang="en-US" sz="1100"/>
          </a:p>
        </p:txBody>
      </p:sp>
      <p:sp>
        <p:nvSpPr>
          <p:cNvPr id="29" name="TextBox 29"/>
          <p:cNvSpPr txBox="1"/>
          <p:nvPr/>
        </p:nvSpPr>
        <p:spPr>
          <a:xfrm>
            <a:off x="4110265" y="3484486"/>
            <a:ext cx="647700" cy="200025"/>
          </a:xfrm>
          <a:prstGeom prst="rect">
            <a:avLst/>
          </a:prstGeom>
          <a:noFill/>
        </p:spPr>
        <p:txBody>
          <a:bodyPr vert="horz" wrap="square" lIns="0" tIns="0" rIns="0" bIns="0" rtlCol="0" anchor="t" anchorCtr="0">
            <a:spAutoFit/>
          </a:bodyPr>
          <a:lstStyle/>
          <a:p>
            <a:pPr algn="ctr">
              <a:lnSpc>
                <a:spcPct val="114000"/>
              </a:lnSpc>
              <a:spcBef>
                <a:spcPct val="0"/>
              </a:spcBef>
            </a:pPr>
            <a:r>
              <a:rPr lang="en-US" sz="1100">
                <a:solidFill>
                  <a:srgbClr val="FFFFFF">
                    <a:alpha val="100000"/>
                  </a:srgbClr>
                </a:solidFill>
                <a:latin typeface="Noto Sans SC"/>
                <a:ea typeface="Noto Sans SC"/>
                <a:cs typeface="Noto Sans SC"/>
              </a:rPr>
              <a:t>1953</a:t>
            </a:r>
            <a:endParaRPr lang="en-US" sz="1100">
              <a:solidFill>
                <a:srgbClr val="FFFFFF">
                  <a:alpha val="100000"/>
                </a:srgbClr>
              </a:solidFill>
              <a:latin typeface="Noto Sans SC"/>
              <a:ea typeface="Noto Sans SC"/>
              <a:cs typeface="Noto Sans SC"/>
            </a:endParaRPr>
          </a:p>
        </p:txBody>
      </p:sp>
      <p:sp>
        <p:nvSpPr>
          <p:cNvPr id="30" name="TextBox 30"/>
          <p:cNvSpPr txBox="1"/>
          <p:nvPr/>
        </p:nvSpPr>
        <p:spPr>
          <a:xfrm>
            <a:off x="6018685" y="3484486"/>
            <a:ext cx="647700" cy="200025"/>
          </a:xfrm>
          <a:prstGeom prst="rect">
            <a:avLst/>
          </a:prstGeom>
          <a:noFill/>
        </p:spPr>
        <p:txBody>
          <a:bodyPr vert="horz" wrap="square" lIns="0" tIns="0" rIns="0" bIns="0" rtlCol="0" anchor="t" anchorCtr="0">
            <a:spAutoFit/>
          </a:bodyPr>
          <a:lstStyle/>
          <a:p>
            <a:pPr algn="ctr">
              <a:lnSpc>
                <a:spcPct val="114000"/>
              </a:lnSpc>
              <a:spcBef>
                <a:spcPct val="0"/>
              </a:spcBef>
            </a:pPr>
            <a:r>
              <a:rPr lang="en-US" sz="1100">
                <a:solidFill>
                  <a:srgbClr val="FFFFFF">
                    <a:alpha val="100000"/>
                  </a:srgbClr>
                </a:solidFill>
                <a:latin typeface="Noto Sans SC"/>
                <a:ea typeface="Noto Sans SC"/>
                <a:cs typeface="Noto Sans SC"/>
              </a:rPr>
              <a:t>1990</a:t>
            </a:r>
            <a:endParaRPr lang="en-US" sz="1100">
              <a:solidFill>
                <a:srgbClr val="FFFFFF">
                  <a:alpha val="100000"/>
                </a:srgbClr>
              </a:solidFill>
              <a:latin typeface="Noto Sans SC"/>
              <a:ea typeface="Noto Sans SC"/>
              <a:cs typeface="Noto Sans SC"/>
            </a:endParaRPr>
          </a:p>
        </p:txBody>
      </p:sp>
      <p:sp>
        <p:nvSpPr>
          <p:cNvPr id="31" name="TextBox 31"/>
          <p:cNvSpPr txBox="1"/>
          <p:nvPr/>
        </p:nvSpPr>
        <p:spPr>
          <a:xfrm>
            <a:off x="7947462" y="3484486"/>
            <a:ext cx="647700" cy="200025"/>
          </a:xfrm>
          <a:prstGeom prst="rect">
            <a:avLst/>
          </a:prstGeom>
          <a:noFill/>
        </p:spPr>
        <p:txBody>
          <a:bodyPr vert="horz" wrap="square" lIns="0" tIns="0" rIns="0" bIns="0" rtlCol="0" anchor="t" anchorCtr="0">
            <a:spAutoFit/>
          </a:bodyPr>
          <a:lstStyle/>
          <a:p>
            <a:pPr algn="ctr">
              <a:lnSpc>
                <a:spcPct val="114000"/>
              </a:lnSpc>
              <a:spcBef>
                <a:spcPct val="0"/>
              </a:spcBef>
            </a:pPr>
            <a:r>
              <a:rPr lang="en-US" sz="1100">
                <a:solidFill>
                  <a:srgbClr val="FFFFFF">
                    <a:alpha val="100000"/>
                  </a:srgbClr>
                </a:solidFill>
                <a:latin typeface="Noto Sans SC"/>
                <a:ea typeface="Noto Sans SC"/>
                <a:cs typeface="Noto Sans SC"/>
              </a:rPr>
              <a:t>2010</a:t>
            </a:r>
            <a:endParaRPr lang="en-US" sz="1100">
              <a:solidFill>
                <a:srgbClr val="FFFFFF">
                  <a:alpha val="100000"/>
                </a:srgbClr>
              </a:solidFill>
              <a:latin typeface="Noto Sans SC"/>
              <a:ea typeface="Noto Sans SC"/>
              <a:cs typeface="Noto Sans SC"/>
            </a:endParaRPr>
          </a:p>
        </p:txBody>
      </p:sp>
      <p:sp>
        <p:nvSpPr>
          <p:cNvPr id="32" name="TextBox 32"/>
          <p:cNvSpPr txBox="1"/>
          <p:nvPr/>
        </p:nvSpPr>
        <p:spPr>
          <a:xfrm>
            <a:off x="8437011" y="5481426"/>
            <a:ext cx="1681137" cy="238125"/>
          </a:xfrm>
          <a:prstGeom prst="rect">
            <a:avLst/>
          </a:prstGeom>
          <a:noFill/>
        </p:spPr>
        <p:txBody>
          <a:bodyPr vert="horz" wrap="square" lIns="0" tIns="0" rIns="0" bIns="0" rtlCol="0" anchor="t" anchorCtr="0">
            <a:spAutoFit/>
          </a:bodyPr>
          <a:lstStyle/>
          <a:p>
            <a:pPr algn="l">
              <a:lnSpc>
                <a:spcPct val="100000"/>
              </a:lnSpc>
              <a:spcBef>
                <a:spcPct val="0"/>
              </a:spcBef>
            </a:pPr>
            <a:r>
              <a:rPr lang="en-US" sz="1400">
                <a:solidFill>
                  <a:schemeClr val="dk2">
                    <a:alpha val="100000"/>
                  </a:schemeClr>
                </a:solidFill>
                <a:latin typeface="Noto Sans SC"/>
                <a:ea typeface="Noto Sans SC"/>
                <a:cs typeface="Noto Sans SC"/>
              </a:rPr>
              <a:t>工业4.0融合</a:t>
            </a:r>
            <a:endParaRPr lang="en-US" sz="1400">
              <a:solidFill>
                <a:schemeClr val="dk2">
                  <a:alpha val="100000"/>
                </a:schemeClr>
              </a:solidFill>
              <a:latin typeface="Noto Sans SC"/>
              <a:ea typeface="Noto Sans SC"/>
              <a:cs typeface="Noto Sans SC"/>
            </a:endParaRPr>
          </a:p>
        </p:txBody>
      </p:sp>
      <p:sp>
        <p:nvSpPr>
          <p:cNvPr id="33" name="TextBox 33"/>
          <p:cNvSpPr txBox="1"/>
          <p:nvPr/>
        </p:nvSpPr>
        <p:spPr>
          <a:xfrm>
            <a:off x="8451273" y="5747957"/>
            <a:ext cx="1666875" cy="542925"/>
          </a:xfrm>
          <a:prstGeom prst="rect">
            <a:avLst/>
          </a:prstGeom>
          <a:noFill/>
        </p:spPr>
        <p:txBody>
          <a:bodyPr vert="horz" wrap="square" lIns="0" tIns="0" rIns="0" bIns="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精益生产与智能制造技术开始深度协同发展。</a:t>
            </a:r>
            <a:endParaRPr lang="en-US" sz="1000">
              <a:solidFill>
                <a:schemeClr val="dk1">
                  <a:alpha val="100000"/>
                </a:schemeClr>
              </a:solidFill>
              <a:latin typeface="Noto Sans SC"/>
              <a:ea typeface="Noto Sans SC"/>
              <a:cs typeface="Noto Sans SC"/>
            </a:endParaRPr>
          </a:p>
        </p:txBody>
      </p:sp>
      <p:cxnSp>
        <p:nvCxnSpPr>
          <p:cNvPr id="34" name="Connector 34"/>
          <p:cNvCxnSpPr/>
          <p:nvPr/>
        </p:nvCxnSpPr>
        <p:spPr>
          <a:xfrm flipV="1">
            <a:off x="8272363" y="3865873"/>
            <a:ext cx="0" cy="2336928"/>
          </a:xfrm>
          <a:prstGeom prst="line">
            <a:avLst/>
          </a:prstGeom>
          <a:ln w="12700">
            <a:solidFill>
              <a:schemeClr val="accent1">
                <a:lumMod val="20000"/>
                <a:lumOff val="80000"/>
              </a:schemeClr>
            </a:solidFill>
            <a:prstDash val="dash"/>
            <a:headEnd type="oval"/>
            <a:tailEnd type="none"/>
          </a:ln>
        </p:spPr>
        <p:style>
          <a:lnRef idx="0">
            <a:schemeClr val="accent1"/>
          </a:lnRef>
          <a:fillRef idx="1">
            <a:schemeClr val="accent1"/>
          </a:fillRef>
          <a:effectRef idx="0">
            <a:schemeClr val="accent1"/>
          </a:effectRef>
          <a:fontRef idx="minor">
            <a:schemeClr val="lt1"/>
          </a:fontRef>
        </p:style>
      </p:cxnSp>
      <p:sp>
        <p:nvSpPr>
          <p:cNvPr id="35" name="TextBox 35"/>
          <p:cNvSpPr txBox="1"/>
          <p:nvPr/>
        </p:nvSpPr>
        <p:spPr>
          <a:xfrm>
            <a:off x="6516771" y="5481426"/>
            <a:ext cx="1654737" cy="238125"/>
          </a:xfrm>
          <a:prstGeom prst="rect">
            <a:avLst/>
          </a:prstGeom>
          <a:noFill/>
        </p:spPr>
        <p:txBody>
          <a:bodyPr vert="horz" wrap="square" lIns="0" tIns="0" rIns="0" bIns="0" rtlCol="0" anchor="t" anchorCtr="0">
            <a:spAutoFit/>
          </a:bodyPr>
          <a:lstStyle/>
          <a:p>
            <a:pPr algn="l">
              <a:lnSpc>
                <a:spcPct val="100000"/>
              </a:lnSpc>
              <a:spcBef>
                <a:spcPct val="0"/>
              </a:spcBef>
            </a:pPr>
            <a:r>
              <a:rPr lang="en-US" sz="1400">
                <a:solidFill>
                  <a:schemeClr val="dk2">
                    <a:alpha val="100000"/>
                  </a:schemeClr>
                </a:solidFill>
                <a:latin typeface="Noto Sans SC"/>
                <a:ea typeface="Noto Sans SC"/>
                <a:cs typeface="Noto Sans SC"/>
              </a:rPr>
              <a:t>精益命名</a:t>
            </a:r>
            <a:endParaRPr lang="en-US" sz="1400">
              <a:solidFill>
                <a:schemeClr val="dk2">
                  <a:alpha val="100000"/>
                </a:schemeClr>
              </a:solidFill>
              <a:latin typeface="Noto Sans SC"/>
              <a:ea typeface="Noto Sans SC"/>
              <a:cs typeface="Noto Sans SC"/>
            </a:endParaRPr>
          </a:p>
        </p:txBody>
      </p:sp>
      <p:sp>
        <p:nvSpPr>
          <p:cNvPr id="36" name="TextBox 36"/>
          <p:cNvSpPr txBox="1"/>
          <p:nvPr/>
        </p:nvSpPr>
        <p:spPr>
          <a:xfrm>
            <a:off x="6531034" y="5747957"/>
            <a:ext cx="1276350" cy="542925"/>
          </a:xfrm>
          <a:prstGeom prst="rect">
            <a:avLst/>
          </a:prstGeom>
          <a:noFill/>
        </p:spPr>
        <p:txBody>
          <a:bodyPr vert="horz" wrap="square" lIns="0" tIns="0" rIns="0" bIns="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《改变世界的机器》首次提出'精益生产'术语。</a:t>
            </a:r>
            <a:endParaRPr lang="en-US" sz="1000">
              <a:solidFill>
                <a:schemeClr val="dk1">
                  <a:alpha val="100000"/>
                </a:schemeClr>
              </a:solidFill>
              <a:latin typeface="Noto Sans SC"/>
              <a:ea typeface="Noto Sans SC"/>
              <a:cs typeface="Noto Sans SC"/>
            </a:endParaRPr>
          </a:p>
        </p:txBody>
      </p:sp>
      <p:cxnSp>
        <p:nvCxnSpPr>
          <p:cNvPr id="37" name="Connector 37"/>
          <p:cNvCxnSpPr/>
          <p:nvPr/>
        </p:nvCxnSpPr>
        <p:spPr>
          <a:xfrm flipV="1">
            <a:off x="6342598" y="3865873"/>
            <a:ext cx="0" cy="2336928"/>
          </a:xfrm>
          <a:prstGeom prst="line">
            <a:avLst/>
          </a:prstGeom>
          <a:ln w="12700">
            <a:solidFill>
              <a:schemeClr val="accent1">
                <a:lumMod val="20000"/>
                <a:lumOff val="80000"/>
              </a:schemeClr>
            </a:solidFill>
            <a:prstDash val="dash"/>
            <a:headEnd type="oval"/>
            <a:tailEnd type="none"/>
          </a:ln>
        </p:spPr>
        <p:style>
          <a:lnRef idx="0">
            <a:schemeClr val="accent1"/>
          </a:lnRef>
          <a:fillRef idx="1">
            <a:schemeClr val="accent1"/>
          </a:fillRef>
          <a:effectRef idx="0">
            <a:schemeClr val="accent1"/>
          </a:effectRef>
          <a:fontRef idx="minor">
            <a:schemeClr val="lt1"/>
          </a:fontRef>
        </p:style>
      </p:cxnSp>
      <p:sp>
        <p:nvSpPr>
          <p:cNvPr id="38" name="TextBox 38"/>
          <p:cNvSpPr txBox="1"/>
          <p:nvPr/>
        </p:nvSpPr>
        <p:spPr>
          <a:xfrm>
            <a:off x="4550811" y="5481426"/>
            <a:ext cx="1485900" cy="238125"/>
          </a:xfrm>
          <a:prstGeom prst="rect">
            <a:avLst/>
          </a:prstGeom>
          <a:noFill/>
        </p:spPr>
        <p:txBody>
          <a:bodyPr vert="horz" wrap="square" lIns="0" tIns="0" rIns="0" bIns="0" rtlCol="0" anchor="t" anchorCtr="0">
            <a:spAutoFit/>
          </a:bodyPr>
          <a:lstStyle/>
          <a:p>
            <a:pPr algn="l">
              <a:lnSpc>
                <a:spcPct val="100000"/>
              </a:lnSpc>
              <a:spcBef>
                <a:spcPct val="0"/>
              </a:spcBef>
            </a:pPr>
            <a:r>
              <a:rPr lang="en-US" sz="1400">
                <a:solidFill>
                  <a:schemeClr val="dk2">
                    <a:alpha val="100000"/>
                  </a:schemeClr>
                </a:solidFill>
                <a:latin typeface="Noto Sans SC"/>
                <a:ea typeface="Noto Sans SC"/>
                <a:cs typeface="Noto Sans SC"/>
              </a:rPr>
              <a:t>看板系统</a:t>
            </a:r>
            <a:endParaRPr lang="en-US" sz="1400">
              <a:solidFill>
                <a:schemeClr val="dk2">
                  <a:alpha val="100000"/>
                </a:schemeClr>
              </a:solidFill>
              <a:latin typeface="Noto Sans SC"/>
              <a:ea typeface="Noto Sans SC"/>
              <a:cs typeface="Noto Sans SC"/>
            </a:endParaRPr>
          </a:p>
        </p:txBody>
      </p:sp>
      <p:sp>
        <p:nvSpPr>
          <p:cNvPr id="39" name="TextBox 39"/>
          <p:cNvSpPr txBox="1"/>
          <p:nvPr/>
        </p:nvSpPr>
        <p:spPr>
          <a:xfrm>
            <a:off x="4565074" y="5747957"/>
            <a:ext cx="1276350" cy="542925"/>
          </a:xfrm>
          <a:prstGeom prst="rect">
            <a:avLst/>
          </a:prstGeom>
          <a:noFill/>
        </p:spPr>
        <p:txBody>
          <a:bodyPr vert="horz" wrap="square" lIns="0" tIns="0" rIns="0" bIns="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大野耐一在丰田车间首次实施拉动式生产看板。</a:t>
            </a:r>
            <a:endParaRPr lang="en-US" sz="1000">
              <a:solidFill>
                <a:schemeClr val="dk1">
                  <a:alpha val="100000"/>
                </a:schemeClr>
              </a:solidFill>
              <a:latin typeface="Noto Sans SC"/>
              <a:ea typeface="Noto Sans SC"/>
              <a:cs typeface="Noto Sans SC"/>
            </a:endParaRPr>
          </a:p>
        </p:txBody>
      </p:sp>
      <p:cxnSp>
        <p:nvCxnSpPr>
          <p:cNvPr id="40" name="Connector 40"/>
          <p:cNvCxnSpPr/>
          <p:nvPr/>
        </p:nvCxnSpPr>
        <p:spPr>
          <a:xfrm flipV="1">
            <a:off x="4414738" y="3865873"/>
            <a:ext cx="0" cy="2336928"/>
          </a:xfrm>
          <a:prstGeom prst="line">
            <a:avLst/>
          </a:prstGeom>
          <a:ln w="12700">
            <a:solidFill>
              <a:schemeClr val="accent1">
                <a:lumMod val="20000"/>
                <a:lumOff val="80000"/>
              </a:schemeClr>
            </a:solidFill>
            <a:prstDash val="dash"/>
            <a:headEnd type="oval"/>
            <a:tailEnd type="none"/>
          </a:ln>
        </p:spPr>
        <p:style>
          <a:lnRef idx="0">
            <a:schemeClr val="accent1"/>
          </a:lnRef>
          <a:fillRef idx="1">
            <a:schemeClr val="accent1"/>
          </a:fillRef>
          <a:effectRef idx="0">
            <a:schemeClr val="accent1"/>
          </a:effectRef>
          <a:fontRef idx="minor">
            <a:schemeClr val="lt1"/>
          </a:fontRef>
        </p:style>
      </p:cxnSp>
      <p:sp>
        <p:nvSpPr>
          <p:cNvPr id="41" name="AutoShape 41"/>
          <p:cNvSpPr/>
          <p:nvPr/>
        </p:nvSpPr>
        <p:spPr>
          <a:xfrm>
            <a:off x="414901" y="4823663"/>
            <a:ext cx="1318649" cy="382535"/>
          </a:xfrm>
          <a:prstGeom prst="homePlate">
            <a:avLst>
              <a:gd name="adj" fmla="val 0"/>
            </a:avLst>
          </a:prstGeom>
          <a:solidFill>
            <a:schemeClr val="accent3">
              <a:alpha val="100000"/>
            </a:schemeClr>
          </a:solidFill>
        </p:spPr>
        <p:txBody>
          <a:bodyPr vert="horz" wrap="square" lIns="91440" tIns="45720" rIns="91440" bIns="45720" rtlCol="0" anchor="ctr" anchorCtr="0">
            <a:noAutofit/>
          </a:bodyPr>
          <a:lstStyle/>
          <a:p>
            <a:pPr algn="ctr">
              <a:lnSpc>
                <a:spcPct val="100000"/>
              </a:lnSpc>
              <a:spcBef>
                <a:spcPct val="0"/>
              </a:spcBef>
              <a:defRPr/>
            </a:pPr>
            <a:r>
              <a:rPr lang="en-US" sz="1400">
                <a:solidFill>
                  <a:srgbClr val="FFFFFF">
                    <a:alpha val="100000"/>
                  </a:srgbClr>
                </a:solidFill>
                <a:latin typeface="Noto Sans SC"/>
                <a:ea typeface="Noto Sans SC"/>
                <a:cs typeface="Noto Sans SC"/>
              </a:rPr>
              <a:t>TPS形成</a:t>
            </a:r>
            <a:endParaRPr lang="en-US" sz="1100"/>
          </a:p>
        </p:txBody>
      </p:sp>
      <p:sp>
        <p:nvSpPr>
          <p:cNvPr id="42" name="AutoShape 42"/>
          <p:cNvSpPr/>
          <p:nvPr/>
        </p:nvSpPr>
        <p:spPr>
          <a:xfrm>
            <a:off x="414901" y="5797853"/>
            <a:ext cx="1318649" cy="382535"/>
          </a:xfrm>
          <a:prstGeom prst="homePlate">
            <a:avLst>
              <a:gd name="adj" fmla="val 0"/>
            </a:avLst>
          </a:prstGeom>
          <a:solidFill>
            <a:schemeClr val="accent3">
              <a:alpha val="100000"/>
            </a:schemeClr>
          </a:solidFill>
        </p:spPr>
        <p:txBody>
          <a:bodyPr vert="horz" wrap="square" lIns="91440" tIns="45720" rIns="91440" bIns="45720" rtlCol="0" anchor="ctr" anchorCtr="0">
            <a:noAutofit/>
          </a:bodyPr>
          <a:lstStyle/>
          <a:p>
            <a:pPr algn="ctr">
              <a:lnSpc>
                <a:spcPct val="100000"/>
              </a:lnSpc>
              <a:spcBef>
                <a:spcPct val="0"/>
              </a:spcBef>
              <a:defRPr/>
            </a:pPr>
            <a:r>
              <a:rPr lang="en-US" sz="1400">
                <a:solidFill>
                  <a:srgbClr val="FFFFFF">
                    <a:alpha val="100000"/>
                  </a:srgbClr>
                </a:solidFill>
                <a:latin typeface="Noto Sans SC"/>
                <a:ea typeface="Noto Sans SC"/>
                <a:cs typeface="Noto Sans SC"/>
              </a:rPr>
              <a:t>全球推广</a:t>
            </a:r>
            <a:endParaRPr lang="en-US" sz="1100"/>
          </a:p>
        </p:txBody>
      </p:sp>
      <p:sp>
        <p:nvSpPr>
          <p:cNvPr id="43" name="AutoShape 43"/>
          <p:cNvSpPr/>
          <p:nvPr/>
        </p:nvSpPr>
        <p:spPr>
          <a:xfrm>
            <a:off x="4317474" y="3732939"/>
            <a:ext cx="192223" cy="192223"/>
          </a:xfrm>
          <a:prstGeom prst="ellipse">
            <a:avLst/>
          </a:prstGeom>
          <a:solidFill>
            <a:srgbClr val="FFFFFF">
              <a:alpha val="100000"/>
            </a:srgbClr>
          </a:solidFill>
        </p:spPr>
      </p:sp>
      <p:sp>
        <p:nvSpPr>
          <p:cNvPr id="44" name="AutoShape 44"/>
          <p:cNvSpPr/>
          <p:nvPr/>
        </p:nvSpPr>
        <p:spPr>
          <a:xfrm>
            <a:off x="6252936" y="3732939"/>
            <a:ext cx="192223" cy="192223"/>
          </a:xfrm>
          <a:prstGeom prst="ellipse">
            <a:avLst/>
          </a:prstGeom>
          <a:solidFill>
            <a:srgbClr val="FFFFFF">
              <a:alpha val="100000"/>
            </a:srgbClr>
          </a:solidFill>
        </p:spPr>
      </p:sp>
      <p:sp>
        <p:nvSpPr>
          <p:cNvPr id="45" name="AutoShape 45"/>
          <p:cNvSpPr/>
          <p:nvPr/>
        </p:nvSpPr>
        <p:spPr>
          <a:xfrm>
            <a:off x="8171508" y="3732939"/>
            <a:ext cx="192223" cy="192223"/>
          </a:xfrm>
          <a:prstGeom prst="ellipse">
            <a:avLst/>
          </a:prstGeom>
          <a:solidFill>
            <a:srgbClr val="FFFFFF">
              <a:alpha val="100000"/>
            </a:srgbClr>
          </a:solidFill>
        </p:spPr>
      </p:sp>
      <p:sp>
        <p:nvSpPr>
          <p:cNvPr id="46" name="TextBox 46"/>
          <p:cNvSpPr txBox="1"/>
          <p:nvPr/>
        </p:nvSpPr>
        <p:spPr>
          <a:xfrm>
            <a:off x="297080" y="295152"/>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Noto Sans SC"/>
                <a:ea typeface="Noto Sans SC"/>
                <a:cs typeface="Noto Sans SC"/>
              </a:rPr>
              <a:t>历史与发展演变</a:t>
            </a:r>
            <a:endParaRPr lang="en-US" sz="3000" b="1">
              <a:solidFill>
                <a:schemeClr val="accent1">
                  <a:alpha val="100000"/>
                </a:schemeClr>
              </a:solidFill>
              <a:latin typeface="Noto Sans SC"/>
              <a:ea typeface="Noto Sans SC"/>
              <a:cs typeface="Noto Sans S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349437" y="4255117"/>
            <a:ext cx="3699384" cy="2235599"/>
          </a:xfrm>
          <a:prstGeom prst="roundRect">
            <a:avLst>
              <a:gd name="adj" fmla="val 16667"/>
            </a:avLst>
          </a:prstGeom>
          <a:solidFill>
            <a:schemeClr val="lt2">
              <a:alpha val="80000"/>
            </a:schemeClr>
          </a:solidFill>
        </p:spPr>
      </p:sp>
      <p:sp>
        <p:nvSpPr>
          <p:cNvPr id="3" name="AutoShape 3"/>
          <p:cNvSpPr/>
          <p:nvPr/>
        </p:nvSpPr>
        <p:spPr>
          <a:xfrm>
            <a:off x="8061524" y="4255117"/>
            <a:ext cx="3699384" cy="2235599"/>
          </a:xfrm>
          <a:prstGeom prst="roundRect">
            <a:avLst>
              <a:gd name="adj" fmla="val 16667"/>
            </a:avLst>
          </a:prstGeom>
          <a:solidFill>
            <a:schemeClr val="lt2">
              <a:alpha val="80000"/>
            </a:schemeClr>
          </a:solidFill>
        </p:spPr>
      </p:sp>
      <p:sp>
        <p:nvSpPr>
          <p:cNvPr id="4" name="AutoShape 4"/>
          <p:cNvSpPr/>
          <p:nvPr/>
        </p:nvSpPr>
        <p:spPr>
          <a:xfrm>
            <a:off x="4194952" y="4255117"/>
            <a:ext cx="3699384" cy="2235599"/>
          </a:xfrm>
          <a:prstGeom prst="roundRect">
            <a:avLst>
              <a:gd name="adj" fmla="val 16667"/>
            </a:avLst>
          </a:prstGeom>
          <a:solidFill>
            <a:schemeClr val="lt2">
              <a:alpha val="80000"/>
            </a:schemeClr>
          </a:solidFill>
        </p:spPr>
      </p:sp>
      <p:sp>
        <p:nvSpPr>
          <p:cNvPr id="5" name="AutoShape 5"/>
          <p:cNvSpPr/>
          <p:nvPr/>
        </p:nvSpPr>
        <p:spPr>
          <a:xfrm>
            <a:off x="8112652" y="1525054"/>
            <a:ext cx="3699384" cy="2235599"/>
          </a:xfrm>
          <a:prstGeom prst="roundRect">
            <a:avLst>
              <a:gd name="adj" fmla="val 16667"/>
            </a:avLst>
          </a:prstGeom>
          <a:solidFill>
            <a:schemeClr val="lt2">
              <a:alpha val="80000"/>
            </a:schemeClr>
          </a:solidFill>
        </p:spPr>
      </p:sp>
      <p:sp>
        <p:nvSpPr>
          <p:cNvPr id="6" name="AutoShape 6"/>
          <p:cNvSpPr/>
          <p:nvPr/>
        </p:nvSpPr>
        <p:spPr>
          <a:xfrm>
            <a:off x="4246081" y="1525054"/>
            <a:ext cx="3699384" cy="2235599"/>
          </a:xfrm>
          <a:prstGeom prst="roundRect">
            <a:avLst>
              <a:gd name="adj" fmla="val 16667"/>
            </a:avLst>
          </a:prstGeom>
          <a:solidFill>
            <a:schemeClr val="lt2">
              <a:alpha val="80000"/>
            </a:schemeClr>
          </a:solidFill>
        </p:spPr>
      </p:sp>
      <p:sp>
        <p:nvSpPr>
          <p:cNvPr id="7" name="AutoShape 7"/>
          <p:cNvSpPr/>
          <p:nvPr/>
        </p:nvSpPr>
        <p:spPr>
          <a:xfrm>
            <a:off x="400566" y="1525054"/>
            <a:ext cx="3699384" cy="2235599"/>
          </a:xfrm>
          <a:prstGeom prst="roundRect">
            <a:avLst>
              <a:gd name="adj" fmla="val 16667"/>
            </a:avLst>
          </a:prstGeom>
          <a:solidFill>
            <a:schemeClr val="lt2">
              <a:alpha val="80000"/>
            </a:schemeClr>
          </a:solidFill>
        </p:spPr>
      </p:sp>
      <p:sp>
        <p:nvSpPr>
          <p:cNvPr id="8" name="TextBox 8"/>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精益生产的重要性</a:t>
            </a:r>
            <a:endParaRPr lang="en-US" sz="3000" b="1">
              <a:solidFill>
                <a:schemeClr val="dk2">
                  <a:alpha val="100000"/>
                </a:schemeClr>
              </a:solidFill>
              <a:latin typeface="Noto Sans SC"/>
              <a:ea typeface="Noto Sans SC"/>
              <a:cs typeface="Noto Sans SC"/>
            </a:endParaRPr>
          </a:p>
        </p:txBody>
      </p:sp>
      <p:sp>
        <p:nvSpPr>
          <p:cNvPr id="9" name="AutoShape 9"/>
          <p:cNvSpPr/>
          <p:nvPr/>
        </p:nvSpPr>
        <p:spPr>
          <a:xfrm>
            <a:off x="1926519" y="1148796"/>
            <a:ext cx="666750" cy="666750"/>
          </a:xfrm>
          <a:prstGeom prst="ellipse">
            <a:avLst/>
          </a:prstGeom>
          <a:solidFill>
            <a:schemeClr val="accent1">
              <a:alpha val="100000"/>
            </a:schemeClr>
          </a:solidFill>
        </p:spPr>
      </p:sp>
      <p:sp>
        <p:nvSpPr>
          <p:cNvPr id="10" name="TextBox 10"/>
          <p:cNvSpPr txBox="1"/>
          <p:nvPr/>
        </p:nvSpPr>
        <p:spPr>
          <a:xfrm>
            <a:off x="624948" y="1815546"/>
            <a:ext cx="3269892" cy="704850"/>
          </a:xfrm>
          <a:prstGeom prst="rect">
            <a:avLst/>
          </a:prstGeom>
        </p:spPr>
        <p:txBody>
          <a:bodyPr vert="horz" wrap="square" lIns="123825" tIns="123825" rIns="57150" bIns="123825"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成本降低</a:t>
            </a:r>
            <a:endParaRPr lang="en-US" sz="2400" b="1">
              <a:solidFill>
                <a:schemeClr val="accent1">
                  <a:alpha val="100000"/>
                </a:schemeClr>
              </a:solidFill>
              <a:latin typeface="Noto Sans SC"/>
              <a:ea typeface="Noto Sans SC"/>
              <a:cs typeface="Noto Sans SC"/>
            </a:endParaRPr>
          </a:p>
        </p:txBody>
      </p:sp>
      <p:sp>
        <p:nvSpPr>
          <p:cNvPr id="11" name="TextBox 11"/>
          <p:cNvSpPr txBox="1"/>
          <p:nvPr/>
        </p:nvSpPr>
        <p:spPr>
          <a:xfrm>
            <a:off x="518352" y="2405129"/>
            <a:ext cx="3483085" cy="1133743"/>
          </a:xfrm>
          <a:prstGeom prst="rect">
            <a:avLst/>
          </a:prstGeom>
        </p:spPr>
        <p:txBody>
          <a:bodyPr vert="horz" wrap="square" lIns="123825" tIns="123825" rIns="57150" bIns="123825" rtlCol="0" anchor="t" anchorCtr="0">
            <a:noAutofit/>
          </a:bodyPr>
          <a:lstStyle/>
          <a:p>
            <a:pPr algn="l">
              <a:lnSpc>
                <a:spcPct val="120000"/>
              </a:lnSpc>
            </a:pPr>
            <a:r>
              <a:rPr lang="en-US" sz="1500">
                <a:solidFill>
                  <a:schemeClr val="dk1">
                    <a:alpha val="100000"/>
                  </a:schemeClr>
                </a:solidFill>
                <a:latin typeface="Noto Sans SC"/>
                <a:ea typeface="Noto Sans SC"/>
                <a:cs typeface="Noto Sans SC"/>
              </a:rPr>
              <a:t>通过减少浪费和提升效率，可显著降低原材料、库存及人力成本，企业平均节省15%-30%运营费用。</a:t>
            </a:r>
            <a:endParaRPr lang="en-US" sz="1500">
              <a:solidFill>
                <a:schemeClr val="dk1">
                  <a:alpha val="100000"/>
                </a:schemeClr>
              </a:solidFill>
              <a:latin typeface="Noto Sans SC"/>
              <a:ea typeface="Noto Sans SC"/>
              <a:cs typeface="Noto Sans SC"/>
            </a:endParaRPr>
          </a:p>
        </p:txBody>
      </p:sp>
      <p:sp>
        <p:nvSpPr>
          <p:cNvPr id="12" name="TextBox 12"/>
          <p:cNvSpPr txBox="1"/>
          <p:nvPr/>
        </p:nvSpPr>
        <p:spPr>
          <a:xfrm>
            <a:off x="1858413" y="1117066"/>
            <a:ext cx="802962" cy="730211"/>
          </a:xfrm>
          <a:prstGeom prst="rect">
            <a:avLst/>
          </a:prstGeom>
          <a:noFill/>
        </p:spPr>
        <p:txBody>
          <a:bodyPr vert="horz" wrap="none" lIns="0" tIns="0" rIns="0" bIns="0" rtlCol="0" anchor="ctr" anchorCtr="0">
            <a:noAutofit/>
          </a:bodyPr>
          <a:lstStyle/>
          <a:p>
            <a:pPr algn="ctr">
              <a:lnSpc>
                <a:spcPct val="100000"/>
              </a:lnSpc>
              <a:spcBef>
                <a:spcPct val="0"/>
              </a:spcBef>
            </a:pPr>
            <a:r>
              <a:rPr lang="en-US" sz="2400">
                <a:solidFill>
                  <a:srgbClr val="FFFFFF">
                    <a:alpha val="100000"/>
                  </a:srgbClr>
                </a:solidFill>
                <a:latin typeface="Noto Sans SC"/>
                <a:ea typeface="Noto Sans SC"/>
                <a:cs typeface="Noto Sans SC"/>
              </a:rPr>
              <a:t>01</a:t>
            </a:r>
            <a:endParaRPr lang="en-US" sz="2400">
              <a:solidFill>
                <a:srgbClr val="FFFFFF">
                  <a:alpha val="100000"/>
                </a:srgbClr>
              </a:solidFill>
              <a:latin typeface="Noto Sans SC"/>
              <a:ea typeface="Noto Sans SC"/>
              <a:cs typeface="Noto Sans SC"/>
            </a:endParaRPr>
          </a:p>
        </p:txBody>
      </p:sp>
      <p:sp>
        <p:nvSpPr>
          <p:cNvPr id="13" name="AutoShape 13"/>
          <p:cNvSpPr/>
          <p:nvPr/>
        </p:nvSpPr>
        <p:spPr>
          <a:xfrm>
            <a:off x="5782367" y="1148796"/>
            <a:ext cx="666750" cy="666750"/>
          </a:xfrm>
          <a:prstGeom prst="ellipse">
            <a:avLst/>
          </a:prstGeom>
          <a:solidFill>
            <a:schemeClr val="accent1">
              <a:alpha val="100000"/>
            </a:schemeClr>
          </a:solidFill>
        </p:spPr>
      </p:sp>
      <p:sp>
        <p:nvSpPr>
          <p:cNvPr id="14" name="TextBox 14"/>
          <p:cNvSpPr txBox="1"/>
          <p:nvPr/>
        </p:nvSpPr>
        <p:spPr>
          <a:xfrm>
            <a:off x="4480796" y="1815546"/>
            <a:ext cx="3269892" cy="704850"/>
          </a:xfrm>
          <a:prstGeom prst="rect">
            <a:avLst/>
          </a:prstGeom>
        </p:spPr>
        <p:txBody>
          <a:bodyPr vert="horz" wrap="square" lIns="123825" tIns="123825" rIns="57150" bIns="123825"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质量提升</a:t>
            </a:r>
            <a:endParaRPr lang="en-US" sz="2400" b="1">
              <a:solidFill>
                <a:schemeClr val="accent1">
                  <a:alpha val="100000"/>
                </a:schemeClr>
              </a:solidFill>
              <a:latin typeface="Noto Sans SC"/>
              <a:ea typeface="Noto Sans SC"/>
              <a:cs typeface="Noto Sans SC"/>
            </a:endParaRPr>
          </a:p>
        </p:txBody>
      </p:sp>
      <p:sp>
        <p:nvSpPr>
          <p:cNvPr id="15" name="TextBox 15"/>
          <p:cNvSpPr txBox="1"/>
          <p:nvPr/>
        </p:nvSpPr>
        <p:spPr>
          <a:xfrm>
            <a:off x="4374199" y="2405129"/>
            <a:ext cx="3483085" cy="1133743"/>
          </a:xfrm>
          <a:prstGeom prst="rect">
            <a:avLst/>
          </a:prstGeom>
        </p:spPr>
        <p:txBody>
          <a:bodyPr vert="horz" wrap="square" lIns="123825" tIns="123825" rIns="57150" bIns="123825" rtlCol="0" anchor="t" anchorCtr="0">
            <a:noAutofit/>
          </a:bodyPr>
          <a:lstStyle/>
          <a:p>
            <a:pPr algn="l">
              <a:lnSpc>
                <a:spcPct val="120000"/>
              </a:lnSpc>
            </a:pPr>
            <a:r>
              <a:rPr lang="en-US" sz="1500">
                <a:solidFill>
                  <a:schemeClr val="dk1">
                    <a:alpha val="100000"/>
                  </a:schemeClr>
                </a:solidFill>
                <a:latin typeface="Noto Sans SC"/>
                <a:ea typeface="Noto Sans SC"/>
                <a:cs typeface="Noto Sans SC"/>
              </a:rPr>
              <a:t>标准化作业和缺陷预防机制（如防错设计）可将产品不良率降低50%以上。</a:t>
            </a:r>
            <a:endParaRPr lang="en-US" sz="1500">
              <a:solidFill>
                <a:schemeClr val="dk1">
                  <a:alpha val="100000"/>
                </a:schemeClr>
              </a:solidFill>
              <a:latin typeface="Noto Sans SC"/>
              <a:ea typeface="Noto Sans SC"/>
              <a:cs typeface="Noto Sans SC"/>
            </a:endParaRPr>
          </a:p>
        </p:txBody>
      </p:sp>
      <p:sp>
        <p:nvSpPr>
          <p:cNvPr id="16" name="TextBox 16"/>
          <p:cNvSpPr txBox="1"/>
          <p:nvPr/>
        </p:nvSpPr>
        <p:spPr>
          <a:xfrm>
            <a:off x="5714261" y="1117066"/>
            <a:ext cx="802962" cy="730211"/>
          </a:xfrm>
          <a:prstGeom prst="rect">
            <a:avLst/>
          </a:prstGeom>
          <a:noFill/>
        </p:spPr>
        <p:txBody>
          <a:bodyPr vert="horz" wrap="none" lIns="0" tIns="0" rIns="0" bIns="0" rtlCol="0" anchor="ctr" anchorCtr="0">
            <a:noAutofit/>
          </a:bodyPr>
          <a:lstStyle/>
          <a:p>
            <a:pPr algn="ctr">
              <a:lnSpc>
                <a:spcPct val="100000"/>
              </a:lnSpc>
              <a:spcBef>
                <a:spcPct val="0"/>
              </a:spcBef>
            </a:pPr>
            <a:r>
              <a:rPr lang="en-US" sz="2400">
                <a:solidFill>
                  <a:srgbClr val="FFFFFF">
                    <a:alpha val="100000"/>
                  </a:srgbClr>
                </a:solidFill>
                <a:latin typeface="Noto Sans SC"/>
                <a:ea typeface="Noto Sans SC"/>
                <a:cs typeface="Noto Sans SC"/>
              </a:rPr>
              <a:t>02</a:t>
            </a:r>
            <a:endParaRPr lang="en-US" sz="2400">
              <a:solidFill>
                <a:srgbClr val="FFFFFF">
                  <a:alpha val="100000"/>
                </a:srgbClr>
              </a:solidFill>
              <a:latin typeface="Noto Sans SC"/>
              <a:ea typeface="Noto Sans SC"/>
              <a:cs typeface="Noto Sans SC"/>
            </a:endParaRPr>
          </a:p>
        </p:txBody>
      </p:sp>
      <p:sp>
        <p:nvSpPr>
          <p:cNvPr id="17" name="AutoShape 17"/>
          <p:cNvSpPr/>
          <p:nvPr/>
        </p:nvSpPr>
        <p:spPr>
          <a:xfrm>
            <a:off x="9628970" y="1148796"/>
            <a:ext cx="666750" cy="666750"/>
          </a:xfrm>
          <a:prstGeom prst="ellipse">
            <a:avLst/>
          </a:prstGeom>
          <a:solidFill>
            <a:schemeClr val="accent1">
              <a:alpha val="100000"/>
            </a:schemeClr>
          </a:solidFill>
        </p:spPr>
      </p:sp>
      <p:sp>
        <p:nvSpPr>
          <p:cNvPr id="18" name="TextBox 18"/>
          <p:cNvSpPr txBox="1"/>
          <p:nvPr/>
        </p:nvSpPr>
        <p:spPr>
          <a:xfrm>
            <a:off x="8327399" y="1815546"/>
            <a:ext cx="3269892" cy="704850"/>
          </a:xfrm>
          <a:prstGeom prst="rect">
            <a:avLst/>
          </a:prstGeom>
        </p:spPr>
        <p:txBody>
          <a:bodyPr vert="horz" wrap="square" lIns="123825" tIns="123825" rIns="57150" bIns="123825"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交付周期缩短</a:t>
            </a:r>
            <a:endParaRPr lang="en-US" sz="2400" b="1">
              <a:solidFill>
                <a:schemeClr val="accent1">
                  <a:alpha val="100000"/>
                </a:schemeClr>
              </a:solidFill>
              <a:latin typeface="Noto Sans SC"/>
              <a:ea typeface="Noto Sans SC"/>
              <a:cs typeface="Noto Sans SC"/>
            </a:endParaRPr>
          </a:p>
        </p:txBody>
      </p:sp>
      <p:sp>
        <p:nvSpPr>
          <p:cNvPr id="19" name="TextBox 19"/>
          <p:cNvSpPr txBox="1"/>
          <p:nvPr/>
        </p:nvSpPr>
        <p:spPr>
          <a:xfrm>
            <a:off x="8220802" y="2405129"/>
            <a:ext cx="3483085" cy="1133743"/>
          </a:xfrm>
          <a:prstGeom prst="rect">
            <a:avLst/>
          </a:prstGeom>
        </p:spPr>
        <p:txBody>
          <a:bodyPr vert="horz" wrap="square" lIns="123825" tIns="123825" rIns="57150" bIns="123825" rtlCol="0" anchor="t" anchorCtr="0">
            <a:noAutofit/>
          </a:bodyPr>
          <a:lstStyle/>
          <a:p>
            <a:pPr algn="l">
              <a:lnSpc>
                <a:spcPct val="120000"/>
              </a:lnSpc>
            </a:pPr>
            <a:r>
              <a:rPr lang="en-US" sz="1500">
                <a:solidFill>
                  <a:schemeClr val="dk1">
                    <a:alpha val="100000"/>
                  </a:schemeClr>
                </a:solidFill>
                <a:latin typeface="Noto Sans SC"/>
                <a:ea typeface="Noto Sans SC"/>
                <a:cs typeface="Noto Sans SC"/>
              </a:rPr>
              <a:t>流动优化使生产周期压缩30%-70%，快速响应市场需求变化。</a:t>
            </a:r>
            <a:endParaRPr lang="en-US" sz="1500">
              <a:solidFill>
                <a:schemeClr val="dk1">
                  <a:alpha val="100000"/>
                </a:schemeClr>
              </a:solidFill>
              <a:latin typeface="Noto Sans SC"/>
              <a:ea typeface="Noto Sans SC"/>
              <a:cs typeface="Noto Sans SC"/>
            </a:endParaRPr>
          </a:p>
        </p:txBody>
      </p:sp>
      <p:sp>
        <p:nvSpPr>
          <p:cNvPr id="20" name="TextBox 20"/>
          <p:cNvSpPr txBox="1"/>
          <p:nvPr/>
        </p:nvSpPr>
        <p:spPr>
          <a:xfrm>
            <a:off x="9560864" y="1117066"/>
            <a:ext cx="802962" cy="730211"/>
          </a:xfrm>
          <a:prstGeom prst="rect">
            <a:avLst/>
          </a:prstGeom>
          <a:noFill/>
        </p:spPr>
        <p:txBody>
          <a:bodyPr vert="horz" wrap="none" lIns="0" tIns="0" rIns="0" bIns="0" rtlCol="0" anchor="ctr" anchorCtr="0">
            <a:noAutofit/>
          </a:bodyPr>
          <a:lstStyle/>
          <a:p>
            <a:pPr algn="ctr">
              <a:lnSpc>
                <a:spcPct val="100000"/>
              </a:lnSpc>
              <a:spcBef>
                <a:spcPct val="0"/>
              </a:spcBef>
            </a:pPr>
            <a:r>
              <a:rPr lang="en-US" sz="2400">
                <a:solidFill>
                  <a:srgbClr val="FFFFFF">
                    <a:alpha val="100000"/>
                  </a:srgbClr>
                </a:solidFill>
                <a:latin typeface="Noto Sans SC"/>
                <a:ea typeface="Noto Sans SC"/>
                <a:cs typeface="Noto Sans SC"/>
              </a:rPr>
              <a:t>03</a:t>
            </a:r>
            <a:endParaRPr lang="en-US" sz="2400">
              <a:solidFill>
                <a:srgbClr val="FFFFFF">
                  <a:alpha val="100000"/>
                </a:srgbClr>
              </a:solidFill>
              <a:latin typeface="Noto Sans SC"/>
              <a:ea typeface="Noto Sans SC"/>
              <a:cs typeface="Noto Sans SC"/>
            </a:endParaRPr>
          </a:p>
        </p:txBody>
      </p:sp>
      <p:sp>
        <p:nvSpPr>
          <p:cNvPr id="21" name="AutoShape 21"/>
          <p:cNvSpPr/>
          <p:nvPr/>
        </p:nvSpPr>
        <p:spPr>
          <a:xfrm>
            <a:off x="1883095" y="3866252"/>
            <a:ext cx="666750" cy="666750"/>
          </a:xfrm>
          <a:prstGeom prst="ellipse">
            <a:avLst/>
          </a:prstGeom>
          <a:solidFill>
            <a:schemeClr val="accent1">
              <a:alpha val="100000"/>
            </a:schemeClr>
          </a:solidFill>
        </p:spPr>
      </p:sp>
      <p:sp>
        <p:nvSpPr>
          <p:cNvPr id="22" name="TextBox 22"/>
          <p:cNvSpPr txBox="1"/>
          <p:nvPr/>
        </p:nvSpPr>
        <p:spPr>
          <a:xfrm>
            <a:off x="581524" y="4533002"/>
            <a:ext cx="3269892" cy="704850"/>
          </a:xfrm>
          <a:prstGeom prst="rect">
            <a:avLst/>
          </a:prstGeom>
        </p:spPr>
        <p:txBody>
          <a:bodyPr vert="horz" wrap="square" lIns="123825" tIns="123825" rIns="57150" bIns="123825"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员工参与度提高</a:t>
            </a:r>
            <a:endParaRPr lang="en-US" sz="2400" b="1">
              <a:solidFill>
                <a:schemeClr val="accent1">
                  <a:alpha val="100000"/>
                </a:schemeClr>
              </a:solidFill>
              <a:latin typeface="Noto Sans SC"/>
              <a:ea typeface="Noto Sans SC"/>
              <a:cs typeface="Noto Sans SC"/>
            </a:endParaRPr>
          </a:p>
        </p:txBody>
      </p:sp>
      <p:sp>
        <p:nvSpPr>
          <p:cNvPr id="23" name="TextBox 23"/>
          <p:cNvSpPr txBox="1"/>
          <p:nvPr/>
        </p:nvSpPr>
        <p:spPr>
          <a:xfrm>
            <a:off x="474928" y="5132111"/>
            <a:ext cx="3483085" cy="1133743"/>
          </a:xfrm>
          <a:prstGeom prst="rect">
            <a:avLst/>
          </a:prstGeom>
        </p:spPr>
        <p:txBody>
          <a:bodyPr vert="horz" wrap="square" lIns="123825" tIns="123825" rIns="57150" bIns="123825" rtlCol="0" anchor="t" anchorCtr="0">
            <a:noAutofit/>
          </a:bodyPr>
          <a:lstStyle/>
          <a:p>
            <a:pPr algn="l">
              <a:lnSpc>
                <a:spcPct val="120000"/>
              </a:lnSpc>
            </a:pPr>
            <a:r>
              <a:rPr lang="en-US" sz="1500">
                <a:solidFill>
                  <a:schemeClr val="dk1">
                    <a:alpha val="100000"/>
                  </a:schemeClr>
                </a:solidFill>
                <a:latin typeface="Noto Sans SC"/>
                <a:ea typeface="Noto Sans SC"/>
                <a:cs typeface="Noto Sans SC"/>
              </a:rPr>
              <a:t>问题可视化与改善提案制度提升员工归属感，降低离职率。</a:t>
            </a:r>
            <a:endParaRPr lang="en-US" sz="1500">
              <a:solidFill>
                <a:schemeClr val="dk1">
                  <a:alpha val="100000"/>
                </a:schemeClr>
              </a:solidFill>
              <a:latin typeface="Noto Sans SC"/>
              <a:ea typeface="Noto Sans SC"/>
              <a:cs typeface="Noto Sans SC"/>
            </a:endParaRPr>
          </a:p>
        </p:txBody>
      </p:sp>
      <p:sp>
        <p:nvSpPr>
          <p:cNvPr id="24" name="TextBox 24"/>
          <p:cNvSpPr txBox="1"/>
          <p:nvPr/>
        </p:nvSpPr>
        <p:spPr>
          <a:xfrm>
            <a:off x="1814989" y="3834522"/>
            <a:ext cx="802962" cy="730211"/>
          </a:xfrm>
          <a:prstGeom prst="rect">
            <a:avLst/>
          </a:prstGeom>
          <a:noFill/>
        </p:spPr>
        <p:txBody>
          <a:bodyPr vert="horz" wrap="none" lIns="0" tIns="0" rIns="0" bIns="0" rtlCol="0" anchor="ctr" anchorCtr="0">
            <a:noAutofit/>
          </a:bodyPr>
          <a:lstStyle/>
          <a:p>
            <a:pPr algn="ctr">
              <a:lnSpc>
                <a:spcPct val="100000"/>
              </a:lnSpc>
              <a:spcBef>
                <a:spcPct val="0"/>
              </a:spcBef>
            </a:pPr>
            <a:r>
              <a:rPr lang="en-US" sz="2400">
                <a:solidFill>
                  <a:srgbClr val="FFFFFF">
                    <a:alpha val="100000"/>
                  </a:srgbClr>
                </a:solidFill>
                <a:latin typeface="Noto Sans SC"/>
                <a:ea typeface="Noto Sans SC"/>
                <a:cs typeface="Noto Sans SC"/>
              </a:rPr>
              <a:t>04</a:t>
            </a:r>
            <a:endParaRPr lang="en-US" sz="2400">
              <a:solidFill>
                <a:srgbClr val="FFFFFF">
                  <a:alpha val="100000"/>
                </a:srgbClr>
              </a:solidFill>
              <a:latin typeface="Noto Sans SC"/>
              <a:ea typeface="Noto Sans SC"/>
              <a:cs typeface="Noto Sans SC"/>
            </a:endParaRPr>
          </a:p>
        </p:txBody>
      </p:sp>
      <p:sp>
        <p:nvSpPr>
          <p:cNvPr id="25" name="AutoShape 25"/>
          <p:cNvSpPr/>
          <p:nvPr/>
        </p:nvSpPr>
        <p:spPr>
          <a:xfrm>
            <a:off x="5738942" y="3866252"/>
            <a:ext cx="666750" cy="666750"/>
          </a:xfrm>
          <a:prstGeom prst="ellipse">
            <a:avLst/>
          </a:prstGeom>
          <a:solidFill>
            <a:schemeClr val="accent1">
              <a:alpha val="100000"/>
            </a:schemeClr>
          </a:solidFill>
        </p:spPr>
      </p:sp>
      <p:sp>
        <p:nvSpPr>
          <p:cNvPr id="26" name="TextBox 26"/>
          <p:cNvSpPr txBox="1"/>
          <p:nvPr/>
        </p:nvSpPr>
        <p:spPr>
          <a:xfrm>
            <a:off x="4437371" y="4533002"/>
            <a:ext cx="3269892" cy="704850"/>
          </a:xfrm>
          <a:prstGeom prst="rect">
            <a:avLst/>
          </a:prstGeom>
        </p:spPr>
        <p:txBody>
          <a:bodyPr vert="horz" wrap="square" lIns="123825" tIns="123825" rIns="57150" bIns="123825"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竞争优势强化</a:t>
            </a:r>
            <a:endParaRPr lang="en-US" sz="2400" b="1">
              <a:solidFill>
                <a:schemeClr val="accent1">
                  <a:alpha val="100000"/>
                </a:schemeClr>
              </a:solidFill>
              <a:latin typeface="Noto Sans SC"/>
              <a:ea typeface="Noto Sans SC"/>
              <a:cs typeface="Noto Sans SC"/>
            </a:endParaRPr>
          </a:p>
        </p:txBody>
      </p:sp>
      <p:sp>
        <p:nvSpPr>
          <p:cNvPr id="27" name="TextBox 27"/>
          <p:cNvSpPr txBox="1"/>
          <p:nvPr/>
        </p:nvSpPr>
        <p:spPr>
          <a:xfrm>
            <a:off x="4330775" y="5132111"/>
            <a:ext cx="3483085" cy="1133743"/>
          </a:xfrm>
          <a:prstGeom prst="rect">
            <a:avLst/>
          </a:prstGeom>
        </p:spPr>
        <p:txBody>
          <a:bodyPr vert="horz" wrap="square" lIns="123825" tIns="123825" rIns="57150" bIns="123825" rtlCol="0" anchor="t" anchorCtr="0">
            <a:noAutofit/>
          </a:bodyPr>
          <a:lstStyle/>
          <a:p>
            <a:pPr algn="l">
              <a:lnSpc>
                <a:spcPct val="120000"/>
              </a:lnSpc>
            </a:pPr>
            <a:r>
              <a:rPr lang="en-US" sz="1500">
                <a:solidFill>
                  <a:schemeClr val="dk1">
                    <a:alpha val="100000"/>
                  </a:schemeClr>
                </a:solidFill>
                <a:latin typeface="Noto Sans SC"/>
                <a:ea typeface="Noto Sans SC"/>
                <a:cs typeface="Noto Sans SC"/>
              </a:rPr>
              <a:t>柔性生产能力帮助企业适应小批量定制化趋势，抢占市场先机。</a:t>
            </a:r>
            <a:endParaRPr lang="en-US" sz="1500">
              <a:solidFill>
                <a:schemeClr val="dk1">
                  <a:alpha val="100000"/>
                </a:schemeClr>
              </a:solidFill>
              <a:latin typeface="Noto Sans SC"/>
              <a:ea typeface="Noto Sans SC"/>
              <a:cs typeface="Noto Sans SC"/>
            </a:endParaRPr>
          </a:p>
        </p:txBody>
      </p:sp>
      <p:sp>
        <p:nvSpPr>
          <p:cNvPr id="28" name="TextBox 28"/>
          <p:cNvSpPr txBox="1"/>
          <p:nvPr/>
        </p:nvSpPr>
        <p:spPr>
          <a:xfrm>
            <a:off x="5670836" y="3834522"/>
            <a:ext cx="802962" cy="730211"/>
          </a:xfrm>
          <a:prstGeom prst="rect">
            <a:avLst/>
          </a:prstGeom>
          <a:noFill/>
        </p:spPr>
        <p:txBody>
          <a:bodyPr vert="horz" wrap="none" lIns="0" tIns="0" rIns="0" bIns="0" rtlCol="0" anchor="ctr" anchorCtr="0">
            <a:noAutofit/>
          </a:bodyPr>
          <a:lstStyle/>
          <a:p>
            <a:pPr algn="ctr">
              <a:lnSpc>
                <a:spcPct val="100000"/>
              </a:lnSpc>
              <a:spcBef>
                <a:spcPct val="0"/>
              </a:spcBef>
            </a:pPr>
            <a:r>
              <a:rPr lang="en-US" sz="2400">
                <a:solidFill>
                  <a:srgbClr val="FFFFFF">
                    <a:alpha val="100000"/>
                  </a:srgbClr>
                </a:solidFill>
                <a:latin typeface="Noto Sans SC"/>
                <a:ea typeface="Noto Sans SC"/>
                <a:cs typeface="Noto Sans SC"/>
              </a:rPr>
              <a:t>05</a:t>
            </a:r>
            <a:endParaRPr lang="en-US" sz="2400">
              <a:solidFill>
                <a:srgbClr val="FFFFFF">
                  <a:alpha val="100000"/>
                </a:srgbClr>
              </a:solidFill>
              <a:latin typeface="Noto Sans SC"/>
              <a:ea typeface="Noto Sans SC"/>
              <a:cs typeface="Noto Sans SC"/>
            </a:endParaRPr>
          </a:p>
        </p:txBody>
      </p:sp>
      <p:sp>
        <p:nvSpPr>
          <p:cNvPr id="29" name="AutoShape 29"/>
          <p:cNvSpPr/>
          <p:nvPr/>
        </p:nvSpPr>
        <p:spPr>
          <a:xfrm>
            <a:off x="9585545" y="3866252"/>
            <a:ext cx="666750" cy="666750"/>
          </a:xfrm>
          <a:prstGeom prst="ellipse">
            <a:avLst/>
          </a:prstGeom>
          <a:solidFill>
            <a:schemeClr val="accent1">
              <a:alpha val="100000"/>
            </a:schemeClr>
          </a:solidFill>
        </p:spPr>
      </p:sp>
      <p:sp>
        <p:nvSpPr>
          <p:cNvPr id="30" name="TextBox 30"/>
          <p:cNvSpPr txBox="1"/>
          <p:nvPr/>
        </p:nvSpPr>
        <p:spPr>
          <a:xfrm>
            <a:off x="8283974" y="4533002"/>
            <a:ext cx="3269892" cy="704850"/>
          </a:xfrm>
          <a:prstGeom prst="rect">
            <a:avLst/>
          </a:prstGeom>
        </p:spPr>
        <p:txBody>
          <a:bodyPr vert="horz" wrap="square" lIns="123825" tIns="123825" rIns="57150" bIns="123825"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风险管控</a:t>
            </a:r>
            <a:endParaRPr lang="en-US" sz="2400" b="1">
              <a:solidFill>
                <a:schemeClr val="accent1">
                  <a:alpha val="100000"/>
                </a:schemeClr>
              </a:solidFill>
              <a:latin typeface="Noto Sans SC"/>
              <a:ea typeface="Noto Sans SC"/>
              <a:cs typeface="Noto Sans SC"/>
            </a:endParaRPr>
          </a:p>
        </p:txBody>
      </p:sp>
      <p:sp>
        <p:nvSpPr>
          <p:cNvPr id="31" name="TextBox 31"/>
          <p:cNvSpPr txBox="1"/>
          <p:nvPr/>
        </p:nvSpPr>
        <p:spPr>
          <a:xfrm>
            <a:off x="8177378" y="5132111"/>
            <a:ext cx="3483085" cy="1133743"/>
          </a:xfrm>
          <a:prstGeom prst="rect">
            <a:avLst/>
          </a:prstGeom>
        </p:spPr>
        <p:txBody>
          <a:bodyPr vert="horz" wrap="square" lIns="123825" tIns="123825" rIns="57150" bIns="123825" rtlCol="0" anchor="t" anchorCtr="0">
            <a:noAutofit/>
          </a:bodyPr>
          <a:lstStyle/>
          <a:p>
            <a:pPr algn="l">
              <a:lnSpc>
                <a:spcPct val="120000"/>
              </a:lnSpc>
            </a:pPr>
            <a:r>
              <a:rPr lang="en-US" sz="1500">
                <a:solidFill>
                  <a:schemeClr val="dk1">
                    <a:alpha val="100000"/>
                  </a:schemeClr>
                </a:solidFill>
                <a:latin typeface="Noto Sans SC"/>
                <a:ea typeface="Noto Sans SC"/>
                <a:cs typeface="Noto Sans SC"/>
              </a:rPr>
              <a:t>通过价值流映射（VSM）暴露流程瓶颈，提前规避供应链中断或产能过剩风险。</a:t>
            </a:r>
            <a:endParaRPr lang="en-US" sz="1500">
              <a:solidFill>
                <a:schemeClr val="dk1">
                  <a:alpha val="100000"/>
                </a:schemeClr>
              </a:solidFill>
              <a:latin typeface="Noto Sans SC"/>
              <a:ea typeface="Noto Sans SC"/>
              <a:cs typeface="Noto Sans SC"/>
            </a:endParaRPr>
          </a:p>
        </p:txBody>
      </p:sp>
      <p:sp>
        <p:nvSpPr>
          <p:cNvPr id="32" name="TextBox 32"/>
          <p:cNvSpPr txBox="1"/>
          <p:nvPr/>
        </p:nvSpPr>
        <p:spPr>
          <a:xfrm>
            <a:off x="9517439" y="3834522"/>
            <a:ext cx="802962" cy="730211"/>
          </a:xfrm>
          <a:prstGeom prst="rect">
            <a:avLst/>
          </a:prstGeom>
          <a:noFill/>
        </p:spPr>
        <p:txBody>
          <a:bodyPr vert="horz" wrap="none" lIns="0" tIns="0" rIns="0" bIns="0" rtlCol="0" anchor="ctr" anchorCtr="0">
            <a:noAutofit/>
          </a:bodyPr>
          <a:lstStyle/>
          <a:p>
            <a:pPr algn="ctr">
              <a:lnSpc>
                <a:spcPct val="100000"/>
              </a:lnSpc>
              <a:spcBef>
                <a:spcPct val="0"/>
              </a:spcBef>
            </a:pPr>
            <a:r>
              <a:rPr lang="en-US" sz="2400">
                <a:solidFill>
                  <a:srgbClr val="FFFFFF">
                    <a:alpha val="100000"/>
                  </a:srgbClr>
                </a:solidFill>
                <a:latin typeface="Noto Sans SC"/>
                <a:ea typeface="Noto Sans SC"/>
                <a:cs typeface="Noto Sans SC"/>
              </a:rPr>
              <a:t>06</a:t>
            </a:r>
            <a:endParaRPr lang="en-US" sz="2400">
              <a:solidFill>
                <a:srgbClr val="FFFFFF">
                  <a:alpha val="100000"/>
                </a:srgbClr>
              </a:solidFill>
              <a:latin typeface="Noto Sans SC"/>
              <a:ea typeface="Noto Sans SC"/>
              <a:cs typeface="Noto Sans S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Noto Sans SC"/>
                <a:ea typeface="Noto Sans SC"/>
                <a:cs typeface="Noto Sans SC"/>
              </a:rPr>
              <a:t>02</a:t>
            </a:r>
            <a:endParaRPr lang="en-US" sz="6600" b="1">
              <a:solidFill>
                <a:srgbClr val="1338FD">
                  <a:alpha val="100000"/>
                </a:srgbClr>
              </a:solidFill>
              <a:latin typeface="Noto Sans SC"/>
              <a:ea typeface="Noto Sans SC"/>
              <a:cs typeface="Noto Sans SC"/>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Noto Sans SC"/>
                <a:ea typeface="Noto Sans SC"/>
                <a:cs typeface="Noto Sans SC"/>
              </a:rPr>
              <a:t>核心精益工具讲解</a:t>
            </a:r>
            <a:endParaRPr lang="en-US" sz="4050" b="1">
              <a:solidFill>
                <a:srgbClr val="020A49">
                  <a:alpha val="100000"/>
                </a:srgbClr>
              </a:solidFill>
              <a:latin typeface="Noto Sans SC"/>
              <a:ea typeface="Noto Sans SC"/>
              <a:cs typeface="Noto Sans S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flipH="1">
            <a:off x="619335" y="3608265"/>
            <a:ext cx="2528378" cy="2528378"/>
          </a:xfrm>
          <a:prstGeom prst="blockArc">
            <a:avLst/>
          </a:prstGeom>
          <a:solidFill>
            <a:schemeClr val="accent1">
              <a:alpha val="100000"/>
            </a:schemeClr>
          </a:solidFill>
        </p:spPr>
      </p:sp>
      <p:sp>
        <p:nvSpPr>
          <p:cNvPr id="3" name="AutoShape 3"/>
          <p:cNvSpPr/>
          <p:nvPr/>
        </p:nvSpPr>
        <p:spPr>
          <a:xfrm>
            <a:off x="9066112" y="1570545"/>
            <a:ext cx="2528119" cy="2528119"/>
          </a:xfrm>
          <a:prstGeom prst="blockArc">
            <a:avLst/>
          </a:prstGeom>
          <a:solidFill>
            <a:schemeClr val="accent1">
              <a:alpha val="100000"/>
            </a:schemeClr>
          </a:solidFill>
        </p:spPr>
      </p:sp>
      <p:sp>
        <p:nvSpPr>
          <p:cNvPr id="4" name="AutoShape 4"/>
          <p:cNvSpPr/>
          <p:nvPr/>
        </p:nvSpPr>
        <p:spPr>
          <a:xfrm>
            <a:off x="856343" y="4357420"/>
            <a:ext cx="10737888" cy="1030068"/>
          </a:xfrm>
          <a:prstGeom prst="roundRect">
            <a:avLst>
              <a:gd name="adj" fmla="val 0"/>
            </a:avLst>
          </a:prstGeom>
          <a:solidFill>
            <a:schemeClr val="lt2">
              <a:alpha val="100000"/>
            </a:schemeClr>
          </a:solidFill>
        </p:spPr>
      </p:sp>
      <p:sp>
        <p:nvSpPr>
          <p:cNvPr id="5" name="AutoShape 5"/>
          <p:cNvSpPr/>
          <p:nvPr/>
        </p:nvSpPr>
        <p:spPr>
          <a:xfrm>
            <a:off x="707860" y="2308745"/>
            <a:ext cx="10700369" cy="1030068"/>
          </a:xfrm>
          <a:prstGeom prst="roundRect">
            <a:avLst>
              <a:gd name="adj" fmla="val 0"/>
            </a:avLst>
          </a:prstGeom>
          <a:solidFill>
            <a:schemeClr val="lt2">
              <a:alpha val="100000"/>
            </a:schemeClr>
          </a:solidFill>
        </p:spPr>
      </p:sp>
      <p:sp>
        <p:nvSpPr>
          <p:cNvPr id="6" name="AutoShape 6"/>
          <p:cNvSpPr/>
          <p:nvPr/>
        </p:nvSpPr>
        <p:spPr>
          <a:xfrm rot="5400000">
            <a:off x="9064705" y="1570545"/>
            <a:ext cx="2528119" cy="2528119"/>
          </a:xfrm>
          <a:prstGeom prst="blockArc">
            <a:avLst/>
          </a:prstGeom>
          <a:solidFill>
            <a:schemeClr val="accent1">
              <a:alpha val="100000"/>
            </a:schemeClr>
          </a:solidFill>
        </p:spPr>
      </p:sp>
      <p:sp>
        <p:nvSpPr>
          <p:cNvPr id="7" name="AutoShape 7"/>
          <p:cNvSpPr/>
          <p:nvPr/>
        </p:nvSpPr>
        <p:spPr>
          <a:xfrm rot="16200000" flipH="1">
            <a:off x="619335" y="3608265"/>
            <a:ext cx="2528378" cy="2528378"/>
          </a:xfrm>
          <a:prstGeom prst="blockArc">
            <a:avLst/>
          </a:prstGeom>
          <a:solidFill>
            <a:schemeClr val="accent1">
              <a:alpha val="100000"/>
            </a:schemeClr>
          </a:solidFill>
        </p:spPr>
      </p:sp>
      <p:sp>
        <p:nvSpPr>
          <p:cNvPr id="8" name="AutoShape 8"/>
          <p:cNvSpPr/>
          <p:nvPr/>
        </p:nvSpPr>
        <p:spPr>
          <a:xfrm>
            <a:off x="1873999" y="5623796"/>
            <a:ext cx="9720232" cy="503999"/>
          </a:xfrm>
          <a:prstGeom prst="rect">
            <a:avLst/>
          </a:prstGeom>
          <a:solidFill>
            <a:schemeClr val="accent1">
              <a:alpha val="100000"/>
            </a:schemeClr>
          </a:solidFill>
        </p:spPr>
      </p:sp>
      <p:sp>
        <p:nvSpPr>
          <p:cNvPr id="9" name="AutoShape 9"/>
          <p:cNvSpPr/>
          <p:nvPr/>
        </p:nvSpPr>
        <p:spPr>
          <a:xfrm>
            <a:off x="1873999" y="3598487"/>
            <a:ext cx="8464570" cy="500178"/>
          </a:xfrm>
          <a:prstGeom prst="rect">
            <a:avLst/>
          </a:prstGeom>
          <a:solidFill>
            <a:schemeClr val="accent1">
              <a:alpha val="100000"/>
            </a:schemeClr>
          </a:solidFill>
        </p:spPr>
      </p:sp>
      <p:sp>
        <p:nvSpPr>
          <p:cNvPr id="10" name="AutoShape 10"/>
          <p:cNvSpPr/>
          <p:nvPr/>
        </p:nvSpPr>
        <p:spPr>
          <a:xfrm>
            <a:off x="2833966" y="5470278"/>
            <a:ext cx="1249349" cy="792000"/>
          </a:xfrm>
          <a:prstGeom prst="chevron">
            <a:avLst/>
          </a:prstGeom>
          <a:solidFill>
            <a:schemeClr val="accent2">
              <a:alpha val="100000"/>
            </a:schemeClr>
          </a:solidFill>
        </p:spPr>
      </p:sp>
      <p:sp>
        <p:nvSpPr>
          <p:cNvPr id="11" name="AutoShape 11"/>
          <p:cNvSpPr/>
          <p:nvPr/>
        </p:nvSpPr>
        <p:spPr>
          <a:xfrm>
            <a:off x="7951304" y="5470278"/>
            <a:ext cx="1249349" cy="792000"/>
          </a:xfrm>
          <a:prstGeom prst="chevron">
            <a:avLst/>
          </a:prstGeom>
          <a:solidFill>
            <a:schemeClr val="accent3">
              <a:alpha val="100000"/>
            </a:schemeClr>
          </a:solidFill>
        </p:spPr>
      </p:sp>
      <p:sp>
        <p:nvSpPr>
          <p:cNvPr id="12" name="AutoShape 12"/>
          <p:cNvSpPr/>
          <p:nvPr/>
        </p:nvSpPr>
        <p:spPr>
          <a:xfrm flipH="1">
            <a:off x="2833966" y="3450622"/>
            <a:ext cx="1249349" cy="792000"/>
          </a:xfrm>
          <a:prstGeom prst="chevron">
            <a:avLst/>
          </a:prstGeom>
          <a:solidFill>
            <a:schemeClr val="accent3">
              <a:alpha val="100000"/>
            </a:schemeClr>
          </a:solidFill>
        </p:spPr>
      </p:sp>
      <p:sp>
        <p:nvSpPr>
          <p:cNvPr id="13" name="AutoShape 13"/>
          <p:cNvSpPr/>
          <p:nvPr/>
        </p:nvSpPr>
        <p:spPr>
          <a:xfrm flipH="1">
            <a:off x="7951304" y="3450622"/>
            <a:ext cx="1249349" cy="792000"/>
          </a:xfrm>
          <a:prstGeom prst="chevron">
            <a:avLst/>
          </a:prstGeom>
          <a:solidFill>
            <a:schemeClr val="accent2">
              <a:alpha val="100000"/>
            </a:schemeClr>
          </a:solidFill>
        </p:spPr>
      </p:sp>
      <p:sp>
        <p:nvSpPr>
          <p:cNvPr id="14" name="Freeform 14"/>
          <p:cNvSpPr/>
          <p:nvPr/>
        </p:nvSpPr>
        <p:spPr>
          <a:xfrm>
            <a:off x="479961" y="1576029"/>
            <a:ext cx="9878384" cy="500399"/>
          </a:xfrm>
          <a:custGeom>
            <a:avLst/>
            <a:gdLst/>
            <a:ahLst/>
            <a:cxnLst/>
            <a:rect l="l" t="t" r="r" b="b"/>
            <a:pathLst>
              <a:path w="9878384" h="500399">
                <a:moveTo>
                  <a:pt x="0" y="0"/>
                </a:moveTo>
                <a:lnTo>
                  <a:pt x="9878384" y="0"/>
                </a:lnTo>
                <a:lnTo>
                  <a:pt x="9878384" y="500399"/>
                </a:lnTo>
                <a:lnTo>
                  <a:pt x="9293" y="500399"/>
                </a:lnTo>
                <a:lnTo>
                  <a:pt x="254846" y="254846"/>
                </a:lnTo>
                <a:lnTo>
                  <a:pt x="0" y="0"/>
                </a:lnTo>
              </a:path>
            </a:pathLst>
          </a:custGeom>
          <a:solidFill>
            <a:schemeClr val="accent1">
              <a:alpha val="100000"/>
            </a:schemeClr>
          </a:solidFill>
        </p:spPr>
      </p:sp>
      <p:sp>
        <p:nvSpPr>
          <p:cNvPr id="15" name="AutoShape 15"/>
          <p:cNvSpPr/>
          <p:nvPr/>
        </p:nvSpPr>
        <p:spPr>
          <a:xfrm rot="5400000" flipH="1">
            <a:off x="11478657" y="5739369"/>
            <a:ext cx="503999" cy="272854"/>
          </a:xfrm>
          <a:prstGeom prst="triangle">
            <a:avLst>
              <a:gd name="adj" fmla="val 50000"/>
            </a:avLst>
          </a:prstGeom>
          <a:solidFill>
            <a:schemeClr val="accent1">
              <a:alpha val="100000"/>
            </a:schemeClr>
          </a:solidFill>
        </p:spPr>
      </p:sp>
      <p:sp>
        <p:nvSpPr>
          <p:cNvPr id="16" name="AutoShape 16"/>
          <p:cNvSpPr/>
          <p:nvPr/>
        </p:nvSpPr>
        <p:spPr>
          <a:xfrm>
            <a:off x="2833966" y="1434874"/>
            <a:ext cx="1249349" cy="792000"/>
          </a:xfrm>
          <a:prstGeom prst="chevron">
            <a:avLst/>
          </a:prstGeom>
          <a:solidFill>
            <a:schemeClr val="accent2">
              <a:alpha val="100000"/>
            </a:schemeClr>
          </a:solidFill>
        </p:spPr>
      </p:sp>
      <p:sp>
        <p:nvSpPr>
          <p:cNvPr id="17" name="AutoShape 17"/>
          <p:cNvSpPr/>
          <p:nvPr/>
        </p:nvSpPr>
        <p:spPr>
          <a:xfrm>
            <a:off x="7951304" y="1434874"/>
            <a:ext cx="1249349" cy="792000"/>
          </a:xfrm>
          <a:prstGeom prst="chevron">
            <a:avLst/>
          </a:prstGeom>
          <a:solidFill>
            <a:schemeClr val="accent3">
              <a:alpha val="100000"/>
            </a:schemeClr>
          </a:solidFill>
        </p:spPr>
      </p:sp>
      <p:sp>
        <p:nvSpPr>
          <p:cNvPr id="18" name="AutoShape 18"/>
          <p:cNvSpPr/>
          <p:nvPr/>
        </p:nvSpPr>
        <p:spPr>
          <a:xfrm>
            <a:off x="3104477" y="1649260"/>
            <a:ext cx="734083" cy="332399"/>
          </a:xfrm>
          <a:prstGeom prst="rect">
            <a:avLst/>
          </a:prstGeom>
          <a:noFill/>
        </p:spPr>
        <p:txBody>
          <a:bodyPr vert="horz" wrap="square" lIns="0" tIns="0" rIns="0" bIns="0" rtlCol="0" anchor="t" anchorCtr="0">
            <a:noAutofit/>
          </a:bodyPr>
          <a:lstStyle/>
          <a:p>
            <a:pPr algn="ctr">
              <a:lnSpc>
                <a:spcPct val="120000"/>
              </a:lnSpc>
              <a:spcBef>
                <a:spcPct val="0"/>
              </a:spcBef>
              <a:defRPr/>
            </a:pPr>
            <a:r>
              <a:rPr lang="en-US" sz="1800">
                <a:solidFill>
                  <a:srgbClr val="FFFFFF">
                    <a:alpha val="100000"/>
                  </a:srgbClr>
                </a:solidFill>
                <a:latin typeface="Noto Sans SC"/>
                <a:ea typeface="Noto Sans SC"/>
                <a:cs typeface="Noto Sans SC"/>
              </a:rPr>
              <a:t>01</a:t>
            </a:r>
            <a:endParaRPr lang="en-US" sz="1100"/>
          </a:p>
        </p:txBody>
      </p:sp>
      <p:sp>
        <p:nvSpPr>
          <p:cNvPr id="19" name="AutoShape 19"/>
          <p:cNvSpPr/>
          <p:nvPr/>
        </p:nvSpPr>
        <p:spPr>
          <a:xfrm>
            <a:off x="8208936" y="1649260"/>
            <a:ext cx="734083" cy="316305"/>
          </a:xfrm>
          <a:prstGeom prst="rect">
            <a:avLst/>
          </a:prstGeom>
          <a:noFill/>
        </p:spPr>
        <p:txBody>
          <a:bodyPr vert="horz" wrap="square" lIns="0" tIns="0" rIns="0" bIns="0" rtlCol="0" anchor="t" anchorCtr="0">
            <a:noAutofit/>
          </a:bodyPr>
          <a:lstStyle/>
          <a:p>
            <a:pPr algn="ctr">
              <a:lnSpc>
                <a:spcPct val="120000"/>
              </a:lnSpc>
              <a:spcBef>
                <a:spcPct val="0"/>
              </a:spcBef>
              <a:defRPr/>
            </a:pPr>
            <a:r>
              <a:rPr lang="en-US" sz="1800">
                <a:solidFill>
                  <a:srgbClr val="FFFFFF">
                    <a:alpha val="100000"/>
                  </a:srgbClr>
                </a:solidFill>
                <a:latin typeface="Noto Sans SC"/>
                <a:ea typeface="Noto Sans SC"/>
                <a:cs typeface="Noto Sans SC"/>
              </a:rPr>
              <a:t>02</a:t>
            </a:r>
            <a:endParaRPr lang="en-US" sz="1100"/>
          </a:p>
        </p:txBody>
      </p:sp>
      <p:sp>
        <p:nvSpPr>
          <p:cNvPr id="20" name="AutoShape 20"/>
          <p:cNvSpPr/>
          <p:nvPr/>
        </p:nvSpPr>
        <p:spPr>
          <a:xfrm>
            <a:off x="3047325" y="3658365"/>
            <a:ext cx="734083" cy="316305"/>
          </a:xfrm>
          <a:prstGeom prst="rect">
            <a:avLst/>
          </a:prstGeom>
          <a:noFill/>
        </p:spPr>
        <p:txBody>
          <a:bodyPr vert="horz" wrap="square" lIns="0" tIns="0" rIns="0" bIns="0" rtlCol="0" anchor="t" anchorCtr="0">
            <a:noAutofit/>
          </a:bodyPr>
          <a:lstStyle/>
          <a:p>
            <a:pPr algn="ctr">
              <a:lnSpc>
                <a:spcPct val="120000"/>
              </a:lnSpc>
              <a:spcBef>
                <a:spcPct val="0"/>
              </a:spcBef>
              <a:defRPr/>
            </a:pPr>
            <a:r>
              <a:rPr lang="en-US" sz="1800">
                <a:solidFill>
                  <a:srgbClr val="FFFFFF">
                    <a:alpha val="100000"/>
                  </a:srgbClr>
                </a:solidFill>
                <a:latin typeface="Noto Sans SC"/>
                <a:ea typeface="Noto Sans SC"/>
                <a:cs typeface="Noto Sans SC"/>
              </a:rPr>
              <a:t>04</a:t>
            </a:r>
            <a:endParaRPr lang="en-US" sz="1100"/>
          </a:p>
        </p:txBody>
      </p:sp>
      <p:sp>
        <p:nvSpPr>
          <p:cNvPr id="21" name="AutoShape 21"/>
          <p:cNvSpPr/>
          <p:nvPr/>
        </p:nvSpPr>
        <p:spPr>
          <a:xfrm>
            <a:off x="8208936" y="3658365"/>
            <a:ext cx="734083" cy="316305"/>
          </a:xfrm>
          <a:prstGeom prst="rect">
            <a:avLst/>
          </a:prstGeom>
          <a:noFill/>
        </p:spPr>
        <p:txBody>
          <a:bodyPr vert="horz" wrap="square" lIns="0" tIns="0" rIns="0" bIns="0" rtlCol="0" anchor="t" anchorCtr="0">
            <a:noAutofit/>
          </a:bodyPr>
          <a:lstStyle/>
          <a:p>
            <a:pPr algn="ctr">
              <a:lnSpc>
                <a:spcPct val="120000"/>
              </a:lnSpc>
              <a:spcBef>
                <a:spcPct val="0"/>
              </a:spcBef>
              <a:defRPr/>
            </a:pPr>
            <a:r>
              <a:rPr lang="en-US" sz="1800">
                <a:solidFill>
                  <a:srgbClr val="FFFFFF">
                    <a:alpha val="100000"/>
                  </a:srgbClr>
                </a:solidFill>
                <a:latin typeface="Noto Sans SC"/>
                <a:ea typeface="Noto Sans SC"/>
                <a:cs typeface="Noto Sans SC"/>
              </a:rPr>
              <a:t>03</a:t>
            </a:r>
            <a:endParaRPr lang="en-US" sz="1100"/>
          </a:p>
        </p:txBody>
      </p:sp>
      <p:sp>
        <p:nvSpPr>
          <p:cNvPr id="22" name="AutoShape 22"/>
          <p:cNvSpPr/>
          <p:nvPr/>
        </p:nvSpPr>
        <p:spPr>
          <a:xfrm>
            <a:off x="3104477" y="5680348"/>
            <a:ext cx="734083" cy="316305"/>
          </a:xfrm>
          <a:prstGeom prst="rect">
            <a:avLst/>
          </a:prstGeom>
          <a:noFill/>
        </p:spPr>
        <p:txBody>
          <a:bodyPr vert="horz" wrap="square" lIns="0" tIns="0" rIns="0" bIns="0" rtlCol="0" anchor="t" anchorCtr="0">
            <a:noAutofit/>
          </a:bodyPr>
          <a:lstStyle/>
          <a:p>
            <a:pPr algn="ctr">
              <a:lnSpc>
                <a:spcPct val="120000"/>
              </a:lnSpc>
              <a:spcBef>
                <a:spcPct val="0"/>
              </a:spcBef>
              <a:defRPr/>
            </a:pPr>
            <a:r>
              <a:rPr lang="en-US" sz="1800">
                <a:solidFill>
                  <a:srgbClr val="FFFFFF">
                    <a:alpha val="100000"/>
                  </a:srgbClr>
                </a:solidFill>
                <a:latin typeface="Noto Sans SC"/>
                <a:ea typeface="Noto Sans SC"/>
                <a:cs typeface="Noto Sans SC"/>
              </a:rPr>
              <a:t>05</a:t>
            </a:r>
            <a:endParaRPr lang="en-US" sz="1100"/>
          </a:p>
        </p:txBody>
      </p:sp>
      <p:sp>
        <p:nvSpPr>
          <p:cNvPr id="23" name="AutoShape 23"/>
          <p:cNvSpPr/>
          <p:nvPr/>
        </p:nvSpPr>
        <p:spPr>
          <a:xfrm>
            <a:off x="8266088" y="5680348"/>
            <a:ext cx="734083" cy="316305"/>
          </a:xfrm>
          <a:prstGeom prst="rect">
            <a:avLst/>
          </a:prstGeom>
          <a:noFill/>
        </p:spPr>
        <p:txBody>
          <a:bodyPr vert="horz" wrap="square" lIns="0" tIns="0" rIns="0" bIns="0" rtlCol="0" anchor="t" anchorCtr="0">
            <a:noAutofit/>
          </a:bodyPr>
          <a:lstStyle/>
          <a:p>
            <a:pPr algn="ctr">
              <a:lnSpc>
                <a:spcPct val="120000"/>
              </a:lnSpc>
              <a:spcBef>
                <a:spcPct val="0"/>
              </a:spcBef>
              <a:defRPr/>
            </a:pPr>
            <a:r>
              <a:rPr lang="en-US" sz="1800">
                <a:solidFill>
                  <a:srgbClr val="FFFFFF">
                    <a:alpha val="100000"/>
                  </a:srgbClr>
                </a:solidFill>
                <a:latin typeface="Noto Sans SC"/>
                <a:ea typeface="Noto Sans SC"/>
                <a:cs typeface="Noto Sans SC"/>
              </a:rPr>
              <a:t>06</a:t>
            </a:r>
            <a:endParaRPr lang="en-US" sz="1100"/>
          </a:p>
        </p:txBody>
      </p:sp>
      <p:sp>
        <p:nvSpPr>
          <p:cNvPr id="24" name="TextBox 24"/>
          <p:cNvSpPr txBox="1"/>
          <p:nvPr/>
        </p:nvSpPr>
        <p:spPr>
          <a:xfrm flipH="1">
            <a:off x="1281539" y="1751128"/>
            <a:ext cx="1639118" cy="180975"/>
          </a:xfrm>
          <a:prstGeom prst="rect">
            <a:avLst/>
          </a:prstGeom>
          <a:noFill/>
        </p:spPr>
        <p:txBody>
          <a:bodyPr vert="horz" wrap="square" lIns="0" tIns="0" rIns="0" bIns="0" rtlCol="0" anchor="t" anchorCtr="0">
            <a:spAutoFit/>
          </a:bodyPr>
          <a:lstStyle/>
          <a:p>
            <a:pPr algn="r">
              <a:lnSpc>
                <a:spcPct val="110000"/>
              </a:lnSpc>
            </a:pPr>
            <a:r>
              <a:rPr lang="en-US" sz="1000">
                <a:solidFill>
                  <a:srgbClr val="FFFFFF">
                    <a:alpha val="100000"/>
                  </a:srgbClr>
                </a:solidFill>
                <a:latin typeface="Noto Sans SC"/>
                <a:ea typeface="Noto Sans SC"/>
                <a:cs typeface="Noto Sans SC"/>
              </a:rPr>
              <a:t>整理</a:t>
            </a:r>
            <a:endParaRPr lang="en-US" sz="1000">
              <a:solidFill>
                <a:srgbClr val="FFFFFF">
                  <a:alpha val="100000"/>
                </a:srgbClr>
              </a:solidFill>
              <a:latin typeface="Noto Sans SC"/>
              <a:ea typeface="Noto Sans SC"/>
              <a:cs typeface="Noto Sans SC"/>
            </a:endParaRPr>
          </a:p>
        </p:txBody>
      </p:sp>
      <p:cxnSp>
        <p:nvCxnSpPr>
          <p:cNvPr id="25" name="Connector 25"/>
          <p:cNvCxnSpPr/>
          <p:nvPr/>
        </p:nvCxnSpPr>
        <p:spPr>
          <a:xfrm flipH="1">
            <a:off x="3793883" y="3851542"/>
            <a:ext cx="4157420" cy="0"/>
          </a:xfrm>
          <a:prstGeom prst="line">
            <a:avLst/>
          </a:prstGeom>
          <a:ln w="19050">
            <a:solidFill>
              <a:srgbClr val="FFFFFF">
                <a:alpha val="100000"/>
              </a:srgbClr>
            </a:solidFill>
            <a:prstDash val="dash"/>
            <a:headEnd type="none"/>
            <a:tailEnd type="triangle"/>
          </a:ln>
        </p:spPr>
      </p:cxnSp>
      <p:sp>
        <p:nvSpPr>
          <p:cNvPr id="26" name="TextBox 26"/>
          <p:cNvSpPr txBox="1"/>
          <p:nvPr/>
        </p:nvSpPr>
        <p:spPr>
          <a:xfrm>
            <a:off x="5140151" y="1615194"/>
            <a:ext cx="1631970" cy="222314"/>
          </a:xfrm>
          <a:prstGeom prst="rect">
            <a:avLst/>
          </a:prstGeom>
        </p:spPr>
        <p:txBody>
          <a:bodyPr vert="horz" wrap="square" lIns="25432" tIns="25432" rIns="25432" bIns="25432" rtlCol="0" anchor="t" anchorCtr="0">
            <a:spAutoFit/>
          </a:bodyPr>
          <a:lstStyle/>
          <a:p>
            <a:pPr algn="ctr">
              <a:lnSpc>
                <a:spcPct val="80000"/>
              </a:lnSpc>
            </a:pPr>
            <a:r>
              <a:rPr lang="en-US" sz="1100">
                <a:solidFill>
                  <a:srgbClr val="FFFFFF">
                    <a:alpha val="100000"/>
                  </a:srgbClr>
                </a:solidFill>
                <a:latin typeface="Noto Sans SC"/>
                <a:ea typeface="Noto Sans SC"/>
                <a:cs typeface="Noto Sans SC"/>
              </a:rPr>
              <a:t>整顿</a:t>
            </a:r>
            <a:endParaRPr lang="en-US" sz="1100">
              <a:solidFill>
                <a:srgbClr val="FFFFFF">
                  <a:alpha val="100000"/>
                </a:srgbClr>
              </a:solidFill>
              <a:latin typeface="Noto Sans SC"/>
              <a:ea typeface="Noto Sans SC"/>
              <a:cs typeface="Noto Sans SC"/>
            </a:endParaRPr>
          </a:p>
        </p:txBody>
      </p:sp>
      <p:sp>
        <p:nvSpPr>
          <p:cNvPr id="27" name="TextBox 27"/>
          <p:cNvSpPr txBox="1"/>
          <p:nvPr/>
        </p:nvSpPr>
        <p:spPr>
          <a:xfrm flipH="1">
            <a:off x="9296674" y="1751128"/>
            <a:ext cx="1379678" cy="180975"/>
          </a:xfrm>
          <a:prstGeom prst="rect">
            <a:avLst/>
          </a:prstGeom>
          <a:noFill/>
        </p:spPr>
        <p:txBody>
          <a:bodyPr vert="horz" wrap="square" lIns="0" tIns="0" rIns="0" bIns="0" rtlCol="0" anchor="t" anchorCtr="0">
            <a:spAutoFit/>
          </a:bodyPr>
          <a:lstStyle/>
          <a:p>
            <a:pPr algn="l">
              <a:lnSpc>
                <a:spcPct val="110000"/>
              </a:lnSpc>
            </a:pPr>
            <a:r>
              <a:rPr lang="en-US" sz="1000">
                <a:solidFill>
                  <a:srgbClr val="FFFFFF">
                    <a:alpha val="100000"/>
                  </a:srgbClr>
                </a:solidFill>
                <a:latin typeface="Noto Sans SC"/>
                <a:ea typeface="Noto Sans SC"/>
                <a:cs typeface="Noto Sans SC"/>
              </a:rPr>
              <a:t>清扫</a:t>
            </a:r>
            <a:endParaRPr lang="en-US" sz="1000">
              <a:solidFill>
                <a:srgbClr val="FFFFFF">
                  <a:alpha val="100000"/>
                </a:srgbClr>
              </a:solidFill>
              <a:latin typeface="Noto Sans SC"/>
              <a:ea typeface="Noto Sans SC"/>
              <a:cs typeface="Noto Sans SC"/>
            </a:endParaRPr>
          </a:p>
        </p:txBody>
      </p:sp>
      <p:sp>
        <p:nvSpPr>
          <p:cNvPr id="28" name="TextBox 28"/>
          <p:cNvSpPr txBox="1"/>
          <p:nvPr/>
        </p:nvSpPr>
        <p:spPr>
          <a:xfrm>
            <a:off x="997215" y="2750464"/>
            <a:ext cx="2145030" cy="453390"/>
          </a:xfrm>
          <a:prstGeom prst="rect">
            <a:avLst/>
          </a:prstGeom>
          <a:noFill/>
        </p:spPr>
        <p:txBody>
          <a:bodyPr vert="horz" wrap="square" lIns="91440" tIns="45720" rIns="91440" bIns="45720" rtlCol="0" anchor="t" anchorCtr="0">
            <a:spAutoFit/>
          </a:bodyPr>
          <a:lstStyle/>
          <a:p>
            <a:pPr algn="l">
              <a:lnSpc>
                <a:spcPct val="114000"/>
              </a:lnSpc>
            </a:pPr>
            <a:r>
              <a:rPr lang="en-US" sz="1000">
                <a:solidFill>
                  <a:schemeClr val="dk1">
                    <a:alpha val="100000"/>
                  </a:schemeClr>
                </a:solidFill>
                <a:latin typeface="Noto Sans SC"/>
                <a:ea typeface="Noto Sans SC"/>
                <a:cs typeface="Noto Sans SC"/>
              </a:rPr>
              <a:t>通过现场观察识别当前5S管理中的问题点与改善机会。</a:t>
            </a:r>
            <a:endParaRPr lang="en-US" sz="1000">
              <a:solidFill>
                <a:schemeClr val="dk1">
                  <a:alpha val="100000"/>
                </a:schemeClr>
              </a:solidFill>
              <a:latin typeface="Noto Sans SC"/>
              <a:ea typeface="Noto Sans SC"/>
              <a:cs typeface="Noto Sans SC"/>
            </a:endParaRPr>
          </a:p>
        </p:txBody>
      </p:sp>
      <p:sp>
        <p:nvSpPr>
          <p:cNvPr id="29" name="Freeform 29"/>
          <p:cNvSpPr/>
          <p:nvPr/>
        </p:nvSpPr>
        <p:spPr>
          <a:xfrm flipH="1">
            <a:off x="3508009" y="2445697"/>
            <a:ext cx="88096" cy="763618"/>
          </a:xfrm>
          <a:custGeom>
            <a:avLst/>
            <a:gdLst/>
            <a:ahLst/>
            <a:cxnLst/>
            <a:rect l="l" t="t" r="r" b="b"/>
            <a:pathLst>
              <a:path w="6350" h="225425">
                <a:moveTo>
                  <a:pt x="0" y="0"/>
                </a:moveTo>
                <a:lnTo>
                  <a:pt x="0" y="225425"/>
                </a:lnTo>
              </a:path>
            </a:pathLst>
          </a:custGeom>
          <a:noFill/>
          <a:ln w="12700">
            <a:solidFill>
              <a:schemeClr val="accent1">
                <a:alpha val="100000"/>
              </a:schemeClr>
            </a:solidFill>
            <a:prstDash val="solid"/>
          </a:ln>
        </p:spPr>
      </p:sp>
      <p:sp>
        <p:nvSpPr>
          <p:cNvPr id="30" name="Freeform 30"/>
          <p:cNvSpPr/>
          <p:nvPr/>
        </p:nvSpPr>
        <p:spPr>
          <a:xfrm flipH="1">
            <a:off x="6948622" y="2445697"/>
            <a:ext cx="88096" cy="763618"/>
          </a:xfrm>
          <a:custGeom>
            <a:avLst/>
            <a:gdLst/>
            <a:ahLst/>
            <a:cxnLst/>
            <a:rect l="l" t="t" r="r" b="b"/>
            <a:pathLst>
              <a:path w="6350" h="225425">
                <a:moveTo>
                  <a:pt x="0" y="0"/>
                </a:moveTo>
                <a:lnTo>
                  <a:pt x="0" y="225425"/>
                </a:lnTo>
              </a:path>
            </a:pathLst>
          </a:custGeom>
          <a:noFill/>
          <a:ln w="12700">
            <a:solidFill>
              <a:schemeClr val="accent1">
                <a:alpha val="100000"/>
              </a:schemeClr>
            </a:solidFill>
            <a:prstDash val="solid"/>
          </a:ln>
        </p:spPr>
      </p:sp>
      <p:sp>
        <p:nvSpPr>
          <p:cNvPr id="31" name="TextBox 31"/>
          <p:cNvSpPr txBox="1"/>
          <p:nvPr/>
        </p:nvSpPr>
        <p:spPr>
          <a:xfrm flipH="1">
            <a:off x="1596681" y="5807042"/>
            <a:ext cx="1323975" cy="171450"/>
          </a:xfrm>
          <a:prstGeom prst="rect">
            <a:avLst/>
          </a:prstGeom>
          <a:noFill/>
        </p:spPr>
        <p:txBody>
          <a:bodyPr vert="horz" wrap="square" lIns="0" tIns="0" rIns="0" bIns="0" rtlCol="0" anchor="t" anchorCtr="0">
            <a:spAutoFit/>
          </a:bodyPr>
          <a:lstStyle/>
          <a:p>
            <a:pPr algn="r">
              <a:lnSpc>
                <a:spcPct val="110000"/>
              </a:lnSpc>
            </a:pPr>
            <a:r>
              <a:rPr lang="en-US" sz="1000">
                <a:solidFill>
                  <a:srgbClr val="FFFFFF">
                    <a:alpha val="100000"/>
                  </a:srgbClr>
                </a:solidFill>
                <a:latin typeface="Noto Sans SC"/>
                <a:ea typeface="Noto Sans SC"/>
                <a:cs typeface="Noto Sans SC"/>
              </a:rPr>
              <a:t>目视检查</a:t>
            </a:r>
            <a:endParaRPr lang="en-US" sz="1000">
              <a:solidFill>
                <a:srgbClr val="FFFFFF">
                  <a:alpha val="100000"/>
                </a:srgbClr>
              </a:solidFill>
              <a:latin typeface="Noto Sans SC"/>
              <a:ea typeface="Noto Sans SC"/>
              <a:cs typeface="Noto Sans SC"/>
            </a:endParaRPr>
          </a:p>
        </p:txBody>
      </p:sp>
      <p:cxnSp>
        <p:nvCxnSpPr>
          <p:cNvPr id="32" name="Connector 32"/>
          <p:cNvCxnSpPr/>
          <p:nvPr/>
        </p:nvCxnSpPr>
        <p:spPr>
          <a:xfrm>
            <a:off x="4051516" y="5873525"/>
            <a:ext cx="4157420" cy="0"/>
          </a:xfrm>
          <a:prstGeom prst="line">
            <a:avLst/>
          </a:prstGeom>
          <a:ln w="19050">
            <a:solidFill>
              <a:srgbClr val="FFFFFF">
                <a:alpha val="100000"/>
              </a:srgbClr>
            </a:solidFill>
            <a:prstDash val="dash"/>
            <a:headEnd type="none"/>
            <a:tailEnd type="triangle"/>
          </a:ln>
        </p:spPr>
      </p:cxnSp>
      <p:sp>
        <p:nvSpPr>
          <p:cNvPr id="33" name="TextBox 33"/>
          <p:cNvSpPr txBox="1"/>
          <p:nvPr/>
        </p:nvSpPr>
        <p:spPr>
          <a:xfrm>
            <a:off x="5140151" y="5659160"/>
            <a:ext cx="1631970" cy="222314"/>
          </a:xfrm>
          <a:prstGeom prst="rect">
            <a:avLst/>
          </a:prstGeom>
        </p:spPr>
        <p:txBody>
          <a:bodyPr vert="horz" wrap="square" lIns="25432" tIns="25432" rIns="25432" bIns="25432" rtlCol="0" anchor="t" anchorCtr="0">
            <a:spAutoFit/>
          </a:bodyPr>
          <a:lstStyle/>
          <a:p>
            <a:pPr algn="ctr">
              <a:lnSpc>
                <a:spcPct val="80000"/>
              </a:lnSpc>
            </a:pPr>
            <a:r>
              <a:rPr lang="en-US" sz="1100">
                <a:solidFill>
                  <a:srgbClr val="FFFFFF">
                    <a:alpha val="100000"/>
                  </a:srgbClr>
                </a:solidFill>
                <a:latin typeface="Noto Sans SC"/>
                <a:ea typeface="Noto Sans SC"/>
                <a:cs typeface="Noto Sans SC"/>
              </a:rPr>
              <a:t>问题整改</a:t>
            </a:r>
            <a:endParaRPr lang="en-US" sz="1100">
              <a:solidFill>
                <a:srgbClr val="FFFFFF">
                  <a:alpha val="100000"/>
                </a:srgbClr>
              </a:solidFill>
              <a:latin typeface="Noto Sans SC"/>
              <a:ea typeface="Noto Sans SC"/>
              <a:cs typeface="Noto Sans SC"/>
            </a:endParaRPr>
          </a:p>
        </p:txBody>
      </p:sp>
      <p:sp>
        <p:nvSpPr>
          <p:cNvPr id="34" name="TextBox 34"/>
          <p:cNvSpPr txBox="1"/>
          <p:nvPr/>
        </p:nvSpPr>
        <p:spPr>
          <a:xfrm flipH="1">
            <a:off x="9296674" y="5792150"/>
            <a:ext cx="1843123" cy="180975"/>
          </a:xfrm>
          <a:prstGeom prst="rect">
            <a:avLst/>
          </a:prstGeom>
          <a:noFill/>
        </p:spPr>
        <p:txBody>
          <a:bodyPr vert="horz" wrap="square" lIns="0" tIns="0" rIns="0" bIns="0" rtlCol="0" anchor="t" anchorCtr="0">
            <a:spAutoFit/>
          </a:bodyPr>
          <a:lstStyle/>
          <a:p>
            <a:pPr algn="l">
              <a:lnSpc>
                <a:spcPct val="110000"/>
              </a:lnSpc>
            </a:pPr>
            <a:r>
              <a:rPr lang="en-US" sz="1000">
                <a:solidFill>
                  <a:srgbClr val="FFFFFF">
                    <a:alpha val="100000"/>
                  </a:srgbClr>
                </a:solidFill>
                <a:latin typeface="Noto Sans SC"/>
                <a:ea typeface="Noto Sans SC"/>
                <a:cs typeface="Noto Sans SC"/>
              </a:rPr>
              <a:t>标准固化</a:t>
            </a:r>
            <a:endParaRPr lang="en-US" sz="1000">
              <a:solidFill>
                <a:srgbClr val="FFFFFF">
                  <a:alpha val="100000"/>
                </a:srgbClr>
              </a:solidFill>
              <a:latin typeface="Noto Sans SC"/>
              <a:ea typeface="Noto Sans SC"/>
              <a:cs typeface="Noto Sans SC"/>
            </a:endParaRPr>
          </a:p>
        </p:txBody>
      </p:sp>
      <p:sp>
        <p:nvSpPr>
          <p:cNvPr id="35" name="Freeform 35"/>
          <p:cNvSpPr/>
          <p:nvPr/>
        </p:nvSpPr>
        <p:spPr>
          <a:xfrm flipH="1">
            <a:off x="4667895" y="4494372"/>
            <a:ext cx="88096" cy="763618"/>
          </a:xfrm>
          <a:custGeom>
            <a:avLst/>
            <a:gdLst/>
            <a:ahLst/>
            <a:cxnLst/>
            <a:rect l="l" t="t" r="r" b="b"/>
            <a:pathLst>
              <a:path w="6350" h="225425">
                <a:moveTo>
                  <a:pt x="0" y="0"/>
                </a:moveTo>
                <a:lnTo>
                  <a:pt x="0" y="225425"/>
                </a:lnTo>
              </a:path>
            </a:pathLst>
          </a:custGeom>
          <a:noFill/>
          <a:ln w="12700">
            <a:solidFill>
              <a:schemeClr val="accent1">
                <a:alpha val="100000"/>
              </a:schemeClr>
            </a:solidFill>
            <a:prstDash val="solid"/>
          </a:ln>
        </p:spPr>
      </p:sp>
      <p:sp>
        <p:nvSpPr>
          <p:cNvPr id="36" name="Freeform 36"/>
          <p:cNvSpPr/>
          <p:nvPr/>
        </p:nvSpPr>
        <p:spPr>
          <a:xfrm flipH="1">
            <a:off x="8108508" y="4494372"/>
            <a:ext cx="88096" cy="763618"/>
          </a:xfrm>
          <a:custGeom>
            <a:avLst/>
            <a:gdLst/>
            <a:ahLst/>
            <a:cxnLst/>
            <a:rect l="l" t="t" r="r" b="b"/>
            <a:pathLst>
              <a:path w="6350" h="225425">
                <a:moveTo>
                  <a:pt x="0" y="0"/>
                </a:moveTo>
                <a:lnTo>
                  <a:pt x="0" y="225425"/>
                </a:lnTo>
              </a:path>
            </a:pathLst>
          </a:custGeom>
          <a:noFill/>
          <a:ln w="12700">
            <a:solidFill>
              <a:schemeClr val="accent1">
                <a:alpha val="100000"/>
              </a:schemeClr>
            </a:solidFill>
            <a:prstDash val="solid"/>
          </a:ln>
        </p:spPr>
      </p:sp>
      <p:cxnSp>
        <p:nvCxnSpPr>
          <p:cNvPr id="37" name="Connector 37"/>
          <p:cNvCxnSpPr/>
          <p:nvPr/>
        </p:nvCxnSpPr>
        <p:spPr>
          <a:xfrm>
            <a:off x="4051516" y="1842438"/>
            <a:ext cx="4157420" cy="0"/>
          </a:xfrm>
          <a:prstGeom prst="line">
            <a:avLst/>
          </a:prstGeom>
          <a:ln w="19050">
            <a:solidFill>
              <a:srgbClr val="FFFFFF">
                <a:alpha val="100000"/>
              </a:srgbClr>
            </a:solidFill>
            <a:prstDash val="dash"/>
            <a:headEnd type="none"/>
            <a:tailEnd type="triangle"/>
          </a:ln>
        </p:spPr>
      </p:cxnSp>
      <p:sp>
        <p:nvSpPr>
          <p:cNvPr id="38" name="TextBox 38"/>
          <p:cNvSpPr txBox="1"/>
          <p:nvPr/>
        </p:nvSpPr>
        <p:spPr>
          <a:xfrm>
            <a:off x="5140151" y="3637177"/>
            <a:ext cx="1631970" cy="222314"/>
          </a:xfrm>
          <a:prstGeom prst="rect">
            <a:avLst/>
          </a:prstGeom>
        </p:spPr>
        <p:txBody>
          <a:bodyPr vert="horz" wrap="square" lIns="25432" tIns="25432" rIns="25432" bIns="25432" rtlCol="0" anchor="t" anchorCtr="0">
            <a:spAutoFit/>
          </a:bodyPr>
          <a:lstStyle/>
          <a:p>
            <a:pPr algn="ctr">
              <a:lnSpc>
                <a:spcPct val="80000"/>
              </a:lnSpc>
            </a:pPr>
            <a:r>
              <a:rPr lang="en-US" sz="1100">
                <a:solidFill>
                  <a:srgbClr val="FFFFFF">
                    <a:alpha val="100000"/>
                  </a:srgbClr>
                </a:solidFill>
                <a:latin typeface="Noto Sans SC"/>
                <a:ea typeface="Noto Sans SC"/>
                <a:cs typeface="Noto Sans SC"/>
              </a:rPr>
              <a:t>素养</a:t>
            </a:r>
            <a:endParaRPr lang="en-US" sz="1100">
              <a:solidFill>
                <a:srgbClr val="FFFFFF">
                  <a:alpha val="100000"/>
                </a:srgbClr>
              </a:solidFill>
              <a:latin typeface="Noto Sans SC"/>
              <a:ea typeface="Noto Sans SC"/>
              <a:cs typeface="Noto Sans SC"/>
            </a:endParaRPr>
          </a:p>
        </p:txBody>
      </p:sp>
      <p:sp>
        <p:nvSpPr>
          <p:cNvPr id="39" name="TextBox 39"/>
          <p:cNvSpPr txBox="1"/>
          <p:nvPr/>
        </p:nvSpPr>
        <p:spPr>
          <a:xfrm flipH="1">
            <a:off x="1523823" y="3774228"/>
            <a:ext cx="1228725" cy="171450"/>
          </a:xfrm>
          <a:prstGeom prst="rect">
            <a:avLst/>
          </a:prstGeom>
          <a:noFill/>
        </p:spPr>
        <p:txBody>
          <a:bodyPr vert="horz" wrap="square" lIns="0" tIns="0" rIns="0" bIns="0" rtlCol="0" anchor="t" anchorCtr="0">
            <a:spAutoFit/>
          </a:bodyPr>
          <a:lstStyle/>
          <a:p>
            <a:pPr algn="r">
              <a:lnSpc>
                <a:spcPct val="110000"/>
              </a:lnSpc>
            </a:pPr>
            <a:r>
              <a:rPr lang="en-US" sz="1000">
                <a:solidFill>
                  <a:srgbClr val="FFFFFF">
                    <a:alpha val="100000"/>
                  </a:srgbClr>
                </a:solidFill>
                <a:latin typeface="Noto Sans SC"/>
                <a:ea typeface="Noto Sans SC"/>
                <a:cs typeface="Noto Sans SC"/>
              </a:rPr>
              <a:t>安全</a:t>
            </a:r>
            <a:endParaRPr lang="en-US" sz="1000">
              <a:solidFill>
                <a:srgbClr val="FFFFFF">
                  <a:alpha val="100000"/>
                </a:srgbClr>
              </a:solidFill>
              <a:latin typeface="Noto Sans SC"/>
              <a:ea typeface="Noto Sans SC"/>
              <a:cs typeface="Noto Sans SC"/>
            </a:endParaRPr>
          </a:p>
        </p:txBody>
      </p:sp>
      <p:sp>
        <p:nvSpPr>
          <p:cNvPr id="40" name="TextBox 40"/>
          <p:cNvSpPr txBox="1"/>
          <p:nvPr/>
        </p:nvSpPr>
        <p:spPr>
          <a:xfrm flipH="1">
            <a:off x="9149190" y="3774228"/>
            <a:ext cx="1527162" cy="180975"/>
          </a:xfrm>
          <a:prstGeom prst="rect">
            <a:avLst/>
          </a:prstGeom>
          <a:noFill/>
        </p:spPr>
        <p:txBody>
          <a:bodyPr vert="horz" wrap="square" lIns="0" tIns="0" rIns="0" bIns="0" rtlCol="0" anchor="t" anchorCtr="0">
            <a:spAutoFit/>
          </a:bodyPr>
          <a:lstStyle/>
          <a:p>
            <a:pPr algn="l">
              <a:lnSpc>
                <a:spcPct val="110000"/>
              </a:lnSpc>
            </a:pPr>
            <a:r>
              <a:rPr lang="en-US" sz="1000">
                <a:solidFill>
                  <a:srgbClr val="FFFFFF">
                    <a:alpha val="100000"/>
                  </a:srgbClr>
                </a:solidFill>
                <a:latin typeface="Noto Sans SC"/>
                <a:ea typeface="Noto Sans SC"/>
                <a:cs typeface="Noto Sans SC"/>
              </a:rPr>
              <a:t>清洁</a:t>
            </a:r>
            <a:endParaRPr lang="en-US" sz="1000">
              <a:solidFill>
                <a:srgbClr val="FFFFFF">
                  <a:alpha val="100000"/>
                </a:srgbClr>
              </a:solidFill>
              <a:latin typeface="Noto Sans SC"/>
              <a:ea typeface="Noto Sans SC"/>
              <a:cs typeface="Noto Sans SC"/>
            </a:endParaRPr>
          </a:p>
        </p:txBody>
      </p:sp>
      <p:sp>
        <p:nvSpPr>
          <p:cNvPr id="41" name="TextBox 41"/>
          <p:cNvSpPr txBox="1"/>
          <p:nvPr/>
        </p:nvSpPr>
        <p:spPr>
          <a:xfrm flipH="1">
            <a:off x="1092032" y="2516745"/>
            <a:ext cx="1743075" cy="228600"/>
          </a:xfrm>
          <a:prstGeom prst="rect">
            <a:avLst/>
          </a:prstGeom>
          <a:noFill/>
        </p:spPr>
        <p:txBody>
          <a:bodyPr vert="horz" wrap="square" lIns="0" tIns="0" rIns="0" bIns="0" rtlCol="0" anchor="t" anchorCtr="0">
            <a:spAutoFit/>
          </a:bodyPr>
          <a:lstStyle/>
          <a:p>
            <a:pPr algn="l">
              <a:lnSpc>
                <a:spcPct val="80000"/>
              </a:lnSpc>
            </a:pPr>
            <a:r>
              <a:rPr lang="en-US" sz="1550">
                <a:solidFill>
                  <a:schemeClr val="accent1">
                    <a:alpha val="100000"/>
                  </a:schemeClr>
                </a:solidFill>
                <a:latin typeface="Noto Sans SC"/>
                <a:ea typeface="Noto Sans SC"/>
                <a:cs typeface="Noto Sans SC"/>
              </a:rPr>
              <a:t>现状诊断</a:t>
            </a:r>
            <a:endParaRPr lang="en-US" sz="1550">
              <a:solidFill>
                <a:schemeClr val="accent1">
                  <a:alpha val="100000"/>
                </a:schemeClr>
              </a:solidFill>
              <a:latin typeface="Noto Sans SC"/>
              <a:ea typeface="Noto Sans SC"/>
              <a:cs typeface="Noto Sans SC"/>
            </a:endParaRPr>
          </a:p>
        </p:txBody>
      </p:sp>
      <p:sp>
        <p:nvSpPr>
          <p:cNvPr id="42" name="TextBox 42"/>
          <p:cNvSpPr txBox="1"/>
          <p:nvPr/>
        </p:nvSpPr>
        <p:spPr>
          <a:xfrm>
            <a:off x="4363290" y="2750464"/>
            <a:ext cx="2145030" cy="453390"/>
          </a:xfrm>
          <a:prstGeom prst="rect">
            <a:avLst/>
          </a:prstGeom>
          <a:noFill/>
        </p:spPr>
        <p:txBody>
          <a:bodyPr vert="horz" wrap="square" lIns="91440" tIns="45720" rIns="91440" bIns="45720" rtlCol="0" anchor="t" anchorCtr="0">
            <a:spAutoFit/>
          </a:bodyPr>
          <a:lstStyle/>
          <a:p>
            <a:pPr algn="l">
              <a:lnSpc>
                <a:spcPct val="114000"/>
              </a:lnSpc>
            </a:pPr>
            <a:r>
              <a:rPr lang="en-US" sz="1000">
                <a:solidFill>
                  <a:schemeClr val="dk1">
                    <a:alpha val="100000"/>
                  </a:schemeClr>
                </a:solidFill>
                <a:latin typeface="Noto Sans SC"/>
                <a:ea typeface="Noto Sans SC"/>
                <a:cs typeface="Noto Sans SC"/>
              </a:rPr>
              <a:t>根据诊断结果制定明确的5S实施目标与验收标准。</a:t>
            </a:r>
            <a:endParaRPr lang="en-US" sz="1000">
              <a:solidFill>
                <a:schemeClr val="dk1">
                  <a:alpha val="100000"/>
                </a:schemeClr>
              </a:solidFill>
              <a:latin typeface="Noto Sans SC"/>
              <a:ea typeface="Noto Sans SC"/>
              <a:cs typeface="Noto Sans SC"/>
            </a:endParaRPr>
          </a:p>
        </p:txBody>
      </p:sp>
      <p:sp>
        <p:nvSpPr>
          <p:cNvPr id="43" name="TextBox 43"/>
          <p:cNvSpPr txBox="1"/>
          <p:nvPr/>
        </p:nvSpPr>
        <p:spPr>
          <a:xfrm flipH="1">
            <a:off x="4458107" y="2516745"/>
            <a:ext cx="1743075" cy="228600"/>
          </a:xfrm>
          <a:prstGeom prst="rect">
            <a:avLst/>
          </a:prstGeom>
          <a:noFill/>
        </p:spPr>
        <p:txBody>
          <a:bodyPr vert="horz" wrap="square" lIns="0" tIns="0" rIns="0" bIns="0" rtlCol="0" anchor="t" anchorCtr="0">
            <a:spAutoFit/>
          </a:bodyPr>
          <a:lstStyle/>
          <a:p>
            <a:pPr algn="l">
              <a:lnSpc>
                <a:spcPct val="80000"/>
              </a:lnSpc>
            </a:pPr>
            <a:r>
              <a:rPr lang="en-US" sz="1550">
                <a:solidFill>
                  <a:schemeClr val="accent1">
                    <a:alpha val="100000"/>
                  </a:schemeClr>
                </a:solidFill>
                <a:latin typeface="Noto Sans SC"/>
                <a:ea typeface="Noto Sans SC"/>
                <a:cs typeface="Noto Sans SC"/>
              </a:rPr>
              <a:t>目标设定</a:t>
            </a:r>
            <a:endParaRPr lang="en-US" sz="1550">
              <a:solidFill>
                <a:schemeClr val="accent1">
                  <a:alpha val="100000"/>
                </a:schemeClr>
              </a:solidFill>
              <a:latin typeface="Noto Sans SC"/>
              <a:ea typeface="Noto Sans SC"/>
              <a:cs typeface="Noto Sans SC"/>
            </a:endParaRPr>
          </a:p>
        </p:txBody>
      </p:sp>
      <p:sp>
        <p:nvSpPr>
          <p:cNvPr id="44" name="TextBox 44"/>
          <p:cNvSpPr txBox="1"/>
          <p:nvPr/>
        </p:nvSpPr>
        <p:spPr>
          <a:xfrm>
            <a:off x="7450089" y="2750464"/>
            <a:ext cx="2145030" cy="634365"/>
          </a:xfrm>
          <a:prstGeom prst="rect">
            <a:avLst/>
          </a:prstGeom>
          <a:noFill/>
        </p:spPr>
        <p:txBody>
          <a:bodyPr vert="horz" wrap="square" lIns="91440" tIns="45720" rIns="91440" bIns="45720" rtlCol="0" anchor="t" anchorCtr="0">
            <a:spAutoFit/>
          </a:bodyPr>
          <a:lstStyle/>
          <a:p>
            <a:pPr algn="l">
              <a:lnSpc>
                <a:spcPct val="114000"/>
              </a:lnSpc>
            </a:pPr>
            <a:r>
              <a:rPr lang="en-US" sz="1000">
                <a:solidFill>
                  <a:schemeClr val="dk1">
                    <a:alpha val="100000"/>
                  </a:schemeClr>
                </a:solidFill>
                <a:latin typeface="Noto Sans SC"/>
                <a:ea typeface="Noto Sans SC"/>
                <a:cs typeface="Noto Sans SC"/>
              </a:rPr>
              <a:t>编制详细的5S推进计划，包括责任分工、时间节点与资源需求。</a:t>
            </a:r>
            <a:endParaRPr lang="en-US" sz="1000">
              <a:solidFill>
                <a:schemeClr val="dk1">
                  <a:alpha val="100000"/>
                </a:schemeClr>
              </a:solidFill>
              <a:latin typeface="Noto Sans SC"/>
              <a:ea typeface="Noto Sans SC"/>
              <a:cs typeface="Noto Sans SC"/>
            </a:endParaRPr>
          </a:p>
        </p:txBody>
      </p:sp>
      <p:sp>
        <p:nvSpPr>
          <p:cNvPr id="45" name="TextBox 45"/>
          <p:cNvSpPr txBox="1"/>
          <p:nvPr/>
        </p:nvSpPr>
        <p:spPr>
          <a:xfrm flipH="1">
            <a:off x="7544906" y="2516745"/>
            <a:ext cx="1743075" cy="228600"/>
          </a:xfrm>
          <a:prstGeom prst="rect">
            <a:avLst/>
          </a:prstGeom>
          <a:noFill/>
        </p:spPr>
        <p:txBody>
          <a:bodyPr vert="horz" wrap="square" lIns="0" tIns="0" rIns="0" bIns="0" rtlCol="0" anchor="t" anchorCtr="0">
            <a:spAutoFit/>
          </a:bodyPr>
          <a:lstStyle/>
          <a:p>
            <a:pPr algn="l">
              <a:lnSpc>
                <a:spcPct val="80000"/>
              </a:lnSpc>
            </a:pPr>
            <a:r>
              <a:rPr lang="en-US" sz="1550">
                <a:solidFill>
                  <a:schemeClr val="accent1">
                    <a:alpha val="100000"/>
                  </a:schemeClr>
                </a:solidFill>
                <a:latin typeface="Noto Sans SC"/>
                <a:ea typeface="Noto Sans SC"/>
                <a:cs typeface="Noto Sans SC"/>
              </a:rPr>
              <a:t>计划制定</a:t>
            </a:r>
            <a:endParaRPr lang="en-US" sz="1550">
              <a:solidFill>
                <a:schemeClr val="accent1">
                  <a:alpha val="100000"/>
                </a:schemeClr>
              </a:solidFill>
              <a:latin typeface="Noto Sans SC"/>
              <a:ea typeface="Noto Sans SC"/>
              <a:cs typeface="Noto Sans SC"/>
            </a:endParaRPr>
          </a:p>
        </p:txBody>
      </p:sp>
      <p:sp>
        <p:nvSpPr>
          <p:cNvPr id="46" name="TextBox 46"/>
          <p:cNvSpPr txBox="1"/>
          <p:nvPr/>
        </p:nvSpPr>
        <p:spPr>
          <a:xfrm>
            <a:off x="2410559" y="4811493"/>
            <a:ext cx="2145030" cy="453390"/>
          </a:xfrm>
          <a:prstGeom prst="rect">
            <a:avLst/>
          </a:prstGeom>
          <a:noFill/>
        </p:spPr>
        <p:txBody>
          <a:bodyPr vert="horz" wrap="square" lIns="91440" tIns="45720" rIns="91440" bIns="45720" rtlCol="0" anchor="t" anchorCtr="0">
            <a:spAutoFit/>
          </a:bodyPr>
          <a:lstStyle/>
          <a:p>
            <a:pPr algn="l">
              <a:lnSpc>
                <a:spcPct val="114000"/>
              </a:lnSpc>
            </a:pPr>
            <a:r>
              <a:rPr lang="en-US" sz="1000">
                <a:solidFill>
                  <a:schemeClr val="dk1">
                    <a:alpha val="100000"/>
                  </a:schemeClr>
                </a:solidFill>
                <a:latin typeface="Noto Sans SC"/>
                <a:ea typeface="Noto Sans SC"/>
                <a:cs typeface="Noto Sans SC"/>
              </a:rPr>
              <a:t>按照功能或责任范围将现场划分为若干5S管理责任区。</a:t>
            </a:r>
            <a:endParaRPr lang="en-US" sz="1000">
              <a:solidFill>
                <a:schemeClr val="dk1">
                  <a:alpha val="100000"/>
                </a:schemeClr>
              </a:solidFill>
              <a:latin typeface="Noto Sans SC"/>
              <a:ea typeface="Noto Sans SC"/>
              <a:cs typeface="Noto Sans SC"/>
            </a:endParaRPr>
          </a:p>
        </p:txBody>
      </p:sp>
      <p:sp>
        <p:nvSpPr>
          <p:cNvPr id="47" name="TextBox 47"/>
          <p:cNvSpPr txBox="1"/>
          <p:nvPr/>
        </p:nvSpPr>
        <p:spPr>
          <a:xfrm flipH="1">
            <a:off x="2505376" y="4577774"/>
            <a:ext cx="1743075" cy="228600"/>
          </a:xfrm>
          <a:prstGeom prst="rect">
            <a:avLst/>
          </a:prstGeom>
          <a:noFill/>
        </p:spPr>
        <p:txBody>
          <a:bodyPr vert="horz" wrap="square" lIns="0" tIns="0" rIns="0" bIns="0" rtlCol="0" anchor="t" anchorCtr="0">
            <a:spAutoFit/>
          </a:bodyPr>
          <a:lstStyle/>
          <a:p>
            <a:pPr algn="l">
              <a:lnSpc>
                <a:spcPct val="80000"/>
              </a:lnSpc>
            </a:pPr>
            <a:r>
              <a:rPr lang="en-US" sz="1550">
                <a:solidFill>
                  <a:schemeClr val="accent1">
                    <a:alpha val="100000"/>
                  </a:schemeClr>
                </a:solidFill>
                <a:latin typeface="Noto Sans SC"/>
                <a:ea typeface="Noto Sans SC"/>
                <a:cs typeface="Noto Sans SC"/>
              </a:rPr>
              <a:t>区域划分</a:t>
            </a:r>
            <a:endParaRPr lang="en-US" sz="1550">
              <a:solidFill>
                <a:schemeClr val="accent1">
                  <a:alpha val="100000"/>
                </a:schemeClr>
              </a:solidFill>
              <a:latin typeface="Noto Sans SC"/>
              <a:ea typeface="Noto Sans SC"/>
              <a:cs typeface="Noto Sans SC"/>
            </a:endParaRPr>
          </a:p>
        </p:txBody>
      </p:sp>
      <p:sp>
        <p:nvSpPr>
          <p:cNvPr id="48" name="TextBox 48"/>
          <p:cNvSpPr txBox="1"/>
          <p:nvPr/>
        </p:nvSpPr>
        <p:spPr>
          <a:xfrm>
            <a:off x="5497358" y="4811493"/>
            <a:ext cx="2145030" cy="453390"/>
          </a:xfrm>
          <a:prstGeom prst="rect">
            <a:avLst/>
          </a:prstGeom>
          <a:noFill/>
        </p:spPr>
        <p:txBody>
          <a:bodyPr vert="horz" wrap="square" lIns="91440" tIns="45720" rIns="91440" bIns="45720" rtlCol="0" anchor="t" anchorCtr="0">
            <a:spAutoFit/>
          </a:bodyPr>
          <a:lstStyle/>
          <a:p>
            <a:pPr algn="l">
              <a:lnSpc>
                <a:spcPct val="114000"/>
              </a:lnSpc>
            </a:pPr>
            <a:r>
              <a:rPr lang="en-US" sz="1000">
                <a:solidFill>
                  <a:schemeClr val="dk1">
                    <a:alpha val="100000"/>
                  </a:schemeClr>
                </a:solidFill>
                <a:latin typeface="Noto Sans SC"/>
                <a:ea typeface="Noto Sans SC"/>
                <a:cs typeface="Noto Sans SC"/>
              </a:rPr>
              <a:t>对现场所有物品进行必要品与非必要品的区分与处理。</a:t>
            </a:r>
            <a:endParaRPr lang="en-US" sz="1000">
              <a:solidFill>
                <a:schemeClr val="dk1">
                  <a:alpha val="100000"/>
                </a:schemeClr>
              </a:solidFill>
              <a:latin typeface="Noto Sans SC"/>
              <a:ea typeface="Noto Sans SC"/>
              <a:cs typeface="Noto Sans SC"/>
            </a:endParaRPr>
          </a:p>
        </p:txBody>
      </p:sp>
      <p:sp>
        <p:nvSpPr>
          <p:cNvPr id="49" name="TextBox 49"/>
          <p:cNvSpPr txBox="1"/>
          <p:nvPr/>
        </p:nvSpPr>
        <p:spPr>
          <a:xfrm flipH="1">
            <a:off x="5592175" y="4577774"/>
            <a:ext cx="1743075" cy="228600"/>
          </a:xfrm>
          <a:prstGeom prst="rect">
            <a:avLst/>
          </a:prstGeom>
          <a:noFill/>
        </p:spPr>
        <p:txBody>
          <a:bodyPr vert="horz" wrap="square" lIns="0" tIns="0" rIns="0" bIns="0" rtlCol="0" anchor="t" anchorCtr="0">
            <a:spAutoFit/>
          </a:bodyPr>
          <a:lstStyle/>
          <a:p>
            <a:pPr algn="l">
              <a:lnSpc>
                <a:spcPct val="80000"/>
              </a:lnSpc>
            </a:pPr>
            <a:r>
              <a:rPr lang="en-US" sz="1550">
                <a:solidFill>
                  <a:schemeClr val="accent1">
                    <a:alpha val="100000"/>
                  </a:schemeClr>
                </a:solidFill>
                <a:latin typeface="Noto Sans SC"/>
                <a:ea typeface="Noto Sans SC"/>
                <a:cs typeface="Noto Sans SC"/>
              </a:rPr>
              <a:t>物品分类</a:t>
            </a:r>
            <a:endParaRPr lang="en-US" sz="1550">
              <a:solidFill>
                <a:schemeClr val="accent1">
                  <a:alpha val="100000"/>
                </a:schemeClr>
              </a:solidFill>
              <a:latin typeface="Noto Sans SC"/>
              <a:ea typeface="Noto Sans SC"/>
              <a:cs typeface="Noto Sans SC"/>
            </a:endParaRPr>
          </a:p>
        </p:txBody>
      </p:sp>
      <p:sp>
        <p:nvSpPr>
          <p:cNvPr id="50" name="TextBox 50"/>
          <p:cNvSpPr txBox="1"/>
          <p:nvPr/>
        </p:nvSpPr>
        <p:spPr>
          <a:xfrm>
            <a:off x="8688953" y="4811493"/>
            <a:ext cx="2145030" cy="453390"/>
          </a:xfrm>
          <a:prstGeom prst="rect">
            <a:avLst/>
          </a:prstGeom>
          <a:noFill/>
        </p:spPr>
        <p:txBody>
          <a:bodyPr vert="horz" wrap="square" lIns="91440" tIns="45720" rIns="91440" bIns="45720" rtlCol="0" anchor="t" anchorCtr="0">
            <a:spAutoFit/>
          </a:bodyPr>
          <a:lstStyle/>
          <a:p>
            <a:pPr algn="l">
              <a:lnSpc>
                <a:spcPct val="114000"/>
              </a:lnSpc>
            </a:pPr>
            <a:r>
              <a:rPr lang="en-US" sz="1000">
                <a:solidFill>
                  <a:schemeClr val="dk1">
                    <a:alpha val="100000"/>
                  </a:schemeClr>
                </a:solidFill>
                <a:latin typeface="Noto Sans SC"/>
                <a:ea typeface="Noto Sans SC"/>
                <a:cs typeface="Noto Sans SC"/>
              </a:rPr>
              <a:t>通过标识定位实现工具、物料等物品的标准化放置管理。</a:t>
            </a:r>
            <a:endParaRPr lang="en-US" sz="1000">
              <a:solidFill>
                <a:schemeClr val="dk1">
                  <a:alpha val="100000"/>
                </a:schemeClr>
              </a:solidFill>
              <a:latin typeface="Noto Sans SC"/>
              <a:ea typeface="Noto Sans SC"/>
              <a:cs typeface="Noto Sans SC"/>
            </a:endParaRPr>
          </a:p>
        </p:txBody>
      </p:sp>
      <p:sp>
        <p:nvSpPr>
          <p:cNvPr id="51" name="TextBox 51"/>
          <p:cNvSpPr txBox="1"/>
          <p:nvPr/>
        </p:nvSpPr>
        <p:spPr>
          <a:xfrm flipH="1">
            <a:off x="8783770" y="4577774"/>
            <a:ext cx="1743075" cy="228600"/>
          </a:xfrm>
          <a:prstGeom prst="rect">
            <a:avLst/>
          </a:prstGeom>
          <a:noFill/>
        </p:spPr>
        <p:txBody>
          <a:bodyPr vert="horz" wrap="square" lIns="0" tIns="0" rIns="0" bIns="0" rtlCol="0" anchor="t" anchorCtr="0">
            <a:spAutoFit/>
          </a:bodyPr>
          <a:lstStyle/>
          <a:p>
            <a:pPr algn="l">
              <a:lnSpc>
                <a:spcPct val="80000"/>
              </a:lnSpc>
            </a:pPr>
            <a:r>
              <a:rPr lang="en-US" sz="1550">
                <a:solidFill>
                  <a:schemeClr val="accent1">
                    <a:alpha val="100000"/>
                  </a:schemeClr>
                </a:solidFill>
                <a:latin typeface="Noto Sans SC"/>
                <a:ea typeface="Noto Sans SC"/>
                <a:cs typeface="Noto Sans SC"/>
              </a:rPr>
              <a:t>定置管理</a:t>
            </a:r>
            <a:endParaRPr lang="en-US" sz="1550">
              <a:solidFill>
                <a:schemeClr val="accent1">
                  <a:alpha val="100000"/>
                </a:schemeClr>
              </a:solidFill>
              <a:latin typeface="Noto Sans SC"/>
              <a:ea typeface="Noto Sans SC"/>
              <a:cs typeface="Noto Sans SC"/>
            </a:endParaRPr>
          </a:p>
        </p:txBody>
      </p:sp>
      <p:sp>
        <p:nvSpPr>
          <p:cNvPr id="52" name="AutoShape 52"/>
          <p:cNvSpPr/>
          <p:nvPr/>
        </p:nvSpPr>
        <p:spPr>
          <a:xfrm>
            <a:off x="10676352" y="2175779"/>
            <a:ext cx="1296000" cy="1296000"/>
          </a:xfrm>
          <a:prstGeom prst="ellipse">
            <a:avLst/>
          </a:prstGeom>
          <a:solidFill>
            <a:schemeClr val="accent1">
              <a:alpha val="100000"/>
            </a:schemeClr>
          </a:solidFill>
        </p:spPr>
      </p:sp>
      <p:sp>
        <p:nvSpPr>
          <p:cNvPr id="53" name="AutoShape 53"/>
          <p:cNvSpPr/>
          <p:nvPr/>
        </p:nvSpPr>
        <p:spPr>
          <a:xfrm>
            <a:off x="10822312" y="2291615"/>
            <a:ext cx="1047198" cy="1047198"/>
          </a:xfrm>
          <a:prstGeom prst="ellipse">
            <a:avLst/>
          </a:prstGeom>
          <a:solidFill>
            <a:schemeClr val="accent3">
              <a:alpha val="100000"/>
            </a:schemeClr>
          </a:solidFill>
        </p:spPr>
      </p:sp>
      <p:sp>
        <p:nvSpPr>
          <p:cNvPr id="54" name="TextBox 54"/>
          <p:cNvSpPr txBox="1"/>
          <p:nvPr/>
        </p:nvSpPr>
        <p:spPr>
          <a:xfrm>
            <a:off x="10829255" y="2644709"/>
            <a:ext cx="1040130" cy="358140"/>
          </a:xfrm>
          <a:prstGeom prst="rect">
            <a:avLst/>
          </a:prstGeom>
          <a:noFill/>
        </p:spPr>
        <p:txBody>
          <a:bodyPr vert="horz" wrap="square" lIns="91440" tIns="45720" rIns="91440" bIns="45720" rtlCol="0" anchor="ctr" anchorCtr="0">
            <a:spAutoFit/>
          </a:bodyPr>
          <a:lstStyle/>
          <a:p>
            <a:pPr algn="ctr">
              <a:lnSpc>
                <a:spcPct val="100000"/>
              </a:lnSpc>
              <a:spcBef>
                <a:spcPct val="0"/>
              </a:spcBef>
            </a:pPr>
            <a:r>
              <a:rPr lang="en-US" sz="1600">
                <a:solidFill>
                  <a:srgbClr val="FFFFFF">
                    <a:alpha val="100000"/>
                  </a:srgbClr>
                </a:solidFill>
                <a:latin typeface="Noto Sans SC"/>
                <a:ea typeface="Noto Sans SC"/>
                <a:cs typeface="Noto Sans SC"/>
              </a:rPr>
              <a:t>实施步骤</a:t>
            </a:r>
            <a:endParaRPr lang="en-US" sz="1600">
              <a:solidFill>
                <a:srgbClr val="FFFFFF">
                  <a:alpha val="100000"/>
                </a:srgbClr>
              </a:solidFill>
              <a:latin typeface="Noto Sans SC"/>
              <a:ea typeface="Noto Sans SC"/>
              <a:cs typeface="Noto Sans SC"/>
            </a:endParaRPr>
          </a:p>
        </p:txBody>
      </p:sp>
      <p:sp>
        <p:nvSpPr>
          <p:cNvPr id="55" name="AutoShape 55"/>
          <p:cNvSpPr/>
          <p:nvPr/>
        </p:nvSpPr>
        <p:spPr>
          <a:xfrm>
            <a:off x="301353" y="4208560"/>
            <a:ext cx="1296000" cy="1296000"/>
          </a:xfrm>
          <a:prstGeom prst="ellipse">
            <a:avLst/>
          </a:prstGeom>
          <a:solidFill>
            <a:schemeClr val="accent1">
              <a:alpha val="100000"/>
            </a:schemeClr>
          </a:solidFill>
        </p:spPr>
      </p:sp>
      <p:sp>
        <p:nvSpPr>
          <p:cNvPr id="56" name="AutoShape 56"/>
          <p:cNvSpPr/>
          <p:nvPr/>
        </p:nvSpPr>
        <p:spPr>
          <a:xfrm>
            <a:off x="419048" y="4332196"/>
            <a:ext cx="1047198" cy="1047198"/>
          </a:xfrm>
          <a:prstGeom prst="ellipse">
            <a:avLst/>
          </a:prstGeom>
          <a:solidFill>
            <a:schemeClr val="accent3">
              <a:alpha val="100000"/>
            </a:schemeClr>
          </a:solidFill>
        </p:spPr>
      </p:sp>
      <p:sp>
        <p:nvSpPr>
          <p:cNvPr id="57" name="TextBox 57"/>
          <p:cNvSpPr txBox="1"/>
          <p:nvPr/>
        </p:nvSpPr>
        <p:spPr>
          <a:xfrm>
            <a:off x="593834" y="4970424"/>
            <a:ext cx="687705" cy="253365"/>
          </a:xfrm>
          <a:prstGeom prst="rect">
            <a:avLst/>
          </a:prstGeom>
          <a:noFill/>
        </p:spPr>
        <p:txBody>
          <a:bodyPr vert="horz" wrap="none" lIns="91440" tIns="45720" rIns="91440" bIns="45720" rtlCol="0" anchor="t" anchorCtr="0">
            <a:spAutoFit/>
          </a:bodyPr>
          <a:lstStyle/>
          <a:p>
            <a:pPr algn="ctr">
              <a:lnSpc>
                <a:spcPct val="100000"/>
              </a:lnSpc>
              <a:spcBef>
                <a:spcPct val="0"/>
              </a:spcBef>
            </a:pPr>
            <a:r>
              <a:rPr lang="en-US" sz="1000">
                <a:solidFill>
                  <a:srgbClr val="FFFFFF">
                    <a:alpha val="100000"/>
                  </a:srgbClr>
                </a:solidFill>
                <a:latin typeface="Noto Sans SC"/>
                <a:ea typeface="Noto Sans SC"/>
                <a:cs typeface="Noto Sans SC"/>
              </a:rPr>
              <a:t>效果验证</a:t>
            </a:r>
            <a:endParaRPr lang="en-US" sz="1000">
              <a:solidFill>
                <a:srgbClr val="FFFFFF">
                  <a:alpha val="100000"/>
                </a:srgbClr>
              </a:solidFill>
              <a:latin typeface="Noto Sans SC"/>
              <a:ea typeface="Noto Sans SC"/>
              <a:cs typeface="Noto Sans SC"/>
            </a:endParaRPr>
          </a:p>
        </p:txBody>
      </p:sp>
      <p:sp>
        <p:nvSpPr>
          <p:cNvPr id="58" name="TextBox 58"/>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5S现场管理</a:t>
            </a:r>
            <a:endParaRPr lang="en-US" sz="3000" b="1">
              <a:solidFill>
                <a:schemeClr val="dk2">
                  <a:alpha val="100000"/>
                </a:schemeClr>
              </a:solidFill>
              <a:latin typeface="Noto Sans SC"/>
              <a:ea typeface="Noto Sans SC"/>
              <a:cs typeface="Noto Sans SC"/>
            </a:endParaRPr>
          </a:p>
        </p:txBody>
      </p:sp>
      <p:sp>
        <p:nvSpPr>
          <p:cNvPr id="59" name="Freeform 59"/>
          <p:cNvSpPr/>
          <p:nvPr/>
        </p:nvSpPr>
        <p:spPr>
          <a:xfrm>
            <a:off x="707860" y="4494372"/>
            <a:ext cx="466725" cy="400050"/>
          </a:xfrm>
          <a:custGeom>
            <a:avLst/>
            <a:gdLst/>
            <a:ahLst/>
            <a:cxnLst/>
            <a:rect l="l" t="t" r="r" b="b"/>
            <a:pathLst>
              <a:path w="304800" h="304800">
                <a:moveTo>
                  <a:pt x="152400" y="190500"/>
                </a:moveTo>
                <a:cubicBezTo>
                  <a:pt x="194481" y="190500"/>
                  <a:pt x="228562" y="156381"/>
                  <a:pt x="228562" y="114300"/>
                </a:cubicBezTo>
                <a:lnTo>
                  <a:pt x="228562" y="76200"/>
                </a:lnTo>
                <a:cubicBezTo>
                  <a:pt x="228562" y="23612"/>
                  <a:pt x="190500" y="0"/>
                  <a:pt x="152400" y="0"/>
                </a:cubicBezTo>
                <a:lnTo>
                  <a:pt x="76162" y="0"/>
                </a:lnTo>
                <a:cubicBezTo>
                  <a:pt x="38100" y="0"/>
                  <a:pt x="0" y="20241"/>
                  <a:pt x="0" y="76200"/>
                </a:cubicBezTo>
                <a:cubicBezTo>
                  <a:pt x="0" y="130969"/>
                  <a:pt x="38100" y="152400"/>
                  <a:pt x="76162" y="152400"/>
                </a:cubicBezTo>
                <a:lnTo>
                  <a:pt x="114300" y="152400"/>
                </a:lnTo>
                <a:cubicBezTo>
                  <a:pt x="135322" y="152400"/>
                  <a:pt x="152400" y="169478"/>
                  <a:pt x="152400" y="190500"/>
                </a:cubicBezTo>
                <a:close/>
              </a:path>
              <a:path w="304800" h="304800">
                <a:moveTo>
                  <a:pt x="247460" y="116329"/>
                </a:moveTo>
                <a:cubicBezTo>
                  <a:pt x="246345" y="167878"/>
                  <a:pt x="204197" y="209550"/>
                  <a:pt x="152400" y="209550"/>
                </a:cubicBezTo>
                <a:lnTo>
                  <a:pt x="133350" y="209550"/>
                </a:lnTo>
                <a:lnTo>
                  <a:pt x="133350" y="190500"/>
                </a:lnTo>
                <a:cubicBezTo>
                  <a:pt x="133350" y="179984"/>
                  <a:pt x="124797" y="171450"/>
                  <a:pt x="114300" y="171450"/>
                </a:cubicBezTo>
                <a:lnTo>
                  <a:pt x="78095" y="171450"/>
                </a:lnTo>
                <a:cubicBezTo>
                  <a:pt x="76952" y="177136"/>
                  <a:pt x="76248" y="183223"/>
                  <a:pt x="76200" y="189795"/>
                </a:cubicBezTo>
                <a:lnTo>
                  <a:pt x="76200" y="229333"/>
                </a:lnTo>
                <a:cubicBezTo>
                  <a:pt x="76600" y="271072"/>
                  <a:pt x="110566" y="304800"/>
                  <a:pt x="152400" y="304800"/>
                </a:cubicBezTo>
                <a:cubicBezTo>
                  <a:pt x="152400" y="283740"/>
                  <a:pt x="169478" y="266700"/>
                  <a:pt x="190500" y="266700"/>
                </a:cubicBezTo>
                <a:lnTo>
                  <a:pt x="228562" y="266700"/>
                </a:lnTo>
                <a:cubicBezTo>
                  <a:pt x="266700" y="266700"/>
                  <a:pt x="304800" y="245269"/>
                  <a:pt x="304800" y="190500"/>
                </a:cubicBezTo>
                <a:cubicBezTo>
                  <a:pt x="304800" y="143894"/>
                  <a:pt x="278273" y="122301"/>
                  <a:pt x="247460" y="116329"/>
                </a:cubicBezTo>
              </a:path>
            </a:pathLst>
          </a:custGeom>
          <a:solidFill>
            <a:srgbClr val="FFFFFF">
              <a:alpha val="100000"/>
            </a:srgbClr>
          </a:solid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41668" y="1405020"/>
            <a:ext cx="2857500" cy="695325"/>
          </a:xfrm>
          <a:prstGeom prst="rect">
            <a:avLst/>
          </a:prstGeom>
        </p:spPr>
        <p:txBody>
          <a:bodyPr vert="horz" wrap="square" lIns="123825" tIns="123825" rIns="57150" bIns="123825" rtlCol="0" anchor="b" anchorCtr="0">
            <a:noAutofit/>
          </a:bodyPr>
          <a:lstStyle/>
          <a:p>
            <a:pPr>
              <a:lnSpc>
                <a:spcPct val="120000"/>
              </a:lnSpc>
            </a:pPr>
            <a:r>
              <a:rPr lang="en-US" sz="2000" b="1">
                <a:solidFill>
                  <a:schemeClr val="accent1">
                    <a:alpha val="100000"/>
                  </a:schemeClr>
                </a:solidFill>
                <a:latin typeface="Noto Sans SC"/>
                <a:ea typeface="Noto Sans SC"/>
                <a:cs typeface="Noto Sans SC"/>
              </a:rPr>
              <a:t>自主维护</a:t>
            </a:r>
            <a:endParaRPr lang="en-US" sz="2000" b="1">
              <a:solidFill>
                <a:schemeClr val="accent1">
                  <a:alpha val="100000"/>
                </a:schemeClr>
              </a:solidFill>
              <a:latin typeface="Noto Sans SC"/>
              <a:ea typeface="Noto Sans SC"/>
              <a:cs typeface="Noto Sans SC"/>
            </a:endParaRPr>
          </a:p>
        </p:txBody>
      </p:sp>
      <p:sp>
        <p:nvSpPr>
          <p:cNvPr id="3" name="TextBox 3"/>
          <p:cNvSpPr txBox="1"/>
          <p:nvPr/>
        </p:nvSpPr>
        <p:spPr>
          <a:xfrm>
            <a:off x="1241668" y="1916915"/>
            <a:ext cx="4314825" cy="916471"/>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a:ea typeface="Noto Sans SC"/>
                <a:cs typeface="Noto Sans SC"/>
              </a:rPr>
              <a:t>操作人员参与设备的日常维护，如清洁、润滑、点检，增强对设备的了解，减少突发故障。</a:t>
            </a:r>
            <a:endParaRPr lang="en-US" sz="1500">
              <a:solidFill>
                <a:schemeClr val="dk1">
                  <a:alpha val="100000"/>
                </a:schemeClr>
              </a:solidFill>
              <a:latin typeface="Noto Sans SC"/>
              <a:ea typeface="Noto Sans SC"/>
              <a:cs typeface="Noto Sans SC"/>
            </a:endParaRPr>
          </a:p>
        </p:txBody>
      </p:sp>
      <p:sp>
        <p:nvSpPr>
          <p:cNvPr id="4" name="TextBox 4"/>
          <p:cNvSpPr txBox="1"/>
          <p:nvPr/>
        </p:nvSpPr>
        <p:spPr>
          <a:xfrm>
            <a:off x="7246698" y="1405020"/>
            <a:ext cx="2857500" cy="695325"/>
          </a:xfrm>
          <a:prstGeom prst="rect">
            <a:avLst/>
          </a:prstGeom>
        </p:spPr>
        <p:txBody>
          <a:bodyPr vert="horz" wrap="square" lIns="123825" tIns="123825" rIns="57150" bIns="123825" rtlCol="0" anchor="b" anchorCtr="0">
            <a:noAutofit/>
          </a:bodyPr>
          <a:lstStyle/>
          <a:p>
            <a:pPr>
              <a:lnSpc>
                <a:spcPct val="120000"/>
              </a:lnSpc>
            </a:pPr>
            <a:r>
              <a:rPr lang="en-US" sz="2000" b="1">
                <a:solidFill>
                  <a:schemeClr val="accent1">
                    <a:alpha val="100000"/>
                  </a:schemeClr>
                </a:solidFill>
                <a:latin typeface="Noto Sans SC"/>
                <a:ea typeface="Noto Sans SC"/>
                <a:cs typeface="Noto Sans SC"/>
              </a:rPr>
              <a:t>计划维护</a:t>
            </a:r>
            <a:endParaRPr lang="en-US" sz="2000" b="1">
              <a:solidFill>
                <a:schemeClr val="accent1">
                  <a:alpha val="100000"/>
                </a:schemeClr>
              </a:solidFill>
              <a:latin typeface="Noto Sans SC"/>
              <a:ea typeface="Noto Sans SC"/>
              <a:cs typeface="Noto Sans SC"/>
            </a:endParaRPr>
          </a:p>
        </p:txBody>
      </p:sp>
      <p:sp>
        <p:nvSpPr>
          <p:cNvPr id="5" name="TextBox 5"/>
          <p:cNvSpPr txBox="1"/>
          <p:nvPr/>
        </p:nvSpPr>
        <p:spPr>
          <a:xfrm>
            <a:off x="7246698" y="1916915"/>
            <a:ext cx="4295775" cy="966982"/>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制定预防性维护计划，定期检查、保养设备，延长设备寿命，降低停机时间和维修成本。</a:t>
            </a:r>
            <a:endParaRPr lang="en-US" sz="1500">
              <a:solidFill>
                <a:schemeClr val="dk1">
                  <a:alpha val="100000"/>
                </a:schemeClr>
              </a:solidFill>
              <a:latin typeface="Noto Sans SC"/>
              <a:ea typeface="Noto Sans SC"/>
              <a:cs typeface="Noto Sans SC"/>
            </a:endParaRPr>
          </a:p>
        </p:txBody>
      </p:sp>
      <p:sp>
        <p:nvSpPr>
          <p:cNvPr id="6" name="TextBox 6"/>
          <p:cNvSpPr txBox="1"/>
          <p:nvPr/>
        </p:nvSpPr>
        <p:spPr>
          <a:xfrm>
            <a:off x="1241668" y="3037215"/>
            <a:ext cx="2857500" cy="695325"/>
          </a:xfrm>
          <a:prstGeom prst="rect">
            <a:avLst/>
          </a:prstGeom>
        </p:spPr>
        <p:txBody>
          <a:bodyPr vert="horz" wrap="square" lIns="123825" tIns="123825" rIns="57150" bIns="123825" rtlCol="0" anchor="b" anchorCtr="0">
            <a:noAutofit/>
          </a:bodyPr>
          <a:lstStyle/>
          <a:p>
            <a:pPr>
              <a:lnSpc>
                <a:spcPct val="120000"/>
              </a:lnSpc>
            </a:pPr>
            <a:r>
              <a:rPr lang="en-US" sz="2000" b="1">
                <a:solidFill>
                  <a:schemeClr val="accent1">
                    <a:alpha val="100000"/>
                  </a:schemeClr>
                </a:solidFill>
                <a:latin typeface="Noto Sans SC"/>
                <a:ea typeface="Noto Sans SC"/>
                <a:cs typeface="Noto Sans SC"/>
              </a:rPr>
              <a:t>质量维护</a:t>
            </a:r>
            <a:endParaRPr lang="en-US" sz="2000" b="1">
              <a:solidFill>
                <a:schemeClr val="accent1">
                  <a:alpha val="100000"/>
                </a:schemeClr>
              </a:solidFill>
              <a:latin typeface="Noto Sans SC"/>
              <a:ea typeface="Noto Sans SC"/>
              <a:cs typeface="Noto Sans SC"/>
            </a:endParaRPr>
          </a:p>
        </p:txBody>
      </p:sp>
      <p:sp>
        <p:nvSpPr>
          <p:cNvPr id="7" name="TextBox 7"/>
          <p:cNvSpPr txBox="1"/>
          <p:nvPr/>
        </p:nvSpPr>
        <p:spPr>
          <a:xfrm>
            <a:off x="1241668" y="3547367"/>
            <a:ext cx="4314825" cy="89193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a:ea typeface="Noto Sans SC"/>
                <a:cs typeface="Noto Sans SC"/>
              </a:rPr>
              <a:t>通过设备维护减少生产过程中的质量波动，确保产品一致性，降低不良品率。</a:t>
            </a:r>
            <a:endParaRPr lang="en-US" sz="1500">
              <a:solidFill>
                <a:schemeClr val="dk1">
                  <a:alpha val="100000"/>
                </a:schemeClr>
              </a:solidFill>
              <a:latin typeface="Noto Sans SC"/>
              <a:ea typeface="Noto Sans SC"/>
              <a:cs typeface="Noto Sans SC"/>
            </a:endParaRPr>
          </a:p>
        </p:txBody>
      </p:sp>
      <p:sp>
        <p:nvSpPr>
          <p:cNvPr id="8" name="TextBox 8"/>
          <p:cNvSpPr txBox="1"/>
          <p:nvPr/>
        </p:nvSpPr>
        <p:spPr>
          <a:xfrm>
            <a:off x="7246698" y="3037215"/>
            <a:ext cx="2857500" cy="695325"/>
          </a:xfrm>
          <a:prstGeom prst="rect">
            <a:avLst/>
          </a:prstGeom>
        </p:spPr>
        <p:txBody>
          <a:bodyPr vert="horz" wrap="square" lIns="123825" tIns="123825" rIns="57150" bIns="123825" rtlCol="0" anchor="b" anchorCtr="0">
            <a:noAutofit/>
          </a:bodyPr>
          <a:lstStyle/>
          <a:p>
            <a:pPr>
              <a:lnSpc>
                <a:spcPct val="120000"/>
              </a:lnSpc>
            </a:pPr>
            <a:r>
              <a:rPr lang="en-US" sz="2000" b="1">
                <a:solidFill>
                  <a:schemeClr val="accent1">
                    <a:alpha val="100000"/>
                  </a:schemeClr>
                </a:solidFill>
                <a:latin typeface="Noto Sans SC"/>
                <a:ea typeface="Noto Sans SC"/>
                <a:cs typeface="Noto Sans SC"/>
              </a:rPr>
              <a:t>早期管理</a:t>
            </a:r>
            <a:endParaRPr lang="en-US" sz="2000" b="1">
              <a:solidFill>
                <a:schemeClr val="accent1">
                  <a:alpha val="100000"/>
                </a:schemeClr>
              </a:solidFill>
              <a:latin typeface="Noto Sans SC"/>
              <a:ea typeface="Noto Sans SC"/>
              <a:cs typeface="Noto Sans SC"/>
            </a:endParaRPr>
          </a:p>
        </p:txBody>
      </p:sp>
      <p:sp>
        <p:nvSpPr>
          <p:cNvPr id="9" name="TextBox 9"/>
          <p:cNvSpPr txBox="1"/>
          <p:nvPr/>
        </p:nvSpPr>
        <p:spPr>
          <a:xfrm>
            <a:off x="7246698" y="3547367"/>
            <a:ext cx="4295775" cy="89193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在新设备引入阶段就考虑维护需求，优化设计，减少后续维护难度和成本。</a:t>
            </a:r>
            <a:endParaRPr lang="en-US" sz="1500">
              <a:solidFill>
                <a:schemeClr val="dk1">
                  <a:alpha val="100000"/>
                </a:schemeClr>
              </a:solidFill>
              <a:latin typeface="Noto Sans SC"/>
              <a:ea typeface="Noto Sans SC"/>
              <a:cs typeface="Noto Sans SC"/>
            </a:endParaRPr>
          </a:p>
        </p:txBody>
      </p:sp>
      <p:sp>
        <p:nvSpPr>
          <p:cNvPr id="10" name="TextBox 10"/>
          <p:cNvSpPr txBox="1"/>
          <p:nvPr/>
        </p:nvSpPr>
        <p:spPr>
          <a:xfrm>
            <a:off x="1241668" y="4693420"/>
            <a:ext cx="2857500" cy="695325"/>
          </a:xfrm>
          <a:prstGeom prst="rect">
            <a:avLst/>
          </a:prstGeom>
        </p:spPr>
        <p:txBody>
          <a:bodyPr vert="horz" wrap="square" lIns="123825" tIns="123825" rIns="57150" bIns="123825" rtlCol="0" anchor="b" anchorCtr="0">
            <a:noAutofit/>
          </a:bodyPr>
          <a:lstStyle/>
          <a:p>
            <a:pPr>
              <a:lnSpc>
                <a:spcPct val="120000"/>
              </a:lnSpc>
            </a:pPr>
            <a:r>
              <a:rPr lang="en-US" sz="2000" b="1">
                <a:solidFill>
                  <a:schemeClr val="accent1">
                    <a:alpha val="100000"/>
                  </a:schemeClr>
                </a:solidFill>
                <a:latin typeface="Noto Sans SC"/>
                <a:ea typeface="Noto Sans SC"/>
                <a:cs typeface="Noto Sans SC"/>
              </a:rPr>
              <a:t>教育培训</a:t>
            </a:r>
            <a:endParaRPr lang="en-US" sz="2000" b="1">
              <a:solidFill>
                <a:schemeClr val="accent1">
                  <a:alpha val="100000"/>
                </a:schemeClr>
              </a:solidFill>
              <a:latin typeface="Noto Sans SC"/>
              <a:ea typeface="Noto Sans SC"/>
              <a:cs typeface="Noto Sans SC"/>
            </a:endParaRPr>
          </a:p>
        </p:txBody>
      </p:sp>
      <p:sp>
        <p:nvSpPr>
          <p:cNvPr id="11" name="TextBox 11"/>
          <p:cNvSpPr txBox="1"/>
          <p:nvPr/>
        </p:nvSpPr>
        <p:spPr>
          <a:xfrm>
            <a:off x="1241668" y="5155321"/>
            <a:ext cx="4314825" cy="89193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对员工进行TPM理念和技能培训，提升全员维护意识和能力，形成持续改进的文化。</a:t>
            </a:r>
            <a:endParaRPr lang="en-US" sz="1500">
              <a:solidFill>
                <a:schemeClr val="dk1">
                  <a:alpha val="100000"/>
                </a:schemeClr>
              </a:solidFill>
              <a:latin typeface="Noto Sans SC"/>
              <a:ea typeface="Noto Sans SC"/>
              <a:cs typeface="Noto Sans SC"/>
            </a:endParaRPr>
          </a:p>
        </p:txBody>
      </p:sp>
      <p:sp>
        <p:nvSpPr>
          <p:cNvPr id="12" name="TextBox 12"/>
          <p:cNvSpPr txBox="1"/>
          <p:nvPr/>
        </p:nvSpPr>
        <p:spPr>
          <a:xfrm>
            <a:off x="7246698" y="4693420"/>
            <a:ext cx="2857500" cy="695325"/>
          </a:xfrm>
          <a:prstGeom prst="rect">
            <a:avLst/>
          </a:prstGeom>
        </p:spPr>
        <p:txBody>
          <a:bodyPr vert="horz" wrap="square" lIns="123825" tIns="123825" rIns="57150" bIns="123825" rtlCol="0" anchor="b" anchorCtr="0">
            <a:noAutofit/>
          </a:bodyPr>
          <a:lstStyle/>
          <a:p>
            <a:pPr>
              <a:lnSpc>
                <a:spcPct val="120000"/>
              </a:lnSpc>
            </a:pPr>
            <a:r>
              <a:rPr lang="en-US" sz="2000" b="1">
                <a:solidFill>
                  <a:schemeClr val="accent1">
                    <a:alpha val="100000"/>
                  </a:schemeClr>
                </a:solidFill>
                <a:latin typeface="Noto Sans SC"/>
                <a:ea typeface="Noto Sans SC"/>
                <a:cs typeface="Noto Sans SC"/>
              </a:rPr>
              <a:t>安全环境</a:t>
            </a:r>
            <a:endParaRPr lang="en-US" sz="2000" b="1">
              <a:solidFill>
                <a:schemeClr val="accent1">
                  <a:alpha val="100000"/>
                </a:schemeClr>
              </a:solidFill>
              <a:latin typeface="Noto Sans SC"/>
              <a:ea typeface="Noto Sans SC"/>
              <a:cs typeface="Noto Sans SC"/>
            </a:endParaRPr>
          </a:p>
        </p:txBody>
      </p:sp>
      <p:sp>
        <p:nvSpPr>
          <p:cNvPr id="13" name="TextBox 13"/>
          <p:cNvSpPr txBox="1"/>
          <p:nvPr/>
        </p:nvSpPr>
        <p:spPr>
          <a:xfrm>
            <a:off x="7246698" y="5155321"/>
            <a:ext cx="4295775" cy="89193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a:ea typeface="Noto Sans SC"/>
                <a:cs typeface="Noto Sans SC"/>
              </a:rPr>
              <a:t>通过TPM管理消除安全隐患，改善工作环境，保障员工健康和生产安全。</a:t>
            </a:r>
            <a:endParaRPr lang="en-US" sz="1500">
              <a:solidFill>
                <a:schemeClr val="dk1">
                  <a:alpha val="100000"/>
                </a:schemeClr>
              </a:solidFill>
              <a:latin typeface="Noto Sans SC"/>
              <a:ea typeface="Noto Sans SC"/>
              <a:cs typeface="Noto Sans SC"/>
            </a:endParaRPr>
          </a:p>
        </p:txBody>
      </p:sp>
      <p:sp>
        <p:nvSpPr>
          <p:cNvPr id="14" name="TextBox 1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TPM全员生产维护</a:t>
            </a:r>
            <a:endParaRPr lang="en-US" sz="3000" b="1">
              <a:solidFill>
                <a:schemeClr val="dk2">
                  <a:alpha val="100000"/>
                </a:schemeClr>
              </a:solidFill>
              <a:latin typeface="Noto Sans SC"/>
              <a:ea typeface="Noto Sans SC"/>
              <a:cs typeface="Noto Sans SC"/>
            </a:endParaRPr>
          </a:p>
        </p:txBody>
      </p:sp>
      <p:sp>
        <p:nvSpPr>
          <p:cNvPr id="15" name="TextBox 15"/>
          <p:cNvSpPr txBox="1"/>
          <p:nvPr/>
        </p:nvSpPr>
        <p:spPr>
          <a:xfrm>
            <a:off x="325363" y="1452351"/>
            <a:ext cx="916305" cy="1143590"/>
          </a:xfrm>
          <a:prstGeom prst="rect">
            <a:avLst/>
          </a:prstGeom>
        </p:spPr>
        <p:txBody>
          <a:bodyPr vert="horz" wrap="square" lIns="0" tIns="0" rIns="0" bIns="0" rtlCol="0" anchor="t" anchorCtr="0">
            <a:noAutofit/>
          </a:bodyPr>
          <a:lstStyle/>
          <a:p>
            <a:pPr algn="r">
              <a:lnSpc>
                <a:spcPct val="100000"/>
              </a:lnSpc>
              <a:spcBef>
                <a:spcPts val="375"/>
              </a:spcBef>
            </a:pPr>
            <a:r>
              <a:rPr lang="en-US" sz="4950" b="1">
                <a:solidFill>
                  <a:schemeClr val="accent1">
                    <a:alpha val="100000"/>
                  </a:schemeClr>
                </a:solidFill>
                <a:latin typeface="Helvetica"/>
                <a:ea typeface="Helvetica"/>
                <a:cs typeface="Helvetica"/>
              </a:rPr>
              <a:t>01</a:t>
            </a:r>
            <a:endParaRPr lang="en-US" sz="4950" b="1">
              <a:solidFill>
                <a:schemeClr val="accent1">
                  <a:alpha val="100000"/>
                </a:schemeClr>
              </a:solidFill>
              <a:latin typeface="Helvetica"/>
              <a:ea typeface="Helvetica"/>
              <a:cs typeface="Helvetica"/>
            </a:endParaRPr>
          </a:p>
        </p:txBody>
      </p:sp>
      <p:sp>
        <p:nvSpPr>
          <p:cNvPr id="16" name="TextBox 16"/>
          <p:cNvSpPr txBox="1"/>
          <p:nvPr/>
        </p:nvSpPr>
        <p:spPr>
          <a:xfrm>
            <a:off x="6231800" y="1461876"/>
            <a:ext cx="916305" cy="1143590"/>
          </a:xfrm>
          <a:prstGeom prst="rect">
            <a:avLst/>
          </a:prstGeom>
        </p:spPr>
        <p:txBody>
          <a:bodyPr vert="horz" wrap="square" lIns="0" tIns="0" rIns="0" bIns="0" rtlCol="0" anchor="t" anchorCtr="0">
            <a:noAutofit/>
          </a:bodyPr>
          <a:lstStyle/>
          <a:p>
            <a:pPr algn="r">
              <a:lnSpc>
                <a:spcPct val="100000"/>
              </a:lnSpc>
              <a:spcBef>
                <a:spcPts val="375"/>
              </a:spcBef>
            </a:pPr>
            <a:r>
              <a:rPr lang="en-US" sz="4950" b="1">
                <a:solidFill>
                  <a:schemeClr val="accent1">
                    <a:alpha val="100000"/>
                  </a:schemeClr>
                </a:solidFill>
                <a:latin typeface="Helvetica"/>
                <a:ea typeface="Helvetica"/>
                <a:cs typeface="Helvetica"/>
              </a:rPr>
              <a:t>02</a:t>
            </a:r>
            <a:endParaRPr lang="en-US" sz="4950" b="1">
              <a:solidFill>
                <a:schemeClr val="accent1">
                  <a:alpha val="100000"/>
                </a:schemeClr>
              </a:solidFill>
              <a:latin typeface="Helvetica"/>
              <a:ea typeface="Helvetica"/>
              <a:cs typeface="Helvetica"/>
            </a:endParaRPr>
          </a:p>
        </p:txBody>
      </p:sp>
      <p:sp>
        <p:nvSpPr>
          <p:cNvPr id="17" name="TextBox 17"/>
          <p:cNvSpPr txBox="1"/>
          <p:nvPr/>
        </p:nvSpPr>
        <p:spPr>
          <a:xfrm>
            <a:off x="262865" y="3084545"/>
            <a:ext cx="916305" cy="1143590"/>
          </a:xfrm>
          <a:prstGeom prst="rect">
            <a:avLst/>
          </a:prstGeom>
        </p:spPr>
        <p:txBody>
          <a:bodyPr vert="horz" wrap="square" lIns="0" tIns="0" rIns="0" bIns="0" rtlCol="0" anchor="t" anchorCtr="0">
            <a:noAutofit/>
          </a:bodyPr>
          <a:lstStyle/>
          <a:p>
            <a:pPr algn="r">
              <a:lnSpc>
                <a:spcPct val="100000"/>
              </a:lnSpc>
              <a:spcBef>
                <a:spcPts val="375"/>
              </a:spcBef>
            </a:pPr>
            <a:r>
              <a:rPr lang="en-US" sz="4950" b="1">
                <a:solidFill>
                  <a:schemeClr val="accent1">
                    <a:alpha val="100000"/>
                  </a:schemeClr>
                </a:solidFill>
                <a:latin typeface="Helvetica"/>
                <a:ea typeface="Helvetica"/>
                <a:cs typeface="Helvetica"/>
              </a:rPr>
              <a:t>03</a:t>
            </a:r>
            <a:endParaRPr lang="en-US" sz="4950" b="1">
              <a:solidFill>
                <a:schemeClr val="accent1">
                  <a:alpha val="100000"/>
                </a:schemeClr>
              </a:solidFill>
              <a:latin typeface="Helvetica"/>
              <a:ea typeface="Helvetica"/>
              <a:cs typeface="Helvetica"/>
            </a:endParaRPr>
          </a:p>
        </p:txBody>
      </p:sp>
      <p:sp>
        <p:nvSpPr>
          <p:cNvPr id="18" name="TextBox 18"/>
          <p:cNvSpPr txBox="1"/>
          <p:nvPr/>
        </p:nvSpPr>
        <p:spPr>
          <a:xfrm>
            <a:off x="6231800" y="3094070"/>
            <a:ext cx="916305" cy="1143590"/>
          </a:xfrm>
          <a:prstGeom prst="rect">
            <a:avLst/>
          </a:prstGeom>
        </p:spPr>
        <p:txBody>
          <a:bodyPr vert="horz" wrap="square" lIns="0" tIns="0" rIns="0" bIns="0" rtlCol="0" anchor="t" anchorCtr="0">
            <a:noAutofit/>
          </a:bodyPr>
          <a:lstStyle/>
          <a:p>
            <a:pPr algn="r">
              <a:lnSpc>
                <a:spcPct val="100000"/>
              </a:lnSpc>
              <a:spcBef>
                <a:spcPts val="375"/>
              </a:spcBef>
            </a:pPr>
            <a:r>
              <a:rPr lang="en-US" sz="4950" b="1">
                <a:solidFill>
                  <a:schemeClr val="accent1">
                    <a:alpha val="100000"/>
                  </a:schemeClr>
                </a:solidFill>
                <a:latin typeface="Helvetica"/>
                <a:ea typeface="Helvetica"/>
                <a:cs typeface="Helvetica"/>
              </a:rPr>
              <a:t>04</a:t>
            </a:r>
            <a:endParaRPr lang="en-US" sz="4950" b="1">
              <a:solidFill>
                <a:schemeClr val="accent1">
                  <a:alpha val="100000"/>
                </a:schemeClr>
              </a:solidFill>
              <a:latin typeface="Helvetica"/>
              <a:ea typeface="Helvetica"/>
              <a:cs typeface="Helvetica"/>
            </a:endParaRPr>
          </a:p>
        </p:txBody>
      </p:sp>
      <p:sp>
        <p:nvSpPr>
          <p:cNvPr id="19" name="TextBox 19"/>
          <p:cNvSpPr txBox="1"/>
          <p:nvPr/>
        </p:nvSpPr>
        <p:spPr>
          <a:xfrm>
            <a:off x="262865" y="4754608"/>
            <a:ext cx="916305" cy="1143590"/>
          </a:xfrm>
          <a:prstGeom prst="rect">
            <a:avLst/>
          </a:prstGeom>
        </p:spPr>
        <p:txBody>
          <a:bodyPr vert="horz" wrap="square" lIns="0" tIns="0" rIns="0" bIns="0" rtlCol="0" anchor="t" anchorCtr="0">
            <a:noAutofit/>
          </a:bodyPr>
          <a:lstStyle/>
          <a:p>
            <a:pPr algn="r">
              <a:lnSpc>
                <a:spcPct val="100000"/>
              </a:lnSpc>
              <a:spcBef>
                <a:spcPts val="375"/>
              </a:spcBef>
            </a:pPr>
            <a:r>
              <a:rPr lang="en-US" sz="4950" b="1">
                <a:solidFill>
                  <a:schemeClr val="accent1">
                    <a:alpha val="100000"/>
                  </a:schemeClr>
                </a:solidFill>
                <a:latin typeface="Helvetica"/>
                <a:ea typeface="Helvetica"/>
                <a:cs typeface="Helvetica"/>
              </a:rPr>
              <a:t>05</a:t>
            </a:r>
            <a:endParaRPr lang="en-US" sz="4950" b="1">
              <a:solidFill>
                <a:schemeClr val="accent1">
                  <a:alpha val="100000"/>
                </a:schemeClr>
              </a:solidFill>
              <a:latin typeface="Helvetica"/>
              <a:ea typeface="Helvetica"/>
              <a:cs typeface="Helvetica"/>
            </a:endParaRPr>
          </a:p>
        </p:txBody>
      </p:sp>
      <p:sp>
        <p:nvSpPr>
          <p:cNvPr id="20" name="TextBox 20"/>
          <p:cNvSpPr txBox="1"/>
          <p:nvPr/>
        </p:nvSpPr>
        <p:spPr>
          <a:xfrm>
            <a:off x="6231800" y="4754608"/>
            <a:ext cx="916305" cy="1143590"/>
          </a:xfrm>
          <a:prstGeom prst="rect">
            <a:avLst/>
          </a:prstGeom>
        </p:spPr>
        <p:txBody>
          <a:bodyPr vert="horz" wrap="square" lIns="0" tIns="0" rIns="0" bIns="0" rtlCol="0" anchor="t" anchorCtr="0">
            <a:noAutofit/>
          </a:bodyPr>
          <a:lstStyle/>
          <a:p>
            <a:pPr algn="r">
              <a:lnSpc>
                <a:spcPct val="100000"/>
              </a:lnSpc>
              <a:spcBef>
                <a:spcPts val="375"/>
              </a:spcBef>
            </a:pPr>
            <a:r>
              <a:rPr lang="en-US" sz="4950" b="1">
                <a:solidFill>
                  <a:schemeClr val="accent1">
                    <a:alpha val="100000"/>
                  </a:schemeClr>
                </a:solidFill>
                <a:latin typeface="Helvetica"/>
                <a:ea typeface="Helvetica"/>
                <a:cs typeface="Helvetica"/>
              </a:rPr>
              <a:t>06</a:t>
            </a:r>
            <a:endParaRPr lang="en-US" sz="4950" b="1">
              <a:solidFill>
                <a:schemeClr val="accent1">
                  <a:alpha val="100000"/>
                </a:schemeClr>
              </a:solidFill>
              <a:latin typeface="Helvetica"/>
              <a:ea typeface="Helvetica"/>
              <a:cs typeface="Helvetica"/>
            </a:endParaRPr>
          </a:p>
        </p:txBody>
      </p:sp>
    </p:spTree>
  </p:cSld>
  <p:clrMapOvr>
    <a:masterClrMapping/>
  </p:clrMapOvr>
</p:sld>
</file>

<file path=ppt/theme/theme1.xml><?xml version="1.0" encoding="utf-8"?>
<a:theme xmlns:a="http://schemas.openxmlformats.org/drawingml/2006/main" name="Office 主题​​">
  <a:themeElements>
    <a:clrScheme name="Office">
      <a:dk1>
        <a:srgbClr val="020A49"/>
      </a:dk1>
      <a:lt1>
        <a:srgbClr val="FBFEFF"/>
      </a:lt1>
      <a:dk2>
        <a:srgbClr val="020A49"/>
      </a:dk2>
      <a:lt2>
        <a:srgbClr val="CADDF0"/>
      </a:lt2>
      <a:accent1>
        <a:srgbClr val="1338FD"/>
      </a:accent1>
      <a:accent2>
        <a:srgbClr val="1338FD"/>
      </a:accent2>
      <a:accent3>
        <a:srgbClr val="1B96DB"/>
      </a:accent3>
      <a:accent4>
        <a:srgbClr val="32C5DA"/>
      </a:accent4>
      <a:accent5>
        <a:srgbClr val="1CCDF0"/>
      </a:accent5>
      <a:accent6>
        <a:srgbClr val="338DE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44546A"/>
      </a:dk2>
      <a:lt2>
        <a:srgbClr val="E7E6E6"/>
      </a:lt2>
      <a:accent1>
        <a:srgbClr val="BE382D"/>
      </a:accent1>
      <a:accent2>
        <a:srgbClr val="0079C2"/>
      </a:accent2>
      <a:accent3>
        <a:srgbClr val="FFFFFF"/>
      </a:accent3>
      <a:accent4>
        <a:srgbClr val="000000"/>
      </a:accent4>
      <a:accent5>
        <a:srgbClr val="DBAEAC"/>
      </a:accent5>
      <a:accent6>
        <a:srgbClr val="006CAE"/>
      </a:accent6>
      <a:hlink>
        <a:srgbClr val="0563C1"/>
      </a:hlink>
      <a:folHlink>
        <a:srgbClr val="954F72"/>
      </a:folHlink>
    </a:clrScheme>
    <a:fontScheme name="">
      <a:majorFont>
        <a:latin typeface="Eras Medium ITC"/>
        <a:ea typeface="微软雅黑"/>
        <a:cs typeface=""/>
      </a:majorFont>
      <a:minorFont>
        <a:latin typeface="Eras Medium ITC"/>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4546A"/>
        </a:dk2>
        <a:lt2>
          <a:srgbClr val="E7E6E6"/>
        </a:lt2>
        <a:accent1>
          <a:srgbClr val="BE382D"/>
        </a:accent1>
        <a:accent2>
          <a:srgbClr val="0079C2"/>
        </a:accent2>
        <a:accent3>
          <a:srgbClr val="FFFFFF"/>
        </a:accent3>
        <a:accent4>
          <a:srgbClr val="000000"/>
        </a:accent4>
        <a:accent5>
          <a:srgbClr val="DBAEAC"/>
        </a:accent5>
        <a:accent6>
          <a:srgbClr val="006CAE"/>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4748</Words>
  <Application>WPS 演示</Application>
  <PresentationFormat>宽屏</PresentationFormat>
  <Paragraphs>736</Paragraphs>
  <Slides>27</Slides>
  <Notes>0</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27</vt:i4>
      </vt:variant>
    </vt:vector>
  </HeadingPairs>
  <TitlesOfParts>
    <vt:vector size="52" baseType="lpstr">
      <vt:lpstr>Arial</vt:lpstr>
      <vt:lpstr>宋体</vt:lpstr>
      <vt:lpstr>Wingdings</vt:lpstr>
      <vt:lpstr>Noto Sans SC</vt:lpstr>
      <vt:lpstr>Thonburi</vt:lpstr>
      <vt:lpstr>Helvetica</vt:lpstr>
      <vt:lpstr>宋体</vt:lpstr>
      <vt:lpstr>宋体-简</vt:lpstr>
      <vt:lpstr>微软雅黑</vt:lpstr>
      <vt:lpstr>汉仪旗黑</vt:lpstr>
      <vt:lpstr>Arial Unicode MS</vt:lpstr>
      <vt:lpstr>等线 Light</vt:lpstr>
      <vt:lpstr>苹方-简</vt:lpstr>
      <vt:lpstr>等线</vt:lpstr>
      <vt:lpstr>Calibri</vt:lpstr>
      <vt:lpstr>Helvetica Neue</vt:lpstr>
      <vt:lpstr>Arial</vt:lpstr>
      <vt:lpstr>Helvetica</vt:lpstr>
      <vt:lpstr>Noto Sans SC</vt:lpstr>
      <vt:lpstr>Eras Medium ITC</vt:lpstr>
      <vt:lpstr>儷宋 Pro</vt:lpstr>
      <vt:lpstr>Eras Light ITC</vt:lpstr>
      <vt:lpstr>Segoe UI</vt:lpstr>
      <vt:lpstr>Office 主题​​</vt:lpstr>
      <vt:lpstr>2_Office 主题</vt:lpstr>
      <vt:lpstr>SPC统计过程控制实战培训（含Minitab操作）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zhangqishou</dc:creator>
  <cp:lastModifiedBy>王新民</cp:lastModifiedBy>
  <cp:revision>3</cp:revision>
  <dcterms:created xsi:type="dcterms:W3CDTF">2026-03-31T14:08:40Z</dcterms:created>
  <dcterms:modified xsi:type="dcterms:W3CDTF">2026-03-31T14:08:40Z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001191110000802100433B10001","ProduceID":"aa308246de72dd4f822287924d5e3654_1774965935_2b92bec23822394e0db9ce92e82f64c4","ReservedCode1":"d8f8d2b3a5111bf87eba3b40feaf4d485992c4d5614703e88e102d45286cd73c","ContentPropagator":"001191110000802100433B10001","PropagateID":"aa308246de72dd4f822287924d5e3654_1774965935_2b92bec23822394e0db9ce92e82f64c4","ReservedCode2":"d8f8d2b3a5111bf87eba3b40feaf4d485992c4d5614703e88e102d45286cd73c"}</vt:lpwstr>
  </property>
  <property fmtid="{D5CDD505-2E9C-101B-9397-08002B2CF9AE}" pid="3" name="ICV">
    <vt:lpwstr>CB75E5AA5E517D9568D5CB692EF3363F_42</vt:lpwstr>
  </property>
  <property fmtid="{D5CDD505-2E9C-101B-9397-08002B2CF9AE}" pid="4" name="KSOProductBuildVer">
    <vt:lpwstr>2052-12.1.23155.23155</vt:lpwstr>
  </property>
</Properties>
</file>