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4"/>
  </p:notesMasterIdLst>
  <p:handoutMasterIdLst>
    <p:handoutMasterId r:id="rId30"/>
  </p:handoutMasterIdLst>
  <p:sldIdLst>
    <p:sldId id="283" r:id="rId3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273" r:id="rId29"/>
  </p:sldIdLst>
  <p:sldSz cx="12192000" cy="6858000"/>
  <p:notesSz cx="6858000" cy="9144000"/>
  <p:embeddedFontLst>
    <p:embeddedFont>
      <p:font typeface="宋体" pitchFamily="2" charset="-122"/>
      <p:regular r:id="rId35"/>
    </p:embeddedFont>
    <p:embeddedFont>
      <p:font typeface="Eras Medium ITC" panose="020B0602030504020804" pitchFamily="2" charset="0"/>
      <p:regular r:id="rId36"/>
    </p:embeddedFont>
    <p:embeddedFont>
      <p:font typeface="微软雅黑" pitchFamily="2" charset="-122"/>
      <p:regular r:id="rId37"/>
    </p:embeddedFont>
    <p:embeddedFont>
      <p:font typeface="STXinwei" panose="02010800040101010101" pitchFamily="2" charset="-122"/>
      <p:regular r:id="rId38"/>
    </p:embeddedFont>
    <p:embeddedFont>
      <p:font typeface="微软雅黑"/>
      <p:regular r:id="rId39"/>
    </p:embeddedFont>
    <p:embeddedFont>
      <p:font typeface="宋体" charset="0"/>
      <p:regular r:id="rId40"/>
    </p:embeddedFont>
    <p:embeddedFont>
      <p:font typeface="Eras Light ITC" panose="020B0402030504020804" pitchFamily="2" charset="0"/>
      <p:regular r:id="rId41"/>
    </p:embeddedFont>
  </p:embeddedFont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90204" pitchFamily="34" charset="0"/>
      <a:buNone/>
      <a:defRPr b="0" i="0" u="none" kern="1200" baseline="0">
        <a:solidFill>
          <a:schemeClr val="tx1"/>
        </a:solidFill>
        <a:latin typeface="Eras Medium ITC" panose="020B0602030504020804" pitchFamily="2" charset="0"/>
        <a:ea typeface="微软雅黑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90204" pitchFamily="34" charset="0"/>
      <a:buNone/>
      <a:defRPr b="0" i="0" u="none" kern="1200" baseline="0">
        <a:solidFill>
          <a:schemeClr val="tx1"/>
        </a:solidFill>
        <a:latin typeface="Eras Medium ITC" panose="020B0602030504020804" pitchFamily="2" charset="0"/>
        <a:ea typeface="微软雅黑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90204" pitchFamily="34" charset="0"/>
      <a:buNone/>
      <a:defRPr b="0" i="0" u="none" kern="1200" baseline="0">
        <a:solidFill>
          <a:schemeClr val="tx1"/>
        </a:solidFill>
        <a:latin typeface="Eras Medium ITC" panose="020B0602030504020804" pitchFamily="2" charset="0"/>
        <a:ea typeface="微软雅黑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90204" pitchFamily="34" charset="0"/>
      <a:buNone/>
      <a:defRPr b="0" i="0" u="none" kern="1200" baseline="0">
        <a:solidFill>
          <a:schemeClr val="tx1"/>
        </a:solidFill>
        <a:latin typeface="Eras Medium ITC" panose="020B0602030504020804" pitchFamily="2" charset="0"/>
        <a:ea typeface="微软雅黑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90204" pitchFamily="34" charset="0"/>
      <a:buNone/>
      <a:defRPr b="0" i="0" u="none" kern="1200" baseline="0">
        <a:solidFill>
          <a:schemeClr val="tx1"/>
        </a:solidFill>
        <a:latin typeface="Eras Medium ITC" panose="020B0602030504020804" pitchFamily="2" charset="0"/>
        <a:ea typeface="微软雅黑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90204" pitchFamily="34" charset="0"/>
      <a:buNone/>
      <a:defRPr b="0" i="0" u="none" kern="1200" baseline="0">
        <a:solidFill>
          <a:schemeClr val="tx1"/>
        </a:solidFill>
        <a:latin typeface="Eras Medium ITC" panose="020B0602030504020804" pitchFamily="2" charset="0"/>
        <a:ea typeface="微软雅黑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90204" pitchFamily="34" charset="0"/>
      <a:buNone/>
      <a:defRPr b="0" i="0" u="none" kern="1200" baseline="0">
        <a:solidFill>
          <a:schemeClr val="tx1"/>
        </a:solidFill>
        <a:latin typeface="Eras Medium ITC" panose="020B0602030504020804" pitchFamily="2" charset="0"/>
        <a:ea typeface="微软雅黑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90204" pitchFamily="34" charset="0"/>
      <a:buNone/>
      <a:defRPr b="0" i="0" u="none" kern="1200" baseline="0">
        <a:solidFill>
          <a:schemeClr val="tx1"/>
        </a:solidFill>
        <a:latin typeface="Eras Medium ITC" panose="020B0602030504020804" pitchFamily="2" charset="0"/>
        <a:ea typeface="微软雅黑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90204" pitchFamily="34" charset="0"/>
      <a:buNone/>
      <a:defRPr b="0" i="0" u="none" kern="1200" baseline="0">
        <a:solidFill>
          <a:schemeClr val="tx1"/>
        </a:solidFill>
        <a:latin typeface="Eras Medium ITC" panose="020B0602030504020804" pitchFamily="2" charset="0"/>
        <a:ea typeface="微软雅黑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1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1005" userDrawn="1">
          <p15:clr>
            <a:srgbClr val="A4A3A4"/>
          </p15:clr>
        </p15:guide>
        <p15:guide id="4" pos="665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PS_1679281038" initials="W" lastIdx="0" clrIdx="0"/>
  <p:cmAuthor id="2" name="123" initials="1" lastIdx="0" clrIdx="1"/>
  <p:cmAuthor id="3" name="作者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382D"/>
    <a:srgbClr val="E61E0F"/>
    <a:srgbClr val="FF8900"/>
    <a:srgbClr val="F03C0A"/>
    <a:srgbClr val="0079C2"/>
    <a:srgbClr val="0079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 showGuides="1">
      <p:cViewPr varScale="1">
        <p:scale>
          <a:sx n="116" d="100"/>
          <a:sy n="116" d="100"/>
        </p:scale>
        <p:origin x="600" y="192"/>
      </p:cViewPr>
      <p:guideLst>
        <p:guide orient="horz" pos="2201"/>
        <p:guide pos="3840"/>
        <p:guide pos="1005"/>
        <p:guide pos="66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1" Type="http://schemas.openxmlformats.org/officeDocument/2006/relationships/font" Target="fonts/font7.fntdata"/><Relationship Id="rId4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39" Type="http://schemas.openxmlformats.org/officeDocument/2006/relationships/font" Target="fonts/font5.fntdata"/><Relationship Id="rId38" Type="http://schemas.openxmlformats.org/officeDocument/2006/relationships/font" Target="fonts/font4.fntdata"/><Relationship Id="rId37" Type="http://schemas.openxmlformats.org/officeDocument/2006/relationships/font" Target="fonts/font3.fntdata"/><Relationship Id="rId36" Type="http://schemas.openxmlformats.org/officeDocument/2006/relationships/font" Target="fonts/font2.fntdata"/><Relationship Id="rId35" Type="http://schemas.openxmlformats.org/officeDocument/2006/relationships/font" Target="fonts/font1.fntdata"/><Relationship Id="rId34" Type="http://schemas.openxmlformats.org/officeDocument/2006/relationships/commentAuthors" Target="commentAuthors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0F9B84EA-7D68-4D60-9CB1-D50884785D1C}" type="datetimeFigureOut">
              <a:rPr lang="zh-CN" altLang="en-US" strike="noStrike" noProof="1" smtClean="0">
                <a:latin typeface="Eras Medium ITC" panose="020B0602030504020804" pitchFamily="2" charset="0"/>
                <a:ea typeface="微软雅黑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8D4E0FC9-F1F8-4FAE-9988-3BA365CFD46F}" type="slidenum">
              <a:rPr lang="zh-CN" altLang="en-US" strike="noStrike" noProof="1" smtClean="0">
                <a:latin typeface="Eras Medium ITC" panose="020B0602030504020804" pitchFamily="2" charset="0"/>
                <a:ea typeface="微软雅黑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eaLnBrk="1" fontAlgn="base" hangingPunct="1"/>
            <a:endParaRPr lang="zh-CN" altLang="en-US" sz="1200" strike="noStrike" noProof="1">
              <a:latin typeface="Calibri" panose="020F0502020204030204" pitchFamily="2" charset="0"/>
              <a:ea typeface="宋体" pitchFamily="2" charset="-122"/>
            </a:endParaRPr>
          </a:p>
        </p:txBody>
      </p:sp>
      <p:sp>
        <p:nvSpPr>
          <p:cNvPr id="4099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 eaLnBrk="1" fontAlgn="base" hangingPunct="1"/>
            <a:endParaRPr lang="zh-CN" altLang="en-US" sz="1200" strike="noStrike" noProof="1">
              <a:latin typeface="Calibri" panose="020F0502020204030204" pitchFamily="2" charset="0"/>
              <a:ea typeface="宋体" pitchFamily="2" charset="-122"/>
            </a:endParaRPr>
          </a:p>
        </p:txBody>
      </p:sp>
      <p:sp>
        <p:nvSpPr>
          <p:cNvPr id="410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4101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Click to edit Master title style</a:t>
            </a:r>
            <a:endParaRPr lang="zh-CN" altLang="en-US"/>
          </a:p>
          <a:p>
            <a:pPr lvl="1"/>
            <a:r>
              <a:rPr lang="zh-CN" altLang="en-US"/>
              <a:t>Second level</a:t>
            </a:r>
            <a:endParaRPr lang="zh-CN" altLang="en-US"/>
          </a:p>
          <a:p>
            <a:pPr lvl="2"/>
            <a:r>
              <a:rPr lang="zh-CN" altLang="en-US"/>
              <a:t>Third level</a:t>
            </a:r>
            <a:endParaRPr lang="zh-CN" altLang="en-US"/>
          </a:p>
          <a:p>
            <a:pPr lvl="3"/>
            <a:r>
              <a:rPr lang="zh-CN" altLang="en-US"/>
              <a:t>Fourth level</a:t>
            </a:r>
            <a:endParaRPr lang="zh-CN" altLang="en-US"/>
          </a:p>
          <a:p>
            <a:pPr lvl="4"/>
            <a:r>
              <a:rPr lang="zh-CN" altLang="en-US"/>
              <a:t>Fifth level</a:t>
            </a:r>
            <a:endParaRPr lang="zh-CN" altLang="en-US" dirty="0"/>
          </a:p>
        </p:txBody>
      </p:sp>
      <p:sp>
        <p:nvSpPr>
          <p:cNvPr id="4102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eaLnBrk="1" fontAlgn="base" hangingPunct="1"/>
            <a:endParaRPr lang="zh-CN" altLang="en-US" sz="1200" strike="noStrike" noProof="1">
              <a:latin typeface="Calibri" panose="020F0502020204030204" pitchFamily="2" charset="0"/>
              <a:ea typeface="宋体" pitchFamily="2" charset="-122"/>
            </a:endParaRPr>
          </a:p>
        </p:txBody>
      </p:sp>
      <p:sp>
        <p:nvSpPr>
          <p:cNvPr id="4103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Calibri" panose="020F0502020204030204" pitchFamily="2" charset="0"/>
                <a:ea typeface="宋体" pitchFamily="2" charset="-122"/>
                <a:cs typeface="+mn-cs"/>
              </a:rPr>
            </a:fld>
            <a:endParaRPr lang="zh-CN" altLang="en-US" sz="1200" strike="noStrike" noProof="1">
              <a:latin typeface="Calibri" panose="020F0502020204030204" pitchFamily="2" charset="0"/>
              <a:ea typeface="宋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itchFamily="2" charset="-122"/>
      </a:defRPr>
    </a:lvl1pPr>
    <a:lvl2pPr marL="457200" lvl="1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itchFamily="2" charset="-122"/>
      </a:defRPr>
    </a:lvl2pPr>
    <a:lvl3pPr marL="914400" lvl="2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itchFamily="2" charset="-122"/>
      </a:defRPr>
    </a:lvl3pPr>
    <a:lvl4pPr marL="1371600" lvl="3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itchFamily="2" charset="-122"/>
      </a:defRPr>
    </a:lvl4pPr>
    <a:lvl5pPr marL="1828800" lvl="4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itchFamily="2" charset="-122"/>
      </a:defRPr>
    </a:lvl5pPr>
    <a:lvl6pPr marL="2286000" lvl="5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itchFamily="2" charset="-122"/>
      </a:defRPr>
    </a:lvl6pPr>
    <a:lvl7pPr marL="2743200" lvl="6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itchFamily="2" charset="-122"/>
      </a:defRPr>
    </a:lvl7pPr>
    <a:lvl8pPr marL="3200400" lvl="7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itchFamily="2" charset="-122"/>
      </a:defRPr>
    </a:lvl8pPr>
    <a:lvl9pPr marL="3657600" lvl="8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hiliangclub.com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eaLnBrk="1" fontAlgn="base" hangingPunct="1"/>
            <a:r>
              <a:rPr lang="zh-CN" altLang="en-US" strike="noStrike" noProof="1">
                <a:latin typeface="Eras Medium ITC" panose="020B0602030504020804" pitchFamily="2" charset="0"/>
                <a:ea typeface="微软雅黑" pitchFamily="2" charset="-122"/>
                <a:cs typeface="+mn-cs"/>
              </a:rPr>
              <a:t> </a:t>
            </a:r>
            <a:endParaRPr lang="zh-CN" altLang="en-US" strike="noStrike" noProof="1">
              <a:latin typeface="Eras Medium ITC" panose="020B0602030504020804" pitchFamily="2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7753350" y="6356350"/>
            <a:ext cx="41148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eaLnBrk="1" fontAlgn="base" hangingPunct="1"/>
            <a:r>
              <a:rPr lang="zh-CN" altLang="en-US" strike="noStrike" noProof="1">
                <a:latin typeface="Eras Medium ITC" panose="020B0602030504020804" pitchFamily="2" charset="0"/>
                <a:ea typeface="微软雅黑" pitchFamily="2" charset="-122"/>
                <a:cs typeface="+mn-cs"/>
              </a:rPr>
              <a:t> </a:t>
            </a:r>
            <a:endParaRPr lang="zh-CN" altLang="en-US" strike="noStrike" noProof="1">
              <a:latin typeface="Eras Medium ITC" panose="020B0602030504020804" pitchFamily="2" charset="0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375" y="59690"/>
            <a:ext cx="1301750" cy="553720"/>
          </a:xfrm>
          <a:prstGeom prst="rect">
            <a:avLst/>
          </a:prstGeom>
        </p:spPr>
      </p:pic>
      <p:sp>
        <p:nvSpPr>
          <p:cNvPr id="5" name="文本框 4"/>
          <p:cNvSpPr txBox="1"/>
          <p:nvPr userDrawn="1"/>
        </p:nvSpPr>
        <p:spPr>
          <a:xfrm>
            <a:off x="4764405" y="6445885"/>
            <a:ext cx="2850515" cy="27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65000"/>
                  </a:schemeClr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1200">
                <a:solidFill>
                  <a:schemeClr val="bg2">
                    <a:lumMod val="50000"/>
                  </a:schemeClr>
                </a:solidFill>
                <a:latin typeface="儷宋 Pro" panose="02020300000000000000" charset="-120"/>
                <a:cs typeface="儷宋 Pro" panose="02020300000000000000" charset="-120"/>
                <a:hlinkClick r:id="rId3" action="ppaction://hlinkfile"/>
              </a:rPr>
              <a:t>卓越质量智库</a:t>
            </a:r>
            <a:r>
              <a:rPr lang="en-US" altLang="zh-CN" sz="1200">
                <a:solidFill>
                  <a:schemeClr val="bg2">
                    <a:lumMod val="50000"/>
                  </a:schemeClr>
                </a:solidFill>
                <a:latin typeface="儷宋 Pro" panose="02020300000000000000" charset="-120"/>
                <a:cs typeface="儷宋 Pro" panose="02020300000000000000" charset="-120"/>
                <a:hlinkClick r:id="rId3" action="ppaction://hlinkfile"/>
              </a:rPr>
              <a:t> | www.</a:t>
            </a:r>
            <a:r>
              <a:rPr lang="en-US" altLang="zh-CN" sz="1200">
                <a:solidFill>
                  <a:schemeClr val="bg2">
                    <a:lumMod val="50000"/>
                  </a:schemeClr>
                </a:solidFill>
                <a:uFillTx/>
                <a:latin typeface="儷宋 Pro" panose="02020300000000000000" charset="-120"/>
                <a:cs typeface="儷宋 Pro" panose="02020300000000000000" charset="-120"/>
                <a:hlinkClick r:id="rId3" action="ppaction://hlinkfile"/>
              </a:rPr>
              <a:t>zhiliangclub</a:t>
            </a:r>
            <a:r>
              <a:rPr lang="en-US" altLang="zh-CN" sz="1200">
                <a:solidFill>
                  <a:schemeClr val="bg2">
                    <a:lumMod val="50000"/>
                  </a:schemeClr>
                </a:solidFill>
                <a:latin typeface="儷宋 Pro" panose="02020300000000000000" charset="-120"/>
                <a:cs typeface="儷宋 Pro" panose="02020300000000000000" charset="-120"/>
                <a:hlinkClick r:id="rId3" action="ppaction://hlinkfile"/>
              </a:rPr>
              <a:t>.com</a:t>
            </a:r>
            <a:endParaRPr lang="en-US" altLang="zh-CN" sz="1200">
              <a:solidFill>
                <a:schemeClr val="bg2">
                  <a:lumMod val="50000"/>
                </a:schemeClr>
              </a:solidFill>
              <a:latin typeface="儷宋 Pro" panose="02020300000000000000" charset="-120"/>
              <a:cs typeface="儷宋 Pro" panose="02020300000000000000" charset="-120"/>
              <a:hlinkClick r:id="rId3" action="ppaction://hlinkfile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37595" y="153035"/>
            <a:ext cx="771525" cy="32829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Click to edit Master title style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Click to edit Master text style</a:t>
            </a:r>
            <a:endParaRPr lang="zh-CN" altLang="en-US"/>
          </a:p>
          <a:p>
            <a:pPr lvl="1"/>
            <a:r>
              <a:rPr lang="zh-CN" altLang="en-US"/>
              <a:t>Second level</a:t>
            </a:r>
            <a:endParaRPr lang="zh-CN" altLang="en-US"/>
          </a:p>
          <a:p>
            <a:pPr lvl="2"/>
            <a:r>
              <a:rPr lang="zh-CN" altLang="en-US"/>
              <a:t>Third level</a:t>
            </a:r>
            <a:endParaRPr lang="zh-CN" altLang="en-US"/>
          </a:p>
          <a:p>
            <a:pPr lvl="3"/>
            <a:r>
              <a:rPr lang="zh-CN" altLang="en-US"/>
              <a:t>Fourth level</a:t>
            </a:r>
            <a:endParaRPr lang="zh-CN" altLang="en-US"/>
          </a:p>
          <a:p>
            <a:pPr lvl="4"/>
            <a:r>
              <a:rPr lang="zh-CN" altLang="en-US"/>
              <a:t>Fifth level</a:t>
            </a:r>
            <a:endParaRPr lang="zh-CN" altLang="en-US"/>
          </a:p>
        </p:txBody>
      </p:sp>
      <p:sp>
        <p:nvSpPr>
          <p:cNvPr id="3076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/>
            <a:endParaRPr lang="zh-CN" altLang="en-US" strike="noStrike" noProof="1">
              <a:latin typeface="Eras Medium ITC" panose="020B0602030504020804" pitchFamily="2" charset="0"/>
            </a:endParaRPr>
          </a:p>
        </p:txBody>
      </p:sp>
      <p:sp>
        <p:nvSpPr>
          <p:cNvPr id="3077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/>
            <a:endParaRPr lang="zh-CN" altLang="en-US" strike="noStrike" noProof="1">
              <a:latin typeface="Eras Medium ITC" panose="020B0602030504020804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l" defTabSz="914400" eaLnBrk="0" fontAlgn="base" latinLnBrk="0" hangingPunct="0">
        <a:lnSpc>
          <a:spcPct val="9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lvl="0" indent="-228600" algn="l" defTabSz="914400" eaLnBrk="0" fontAlgn="base" latinLnBrk="0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90204" pitchFamily="34" charset="0"/>
        <a:buChar char="•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lvl="1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Eras Medium ITC" panose="020B0602030504020804" pitchFamily="2" charset="0"/>
          <a:ea typeface="微软雅黑" pitchFamily="2" charset="-122"/>
          <a:cs typeface="+mn-cs"/>
        </a:defRPr>
      </a:lvl2pPr>
      <a:lvl3pPr marL="914400" lvl="2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Eras Medium ITC" panose="020B0602030504020804" pitchFamily="2" charset="0"/>
          <a:ea typeface="微软雅黑" pitchFamily="2" charset="-122"/>
          <a:cs typeface="+mn-cs"/>
        </a:defRPr>
      </a:lvl3pPr>
      <a:lvl4pPr marL="1371600" lvl="3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Eras Medium ITC" panose="020B0602030504020804" pitchFamily="2" charset="0"/>
          <a:ea typeface="微软雅黑" pitchFamily="2" charset="-122"/>
          <a:cs typeface="+mn-cs"/>
        </a:defRPr>
      </a:lvl4pPr>
      <a:lvl5pPr marL="1828800" lvl="4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Eras Medium ITC" panose="020B0602030504020804" pitchFamily="2" charset="0"/>
          <a:ea typeface="微软雅黑" pitchFamily="2" charset="-122"/>
          <a:cs typeface="+mn-cs"/>
        </a:defRPr>
      </a:lvl5pPr>
      <a:lvl6pPr marL="2286000" lvl="5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Eras Medium ITC" panose="020B0602030504020804" pitchFamily="2" charset="0"/>
          <a:ea typeface="微软雅黑" pitchFamily="2" charset="-122"/>
          <a:cs typeface="+mn-cs"/>
        </a:defRPr>
      </a:lvl6pPr>
      <a:lvl7pPr marL="2743200" lvl="6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Eras Medium ITC" panose="020B0602030504020804" pitchFamily="2" charset="0"/>
          <a:ea typeface="微软雅黑" pitchFamily="2" charset="-122"/>
          <a:cs typeface="+mn-cs"/>
        </a:defRPr>
      </a:lvl7pPr>
      <a:lvl8pPr marL="3200400" lvl="7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Eras Medium ITC" panose="020B0602030504020804" pitchFamily="2" charset="0"/>
          <a:ea typeface="微软雅黑" pitchFamily="2" charset="-122"/>
          <a:cs typeface="+mn-cs"/>
        </a:defRPr>
      </a:lvl8pPr>
      <a:lvl9pPr marL="3657600" lvl="8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Eras Medium ITC" panose="020B0602030504020804" pitchFamily="2" charset="0"/>
          <a:ea typeface="微软雅黑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"/>
          <p:cNvSpPr/>
          <p:nvPr/>
        </p:nvSpPr>
        <p:spPr>
          <a:xfrm>
            <a:off x="8686800" y="-1371600"/>
            <a:ext cx="5029200" cy="5029200"/>
          </a:xfrm>
          <a:prstGeom prst="ellipse">
            <a:avLst/>
          </a:prstGeom>
          <a:solidFill>
            <a:srgbClr val="2B7A78">
              <a:alpha val="8000"/>
            </a:srgb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6" name="Shape 4"/>
          <p:cNvSpPr/>
          <p:nvPr/>
        </p:nvSpPr>
        <p:spPr>
          <a:xfrm>
            <a:off x="9326880" y="-731520"/>
            <a:ext cx="3657600" cy="3657600"/>
          </a:xfrm>
          <a:prstGeom prst="ellipse">
            <a:avLst/>
          </a:prstGeom>
          <a:solidFill>
            <a:srgbClr val="2B7A78">
              <a:alpha val="5000"/>
            </a:srgb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2" name="Shape 0"/>
          <p:cNvSpPr/>
          <p:nvPr/>
        </p:nvSpPr>
        <p:spPr>
          <a:xfrm>
            <a:off x="0" y="0"/>
            <a:ext cx="12188952" cy="36576"/>
          </a:xfrm>
          <a:prstGeom prst="rect">
            <a:avLst/>
          </a:prstGeom>
          <a:solidFill>
            <a:srgbClr val="2B7A78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3" name="Shape 1"/>
          <p:cNvSpPr/>
          <p:nvPr/>
        </p:nvSpPr>
        <p:spPr>
          <a:xfrm>
            <a:off x="548640" y="1097280"/>
            <a:ext cx="54864" cy="3474720"/>
          </a:xfrm>
          <a:prstGeom prst="rect">
            <a:avLst/>
          </a:prstGeom>
          <a:solidFill>
            <a:srgbClr val="2B7A78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4" name="Shape 2"/>
          <p:cNvSpPr/>
          <p:nvPr/>
        </p:nvSpPr>
        <p:spPr>
          <a:xfrm>
            <a:off x="548640" y="1097280"/>
            <a:ext cx="54864" cy="731520"/>
          </a:xfrm>
          <a:prstGeom prst="rect">
            <a:avLst/>
          </a:prstGeom>
          <a:solidFill>
            <a:srgbClr val="FFB347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7" name="Shape 5"/>
          <p:cNvSpPr/>
          <p:nvPr/>
        </p:nvSpPr>
        <p:spPr>
          <a:xfrm>
            <a:off x="10515600" y="5303520"/>
            <a:ext cx="457200" cy="457200"/>
          </a:xfrm>
          <a:prstGeom prst="ellipse">
            <a:avLst/>
          </a:prstGeom>
          <a:solidFill>
            <a:srgbClr val="2B7A78">
              <a:alpha val="20000"/>
            </a:srgb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8" name="Shape 6"/>
          <p:cNvSpPr/>
          <p:nvPr/>
        </p:nvSpPr>
        <p:spPr>
          <a:xfrm>
            <a:off x="11155680" y="5669280"/>
            <a:ext cx="274320" cy="274320"/>
          </a:xfrm>
          <a:prstGeom prst="ellipse">
            <a:avLst/>
          </a:prstGeom>
          <a:solidFill>
            <a:srgbClr val="FFB347">
              <a:alpha val="40000"/>
            </a:srgb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9" name="Text 7"/>
          <p:cNvSpPr/>
          <p:nvPr/>
        </p:nvSpPr>
        <p:spPr>
          <a:xfrm>
            <a:off x="868680" y="1280160"/>
            <a:ext cx="7772400" cy="118872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000" b="1" dirty="0">
                <a:solidFill>
                  <a:srgbClr val="1A1A2E"/>
                </a:solidFill>
                <a:latin typeface="Arial Black" panose="020B0A04020102020204" pitchFamily="34" charset="0"/>
                <a:ea typeface="Arial Black" panose="020B0A04020102020204" pitchFamily="34" charset="-122"/>
                <a:cs typeface="Arial Black" panose="020B0A04020102020204" pitchFamily="34" charset="-120"/>
              </a:rPr>
              <a:t>深度解读QC七大工具 · 层别法</a:t>
            </a:r>
            <a:endParaRPr lang="en-US" sz="4000" b="1" dirty="0">
              <a:solidFill>
                <a:srgbClr val="1A1A2E"/>
              </a:solidFill>
              <a:latin typeface="Arial Black" panose="020B0A04020102020204" pitchFamily="34" charset="0"/>
              <a:ea typeface="Arial Black" panose="020B0A04020102020204" pitchFamily="34" charset="-122"/>
              <a:cs typeface="Arial Black" panose="020B0A04020102020204" pitchFamily="34" charset="-12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868680" y="3154680"/>
            <a:ext cx="1828800" cy="32004"/>
          </a:xfrm>
          <a:prstGeom prst="rect">
            <a:avLst/>
          </a:prstGeom>
          <a:solidFill>
            <a:srgbClr val="FFB347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2" name="Text 10"/>
          <p:cNvSpPr/>
          <p:nvPr/>
        </p:nvSpPr>
        <p:spPr>
          <a:xfrm>
            <a:off x="868680" y="3383280"/>
            <a:ext cx="7772400" cy="457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A1A2E"/>
                </a:solidFill>
                <a:latin typeface="Calibri" panose="020F0502020204030204" pitchFamily="2" charset="0"/>
                <a:ea typeface="Calibri" panose="020F0502020204030204" pitchFamily="34" charset="-122"/>
                <a:cs typeface="Calibri" panose="020F0502020204030204" pitchFamily="34" charset="-120"/>
              </a:rPr>
              <a:t>卓越质量智库  |  内部资料</a:t>
            </a:r>
            <a:endParaRPr lang="zh-CN" altLang="en-US" sz="1600" dirty="0">
              <a:solidFill>
                <a:srgbClr val="666666"/>
              </a:solidFill>
              <a:latin typeface="Calibri" panose="020F0502020204030204" pitchFamily="2" charset="0"/>
              <a:ea typeface="Calibri" panose="020F0502020204030204" pitchFamily="34" charset="-122"/>
              <a:cs typeface="Calibri" panose="020F0502020204030204" pitchFamily="34" charset="-12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868680" y="3840480"/>
            <a:ext cx="2743200" cy="36576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999999"/>
                </a:solidFill>
                <a:latin typeface="Calibri" panose="020F0502020204030204" pitchFamily="2" charset="0"/>
                <a:ea typeface="Calibri" panose="020F0502020204030204" pitchFamily="34" charset="-122"/>
                <a:cs typeface="Calibri" panose="020F0502020204030204" pitchFamily="34" charset="-120"/>
              </a:rPr>
              <a:t>2026年5月</a:t>
            </a:r>
            <a:endParaRPr lang="en-US" sz="1300" dirty="0"/>
          </a:p>
        </p:txBody>
      </p:sp>
      <p:pic>
        <p:nvPicPr>
          <p:cNvPr id="22" name="Image 4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35640" y="2194560"/>
            <a:ext cx="320040" cy="320040"/>
          </a:xfrm>
          <a:prstGeom prst="rect">
            <a:avLst/>
          </a:prstGeom>
        </p:spPr>
      </p:pic>
      <p:sp>
        <p:nvSpPr>
          <p:cNvPr id="23" name="Shape 16"/>
          <p:cNvSpPr/>
          <p:nvPr/>
        </p:nvSpPr>
        <p:spPr>
          <a:xfrm>
            <a:off x="0" y="6309360"/>
            <a:ext cx="12188952" cy="548640"/>
          </a:xfrm>
          <a:prstGeom prst="rect">
            <a:avLst/>
          </a:prstGeom>
          <a:solidFill>
            <a:srgbClr val="4974B7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24" name="Text 17"/>
          <p:cNvSpPr/>
          <p:nvPr/>
        </p:nvSpPr>
        <p:spPr>
          <a:xfrm>
            <a:off x="548640" y="6327648"/>
            <a:ext cx="10972800" cy="50292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zh-CN" altLang="en-US" sz="1000" dirty="0">
                <a:solidFill>
                  <a:srgbClr val="FFFFFF"/>
                </a:solidFill>
                <a:latin typeface="Calibri" panose="020F0502020204030204" pitchFamily="2" charset="0"/>
                <a:ea typeface="Calibri" panose="020F0502020204030204" pitchFamily="34" charset="-122"/>
                <a:cs typeface="Calibri" panose="020F0502020204030204" pitchFamily="34" charset="-120"/>
              </a:rPr>
              <a:t>卓越质量智库</a:t>
            </a:r>
            <a:r>
              <a:rPr lang="en-US" altLang="zh-CN" sz="1000" dirty="0">
                <a:solidFill>
                  <a:srgbClr val="FFFFFF"/>
                </a:solidFill>
                <a:latin typeface="Calibri" panose="020F0502020204030204" pitchFamily="2" charset="0"/>
                <a:ea typeface="Calibri" panose="020F0502020204030204" pitchFamily="34" charset="-122"/>
                <a:cs typeface="Calibri" panose="020F0502020204030204" pitchFamily="34" charset="-120"/>
              </a:rPr>
              <a:t>  </a:t>
            </a:r>
            <a:r>
              <a:rPr lang="en-US" altLang="zh-CN" sz="1000" dirty="0" err="1">
                <a:solidFill>
                  <a:srgbClr val="FFFFFF"/>
                </a:solidFill>
                <a:latin typeface="Calibri" panose="020F0502020204030204" pitchFamily="2" charset="0"/>
                <a:ea typeface="Calibri" panose="020F0502020204030204" pitchFamily="34" charset="-122"/>
                <a:cs typeface="Calibri" panose="020F0502020204030204" pitchFamily="34" charset="-120"/>
              </a:rPr>
              <a:t>www.zhiliangclub.com</a:t>
            </a:r>
            <a:r>
              <a:rPr lang="zh-CN" altLang="en-US" sz="1000" dirty="0">
                <a:solidFill>
                  <a:srgbClr val="FFFFFF"/>
                </a:solidFill>
                <a:latin typeface="Calibri" panose="020F0502020204030204" pitchFamily="2" charset="0"/>
                <a:ea typeface="Calibri" panose="020F0502020204030204" pitchFamily="34" charset="-122"/>
                <a:cs typeface="Calibri" panose="020F0502020204030204" pitchFamily="34" charset="-120"/>
              </a:rPr>
              <a:t> </a:t>
            </a:r>
            <a:endParaRPr lang="en-US" altLang="zh-CN" sz="1000" dirty="0">
              <a:solidFill>
                <a:srgbClr val="FFFFFF"/>
              </a:solidFill>
              <a:latin typeface="Calibri" panose="020F0502020204030204" pitchFamily="2" charset="0"/>
              <a:ea typeface="Calibri" panose="020F0502020204030204" pitchFamily="34" charset="-122"/>
              <a:cs typeface="Calibri" panose="020F0502020204030204" pitchFamily="34" charset="-12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8321040" y="1554480"/>
            <a:ext cx="914400" cy="914400"/>
          </a:xfrm>
          <a:prstGeom prst="roundRect">
            <a:avLst>
              <a:gd name="adj" fmla="val 12000"/>
            </a:avLst>
          </a:prstGeom>
          <a:solidFill>
            <a:srgbClr val="F0F8F8"/>
          </a:solidFill>
          <a:effectLst>
            <a:outerShdw blurRad="101600" dist="381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pic>
        <p:nvPicPr>
          <p:cNvPr id="15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5632" y="1719072"/>
            <a:ext cx="585216" cy="585216"/>
          </a:xfrm>
          <a:prstGeom prst="rect">
            <a:avLst/>
          </a:prstGeom>
        </p:spPr>
      </p:pic>
      <p:sp>
        <p:nvSpPr>
          <p:cNvPr id="16" name="Shape 13"/>
          <p:cNvSpPr/>
          <p:nvPr/>
        </p:nvSpPr>
        <p:spPr>
          <a:xfrm>
            <a:off x="9509760" y="1554480"/>
            <a:ext cx="914400" cy="914400"/>
          </a:xfrm>
          <a:prstGeom prst="roundRect">
            <a:avLst>
              <a:gd name="adj" fmla="val 12000"/>
            </a:avLst>
          </a:prstGeom>
          <a:solidFill>
            <a:srgbClr val="F0F8F8"/>
          </a:solidFill>
          <a:effectLst>
            <a:outerShdw blurRad="101600" dist="381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pic>
        <p:nvPicPr>
          <p:cNvPr id="17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4352" y="1719072"/>
            <a:ext cx="585216" cy="585216"/>
          </a:xfrm>
          <a:prstGeom prst="rect">
            <a:avLst/>
          </a:prstGeom>
        </p:spPr>
      </p:pic>
      <p:sp>
        <p:nvSpPr>
          <p:cNvPr id="18" name="Shape 14"/>
          <p:cNvSpPr/>
          <p:nvPr/>
        </p:nvSpPr>
        <p:spPr>
          <a:xfrm>
            <a:off x="8321040" y="2743200"/>
            <a:ext cx="914400" cy="914400"/>
          </a:xfrm>
          <a:prstGeom prst="roundRect">
            <a:avLst>
              <a:gd name="adj" fmla="val 12000"/>
            </a:avLst>
          </a:prstGeom>
          <a:solidFill>
            <a:srgbClr val="F0F8F8"/>
          </a:solidFill>
          <a:effectLst>
            <a:outerShdw blurRad="101600" dist="381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pic>
        <p:nvPicPr>
          <p:cNvPr id="19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5632" y="2907792"/>
            <a:ext cx="585216" cy="585216"/>
          </a:xfrm>
          <a:prstGeom prst="rect">
            <a:avLst/>
          </a:prstGeom>
        </p:spPr>
      </p:pic>
      <p:sp>
        <p:nvSpPr>
          <p:cNvPr id="20" name="Shape 15"/>
          <p:cNvSpPr/>
          <p:nvPr/>
        </p:nvSpPr>
        <p:spPr>
          <a:xfrm>
            <a:off x="9509760" y="2743200"/>
            <a:ext cx="914400" cy="914400"/>
          </a:xfrm>
          <a:prstGeom prst="roundRect">
            <a:avLst>
              <a:gd name="adj" fmla="val 12000"/>
            </a:avLst>
          </a:prstGeom>
          <a:solidFill>
            <a:srgbClr val="F0F8F8"/>
          </a:solidFill>
          <a:effectLst>
            <a:outerShdw blurRad="101600" dist="381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pic>
        <p:nvPicPr>
          <p:cNvPr id="21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4352" y="2907792"/>
            <a:ext cx="585216" cy="585216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0358609" y="6409831"/>
            <a:ext cx="16855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00" b="1" dirty="0">
                <a:solidFill>
                  <a:schemeClr val="bg1"/>
                </a:solidFill>
                <a:latin typeface="STXinwei" panose="02010800040101010101" pitchFamily="2" charset="-122"/>
                <a:ea typeface="STXinwei" panose="02010800040101010101" pitchFamily="2" charset="-122"/>
              </a:rPr>
              <a:t>质量创造价值</a:t>
            </a:r>
            <a:endParaRPr kumimoji="1" lang="zh-CN" altLang="en-US" sz="1600" b="1" dirty="0">
              <a:solidFill>
                <a:schemeClr val="bg1"/>
              </a:solidFill>
              <a:latin typeface="STXinwei" panose="02010800040101010101" pitchFamily="2" charset="-122"/>
              <a:ea typeface="STXinwei" panose="02010800040101010101" pitchFamily="2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75615" y="5972810"/>
            <a:ext cx="205867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400" dirty="0"/>
              <a:t>知识编号：0</a:t>
            </a:r>
            <a:r>
              <a:rPr kumimoji="1" lang="en-US" altLang="zh-CN" sz="1400" dirty="0"/>
              <a:t>5.</a:t>
            </a:r>
            <a:r>
              <a:rPr kumimoji="1" lang="zh-CN" altLang="en-US" sz="1400" dirty="0"/>
              <a:t>0</a:t>
            </a:r>
            <a:r>
              <a:rPr kumimoji="1" lang="en-US" altLang="zh-CN" sz="1400" dirty="0"/>
              <a:t>2</a:t>
            </a:r>
            <a:r>
              <a:rPr kumimoji="1" lang="zh-CN" altLang="en-US" sz="1400" dirty="0"/>
              <a:t>.0</a:t>
            </a:r>
            <a:r>
              <a:rPr kumimoji="1" lang="en-US" altLang="zh-CN" sz="1400" dirty="0"/>
              <a:t>4</a:t>
            </a:r>
            <a:endParaRPr kumimoji="1" lang="en-US" altLang="zh-CN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0" tIns="137160" rtlCol="0" anchor="ctr"/>
          <a:lstStyle/>
          <a:p>
            <a:pPr algn="ctr">
              <a:defRPr sz="2600" b="1">
                <a:solidFill>
                  <a:srgbClr val="FFFFFF"/>
                </a:solidFill>
                <a:latin typeface="微软雅黑"/>
              </a:defRPr>
            </a:pPr>
            <a:r>
              <a:t>2.2-2.3 时间维度 &amp; 产品/客户维度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1520" y="1188720"/>
            <a:ext cx="50292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000" b="1">
                <a:solidFill>
                  <a:srgbClr val="0071BB"/>
                </a:solidFill>
                <a:latin typeface="微软雅黑"/>
              </a:defRPr>
            </a:pPr>
            <a:r>
              <a:t>时间维度分层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1520" y="1737360"/>
            <a:ext cx="5029200" cy="3200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  <a:defRPr sz="1700">
                <a:solidFill>
                  <a:srgbClr val="444444"/>
                </a:solidFill>
                <a:latin typeface="微软雅黑"/>
              </a:defRPr>
            </a:pPr>
            <a:r>
              <a:t>▸ 按班次：白班 vs 夜班</a:t>
            </a:r>
          </a:p>
          <a:p>
            <a:pPr>
              <a:spcAft>
                <a:spcPts val="200"/>
              </a:spcAft>
              <a:defRPr sz="1700">
                <a:solidFill>
                  <a:srgbClr val="444444"/>
                </a:solidFill>
                <a:latin typeface="微软雅黑"/>
              </a:defRPr>
            </a:pPr>
            <a:r>
              <a:t>▸ 按时段：每小时/每天/每周</a:t>
            </a:r>
          </a:p>
          <a:p>
            <a:pPr>
              <a:spcAft>
                <a:spcPts val="200"/>
              </a:spcAft>
              <a:defRPr sz="1700">
                <a:solidFill>
                  <a:srgbClr val="444444"/>
                </a:solidFill>
                <a:latin typeface="微软雅黑"/>
              </a:defRPr>
            </a:pPr>
            <a:r>
              <a:t>▸ 按季节：不同季节的差异</a:t>
            </a:r>
          </a:p>
          <a:p>
            <a:pPr>
              <a:spcAft>
                <a:spcPts val="200"/>
              </a:spcAft>
              <a:defRPr sz="1700">
                <a:solidFill>
                  <a:srgbClr val="444444"/>
                </a:solidFill>
                <a:latin typeface="微软雅黑"/>
              </a:defRPr>
            </a:pPr>
            <a:r>
              <a:t>▸ 按周期：月初 vs 月末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0" y="1188720"/>
            <a:ext cx="50292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000" b="1">
                <a:solidFill>
                  <a:srgbClr val="ED7D31"/>
                </a:solidFill>
                <a:latin typeface="微软雅黑"/>
              </a:defRPr>
            </a:pPr>
            <a:r>
              <a:t>产品/客户维度分层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0" y="1737360"/>
            <a:ext cx="5029200" cy="3200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  <a:defRPr sz="1700">
                <a:solidFill>
                  <a:srgbClr val="444444"/>
                </a:solidFill>
                <a:latin typeface="微软雅黑"/>
              </a:defRPr>
            </a:pPr>
            <a:r>
              <a:t>▸ 按产品型号</a:t>
            </a:r>
          </a:p>
          <a:p>
            <a:pPr>
              <a:spcAft>
                <a:spcPts val="200"/>
              </a:spcAft>
              <a:defRPr sz="1700">
                <a:solidFill>
                  <a:srgbClr val="444444"/>
                </a:solidFill>
                <a:latin typeface="微软雅黑"/>
              </a:defRPr>
            </a:pPr>
            <a:r>
              <a:t>▸ 按生产批次</a:t>
            </a:r>
          </a:p>
          <a:p>
            <a:pPr>
              <a:spcAft>
                <a:spcPts val="200"/>
              </a:spcAft>
              <a:defRPr sz="1700">
                <a:solidFill>
                  <a:srgbClr val="444444"/>
                </a:solidFill>
                <a:latin typeface="微软雅黑"/>
              </a:defRPr>
            </a:pPr>
            <a:r>
              <a:t>▸ 按产品线</a:t>
            </a:r>
          </a:p>
          <a:p>
            <a:pPr>
              <a:spcAft>
                <a:spcPts val="200"/>
              </a:spcAft>
              <a:defRPr sz="1700">
                <a:solidFill>
                  <a:srgbClr val="444444"/>
                </a:solidFill>
                <a:latin typeface="微软雅黑"/>
              </a:defRPr>
            </a:pPr>
            <a:r>
              <a:t>▸ 按客户类型</a:t>
            </a:r>
          </a:p>
          <a:p>
            <a:pPr>
              <a:spcAft>
                <a:spcPts val="200"/>
              </a:spcAft>
              <a:defRPr sz="1700">
                <a:solidFill>
                  <a:srgbClr val="444444"/>
                </a:solidFill>
                <a:latin typeface="微软雅黑"/>
              </a:defRPr>
            </a:pPr>
            <a:r>
              <a:t>▸ 按区域市场</a:t>
            </a:r>
          </a:p>
          <a:p>
            <a:pPr>
              <a:spcAft>
                <a:spcPts val="200"/>
              </a:spcAft>
              <a:defRPr sz="1700">
                <a:solidFill>
                  <a:srgbClr val="444444"/>
                </a:solidFill>
                <a:latin typeface="微软雅黑"/>
              </a:defRPr>
            </a:pPr>
            <a:r>
              <a:t>▸ 按销售渠道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1188720"/>
            <a:ext cx="27432" cy="4114800"/>
          </a:xfrm>
          <a:prstGeom prst="rect">
            <a:avLst/>
          </a:prstGeom>
          <a:solidFill>
            <a:srgbClr val="C8C8C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10/28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865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914400" y="1371600"/>
            <a:ext cx="100584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6000" b="1">
                <a:solidFill>
                  <a:srgbClr val="FFFFFF"/>
                </a:solidFill>
                <a:latin typeface="微软雅黑"/>
              </a:defRPr>
            </a:pPr>
            <a:r>
              <a:t>第三章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2743200"/>
            <a:ext cx="100584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3600" b="0">
                <a:solidFill>
                  <a:srgbClr val="C8DCF0"/>
                </a:solidFill>
                <a:latin typeface="微软雅黑"/>
              </a:defRPr>
            </a:pPr>
            <a:r>
              <a:t>层别法的操作流程（标准5步法）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11/28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0" tIns="137160" rtlCol="0" anchor="ctr"/>
          <a:lstStyle/>
          <a:p>
            <a:pPr algn="ctr">
              <a:defRPr sz="2600" b="1">
                <a:solidFill>
                  <a:srgbClr val="FFFFFF"/>
                </a:solidFill>
                <a:latin typeface="微软雅黑"/>
              </a:defRPr>
            </a:pPr>
            <a:r>
              <a:t>标准5步操作流程</a:t>
            </a:r>
          </a:p>
        </p:txBody>
      </p:sp>
      <p:pic>
        <p:nvPicPr>
          <p:cNvPr id="3" name="Picture 2" descr="layer_5step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097280"/>
            <a:ext cx="11247120" cy="1828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1520" y="3200400"/>
            <a:ext cx="10058400" cy="3200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  <a:defRPr sz="1900">
                <a:solidFill>
                  <a:srgbClr val="444444"/>
                </a:solidFill>
                <a:latin typeface="微软雅黑"/>
              </a:defRPr>
            </a:pPr>
            <a:r>
              <a:t>Step 1  明确分析目的 — 我要解决什么问题？</a:t>
            </a:r>
          </a:p>
          <a:p>
            <a:pPr>
              <a:spcAft>
                <a:spcPts val="500"/>
              </a:spcAft>
              <a:defRPr sz="1900">
                <a:solidFill>
                  <a:srgbClr val="444444"/>
                </a:solidFill>
                <a:latin typeface="微软雅黑"/>
              </a:defRPr>
            </a:pPr>
            <a:r>
              <a:t>Step 2  确定分层维度 — 1-3个关键维度</a:t>
            </a:r>
          </a:p>
          <a:p>
            <a:pPr>
              <a:spcAft>
                <a:spcPts val="500"/>
              </a:spcAft>
              <a:defRPr sz="1900">
                <a:solidFill>
                  <a:srgbClr val="444444"/>
                </a:solidFill>
                <a:latin typeface="微软雅黑"/>
              </a:defRPr>
            </a:pPr>
            <a:r>
              <a:t>Step 3  收集并整理数据 — 确保完整/准确/充足</a:t>
            </a:r>
          </a:p>
          <a:p>
            <a:pPr>
              <a:spcAft>
                <a:spcPts val="500"/>
              </a:spcAft>
              <a:defRPr sz="1900">
                <a:solidFill>
                  <a:srgbClr val="444444"/>
                </a:solidFill>
                <a:latin typeface="微软雅黑"/>
              </a:defRPr>
            </a:pPr>
            <a:r>
              <a:t>Step 4  分层对比分析 — 表格/图形/统计检验</a:t>
            </a:r>
          </a:p>
          <a:p>
            <a:pPr>
              <a:spcAft>
                <a:spcPts val="500"/>
              </a:spcAft>
              <a:defRPr sz="1900">
                <a:solidFill>
                  <a:srgbClr val="444444"/>
                </a:solidFill>
                <a:latin typeface="微软雅黑"/>
              </a:defRPr>
            </a:pPr>
            <a:r>
              <a:t>Step 5  得出结论并行动 — 改善措施+效果验证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12/28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0" tIns="137160" rtlCol="0" anchor="ctr"/>
          <a:lstStyle/>
          <a:p>
            <a:pPr algn="ctr">
              <a:defRPr sz="2600" b="1">
                <a:solidFill>
                  <a:srgbClr val="FFFFFF"/>
                </a:solidFill>
                <a:latin typeface="微软雅黑"/>
              </a:defRPr>
            </a:pPr>
            <a:r>
              <a:t>Step 3 — 数据收集注意事项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1520" y="1097280"/>
            <a:ext cx="1005840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  <a:r>
              <a:t>数据收集四项基本原则：</a:t>
            </a:r>
          </a:p>
          <a:p>
            <a:pPr>
              <a:spcAft>
                <a:spcPts val="2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2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  <a:r>
              <a:t>✅ 完整性</a:t>
            </a:r>
          </a:p>
          <a:p>
            <a:pPr>
              <a:spcAft>
                <a:spcPts val="2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  <a:r>
              <a:t>  不缺失关键字段</a:t>
            </a:r>
          </a:p>
          <a:p>
            <a:pPr>
              <a:spcAft>
                <a:spcPts val="2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  <a:r>
              <a:t>  每条记录都有完整的维度标签</a:t>
            </a:r>
          </a:p>
          <a:p>
            <a:pPr>
              <a:spcAft>
                <a:spcPts val="2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2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  <a:r>
              <a:t>✅ 准确性</a:t>
            </a:r>
          </a:p>
          <a:p>
            <a:pPr>
              <a:spcAft>
                <a:spcPts val="2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  <a:r>
              <a:t>  不包含错误记录</a:t>
            </a:r>
          </a:p>
          <a:p>
            <a:pPr>
              <a:spcAft>
                <a:spcPts val="2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  <a:r>
              <a:t>  数据来源可靠</a:t>
            </a:r>
          </a:p>
          <a:p>
            <a:pPr>
              <a:spcAft>
                <a:spcPts val="2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2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  <a:r>
              <a:t>✅ 样本充足</a:t>
            </a:r>
          </a:p>
          <a:p>
            <a:pPr>
              <a:spcAft>
                <a:spcPts val="2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  <a:r>
              <a:t>  每层至少30个样本</a:t>
            </a:r>
          </a:p>
          <a:p>
            <a:pPr>
              <a:spcAft>
                <a:spcPts val="2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  <a:r>
              <a:t>  如果某层样本太少 → 合并到相邻层或"其他"</a:t>
            </a:r>
          </a:p>
          <a:p>
            <a:pPr>
              <a:spcAft>
                <a:spcPts val="2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2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  <a:r>
              <a:t>✅ 可追溯</a:t>
            </a:r>
          </a:p>
          <a:p>
            <a:pPr>
              <a:spcAft>
                <a:spcPts val="2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  <a:r>
              <a:t>  保留原始数据</a:t>
            </a:r>
          </a:p>
          <a:p>
            <a:pPr>
              <a:spcAft>
                <a:spcPts val="2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  <a:r>
              <a:t>  方便回溯验证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13/28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865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914400" y="1371600"/>
            <a:ext cx="100584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6000" b="1">
                <a:solidFill>
                  <a:srgbClr val="FFFFFF"/>
                </a:solidFill>
                <a:latin typeface="微软雅黑"/>
              </a:defRPr>
            </a:pPr>
            <a:r>
              <a:t>第四章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2743200"/>
            <a:ext cx="100584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3600" b="0">
                <a:solidFill>
                  <a:srgbClr val="C8DCF0"/>
                </a:solidFill>
                <a:latin typeface="微软雅黑"/>
              </a:defRPr>
            </a:pPr>
            <a:r>
              <a:t>层别法的实战案例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14/28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0" tIns="137160" rtlCol="0" anchor="ctr"/>
          <a:lstStyle/>
          <a:p>
            <a:pPr algn="ctr">
              <a:defRPr sz="2600" b="1">
                <a:solidFill>
                  <a:srgbClr val="FFFFFF"/>
                </a:solidFill>
                <a:latin typeface="微软雅黑"/>
              </a:defRPr>
            </a:pPr>
            <a:r>
              <a:t>案例1：制造业 — 按设备分层</a:t>
            </a:r>
          </a:p>
        </p:txBody>
      </p:sp>
      <p:pic>
        <p:nvPicPr>
          <p:cNvPr id="3" name="Picture 2" descr="layer_device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097280"/>
            <a:ext cx="5943600" cy="5029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0" y="1097280"/>
            <a:ext cx="457200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背景：机加工车间不良率2.8%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分层后发现：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  CNC-01：4.1%（偏高）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  CNC-02：2.4%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  CNC-03：1.9%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深入分析：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  → 主轴轴承磨损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  → 保养已超6个月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行动：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  ✓ 更换主轴轴承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  ✓ 保养周期12→6个月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  ✓ 不良率降至1.8%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15/28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0" tIns="137160" rtlCol="0" anchor="ctr"/>
          <a:lstStyle/>
          <a:p>
            <a:pPr algn="ctr">
              <a:defRPr sz="2600" b="1">
                <a:solidFill>
                  <a:srgbClr val="FFFFFF"/>
                </a:solidFill>
                <a:latin typeface="微软雅黑"/>
              </a:defRPr>
            </a:pPr>
            <a:r>
              <a:t>案例2：制造业 — 按供应商分层</a:t>
            </a:r>
          </a:p>
        </p:txBody>
      </p:sp>
      <p:pic>
        <p:nvPicPr>
          <p:cNvPr id="3" name="Picture 2" descr="layer_supplier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097280"/>
            <a:ext cx="5943600" cy="5029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0" y="1097280"/>
            <a:ext cx="457200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背景：来料不良率1.5%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分层后发现：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  供应商A：5.0%（偏高）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  供应商B：0.7%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  供应商C：1.1%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对A深入分析：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  → 尺寸超差为主要不良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  → 模具已超过使用寿命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行动：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  ✓ 要求更换模具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  ✓ 加强出厂检验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  ✓ 不良率降至1.2%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16/28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0" tIns="137160" rtlCol="0" anchor="ctr"/>
          <a:lstStyle/>
          <a:p>
            <a:pPr algn="ctr">
              <a:defRPr sz="2600" b="1">
                <a:solidFill>
                  <a:srgbClr val="FFFFFF"/>
                </a:solidFill>
                <a:latin typeface="微软雅黑"/>
              </a:defRPr>
            </a:pPr>
            <a:r>
              <a:t>案例3：服务业 — 按时段分层</a:t>
            </a:r>
          </a:p>
        </p:txBody>
      </p:sp>
      <p:pic>
        <p:nvPicPr>
          <p:cNvPr id="3" name="Picture 2" descr="layer_perio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097280"/>
            <a:ext cx="5943600" cy="5029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0" y="1097280"/>
            <a:ext cx="457200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背景：餐厅客诉率3.5%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分层后发现：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  午餐：5.0%（偏高）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  下午茶：2.0%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  晚餐：3.0%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对午餐深入分析：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  → 招牌牛肉面客诉率8.1%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  → 牛肉供应商更换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  → 口感变化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行动：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  ✓ 恢复原供应商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  ✓ 客诉率降至3.0%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17/28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0" tIns="137160" rtlCol="0" anchor="ctr"/>
          <a:lstStyle/>
          <a:p>
            <a:pPr algn="ctr">
              <a:defRPr sz="2600" b="1">
                <a:solidFill>
                  <a:srgbClr val="FFFFFF"/>
                </a:solidFill>
                <a:latin typeface="微软雅黑"/>
              </a:defRPr>
            </a:pPr>
            <a:r>
              <a:t>案例4：按班次+操作工分层（由粗到细）</a:t>
            </a:r>
          </a:p>
        </p:txBody>
      </p:sp>
      <p:pic>
        <p:nvPicPr>
          <p:cNvPr id="3" name="Picture 2" descr="layer_operator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097280"/>
            <a:ext cx="11247120" cy="5029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18/28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865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914400" y="1371600"/>
            <a:ext cx="100584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6000" b="1">
                <a:solidFill>
                  <a:srgbClr val="FFFFFF"/>
                </a:solidFill>
                <a:latin typeface="微软雅黑"/>
              </a:defRPr>
            </a:pPr>
            <a:r>
              <a:t>第五章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2743200"/>
            <a:ext cx="100584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3600" b="0">
                <a:solidFill>
                  <a:srgbClr val="C8DCF0"/>
                </a:solidFill>
                <a:latin typeface="微软雅黑"/>
              </a:defRPr>
            </a:pPr>
            <a:r>
              <a:t>层别法的常见误区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19/28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274320"/>
            <a:ext cx="1097280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200" b="1">
                <a:solidFill>
                  <a:srgbClr val="003865"/>
                </a:solidFill>
                <a:latin typeface="微软雅黑"/>
              </a:defRPr>
            </a:pPr>
            <a:r>
              <a:t>目  录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0" y="914400"/>
            <a:ext cx="2743200" cy="36576"/>
          </a:xfrm>
          <a:prstGeom prst="rect">
            <a:avLst/>
          </a:prstGeom>
          <a:solidFill>
            <a:srgbClr val="0071B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1828800" y="1371600"/>
            <a:ext cx="822960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 sz="2200">
                <a:solidFill>
                  <a:srgbClr val="444444"/>
                </a:solidFill>
                <a:latin typeface="微软雅黑"/>
              </a:defRPr>
            </a:pPr>
            <a:r>
              <a:t>第一章  层别法的本质</a:t>
            </a:r>
          </a:p>
          <a:p>
            <a:pPr>
              <a:spcAft>
                <a:spcPts val="1200"/>
              </a:spcAft>
              <a:defRPr sz="2200">
                <a:solidFill>
                  <a:srgbClr val="444444"/>
                </a:solidFill>
                <a:latin typeface="微软雅黑"/>
              </a:defRPr>
            </a:pPr>
            <a:r>
              <a:t>第二章  层别法的常用维度</a:t>
            </a:r>
          </a:p>
          <a:p>
            <a:pPr>
              <a:spcAft>
                <a:spcPts val="1200"/>
              </a:spcAft>
              <a:defRPr sz="2200">
                <a:solidFill>
                  <a:srgbClr val="444444"/>
                </a:solidFill>
                <a:latin typeface="微软雅黑"/>
              </a:defRPr>
            </a:pPr>
            <a:r>
              <a:t>第三章  层别法的操作流程（标准5步法）</a:t>
            </a:r>
          </a:p>
          <a:p>
            <a:pPr>
              <a:spcAft>
                <a:spcPts val="1200"/>
              </a:spcAft>
              <a:defRPr sz="2200">
                <a:solidFill>
                  <a:srgbClr val="444444"/>
                </a:solidFill>
                <a:latin typeface="微软雅黑"/>
              </a:defRPr>
            </a:pPr>
            <a:r>
              <a:t>第四章  层别法的实战案例</a:t>
            </a:r>
          </a:p>
          <a:p>
            <a:pPr>
              <a:spcAft>
                <a:spcPts val="1200"/>
              </a:spcAft>
              <a:defRPr sz="2200">
                <a:solidFill>
                  <a:srgbClr val="444444"/>
                </a:solidFill>
                <a:latin typeface="微软雅黑"/>
              </a:defRPr>
            </a:pPr>
            <a:r>
              <a:t>第五章  层别法的常见误区</a:t>
            </a:r>
          </a:p>
          <a:p>
            <a:pPr>
              <a:spcAft>
                <a:spcPts val="1200"/>
              </a:spcAft>
              <a:defRPr sz="2200">
                <a:solidFill>
                  <a:srgbClr val="444444"/>
                </a:solidFill>
                <a:latin typeface="微软雅黑"/>
              </a:defRPr>
            </a:pPr>
            <a:r>
              <a:t>第六章  层别法与其他工具的组合</a:t>
            </a:r>
          </a:p>
          <a:p>
            <a:pPr>
              <a:spcAft>
                <a:spcPts val="1200"/>
              </a:spcAft>
              <a:defRPr sz="2200">
                <a:solidFill>
                  <a:srgbClr val="444444"/>
                </a:solidFill>
                <a:latin typeface="微软雅黑"/>
              </a:defRPr>
            </a:pPr>
            <a:r>
              <a:t>第七章  层别法的评价标准</a:t>
            </a:r>
          </a:p>
          <a:p>
            <a:pPr>
              <a:spcAft>
                <a:spcPts val="1200"/>
              </a:spcAft>
              <a:defRPr sz="2200">
                <a:solidFill>
                  <a:srgbClr val="444444"/>
                </a:solidFill>
                <a:latin typeface="微软雅黑"/>
              </a:defRPr>
            </a:pPr>
            <a:r>
              <a:t>总结：层别法的"道"与"术"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2/28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0" tIns="137160" rtlCol="0" anchor="ctr"/>
          <a:lstStyle/>
          <a:p>
            <a:pPr algn="ctr">
              <a:defRPr sz="2600" b="1">
                <a:solidFill>
                  <a:srgbClr val="FFFFFF"/>
                </a:solidFill>
                <a:latin typeface="微软雅黑"/>
              </a:defRPr>
            </a:pPr>
            <a:r>
              <a:t>层别法四大常见误区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1520" y="1097280"/>
            <a:ext cx="1051560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  <a:defRPr sz="1700">
                <a:solidFill>
                  <a:srgbClr val="444444"/>
                </a:solidFill>
                <a:latin typeface="微软雅黑"/>
              </a:defRPr>
            </a:pPr>
            <a:r>
              <a:t>误区1：分层维度选择错误</a:t>
            </a:r>
          </a:p>
          <a:p>
            <a:pPr>
              <a:spcAft>
                <a:spcPts val="200"/>
              </a:spcAft>
              <a:defRPr sz="1700">
                <a:solidFill>
                  <a:srgbClr val="444444"/>
                </a:solidFill>
                <a:latin typeface="微软雅黑"/>
              </a:defRPr>
            </a:pPr>
            <a:r>
              <a:t>  × 凭感觉选维度，"按颜色分"</a:t>
            </a:r>
          </a:p>
          <a:p>
            <a:pPr>
              <a:spcAft>
                <a:spcPts val="200"/>
              </a:spcAft>
              <a:defRPr sz="1700">
                <a:solidFill>
                  <a:srgbClr val="444444"/>
                </a:solidFill>
                <a:latin typeface="微软雅黑"/>
              </a:defRPr>
            </a:pPr>
            <a:r>
              <a:t>  ✓ 根据工艺知识+数据分析选择</a:t>
            </a:r>
          </a:p>
          <a:p>
            <a:pPr>
              <a:spcAft>
                <a:spcPts val="200"/>
              </a:spcAft>
              <a:defRPr sz="17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200"/>
              </a:spcAft>
              <a:defRPr sz="1700">
                <a:solidFill>
                  <a:srgbClr val="444444"/>
                </a:solidFill>
                <a:latin typeface="微软雅黑"/>
              </a:defRPr>
            </a:pPr>
            <a:r>
              <a:t>误区2：分层过细，样本不足</a:t>
            </a:r>
          </a:p>
          <a:p>
            <a:pPr>
              <a:spcAft>
                <a:spcPts val="200"/>
              </a:spcAft>
              <a:defRPr sz="1700">
                <a:solidFill>
                  <a:srgbClr val="444444"/>
                </a:solidFill>
                <a:latin typeface="微软雅黑"/>
              </a:defRPr>
            </a:pPr>
            <a:r>
              <a:t>  × 分成20多层，每层几个样本</a:t>
            </a:r>
          </a:p>
          <a:p>
            <a:pPr>
              <a:spcAft>
                <a:spcPts val="200"/>
              </a:spcAft>
              <a:defRPr sz="1700">
                <a:solidFill>
                  <a:srgbClr val="444444"/>
                </a:solidFill>
                <a:latin typeface="微软雅黑"/>
              </a:defRPr>
            </a:pPr>
            <a:r>
              <a:t>  ✓ 每层至少30个样本</a:t>
            </a:r>
          </a:p>
          <a:p>
            <a:pPr>
              <a:spcAft>
                <a:spcPts val="200"/>
              </a:spcAft>
              <a:defRPr sz="17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200"/>
              </a:spcAft>
              <a:defRPr sz="1700">
                <a:solidFill>
                  <a:srgbClr val="444444"/>
                </a:solidFill>
                <a:latin typeface="微软雅黑"/>
              </a:defRPr>
            </a:pPr>
            <a:r>
              <a:t>误区3：只分一层就下结论</a:t>
            </a:r>
          </a:p>
          <a:p>
            <a:pPr>
              <a:spcAft>
                <a:spcPts val="200"/>
              </a:spcAft>
              <a:defRPr sz="1700">
                <a:solidFill>
                  <a:srgbClr val="444444"/>
                </a:solidFill>
                <a:latin typeface="微软雅黑"/>
              </a:defRPr>
            </a:pPr>
            <a:r>
              <a:t>  × 发现差异就直接下结论</a:t>
            </a:r>
          </a:p>
          <a:p>
            <a:pPr>
              <a:spcAft>
                <a:spcPts val="200"/>
              </a:spcAft>
              <a:defRPr sz="1700">
                <a:solidFill>
                  <a:srgbClr val="444444"/>
                </a:solidFill>
                <a:latin typeface="微软雅黑"/>
              </a:defRPr>
            </a:pPr>
            <a:r>
              <a:t>  ✓ 由粗到细，逐层深入分析</a:t>
            </a:r>
          </a:p>
          <a:p>
            <a:pPr>
              <a:spcAft>
                <a:spcPts val="200"/>
              </a:spcAft>
              <a:defRPr sz="17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200"/>
              </a:spcAft>
              <a:defRPr sz="1700">
                <a:solidFill>
                  <a:srgbClr val="444444"/>
                </a:solidFill>
                <a:latin typeface="微软雅黑"/>
              </a:defRPr>
            </a:pPr>
            <a:r>
              <a:t>误区4：忽略了"交互作用"</a:t>
            </a:r>
          </a:p>
          <a:p>
            <a:pPr>
              <a:spcAft>
                <a:spcPts val="200"/>
              </a:spcAft>
              <a:defRPr sz="1700">
                <a:solidFill>
                  <a:srgbClr val="444444"/>
                </a:solidFill>
                <a:latin typeface="微软雅黑"/>
              </a:defRPr>
            </a:pPr>
            <a:r>
              <a:t>  × 认为每个维度是独立的</a:t>
            </a:r>
          </a:p>
          <a:p>
            <a:pPr>
              <a:spcAft>
                <a:spcPts val="200"/>
              </a:spcAft>
              <a:defRPr sz="1700">
                <a:solidFill>
                  <a:srgbClr val="444444"/>
                </a:solidFill>
                <a:latin typeface="微软雅黑"/>
              </a:defRPr>
            </a:pPr>
            <a:r>
              <a:t>  ✓ 维度间可能存在交互，需要交叉分析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20/28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865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914400" y="1371600"/>
            <a:ext cx="100584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6000" b="1">
                <a:solidFill>
                  <a:srgbClr val="FFFFFF"/>
                </a:solidFill>
                <a:latin typeface="微软雅黑"/>
              </a:defRPr>
            </a:pPr>
            <a:r>
              <a:t>第六章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2743200"/>
            <a:ext cx="100584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3600" b="0">
                <a:solidFill>
                  <a:srgbClr val="C8DCF0"/>
                </a:solidFill>
                <a:latin typeface="微软雅黑"/>
              </a:defRPr>
            </a:pPr>
            <a:r>
              <a:t>层别法与其他工具的组合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21/28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0" tIns="137160" rtlCol="0" anchor="ctr"/>
          <a:lstStyle/>
          <a:p>
            <a:pPr algn="ctr">
              <a:defRPr sz="2600" b="1">
                <a:solidFill>
                  <a:srgbClr val="FFFFFF"/>
                </a:solidFill>
                <a:latin typeface="微软雅黑"/>
              </a:defRPr>
            </a:pPr>
            <a:r>
              <a:t>层别法与其他工具的黄金搭档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1520" y="1097280"/>
            <a:ext cx="1051560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  <a:r>
              <a:t>层别法 + 柏拉图</a:t>
            </a:r>
          </a:p>
          <a:p>
            <a:pPr>
              <a:spcAft>
                <a:spcPts val="5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  <a:r>
              <a:t>  先用层别法找到问题所在的维度</a:t>
            </a:r>
          </a:p>
          <a:p>
            <a:pPr>
              <a:spcAft>
                <a:spcPts val="5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  <a:r>
              <a:t>  再用柏拉图聚焦该维度的关键少数</a:t>
            </a:r>
          </a:p>
          <a:p>
            <a:pPr>
              <a:spcAft>
                <a:spcPts val="5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5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  <a:r>
              <a:t>层别法 + 鱼骨图</a:t>
            </a:r>
          </a:p>
          <a:p>
            <a:pPr>
              <a:spcAft>
                <a:spcPts val="5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  <a:r>
              <a:t>  鱼骨图提供"假设" → 层别法提供"验证"</a:t>
            </a:r>
          </a:p>
          <a:p>
            <a:pPr>
              <a:spcAft>
                <a:spcPts val="5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5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  <a:r>
              <a:t>层别法 + 直方图</a:t>
            </a:r>
          </a:p>
          <a:p>
            <a:pPr>
              <a:spcAft>
                <a:spcPts val="5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  <a:r>
              <a:t>  按不同维度分层后分别画直方图</a:t>
            </a:r>
          </a:p>
          <a:p>
            <a:pPr>
              <a:spcAft>
                <a:spcPts val="5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  <a:r>
              <a:t>  比较各层的均值、标准差、分布形状</a:t>
            </a:r>
          </a:p>
          <a:p>
            <a:pPr>
              <a:spcAft>
                <a:spcPts val="5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5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  <a:r>
              <a:t>层别法 + 控制图</a:t>
            </a:r>
          </a:p>
          <a:p>
            <a:pPr>
              <a:spcAft>
                <a:spcPts val="5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  <a:r>
              <a:t>  整体控制图发现异常 → 按维度分层</a:t>
            </a:r>
          </a:p>
          <a:p>
            <a:pPr>
              <a:spcAft>
                <a:spcPts val="5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  <a:r>
              <a:t>  找出哪一层的过程发生了变化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22/28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0" tIns="137160" rtlCol="0" anchor="ctr"/>
          <a:lstStyle/>
          <a:p>
            <a:pPr algn="ctr">
              <a:defRPr sz="2600" b="1">
                <a:solidFill>
                  <a:srgbClr val="FFFFFF"/>
                </a:solidFill>
                <a:latin typeface="微软雅黑"/>
              </a:defRPr>
            </a:pPr>
            <a:r>
              <a:t>第七章 — 层别法的评价标准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31520" y="1097280"/>
          <a:ext cx="105156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505200"/>
                <a:gridCol w="3505200"/>
              </a:tblGrid>
              <a:tr h="653142">
                <a:tc>
                  <a:txBody>
                    <a:bodyPr/>
                    <a:lstStyle/>
                    <a:p>
                      <a:pPr algn="ctr">
                        <a:defRPr sz="1500" b="1">
                          <a:solidFill>
                            <a:srgbClr val="FFFFFF"/>
                          </a:solidFill>
                          <a:latin typeface="微软雅黑"/>
                        </a:defRPr>
                      </a:pPr>
                      <a:r>
                        <a:t>评价维度</a:t>
                      </a:r>
                    </a:p>
                  </a:txBody>
                  <a:tcPr>
                    <a:solidFill>
                      <a:srgbClr val="0038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500" b="1">
                          <a:solidFill>
                            <a:srgbClr val="FFFFFF"/>
                          </a:solidFill>
                          <a:latin typeface="微软雅黑"/>
                        </a:defRPr>
                      </a:pPr>
                      <a:r>
                        <a:t>好的标准</a:t>
                      </a:r>
                    </a:p>
                  </a:txBody>
                  <a:tcPr>
                    <a:solidFill>
                      <a:srgbClr val="0038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500" b="1">
                          <a:solidFill>
                            <a:srgbClr val="FFFFFF"/>
                          </a:solidFill>
                          <a:latin typeface="微软雅黑"/>
                        </a:defRPr>
                      </a:pPr>
                      <a:r>
                        <a:t>不好的表现</a:t>
                      </a:r>
                    </a:p>
                  </a:txBody>
                  <a:tcPr>
                    <a:solidFill>
                      <a:srgbClr val="003865"/>
                    </a:solidFill>
                  </a:tcPr>
                </a:tc>
              </a:tr>
              <a:tr h="653142"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目的明确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分层目的清晰，与分析目标一致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为分层而分层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</a:tr>
              <a:tr h="653142"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维度合理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选取与问题相关的关键维度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随意挑选维度</a:t>
                      </a:r>
                    </a:p>
                  </a:txBody>
                  <a:tcPr/>
                </a:tc>
              </a:tr>
              <a:tr h="653142"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样本充足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每层有足够数据支持分析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分层过细样本不足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</a:tr>
              <a:tr h="653142"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交叉分析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必要时有二维交叉分析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只分一层就下结论</a:t>
                      </a:r>
                    </a:p>
                  </a:txBody>
                  <a:tcPr/>
                </a:tc>
              </a:tr>
              <a:tr h="653142"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可行动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分层结论能对应到改善行动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结论无法落地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</a:tr>
              <a:tr h="653148"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可验证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分层结果可重复验证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偶然性差异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23/28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865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914400" y="1371600"/>
            <a:ext cx="100584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6000" b="1">
                <a:solidFill>
                  <a:srgbClr val="FFFFFF"/>
                </a:solidFill>
                <a:latin typeface="微软雅黑"/>
              </a:defRPr>
            </a:pPr>
            <a:r>
              <a:t>总结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2743200"/>
            <a:ext cx="100584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3600" b="0">
                <a:solidFill>
                  <a:srgbClr val="C8DCF0"/>
                </a:solidFill>
                <a:latin typeface="微软雅黑"/>
              </a:defRPr>
            </a:pPr>
            <a:r>
              <a:t>层别法的"道"与"术"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24/28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865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914400" y="914400"/>
            <a:ext cx="100584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600" b="1">
                <a:solidFill>
                  <a:srgbClr val="FFFFFF"/>
                </a:solidFill>
                <a:latin typeface="微软雅黑"/>
              </a:defRPr>
            </a:pPr>
            <a:r>
              <a:t>总结：层别法的"道"与"术"</a:t>
            </a:r>
          </a:p>
        </p:txBody>
      </p:sp>
      <p:sp>
        <p:nvSpPr>
          <p:cNvPr id="3" name="Rectangle 2"/>
          <p:cNvSpPr/>
          <p:nvPr/>
        </p:nvSpPr>
        <p:spPr>
          <a:xfrm>
            <a:off x="3200400" y="1828800"/>
            <a:ext cx="5486400" cy="27432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914400" y="2286000"/>
            <a:ext cx="45720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400" b="1">
                <a:solidFill>
                  <a:srgbClr val="C8DCF0"/>
                </a:solidFill>
                <a:latin typeface="微软雅黑"/>
              </a:defRPr>
            </a:pPr>
            <a:r>
              <a:t>术（怎么分）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8800" y="2926080"/>
            <a:ext cx="3657600" cy="2743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  <a:defRPr sz="1800">
                <a:solidFill>
                  <a:srgbClr val="C8DCF0"/>
                </a:solidFill>
                <a:latin typeface="微软雅黑"/>
              </a:defRPr>
            </a:pPr>
            <a:r>
              <a:t>▸ 明确目的再分层</a:t>
            </a:r>
          </a:p>
          <a:p>
            <a:pPr>
              <a:spcAft>
                <a:spcPts val="500"/>
              </a:spcAft>
              <a:defRPr sz="1800">
                <a:solidFill>
                  <a:srgbClr val="C8DCF0"/>
                </a:solidFill>
                <a:latin typeface="微软雅黑"/>
              </a:defRPr>
            </a:pPr>
            <a:r>
              <a:t>▸ 按4M1E选维度</a:t>
            </a:r>
          </a:p>
          <a:p>
            <a:pPr>
              <a:spcAft>
                <a:spcPts val="500"/>
              </a:spcAft>
              <a:defRPr sz="1800">
                <a:solidFill>
                  <a:srgbClr val="C8DCF0"/>
                </a:solidFill>
                <a:latin typeface="微软雅黑"/>
              </a:defRPr>
            </a:pPr>
            <a:r>
              <a:t>▸ 从粗到细逐层深入</a:t>
            </a:r>
          </a:p>
          <a:p>
            <a:pPr>
              <a:spcAft>
                <a:spcPts val="500"/>
              </a:spcAft>
              <a:defRPr sz="1800">
                <a:solidFill>
                  <a:srgbClr val="C8DCF0"/>
                </a:solidFill>
                <a:latin typeface="微软雅黑"/>
              </a:defRPr>
            </a:pPr>
            <a:r>
              <a:t>▸ 交叉分析验证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0" y="2286000"/>
            <a:ext cx="45720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400" b="1">
                <a:solidFill>
                  <a:srgbClr val="C8DCF0"/>
                </a:solidFill>
                <a:latin typeface="微软雅黑"/>
              </a:defRPr>
            </a:pPr>
            <a:r>
              <a:t>道（为什么分）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2926080"/>
            <a:ext cx="3657600" cy="2743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  <a:defRPr sz="1800">
                <a:solidFill>
                  <a:srgbClr val="C8DCF0"/>
                </a:solidFill>
                <a:latin typeface="微软雅黑"/>
              </a:defRPr>
            </a:pPr>
            <a:r>
              <a:t>▸ 不是把数据拆开看</a:t>
            </a:r>
          </a:p>
          <a:p>
            <a:pPr>
              <a:spcAft>
                <a:spcPts val="500"/>
              </a:spcAft>
              <a:defRPr sz="1800">
                <a:solidFill>
                  <a:srgbClr val="C8DCF0"/>
                </a:solidFill>
                <a:latin typeface="微软雅黑"/>
              </a:defRPr>
            </a:pPr>
            <a:r>
              <a:t>▸ 是为了"不让汇总数据骗了你"</a:t>
            </a:r>
          </a:p>
          <a:p>
            <a:pPr>
              <a:spcAft>
                <a:spcPts val="500"/>
              </a:spcAft>
              <a:defRPr sz="1800">
                <a:solidFill>
                  <a:srgbClr val="C8DCF0"/>
                </a:solidFill>
                <a:latin typeface="微软雅黑"/>
              </a:defRPr>
            </a:pPr>
            <a:r>
              <a:t>▸ 是为了"精准定位问题</a:t>
            </a:r>
          </a:p>
          <a:p>
            <a:pPr>
              <a:spcAft>
                <a:spcPts val="500"/>
              </a:spcAft>
              <a:defRPr sz="1800">
                <a:solidFill>
                  <a:srgbClr val="C8DCF0"/>
                </a:solidFill>
                <a:latin typeface="微软雅黑"/>
              </a:defRPr>
            </a:pPr>
            <a:r>
              <a:t>  的真实源头"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1828800"/>
            <a:ext cx="27432" cy="4572000"/>
          </a:xfrm>
          <a:prstGeom prst="rect">
            <a:avLst/>
          </a:prstGeom>
          <a:solidFill>
            <a:srgbClr val="FFFFFF">
              <a:lumMod val="50000"/>
              <a:lumOff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371600" y="5303520"/>
            <a:ext cx="91440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700" b="0">
                <a:solidFill>
                  <a:srgbClr val="ED7D31"/>
                </a:solidFill>
                <a:latin typeface="微软雅黑"/>
              </a:defRPr>
            </a:pPr>
            <a:r>
              <a:t>层别法最大的价值——让你看到本来看不到的东西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71600" y="5760720"/>
            <a:ext cx="91440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300" b="0">
                <a:solidFill>
                  <a:srgbClr val="C8DCF0"/>
                </a:solidFill>
                <a:latin typeface="微软雅黑"/>
              </a:defRPr>
            </a:pPr>
            <a:r>
              <a:t>一个没有使用层别法的质量工程师，就像戴着墨镜在黑夜中找东西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71600" y="6309360"/>
            <a:ext cx="91440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300" b="0">
                <a:solidFill>
                  <a:srgbClr val="C8DCF0"/>
                </a:solidFill>
                <a:latin typeface="微软雅黑"/>
              </a:defRPr>
            </a:pPr>
            <a:r>
              <a:t>卓越质量智库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25/28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1"/>
          <p:cNvSpPr>
            <a:spLocks noGrp="1"/>
          </p:cNvSpPr>
          <p:nvPr>
            <p:ph type="ctrTitle"/>
          </p:nvPr>
        </p:nvSpPr>
        <p:spPr>
          <a:xfrm>
            <a:off x="4782820" y="2209800"/>
            <a:ext cx="2835910" cy="1655445"/>
          </a:xfrm>
        </p:spPr>
        <p:txBody>
          <a:bodyPr wrap="square" anchor="b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 defTabSz="914400" eaLnBrk="1" hangingPunct="1"/>
            <a:r>
              <a:rPr lang="en-US" altLang="zh-CN" sz="4800" dirty="0">
                <a:solidFill>
                  <a:srgbClr val="404040"/>
                </a:solidFill>
                <a:latin typeface="宋体" charset="0"/>
                <a:ea typeface="宋体" charset="0"/>
                <a:cs typeface="宋体" charset="0"/>
              </a:rPr>
              <a:t>Thanks</a:t>
            </a:r>
            <a:r>
              <a:rPr lang="zh-CN" altLang="en-US" sz="4800" dirty="0">
                <a:solidFill>
                  <a:srgbClr val="404040"/>
                </a:solidFill>
                <a:latin typeface="宋体" charset="0"/>
                <a:ea typeface="宋体" charset="0"/>
                <a:cs typeface="宋体" charset="0"/>
              </a:rPr>
              <a:t>！谢谢！</a:t>
            </a:r>
            <a:r>
              <a:rPr lang="en-US" altLang="zh-CN" sz="4800" dirty="0">
                <a:solidFill>
                  <a:srgbClr val="40404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endParaRPr lang="zh-CN" altLang="en-US" sz="4800" dirty="0">
              <a:solidFill>
                <a:srgbClr val="404040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21507" name="副标题 2"/>
          <p:cNvSpPr>
            <a:spLocks noGrp="1"/>
          </p:cNvSpPr>
          <p:nvPr>
            <p:ph type="subTitle"/>
          </p:nvPr>
        </p:nvSpPr>
        <p:spPr>
          <a:xfrm>
            <a:off x="1524000" y="5332413"/>
            <a:ext cx="9144000" cy="1655762"/>
          </a:xfrm>
        </p:spPr>
        <p:txBody>
          <a:bodyPr wrap="square" anchor="t" anchorCtr="0"/>
          <a:lstStyle>
            <a:lvl1pPr marL="0" lvl="0" indent="0" algn="ctr">
              <a:buClrTx/>
              <a:buSzTx/>
              <a:buFont typeface="Arial" panose="020B0604020202090204" pitchFamily="34" charset="0"/>
              <a:defRPr/>
            </a:lvl1pPr>
            <a:lvl2pPr marL="457200" lvl="1" indent="0" algn="ctr">
              <a:buClrTx/>
              <a:buSzTx/>
              <a:buFont typeface="Arial" panose="020B0604020202090204" pitchFamily="34" charset="0"/>
              <a:defRPr/>
            </a:lvl2pPr>
            <a:lvl3pPr marL="914400" lvl="2" indent="0" algn="ctr">
              <a:buClrTx/>
              <a:buSzTx/>
              <a:buFont typeface="Arial" panose="020B0604020202090204" pitchFamily="34" charset="0"/>
              <a:defRPr/>
            </a:lvl3pPr>
            <a:lvl4pPr marL="1371600" lvl="3" indent="0" algn="ctr">
              <a:buClrTx/>
              <a:buSzTx/>
              <a:buFont typeface="Arial" panose="020B0604020202090204" pitchFamily="34" charset="0"/>
              <a:defRPr/>
            </a:lvl4pPr>
            <a:lvl5pPr marL="1828800" lvl="4" indent="0" algn="ctr">
              <a:buClrTx/>
              <a:buSzTx/>
              <a:buFont typeface="Arial" panose="020B0604020202090204" pitchFamily="34" charset="0"/>
              <a:defRPr/>
            </a:lvl5pPr>
          </a:lstStyle>
          <a:p>
            <a:pPr marL="0" lvl="0" indent="0" algn="ctr" defTabSz="914400" eaLnBrk="1" hangingPunct="1">
              <a:buNone/>
            </a:pPr>
            <a:r>
              <a:rPr lang="en-US" altLang="zh-CN" dirty="0">
                <a:solidFill>
                  <a:srgbClr val="404040"/>
                </a:solidFill>
                <a:latin typeface="Eras Light ITC" panose="020B0402030504020804" pitchFamily="2" charset="0"/>
              </a:rPr>
              <a:t> </a:t>
            </a:r>
            <a:endParaRPr lang="en-US" altLang="zh-CN" dirty="0">
              <a:solidFill>
                <a:srgbClr val="404040"/>
              </a:solidFill>
              <a:latin typeface="Eras Light ITC" panose="020B0402030504020804" pitchFamily="2" charset="0"/>
              <a:ea typeface="Segoe UI" pitchFamily="2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358609" y="6409831"/>
            <a:ext cx="16855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00" b="1" dirty="0">
                <a:latin typeface="STXinwei" panose="02010800040101010101" pitchFamily="2" charset="-122"/>
                <a:ea typeface="STXinwei" panose="02010800040101010101" pitchFamily="2" charset="-122"/>
              </a:rPr>
              <a:t>质量创造价值</a:t>
            </a:r>
            <a:endParaRPr kumimoji="1" lang="zh-CN" altLang="en-US" sz="1600" b="1" dirty="0">
              <a:latin typeface="STXinwei" panose="02010800040101010101" pitchFamily="2" charset="-122"/>
              <a:ea typeface="STXinwei" panose="02010800040101010101" pitchFamily="2" charset="-122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0" tIns="137160" rtlCol="0" anchor="ctr"/>
          <a:lstStyle/>
          <a:p>
            <a:pPr algn="ctr">
              <a:defRPr sz="2600" b="1">
                <a:solidFill>
                  <a:srgbClr val="FFFFFF"/>
                </a:solidFill>
                <a:latin typeface="微软雅黑"/>
              </a:defRPr>
            </a:pPr>
            <a:r>
              <a:t>写在前面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1520" y="1097280"/>
            <a:ext cx="1005840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  <a:defRPr sz="1900">
                <a:solidFill>
                  <a:srgbClr val="444444"/>
                </a:solidFill>
                <a:latin typeface="微软雅黑"/>
              </a:defRPr>
            </a:pPr>
            <a:r>
              <a:t>"数据是不会说谎的，</a:t>
            </a:r>
          </a:p>
          <a:p>
            <a:pPr>
              <a:spcAft>
                <a:spcPts val="300"/>
              </a:spcAft>
              <a:defRPr sz="1900">
                <a:solidFill>
                  <a:srgbClr val="444444"/>
                </a:solidFill>
                <a:latin typeface="微软雅黑"/>
              </a:defRPr>
            </a:pPr>
            <a:r>
              <a:t> 但只看汇总数据的人，可能会被自己骗了。"</a:t>
            </a:r>
          </a:p>
          <a:p>
            <a:pPr>
              <a:spcAft>
                <a:spcPts val="300"/>
              </a:spcAft>
              <a:defRPr sz="19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300"/>
              </a:spcAft>
              <a:defRPr sz="1900">
                <a:solidFill>
                  <a:srgbClr val="444444"/>
                </a:solidFill>
                <a:latin typeface="微软雅黑"/>
              </a:defRPr>
            </a:pPr>
            <a:r>
              <a:t>层别法——QC七大手法中最被低估的一件武器</a:t>
            </a:r>
          </a:p>
          <a:p>
            <a:pPr>
              <a:spcAft>
                <a:spcPts val="300"/>
              </a:spcAft>
              <a:defRPr sz="19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300"/>
              </a:spcAft>
              <a:defRPr sz="1900">
                <a:solidFill>
                  <a:srgbClr val="444444"/>
                </a:solidFill>
                <a:latin typeface="微软雅黑"/>
              </a:defRPr>
            </a:pPr>
            <a:r>
              <a:t>不复杂：就是把数据按照不同维度分开来看</a:t>
            </a:r>
          </a:p>
          <a:p>
            <a:pPr>
              <a:spcAft>
                <a:spcPts val="300"/>
              </a:spcAft>
              <a:defRPr sz="19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300"/>
              </a:spcAft>
              <a:defRPr sz="1900">
                <a:solidFill>
                  <a:srgbClr val="444444"/>
                </a:solidFill>
                <a:latin typeface="微软雅黑"/>
              </a:defRPr>
            </a:pPr>
            <a:r>
              <a:t>但它最致命的是：</a:t>
            </a:r>
          </a:p>
          <a:p>
            <a:pPr>
              <a:spcAft>
                <a:spcPts val="300"/>
              </a:spcAft>
              <a:defRPr sz="1900">
                <a:solidFill>
                  <a:srgbClr val="444444"/>
                </a:solidFill>
                <a:latin typeface="微软雅黑"/>
              </a:defRPr>
            </a:pPr>
            <a:r>
              <a:t>  如果你不分层，你看到的结论可能完全是错的</a:t>
            </a:r>
          </a:p>
          <a:p>
            <a:pPr>
              <a:spcAft>
                <a:spcPts val="300"/>
              </a:spcAft>
              <a:defRPr sz="19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300"/>
              </a:spcAft>
              <a:defRPr sz="1900">
                <a:solidFill>
                  <a:srgbClr val="444444"/>
                </a:solidFill>
                <a:latin typeface="微软雅黑"/>
              </a:defRPr>
            </a:pPr>
            <a:r>
              <a:t>这就是"辛普森悖论"（Simpson's Paradox）</a:t>
            </a:r>
          </a:p>
          <a:p>
            <a:pPr>
              <a:spcAft>
                <a:spcPts val="300"/>
              </a:spcAft>
              <a:defRPr sz="1900">
                <a:solidFill>
                  <a:srgbClr val="444444"/>
                </a:solidFill>
                <a:latin typeface="微软雅黑"/>
              </a:defRPr>
            </a:pPr>
            <a:r>
              <a:t>  总体呈现的趋势，在每一个分层中完全相反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3/28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865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914400" y="1371600"/>
            <a:ext cx="100584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6000" b="1">
                <a:solidFill>
                  <a:srgbClr val="FFFFFF"/>
                </a:solidFill>
                <a:latin typeface="微软雅黑"/>
              </a:defRPr>
            </a:pPr>
            <a:r>
              <a:t>第一章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2743200"/>
            <a:ext cx="100584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3600" b="0">
                <a:solidFill>
                  <a:srgbClr val="C8DCF0"/>
                </a:solidFill>
                <a:latin typeface="微软雅黑"/>
              </a:defRPr>
            </a:pPr>
            <a:r>
              <a:t>层别法的本质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4/28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0" tIns="137160" rtlCol="0" anchor="ctr"/>
          <a:lstStyle/>
          <a:p>
            <a:pPr algn="ctr">
              <a:defRPr sz="2600" b="1">
                <a:solidFill>
                  <a:srgbClr val="FFFFFF"/>
                </a:solidFill>
                <a:latin typeface="微软雅黑"/>
              </a:defRPr>
            </a:pPr>
            <a:r>
              <a:t>1.1 什么是层别法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1520" y="1097280"/>
            <a:ext cx="1005840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  <a:defRPr sz="1900">
                <a:solidFill>
                  <a:srgbClr val="444444"/>
                </a:solidFill>
                <a:latin typeface="微软雅黑"/>
              </a:defRPr>
            </a:pPr>
            <a:r>
              <a:t>层别法（Stratification），也叫分层法</a:t>
            </a:r>
          </a:p>
          <a:p>
            <a:pPr>
              <a:spcAft>
                <a:spcPts val="300"/>
              </a:spcAft>
              <a:defRPr sz="1900">
                <a:solidFill>
                  <a:srgbClr val="444444"/>
                </a:solidFill>
                <a:latin typeface="微软雅黑"/>
              </a:defRPr>
            </a:pPr>
            <a:r>
              <a:t>QC七大手法中最基础也最容易被忽略的工具之一</a:t>
            </a:r>
          </a:p>
          <a:p>
            <a:pPr>
              <a:spcAft>
                <a:spcPts val="300"/>
              </a:spcAft>
              <a:defRPr sz="19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300"/>
              </a:spcAft>
              <a:defRPr sz="1900">
                <a:solidFill>
                  <a:srgbClr val="444444"/>
                </a:solidFill>
                <a:latin typeface="微软雅黑"/>
              </a:defRPr>
            </a:pPr>
            <a:r>
              <a:t>核心思想非常简单：</a:t>
            </a:r>
          </a:p>
          <a:p>
            <a:pPr>
              <a:spcAft>
                <a:spcPts val="300"/>
              </a:spcAft>
              <a:defRPr sz="1900">
                <a:solidFill>
                  <a:srgbClr val="444444"/>
                </a:solidFill>
                <a:latin typeface="微软雅黑"/>
              </a:defRPr>
            </a:pPr>
            <a:r>
              <a:t>  把收集到的数据按照不同的来源、特性、条件等维度</a:t>
            </a:r>
          </a:p>
          <a:p>
            <a:pPr>
              <a:spcAft>
                <a:spcPts val="300"/>
              </a:spcAft>
              <a:defRPr sz="1900">
                <a:solidFill>
                  <a:srgbClr val="444444"/>
                </a:solidFill>
                <a:latin typeface="微软雅黑"/>
              </a:defRPr>
            </a:pPr>
            <a:r>
              <a:t>  进行分类（分层），再分别进行分析</a:t>
            </a:r>
          </a:p>
          <a:p>
            <a:pPr>
              <a:spcAft>
                <a:spcPts val="300"/>
              </a:spcAft>
              <a:defRPr sz="19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300"/>
              </a:spcAft>
              <a:defRPr sz="1900">
                <a:solidFill>
                  <a:srgbClr val="444444"/>
                </a:solidFill>
                <a:latin typeface="微软雅黑"/>
              </a:defRPr>
            </a:pPr>
            <a:r>
              <a:t>数学本质：</a:t>
            </a:r>
          </a:p>
          <a:p>
            <a:pPr>
              <a:spcAft>
                <a:spcPts val="300"/>
              </a:spcAft>
              <a:defRPr sz="1900">
                <a:solidFill>
                  <a:srgbClr val="444444"/>
                </a:solidFill>
                <a:latin typeface="微软雅黑"/>
              </a:defRPr>
            </a:pPr>
            <a:r>
              <a:t>  将总体分解为若干互不重叠的子集（层），</a:t>
            </a:r>
          </a:p>
          <a:p>
            <a:pPr>
              <a:spcAft>
                <a:spcPts val="300"/>
              </a:spcAft>
              <a:defRPr sz="1900">
                <a:solidFill>
                  <a:srgbClr val="444444"/>
                </a:solidFill>
                <a:latin typeface="微软雅黑"/>
              </a:defRPr>
            </a:pPr>
            <a:r>
              <a:t>  在每个子集内分别分析，</a:t>
            </a:r>
          </a:p>
          <a:p>
            <a:pPr>
              <a:spcAft>
                <a:spcPts val="300"/>
              </a:spcAft>
              <a:defRPr sz="1900">
                <a:solidFill>
                  <a:srgbClr val="444444"/>
                </a:solidFill>
                <a:latin typeface="微软雅黑"/>
              </a:defRPr>
            </a:pPr>
            <a:r>
              <a:t>  然后将子集的分析结果与总体分析结果进行对比验证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5/28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0" tIns="137160" rtlCol="0" anchor="ctr"/>
          <a:lstStyle/>
          <a:p>
            <a:pPr algn="ctr">
              <a:defRPr sz="2600" b="1">
                <a:solidFill>
                  <a:srgbClr val="FFFFFF"/>
                </a:solidFill>
                <a:latin typeface="微软雅黑"/>
              </a:defRPr>
            </a:pPr>
            <a:r>
              <a:t>1.2 为什么要分层 — 辛普森悖论</a:t>
            </a:r>
          </a:p>
        </p:txBody>
      </p:sp>
      <p:pic>
        <p:nvPicPr>
          <p:cNvPr id="3" name="Picture 2" descr="simpson_paradox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097280"/>
            <a:ext cx="11247120" cy="53035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6/28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0" tIns="137160" rtlCol="0" anchor="ctr"/>
          <a:lstStyle/>
          <a:p>
            <a:pPr algn="ctr">
              <a:defRPr sz="2600" b="1">
                <a:solidFill>
                  <a:srgbClr val="FFFFFF"/>
                </a:solidFill>
                <a:latin typeface="微软雅黑"/>
              </a:defRPr>
            </a:pPr>
            <a:r>
              <a:t>1.3 层别法的三大作用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31520" y="1188720"/>
          <a:ext cx="105156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505200"/>
                <a:gridCol w="3505200"/>
              </a:tblGrid>
              <a:tr h="800100">
                <a:tc>
                  <a:txBody>
                    <a:bodyPr/>
                    <a:lstStyle/>
                    <a:p>
                      <a:pPr algn="ctr">
                        <a:defRPr sz="1600" b="1">
                          <a:solidFill>
                            <a:srgbClr val="FFFFFF"/>
                          </a:solidFill>
                          <a:latin typeface="微软雅黑"/>
                        </a:defRPr>
                      </a:pPr>
                      <a:r>
                        <a:t>作用</a:t>
                      </a:r>
                    </a:p>
                  </a:txBody>
                  <a:tcPr>
                    <a:solidFill>
                      <a:srgbClr val="0038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600" b="1">
                          <a:solidFill>
                            <a:srgbClr val="FFFFFF"/>
                          </a:solidFill>
                          <a:latin typeface="微软雅黑"/>
                        </a:defRPr>
                      </a:pPr>
                      <a:r>
                        <a:t>说明</a:t>
                      </a:r>
                    </a:p>
                  </a:txBody>
                  <a:tcPr>
                    <a:solidFill>
                      <a:srgbClr val="0038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600" b="1">
                          <a:solidFill>
                            <a:srgbClr val="FFFFFF"/>
                          </a:solidFill>
                          <a:latin typeface="微软雅黑"/>
                        </a:defRPr>
                      </a:pPr>
                      <a:r>
                        <a:t>适用场景</a:t>
                      </a:r>
                    </a:p>
                  </a:txBody>
                  <a:tcPr>
                    <a:solidFill>
                      <a:srgbClr val="003865"/>
                    </a:solidFill>
                  </a:tcPr>
                </a:tc>
              </a:tr>
              <a:tr h="800100">
                <a:tc>
                  <a:txBody>
                    <a:bodyPr/>
                    <a:lstStyle/>
                    <a:p>
                      <a:pPr>
                        <a:defRPr sz="15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发现隐藏真相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5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发现汇总数据中掩盖的真实问题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5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不良分析、客诉分析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</a:tr>
              <a:tr h="800100">
                <a:tc>
                  <a:txBody>
                    <a:bodyPr/>
                    <a:lstStyle/>
                    <a:p>
                      <a:pPr>
                        <a:defRPr sz="15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精准定位问题源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5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找出问题具体发生在哪个环节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5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产线分析、班组对比</a:t>
                      </a:r>
                    </a:p>
                  </a:txBody>
                  <a:tcPr/>
                </a:tc>
              </a:tr>
              <a:tr h="800100">
                <a:tc>
                  <a:txBody>
                    <a:bodyPr/>
                    <a:lstStyle/>
                    <a:p>
                      <a:pPr>
                        <a:defRPr sz="15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避免误判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5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防止被辛普森悖论误导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5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任何数据统计分析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7/28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865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914400" y="1371600"/>
            <a:ext cx="100584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6000" b="1">
                <a:solidFill>
                  <a:srgbClr val="FFFFFF"/>
                </a:solidFill>
                <a:latin typeface="微软雅黑"/>
              </a:defRPr>
            </a:pPr>
            <a:r>
              <a:t>第二章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2743200"/>
            <a:ext cx="100584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3600" b="0">
                <a:solidFill>
                  <a:srgbClr val="C8DCF0"/>
                </a:solidFill>
                <a:latin typeface="微软雅黑"/>
              </a:defRPr>
            </a:pPr>
            <a:r>
              <a:t>层别法的常用维度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8/28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0" tIns="137160" rtlCol="0" anchor="ctr"/>
          <a:lstStyle/>
          <a:p>
            <a:pPr algn="ctr">
              <a:defRPr sz="2600" b="1">
                <a:solidFill>
                  <a:srgbClr val="FFFFFF"/>
                </a:solidFill>
                <a:latin typeface="微软雅黑"/>
              </a:defRPr>
            </a:pPr>
            <a:r>
              <a:t>2.1 经典分层维度 — 4M1E</a:t>
            </a:r>
          </a:p>
        </p:txBody>
      </p:sp>
      <p:pic>
        <p:nvPicPr>
          <p:cNvPr id="3" name="Picture 2" descr="layer_dimensions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097280"/>
            <a:ext cx="11247120" cy="411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1520" y="5303520"/>
            <a:ext cx="1005840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  <a:defRPr sz="1700">
                <a:solidFill>
                  <a:srgbClr val="0071BB"/>
                </a:solidFill>
                <a:latin typeface="微软雅黑"/>
              </a:defRPr>
            </a:pPr>
            <a:r>
              <a:t>选择原则：相关性 × 可测量 × 可行动</a:t>
            </a:r>
          </a:p>
          <a:p>
            <a:pPr>
              <a:spcAft>
                <a:spcPts val="200"/>
              </a:spcAft>
              <a:defRPr sz="1700">
                <a:solidFill>
                  <a:srgbClr val="0071BB"/>
                </a:solidFill>
                <a:latin typeface="微软雅黑"/>
              </a:defRPr>
            </a:pPr>
            <a:r>
              <a:t>先从最大维度分层，再逐步深入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9/28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2_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BE382D"/>
      </a:accent1>
      <a:accent2>
        <a:srgbClr val="0079C2"/>
      </a:accent2>
      <a:accent3>
        <a:srgbClr val="FFFFFF"/>
      </a:accent3>
      <a:accent4>
        <a:srgbClr val="000000"/>
      </a:accent4>
      <a:accent5>
        <a:srgbClr val="DBAEAC"/>
      </a:accent5>
      <a:accent6>
        <a:srgbClr val="006CAE"/>
      </a:accent6>
      <a:hlink>
        <a:srgbClr val="0563C1"/>
      </a:hlink>
      <a:folHlink>
        <a:srgbClr val="954F72"/>
      </a:folHlink>
    </a:clrScheme>
    <a:fontScheme name="">
      <a:majorFont>
        <a:latin typeface="Eras Medium ITC"/>
        <a:ea typeface="微软雅黑"/>
        <a:cs typeface=""/>
      </a:majorFont>
      <a:minorFont>
        <a:latin typeface="Eras Medium ITC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BE382D"/>
        </a:accent1>
        <a:accent2>
          <a:srgbClr val="0079C2"/>
        </a:accent2>
        <a:accent3>
          <a:srgbClr val="FFFFFF"/>
        </a:accent3>
        <a:accent4>
          <a:srgbClr val="000000"/>
        </a:accent4>
        <a:accent5>
          <a:srgbClr val="DBAEAC"/>
        </a:accent5>
        <a:accent6>
          <a:srgbClr val="006CAE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6CBE6"/>
      </a:accent5>
      <a:accent6>
        <a:srgbClr val="D4702B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2453</Words>
  <Application>WPS 演示</Application>
  <PresentationFormat>宽屏</PresentationFormat>
  <Paragraphs>370</Paragraphs>
  <Slides>26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9" baseType="lpstr">
      <vt:lpstr>Arial</vt:lpstr>
      <vt:lpstr>宋体</vt:lpstr>
      <vt:lpstr>Wingdings</vt:lpstr>
      <vt:lpstr>Eras Medium ITC</vt:lpstr>
      <vt:lpstr>微软雅黑</vt:lpstr>
      <vt:lpstr>儷宋 Pro</vt:lpstr>
      <vt:lpstr>Calibri</vt:lpstr>
      <vt:lpstr>Helvetica Neue</vt:lpstr>
      <vt:lpstr>Arial Black</vt:lpstr>
      <vt:lpstr>Arial Black</vt:lpstr>
      <vt:lpstr>Arial Black</vt:lpstr>
      <vt:lpstr>Calibri</vt:lpstr>
      <vt:lpstr>Calibri</vt:lpstr>
      <vt:lpstr>STXinwei</vt:lpstr>
      <vt:lpstr>微软雅黑</vt:lpstr>
      <vt:lpstr>宋体</vt:lpstr>
      <vt:lpstr>宋体-简</vt:lpstr>
      <vt:lpstr>Arial Unicode MS</vt:lpstr>
      <vt:lpstr>Eras Light ITC</vt:lpstr>
      <vt:lpstr>Segoe UI</vt:lpstr>
      <vt:lpstr>苹方-简</vt:lpstr>
      <vt:lpstr>微软雅黑</vt:lpstr>
      <vt:lpstr>2_Office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Thanks！谢谢！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Gavin Yan</dc:creator>
  <cp:lastModifiedBy>王林</cp:lastModifiedBy>
  <cp:revision>68</cp:revision>
  <dcterms:created xsi:type="dcterms:W3CDTF">2026-05-03T13:21:01Z</dcterms:created>
  <dcterms:modified xsi:type="dcterms:W3CDTF">2026-05-03T13:21:01Z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2052-12.1.25869.25869</vt:lpwstr>
  </property>
  <property fmtid="{D5CDD505-2E9C-101B-9397-08002B2CF9AE}" pid="3" name="ICV">
    <vt:lpwstr>11806BFE189D3F08CC2BA06957139955_41</vt:lpwstr>
  </property>
</Properties>
</file>