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4"/>
  </p:notesMasterIdLst>
  <p:handoutMasterIdLst>
    <p:handoutMasterId r:id="rId30"/>
  </p:handoutMasterIdLst>
  <p:sldIdLst>
    <p:sldId id="283" r:id="rId3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306" r:id="rId27"/>
    <p:sldId id="307" r:id="rId28"/>
    <p:sldId id="273" r:id="rId29"/>
  </p:sldIdLst>
  <p:sldSz cx="12192000" cy="6858000"/>
  <p:notesSz cx="6858000" cy="9144000"/>
  <p:embeddedFontLst>
    <p:embeddedFont>
      <p:font typeface="宋体" pitchFamily="2" charset="-122"/>
      <p:regular r:id="rId35"/>
    </p:embeddedFont>
    <p:embeddedFont>
      <p:font typeface="Eras Medium ITC" panose="020B0602030504020804" pitchFamily="2" charset="0"/>
      <p:regular r:id="rId36"/>
    </p:embeddedFont>
    <p:embeddedFont>
      <p:font typeface="微软雅黑" pitchFamily="2" charset="-122"/>
      <p:regular r:id="rId37"/>
    </p:embeddedFont>
    <p:embeddedFont>
      <p:font typeface="STXinwei" panose="02010800040101010101" pitchFamily="2" charset="-122"/>
      <p:regular r:id="rId38"/>
    </p:embeddedFont>
    <p:embeddedFont>
      <p:font typeface="微软雅黑"/>
      <p:regular r:id="rId39"/>
    </p:embeddedFont>
    <p:embeddedFont>
      <p:font typeface="宋体" charset="0"/>
      <p:regular r:id="rId40"/>
    </p:embeddedFont>
    <p:embeddedFont>
      <p:font typeface="Eras Light ITC" panose="020B0402030504020804" pitchFamily="2" charset="0"/>
      <p:regular r:id="rId41"/>
    </p:embeddedFont>
  </p:embeddedFont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1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1005" userDrawn="1">
          <p15:clr>
            <a:srgbClr val="A4A3A4"/>
          </p15:clr>
        </p15:guide>
        <p15:guide id="4" pos="665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PS_1679281038" initials="W" lastIdx="0" clrIdx="0"/>
  <p:cmAuthor id="2" name="123" initials="1" lastIdx="0" clrIdx="1"/>
  <p:cmAuthor id="3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382D"/>
    <a:srgbClr val="E61E0F"/>
    <a:srgbClr val="FF8900"/>
    <a:srgbClr val="F03C0A"/>
    <a:srgbClr val="0079C2"/>
    <a:srgbClr val="0079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howGuides="1">
      <p:cViewPr varScale="1">
        <p:scale>
          <a:sx n="116" d="100"/>
          <a:sy n="116" d="100"/>
        </p:scale>
        <p:origin x="600" y="192"/>
      </p:cViewPr>
      <p:guideLst>
        <p:guide orient="horz" pos="2201"/>
        <p:guide pos="3840"/>
        <p:guide pos="1005"/>
        <p:guide pos="665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1" Type="http://schemas.openxmlformats.org/officeDocument/2006/relationships/font" Target="fonts/font7.fntdata"/><Relationship Id="rId40" Type="http://schemas.openxmlformats.org/officeDocument/2006/relationships/font" Target="fonts/font6.fntdata"/><Relationship Id="rId4" Type="http://schemas.openxmlformats.org/officeDocument/2006/relationships/notesMaster" Target="notesMasters/notesMaster1.xml"/><Relationship Id="rId39" Type="http://schemas.openxmlformats.org/officeDocument/2006/relationships/font" Target="fonts/font5.fntdata"/><Relationship Id="rId38" Type="http://schemas.openxmlformats.org/officeDocument/2006/relationships/font" Target="fonts/font4.fntdata"/><Relationship Id="rId37" Type="http://schemas.openxmlformats.org/officeDocument/2006/relationships/font" Target="fonts/font3.fntdata"/><Relationship Id="rId36" Type="http://schemas.openxmlformats.org/officeDocument/2006/relationships/font" Target="fonts/font2.fntdata"/><Relationship Id="rId35" Type="http://schemas.openxmlformats.org/officeDocument/2006/relationships/font" Target="fonts/font1.fntdata"/><Relationship Id="rId34" Type="http://schemas.openxmlformats.org/officeDocument/2006/relationships/commentAuthors" Target="commentAuthors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0F9B84EA-7D68-4D60-9CB1-D50884785D1C}" type="datetimeFigureOut">
              <a:rPr lang="zh-CN" altLang="en-US" strike="noStrike" noProof="1" smtClean="0">
                <a:latin typeface="Eras Medium ITC" panose="020B0602030504020804" pitchFamily="2" charset="0"/>
                <a:ea typeface="微软雅黑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8D4E0FC9-F1F8-4FAE-9988-3BA365CFD46F}" type="slidenum">
              <a:rPr lang="zh-CN" altLang="en-US" strike="noStrike" noProof="1" smtClean="0">
                <a:latin typeface="Eras Medium ITC" panose="020B0602030504020804" pitchFamily="2" charset="0"/>
                <a:ea typeface="微软雅黑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eaLnBrk="1" fontAlgn="base" hangingPunct="1"/>
            <a:endParaRPr lang="zh-CN" altLang="en-US" sz="1200" strike="noStrike" noProof="1">
              <a:latin typeface="Calibri" panose="020F0502020204030204" pitchFamily="2" charset="0"/>
              <a:ea typeface="宋体" pitchFamily="2" charset="-122"/>
            </a:endParaRPr>
          </a:p>
        </p:txBody>
      </p:sp>
      <p:sp>
        <p:nvSpPr>
          <p:cNvPr id="4099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 eaLnBrk="1" fontAlgn="base" hangingPunct="1"/>
            <a:endParaRPr lang="zh-CN" altLang="en-US" sz="1200" strike="noStrike" noProof="1">
              <a:latin typeface="Calibri" panose="020F0502020204030204" pitchFamily="2" charset="0"/>
              <a:ea typeface="宋体" pitchFamily="2" charset="-122"/>
            </a:endParaRPr>
          </a:p>
        </p:txBody>
      </p:sp>
      <p:sp>
        <p:nvSpPr>
          <p:cNvPr id="4100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4101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Click to edit Master title style</a:t>
            </a:r>
            <a:endParaRPr lang="zh-CN" altLang="en-US"/>
          </a:p>
          <a:p>
            <a:pPr lvl="1"/>
            <a:r>
              <a:rPr lang="zh-CN" altLang="en-US"/>
              <a:t>Second level</a:t>
            </a:r>
            <a:endParaRPr lang="zh-CN" altLang="en-US"/>
          </a:p>
          <a:p>
            <a:pPr lvl="2"/>
            <a:r>
              <a:rPr lang="zh-CN" altLang="en-US"/>
              <a:t>Third level</a:t>
            </a:r>
            <a:endParaRPr lang="zh-CN" altLang="en-US"/>
          </a:p>
          <a:p>
            <a:pPr lvl="3"/>
            <a:r>
              <a:rPr lang="zh-CN" altLang="en-US"/>
              <a:t>Fourth level</a:t>
            </a:r>
            <a:endParaRPr lang="zh-CN" altLang="en-US"/>
          </a:p>
          <a:p>
            <a:pPr lvl="4"/>
            <a:r>
              <a:rPr lang="zh-CN" altLang="en-US"/>
              <a:t>Fifth level</a:t>
            </a:r>
            <a:endParaRPr lang="zh-CN" altLang="en-US" dirty="0"/>
          </a:p>
        </p:txBody>
      </p:sp>
      <p:sp>
        <p:nvSpPr>
          <p:cNvPr id="4102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eaLnBrk="1" fontAlgn="base" hangingPunct="1"/>
            <a:endParaRPr lang="zh-CN" altLang="en-US" sz="1200" strike="noStrike" noProof="1">
              <a:latin typeface="Calibri" panose="020F0502020204030204" pitchFamily="2" charset="0"/>
              <a:ea typeface="宋体" pitchFamily="2" charset="-122"/>
            </a:endParaRPr>
          </a:p>
        </p:txBody>
      </p:sp>
      <p:sp>
        <p:nvSpPr>
          <p:cNvPr id="4103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latin typeface="Calibri" panose="020F0502020204030204" pitchFamily="2" charset="0"/>
                <a:ea typeface="宋体" pitchFamily="2" charset="-122"/>
                <a:cs typeface="+mn-cs"/>
              </a:rPr>
            </a:fld>
            <a:endParaRPr lang="zh-CN" altLang="en-US" sz="1200" strike="noStrike" noProof="1">
              <a:latin typeface="Calibri" panose="020F0502020204030204" pitchFamily="2" charset="0"/>
              <a:ea typeface="宋体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lvl="0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1pPr>
    <a:lvl2pPr marL="457200" lvl="1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2pPr>
    <a:lvl3pPr marL="914400" lvl="2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3pPr>
    <a:lvl4pPr marL="1371600" lvl="3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4pPr>
    <a:lvl5pPr marL="1828800" lvl="4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5pPr>
    <a:lvl6pPr marL="2286000" lvl="5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6pPr>
    <a:lvl7pPr marL="2743200" lvl="6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7pPr>
    <a:lvl8pPr marL="3200400" lvl="7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8pPr>
    <a:lvl9pPr marL="3657600" lvl="8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hiliangclub.com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eaLnBrk="1" fontAlgn="base" hangingPunct="1"/>
            <a:r>
              <a:rPr lang="zh-CN" altLang="en-US" strike="noStrike" noProof="1">
                <a:latin typeface="Eras Medium ITC" panose="020B0602030504020804" pitchFamily="2" charset="0"/>
                <a:ea typeface="微软雅黑" pitchFamily="2" charset="-122"/>
                <a:cs typeface="+mn-cs"/>
              </a:rPr>
              <a:t> </a:t>
            </a:r>
            <a:endParaRPr lang="zh-CN" altLang="en-US" strike="noStrike" noProof="1">
              <a:latin typeface="Eras Medium ITC" panose="020B0602030504020804" pitchFamily="2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775335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eaLnBrk="1" fontAlgn="base" hangingPunct="1"/>
            <a:r>
              <a:rPr lang="zh-CN" altLang="en-US" strike="noStrike" noProof="1">
                <a:latin typeface="Eras Medium ITC" panose="020B0602030504020804" pitchFamily="2" charset="0"/>
                <a:ea typeface="微软雅黑" pitchFamily="2" charset="-122"/>
                <a:cs typeface="+mn-cs"/>
              </a:rPr>
              <a:t> </a:t>
            </a:r>
            <a:endParaRPr lang="zh-CN" altLang="en-US" strike="noStrike" noProof="1">
              <a:latin typeface="Eras Medium ITC" panose="020B0602030504020804" pitchFamily="2" charset="0"/>
            </a:endParaRPr>
          </a:p>
        </p:txBody>
      </p:sp>
      <p:pic>
        <p:nvPicPr>
          <p:cNvPr id="4" name="图片 3" descr="logo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375" y="59690"/>
            <a:ext cx="1301750" cy="553720"/>
          </a:xfrm>
          <a:prstGeom prst="rect">
            <a:avLst/>
          </a:prstGeom>
        </p:spPr>
      </p:pic>
      <p:sp>
        <p:nvSpPr>
          <p:cNvPr id="5" name="文本框 4"/>
          <p:cNvSpPr txBox="1"/>
          <p:nvPr userDrawn="1"/>
        </p:nvSpPr>
        <p:spPr>
          <a:xfrm>
            <a:off x="4764405" y="6445885"/>
            <a:ext cx="2850515" cy="27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65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卓越质量智库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 | www.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uFillTx/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zhiliangclub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.com</a:t>
            </a:r>
            <a:endParaRPr lang="en-US" altLang="zh-CN" sz="1200">
              <a:solidFill>
                <a:schemeClr val="bg2">
                  <a:lumMod val="50000"/>
                </a:schemeClr>
              </a:solidFill>
              <a:latin typeface="儷宋 Pro" panose="02020300000000000000" charset="-120"/>
              <a:cs typeface="儷宋 Pro" panose="02020300000000000000" charset="-120"/>
              <a:hlinkClick r:id="rId3" action="ppaction://hlinkfile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logo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7595" y="153035"/>
            <a:ext cx="771525" cy="32829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Click to edit Master title style</a:t>
            </a:r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Click to edit Master text style</a:t>
            </a:r>
            <a:endParaRPr lang="zh-CN" altLang="en-US"/>
          </a:p>
          <a:p>
            <a:pPr lvl="1"/>
            <a:r>
              <a:rPr lang="zh-CN" altLang="en-US"/>
              <a:t>Second level</a:t>
            </a:r>
            <a:endParaRPr lang="zh-CN" altLang="en-US"/>
          </a:p>
          <a:p>
            <a:pPr lvl="2"/>
            <a:r>
              <a:rPr lang="zh-CN" altLang="en-US"/>
              <a:t>Third level</a:t>
            </a:r>
            <a:endParaRPr lang="zh-CN" altLang="en-US"/>
          </a:p>
          <a:p>
            <a:pPr lvl="3"/>
            <a:r>
              <a:rPr lang="zh-CN" altLang="en-US"/>
              <a:t>Fourth level</a:t>
            </a:r>
            <a:endParaRPr lang="zh-CN" altLang="en-US"/>
          </a:p>
          <a:p>
            <a:pPr lvl="4"/>
            <a:r>
              <a:rPr lang="zh-CN" altLang="en-US"/>
              <a:t>Fifth level</a:t>
            </a:r>
            <a:endParaRPr lang="zh-CN" altLang="en-US"/>
          </a:p>
        </p:txBody>
      </p:sp>
      <p:sp>
        <p:nvSpPr>
          <p:cNvPr id="3076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endParaRPr lang="zh-CN" altLang="en-US" strike="noStrike" noProof="1">
              <a:latin typeface="Eras Medium ITC" panose="020B0602030504020804" pitchFamily="2" charset="0"/>
            </a:endParaRPr>
          </a:p>
        </p:txBody>
      </p:sp>
      <p:sp>
        <p:nvSpPr>
          <p:cNvPr id="3077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endParaRPr lang="zh-CN" altLang="en-US" strike="noStrike" noProof="1">
              <a:latin typeface="Eras Medium ITC" panose="020B0602030504020804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marL="0" lvl="0" indent="0" algn="l" defTabSz="914400" eaLnBrk="0" fontAlgn="base" latinLnBrk="0" hangingPunct="0">
        <a:lnSpc>
          <a:spcPct val="9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lvl="0" indent="-228600" algn="l" defTabSz="914400" eaLnBrk="0" fontAlgn="base" latinLnBrk="0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90204" pitchFamily="34" charset="0"/>
        <a:buChar char="•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lvl="1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2pPr>
      <a:lvl3pPr marL="914400" lvl="2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3pPr>
      <a:lvl4pPr marL="1371600" lvl="3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4pPr>
      <a:lvl5pPr marL="1828800" lvl="4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5pPr>
      <a:lvl6pPr marL="2286000" lvl="5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6pPr>
      <a:lvl7pPr marL="2743200" lvl="6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7pPr>
      <a:lvl8pPr marL="3200400" lvl="7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8pPr>
      <a:lvl9pPr marL="3657600" lvl="8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436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97280" y="1371600"/>
            <a:ext cx="987552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65760" tIns="457200"/>
          <a:lstStyle/>
          <a:p>
            <a:pPr algn="ctr">
              <a:defRPr sz="4400" b="1">
                <a:solidFill>
                  <a:srgbClr val="0EA5E9"/>
                </a:solidFill>
              </a:defRPr>
            </a:pPr>
            <a:r>
              <a:t>深度解读QC七大工具</a:t>
            </a:r>
          </a:p>
          <a:p>
            <a:pPr>
              <a:defRPr sz="3200">
                <a:solidFill>
                  <a:srgbClr val="1E293B"/>
                </a:solidFill>
              </a:defRPr>
            </a:pPr>
            <a:r>
              <a:t>层别法</a:t>
            </a:r>
          </a:p>
          <a:p>
            <a:pPr>
              <a:defRPr sz="1800">
                <a:solidFill>
                  <a:srgbClr val="64748B"/>
                </a:solidFill>
              </a:defRPr>
            </a:pPr>
            <a:r>
              <a:t>| 内部资料</a:t>
            </a:r>
          </a:p>
          <a:p>
            <a:pPr>
              <a:defRPr sz="14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4114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748B"/>
                </a:solidFill>
              </a:defRPr>
            </a:pPr>
            <a:r>
              <a:t>知识编号 5.2.4 · QC七大工具（旧七大手法）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2.2-2.3 时间维度 &amp; 产品/客户维度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188720"/>
            <a:ext cx="5029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071BB"/>
                </a:solidFill>
                <a:latin typeface="微软雅黑"/>
              </a:defRPr>
            </a:pPr>
            <a:r>
              <a:t>时间维度分层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737360"/>
            <a:ext cx="502920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▸ 按班次：白班 vs 夜班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▸ 按时段：每小时/每天/每周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▸ 按季节：不同季节的差异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▸ 按周期：月初 vs 月末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0" y="1188720"/>
            <a:ext cx="5029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ED7D31"/>
                </a:solidFill>
                <a:latin typeface="微软雅黑"/>
              </a:defRPr>
            </a:pPr>
            <a:r>
              <a:t>产品/客户维度分层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0" y="1737360"/>
            <a:ext cx="502920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▸ 按产品型号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▸ 按生产批次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▸ 按产品线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▸ 按客户类型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▸ 按区域市场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▸ 按销售渠道</a:t>
            </a:r>
          </a:p>
        </p:txBody>
      </p:sp>
      <p:sp>
        <p:nvSpPr>
          <p:cNvPr id="7" name="Rectangle 6"/>
          <p:cNvSpPr/>
          <p:nvPr/>
        </p:nvSpPr>
        <p:spPr>
          <a:xfrm>
            <a:off x="5943600" y="1188720"/>
            <a:ext cx="27432" cy="4114800"/>
          </a:xfrm>
          <a:prstGeom prst="rect">
            <a:avLst/>
          </a:prstGeom>
          <a:solidFill>
            <a:srgbClr val="C8C8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10/28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第三章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层别法的操作流程（标准5步法）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11/28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标准5步操作流程</a:t>
            </a:r>
          </a:p>
        </p:txBody>
      </p:sp>
      <p:pic>
        <p:nvPicPr>
          <p:cNvPr id="3" name="Picture 2" descr="layer_5step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11247120" cy="1828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1520" y="3200400"/>
            <a:ext cx="1005840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Step 1  明确分析目的 — 我要解决什么问题？</a:t>
            </a:r>
          </a:p>
          <a:p>
            <a:pPr>
              <a:spcAft>
                <a:spcPts val="5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Step 2  确定分层维度 — 1-3个关键维度</a:t>
            </a:r>
          </a:p>
          <a:p>
            <a:pPr>
              <a:spcAft>
                <a:spcPts val="5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Step 3  收集并整理数据 — 确保完整/准确/充足</a:t>
            </a:r>
          </a:p>
          <a:p>
            <a:pPr>
              <a:spcAft>
                <a:spcPts val="5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Step 4  分层对比分析 — 表格/图形/统计检验</a:t>
            </a:r>
          </a:p>
          <a:p>
            <a:pPr>
              <a:spcAft>
                <a:spcPts val="5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Step 5  得出结论并行动 — 改善措施+效果验证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12/28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Step 3 — 数据收集注意事项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058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数据收集四项基本原则：</a:t>
            </a:r>
          </a:p>
          <a:p>
            <a:pPr>
              <a:spcAft>
                <a:spcPts val="2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✅ 完整性</a:t>
            </a:r>
          </a:p>
          <a:p>
            <a:pPr>
              <a:spcAft>
                <a:spcPts val="2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不缺失关键字段</a:t>
            </a:r>
          </a:p>
          <a:p>
            <a:pPr>
              <a:spcAft>
                <a:spcPts val="2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每条记录都有完整的维度标签</a:t>
            </a:r>
          </a:p>
          <a:p>
            <a:pPr>
              <a:spcAft>
                <a:spcPts val="2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✅ 准确性</a:t>
            </a:r>
          </a:p>
          <a:p>
            <a:pPr>
              <a:spcAft>
                <a:spcPts val="2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不包含错误记录</a:t>
            </a:r>
          </a:p>
          <a:p>
            <a:pPr>
              <a:spcAft>
                <a:spcPts val="2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数据来源可靠</a:t>
            </a:r>
          </a:p>
          <a:p>
            <a:pPr>
              <a:spcAft>
                <a:spcPts val="2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✅ 样本充足</a:t>
            </a:r>
          </a:p>
          <a:p>
            <a:pPr>
              <a:spcAft>
                <a:spcPts val="2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每层至少30个样本</a:t>
            </a:r>
          </a:p>
          <a:p>
            <a:pPr>
              <a:spcAft>
                <a:spcPts val="2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如果某层样本太少 → 合并到相邻层或"其他"</a:t>
            </a:r>
          </a:p>
          <a:p>
            <a:pPr>
              <a:spcAft>
                <a:spcPts val="2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✅ 可追溯</a:t>
            </a:r>
          </a:p>
          <a:p>
            <a:pPr>
              <a:spcAft>
                <a:spcPts val="2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保留原始数据</a:t>
            </a:r>
          </a:p>
          <a:p>
            <a:pPr>
              <a:spcAft>
                <a:spcPts val="2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方便回溯验证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13/28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第四章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层别法的实战案例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14/28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案例1：制造业 — 按设备分层</a:t>
            </a:r>
          </a:p>
        </p:txBody>
      </p:sp>
      <p:pic>
        <p:nvPicPr>
          <p:cNvPr id="3" name="Picture 2" descr="layer_devic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5943600" cy="5029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0" y="1097280"/>
            <a:ext cx="45720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背景：机加工车间不良率2.8%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分层后发现：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CNC-01：4.1%（偏高）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CNC-02：2.4%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CNC-03：1.9%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深入分析：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→ 主轴轴承磨损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→ 保养已超6个月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行动：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更换主轴轴承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保养周期12→6个月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不良率降至1.8%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15/28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案例2：制造业 — 按供应商分层</a:t>
            </a:r>
          </a:p>
        </p:txBody>
      </p:sp>
      <p:pic>
        <p:nvPicPr>
          <p:cNvPr id="3" name="Picture 2" descr="layer_supplier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5943600" cy="5029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0" y="1097280"/>
            <a:ext cx="45720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背景：来料不良率1.5%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分层后发现：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供应商A：5.0%（偏高）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供应商B：0.7%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供应商C：1.1%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对A深入分析：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→ 尺寸超差为主要不良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→ 模具已超过使用寿命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行动：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要求更换模具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加强出厂检验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不良率降至1.2%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16/28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案例3：服务业 — 按时段分层</a:t>
            </a:r>
          </a:p>
        </p:txBody>
      </p:sp>
      <p:pic>
        <p:nvPicPr>
          <p:cNvPr id="3" name="Picture 2" descr="layer_perio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5943600" cy="5029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0" y="1097280"/>
            <a:ext cx="45720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背景：餐厅客诉率3.5%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分层后发现：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午餐：5.0%（偏高）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下午茶：2.0%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晚餐：3.0%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对午餐深入分析：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→ 招牌牛肉面客诉率8.1%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→ 牛肉供应商更换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→ 口感变化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行动：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恢复原供应商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客诉率降至3.0%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17/28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案例4：按班次+操作工分层（由粗到细）</a:t>
            </a:r>
          </a:p>
        </p:txBody>
      </p:sp>
      <p:pic>
        <p:nvPicPr>
          <p:cNvPr id="3" name="Picture 2" descr="layer_operator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11247120" cy="5029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18/28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第五章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层别法的常见误区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19/28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003865"/>
                </a:solidFill>
                <a:latin typeface="微软雅黑"/>
              </a:defRPr>
            </a:pPr>
            <a:r>
              <a:t>目  录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0" y="914400"/>
            <a:ext cx="2743200" cy="36576"/>
          </a:xfrm>
          <a:prstGeom prst="rect">
            <a:avLst/>
          </a:prstGeom>
          <a:solidFill>
            <a:srgbClr val="0071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371600"/>
            <a:ext cx="8229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第一章  层别法的本质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第二章  层别法的常用维度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第三章  层别法的操作流程（标准5步法）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第四章  层别法的实战案例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第五章  层别法的常见误区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第六章  层别法与其他工具的组合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第七章  层别法的评价标准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总结：层别法的"道"与"术"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2/28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层别法四大常见误区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误区1：分层维度选择错误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× 凭感觉选维度，"按颜色分"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✓ 根据工艺知识+数据分析选择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误区2：分层过细，样本不足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× 分成20多层，每层几个样本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✓ 每层至少30个样本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误区3：只分一层就下结论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× 发现差异就直接下结论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✓ 由粗到细，逐层深入分析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误区4：忽略了"交互作用"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× 认为每个维度是独立的</a:t>
            </a:r>
          </a:p>
          <a:p>
            <a:pPr>
              <a:spcAft>
                <a:spcPts val="2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  ✓ 维度间可能存在交互，需要交叉分析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20/28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第六章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层别法与其他工具的组合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21/28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层别法与其他工具的黄金搭档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层别法 + 柏拉图</a:t>
            </a:r>
          </a:p>
          <a:p>
            <a:pPr>
              <a:spcAft>
                <a:spcPts val="5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先用层别法找到问题所在的维度</a:t>
            </a:r>
          </a:p>
          <a:p>
            <a:pPr>
              <a:spcAft>
                <a:spcPts val="5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再用柏拉图聚焦该维度的关键少数</a:t>
            </a:r>
          </a:p>
          <a:p>
            <a:pPr>
              <a:spcAft>
                <a:spcPts val="5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5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层别法 + 鱼骨图</a:t>
            </a:r>
          </a:p>
          <a:p>
            <a:pPr>
              <a:spcAft>
                <a:spcPts val="5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鱼骨图提供"假设" → 层别法提供"验证"</a:t>
            </a:r>
          </a:p>
          <a:p>
            <a:pPr>
              <a:spcAft>
                <a:spcPts val="5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5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层别法 + 直方图</a:t>
            </a:r>
          </a:p>
          <a:p>
            <a:pPr>
              <a:spcAft>
                <a:spcPts val="5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按不同维度分层后分别画直方图</a:t>
            </a:r>
          </a:p>
          <a:p>
            <a:pPr>
              <a:spcAft>
                <a:spcPts val="5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比较各层的均值、标准差、分布形状</a:t>
            </a:r>
          </a:p>
          <a:p>
            <a:pPr>
              <a:spcAft>
                <a:spcPts val="5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5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层别法 + 控制图</a:t>
            </a:r>
          </a:p>
          <a:p>
            <a:pPr>
              <a:spcAft>
                <a:spcPts val="5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整体控制图发现异常 → 按维度分层</a:t>
            </a:r>
          </a:p>
          <a:p>
            <a:pPr>
              <a:spcAft>
                <a:spcPts val="5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找出哪一层的过程发生了变化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22/28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第七章 — 层别法的评价标准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31520" y="1097280"/>
          <a:ext cx="105156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653142"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评价维度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好的标准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不好的表现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</a:tr>
              <a:tr h="653142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目的明确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分层目的清晰，与分析目标一致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为分层而分层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53142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维度合理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选取与问题相关的关键维度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随意挑选维度</a:t>
                      </a:r>
                    </a:p>
                  </a:txBody>
                  <a:tcPr/>
                </a:tc>
              </a:tr>
              <a:tr h="653142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样本充足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每层有足够数据支持分析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分层过细样本不足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53142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交叉分析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必要时有二维交叉分析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只分一层就下结论</a:t>
                      </a:r>
                    </a:p>
                  </a:txBody>
                  <a:tcPr/>
                </a:tc>
              </a:tr>
              <a:tr h="653142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可行动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分层结论能对应到改善行动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结论无法落地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53148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可验证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分层结果可重复验证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偶然性差异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23/28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总结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层别法的"道"与"术"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24/28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9144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FFFFFF"/>
                </a:solidFill>
                <a:latin typeface="微软雅黑"/>
              </a:defRPr>
            </a:pPr>
            <a:r>
              <a:t>总结：层别法的"道"与"术"</a:t>
            </a:r>
          </a:p>
        </p:txBody>
      </p:sp>
      <p:sp>
        <p:nvSpPr>
          <p:cNvPr id="3" name="Rectangle 2"/>
          <p:cNvSpPr/>
          <p:nvPr/>
        </p:nvSpPr>
        <p:spPr>
          <a:xfrm>
            <a:off x="3200400" y="1828800"/>
            <a:ext cx="5486400" cy="27432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286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C8DCF0"/>
                </a:solidFill>
                <a:latin typeface="微软雅黑"/>
              </a:defRPr>
            </a:pPr>
            <a:r>
              <a:t>术（怎么分）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36576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明确目的再分层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按4M1E选维度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从粗到细逐层深入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交叉分析验证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0" y="2286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C8DCF0"/>
                </a:solidFill>
                <a:latin typeface="微软雅黑"/>
              </a:defRPr>
            </a:pPr>
            <a:r>
              <a:t>道（为什么分）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0" y="2926080"/>
            <a:ext cx="36576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不是把数据拆开看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是为了"不让汇总数据骗了你"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是为了"精准定位问题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  的真实源头"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0" y="1828800"/>
            <a:ext cx="27432" cy="4572000"/>
          </a:xfrm>
          <a:prstGeom prst="rect">
            <a:avLst/>
          </a:prstGeom>
          <a:solidFill>
            <a:srgbClr val="FFFFFF">
              <a:lumMod val="50000"/>
              <a:lumOff val="5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371600" y="530352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700" b="0">
                <a:solidFill>
                  <a:srgbClr val="ED7D31"/>
                </a:solidFill>
                <a:latin typeface="微软雅黑"/>
              </a:defRPr>
            </a:pPr>
            <a:r>
              <a:t>层别法最大的价值——让你看到本来看不到的东西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576072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C8DCF0"/>
                </a:solidFill>
                <a:latin typeface="微软雅黑"/>
              </a:defRPr>
            </a:pPr>
            <a:r>
              <a:t>一个没有使用层别法的质量工程师，就像戴着墨镜在黑夜中找东西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71600" y="630936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C8DCF0"/>
                </a:solidFill>
                <a:latin typeface="微软雅黑"/>
              </a:defRPr>
            </a:pPr>
            <a:r>
              <a:t>卓越质量智库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25/28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86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52144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38428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24712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2194560" y="1234440"/>
            <a:ext cx="777240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20" y="1691640"/>
            <a:ext cx="2902784" cy="1234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0320" y="3063240"/>
            <a:ext cx="70408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E293B"/>
                </a:solidFill>
              </a:defRPr>
            </a:pPr>
            <a:r>
              <a:t>感谢聆听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886200"/>
            <a:ext cx="70408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4434840"/>
            <a:ext cx="7040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pic>
        <p:nvPicPr>
          <p:cNvPr id="11" name="Picture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写在前面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058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"数据是不会说谎的，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 但只看汇总数据的人，可能会被自己骗了。"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层别法——QC七大手法中最被低估的一件武器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不复杂：就是把数据按照不同维度分开来看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但它最致命的是：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  如果你不分层，你看到的结论可能完全是错的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这就是"辛普森悖论"（Simpson's Paradox）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  总体呈现的趋势，在每一个分层中完全相反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3/28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第一章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层别法的本质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4/28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1.1 什么是层别法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058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层别法（Stratification），也叫分层法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QC七大手法中最基础也最容易被忽略的工具之一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核心思想非常简单：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  把收集到的数据按照不同的来源、特性、条件等维度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  进行分类（分层），再分别进行分析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数学本质：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  将总体分解为若干互不重叠的子集（层），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  在每个子集内分别分析，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  然后将子集的分析结果与总体分析结果进行对比验证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5/28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1.2 为什么要分层 — 辛普森悖论</a:t>
            </a:r>
          </a:p>
        </p:txBody>
      </p:sp>
      <p:pic>
        <p:nvPicPr>
          <p:cNvPr id="3" name="Picture 2" descr="simpson_paradox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11247120" cy="53035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6/28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1.3 层别法的三大作用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31520" y="1188720"/>
          <a:ext cx="1051560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800100">
                <a:tc>
                  <a:txBody>
                    <a:bodyPr/>
                    <a:lstStyle/>
                    <a:p>
                      <a:pPr algn="ctr">
                        <a:defRPr sz="16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作用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说明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适用场景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</a:tr>
              <a:tr h="800100">
                <a:tc>
                  <a:txBody>
                    <a:bodyPr/>
                    <a:lstStyle/>
                    <a:p>
                      <a:pPr>
                        <a:defRPr sz="15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发现隐藏真相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发现汇总数据中掩盖的真实问题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不良分析、客诉分析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800100">
                <a:tc>
                  <a:txBody>
                    <a:bodyPr/>
                    <a:lstStyle/>
                    <a:p>
                      <a:pPr>
                        <a:defRPr sz="15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精准定位问题源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5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找出问题具体发生在哪个环节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5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产线分析、班组对比</a:t>
                      </a:r>
                    </a:p>
                  </a:txBody>
                  <a:tcPr/>
                </a:tc>
              </a:tr>
              <a:tr h="800100">
                <a:tc>
                  <a:txBody>
                    <a:bodyPr/>
                    <a:lstStyle/>
                    <a:p>
                      <a:pPr>
                        <a:defRPr sz="15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避免误判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防止被辛普森悖论误导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任何数据统计分析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7/28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第二章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层别法的常用维度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8/28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2.1 经典分层维度 — 4M1E</a:t>
            </a:r>
          </a:p>
        </p:txBody>
      </p:sp>
      <p:pic>
        <p:nvPicPr>
          <p:cNvPr id="3" name="Picture 2" descr="layer_dimensions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11247120" cy="4114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1520" y="5303520"/>
            <a:ext cx="100584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700">
                <a:solidFill>
                  <a:srgbClr val="0071BB"/>
                </a:solidFill>
                <a:latin typeface="微软雅黑"/>
              </a:defRPr>
            </a:pPr>
            <a:r>
              <a:t>选择原则：相关性 × 可测量 × 可行动</a:t>
            </a:r>
          </a:p>
          <a:p>
            <a:pPr>
              <a:spcAft>
                <a:spcPts val="200"/>
              </a:spcAft>
              <a:defRPr sz="1700">
                <a:solidFill>
                  <a:srgbClr val="0071BB"/>
                </a:solidFill>
                <a:latin typeface="微软雅黑"/>
              </a:defRPr>
            </a:pPr>
            <a:r>
              <a:t>先从最大维度分层，再逐步深入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9/28</a:t>
            </a: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2_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BE382D"/>
      </a:accent1>
      <a:accent2>
        <a:srgbClr val="0079C2"/>
      </a:accent2>
      <a:accent3>
        <a:srgbClr val="FFFFFF"/>
      </a:accent3>
      <a:accent4>
        <a:srgbClr val="000000"/>
      </a:accent4>
      <a:accent5>
        <a:srgbClr val="DBAEAC"/>
      </a:accent5>
      <a:accent6>
        <a:srgbClr val="006CAE"/>
      </a:accent6>
      <a:hlink>
        <a:srgbClr val="0563C1"/>
      </a:hlink>
      <a:folHlink>
        <a:srgbClr val="954F72"/>
      </a:folHlink>
    </a:clrScheme>
    <a:fontScheme name="">
      <a:majorFont>
        <a:latin typeface="Eras Medium ITC"/>
        <a:ea typeface="微软雅黑"/>
        <a:cs typeface=""/>
      </a:majorFont>
      <a:minorFont>
        <a:latin typeface="Eras Medium ITC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BE382D"/>
        </a:accent1>
        <a:accent2>
          <a:srgbClr val="0079C2"/>
        </a:accent2>
        <a:accent3>
          <a:srgbClr val="FFFFFF"/>
        </a:accent3>
        <a:accent4>
          <a:srgbClr val="000000"/>
        </a:accent4>
        <a:accent5>
          <a:srgbClr val="DBAEAC"/>
        </a:accent5>
        <a:accent6>
          <a:srgbClr val="006CAE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6CBE6"/>
      </a:accent5>
      <a:accent6>
        <a:srgbClr val="D4702B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2453</Words>
  <Application>WPS 演示</Application>
  <PresentationFormat>宽屏</PresentationFormat>
  <Paragraphs>370</Paragraphs>
  <Slides>26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22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49" baseType="lpstr">
      <vt:lpstr>Arial</vt:lpstr>
      <vt:lpstr>宋体</vt:lpstr>
      <vt:lpstr>Wingdings</vt:lpstr>
      <vt:lpstr>Eras Medium ITC</vt:lpstr>
      <vt:lpstr>微软雅黑</vt:lpstr>
      <vt:lpstr>儷宋 Pro</vt:lpstr>
      <vt:lpstr>Calibri</vt:lpstr>
      <vt:lpstr>Helvetica Neue</vt:lpstr>
      <vt:lpstr>Arial Black</vt:lpstr>
      <vt:lpstr>Arial Black</vt:lpstr>
      <vt:lpstr>Arial Black</vt:lpstr>
      <vt:lpstr>Calibri</vt:lpstr>
      <vt:lpstr>Calibri</vt:lpstr>
      <vt:lpstr>STXinwei</vt:lpstr>
      <vt:lpstr>微软雅黑</vt:lpstr>
      <vt:lpstr>宋体</vt:lpstr>
      <vt:lpstr>宋体-简</vt:lpstr>
      <vt:lpstr>Arial Unicode MS</vt:lpstr>
      <vt:lpstr>Eras Light ITC</vt:lpstr>
      <vt:lpstr>Segoe UI</vt:lpstr>
      <vt:lpstr>苹方-简</vt:lpstr>
      <vt:lpstr>微软雅黑</vt:lpstr>
      <vt:lpstr>2_Office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Thanks！谢谢！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Gavin Yan</dc:creator>
  <cp:lastModifiedBy>王林</cp:lastModifiedBy>
  <cp:revision>68</cp:revision>
  <dcterms:created xsi:type="dcterms:W3CDTF">2026-05-03T13:21:01Z</dcterms:created>
  <dcterms:modified xsi:type="dcterms:W3CDTF">2026-05-03T13:21:01Z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2052-12.1.25869.25869</vt:lpwstr>
  </property>
  <property fmtid="{D5CDD505-2E9C-101B-9397-08002B2CF9AE}" pid="3" name="ICV">
    <vt:lpwstr>11806BFE189D3F08CC2BA06957139955_41</vt:lpwstr>
  </property>
</Properties>
</file>