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控制计划（CP）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编写与落地实战培训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从 PFMEA 到产线执行的最后一公里 · APQP / IATF 16949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8.3.2 · 控制计划（CP）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PFMEA → CP 映射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AP=H 的项必须有可执行控制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字段映射一览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PFMEA 输出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CP 对应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过程步骤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过程名称/编号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功能/要求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产品/过程特性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特殊特性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特殊特性符号列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预防控制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控制方法（防错、SOP 参数）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探测控制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评价/测量 + 样本/频率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严重度 S 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加严频率、100% 检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优化措施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更新控制方法与反应计划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演算案例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拧紧工序 &amp; 注塑工序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 1：OP40 座椅导轨拧紧 M8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PFMEA 摘要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FM：扭矩不足 | FE：座椅松动 S=8</a:t>
            </a:r>
            <a:br/>
            <a:r>
              <a:t>FC：扭矩枪失准、漏拧 O=4</a:t>
            </a:r>
            <a:br/>
            <a:r>
              <a:t>预防：daily check + 防漏拧传感器</a:t>
            </a:r>
            <a:br/>
            <a:r>
              <a:t>探测：扭矩+角度曲线 100% 记录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CP 一行（正确写法）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产品特性：35±3 N·m（KCC）</a:t>
            </a:r>
            <a:br/>
            <a:r>
              <a:t>过程特性：拧紧角 540°±10°</a:t>
            </a:r>
            <a:br/>
            <a:r>
              <a:t>测量：电动扭矩枪+曲线存储</a:t>
            </a:r>
            <a:br/>
            <a:r>
              <a:t>频率：100% | 超限自动停线</a:t>
            </a:r>
            <a:br/>
            <a:r>
              <a:t>反应：停线→隔离→工程确认→复产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 2：OP20 注塑成型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过程特性控制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料温 280±5℃、保压 85±5 MPa</a:t>
            </a:r>
            <a:br/>
            <a:r>
              <a:t>控制：X̄-R 图，每班子组 n=5</a:t>
            </a:r>
            <a:br/>
            <a:r>
              <a:t>（影响尺寸的过程参数）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产品特性控制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关键孔径 12.0±0.1 mm</a:t>
            </a:r>
            <a:br/>
            <a:r>
              <a:t>首件 3 件全检 + 2h 抽 5 件</a:t>
            </a:r>
            <a:br/>
            <a:r>
              <a:t>反应：SPC 失控→停线调参→加严 100% 孔径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反应计划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不能写「通知班长」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反应计划六要素（可操作、可审计）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6154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① 停止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915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301240" y="2560320"/>
            <a:ext cx="16154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② 隔离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441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053840" y="2560320"/>
            <a:ext cx="16154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③ 通知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6967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5806440" y="2560320"/>
            <a:ext cx="16154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④ 处置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4493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7559040" y="2560320"/>
            <a:ext cx="16154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⑤ 验证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92019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9311640" y="2560320"/>
            <a:ext cx="16154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⑥ 记录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反应计划编写要点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停止：停线 / 停批 / 标识——触发条件写清（超限、SPC 失控等）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隔离：物理区、标签颜色、系统批次锁定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通知：班长 / 工程师 / 质量——角色与升级路径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处置：挑选、报废、返工；让步须走例外流程（3.4.3）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验证：什么数据证明可恢复生产？谁签字？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CSR 要求客户通知的，须写入反应计划触发条件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编写与维护八步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从 PFMEA 定稿到 Layered Audit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CP 编写与维护流程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17729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PFMEA定稿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5336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1863090" y="2560320"/>
            <a:ext cx="117729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流程图+特性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0678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3177540" y="2560320"/>
            <a:ext cx="117729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逐工序填CP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38226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491990" y="2560320"/>
            <a:ext cx="117729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与SOP比对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6967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806440" y="2560320"/>
            <a:ext cx="117729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试产验证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01116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120890" y="2560320"/>
            <a:ext cx="117729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PPAP批准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83256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435340" y="2560320"/>
            <a:ext cx="117729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分层审核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964006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9749790" y="2560320"/>
            <a:ext cx="117729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4M变更评审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学完后应能回答：控什么？怎么控？失控怎么办？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理解控制计划在 APQP / IATF 16949 中的角色与三阶段差异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 CP 标准列项与 PFMEA→CP 字段映射规则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能编写可执行的探测频率、控制方法与反应计划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建立 CP 与 SOP、检验规范、ECN 的版本联动意识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通过 Layered Audit 验证 CP 在现场真正被执行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Layered Audit 抽查清单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检查项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合格标准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 版本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现场 SOP 引用同版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特殊特性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图纸、CP、检具有 KCC 符号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频率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实际检验与 CP 一致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记录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扭矩/SPC 记录可追溯批次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反应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上次失控有完整反应计划执行记录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特殊特性 &amp; 变更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KCC 传递链与 ECN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特殊特性（KCC/KPC）传递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客户图纸 CC/SC → DFMEA S≥8 → PFMEA 特殊特性列 → CP 分类列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CP 中 KCC 行：频率不得弱于 PFMEA 探测推荐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审核高频问：「PFMEA 标 SC，CP 为何无 SC 符号？」→ 严重不符合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4M 变更、PFMEA 优化、CSR 更新、MSA 不合格 → 必须触发 CP 评审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ECN 最小包：PFMEA 差异 + CP 差异高亮 + SOP/检验规范版本 + 培训记录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CP 与 SPC / MSA 接口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MSA 前提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评价/测量技术列引用的量具须 GR&amp;R 合格</a:t>
            </a:r>
            <a:br/>
            <a:r>
              <a:t>否则审核问：「数据可信吗？」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SPC 示例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熔体压力：X̄-R，n=5，每 2h 1 组</a:t>
            </a:r>
            <a:br/>
            <a:r>
              <a:t>连续 2 点超 2σ→班长确认</a:t>
            </a:r>
            <a:br/>
            <a:r>
              <a:t>任一点超规格→停线（写进反应计划）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常见误区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避坑清单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常见误区与对策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误区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后果/对策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 复制旧产品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特性遗漏 → 按 PFMEA 逐工序新建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PFMEA 更新 CP 不更新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严重不符合 → ECN 联动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反应计划空泛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失控扩大 → 六要素写全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只有产品特性无过程特性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SPC 无依据 → 补过程特性行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 与 SOP 两套版本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员工不知听谁的 → 三方对照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实施检查清单（节选）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编写：PFMEA 当前版已签字；工序编号与流程图一致；KCC 与图纸对照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编写：每行反应计划含停/隔离/通知/验证/记录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试产：现场按 CP 频率执行 ≥3 批；模拟失控演练 1 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量产：Layered Audit 月度抽查；4M 变更 48h 内 CP 评审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审核前：CP / PFMEA / SOP 三方对照表准备好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CP 三问——每一行都要能回答</a:t>
            </a:r>
          </a:p>
        </p:txBody>
      </p:sp>
      <p:sp>
        <p:nvSpPr>
          <p:cNvPr id="3" name="Oval 2"/>
          <p:cNvSpPr/>
          <p:nvPr/>
        </p:nvSpPr>
        <p:spPr>
          <a:xfrm>
            <a:off x="13716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控什么？</a:t>
            </a:r>
          </a:p>
        </p:txBody>
      </p:sp>
      <p:sp>
        <p:nvSpPr>
          <p:cNvPr id="5" name="Oval 4"/>
          <p:cNvSpPr/>
          <p:nvPr/>
        </p:nvSpPr>
        <p:spPr>
          <a:xfrm>
            <a:off x="50292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怎么控？</a:t>
            </a:r>
          </a:p>
        </p:txBody>
      </p:sp>
      <p:sp>
        <p:nvSpPr>
          <p:cNvPr id="7" name="Oval 6"/>
          <p:cNvSpPr/>
          <p:nvPr/>
        </p:nvSpPr>
        <p:spPr>
          <a:xfrm>
            <a:off x="86868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953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失控怎么办？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97280" y="4114800"/>
            <a:ext cx="9875520" cy="1645920"/>
          </a:xfrm>
          <a:prstGeom prst="roundRect">
            <a:avLst/>
          </a:prstGeom>
          <a:solidFill>
            <a:srgbClr val="FFF7ED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小结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控制计划是 PFMEA 在产线上的落地证明——写得好不好，不看页数，看现场失控时能不能按 CP 反应。</a:t>
            </a:r>
            <a:br/>
            <a:r>
              <a:t>建议：选一条产线，2 周做 PFMEA→CP→SOP 三方对齐试点，再横展全厂。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卓越质量智库 · 感谢学习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配套智库文章：控制计划（CP）编写与落地 · 知识编号 8.3.2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开篇案例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PFMEA 高分，审核仍开严重不符合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案例：Tier 1 座椅供应商 PPAP 后二方审核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 审核发现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CP 写「每批抽 5 件」，PFMEA 要求 100% 扭矩记录</a:t>
            </a:r>
            <a:br/>
            <a:r>
              <a:t>• CP 引用检验规范 Rev.B，现场用 Rev.C</a:t>
            </a:r>
            <a:br/>
            <a:r>
              <a:t>• 反应计划仅「通知班长」——无停线/隔离</a:t>
            </a:r>
            <a:br/>
            <a:r>
              <a:t>• KCC 未标注，不符合客户 CSR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根因复盘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PFMEA 由项目工程师写，CP 从旧产品复制</a:t>
            </a:r>
            <a:br/>
            <a:r>
              <a:t>• 工艺改三轮，CP 未 ECN 更新</a:t>
            </a:r>
            <a:br/>
            <a:r>
              <a:t>• CP 是「风险控制在产线上的合同」</a:t>
            </a:r>
            <a:br/>
            <a:r>
              <a:t>• 必须与 PFMEA、SOP 同源维护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控制计划是什么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CP ≠ SOP 的简单重复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CP 定义与 APQP 位置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控制计划：说明控制什么特性、用什么方法、什么规格、如何反应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SOP 教「怎么做一步」；CP 从特性与风险角度汇总「如何保持受控」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流程链：设计意图 → DFMEA → PFMEA → 控制计划 → SOP → 检验规范 → PPAP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PPAP 提交包必备元素；缺失 CP = PPAP 不完整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三阶段控制计划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阶段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英文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目的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原型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Prototype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验证概念，控制较粗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预生产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Pre-launch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试产验证，接近量产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生产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Production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量产权威版本（审核以生产 CP 为准）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CP 标准结构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AIAG 核心列项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CP 典型列（节选）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零件/过程编号  ② 过程名称/操作描述  ③ 机器、装置、夹具、工装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④ 特性编号  ⑤ 产品特性（及公差）  ⑥ 过程特性（及公差）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⑦ 特殊特性分类（KCC/KPC，依客户符号）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⑧ 产品/过程规范/公差  ⑨ 评价/测量技术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⑩ 样本容量/频率  ⑪ 控制方法  ⑫ 反应计划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不同 OEM 模板列名略有差异，逻辑一致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控制计划（CP）实战培训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