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83" r:id="rId3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73" r:id="rId29"/>
  </p:sldIdLst>
  <p:sldSz cx="12192000" cy="6858000"/>
  <p:notesSz cx="6858000" cy="9144000"/>
  <p:embeddedFontLst>
    <p:embeddedFont>
      <p:font typeface="Eras Medium ITC" panose="020B0602030504020804" pitchFamily="2" charset="0"/>
      <p:regular r:id="rId35"/>
    </p:embeddedFont>
    <p:embeddedFont>
      <p:font typeface="微软雅黑" pitchFamily="2" charset="-122"/>
      <p:regular r:id="rId36"/>
    </p:embeddedFont>
    <p:embeddedFont>
      <p:font typeface="STXinwei" panose="02010800040101010101" pitchFamily="2" charset="-122"/>
      <p:regular r:id="rId37"/>
    </p:embeddedFont>
    <p:embeddedFont>
      <p:font typeface="微软雅黑"/>
      <p:regular r:id="rId38"/>
    </p:embeddedFont>
    <p:embeddedFont>
      <p:font typeface="宋体" charset="0"/>
      <p:regular r:id="rId39"/>
    </p:embeddedFont>
    <p:embeddedFont>
      <p:font typeface="Eras Light ITC" panose="020B0402030504020804" pitchFamily="2" charset="0"/>
      <p:regular r:id="rId40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_1679281038" initials="W" lastIdx="0" clrIdx="0"/>
  <p:cmAuthor id="2" name="123" initials="1" lastIdx="0" clrIdx="1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82D"/>
    <a:srgbClr val="E61E0F"/>
    <a:srgbClr val="FF8900"/>
    <a:srgbClr val="F03C0A"/>
    <a:srgbClr val="0079C2"/>
    <a:srgbClr val="00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600" y="192"/>
      </p:cViewPr>
      <p:guideLst>
        <p:guide orient="horz" pos="2201"/>
        <p:guide pos="3840"/>
        <p:guide pos="1005"/>
        <p:guide pos="6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2" charset="0"/>
                <a:ea typeface="宋体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7595" y="153035"/>
            <a:ext cx="771525" cy="3282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8686800" y="-1371600"/>
            <a:ext cx="5029200" cy="5029200"/>
          </a:xfrm>
          <a:prstGeom prst="ellipse">
            <a:avLst/>
          </a:prstGeom>
          <a:solidFill>
            <a:srgbClr val="2B7A78">
              <a:alpha val="8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9326880" y="-731520"/>
            <a:ext cx="3657600" cy="3657600"/>
          </a:xfrm>
          <a:prstGeom prst="ellipse">
            <a:avLst/>
          </a:prstGeom>
          <a:solidFill>
            <a:srgbClr val="2B7A78">
              <a:alpha val="5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88952" cy="36576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4864" cy="3474720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54864" cy="731520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0515600" y="5303520"/>
            <a:ext cx="457200" cy="457200"/>
          </a:xfrm>
          <a:prstGeom prst="ellipse">
            <a:avLst/>
          </a:prstGeom>
          <a:solidFill>
            <a:srgbClr val="2B7A78">
              <a:alpha val="2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/>
        </p:nvSpPr>
        <p:spPr>
          <a:xfrm>
            <a:off x="11155680" y="5669280"/>
            <a:ext cx="274320" cy="274320"/>
          </a:xfrm>
          <a:prstGeom prst="ellipse">
            <a:avLst/>
          </a:prstGeom>
          <a:solidFill>
            <a:srgbClr val="FFB347">
              <a:alpha val="4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868680" y="1280160"/>
            <a:ext cx="777240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A1A2E"/>
                </a:solidFill>
                <a:latin typeface="Arial Black" panose="020B0A04020102020204" pitchFamily="34" charset="0"/>
                <a:ea typeface="Arial Black" panose="020B0A04020102020204" pitchFamily="34" charset="-122"/>
                <a:cs typeface="Arial Black" panose="020B0A04020102020204" pitchFamily="34" charset="-120"/>
              </a:rPr>
              <a:t>深度解读QC七大工具 · 控制图</a:t>
            </a:r>
            <a:endParaRPr lang="en-US" sz="4000" b="1" dirty="0">
              <a:solidFill>
                <a:srgbClr val="1A1A2E"/>
              </a:solidFill>
              <a:latin typeface="Arial Black" panose="020B0A04020102020204" pitchFamily="34" charset="0"/>
              <a:ea typeface="Arial Black" panose="020B0A04020102020204" pitchFamily="34" charset="-122"/>
              <a:cs typeface="Arial Black" panose="020B0A0402010202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8680" y="2423160"/>
            <a:ext cx="7772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7A78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从"事后分析"到"事前预防"</a:t>
            </a:r>
            <a:endParaRPr lang="en-US" sz="2400" b="1" dirty="0">
              <a:solidFill>
                <a:srgbClr val="2B7A78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68680" y="3154680"/>
            <a:ext cx="1828800" cy="32004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7772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  |  内部资料</a:t>
            </a:r>
            <a:endParaRPr lang="zh-CN" altLang="en-US" sz="1600" dirty="0">
              <a:solidFill>
                <a:srgbClr val="666666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8680" y="3840480"/>
            <a:ext cx="274320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99999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2026年5月</a:t>
            </a:r>
            <a:endParaRPr lang="en-US" sz="13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5640" y="2194560"/>
            <a:ext cx="320040" cy="320040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0" y="6309360"/>
            <a:ext cx="12188952" cy="548640"/>
          </a:xfrm>
          <a:prstGeom prst="rect">
            <a:avLst/>
          </a:prstGeom>
          <a:solidFill>
            <a:srgbClr val="4974B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4" name="Text 17"/>
          <p:cNvSpPr/>
          <p:nvPr/>
        </p:nvSpPr>
        <p:spPr>
          <a:xfrm>
            <a:off x="548640" y="6327648"/>
            <a:ext cx="10972800" cy="502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</a:t>
            </a:r>
            <a:r>
              <a:rPr lang="en-US" altLang="zh-CN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 </a:t>
            </a:r>
            <a:r>
              <a:rPr lang="en-US" altLang="zh-CN" sz="1000" dirty="0" err="1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www.zhiliangclub.com</a:t>
            </a: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altLang="zh-CN" sz="1000" dirty="0">
              <a:solidFill>
                <a:srgbClr val="FFFFFF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2104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32" y="1719072"/>
            <a:ext cx="585216" cy="585216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50976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1719072"/>
            <a:ext cx="585216" cy="585216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832104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32" y="2907792"/>
            <a:ext cx="585216" cy="585216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950976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352" y="2907792"/>
            <a:ext cx="585216" cy="5852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solidFill>
                <a:schemeClr val="bg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5615" y="5972810"/>
            <a:ext cx="20701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知识编号：0</a:t>
            </a:r>
            <a:r>
              <a:rPr kumimoji="1" lang="en-US" altLang="zh-CN" sz="1400" dirty="0"/>
              <a:t>5</a:t>
            </a:r>
            <a:r>
              <a:rPr kumimoji="1" lang="zh-CN" altLang="en-US" sz="1400" dirty="0"/>
              <a:t>.0</a:t>
            </a:r>
            <a:r>
              <a:rPr kumimoji="1" lang="en-US" altLang="zh-CN" sz="1400" dirty="0"/>
              <a:t>2</a:t>
            </a:r>
            <a:r>
              <a:rPr kumimoji="1" lang="zh-CN" altLang="en-US" sz="1400" dirty="0"/>
              <a:t>.</a:t>
            </a:r>
            <a:r>
              <a:rPr kumimoji="1" lang="en-US" altLang="zh-CN" sz="1400" dirty="0"/>
              <a:t>04</a:t>
            </a:r>
            <a:endParaRPr kumimoji="1" lang="zh-CN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2.3-2.4 判稳准则 &amp; 八大判异规则</a:t>
            </a:r>
          </a:p>
        </p:txBody>
      </p:sp>
      <p:pic>
        <p:nvPicPr>
          <p:cNvPr id="3" name="Picture 2" descr="cc_rule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10/28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八大判异规则详解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50292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规则1：1个点超出UCL/LCL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明显异常，立即调查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规则2：连续3点中2点在A区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均值开始偏移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规则3：连续5点中4点在B区以上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偏移趋势明显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规则4：连续8点在中心线同侧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均值发生变化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097280"/>
            <a:ext cx="50292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规则5：连续6点上升/下降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趋势性因素（如刀具磨损）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规则6：连续14点交替上下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两个不同过程交替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规则7：连续15点在C区（±1σ）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数据可能被修改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规则8：连续8点不在C区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可能存在分层混合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11/28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第三章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控制图的实战案例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12/28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案例1：</a:t>
            </a:r>
            <a:r>
              <a:rPr b="0">
                <a:latin typeface="Arial Hebrew" charset="0"/>
                <a:cs typeface="Arial Hebrew" charset="0"/>
              </a:rPr>
              <a:t>X̄-R</a:t>
            </a:r>
            <a:r>
              <a:t>图 — 注塑产品重量监控</a:t>
            </a:r>
          </a:p>
        </p:txBody>
      </p:sp>
      <p:pic>
        <p:nvPicPr>
          <p:cNvPr id="3" name="Picture 2" descr="cc_xbar_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13/28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案例2-4：其他控制图实战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88720"/>
            <a:ext cx="3657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0071BB"/>
                </a:solidFill>
                <a:latin typeface="微软雅黑"/>
              </a:defRPr>
            </a:pPr>
            <a:r>
              <a:t>案例2：单值-移动极差图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737360"/>
            <a:ext cx="36576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精密加工，日产量1-2件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X-MR图监控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发现MR图连续上升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刀具逐渐磨损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提前更换避免超差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188720"/>
            <a:ext cx="3657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ED7D31"/>
                </a:solidFill>
                <a:latin typeface="微软雅黑"/>
              </a:defRPr>
            </a:pPr>
            <a:r>
              <a:t>案例3：p图（不良率图）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737360"/>
            <a:ext cx="36576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SMT车间焊接不良率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样本量逐日变化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p图UCL随之变化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第8天超出UCL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新员工上岗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加强培训后恢复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2480" y="1188720"/>
            <a:ext cx="3657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9B59B6"/>
                </a:solidFill>
                <a:latin typeface="微软雅黑"/>
              </a:defRPr>
            </a:pPr>
            <a:r>
              <a:t>案例4：c图（缺陷数图）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2480" y="1737360"/>
            <a:ext cx="36576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电镀表面缺陷数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连续5点中心线上方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电镀液浓度变化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调整配比后恢复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发现均值偏移早期信号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14/28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案例3详解：p图（不良率图）— UCL随样本量变化</a:t>
            </a:r>
          </a:p>
        </p:txBody>
      </p:sp>
      <p:pic>
        <p:nvPicPr>
          <p:cNvPr id="3" name="Picture 2" descr="cc_p_char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15/28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第四章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控制图的常见误区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16/28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控制图五大常见误区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误区1：把控制界限当规格界限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"点在控制限内→产品合格"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控制限表示稳定，产品合格看规格限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误区2：只看超出点，不看模式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没有超出点="过程没问题"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连续上升/同侧/周期性→都是异常信号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误区3：不了解过程就上控制图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一开始就用控制图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先用直方图了解分布，再建控制图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误区4：控制界限不更新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第一次算出的永远不变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定期重算，过程改善后界限应变窄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误区5：滥用控制图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任何数据都画，数据不够也画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至少20-25个子组，须按时间顺序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17/28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第五章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控制图与其他工具的组合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18/28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控制图 + 直方图 / 层别法 / 柏拉图 / 散点图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控制图 + 直方图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直方图了解分布→控制图判断受控→计算CPK→持续监控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控制图 + 层别法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控制图发现异常点→分层找异常在哪个维度→针对性改善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控制图 + 柏拉图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柏拉图找出关键少数→对其建控制图→实时监控变化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控制图 + 散点图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控制图发现趋势→散点图分析可疑变量→调整恢复稳定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💡 组合思维：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控制图是"报警器"，其他工具是"诊断仪"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19/28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865"/>
                </a:solidFill>
                <a:latin typeface="微软雅黑"/>
              </a:defRPr>
            </a:pPr>
            <a:r>
              <a:t>目  录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14400"/>
            <a:ext cx="2743200" cy="36576"/>
          </a:xfrm>
          <a:prstGeom prst="rect">
            <a:avLst/>
          </a:prstGeom>
          <a:solidFill>
            <a:srgbClr val="0071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8229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第一章  控制图的本质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第二章  控制图的分类与选择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第三章  控制图的实战案例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第四章  控制图的常见误区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第五章  控制图与其他工具的组合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第六章  控制图的进阶用法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第七章  控制图的评价标准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总结：控制图的"道"与"术"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2/28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第六章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控制图的进阶用法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20/28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6.1 改善前后控制图对比</a:t>
            </a:r>
          </a:p>
        </p:txBody>
      </p:sp>
      <p:pic>
        <p:nvPicPr>
          <p:cNvPr id="3" name="Picture 2" descr="cc_compar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576072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500">
                <a:solidFill>
                  <a:srgbClr val="0071BB"/>
                </a:solidFill>
                <a:latin typeface="微软雅黑"/>
              </a:defRPr>
            </a:pPr>
            <a:r>
              <a:t>改善前：过程不稳定，有异常点  改善后：过程稳定，控制界限变窄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21/28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6.2-6.3 短周期 &amp; 数字化控制图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短周期控制图（小批量多品种）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→ 标准化数据（Z值），目标控制图，预控图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数字化控制图（工业4.0时代）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→ MES/SCADA自动采集过程数据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→ 数据实时显示在控制图上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→ 系统自动检测八大判异规则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→ 异常时自动通知相关人员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→ 关联鱼骨图和散点图辅助根因分析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💡 数字化=自动采集+自动判异+自动报警+自动分析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22/28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第七章 — 控制图的评价标准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53142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评价维度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好的标准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不好的表现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数据充分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20-25个子组建控制限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少于10个子组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类型选择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根据数据和子组大小选择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选错控制图类型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判读正确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结合判异规则综合判断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只看超出点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时效性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实时或定期更新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事后才画图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有行动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异常时有调查和改善记录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异常不追查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更新频率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控制界限定期重新计算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界限永久不变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23/28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总结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控制图的"道"与"术"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24/28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9144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微软雅黑"/>
              </a:defRPr>
            </a:pPr>
            <a:r>
              <a:t>总结：控制图的"道"与"术"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1828800"/>
            <a:ext cx="5486400" cy="274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术（怎么用）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选对控制图类型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正确计算控制界限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按时间顺序描点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用判异规则判断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道（为什么用）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不是画"有控制线的图"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是"把事后分析变成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事前预防"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是"在过程出问题之前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就发现信号"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828800"/>
            <a:ext cx="27432" cy="4572000"/>
          </a:xfrm>
          <a:prstGeom prst="rect">
            <a:avLst/>
          </a:prstGeom>
          <a:solidFill>
            <a:srgbClr val="FFFFFF">
              <a:lumMod val="50000"/>
              <a:lumOff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0">
                <a:solidFill>
                  <a:srgbClr val="ED7D31"/>
                </a:solidFill>
                <a:latin typeface="微软雅黑"/>
              </a:defRPr>
            </a:pPr>
            <a:r>
              <a:t>控制图最大的价值不是"监控"，而是"预判"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9436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从"救火"到"防火"——在第一个不良品产生之前就告诉你：过程出问题了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400800"/>
            <a:ext cx="9144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25/28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写在前面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"任何过程都有波动——关键是你能否分得清：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这是正常的波动，还是出了问题？"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前五期：分析问题的工具（事后分析）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本期控制图：实时监控过程的工具（事前预防）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核心价值：从"事后分析"到"事前预防"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不是等你出问题再分析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而是在过程即将出问题的时候就告诉你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3/28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第一章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控制图的本质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4/28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1.1-1.2 控制图的结构与三要素</a:t>
            </a:r>
          </a:p>
        </p:txBody>
      </p:sp>
      <p:pic>
        <p:nvPicPr>
          <p:cNvPr id="3" name="Picture 2" descr="cc_structur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5/28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1.3 控制图 vs 规格限</a:t>
            </a:r>
          </a:p>
        </p:txBody>
      </p:sp>
      <p:pic>
        <p:nvPicPr>
          <p:cNvPr id="3" name="Picture 2" descr="cc_vs_spec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6/28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1.4 控制图的三大作用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85800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作用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说明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适用场景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过程监控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实时判断过程是否受控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持续生产、日常监控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异常预警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发现特殊原因的早期信号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过程异常预警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过程改进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评估改进措施是否有效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改善前后对比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" y="4114800"/>
            <a:ext cx="100584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关键认知：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过程受控 ≠ 产品合格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产品合格 ≠ 过程受控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控制图看过程本身，规格限看产品是否达标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7/28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第二章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控制图的分类与选择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8/28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2.1-2.2 控制图类型与选择</a:t>
            </a:r>
          </a:p>
        </p:txBody>
      </p:sp>
      <p:pic>
        <p:nvPicPr>
          <p:cNvPr id="3" name="Picture 2" descr="cc_type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9/28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2173</Words>
  <Application>WPS 演示</Application>
  <PresentationFormat>宽屏</PresentationFormat>
  <Paragraphs>339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1" baseType="lpstr">
      <vt:lpstr>Arial</vt:lpstr>
      <vt:lpstr>宋体</vt:lpstr>
      <vt:lpstr>Wingdings</vt:lpstr>
      <vt:lpstr>Eras Medium ITC</vt:lpstr>
      <vt:lpstr>微软雅黑</vt:lpstr>
      <vt:lpstr>儷宋 Pro</vt:lpstr>
      <vt:lpstr>Calibri</vt:lpstr>
      <vt:lpstr>Helvetica Neue</vt:lpstr>
      <vt:lpstr>汉仪书宋二KW</vt:lpstr>
      <vt:lpstr>Arial Black</vt:lpstr>
      <vt:lpstr>Arial Black</vt:lpstr>
      <vt:lpstr>Arial Black</vt:lpstr>
      <vt:lpstr>Calibri</vt:lpstr>
      <vt:lpstr>Calibri</vt:lpstr>
      <vt:lpstr>STXinwei</vt:lpstr>
      <vt:lpstr>微软雅黑</vt:lpstr>
      <vt:lpstr>宋体</vt:lpstr>
      <vt:lpstr>宋体-简</vt:lpstr>
      <vt:lpstr>Arial Unicode MS</vt:lpstr>
      <vt:lpstr>Arial Hebrew</vt:lpstr>
      <vt:lpstr>Eras Light ITC</vt:lpstr>
      <vt:lpstr>Segoe UI</vt:lpstr>
      <vt:lpstr>苹方-简</vt:lpstr>
      <vt:lpstr>微软雅黑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Gavin Yan</dc:creator>
  <cp:lastModifiedBy>王林</cp:lastModifiedBy>
  <cp:revision>68</cp:revision>
  <dcterms:created xsi:type="dcterms:W3CDTF">2026-05-03T13:22:17Z</dcterms:created>
  <dcterms:modified xsi:type="dcterms:W3CDTF">2026-05-03T13:22:17Z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11806BFE189D3F08CC2BA06957139955_41</vt:lpwstr>
  </property>
</Properties>
</file>