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83" r:id="rId3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273" r:id="rId31"/>
  </p:sldIdLst>
  <p:sldSz cx="12192000" cy="6858000"/>
  <p:notesSz cx="6858000" cy="9144000"/>
  <p:embeddedFontLst>
    <p:embeddedFont>
      <p:font typeface="Eras Medium ITC" panose="020B0602030504020804" pitchFamily="2" charset="0"/>
      <p:regular r:id="rId37"/>
    </p:embeddedFont>
    <p:embeddedFont>
      <p:font typeface="微软雅黑" pitchFamily="2" charset="-122"/>
      <p:regular r:id="rId38"/>
    </p:embeddedFont>
    <p:embeddedFont>
      <p:font typeface="STXinwei" panose="02010800040101010101" pitchFamily="2" charset="-122"/>
      <p:regular r:id="rId39"/>
    </p:embeddedFont>
    <p:embeddedFont>
      <p:font typeface="微软雅黑"/>
      <p:regular r:id="rId40"/>
    </p:embeddedFont>
    <p:embeddedFont>
      <p:font typeface="宋体" charset="0"/>
      <p:regular r:id="rId41"/>
    </p:embeddedFont>
    <p:embeddedFont>
      <p:font typeface="Eras Light ITC" panose="020B0402030504020804" pitchFamily="2" charset="0"/>
      <p:regular r:id="rId42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05" userDrawn="1">
          <p15:clr>
            <a:srgbClr val="A4A3A4"/>
          </p15:clr>
        </p15:guide>
        <p15:guide id="4" pos="66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_1679281038" initials="W" lastIdx="0" clrIdx="0"/>
  <p:cmAuthor id="2" name="123" initials="1" lastIdx="0" clrIdx="1"/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82D"/>
    <a:srgbClr val="E61E0F"/>
    <a:srgbClr val="FF8900"/>
    <a:srgbClr val="F03C0A"/>
    <a:srgbClr val="0079C2"/>
    <a:srgbClr val="007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howGuides="1">
      <p:cViewPr varScale="1">
        <p:scale>
          <a:sx n="116" d="100"/>
          <a:sy n="116" d="100"/>
        </p:scale>
        <p:origin x="600" y="192"/>
      </p:cViewPr>
      <p:guideLst>
        <p:guide orient="horz" pos="2201"/>
        <p:guide pos="3840"/>
        <p:guide pos="1005"/>
        <p:guide pos="66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font" Target="fonts/font6.fntdata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2" charset="0"/>
                <a:ea typeface="宋体" pitchFamily="2" charset="-122"/>
                <a:cs typeface="+mn-cs"/>
              </a:rPr>
            </a:fld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liangclub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75" y="59690"/>
            <a:ext cx="1301750" cy="5537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3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7595" y="153035"/>
            <a:ext cx="771525" cy="3282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8686800" y="-1371600"/>
            <a:ext cx="5029200" cy="5029200"/>
          </a:xfrm>
          <a:prstGeom prst="ellipse">
            <a:avLst/>
          </a:prstGeom>
          <a:solidFill>
            <a:srgbClr val="2B7A78">
              <a:alpha val="8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>
            <a:off x="9326880" y="-731520"/>
            <a:ext cx="3657600" cy="3657600"/>
          </a:xfrm>
          <a:prstGeom prst="ellipse">
            <a:avLst/>
          </a:prstGeom>
          <a:solidFill>
            <a:srgbClr val="2B7A78">
              <a:alpha val="5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2188952" cy="36576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548640" y="1097280"/>
            <a:ext cx="54864" cy="3474720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Shape 2"/>
          <p:cNvSpPr/>
          <p:nvPr/>
        </p:nvSpPr>
        <p:spPr>
          <a:xfrm>
            <a:off x="548640" y="1097280"/>
            <a:ext cx="54864" cy="731520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10515600" y="5303520"/>
            <a:ext cx="457200" cy="457200"/>
          </a:xfrm>
          <a:prstGeom prst="ellipse">
            <a:avLst/>
          </a:prstGeom>
          <a:solidFill>
            <a:srgbClr val="2B7A78">
              <a:alpha val="2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Shape 6"/>
          <p:cNvSpPr/>
          <p:nvPr/>
        </p:nvSpPr>
        <p:spPr>
          <a:xfrm>
            <a:off x="11155680" y="5669280"/>
            <a:ext cx="274320" cy="274320"/>
          </a:xfrm>
          <a:prstGeom prst="ellipse">
            <a:avLst/>
          </a:prstGeom>
          <a:solidFill>
            <a:srgbClr val="FFB347">
              <a:alpha val="4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/>
          <p:cNvSpPr/>
          <p:nvPr/>
        </p:nvSpPr>
        <p:spPr>
          <a:xfrm>
            <a:off x="868680" y="1280160"/>
            <a:ext cx="7772400" cy="11887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A1A2E"/>
                </a:solidFill>
                <a:latin typeface="Arial Black" panose="020B0A04020102020204" pitchFamily="34" charset="0"/>
                <a:ea typeface="Arial Black" panose="020B0A04020102020204" pitchFamily="34" charset="-122"/>
                <a:cs typeface="Arial Black" panose="020B0A04020102020204" pitchFamily="34" charset="-120"/>
              </a:rPr>
              <a:t>深度解读QC七大工具 · 散点图</a:t>
            </a:r>
            <a:endParaRPr lang="en-US" sz="4000" b="1" dirty="0">
              <a:solidFill>
                <a:srgbClr val="1A1A2E"/>
              </a:solidFill>
              <a:latin typeface="Arial Black" panose="020B0A04020102020204" pitchFamily="34" charset="0"/>
              <a:ea typeface="Arial Black" panose="020B0A04020102020204" pitchFamily="34" charset="-122"/>
              <a:cs typeface="Arial Black" panose="020B0A04020102020204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68680" y="2423160"/>
            <a:ext cx="7772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7A78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"我觉得有关系"和"数据证明有关系"是两回事</a:t>
            </a:r>
            <a:endParaRPr lang="en-US" sz="2400" b="1" dirty="0">
              <a:solidFill>
                <a:srgbClr val="2B7A78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68680" y="3154680"/>
            <a:ext cx="1828800" cy="32004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868680" y="3383280"/>
            <a:ext cx="77724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  |  内部资料</a:t>
            </a:r>
            <a:endParaRPr lang="zh-CN" altLang="en-US" sz="1600" dirty="0">
              <a:solidFill>
                <a:srgbClr val="666666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68680" y="3840480"/>
            <a:ext cx="274320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99999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2026年5月</a:t>
            </a:r>
            <a:endParaRPr lang="en-US" sz="13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35640" y="2194560"/>
            <a:ext cx="320040" cy="320040"/>
          </a:xfrm>
          <a:prstGeom prst="rect">
            <a:avLst/>
          </a:prstGeom>
        </p:spPr>
      </p:pic>
      <p:sp>
        <p:nvSpPr>
          <p:cNvPr id="23" name="Shape 16"/>
          <p:cNvSpPr/>
          <p:nvPr/>
        </p:nvSpPr>
        <p:spPr>
          <a:xfrm>
            <a:off x="0" y="6309360"/>
            <a:ext cx="12188952" cy="548640"/>
          </a:xfrm>
          <a:prstGeom prst="rect">
            <a:avLst/>
          </a:prstGeom>
          <a:solidFill>
            <a:srgbClr val="4974B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4" name="Text 17"/>
          <p:cNvSpPr/>
          <p:nvPr/>
        </p:nvSpPr>
        <p:spPr>
          <a:xfrm>
            <a:off x="548640" y="6327648"/>
            <a:ext cx="10972800" cy="5029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</a:t>
            </a:r>
            <a:r>
              <a:rPr lang="en-US" altLang="zh-CN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 </a:t>
            </a:r>
            <a:r>
              <a:rPr lang="en-US" altLang="zh-CN" sz="1000" dirty="0" err="1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www.zhiliangclub.com</a:t>
            </a: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altLang="zh-CN" sz="1000" dirty="0">
              <a:solidFill>
                <a:srgbClr val="FFFFFF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32104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632" y="1719072"/>
            <a:ext cx="585216" cy="585216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950976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352" y="1719072"/>
            <a:ext cx="585216" cy="585216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832104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632" y="2907792"/>
            <a:ext cx="585216" cy="585216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950976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352" y="2907792"/>
            <a:ext cx="585216" cy="58521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chemeClr val="bg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solidFill>
                <a:schemeClr val="bg1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5615" y="5972810"/>
            <a:ext cx="26149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知识编号：0</a:t>
            </a:r>
            <a:r>
              <a:rPr kumimoji="1" lang="en-US" altLang="zh-CN" sz="1400" dirty="0"/>
              <a:t>5</a:t>
            </a:r>
            <a:r>
              <a:rPr kumimoji="1" lang="zh-CN" altLang="en-US" sz="1400" dirty="0"/>
              <a:t>.0</a:t>
            </a:r>
            <a:r>
              <a:rPr kumimoji="1" lang="en-US" altLang="zh-CN" sz="1400" dirty="0"/>
              <a:t>2</a:t>
            </a:r>
            <a:r>
              <a:rPr kumimoji="1" lang="zh-CN" altLang="en-US" sz="1400" dirty="0"/>
              <a:t>.0</a:t>
            </a:r>
            <a:r>
              <a:rPr kumimoji="1" lang="en-US" altLang="zh-CN" sz="1400" dirty="0"/>
              <a:t>4</a:t>
            </a:r>
            <a:endParaRPr kumimoji="1" lang="en-US" altLang="zh-CN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2.2 数据收集要求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① 配对原则 — 每个点必须对应同一条件</a:t>
            </a:r>
          </a:p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✓ 同一批产品的温度+不良率</a:t>
            </a:r>
          </a:p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✗ 今天温度+昨天不良率</a:t>
            </a:r>
          </a:p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② 样本量 — 最少30组，建议50组以上</a:t>
            </a:r>
          </a:p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③ 数据范围 — 覆盖变量的全部可能范围</a:t>
            </a:r>
          </a:p>
          <a:p>
            <a:pPr>
              <a:spcAft>
                <a:spcPts val="4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④ 数据准确性 — 测量系统必须可靠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10/28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2.3 相关系数（r值）快速参考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5486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r=1.0    完全正相关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r=0.8~1.0 强正相关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r=0.5~0.8 中等正相关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r=0.3~0.5 弱正相关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r=-0.3~0.3 不相关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r=-0.5~-0.3 弱负相关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r=-0.8~-0.5 中等负相关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r=-1.0~-0.8 强负相关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r=-1.0    完全负相关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097280"/>
            <a:ext cx="50292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700">
                <a:solidFill>
                  <a:srgbClr val="ED7D31"/>
                </a:solidFill>
                <a:latin typeface="微软雅黑"/>
              </a:defRPr>
            </a:pPr>
            <a:r>
              <a:t>⚠ 注意事项：</a:t>
            </a:r>
          </a:p>
          <a:p>
            <a:pPr>
              <a:spcAft>
                <a:spcPts val="300"/>
              </a:spcAft>
              <a:defRPr sz="1700">
                <a:solidFill>
                  <a:srgbClr val="ED7D31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700">
                <a:solidFill>
                  <a:srgbClr val="ED7D31"/>
                </a:solidFill>
                <a:latin typeface="微软雅黑"/>
              </a:defRPr>
            </a:pPr>
            <a:r>
              <a:t>1. r值只能衡量线性相关</a:t>
            </a:r>
          </a:p>
          <a:p>
            <a:pPr>
              <a:spcAft>
                <a:spcPts val="300"/>
              </a:spcAft>
              <a:defRPr sz="1700">
                <a:solidFill>
                  <a:srgbClr val="ED7D31"/>
                </a:solidFill>
                <a:latin typeface="微软雅黑"/>
              </a:defRPr>
            </a:pPr>
            <a:r>
              <a:t>   不能衡量非线性相关</a:t>
            </a:r>
          </a:p>
          <a:p>
            <a:pPr>
              <a:spcAft>
                <a:spcPts val="300"/>
              </a:spcAft>
              <a:defRPr sz="1700">
                <a:solidFill>
                  <a:srgbClr val="ED7D31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700">
                <a:solidFill>
                  <a:srgbClr val="ED7D31"/>
                </a:solidFill>
                <a:latin typeface="微软雅黑"/>
              </a:defRPr>
            </a:pPr>
            <a:r>
              <a:t>2. r值受异常点影响很大</a:t>
            </a:r>
          </a:p>
          <a:p>
            <a:pPr>
              <a:spcAft>
                <a:spcPts val="300"/>
              </a:spcAft>
              <a:defRPr sz="1700">
                <a:solidFill>
                  <a:srgbClr val="ED7D31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700">
                <a:solidFill>
                  <a:srgbClr val="ED7D31"/>
                </a:solidFill>
                <a:latin typeface="微软雅黑"/>
              </a:defRPr>
            </a:pPr>
            <a:r>
              <a:t>3. 相关 ≠ 因果</a:t>
            </a:r>
          </a:p>
          <a:p>
            <a:pPr>
              <a:spcAft>
                <a:spcPts val="300"/>
              </a:spcAft>
              <a:defRPr sz="1700">
                <a:solidFill>
                  <a:srgbClr val="ED7D31"/>
                </a:solidFill>
                <a:latin typeface="微软雅黑"/>
              </a:defRPr>
            </a:pPr>
            <a:r>
              <a:t>   两个变量有关，不代表</a:t>
            </a:r>
          </a:p>
          <a:p>
            <a:pPr>
              <a:spcAft>
                <a:spcPts val="300"/>
              </a:spcAft>
              <a:defRPr sz="1700">
                <a:solidFill>
                  <a:srgbClr val="ED7D31"/>
                </a:solidFill>
                <a:latin typeface="微软雅黑"/>
              </a:defRPr>
            </a:pPr>
            <a:r>
              <a:t>   一个导致另一个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11/28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第三章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散点图的实战案例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12/28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案例1：制造业 — 模温与不良率</a:t>
            </a:r>
          </a:p>
        </p:txBody>
      </p:sp>
      <p:pic>
        <p:nvPicPr>
          <p:cNvPr id="3" name="Picture 2" descr="scatter_temp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64008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1097280"/>
            <a:ext cx="41148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背景：注塑车间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模温与缩水不良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结论：强负相关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r = -0.82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模温越高→不良率越低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行动：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模温180→200℃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不良率4.5%→2.1%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13/28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案例2：服务业 — 等待时间与满意度</a:t>
            </a:r>
          </a:p>
        </p:txBody>
      </p:sp>
      <p:pic>
        <p:nvPicPr>
          <p:cNvPr id="3" name="Picture 2" descr="scatter_waiting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64008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1097280"/>
            <a:ext cx="41148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背景：银行网点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等待时间影响满意度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结论：中等负相关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r = -0.65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等待越长→满意度越低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但不是唯一因素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行动：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15分钟超时预警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增加高峰期窗口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满意度3.2→4.1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14/28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案例3：软件行业 — 代码行数与缺陷数</a:t>
            </a:r>
          </a:p>
        </p:txBody>
      </p:sp>
      <p:pic>
        <p:nvPicPr>
          <p:cNvPr id="3" name="Picture 2" descr="scatter_cod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64008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1097280"/>
            <a:ext cx="41148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背景：代码规模与缺陷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结论：中等正相关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r = 0.72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代码越多→缺陷越多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发现异常点：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小模块但缺陷多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新手开发代码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行动：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大型模块代码审查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新手代码额外审查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缺陷率降低35%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15/28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案例4：非线性相关 — 化学反应温度与产率</a:t>
            </a:r>
          </a:p>
        </p:txBody>
      </p:sp>
      <p:pic>
        <p:nvPicPr>
          <p:cNvPr id="3" name="Picture 2" descr="scatter_nonlinea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64008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1097280"/>
            <a:ext cx="41148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背景：化工产品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反应温度与产率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r = 0.12（不相关？）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❌ 其实是倒U形曲线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⚠ 关键教训：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只看r值会误判！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必须先画图再看数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最优温度区间存在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过低/过高都不好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16/28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第四章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散点图的常见误区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17/28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散点图五大常见误区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误区1：把相关当因果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"冰淇淋销量与溺水人数正相关"→吃冰淇淋导致溺水？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相关≠因果，两者是天气变热的结果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误区2：只看相关系数不看图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r=0.02→不相关→结束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先画图，可能发现非线性相关或异常点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误区3：样本量不足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5-10组数据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最少30组，建议50组以上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误区4：数据范围太窄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只在正常范围收集数据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包含临界值，覆盖全部可能范围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误区5：忽略异常点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✗ 看到异常点直接删除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调查原因，可能揭示重要信息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18/28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误区1详解：相关 ≠ 因果</a:t>
            </a:r>
          </a:p>
        </p:txBody>
      </p:sp>
      <p:pic>
        <p:nvPicPr>
          <p:cNvPr id="3" name="Picture 2" descr="scatter_causati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303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19/28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003865"/>
                </a:solidFill>
                <a:latin typeface="微软雅黑"/>
              </a:defRPr>
            </a:pPr>
            <a:r>
              <a:t>目  录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914400"/>
            <a:ext cx="2743200" cy="36576"/>
          </a:xfrm>
          <a:prstGeom prst="rect">
            <a:avLst/>
          </a:prstGeom>
          <a:solidFill>
            <a:srgbClr val="0071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828800" y="1371600"/>
            <a:ext cx="8229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第一章  散点图的本质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第二章  散点图的绘制与分析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第三章  散点图的实战案例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第四章  散点图的常见误区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第五章  散点图与其他工具的组合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第六章  散点图的进阶用法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第七章  散点图的评价标准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总结：散点图的"道"与"术"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2/28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第五章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散点图与其他工具的组合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20/28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散点图 + 鱼骨图 / 层别法 / 控制图 / 回归分析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散点图 + 鱼骨图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鱼骨图列出假设 → 散点图验证哪些假设成立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散点图 + 层别法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分层后分别画散点图，比较各层关系是否一致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散点图 + 控制图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过程受控后再分析变量关系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散点图 + 回归分析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散点图定性判断 → 回归分析定量建模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升级路径：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散点图→相关系数→回归方程→预测与控制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21/28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5.2 散点图 + 层别法实战</a:t>
            </a:r>
          </a:p>
        </p:txBody>
      </p:sp>
      <p:pic>
        <p:nvPicPr>
          <p:cNvPr id="3" name="Picture 2" descr="scatter_lay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22/28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第六章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散点图的进阶用法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23/28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散点图的进阶用法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分组散点图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用不同颜色/符号区分不同组别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同时看到：整体趋势 + 组间差异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时间序列散点图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在点上标注时间顺序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观察关系是否随时间变化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多变量矩阵散点图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同时展示多个变量两两关系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快速发现关键变量和交互作用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💡 进阶=TQC思路：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不只看一个维度，把多种信息叠加在一张图上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24/28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第七章 — 散点图的评价标准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097280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53142"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评价维度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好的标准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不好的表现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样本充足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50组以上数据对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30组以下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范围覆盖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覆盖变量全部范围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只覆盖中间段</a:t>
                      </a:r>
                    </a:p>
                  </a:txBody>
                  <a:tcPr/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数据准确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测量系统可靠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数据来源不确定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图表清晰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坐标轴标注明确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刻度混乱，点聚集</a:t>
                      </a:r>
                    </a:p>
                  </a:txBody>
                  <a:tcPr/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分析正确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结合图和r值判断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只看r值不看图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结论合理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相关≠因果，有验证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把相关当因果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25/28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总结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散点图的"道"与"术"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26/28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9144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  <a:latin typeface="微软雅黑"/>
              </a:defRPr>
            </a:pPr>
            <a:r>
              <a:t>总结：散点图的"道"与"术"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1828800"/>
            <a:ext cx="5486400" cy="2743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术（怎么画）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收集50组配对数据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X=原因，Y=结果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描点观察分布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结合r值判断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道（为什么画）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不是画"有趋势的图"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是"用数据替代直觉"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是"在动手改善前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  先确认方向对不对"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1828800"/>
            <a:ext cx="27432" cy="4572000"/>
          </a:xfrm>
          <a:prstGeom prst="rect">
            <a:avLst/>
          </a:prstGeom>
          <a:solidFill>
            <a:srgbClr val="FFFFFF">
              <a:lumMod val="50000"/>
              <a:lumOff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371600" y="548640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700" b="0">
                <a:solidFill>
                  <a:srgbClr val="ED7D31"/>
                </a:solidFill>
                <a:latin typeface="微软雅黑"/>
              </a:defRPr>
            </a:pPr>
            <a:r>
              <a:t>散点图最大的价值——避免在错误的方向上浪费资源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594360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C8DCF0"/>
                </a:solidFill>
                <a:latin typeface="微软雅黑"/>
              </a:defRPr>
            </a:pPr>
            <a:r>
              <a:t>最昂贵的错误不是做错了什么，而是花了很多资源去改善一个根本不相关的原因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6400800"/>
            <a:ext cx="9144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C8DCF0"/>
                </a:solidFill>
                <a:latin typeface="微软雅黑"/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27/28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782820" y="2209800"/>
            <a:ext cx="2835910" cy="165544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Thanks</a:t>
            </a:r>
            <a:r>
              <a:rPr lang="zh-CN" altLang="en-US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！谢谢！</a:t>
            </a:r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 sz="4800" dirty="0">
              <a:solidFill>
                <a:srgbClr val="40404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写在前面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前几期我们学了：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鱼骨图：假设原因（定性）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柏拉图：聚焦重点（排序）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层别法：发现差异（分类）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而散点图解决的是：两个变量之间到底有没有关系？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有多大的关系？是什么方向的关系？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"我觉得有关系"和"数据证明有关系"是两回事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3/28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第一章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散点图的本质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4/28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1.1 什么是散点图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散点图（Scatter Diagram）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将两个变量的数据以点的形式绘制在直角坐标系中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用来观察和分析两个变量之间的相关关系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核心逻辑：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X轴 = 一个变量（如：温度）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Y轴 = 另一个变量（如：不良率）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每个点 = 一个数据对（温度，不良率）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通过点的分布形态判断：两个变量是否有关系？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5/28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1.2 相关关系的六种形态</a:t>
            </a:r>
          </a:p>
        </p:txBody>
      </p:sp>
      <p:pic>
        <p:nvPicPr>
          <p:cNvPr id="3" name="Picture 2" descr="scatter_type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6/28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1.3 散点图的三大作用 + 1.4 散点图 vs 相关分析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097280"/>
          <a:ext cx="10515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85800"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作用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说明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适用场景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验证假设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检验两个变量的相关关系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鱼骨图假设的数据验证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判断方向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确定正相关还是负相关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工艺参数优化</a:t>
                      </a: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识别异常点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发现偏离整体趋势的点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过程异常检测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1520" y="4114800"/>
            <a:ext cx="100584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散点图（定性）    vs    相关系数（定量）</a:t>
            </a:r>
          </a:p>
          <a:p>
            <a:pPr>
              <a:spcAft>
                <a:spcPts val="1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看点的分布形态          数学计算r值</a:t>
            </a:r>
          </a:p>
          <a:p>
            <a:pPr>
              <a:spcAft>
                <a:spcPts val="1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可以判断方向/形态        只能判断线性强弱</a:t>
            </a:r>
          </a:p>
          <a:p>
            <a:pPr>
              <a:spcAft>
                <a:spcPts val="1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可识别非线性/异常点      异常点影响r值</a:t>
            </a:r>
          </a:p>
          <a:p>
            <a:pPr>
              <a:spcAft>
                <a:spcPts val="1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100"/>
              </a:spcAft>
              <a:defRPr sz="1400">
                <a:solidFill>
                  <a:srgbClr val="444444"/>
                </a:solidFill>
                <a:latin typeface="微软雅黑"/>
              </a:defRPr>
            </a:pPr>
            <a:r>
              <a:t>最佳实践：先画散点图，再算相关系数！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7/28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第二章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散点图的绘制与分析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8/28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ctr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2.1 标准5步绘制步骤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Step 1  确定分析对象 — X变量（原因）和Y变量（结果）</a:t>
            </a:r>
          </a:p>
          <a:p>
            <a:pPr>
              <a:spcAft>
                <a:spcPts val="6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Step 2  收集数据对 — 至少30-50组配对数据</a:t>
            </a:r>
          </a:p>
          <a:p>
            <a:pPr>
              <a:spcAft>
                <a:spcPts val="6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Step 3  设定坐标轴 — X轴=原因，Y轴=结果</a:t>
            </a:r>
          </a:p>
          <a:p>
            <a:pPr>
              <a:spcAft>
                <a:spcPts val="6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Step 4  描点 — 每个数据对对应一个点</a:t>
            </a:r>
          </a:p>
          <a:p>
            <a:pPr>
              <a:spcAft>
                <a:spcPts val="6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Step 5  分析判断 — 观察分布形态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9/28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2705</Words>
  <Application>WPS 演示</Application>
  <PresentationFormat>宽屏</PresentationFormat>
  <Paragraphs>400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2" baseType="lpstr">
      <vt:lpstr>Arial</vt:lpstr>
      <vt:lpstr>宋体</vt:lpstr>
      <vt:lpstr>Wingdings</vt:lpstr>
      <vt:lpstr>Eras Medium ITC</vt:lpstr>
      <vt:lpstr>微软雅黑</vt:lpstr>
      <vt:lpstr>儷宋 Pro</vt:lpstr>
      <vt:lpstr>Calibri</vt:lpstr>
      <vt:lpstr>Helvetica Neue</vt:lpstr>
      <vt:lpstr>汉仪书宋二KW</vt:lpstr>
      <vt:lpstr>Arial Black</vt:lpstr>
      <vt:lpstr>Arial Black</vt:lpstr>
      <vt:lpstr>Arial Black</vt:lpstr>
      <vt:lpstr>Calibri</vt:lpstr>
      <vt:lpstr>Calibri</vt:lpstr>
      <vt:lpstr>STXinwei</vt:lpstr>
      <vt:lpstr>微软雅黑</vt:lpstr>
      <vt:lpstr>宋体</vt:lpstr>
      <vt:lpstr>宋体-简</vt:lpstr>
      <vt:lpstr>Arial Unicode MS</vt:lpstr>
      <vt:lpstr>Eras Light ITC</vt:lpstr>
      <vt:lpstr>Segoe UI</vt:lpstr>
      <vt:lpstr>苹方-简</vt:lpstr>
      <vt:lpstr>微软雅黑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Thanks！谢谢！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Gavin Yan</dc:creator>
  <cp:lastModifiedBy>王林</cp:lastModifiedBy>
  <cp:revision>68</cp:revision>
  <dcterms:created xsi:type="dcterms:W3CDTF">2026-05-03T13:21:43Z</dcterms:created>
  <dcterms:modified xsi:type="dcterms:W3CDTF">2026-05-03T13:21:43Z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2052-12.1.25869.25869</vt:lpwstr>
  </property>
  <property fmtid="{D5CDD505-2E9C-101B-9397-08002B2CF9AE}" pid="3" name="ICV">
    <vt:lpwstr>11806BFE189D3F08CC2BA06957139955_41</vt:lpwstr>
  </property>
</Properties>
</file>