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sldIdLst>
    <p:sldId id="28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8" r:id="rId31"/>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674"/>
  </p:normalViewPr>
  <p:slideViewPr>
    <p:cSldViewPr snapToGrid="0">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zhiliangclub.com"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a:noFill/>
          <a:ln w="9525">
            <a:noFill/>
          </a:ln>
        </p:spPr>
        <p:txBody>
          <a:bodyPr anchor="ctr"/>
          <a:lstStyle/>
          <a:p>
            <a:pPr lvl="0" eaLnBrk="1" fontAlgn="base" hangingPunct="1"/>
            <a:r>
              <a:rPr lang="zh-CN" altLang="en-US" strike="noStrike" noProof="1" dirty="0">
                <a:latin typeface="Eras Medium ITC" panose="020B0602030504020804" pitchFamily="2" charset="0"/>
                <a:ea typeface="微软雅黑" charset="-122"/>
                <a:cs typeface="+mn-cs"/>
              </a:rPr>
              <a:t> </a:t>
            </a:r>
            <a:endParaRPr lang="zh-CN" altLang="en-US" strike="noStrike" noProof="1" dirty="0">
              <a:latin typeface="Eras Medium ITC" panose="020B0602030504020804" pitchFamily="2" charset="0"/>
            </a:endParaRPr>
          </a:p>
        </p:txBody>
      </p:sp>
      <p:sp>
        <p:nvSpPr>
          <p:cNvPr id="3" name="页脚占位符 2"/>
          <p:cNvSpPr>
            <a:spLocks noGrp="1"/>
          </p:cNvSpPr>
          <p:nvPr>
            <p:ph type="ftr" sz="quarter" idx="11"/>
          </p:nvPr>
        </p:nvSpPr>
        <p:spPr>
          <a:xfrm>
            <a:off x="7753350" y="6356350"/>
            <a:ext cx="4114800" cy="365125"/>
          </a:xfrm>
          <a:prstGeom prst="rect">
            <a:avLst/>
          </a:prstGeom>
          <a:noFill/>
          <a:ln w="9525">
            <a:noFill/>
          </a:ln>
        </p:spPr>
        <p:txBody>
          <a:bodyPr anchor="ctr"/>
          <a:lstStyle/>
          <a:p>
            <a:pPr lvl="0" eaLnBrk="1" fontAlgn="base" hangingPunct="1"/>
            <a:r>
              <a:rPr lang="zh-CN" altLang="en-US" strike="noStrike" noProof="1" dirty="0">
                <a:latin typeface="Eras Medium ITC" panose="020B0602030504020804" pitchFamily="2" charset="0"/>
                <a:ea typeface="微软雅黑" charset="-122"/>
                <a:cs typeface="+mn-cs"/>
              </a:rPr>
              <a:t> </a:t>
            </a:r>
            <a:endParaRPr lang="zh-CN" altLang="en-US" strike="noStrike" noProof="1" dirty="0">
              <a:latin typeface="Eras Medium ITC" panose="020B0602030504020804" pitchFamily="2" charset="0"/>
            </a:endParaRPr>
          </a:p>
        </p:txBody>
      </p:sp>
      <p:pic>
        <p:nvPicPr>
          <p:cNvPr id="4" name="图片 3" descr="logo"/>
          <p:cNvPicPr>
            <a:picLocks noChangeAspect="1"/>
          </p:cNvPicPr>
          <p:nvPr userDrawn="1"/>
        </p:nvPicPr>
        <p:blipFill>
          <a:blip r:embed="rId2"/>
          <a:stretch>
            <a:fillRect/>
          </a:stretch>
        </p:blipFill>
        <p:spPr>
          <a:xfrm>
            <a:off x="79375" y="59690"/>
            <a:ext cx="1301750" cy="553720"/>
          </a:xfrm>
          <a:prstGeom prst="rect">
            <a:avLst/>
          </a:prstGeom>
        </p:spPr>
      </p:pic>
      <p:sp>
        <p:nvSpPr>
          <p:cNvPr id="5" name="文本框 4"/>
          <p:cNvSpPr txBox="1"/>
          <p:nvPr userDrawn="1"/>
        </p:nvSpPr>
        <p:spPr>
          <a:xfrm>
            <a:off x="4764405" y="6445885"/>
            <a:ext cx="2850515" cy="275590"/>
          </a:xfrm>
          <a:prstGeom prst="rect">
            <a:avLst/>
          </a:prstGeom>
          <a:noFill/>
          <a:ln>
            <a:noFill/>
          </a:ln>
          <a:extLst>
            <a:ext uri="{909E8E84-426E-40DD-AFC4-6F175D3DCCD1}">
              <a14:hiddenFill xmlns:a14="http://schemas.microsoft.com/office/drawing/2010/main">
                <a:solidFill>
                  <a:schemeClr val="bg1">
                    <a:lumMod val="65000"/>
                  </a:schemeClr>
                </a:solidFill>
              </a14:hiddenFill>
            </a:ext>
          </a:extLst>
        </p:spPr>
        <p:txBody>
          <a:bodyPr wrap="square" rtlCol="0">
            <a:spAutoFit/>
          </a:bodyPr>
          <a:p>
            <a:r>
              <a:rPr lang="zh-CN" altLang="en-US" sz="1200">
                <a:solidFill>
                  <a:schemeClr val="bg2">
                    <a:lumMod val="50000"/>
                  </a:schemeClr>
                </a:solidFill>
                <a:latin typeface="儷宋 Pro" panose="02020300000000000000" charset="-120"/>
                <a:cs typeface="儷宋 Pro" panose="02020300000000000000" charset="-120"/>
                <a:hlinkClick r:id="rId3" action="ppaction://hlinkfile"/>
              </a:rPr>
              <a:t>卓越质量智库</a:t>
            </a:r>
            <a:r>
              <a:rPr lang="en-US" altLang="zh-CN" sz="1200">
                <a:solidFill>
                  <a:schemeClr val="bg2">
                    <a:lumMod val="50000"/>
                  </a:schemeClr>
                </a:solidFill>
                <a:latin typeface="儷宋 Pro" panose="02020300000000000000" charset="-120"/>
                <a:cs typeface="儷宋 Pro" panose="02020300000000000000" charset="-120"/>
                <a:hlinkClick r:id="rId3" action="ppaction://hlinkfile"/>
              </a:rPr>
              <a:t> | www.</a:t>
            </a:r>
            <a:r>
              <a:rPr lang="en-US" altLang="zh-CN" sz="1200">
                <a:solidFill>
                  <a:schemeClr val="bg2">
                    <a:lumMod val="50000"/>
                  </a:schemeClr>
                </a:solidFill>
                <a:uFillTx/>
                <a:latin typeface="儷宋 Pro" panose="02020300000000000000" charset="-120"/>
                <a:cs typeface="儷宋 Pro" panose="02020300000000000000" charset="-120"/>
                <a:hlinkClick r:id="rId3" action="ppaction://hlinkfile"/>
              </a:rPr>
              <a:t>zhiliangclub</a:t>
            </a:r>
            <a:r>
              <a:rPr lang="en-US" altLang="zh-CN" sz="1200">
                <a:solidFill>
                  <a:schemeClr val="bg2">
                    <a:lumMod val="50000"/>
                  </a:schemeClr>
                </a:solidFill>
                <a:latin typeface="儷宋 Pro" panose="02020300000000000000" charset="-120"/>
                <a:cs typeface="儷宋 Pro" panose="02020300000000000000" charset="-120"/>
                <a:hlinkClick r:id="rId3" action="ppaction://hlinkfile"/>
              </a:rPr>
              <a:t>.com</a:t>
            </a:r>
            <a:endParaRPr lang="en-US" altLang="zh-CN" sz="1200">
              <a:solidFill>
                <a:schemeClr val="bg2">
                  <a:lumMod val="50000"/>
                </a:schemeClr>
              </a:solidFill>
              <a:latin typeface="儷宋 Pro" panose="02020300000000000000" charset="-120"/>
              <a:cs typeface="儷宋 Pro" panose="02020300000000000000" charset="-120"/>
              <a:hlinkClick r:id="rId3" action="ppaction://hlinkfi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Click to edit Master title style</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a:t>Click to edit Master text style</a:t>
            </a:r>
            <a:endParaRPr lang="zh-CN" altLang="en-US"/>
          </a:p>
          <a:p>
            <a:pPr lvl="1"/>
            <a:r>
              <a:rPr lang="zh-CN" altLang="en-US"/>
              <a:t>Second level</a:t>
            </a:r>
            <a:endParaRPr lang="zh-CN" altLang="en-US"/>
          </a:p>
          <a:p>
            <a:pPr lvl="2"/>
            <a:r>
              <a:rPr lang="zh-CN" altLang="en-US"/>
              <a:t>Third level</a:t>
            </a:r>
            <a:endParaRPr lang="zh-CN" altLang="en-US"/>
          </a:p>
          <a:p>
            <a:pPr lvl="3"/>
            <a:r>
              <a:rPr lang="zh-CN" altLang="en-US"/>
              <a:t>Fourth level</a:t>
            </a:r>
            <a:endParaRPr lang="zh-CN" altLang="en-US"/>
          </a:p>
          <a:p>
            <a:pPr lvl="4"/>
            <a:r>
              <a:rPr lang="zh-CN" altLang="en-US"/>
              <a:t>Fifth level</a:t>
            </a:r>
            <a:endParaRPr lang="zh-CN" altLang="en-US"/>
          </a:p>
        </p:txBody>
      </p:sp>
      <p:sp>
        <p:nvSpPr>
          <p:cNvPr id="3076"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fontAlgn="base" hangingPunct="1"/>
            <a:endParaRPr lang="zh-CN" altLang="en-US" strike="noStrike" noProof="1" dirty="0">
              <a:latin typeface="Eras Medium ITC" panose="020B0602030504020804" pitchFamily="2" charset="0"/>
            </a:endParaRPr>
          </a:p>
        </p:txBody>
      </p:sp>
      <p:sp>
        <p:nvSpPr>
          <p:cNvPr id="3077"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fontAlgn="base" hangingPunct="1"/>
            <a:endParaRPr lang="zh-CN" altLang="en-US" strike="noStrike" noProof="1" dirty="0">
              <a:latin typeface="Eras Medium ITC" panose="020B0602030504020804"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marL="0" lvl="0" indent="0" algn="l" defTabSz="914400" eaLnBrk="0" fontAlgn="base" latinLnBrk="0" hangingPunct="0">
        <a:lnSpc>
          <a:spcPct val="90000"/>
        </a:lnSpc>
        <a:spcBef>
          <a:spcPct val="0"/>
        </a:spcBef>
        <a:spcAft>
          <a:spcPct val="0"/>
        </a:spcAft>
        <a:buNone/>
        <a:defRPr sz="4400" b="0" i="0" u="none" kern="1200" baseline="0">
          <a:solidFill>
            <a:schemeClr val="tx1"/>
          </a:solidFill>
          <a:latin typeface="+mj-lt"/>
          <a:ea typeface="+mj-ea"/>
          <a:cs typeface="+mj-cs"/>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90204" pitchFamily="34" charset="0"/>
        <a:buChar char="•"/>
        <a:defRPr sz="2800" b="0" i="0" u="none" kern="1200" baseline="0">
          <a:solidFill>
            <a:schemeClr val="tx1"/>
          </a:solidFill>
          <a:latin typeface="+mn-lt"/>
          <a:ea typeface="+mn-ea"/>
          <a:cs typeface="+mn-cs"/>
        </a:defRPr>
      </a:lvl1pPr>
      <a:lvl2pPr marL="685800" lvl="1" indent="-228600" algn="l" defTabSz="914400" eaLnBrk="0" fontAlgn="base" latinLnBrk="0" hangingPunct="0">
        <a:lnSpc>
          <a:spcPct val="90000"/>
        </a:lnSpc>
        <a:spcBef>
          <a:spcPts val="500"/>
        </a:spcBef>
        <a:spcAft>
          <a:spcPct val="0"/>
        </a:spcAft>
        <a:buFont typeface="Arial" panose="020B0604020202090204" pitchFamily="34" charset="0"/>
        <a:buChar char="•"/>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9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90204" pitchFamily="34" charset="0"/>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9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90204" pitchFamily="34" charset="0"/>
        <a:buNone/>
        <a:defRPr b="0" i="0" u="none" kern="1200" baseline="0">
          <a:solidFill>
            <a:schemeClr val="tx1"/>
          </a:solidFill>
          <a:latin typeface="Eras Medium ITC" panose="020B0602030504020804" pitchFamily="2" charset="0"/>
          <a:ea typeface="微软雅黑"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ctrTitle"/>
          </p:nvPr>
        </p:nvSpPr>
        <p:spPr>
          <a:xfrm>
            <a:off x="1527175" y="4040188"/>
            <a:ext cx="9144000" cy="871537"/>
          </a:xfrm>
        </p:spPr>
        <p:txBody>
          <a:bodyPr wrap="square" anchor="b" anchorCtr="0"/>
          <a:lstStyle>
            <a:lvl1pPr lvl="0">
              <a:buClrTx/>
              <a:buSzTx/>
              <a:buFontTx/>
              <a:defRPr/>
            </a:lvl1pPr>
          </a:lstStyle>
          <a:p>
            <a:pPr lvl="0" algn="ctr" defTabSz="914400" eaLnBrk="1" hangingPunct="1"/>
            <a:r>
              <a:rPr lang="en-US" sz="5400" b="1">
                <a:solidFill>
                  <a:srgbClr val="1F1F1F">
                    <a:alpha val="100000"/>
                  </a:srgbClr>
                </a:solidFill>
                <a:latin typeface="Noto Sans SC"/>
                <a:ea typeface="Noto Sans SC"/>
                <a:cs typeface="Noto Sans SC"/>
                <a:sym typeface="+mn-ea"/>
              </a:rPr>
              <a:t>VDA6.3过程审核实战培训</a:t>
            </a:r>
            <a:endParaRPr lang="zh-CN" altLang="en-US" sz="5400" dirty="0">
              <a:solidFill>
                <a:srgbClr val="404040"/>
              </a:solidFill>
            </a:endParaRPr>
          </a:p>
        </p:txBody>
      </p:sp>
      <p:sp>
        <p:nvSpPr>
          <p:cNvPr id="5123" name="副标题 2"/>
          <p:cNvSpPr>
            <a:spLocks noGrp="1"/>
          </p:cNvSpPr>
          <p:nvPr>
            <p:ph type="subTitle"/>
          </p:nvPr>
        </p:nvSpPr>
        <p:spPr>
          <a:xfrm>
            <a:off x="1524000" y="5332413"/>
            <a:ext cx="9144000" cy="1093787"/>
          </a:xfrm>
        </p:spPr>
        <p:txBody>
          <a:bodyPr wrap="square" anchor="t" anchorCtr="0"/>
          <a:lstStyle>
            <a:lvl1pPr marL="0" lvl="0" indent="0" algn="ctr">
              <a:buClrTx/>
              <a:buSzTx/>
              <a:buFont typeface="Arial" panose="020B0604020202090204" pitchFamily="34" charset="0"/>
              <a:defRPr/>
            </a:lvl1pPr>
            <a:lvl2pPr marL="457200" lvl="1" indent="0" algn="ctr">
              <a:buClrTx/>
              <a:buSzTx/>
              <a:buFont typeface="Arial" panose="020B0604020202090204" pitchFamily="34" charset="0"/>
              <a:defRPr/>
            </a:lvl2pPr>
            <a:lvl3pPr marL="914400" lvl="2" indent="0" algn="ctr">
              <a:buClrTx/>
              <a:buSzTx/>
              <a:buFont typeface="Arial" panose="020B0604020202090204" pitchFamily="34" charset="0"/>
              <a:defRPr/>
            </a:lvl3pPr>
            <a:lvl4pPr marL="1371600" lvl="3" indent="0" algn="ctr">
              <a:buClrTx/>
              <a:buSzTx/>
              <a:buFont typeface="Arial" panose="020B0604020202090204" pitchFamily="34" charset="0"/>
              <a:defRPr/>
            </a:lvl4pPr>
            <a:lvl5pPr marL="1828800" lvl="4" indent="0" algn="ctr">
              <a:buClrTx/>
              <a:buSzTx/>
              <a:buFont typeface="Arial" panose="020B0604020202090204" pitchFamily="34" charset="0"/>
              <a:defRPr/>
            </a:lvl5pPr>
          </a:lstStyle>
          <a:p>
            <a:pPr marL="0" lvl="0" indent="0" algn="ctr" defTabSz="914400" eaLnBrk="1" hangingPunct="1">
              <a:buNone/>
            </a:pPr>
            <a:r>
              <a:rPr lang="zh-CN" altLang="en-US" sz="2400" dirty="0">
                <a:solidFill>
                  <a:schemeClr val="bg1">
                    <a:lumMod val="65000"/>
                  </a:schemeClr>
                </a:solidFill>
                <a:latin typeface="Eras Light ITC" panose="020B0402030504020804" pitchFamily="2" charset="0"/>
              </a:rPr>
              <a:t>卓越质量智库</a:t>
            </a:r>
            <a:endParaRPr lang="zh-CN" altLang="en-US" sz="2400" dirty="0">
              <a:solidFill>
                <a:schemeClr val="bg1">
                  <a:lumMod val="65000"/>
                </a:schemeClr>
              </a:solidFill>
              <a:latin typeface="Eras Light ITC" panose="020B0402030504020804" pitchFamily="2" charset="0"/>
            </a:endParaRPr>
          </a:p>
        </p:txBody>
      </p:sp>
      <p:cxnSp>
        <p:nvCxnSpPr>
          <p:cNvPr id="5124" name="直接连接符 4"/>
          <p:cNvCxnSpPr/>
          <p:nvPr/>
        </p:nvCxnSpPr>
        <p:spPr>
          <a:xfrm>
            <a:off x="1524000" y="3762375"/>
            <a:ext cx="9144000" cy="0"/>
          </a:xfrm>
          <a:prstGeom prst="line">
            <a:avLst/>
          </a:prstGeom>
          <a:ln w="3175" cap="flat" cmpd="sng">
            <a:solidFill>
              <a:srgbClr val="7F7F7F"/>
            </a:solidFill>
            <a:prstDash val="solid"/>
            <a:round/>
            <a:headEnd type="none" w="med" len="med"/>
            <a:tailEnd type="none" w="med" len="med"/>
          </a:ln>
        </p:spPr>
      </p:cxnSp>
      <p:cxnSp>
        <p:nvCxnSpPr>
          <p:cNvPr id="5125" name="直接连接符 5"/>
          <p:cNvCxnSpPr/>
          <p:nvPr/>
        </p:nvCxnSpPr>
        <p:spPr>
          <a:xfrm>
            <a:off x="1524000" y="1122363"/>
            <a:ext cx="9144000" cy="0"/>
          </a:xfrm>
          <a:prstGeom prst="line">
            <a:avLst/>
          </a:prstGeom>
          <a:ln w="3175" cap="flat" cmpd="sng">
            <a:solidFill>
              <a:srgbClr val="7F7F7F"/>
            </a:solidFill>
            <a:prstDash val="solid"/>
            <a:round/>
            <a:headEnd type="none" w="med" len="med"/>
            <a:tailEnd type="none" w="med" len="med"/>
          </a:ln>
        </p:spPr>
      </p:cxnSp>
      <p:cxnSp>
        <p:nvCxnSpPr>
          <p:cNvPr id="5126" name="直接连接符 7"/>
          <p:cNvCxnSpPr/>
          <p:nvPr/>
        </p:nvCxnSpPr>
        <p:spPr>
          <a:xfrm>
            <a:off x="2392363" y="5056188"/>
            <a:ext cx="7407275" cy="0"/>
          </a:xfrm>
          <a:prstGeom prst="line">
            <a:avLst/>
          </a:prstGeom>
          <a:ln w="3175" cap="flat" cmpd="sng">
            <a:solidFill>
              <a:srgbClr val="7F7F7F"/>
            </a:solidFill>
            <a:prstDash val="solid"/>
            <a:round/>
            <a:headEnd type="none" w="med" len="med"/>
            <a:tailEnd type="none" w="med" len="med"/>
          </a:ln>
        </p:spPr>
      </p:cxnSp>
      <p:sp>
        <p:nvSpPr>
          <p:cNvPr id="5127" name="矩形 10"/>
          <p:cNvSpPr/>
          <p:nvPr/>
        </p:nvSpPr>
        <p:spPr>
          <a:xfrm>
            <a:off x="1524000" y="2125663"/>
            <a:ext cx="304800" cy="585787"/>
          </a:xfrm>
          <a:prstGeom prst="rect">
            <a:avLst/>
          </a:prstGeom>
          <a:solidFill>
            <a:schemeClr val="accent1"/>
          </a:solidFill>
          <a:ln w="9525">
            <a:noFill/>
          </a:ln>
        </p:spPr>
        <p:txBody>
          <a:bodyPr anchor="ctr" anchorCtr="0"/>
          <a:p>
            <a:pPr algn="ctr"/>
            <a:endParaRPr lang="zh-CN" altLang="zh-CN">
              <a:solidFill>
                <a:srgbClr val="FFFFFF"/>
              </a:solidFill>
              <a:latin typeface="Eras Medium ITC" panose="020B0602030504020804" pitchFamily="2" charset="0"/>
              <a:ea typeface="微软雅黑" charset="-122"/>
            </a:endParaRPr>
          </a:p>
        </p:txBody>
      </p:sp>
      <p:sp>
        <p:nvSpPr>
          <p:cNvPr id="5128" name="矩形 15"/>
          <p:cNvSpPr/>
          <p:nvPr/>
        </p:nvSpPr>
        <p:spPr>
          <a:xfrm>
            <a:off x="10363200" y="2125663"/>
            <a:ext cx="304800" cy="585787"/>
          </a:xfrm>
          <a:prstGeom prst="rect">
            <a:avLst/>
          </a:prstGeom>
          <a:solidFill>
            <a:schemeClr val="accent1"/>
          </a:solidFill>
          <a:ln w="9525">
            <a:noFill/>
          </a:ln>
        </p:spPr>
        <p:txBody>
          <a:bodyPr anchor="ctr" anchorCtr="0"/>
          <a:p>
            <a:pPr algn="ctr"/>
            <a:endParaRPr lang="zh-CN" altLang="zh-CN">
              <a:solidFill>
                <a:srgbClr val="FFFFFF"/>
              </a:solidFill>
              <a:latin typeface="Eras Medium ITC" panose="020B0602030504020804" pitchFamily="2" charset="0"/>
              <a:ea typeface="微软雅黑" charset="-122"/>
            </a:endParaRPr>
          </a:p>
        </p:txBody>
      </p:sp>
      <p:pic>
        <p:nvPicPr>
          <p:cNvPr id="21505" name="图片 24577"/>
          <p:cNvPicPr preferRelativeResize="0"/>
          <p:nvPr/>
        </p:nvPicPr>
        <p:blipFill>
          <a:blip r:embed="rId1"/>
          <a:stretch>
            <a:fillRect/>
          </a:stretch>
        </p:blipFill>
        <p:spPr>
          <a:xfrm>
            <a:off x="1508125" y="1268413"/>
            <a:ext cx="9180513" cy="2351087"/>
          </a:xfrm>
          <a:prstGeom prst="rect">
            <a:avLst/>
          </a:prstGeom>
          <a:noFill/>
          <a:ln w="9525">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flipH="1">
            <a:off x="6089808" y="1095270"/>
            <a:ext cx="5733020" cy="1777519"/>
          </a:xfrm>
          <a:prstGeom prst="roundRect">
            <a:avLst>
              <a:gd name="adj" fmla="val 0"/>
            </a:avLst>
          </a:prstGeom>
          <a:solidFill>
            <a:schemeClr val="lt2">
              <a:alpha val="100000"/>
            </a:schemeClr>
          </a:solidFill>
        </p:spPr>
      </p:sp>
      <p:sp>
        <p:nvSpPr>
          <p:cNvPr id="3" name="AutoShape 3"/>
          <p:cNvSpPr/>
          <p:nvPr/>
        </p:nvSpPr>
        <p:spPr>
          <a:xfrm flipH="1">
            <a:off x="6089811" y="4846668"/>
            <a:ext cx="5733018" cy="1777519"/>
          </a:xfrm>
          <a:prstGeom prst="roundRect">
            <a:avLst>
              <a:gd name="adj" fmla="val 0"/>
            </a:avLst>
          </a:prstGeom>
          <a:solidFill>
            <a:schemeClr val="lt2">
              <a:alpha val="100000"/>
            </a:schemeClr>
          </a:solidFill>
        </p:spPr>
      </p:sp>
      <p:sp>
        <p:nvSpPr>
          <p:cNvPr id="4" name="AutoShape 4"/>
          <p:cNvSpPr/>
          <p:nvPr/>
        </p:nvSpPr>
        <p:spPr>
          <a:xfrm flipH="1">
            <a:off x="6089810" y="2970969"/>
            <a:ext cx="5726829" cy="1777519"/>
          </a:xfrm>
          <a:prstGeom prst="roundRect">
            <a:avLst>
              <a:gd name="adj" fmla="val 0"/>
            </a:avLst>
          </a:prstGeom>
          <a:solidFill>
            <a:schemeClr val="lt2">
              <a:alpha val="100000"/>
            </a:schemeClr>
          </a:solidFill>
        </p:spPr>
      </p:sp>
      <p:sp>
        <p:nvSpPr>
          <p:cNvPr id="5" name="AutoShape 5"/>
          <p:cNvSpPr/>
          <p:nvPr/>
        </p:nvSpPr>
        <p:spPr>
          <a:xfrm flipH="1">
            <a:off x="369567" y="1095270"/>
            <a:ext cx="5733020" cy="1777519"/>
          </a:xfrm>
          <a:prstGeom prst="roundRect">
            <a:avLst>
              <a:gd name="adj" fmla="val 0"/>
            </a:avLst>
          </a:prstGeom>
          <a:solidFill>
            <a:schemeClr val="lt2">
              <a:alpha val="100000"/>
            </a:schemeClr>
          </a:solidFill>
        </p:spPr>
      </p:sp>
      <p:sp>
        <p:nvSpPr>
          <p:cNvPr id="6" name="AutoShape 6"/>
          <p:cNvSpPr/>
          <p:nvPr/>
        </p:nvSpPr>
        <p:spPr>
          <a:xfrm flipH="1">
            <a:off x="362981" y="2970969"/>
            <a:ext cx="5726829" cy="1777519"/>
          </a:xfrm>
          <a:prstGeom prst="roundRect">
            <a:avLst>
              <a:gd name="adj" fmla="val 0"/>
            </a:avLst>
          </a:prstGeom>
          <a:solidFill>
            <a:schemeClr val="lt2">
              <a:alpha val="100000"/>
            </a:schemeClr>
          </a:solidFill>
        </p:spPr>
      </p:sp>
      <p:sp>
        <p:nvSpPr>
          <p:cNvPr id="7" name="AutoShape 7"/>
          <p:cNvSpPr/>
          <p:nvPr/>
        </p:nvSpPr>
        <p:spPr>
          <a:xfrm flipH="1">
            <a:off x="362982" y="4846668"/>
            <a:ext cx="5733018" cy="1777519"/>
          </a:xfrm>
          <a:prstGeom prst="roundRect">
            <a:avLst>
              <a:gd name="adj" fmla="val 0"/>
            </a:avLst>
          </a:prstGeom>
          <a:solidFill>
            <a:schemeClr val="lt2">
              <a:alpha val="100000"/>
            </a:schemeClr>
          </a:solidFill>
        </p:spPr>
      </p:sp>
      <p:sp>
        <p:nvSpPr>
          <p:cNvPr id="8" name="AutoShape 8"/>
          <p:cNvSpPr/>
          <p:nvPr/>
        </p:nvSpPr>
        <p:spPr>
          <a:xfrm>
            <a:off x="11724513" y="1090041"/>
            <a:ext cx="92107" cy="1777555"/>
          </a:xfrm>
          <a:prstGeom prst="roundRect">
            <a:avLst>
              <a:gd name="adj" fmla="val 0"/>
            </a:avLst>
          </a:prstGeom>
          <a:solidFill>
            <a:schemeClr val="accent3">
              <a:alpha val="100000"/>
            </a:schemeClr>
          </a:solidFill>
        </p:spPr>
      </p:sp>
      <p:sp>
        <p:nvSpPr>
          <p:cNvPr id="9" name="AutoShape 9"/>
          <p:cNvSpPr/>
          <p:nvPr/>
        </p:nvSpPr>
        <p:spPr>
          <a:xfrm>
            <a:off x="11724513" y="2964656"/>
            <a:ext cx="92107" cy="1777555"/>
          </a:xfrm>
          <a:prstGeom prst="roundRect">
            <a:avLst>
              <a:gd name="adj" fmla="val 0"/>
            </a:avLst>
          </a:prstGeom>
          <a:solidFill>
            <a:schemeClr val="accent2">
              <a:alpha val="100000"/>
            </a:schemeClr>
          </a:solidFill>
        </p:spPr>
      </p:sp>
      <p:sp>
        <p:nvSpPr>
          <p:cNvPr id="10" name="AutoShape 10"/>
          <p:cNvSpPr/>
          <p:nvPr/>
        </p:nvSpPr>
        <p:spPr>
          <a:xfrm>
            <a:off x="11724513" y="4851845"/>
            <a:ext cx="92107" cy="1777555"/>
          </a:xfrm>
          <a:prstGeom prst="roundRect">
            <a:avLst>
              <a:gd name="adj" fmla="val 0"/>
            </a:avLst>
          </a:prstGeom>
          <a:solidFill>
            <a:schemeClr val="accent1">
              <a:alpha val="100000"/>
            </a:schemeClr>
          </a:solidFill>
        </p:spPr>
      </p:sp>
      <p:sp>
        <p:nvSpPr>
          <p:cNvPr id="11" name="Freeform 11"/>
          <p:cNvSpPr/>
          <p:nvPr/>
        </p:nvSpPr>
        <p:spPr>
          <a:xfrm>
            <a:off x="5321903" y="1090803"/>
            <a:ext cx="1548098" cy="1777079"/>
          </a:xfrm>
          <a:custGeom>
            <a:avLst/>
            <a:gdLst/>
            <a:ahLst/>
            <a:cxnLst/>
            <a:rect l="l" t="t" r="r" b="b"/>
            <a:pathLst>
              <a:path w="181321" h="371648">
                <a:moveTo>
                  <a:pt x="156556" y="201411"/>
                </a:moveTo>
                <a:cubicBezTo>
                  <a:pt x="159500" y="235614"/>
                  <a:pt x="166254" y="295708"/>
                  <a:pt x="181321" y="371648"/>
                </a:cubicBezTo>
                <a:lnTo>
                  <a:pt x="0" y="371648"/>
                </a:lnTo>
                <a:cubicBezTo>
                  <a:pt x="15153" y="295708"/>
                  <a:pt x="21907" y="235614"/>
                  <a:pt x="24851" y="201411"/>
                </a:cubicBezTo>
                <a:lnTo>
                  <a:pt x="90660" y="0"/>
                </a:lnTo>
                <a:lnTo>
                  <a:pt x="156556" y="201411"/>
                </a:lnTo>
              </a:path>
            </a:pathLst>
          </a:custGeom>
          <a:solidFill>
            <a:schemeClr val="accent3">
              <a:alpha val="14000"/>
            </a:schemeClr>
          </a:solidFill>
        </p:spPr>
      </p:sp>
      <p:sp>
        <p:nvSpPr>
          <p:cNvPr id="12" name="Freeform 12"/>
          <p:cNvSpPr/>
          <p:nvPr/>
        </p:nvSpPr>
        <p:spPr>
          <a:xfrm>
            <a:off x="4226243" y="2968562"/>
            <a:ext cx="3739420" cy="1777555"/>
          </a:xfrm>
          <a:custGeom>
            <a:avLst/>
            <a:gdLst/>
            <a:ahLst/>
            <a:cxnLst/>
            <a:rect l="l" t="t" r="r" b="b"/>
            <a:pathLst>
              <a:path w="437976" h="371734">
                <a:moveTo>
                  <a:pt x="437977" y="371735"/>
                </a:moveTo>
                <a:lnTo>
                  <a:pt x="0" y="371735"/>
                </a:lnTo>
                <a:cubicBezTo>
                  <a:pt x="64077" y="236913"/>
                  <a:pt x="101831" y="105121"/>
                  <a:pt x="123998" y="0"/>
                </a:cubicBezTo>
                <a:lnTo>
                  <a:pt x="313979" y="0"/>
                </a:lnTo>
                <a:cubicBezTo>
                  <a:pt x="336146" y="105208"/>
                  <a:pt x="373986" y="236913"/>
                  <a:pt x="437977" y="371735"/>
                </a:cubicBezTo>
              </a:path>
            </a:pathLst>
          </a:custGeom>
          <a:solidFill>
            <a:schemeClr val="accent2">
              <a:alpha val="10226"/>
            </a:schemeClr>
          </a:solidFill>
        </p:spPr>
      </p:sp>
      <p:sp>
        <p:nvSpPr>
          <p:cNvPr id="13" name="Freeform 13"/>
          <p:cNvSpPr/>
          <p:nvPr/>
        </p:nvSpPr>
        <p:spPr>
          <a:xfrm>
            <a:off x="1790224" y="4847082"/>
            <a:ext cx="8611552" cy="1777079"/>
          </a:xfrm>
          <a:custGeom>
            <a:avLst/>
            <a:gdLst/>
            <a:ahLst/>
            <a:cxnLst/>
            <a:rect l="l" t="t" r="r" b="b"/>
            <a:pathLst>
              <a:path w="1008610" h="371648">
                <a:moveTo>
                  <a:pt x="1008611" y="371648"/>
                </a:moveTo>
                <a:lnTo>
                  <a:pt x="0" y="371648"/>
                </a:lnTo>
                <a:cubicBezTo>
                  <a:pt x="122613" y="260119"/>
                  <a:pt x="211109" y="129280"/>
                  <a:pt x="275099" y="0"/>
                </a:cubicBezTo>
                <a:lnTo>
                  <a:pt x="733598" y="0"/>
                </a:lnTo>
                <a:cubicBezTo>
                  <a:pt x="797502" y="129280"/>
                  <a:pt x="886085" y="260119"/>
                  <a:pt x="1008611" y="371648"/>
                </a:cubicBezTo>
              </a:path>
            </a:pathLst>
          </a:custGeom>
          <a:solidFill>
            <a:schemeClr val="accent1">
              <a:alpha val="5000"/>
            </a:schemeClr>
          </a:solidFill>
        </p:spPr>
      </p:sp>
      <p:sp>
        <p:nvSpPr>
          <p:cNvPr id="14" name="Freeform 14"/>
          <p:cNvSpPr/>
          <p:nvPr/>
        </p:nvSpPr>
        <p:spPr>
          <a:xfrm>
            <a:off x="5121688" y="1090803"/>
            <a:ext cx="1949101" cy="1777079"/>
          </a:xfrm>
          <a:custGeom>
            <a:avLst/>
            <a:gdLst/>
            <a:ahLst/>
            <a:cxnLst/>
            <a:rect l="l" t="t" r="r" b="b"/>
            <a:pathLst>
              <a:path w="302981" h="371648">
                <a:moveTo>
                  <a:pt x="217343" y="201411"/>
                </a:moveTo>
                <a:cubicBezTo>
                  <a:pt x="220287" y="235614"/>
                  <a:pt x="227041" y="295708"/>
                  <a:pt x="242108" y="371648"/>
                </a:cubicBezTo>
                <a:lnTo>
                  <a:pt x="60787" y="371648"/>
                </a:lnTo>
                <a:cubicBezTo>
                  <a:pt x="75940" y="295708"/>
                  <a:pt x="82694" y="235614"/>
                  <a:pt x="85638" y="201411"/>
                </a:cubicBezTo>
                <a:lnTo>
                  <a:pt x="0" y="201411"/>
                </a:lnTo>
                <a:lnTo>
                  <a:pt x="151447" y="0"/>
                </a:lnTo>
                <a:lnTo>
                  <a:pt x="302982" y="201411"/>
                </a:lnTo>
                <a:lnTo>
                  <a:pt x="217343" y="201411"/>
                </a:lnTo>
              </a:path>
            </a:pathLst>
          </a:custGeom>
          <a:solidFill>
            <a:schemeClr val="accent3">
              <a:alpha val="100000"/>
            </a:schemeClr>
          </a:solidFill>
        </p:spPr>
        <p:txBody>
          <a:bodyPr vert="horz" wrap="square" rtlCol="0" anchor="t" anchorCtr="0">
            <a:normAutofit/>
          </a:bodyPr>
          <a:lstStyle/>
          <a:p>
            <a:pPr algn="l">
              <a:lnSpc>
                <a:spcPct val="100000"/>
              </a:lnSpc>
              <a:spcBef>
                <a:spcPts val="375"/>
              </a:spcBef>
              <a:defRPr/>
            </a:pPr>
            <a:endParaRPr lang="en-US" sz="1100"/>
          </a:p>
        </p:txBody>
      </p:sp>
      <p:sp>
        <p:nvSpPr>
          <p:cNvPr id="15" name="Freeform 15"/>
          <p:cNvSpPr/>
          <p:nvPr/>
        </p:nvSpPr>
        <p:spPr>
          <a:xfrm>
            <a:off x="4687253" y="2968562"/>
            <a:ext cx="2817495" cy="1777555"/>
          </a:xfrm>
          <a:custGeom>
            <a:avLst/>
            <a:gdLst/>
            <a:ahLst/>
            <a:cxnLst/>
            <a:rect l="l" t="t" r="r" b="b"/>
            <a:pathLst>
              <a:path w="437976" h="371734">
                <a:moveTo>
                  <a:pt x="437977" y="371735"/>
                </a:moveTo>
                <a:lnTo>
                  <a:pt x="0" y="371735"/>
                </a:lnTo>
                <a:cubicBezTo>
                  <a:pt x="64077" y="236913"/>
                  <a:pt x="101831" y="105121"/>
                  <a:pt x="123998" y="0"/>
                </a:cubicBezTo>
                <a:lnTo>
                  <a:pt x="313979" y="0"/>
                </a:lnTo>
                <a:cubicBezTo>
                  <a:pt x="336146" y="105208"/>
                  <a:pt x="373986" y="236913"/>
                  <a:pt x="437977" y="371735"/>
                </a:cubicBezTo>
              </a:path>
            </a:pathLst>
          </a:custGeom>
          <a:solidFill>
            <a:schemeClr val="accent2">
              <a:alpha val="100000"/>
            </a:schemeClr>
          </a:solidFill>
        </p:spPr>
      </p:sp>
      <p:sp>
        <p:nvSpPr>
          <p:cNvPr id="16" name="Freeform 16"/>
          <p:cNvSpPr/>
          <p:nvPr/>
        </p:nvSpPr>
        <p:spPr>
          <a:xfrm>
            <a:off x="2851785" y="4847082"/>
            <a:ext cx="6488430" cy="1777079"/>
          </a:xfrm>
          <a:custGeom>
            <a:avLst/>
            <a:gdLst/>
            <a:ahLst/>
            <a:cxnLst/>
            <a:rect l="l" t="t" r="r" b="b"/>
            <a:pathLst>
              <a:path w="1008610" h="371648">
                <a:moveTo>
                  <a:pt x="1008611" y="371648"/>
                </a:moveTo>
                <a:lnTo>
                  <a:pt x="0" y="371648"/>
                </a:lnTo>
                <a:cubicBezTo>
                  <a:pt x="122613" y="260119"/>
                  <a:pt x="211109" y="129280"/>
                  <a:pt x="275099" y="0"/>
                </a:cubicBezTo>
                <a:lnTo>
                  <a:pt x="733598" y="0"/>
                </a:lnTo>
                <a:cubicBezTo>
                  <a:pt x="797502" y="129280"/>
                  <a:pt x="886085" y="260119"/>
                  <a:pt x="1008611" y="371648"/>
                </a:cubicBezTo>
              </a:path>
            </a:pathLst>
          </a:custGeom>
          <a:solidFill>
            <a:schemeClr val="accent1">
              <a:alpha val="100000"/>
            </a:schemeClr>
          </a:solidFill>
        </p:spPr>
      </p:sp>
      <p:sp>
        <p:nvSpPr>
          <p:cNvPr id="17" name="AutoShape 17"/>
          <p:cNvSpPr/>
          <p:nvPr/>
        </p:nvSpPr>
        <p:spPr>
          <a:xfrm>
            <a:off x="369570" y="1090041"/>
            <a:ext cx="92107" cy="1777555"/>
          </a:xfrm>
          <a:prstGeom prst="roundRect">
            <a:avLst>
              <a:gd name="adj" fmla="val 0"/>
            </a:avLst>
          </a:prstGeom>
          <a:solidFill>
            <a:schemeClr val="accent3">
              <a:alpha val="100000"/>
            </a:schemeClr>
          </a:solidFill>
        </p:spPr>
      </p:sp>
      <p:sp>
        <p:nvSpPr>
          <p:cNvPr id="18" name="AutoShape 18"/>
          <p:cNvSpPr/>
          <p:nvPr/>
        </p:nvSpPr>
        <p:spPr>
          <a:xfrm>
            <a:off x="369570" y="2964656"/>
            <a:ext cx="92107" cy="1777555"/>
          </a:xfrm>
          <a:prstGeom prst="roundRect">
            <a:avLst>
              <a:gd name="adj" fmla="val 0"/>
            </a:avLst>
          </a:prstGeom>
          <a:solidFill>
            <a:schemeClr val="accent2">
              <a:alpha val="100000"/>
            </a:schemeClr>
          </a:solidFill>
        </p:spPr>
      </p:sp>
      <p:sp>
        <p:nvSpPr>
          <p:cNvPr id="19" name="AutoShape 19"/>
          <p:cNvSpPr/>
          <p:nvPr/>
        </p:nvSpPr>
        <p:spPr>
          <a:xfrm>
            <a:off x="369570" y="4851845"/>
            <a:ext cx="92107" cy="1777555"/>
          </a:xfrm>
          <a:prstGeom prst="roundRect">
            <a:avLst>
              <a:gd name="adj" fmla="val 0"/>
            </a:avLst>
          </a:prstGeom>
          <a:solidFill>
            <a:schemeClr val="accent1">
              <a:alpha val="100000"/>
            </a:schemeClr>
          </a:solidFill>
        </p:spPr>
      </p:sp>
      <p:sp>
        <p:nvSpPr>
          <p:cNvPr id="20" name="Freeform 20"/>
          <p:cNvSpPr/>
          <p:nvPr/>
        </p:nvSpPr>
        <p:spPr>
          <a:xfrm>
            <a:off x="3711703" y="5481092"/>
            <a:ext cx="4768594" cy="650272"/>
          </a:xfrm>
          <a:custGeom>
            <a:avLst/>
            <a:gdLst/>
            <a:ahLst/>
            <a:cxnLst/>
            <a:rect l="l" t="t" r="r" b="b"/>
            <a:pathLst>
              <a:path w="7870963" h="1503420">
                <a:moveTo>
                  <a:pt x="5906537" y="0"/>
                </a:moveTo>
                <a:cubicBezTo>
                  <a:pt x="9121776" y="381640"/>
                  <a:pt x="8199590" y="1379915"/>
                  <a:pt x="4526152" y="1494279"/>
                </a:cubicBezTo>
                <a:cubicBezTo>
                  <a:pt x="4135731" y="1506434"/>
                  <a:pt x="3738605" y="1506468"/>
                  <a:pt x="3348134" y="1494381"/>
                </a:cubicBezTo>
                <a:cubicBezTo>
                  <a:pt x="-320076" y="1380828"/>
                  <a:pt x="-1251561" y="385054"/>
                  <a:pt x="1951661" y="1528"/>
                </a:cubicBezTo>
              </a:path>
            </a:pathLst>
          </a:custGeom>
          <a:noFill/>
          <a:ln w="63500">
            <a:gradFill>
              <a:gsLst>
                <a:gs pos="0">
                  <a:schemeClr val="accent4">
                    <a:alpha val="0"/>
                  </a:schemeClr>
                </a:gs>
                <a:gs pos="92000">
                  <a:schemeClr val="accent1">
                    <a:alpha val="100000"/>
                    <a:lumMod val="75000"/>
                  </a:schemeClr>
                </a:gs>
              </a:gsLst>
              <a:lin ang="5400000"/>
            </a:gradFill>
            <a:prstDash val="solid"/>
          </a:ln>
        </p:spPr>
      </p:sp>
      <p:sp>
        <p:nvSpPr>
          <p:cNvPr id="21" name="Freeform 21"/>
          <p:cNvSpPr/>
          <p:nvPr/>
        </p:nvSpPr>
        <p:spPr>
          <a:xfrm>
            <a:off x="4965936" y="3830340"/>
            <a:ext cx="2260128" cy="330803"/>
          </a:xfrm>
          <a:custGeom>
            <a:avLst/>
            <a:gdLst/>
            <a:ahLst/>
            <a:cxnLst/>
            <a:rect l="l" t="t" r="r" b="b"/>
            <a:pathLst>
              <a:path w="7870963" h="1503420">
                <a:moveTo>
                  <a:pt x="5906537" y="0"/>
                </a:moveTo>
                <a:cubicBezTo>
                  <a:pt x="9121776" y="381640"/>
                  <a:pt x="8199590" y="1379915"/>
                  <a:pt x="4526152" y="1494279"/>
                </a:cubicBezTo>
                <a:cubicBezTo>
                  <a:pt x="4135731" y="1506434"/>
                  <a:pt x="3738605" y="1506468"/>
                  <a:pt x="3348134" y="1494381"/>
                </a:cubicBezTo>
                <a:cubicBezTo>
                  <a:pt x="-320076" y="1380828"/>
                  <a:pt x="-1251561" y="385054"/>
                  <a:pt x="1951661" y="1528"/>
                </a:cubicBezTo>
              </a:path>
            </a:pathLst>
          </a:custGeom>
          <a:noFill/>
          <a:ln w="63500">
            <a:gradFill>
              <a:gsLst>
                <a:gs pos="0">
                  <a:schemeClr val="accent4">
                    <a:alpha val="0"/>
                  </a:schemeClr>
                </a:gs>
                <a:gs pos="88000">
                  <a:schemeClr val="accent2">
                    <a:alpha val="100000"/>
                    <a:lumMod val="75000"/>
                  </a:schemeClr>
                </a:gs>
              </a:gsLst>
              <a:lin ang="5400000"/>
            </a:gradFill>
            <a:prstDash val="solid"/>
          </a:ln>
        </p:spPr>
      </p:sp>
      <p:sp>
        <p:nvSpPr>
          <p:cNvPr id="22" name="Freeform 22"/>
          <p:cNvSpPr/>
          <p:nvPr/>
        </p:nvSpPr>
        <p:spPr>
          <a:xfrm>
            <a:off x="5397584" y="2374776"/>
            <a:ext cx="1396832" cy="172106"/>
          </a:xfrm>
          <a:custGeom>
            <a:avLst/>
            <a:gdLst/>
            <a:ahLst/>
            <a:cxnLst/>
            <a:rect l="l" t="t" r="r" b="b"/>
            <a:pathLst>
              <a:path w="7870963" h="1503420">
                <a:moveTo>
                  <a:pt x="5906537" y="0"/>
                </a:moveTo>
                <a:cubicBezTo>
                  <a:pt x="9121776" y="381640"/>
                  <a:pt x="8199590" y="1379915"/>
                  <a:pt x="4526152" y="1494279"/>
                </a:cubicBezTo>
                <a:cubicBezTo>
                  <a:pt x="4135731" y="1506434"/>
                  <a:pt x="3738605" y="1506468"/>
                  <a:pt x="3348134" y="1494381"/>
                </a:cubicBezTo>
                <a:cubicBezTo>
                  <a:pt x="-320076" y="1380828"/>
                  <a:pt x="-1251561" y="385054"/>
                  <a:pt x="1951661" y="1528"/>
                </a:cubicBezTo>
              </a:path>
            </a:pathLst>
          </a:custGeom>
          <a:noFill/>
          <a:ln w="63500">
            <a:gradFill>
              <a:gsLst>
                <a:gs pos="0">
                  <a:schemeClr val="accent3">
                    <a:alpha val="0"/>
                    <a:lumMod val="75000"/>
                  </a:schemeClr>
                </a:gs>
                <a:gs pos="92000">
                  <a:schemeClr val="accent3">
                    <a:alpha val="100000"/>
                    <a:lumMod val="75000"/>
                  </a:schemeClr>
                </a:gs>
              </a:gsLst>
              <a:lin ang="5400000"/>
            </a:gradFill>
            <a:prstDash val="solid"/>
          </a:ln>
        </p:spPr>
      </p:sp>
      <p:sp>
        <p:nvSpPr>
          <p:cNvPr id="23" name="TextBox 2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gn="l">
              <a:lnSpc>
                <a:spcPct val="90000"/>
              </a:lnSpc>
              <a:spcBef>
                <a:spcPct val="0"/>
              </a:spcBef>
            </a:pPr>
            <a:r>
              <a:rPr lang="en-US" sz="3000" b="1">
                <a:solidFill>
                  <a:schemeClr val="dk2">
                    <a:alpha val="100000"/>
                  </a:schemeClr>
                </a:solidFill>
                <a:latin typeface="Noto Sans SC"/>
                <a:ea typeface="Noto Sans SC"/>
                <a:cs typeface="Noto Sans SC"/>
              </a:rPr>
              <a:t>P2-P4：项目管理与开发</a:t>
            </a:r>
            <a:endParaRPr lang="en-US" sz="3000" b="1">
              <a:solidFill>
                <a:schemeClr val="dk2">
                  <a:alpha val="100000"/>
                </a:schemeClr>
              </a:solidFill>
              <a:latin typeface="Noto Sans SC"/>
              <a:ea typeface="Noto Sans SC"/>
              <a:cs typeface="Noto Sans SC"/>
            </a:endParaRPr>
          </a:p>
        </p:txBody>
      </p:sp>
      <p:sp>
        <p:nvSpPr>
          <p:cNvPr id="24" name="AutoShape 24"/>
          <p:cNvSpPr/>
          <p:nvPr/>
        </p:nvSpPr>
        <p:spPr>
          <a:xfrm flipH="1">
            <a:off x="901827" y="6003131"/>
            <a:ext cx="888397" cy="263271"/>
          </a:xfrm>
          <a:prstGeom prst="roundRect">
            <a:avLst>
              <a:gd name="adj" fmla="val 50000"/>
            </a:avLst>
          </a:prstGeom>
          <a:solidFill>
            <a:schemeClr val="accent1">
              <a:alpha val="100000"/>
            </a:schemeClr>
          </a:solidFill>
        </p:spPr>
      </p:sp>
      <p:sp>
        <p:nvSpPr>
          <p:cNvPr id="25" name="AutoShape 25"/>
          <p:cNvSpPr/>
          <p:nvPr/>
        </p:nvSpPr>
        <p:spPr>
          <a:xfrm flipH="1">
            <a:off x="1790224" y="6003131"/>
            <a:ext cx="919639" cy="263271"/>
          </a:xfrm>
          <a:prstGeom prst="roundRect">
            <a:avLst>
              <a:gd name="adj" fmla="val 50000"/>
            </a:avLst>
          </a:prstGeom>
          <a:solidFill>
            <a:schemeClr val="accent1">
              <a:alpha val="100000"/>
            </a:schemeClr>
          </a:solidFill>
        </p:spPr>
      </p:sp>
      <p:sp>
        <p:nvSpPr>
          <p:cNvPr id="26" name="AutoShape 26"/>
          <p:cNvSpPr/>
          <p:nvPr/>
        </p:nvSpPr>
        <p:spPr>
          <a:xfrm flipH="1">
            <a:off x="901827" y="4189286"/>
            <a:ext cx="888397" cy="263271"/>
          </a:xfrm>
          <a:prstGeom prst="roundRect">
            <a:avLst>
              <a:gd name="adj" fmla="val 50000"/>
            </a:avLst>
          </a:prstGeom>
          <a:solidFill>
            <a:schemeClr val="accent2">
              <a:alpha val="100000"/>
            </a:schemeClr>
          </a:solidFill>
        </p:spPr>
      </p:sp>
      <p:sp>
        <p:nvSpPr>
          <p:cNvPr id="27" name="AutoShape 27"/>
          <p:cNvSpPr/>
          <p:nvPr/>
        </p:nvSpPr>
        <p:spPr>
          <a:xfrm flipH="1">
            <a:off x="1790224" y="4189286"/>
            <a:ext cx="919639" cy="263271"/>
          </a:xfrm>
          <a:prstGeom prst="roundRect">
            <a:avLst>
              <a:gd name="adj" fmla="val 50000"/>
            </a:avLst>
          </a:prstGeom>
          <a:solidFill>
            <a:schemeClr val="accent2">
              <a:alpha val="100000"/>
            </a:schemeClr>
          </a:solidFill>
        </p:spPr>
      </p:sp>
      <p:sp>
        <p:nvSpPr>
          <p:cNvPr id="28" name="AutoShape 28"/>
          <p:cNvSpPr/>
          <p:nvPr/>
        </p:nvSpPr>
        <p:spPr>
          <a:xfrm flipH="1">
            <a:off x="901827" y="2435447"/>
            <a:ext cx="888397" cy="263271"/>
          </a:xfrm>
          <a:prstGeom prst="roundRect">
            <a:avLst>
              <a:gd name="adj" fmla="val 50000"/>
            </a:avLst>
          </a:prstGeom>
          <a:solidFill>
            <a:schemeClr val="accent3">
              <a:alpha val="100000"/>
            </a:schemeClr>
          </a:solidFill>
        </p:spPr>
      </p:sp>
      <p:sp>
        <p:nvSpPr>
          <p:cNvPr id="29" name="AutoShape 29"/>
          <p:cNvSpPr/>
          <p:nvPr/>
        </p:nvSpPr>
        <p:spPr>
          <a:xfrm flipH="1">
            <a:off x="2709863" y="4189286"/>
            <a:ext cx="1001841" cy="263271"/>
          </a:xfrm>
          <a:prstGeom prst="roundRect">
            <a:avLst>
              <a:gd name="adj" fmla="val 50000"/>
            </a:avLst>
          </a:prstGeom>
          <a:solidFill>
            <a:schemeClr val="accent2">
              <a:alpha val="100000"/>
            </a:schemeClr>
          </a:solidFill>
        </p:spPr>
      </p:sp>
      <p:sp>
        <p:nvSpPr>
          <p:cNvPr id="30" name="AutoShape 30"/>
          <p:cNvSpPr/>
          <p:nvPr/>
        </p:nvSpPr>
        <p:spPr>
          <a:xfrm flipH="1">
            <a:off x="1790224" y="2435447"/>
            <a:ext cx="919639" cy="263271"/>
          </a:xfrm>
          <a:prstGeom prst="roundRect">
            <a:avLst>
              <a:gd name="adj" fmla="val 50000"/>
            </a:avLst>
          </a:prstGeom>
          <a:solidFill>
            <a:schemeClr val="accent3">
              <a:alpha val="100000"/>
            </a:schemeClr>
          </a:solidFill>
        </p:spPr>
      </p:sp>
      <p:sp>
        <p:nvSpPr>
          <p:cNvPr id="31" name="AutoShape 31"/>
          <p:cNvSpPr/>
          <p:nvPr/>
        </p:nvSpPr>
        <p:spPr>
          <a:xfrm flipH="1">
            <a:off x="2709863" y="2435447"/>
            <a:ext cx="1001841" cy="263271"/>
          </a:xfrm>
          <a:prstGeom prst="roundRect">
            <a:avLst>
              <a:gd name="adj" fmla="val 50000"/>
            </a:avLst>
          </a:prstGeom>
          <a:solidFill>
            <a:schemeClr val="accent3">
              <a:alpha val="100000"/>
            </a:schemeClr>
          </a:solidFill>
        </p:spPr>
      </p:sp>
      <p:sp>
        <p:nvSpPr>
          <p:cNvPr id="32" name="TextBox 32"/>
          <p:cNvSpPr txBox="1"/>
          <p:nvPr/>
        </p:nvSpPr>
        <p:spPr>
          <a:xfrm>
            <a:off x="901827" y="1941576"/>
            <a:ext cx="35718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严格把控项目成果，确保符合预期目标，完成交付并进行后评估</a:t>
            </a:r>
            <a:endParaRPr lang="en-US" sz="1000">
              <a:solidFill>
                <a:schemeClr val="dk1">
                  <a:alpha val="100000"/>
                </a:schemeClr>
              </a:solidFill>
              <a:latin typeface="Noto Sans SC"/>
              <a:ea typeface="Noto Sans SC"/>
              <a:cs typeface="Noto Sans SC"/>
            </a:endParaRPr>
          </a:p>
        </p:txBody>
      </p:sp>
      <p:sp>
        <p:nvSpPr>
          <p:cNvPr id="33" name="TextBox 33"/>
          <p:cNvSpPr txBox="1"/>
          <p:nvPr/>
        </p:nvSpPr>
        <p:spPr>
          <a:xfrm>
            <a:off x="901827" y="1599629"/>
            <a:ext cx="3324415" cy="304800"/>
          </a:xfrm>
          <a:prstGeom prst="rect">
            <a:avLst/>
          </a:prstGeom>
          <a:noFill/>
        </p:spPr>
        <p:txBody>
          <a:bodyPr vert="horz" wrap="square" lIns="0" tIns="0" rIns="0" bIns="0" rtlCol="0" anchor="t" anchorCtr="0">
            <a:spAutoFit/>
          </a:bodyPr>
          <a:lstStyle/>
          <a:p>
            <a:pPr algn="l">
              <a:lnSpc>
                <a:spcPct val="100000"/>
              </a:lnSpc>
              <a:spcBef>
                <a:spcPct val="0"/>
              </a:spcBef>
            </a:pPr>
            <a:r>
              <a:rPr lang="en-US" sz="1800">
                <a:solidFill>
                  <a:schemeClr val="accent1">
                    <a:alpha val="100000"/>
                  </a:schemeClr>
                </a:solidFill>
                <a:latin typeface="Noto Sans SC"/>
                <a:ea typeface="Noto Sans SC"/>
                <a:cs typeface="Noto Sans SC"/>
              </a:rPr>
              <a:t>成果验收</a:t>
            </a:r>
            <a:endParaRPr lang="en-US" sz="1800">
              <a:solidFill>
                <a:schemeClr val="accent1">
                  <a:alpha val="100000"/>
                </a:schemeClr>
              </a:solidFill>
              <a:latin typeface="Noto Sans SC"/>
              <a:ea typeface="Noto Sans SC"/>
              <a:cs typeface="Noto Sans SC"/>
            </a:endParaRPr>
          </a:p>
        </p:txBody>
      </p:sp>
      <p:sp>
        <p:nvSpPr>
          <p:cNvPr id="34" name="TextBox 34"/>
          <p:cNvSpPr txBox="1"/>
          <p:nvPr/>
        </p:nvSpPr>
        <p:spPr>
          <a:xfrm>
            <a:off x="901827" y="2476500"/>
            <a:ext cx="888397"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成果确认</a:t>
            </a:r>
            <a:endParaRPr lang="en-US" sz="1000">
              <a:solidFill>
                <a:srgbClr val="FFFFFF">
                  <a:alpha val="100000"/>
                </a:srgbClr>
              </a:solidFill>
              <a:latin typeface="Noto Sans SC"/>
              <a:ea typeface="Noto Sans SC"/>
              <a:cs typeface="Noto Sans SC"/>
            </a:endParaRPr>
          </a:p>
        </p:txBody>
      </p:sp>
      <p:sp>
        <p:nvSpPr>
          <p:cNvPr id="35" name="TextBox 35"/>
          <p:cNvSpPr txBox="1"/>
          <p:nvPr/>
        </p:nvSpPr>
        <p:spPr>
          <a:xfrm>
            <a:off x="1740241" y="2476500"/>
            <a:ext cx="1027152"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项目交付</a:t>
            </a:r>
            <a:endParaRPr lang="en-US" sz="1000">
              <a:solidFill>
                <a:srgbClr val="FFFFFF">
                  <a:alpha val="100000"/>
                </a:srgbClr>
              </a:solidFill>
              <a:latin typeface="Noto Sans SC"/>
              <a:ea typeface="Noto Sans SC"/>
              <a:cs typeface="Noto Sans SC"/>
            </a:endParaRPr>
          </a:p>
        </p:txBody>
      </p:sp>
      <p:sp>
        <p:nvSpPr>
          <p:cNvPr id="36" name="TextBox 36"/>
          <p:cNvSpPr txBox="1"/>
          <p:nvPr/>
        </p:nvSpPr>
        <p:spPr>
          <a:xfrm>
            <a:off x="2709863" y="2476500"/>
            <a:ext cx="1001841"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经验总结</a:t>
            </a:r>
            <a:endParaRPr lang="en-US" sz="1000">
              <a:solidFill>
                <a:srgbClr val="FFFFFF">
                  <a:alpha val="100000"/>
                </a:srgbClr>
              </a:solidFill>
              <a:latin typeface="Noto Sans SC"/>
              <a:ea typeface="Noto Sans SC"/>
              <a:cs typeface="Noto Sans SC"/>
            </a:endParaRPr>
          </a:p>
        </p:txBody>
      </p:sp>
      <p:sp>
        <p:nvSpPr>
          <p:cNvPr id="37" name="TextBox 37"/>
          <p:cNvSpPr txBox="1"/>
          <p:nvPr/>
        </p:nvSpPr>
        <p:spPr>
          <a:xfrm>
            <a:off x="901922" y="3695414"/>
            <a:ext cx="355282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将项目划分为具体任务，设定时间节点和里程碑，确保团队行动一致</a:t>
            </a:r>
            <a:endParaRPr lang="en-US" sz="1000">
              <a:solidFill>
                <a:schemeClr val="dk1">
                  <a:alpha val="100000"/>
                </a:schemeClr>
              </a:solidFill>
              <a:latin typeface="Noto Sans SC"/>
              <a:ea typeface="Noto Sans SC"/>
              <a:cs typeface="Noto Sans SC"/>
            </a:endParaRPr>
          </a:p>
        </p:txBody>
      </p:sp>
      <p:sp>
        <p:nvSpPr>
          <p:cNvPr id="38" name="TextBox 38"/>
          <p:cNvSpPr txBox="1"/>
          <p:nvPr/>
        </p:nvSpPr>
        <p:spPr>
          <a:xfrm>
            <a:off x="901827" y="3353562"/>
            <a:ext cx="2057400" cy="304800"/>
          </a:xfrm>
          <a:prstGeom prst="rect">
            <a:avLst/>
          </a:prstGeom>
          <a:noFill/>
        </p:spPr>
        <p:txBody>
          <a:bodyPr vert="horz" wrap="none" lIns="0" tIns="0" rIns="0" bIns="0" rtlCol="0" anchor="t" anchorCtr="0">
            <a:spAutoFit/>
          </a:bodyPr>
          <a:lstStyle/>
          <a:p>
            <a:pPr algn="l">
              <a:lnSpc>
                <a:spcPct val="100000"/>
              </a:lnSpc>
              <a:spcBef>
                <a:spcPct val="0"/>
              </a:spcBef>
            </a:pPr>
            <a:r>
              <a:rPr lang="en-US" sz="1800">
                <a:solidFill>
                  <a:schemeClr val="accent1">
                    <a:alpha val="100000"/>
                  </a:schemeClr>
                </a:solidFill>
                <a:latin typeface="Noto Sans SC"/>
                <a:ea typeface="Noto Sans SC"/>
                <a:cs typeface="Noto Sans SC"/>
              </a:rPr>
              <a:t>任务分解</a:t>
            </a:r>
            <a:endParaRPr lang="en-US" sz="1800">
              <a:solidFill>
                <a:schemeClr val="accent1">
                  <a:alpha val="100000"/>
                </a:schemeClr>
              </a:solidFill>
              <a:latin typeface="Noto Sans SC"/>
              <a:ea typeface="Noto Sans SC"/>
              <a:cs typeface="Noto Sans SC"/>
            </a:endParaRPr>
          </a:p>
        </p:txBody>
      </p:sp>
      <p:sp>
        <p:nvSpPr>
          <p:cNvPr id="39" name="TextBox 39"/>
          <p:cNvSpPr txBox="1"/>
          <p:nvPr/>
        </p:nvSpPr>
        <p:spPr>
          <a:xfrm>
            <a:off x="959358" y="4249198"/>
            <a:ext cx="780884" cy="171450"/>
          </a:xfrm>
          <a:prstGeom prst="rect">
            <a:avLst/>
          </a:prstGeom>
          <a:noFill/>
        </p:spPr>
        <p:txBody>
          <a:bodyPr vert="horz" wrap="square" lIns="0" tIns="0" rIns="0" bIns="0" rtlCol="0" anchor="t" anchorCtr="0">
            <a:spAutoFit/>
          </a:bodyPr>
          <a:lstStyle/>
          <a:p>
            <a:pPr algn="ctr">
              <a:lnSpc>
                <a:spcPct val="100000"/>
              </a:lnSpc>
              <a:spcBef>
                <a:spcPct val="0"/>
              </a:spcBef>
              <a:spcAft>
                <a:spcPct val="0"/>
              </a:spcAft>
            </a:pPr>
            <a:r>
              <a:rPr lang="en-US" sz="1000">
                <a:solidFill>
                  <a:srgbClr val="FFFFFF">
                    <a:alpha val="100000"/>
                  </a:srgbClr>
                </a:solidFill>
                <a:latin typeface="Noto Sans SC"/>
                <a:ea typeface="Noto Sans SC"/>
                <a:cs typeface="Noto Sans SC"/>
              </a:rPr>
              <a:t>任务拆解</a:t>
            </a:r>
            <a:endParaRPr lang="en-US" sz="1000">
              <a:solidFill>
                <a:srgbClr val="FFFFFF">
                  <a:alpha val="100000"/>
                </a:srgbClr>
              </a:solidFill>
              <a:latin typeface="Noto Sans SC"/>
              <a:ea typeface="Noto Sans SC"/>
              <a:cs typeface="Noto Sans SC"/>
            </a:endParaRPr>
          </a:p>
        </p:txBody>
      </p:sp>
      <p:sp>
        <p:nvSpPr>
          <p:cNvPr id="40" name="TextBox 40"/>
          <p:cNvSpPr txBox="1"/>
          <p:nvPr/>
        </p:nvSpPr>
        <p:spPr>
          <a:xfrm>
            <a:off x="1847755" y="4249198"/>
            <a:ext cx="862108" cy="171450"/>
          </a:xfrm>
          <a:prstGeom prst="rect">
            <a:avLst/>
          </a:prstGeom>
          <a:noFill/>
        </p:spPr>
        <p:txBody>
          <a:bodyPr vert="horz" wrap="square" lIns="0" tIns="0" rIns="0" bIns="0" rtlCol="0" anchor="t" anchorCtr="0">
            <a:spAutoFit/>
          </a:bodyPr>
          <a:lstStyle/>
          <a:p>
            <a:pPr algn="ctr">
              <a:lnSpc>
                <a:spcPct val="100000"/>
              </a:lnSpc>
              <a:spcBef>
                <a:spcPct val="0"/>
              </a:spcBef>
              <a:spcAft>
                <a:spcPct val="0"/>
              </a:spcAft>
            </a:pPr>
            <a:r>
              <a:rPr lang="en-US" sz="1000">
                <a:solidFill>
                  <a:srgbClr val="FFFFFF">
                    <a:alpha val="100000"/>
                  </a:srgbClr>
                </a:solidFill>
                <a:latin typeface="Noto Sans SC"/>
                <a:ea typeface="Noto Sans SC"/>
                <a:cs typeface="Noto Sans SC"/>
              </a:rPr>
              <a:t>时间规划</a:t>
            </a:r>
            <a:endParaRPr lang="en-US" sz="1000">
              <a:solidFill>
                <a:srgbClr val="FFFFFF">
                  <a:alpha val="100000"/>
                </a:srgbClr>
              </a:solidFill>
              <a:latin typeface="Noto Sans SC"/>
              <a:ea typeface="Noto Sans SC"/>
              <a:cs typeface="Noto Sans SC"/>
            </a:endParaRPr>
          </a:p>
        </p:txBody>
      </p:sp>
      <p:sp>
        <p:nvSpPr>
          <p:cNvPr id="41" name="TextBox 41"/>
          <p:cNvSpPr txBox="1"/>
          <p:nvPr/>
        </p:nvSpPr>
        <p:spPr>
          <a:xfrm>
            <a:off x="2709863" y="4249198"/>
            <a:ext cx="1001841"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进度同步</a:t>
            </a:r>
            <a:endParaRPr lang="en-US" sz="1000">
              <a:solidFill>
                <a:srgbClr val="FFFFFF">
                  <a:alpha val="100000"/>
                </a:srgbClr>
              </a:solidFill>
              <a:latin typeface="Noto Sans SC"/>
              <a:ea typeface="Noto Sans SC"/>
              <a:cs typeface="Noto Sans SC"/>
            </a:endParaRPr>
          </a:p>
        </p:txBody>
      </p:sp>
      <p:sp>
        <p:nvSpPr>
          <p:cNvPr id="42" name="TextBox 42"/>
          <p:cNvSpPr txBox="1"/>
          <p:nvPr/>
        </p:nvSpPr>
        <p:spPr>
          <a:xfrm>
            <a:off x="901827" y="5509260"/>
            <a:ext cx="25050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定义项目目的、预期成果和主要任务，明确边界和限制条件</a:t>
            </a:r>
            <a:endParaRPr lang="en-US" sz="1000">
              <a:solidFill>
                <a:schemeClr val="dk1">
                  <a:alpha val="100000"/>
                </a:schemeClr>
              </a:solidFill>
              <a:latin typeface="Noto Sans SC"/>
              <a:ea typeface="Noto Sans SC"/>
              <a:cs typeface="Noto Sans SC"/>
            </a:endParaRPr>
          </a:p>
        </p:txBody>
      </p:sp>
      <p:sp>
        <p:nvSpPr>
          <p:cNvPr id="43" name="TextBox 43"/>
          <p:cNvSpPr txBox="1"/>
          <p:nvPr/>
        </p:nvSpPr>
        <p:spPr>
          <a:xfrm>
            <a:off x="901827" y="5167313"/>
            <a:ext cx="1600200" cy="304800"/>
          </a:xfrm>
          <a:prstGeom prst="rect">
            <a:avLst/>
          </a:prstGeom>
          <a:noFill/>
        </p:spPr>
        <p:txBody>
          <a:bodyPr vert="horz" wrap="none" lIns="0" tIns="0" rIns="0" bIns="0" rtlCol="0" anchor="t" anchorCtr="0">
            <a:spAutoFit/>
          </a:bodyPr>
          <a:lstStyle/>
          <a:p>
            <a:pPr algn="l">
              <a:lnSpc>
                <a:spcPct val="100000"/>
              </a:lnSpc>
              <a:spcBef>
                <a:spcPct val="0"/>
              </a:spcBef>
            </a:pPr>
            <a:r>
              <a:rPr lang="en-US" sz="1800">
                <a:solidFill>
                  <a:schemeClr val="accent1">
                    <a:alpha val="100000"/>
                  </a:schemeClr>
                </a:solidFill>
                <a:latin typeface="Noto Sans SC"/>
                <a:ea typeface="Noto Sans SC"/>
                <a:cs typeface="Noto Sans SC"/>
              </a:rPr>
              <a:t>项目目标</a:t>
            </a:r>
            <a:endParaRPr lang="en-US" sz="1800">
              <a:solidFill>
                <a:schemeClr val="accent1">
                  <a:alpha val="100000"/>
                </a:schemeClr>
              </a:solidFill>
              <a:latin typeface="Noto Sans SC"/>
              <a:ea typeface="Noto Sans SC"/>
              <a:cs typeface="Noto Sans SC"/>
            </a:endParaRPr>
          </a:p>
        </p:txBody>
      </p:sp>
      <p:sp>
        <p:nvSpPr>
          <p:cNvPr id="44" name="TextBox 44"/>
          <p:cNvSpPr txBox="1"/>
          <p:nvPr/>
        </p:nvSpPr>
        <p:spPr>
          <a:xfrm>
            <a:off x="901827" y="6063043"/>
            <a:ext cx="888397"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目标确定</a:t>
            </a:r>
            <a:endParaRPr lang="en-US" sz="1000">
              <a:solidFill>
                <a:srgbClr val="FFFFFF">
                  <a:alpha val="100000"/>
                </a:srgbClr>
              </a:solidFill>
              <a:latin typeface="Noto Sans SC"/>
              <a:ea typeface="Noto Sans SC"/>
              <a:cs typeface="Noto Sans SC"/>
            </a:endParaRPr>
          </a:p>
        </p:txBody>
      </p:sp>
      <p:sp>
        <p:nvSpPr>
          <p:cNvPr id="45" name="TextBox 45"/>
          <p:cNvSpPr txBox="1"/>
          <p:nvPr/>
        </p:nvSpPr>
        <p:spPr>
          <a:xfrm>
            <a:off x="1790224" y="6063043"/>
            <a:ext cx="919639"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范围界定</a:t>
            </a:r>
            <a:endParaRPr lang="en-US" sz="1000">
              <a:solidFill>
                <a:srgbClr val="FFFFFF">
                  <a:alpha val="100000"/>
                </a:srgbClr>
              </a:solidFill>
              <a:latin typeface="Noto Sans SC"/>
              <a:ea typeface="Noto Sans SC"/>
              <a:cs typeface="Noto Sans SC"/>
            </a:endParaRPr>
          </a:p>
        </p:txBody>
      </p:sp>
      <p:sp>
        <p:nvSpPr>
          <p:cNvPr id="46" name="AutoShape 46"/>
          <p:cNvSpPr/>
          <p:nvPr/>
        </p:nvSpPr>
        <p:spPr>
          <a:xfrm>
            <a:off x="10401777" y="6003131"/>
            <a:ext cx="888397" cy="263271"/>
          </a:xfrm>
          <a:prstGeom prst="roundRect">
            <a:avLst>
              <a:gd name="adj" fmla="val 50000"/>
            </a:avLst>
          </a:prstGeom>
          <a:solidFill>
            <a:schemeClr val="accent1">
              <a:alpha val="100000"/>
            </a:schemeClr>
          </a:solidFill>
        </p:spPr>
      </p:sp>
      <p:sp>
        <p:nvSpPr>
          <p:cNvPr id="47" name="AutoShape 47"/>
          <p:cNvSpPr/>
          <p:nvPr/>
        </p:nvSpPr>
        <p:spPr>
          <a:xfrm>
            <a:off x="9482138" y="6003131"/>
            <a:ext cx="919639" cy="263271"/>
          </a:xfrm>
          <a:prstGeom prst="roundRect">
            <a:avLst>
              <a:gd name="adj" fmla="val 50000"/>
            </a:avLst>
          </a:prstGeom>
          <a:solidFill>
            <a:schemeClr val="accent1">
              <a:alpha val="100000"/>
            </a:schemeClr>
          </a:solidFill>
        </p:spPr>
      </p:sp>
      <p:sp>
        <p:nvSpPr>
          <p:cNvPr id="48" name="AutoShape 48"/>
          <p:cNvSpPr/>
          <p:nvPr/>
        </p:nvSpPr>
        <p:spPr>
          <a:xfrm>
            <a:off x="10401777" y="4189286"/>
            <a:ext cx="888397" cy="263271"/>
          </a:xfrm>
          <a:prstGeom prst="roundRect">
            <a:avLst>
              <a:gd name="adj" fmla="val 50000"/>
            </a:avLst>
          </a:prstGeom>
          <a:solidFill>
            <a:schemeClr val="accent2">
              <a:alpha val="100000"/>
            </a:schemeClr>
          </a:solidFill>
        </p:spPr>
      </p:sp>
      <p:sp>
        <p:nvSpPr>
          <p:cNvPr id="49" name="AutoShape 49"/>
          <p:cNvSpPr/>
          <p:nvPr/>
        </p:nvSpPr>
        <p:spPr>
          <a:xfrm>
            <a:off x="9482138" y="4189286"/>
            <a:ext cx="919639" cy="263271"/>
          </a:xfrm>
          <a:prstGeom prst="roundRect">
            <a:avLst>
              <a:gd name="adj" fmla="val 50000"/>
            </a:avLst>
          </a:prstGeom>
          <a:solidFill>
            <a:schemeClr val="accent2">
              <a:alpha val="100000"/>
            </a:schemeClr>
          </a:solidFill>
        </p:spPr>
      </p:sp>
      <p:sp>
        <p:nvSpPr>
          <p:cNvPr id="50" name="AutoShape 50"/>
          <p:cNvSpPr/>
          <p:nvPr/>
        </p:nvSpPr>
        <p:spPr>
          <a:xfrm>
            <a:off x="8480297" y="4189286"/>
            <a:ext cx="1001841" cy="263271"/>
          </a:xfrm>
          <a:prstGeom prst="roundRect">
            <a:avLst>
              <a:gd name="adj" fmla="val 50000"/>
            </a:avLst>
          </a:prstGeom>
          <a:solidFill>
            <a:schemeClr val="accent2">
              <a:alpha val="100000"/>
            </a:schemeClr>
          </a:solidFill>
        </p:spPr>
      </p:sp>
      <p:sp>
        <p:nvSpPr>
          <p:cNvPr id="51" name="AutoShape 51"/>
          <p:cNvSpPr/>
          <p:nvPr/>
        </p:nvSpPr>
        <p:spPr>
          <a:xfrm>
            <a:off x="10401777" y="2435447"/>
            <a:ext cx="888397" cy="263271"/>
          </a:xfrm>
          <a:prstGeom prst="roundRect">
            <a:avLst>
              <a:gd name="adj" fmla="val 50000"/>
            </a:avLst>
          </a:prstGeom>
          <a:solidFill>
            <a:schemeClr val="accent3">
              <a:alpha val="100000"/>
            </a:schemeClr>
          </a:solidFill>
        </p:spPr>
      </p:sp>
      <p:sp>
        <p:nvSpPr>
          <p:cNvPr id="52" name="AutoShape 52"/>
          <p:cNvSpPr/>
          <p:nvPr/>
        </p:nvSpPr>
        <p:spPr>
          <a:xfrm>
            <a:off x="9482138" y="2435447"/>
            <a:ext cx="919639" cy="263271"/>
          </a:xfrm>
          <a:prstGeom prst="roundRect">
            <a:avLst>
              <a:gd name="adj" fmla="val 50000"/>
            </a:avLst>
          </a:prstGeom>
          <a:solidFill>
            <a:schemeClr val="accent3">
              <a:alpha val="100000"/>
            </a:schemeClr>
          </a:solidFill>
        </p:spPr>
      </p:sp>
      <p:sp>
        <p:nvSpPr>
          <p:cNvPr id="53" name="AutoShape 53"/>
          <p:cNvSpPr/>
          <p:nvPr/>
        </p:nvSpPr>
        <p:spPr>
          <a:xfrm>
            <a:off x="8480297" y="2435447"/>
            <a:ext cx="1001841" cy="263271"/>
          </a:xfrm>
          <a:prstGeom prst="roundRect">
            <a:avLst>
              <a:gd name="adj" fmla="val 50000"/>
            </a:avLst>
          </a:prstGeom>
          <a:solidFill>
            <a:schemeClr val="accent3">
              <a:alpha val="100000"/>
            </a:schemeClr>
          </a:solidFill>
        </p:spPr>
      </p:sp>
      <p:sp>
        <p:nvSpPr>
          <p:cNvPr id="54" name="TextBox 54"/>
          <p:cNvSpPr txBox="1"/>
          <p:nvPr/>
        </p:nvSpPr>
        <p:spPr>
          <a:xfrm flipH="1">
            <a:off x="7719346" y="1941576"/>
            <a:ext cx="3571875" cy="361950"/>
          </a:xfrm>
          <a:prstGeom prst="rect">
            <a:avLst/>
          </a:prstGeom>
          <a:noFill/>
        </p:spPr>
        <p:txBody>
          <a:bodyPr vert="horz" wrap="square" lIns="0" tIns="0" rIns="0" bIns="0" rtlCol="0" anchor="t" anchorCtr="0">
            <a:spAutoFit/>
          </a:bodyPr>
          <a:lstStyle/>
          <a:p>
            <a:pPr algn="r">
              <a:lnSpc>
                <a:spcPct val="114000"/>
              </a:lnSpc>
              <a:spcBef>
                <a:spcPct val="0"/>
              </a:spcBef>
            </a:pPr>
            <a:r>
              <a:rPr lang="en-US" sz="1000">
                <a:solidFill>
                  <a:schemeClr val="dk1">
                    <a:alpha val="100000"/>
                  </a:schemeClr>
                </a:solidFill>
                <a:latin typeface="Noto Sans SC"/>
                <a:ea typeface="Noto Sans SC"/>
                <a:cs typeface="Noto Sans SC"/>
              </a:rPr>
              <a:t>全面评估项目表现，总结经验教训，为未来项目提供借鉴</a:t>
            </a:r>
            <a:endParaRPr lang="en-US" sz="1000">
              <a:solidFill>
                <a:schemeClr val="dk1">
                  <a:alpha val="100000"/>
                </a:schemeClr>
              </a:solidFill>
              <a:latin typeface="Noto Sans SC"/>
              <a:ea typeface="Noto Sans SC"/>
              <a:cs typeface="Noto Sans SC"/>
            </a:endParaRPr>
          </a:p>
        </p:txBody>
      </p:sp>
      <p:sp>
        <p:nvSpPr>
          <p:cNvPr id="55" name="TextBox 55"/>
          <p:cNvSpPr txBox="1"/>
          <p:nvPr/>
        </p:nvSpPr>
        <p:spPr>
          <a:xfrm flipH="1">
            <a:off x="7719346" y="1599629"/>
            <a:ext cx="3575018" cy="304800"/>
          </a:xfrm>
          <a:prstGeom prst="rect">
            <a:avLst/>
          </a:prstGeom>
          <a:noFill/>
        </p:spPr>
        <p:txBody>
          <a:bodyPr vert="horz" wrap="square" lIns="0" tIns="0" rIns="0" bIns="0" rtlCol="0" anchor="t" anchorCtr="0">
            <a:spAutoFit/>
          </a:bodyPr>
          <a:lstStyle/>
          <a:p>
            <a:pPr algn="r">
              <a:lnSpc>
                <a:spcPct val="100000"/>
              </a:lnSpc>
              <a:spcBef>
                <a:spcPct val="0"/>
              </a:spcBef>
            </a:pPr>
            <a:r>
              <a:rPr lang="en-US" sz="1800">
                <a:solidFill>
                  <a:schemeClr val="accent1">
                    <a:alpha val="100000"/>
                  </a:schemeClr>
                </a:solidFill>
                <a:latin typeface="Noto Sans SC"/>
                <a:ea typeface="Noto Sans SC"/>
                <a:cs typeface="Noto Sans SC"/>
              </a:rPr>
              <a:t>项目评估</a:t>
            </a:r>
            <a:endParaRPr lang="en-US" sz="1800">
              <a:solidFill>
                <a:schemeClr val="accent1">
                  <a:alpha val="100000"/>
                </a:schemeClr>
              </a:solidFill>
              <a:latin typeface="Noto Sans SC"/>
              <a:ea typeface="Noto Sans SC"/>
              <a:cs typeface="Noto Sans SC"/>
            </a:endParaRPr>
          </a:p>
        </p:txBody>
      </p:sp>
      <p:sp>
        <p:nvSpPr>
          <p:cNvPr id="56" name="TextBox 56"/>
          <p:cNvSpPr txBox="1"/>
          <p:nvPr/>
        </p:nvSpPr>
        <p:spPr>
          <a:xfrm flipH="1">
            <a:off x="10401777" y="2476500"/>
            <a:ext cx="888397"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经验传承</a:t>
            </a:r>
            <a:endParaRPr lang="en-US" sz="1000">
              <a:solidFill>
                <a:srgbClr val="FFFFFF">
                  <a:alpha val="100000"/>
                </a:srgbClr>
              </a:solidFill>
              <a:latin typeface="Noto Sans SC"/>
              <a:ea typeface="Noto Sans SC"/>
              <a:cs typeface="Noto Sans SC"/>
            </a:endParaRPr>
          </a:p>
        </p:txBody>
      </p:sp>
      <p:sp>
        <p:nvSpPr>
          <p:cNvPr id="57" name="TextBox 57"/>
          <p:cNvSpPr txBox="1"/>
          <p:nvPr/>
        </p:nvSpPr>
        <p:spPr>
          <a:xfrm flipH="1">
            <a:off x="9482138" y="2476500"/>
            <a:ext cx="919639"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复盘总结</a:t>
            </a:r>
            <a:endParaRPr lang="en-US" sz="1000">
              <a:solidFill>
                <a:srgbClr val="FFFFFF">
                  <a:alpha val="100000"/>
                </a:srgbClr>
              </a:solidFill>
              <a:latin typeface="Noto Sans SC"/>
              <a:ea typeface="Noto Sans SC"/>
              <a:cs typeface="Noto Sans SC"/>
            </a:endParaRPr>
          </a:p>
        </p:txBody>
      </p:sp>
      <p:sp>
        <p:nvSpPr>
          <p:cNvPr id="58" name="TextBox 58"/>
          <p:cNvSpPr txBox="1"/>
          <p:nvPr/>
        </p:nvSpPr>
        <p:spPr>
          <a:xfrm flipH="1">
            <a:off x="8480297" y="2476500"/>
            <a:ext cx="1001841"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整体评估</a:t>
            </a:r>
            <a:endParaRPr lang="en-US" sz="1000">
              <a:solidFill>
                <a:srgbClr val="FFFFFF">
                  <a:alpha val="100000"/>
                </a:srgbClr>
              </a:solidFill>
              <a:latin typeface="Noto Sans SC"/>
              <a:ea typeface="Noto Sans SC"/>
              <a:cs typeface="Noto Sans SC"/>
            </a:endParaRPr>
          </a:p>
        </p:txBody>
      </p:sp>
      <p:sp>
        <p:nvSpPr>
          <p:cNvPr id="59" name="TextBox 59"/>
          <p:cNvSpPr txBox="1"/>
          <p:nvPr/>
        </p:nvSpPr>
        <p:spPr>
          <a:xfrm flipH="1">
            <a:off x="7740110" y="3695414"/>
            <a:ext cx="3552825" cy="361950"/>
          </a:xfrm>
          <a:prstGeom prst="rect">
            <a:avLst/>
          </a:prstGeom>
          <a:noFill/>
        </p:spPr>
        <p:txBody>
          <a:bodyPr vert="horz" wrap="square" lIns="0" tIns="0" rIns="0" bIns="0" rtlCol="0" anchor="t" anchorCtr="0">
            <a:spAutoFit/>
          </a:bodyPr>
          <a:lstStyle/>
          <a:p>
            <a:pPr algn="r">
              <a:lnSpc>
                <a:spcPct val="114000"/>
              </a:lnSpc>
              <a:spcBef>
                <a:spcPct val="0"/>
              </a:spcBef>
            </a:pPr>
            <a:r>
              <a:rPr lang="en-US" sz="1000">
                <a:solidFill>
                  <a:schemeClr val="dk1">
                    <a:alpha val="100000"/>
                  </a:schemeClr>
                </a:solidFill>
                <a:latin typeface="Noto Sans SC"/>
                <a:ea typeface="Noto Sans SC"/>
                <a:cs typeface="Noto Sans SC"/>
              </a:rPr>
              <a:t>识别潜在风险和问题，制定应对策略，确保项目平稳运行</a:t>
            </a:r>
            <a:endParaRPr lang="en-US" sz="1000">
              <a:solidFill>
                <a:schemeClr val="dk1">
                  <a:alpha val="100000"/>
                </a:schemeClr>
              </a:solidFill>
              <a:latin typeface="Noto Sans SC"/>
              <a:ea typeface="Noto Sans SC"/>
              <a:cs typeface="Noto Sans SC"/>
            </a:endParaRPr>
          </a:p>
        </p:txBody>
      </p:sp>
      <p:sp>
        <p:nvSpPr>
          <p:cNvPr id="60" name="TextBox 60"/>
          <p:cNvSpPr txBox="1"/>
          <p:nvPr/>
        </p:nvSpPr>
        <p:spPr>
          <a:xfrm flipH="1">
            <a:off x="7719346" y="3353562"/>
            <a:ext cx="3571875" cy="304800"/>
          </a:xfrm>
          <a:prstGeom prst="rect">
            <a:avLst/>
          </a:prstGeom>
          <a:noFill/>
        </p:spPr>
        <p:txBody>
          <a:bodyPr vert="horz" wrap="square" lIns="0" tIns="0" rIns="0" bIns="0" rtlCol="0" anchor="t" anchorCtr="0">
            <a:spAutoFit/>
          </a:bodyPr>
          <a:lstStyle/>
          <a:p>
            <a:pPr algn="r">
              <a:lnSpc>
                <a:spcPct val="100000"/>
              </a:lnSpc>
              <a:spcBef>
                <a:spcPct val="0"/>
              </a:spcBef>
            </a:pPr>
            <a:r>
              <a:rPr lang="en-US" sz="1800">
                <a:solidFill>
                  <a:schemeClr val="accent1">
                    <a:alpha val="100000"/>
                  </a:schemeClr>
                </a:solidFill>
                <a:latin typeface="Noto Sans SC"/>
                <a:ea typeface="Noto Sans SC"/>
                <a:cs typeface="Noto Sans SC"/>
              </a:rPr>
              <a:t>风险管理</a:t>
            </a:r>
            <a:endParaRPr lang="en-US" sz="1800">
              <a:solidFill>
                <a:schemeClr val="accent1">
                  <a:alpha val="100000"/>
                </a:schemeClr>
              </a:solidFill>
              <a:latin typeface="Noto Sans SC"/>
              <a:ea typeface="Noto Sans SC"/>
              <a:cs typeface="Noto Sans SC"/>
            </a:endParaRPr>
          </a:p>
        </p:txBody>
      </p:sp>
      <p:sp>
        <p:nvSpPr>
          <p:cNvPr id="61" name="TextBox 61"/>
          <p:cNvSpPr txBox="1"/>
          <p:nvPr/>
        </p:nvSpPr>
        <p:spPr>
          <a:xfrm flipH="1">
            <a:off x="10401777" y="4249198"/>
            <a:ext cx="888397"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应急预案</a:t>
            </a:r>
            <a:endParaRPr lang="en-US" sz="1000">
              <a:solidFill>
                <a:srgbClr val="FFFFFF">
                  <a:alpha val="100000"/>
                </a:srgbClr>
              </a:solidFill>
              <a:latin typeface="Noto Sans SC"/>
              <a:ea typeface="Noto Sans SC"/>
              <a:cs typeface="Noto Sans SC"/>
            </a:endParaRPr>
          </a:p>
        </p:txBody>
      </p:sp>
      <p:sp>
        <p:nvSpPr>
          <p:cNvPr id="62" name="TextBox 62"/>
          <p:cNvSpPr txBox="1"/>
          <p:nvPr/>
        </p:nvSpPr>
        <p:spPr>
          <a:xfrm flipH="1">
            <a:off x="9482138" y="4249198"/>
            <a:ext cx="919639"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风险预防</a:t>
            </a:r>
            <a:endParaRPr lang="en-US" sz="1000">
              <a:solidFill>
                <a:srgbClr val="FFFFFF">
                  <a:alpha val="100000"/>
                </a:srgbClr>
              </a:solidFill>
              <a:latin typeface="Noto Sans SC"/>
              <a:ea typeface="Noto Sans SC"/>
              <a:cs typeface="Noto Sans SC"/>
            </a:endParaRPr>
          </a:p>
        </p:txBody>
      </p:sp>
      <p:sp>
        <p:nvSpPr>
          <p:cNvPr id="63" name="TextBox 63"/>
          <p:cNvSpPr txBox="1"/>
          <p:nvPr/>
        </p:nvSpPr>
        <p:spPr>
          <a:xfrm flipH="1">
            <a:off x="8480297" y="4249198"/>
            <a:ext cx="1001841" cy="171450"/>
          </a:xfrm>
          <a:prstGeom prst="rect">
            <a:avLst/>
          </a:prstGeom>
          <a:noFill/>
        </p:spPr>
        <p:txBody>
          <a:bodyPr vert="horz" wrap="square" lIns="0" tIns="0" rIns="0" bIns="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风险识别</a:t>
            </a:r>
            <a:endParaRPr lang="en-US" sz="1000">
              <a:solidFill>
                <a:srgbClr val="FFFFFF">
                  <a:alpha val="100000"/>
                </a:srgbClr>
              </a:solidFill>
              <a:latin typeface="Noto Sans SC"/>
              <a:ea typeface="Noto Sans SC"/>
              <a:cs typeface="Noto Sans SC"/>
            </a:endParaRPr>
          </a:p>
        </p:txBody>
      </p:sp>
      <p:sp>
        <p:nvSpPr>
          <p:cNvPr id="64" name="TextBox 64"/>
          <p:cNvSpPr txBox="1"/>
          <p:nvPr/>
        </p:nvSpPr>
        <p:spPr>
          <a:xfrm flipH="1">
            <a:off x="8786336" y="5509260"/>
            <a:ext cx="2505075" cy="361950"/>
          </a:xfrm>
          <a:prstGeom prst="rect">
            <a:avLst/>
          </a:prstGeom>
          <a:noFill/>
        </p:spPr>
        <p:txBody>
          <a:bodyPr vert="horz" wrap="square" lIns="0" tIns="0" rIns="0" bIns="0" rtlCol="0" anchor="t" anchorCtr="0">
            <a:spAutoFit/>
          </a:bodyPr>
          <a:lstStyle/>
          <a:p>
            <a:pPr algn="r">
              <a:lnSpc>
                <a:spcPct val="114000"/>
              </a:lnSpc>
              <a:spcBef>
                <a:spcPct val="0"/>
              </a:spcBef>
            </a:pPr>
            <a:r>
              <a:rPr lang="en-US" sz="1000">
                <a:solidFill>
                  <a:schemeClr val="dk1">
                    <a:alpha val="100000"/>
                  </a:schemeClr>
                </a:solidFill>
                <a:latin typeface="Noto Sans SC"/>
                <a:ea typeface="Noto Sans SC"/>
                <a:cs typeface="Noto Sans SC"/>
              </a:rPr>
              <a:t>评估人力物力财力需求，组建具备必要技能和经验的团队</a:t>
            </a:r>
            <a:endParaRPr lang="en-US" sz="1000">
              <a:solidFill>
                <a:schemeClr val="dk1">
                  <a:alpha val="100000"/>
                </a:schemeClr>
              </a:solidFill>
              <a:latin typeface="Noto Sans SC"/>
              <a:ea typeface="Noto Sans SC"/>
              <a:cs typeface="Noto Sans SC"/>
            </a:endParaRPr>
          </a:p>
        </p:txBody>
      </p:sp>
      <p:sp>
        <p:nvSpPr>
          <p:cNvPr id="65" name="TextBox 65"/>
          <p:cNvSpPr txBox="1"/>
          <p:nvPr/>
        </p:nvSpPr>
        <p:spPr>
          <a:xfrm flipH="1">
            <a:off x="8895210" y="5167313"/>
            <a:ext cx="2395916" cy="304800"/>
          </a:xfrm>
          <a:prstGeom prst="rect">
            <a:avLst/>
          </a:prstGeom>
          <a:noFill/>
        </p:spPr>
        <p:txBody>
          <a:bodyPr vert="horz" wrap="square" lIns="0" tIns="0" rIns="0" bIns="0" rtlCol="0" anchor="t" anchorCtr="0">
            <a:spAutoFit/>
          </a:bodyPr>
          <a:lstStyle/>
          <a:p>
            <a:pPr algn="r">
              <a:lnSpc>
                <a:spcPct val="100000"/>
              </a:lnSpc>
              <a:spcBef>
                <a:spcPct val="0"/>
              </a:spcBef>
            </a:pPr>
            <a:r>
              <a:rPr lang="en-US" sz="1800">
                <a:solidFill>
                  <a:schemeClr val="accent1">
                    <a:alpha val="100000"/>
                  </a:schemeClr>
                </a:solidFill>
                <a:latin typeface="Noto Sans SC"/>
                <a:ea typeface="Noto Sans SC"/>
                <a:cs typeface="Noto Sans SC"/>
              </a:rPr>
              <a:t>资源组建</a:t>
            </a:r>
            <a:endParaRPr lang="en-US" sz="1800">
              <a:solidFill>
                <a:schemeClr val="accent1">
                  <a:alpha val="100000"/>
                </a:schemeClr>
              </a:solidFill>
              <a:latin typeface="Noto Sans SC"/>
              <a:ea typeface="Noto Sans SC"/>
              <a:cs typeface="Noto Sans SC"/>
            </a:endParaRPr>
          </a:p>
        </p:txBody>
      </p:sp>
      <p:sp>
        <p:nvSpPr>
          <p:cNvPr id="66" name="TextBox 66"/>
          <p:cNvSpPr txBox="1"/>
          <p:nvPr/>
        </p:nvSpPr>
        <p:spPr>
          <a:xfrm flipH="1">
            <a:off x="10401777" y="6063043"/>
            <a:ext cx="888397" cy="171450"/>
          </a:xfrm>
          <a:prstGeom prst="rect">
            <a:avLst/>
          </a:prstGeom>
          <a:noFill/>
        </p:spPr>
        <p:txBody>
          <a:bodyPr vert="horz" wrap="square" lIns="0" tIns="0" rIns="0" bIns="0" rtlCol="0" anchor="t" anchorCtr="0">
            <a:spAutoFit/>
          </a:bodyPr>
          <a:lstStyle/>
          <a:p>
            <a:pPr algn="ctr">
              <a:lnSpc>
                <a:spcPct val="100000"/>
              </a:lnSpc>
              <a:spcBef>
                <a:spcPct val="0"/>
              </a:spcBef>
              <a:spcAft>
                <a:spcPct val="0"/>
              </a:spcAft>
            </a:pPr>
            <a:r>
              <a:rPr lang="en-US" sz="1000">
                <a:solidFill>
                  <a:srgbClr val="FFFFFF">
                    <a:alpha val="100000"/>
                  </a:srgbClr>
                </a:solidFill>
                <a:latin typeface="Noto Sans SC"/>
                <a:ea typeface="Noto Sans SC"/>
                <a:cs typeface="Noto Sans SC"/>
              </a:rPr>
              <a:t>团队组建</a:t>
            </a:r>
            <a:endParaRPr lang="en-US" sz="1000">
              <a:solidFill>
                <a:srgbClr val="FFFFFF">
                  <a:alpha val="100000"/>
                </a:srgbClr>
              </a:solidFill>
              <a:latin typeface="Noto Sans SC"/>
              <a:ea typeface="Noto Sans SC"/>
              <a:cs typeface="Noto Sans SC"/>
            </a:endParaRPr>
          </a:p>
        </p:txBody>
      </p:sp>
      <p:sp>
        <p:nvSpPr>
          <p:cNvPr id="67" name="TextBox 67"/>
          <p:cNvSpPr txBox="1"/>
          <p:nvPr/>
        </p:nvSpPr>
        <p:spPr>
          <a:xfrm flipH="1">
            <a:off x="9482138" y="6063043"/>
            <a:ext cx="919639" cy="171450"/>
          </a:xfrm>
          <a:prstGeom prst="rect">
            <a:avLst/>
          </a:prstGeom>
          <a:noFill/>
        </p:spPr>
        <p:txBody>
          <a:bodyPr vert="horz" wrap="square" lIns="0" tIns="0" rIns="0" bIns="0" rtlCol="0" anchor="t" anchorCtr="0">
            <a:spAutoFit/>
          </a:bodyPr>
          <a:lstStyle/>
          <a:p>
            <a:pPr algn="ctr">
              <a:lnSpc>
                <a:spcPct val="100000"/>
              </a:lnSpc>
              <a:spcBef>
                <a:spcPct val="0"/>
              </a:spcBef>
              <a:spcAft>
                <a:spcPct val="0"/>
              </a:spcAft>
            </a:pPr>
            <a:r>
              <a:rPr lang="en-US" sz="1000">
                <a:solidFill>
                  <a:srgbClr val="FFFFFF">
                    <a:alpha val="100000"/>
                  </a:srgbClr>
                </a:solidFill>
                <a:latin typeface="Noto Sans SC"/>
                <a:ea typeface="Noto Sans SC"/>
                <a:cs typeface="Noto Sans SC"/>
              </a:rPr>
              <a:t>资源筹备</a:t>
            </a:r>
            <a:endParaRPr lang="en-US" sz="1000">
              <a:solidFill>
                <a:srgbClr val="FFFFFF">
                  <a:alpha val="100000"/>
                </a:srgbClr>
              </a:solidFill>
              <a:latin typeface="Noto Sans SC"/>
              <a:ea typeface="Noto Sans SC"/>
              <a:cs typeface="Noto Sans SC"/>
            </a:endParaRPr>
          </a:p>
        </p:txBody>
      </p:sp>
      <p:sp>
        <p:nvSpPr>
          <p:cNvPr id="68" name="Freeform 68"/>
          <p:cNvSpPr/>
          <p:nvPr/>
        </p:nvSpPr>
        <p:spPr>
          <a:xfrm>
            <a:off x="5914548" y="1766316"/>
            <a:ext cx="350520" cy="350520"/>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sp>
        <p:nvSpPr>
          <p:cNvPr id="69" name="Freeform 69"/>
          <p:cNvSpPr/>
          <p:nvPr/>
        </p:nvSpPr>
        <p:spPr>
          <a:xfrm>
            <a:off x="5914548" y="3253740"/>
            <a:ext cx="350520" cy="350520"/>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sp>
        <p:nvSpPr>
          <p:cNvPr id="70" name="Freeform 70"/>
          <p:cNvSpPr/>
          <p:nvPr/>
        </p:nvSpPr>
        <p:spPr>
          <a:xfrm>
            <a:off x="5914548" y="5238086"/>
            <a:ext cx="350520" cy="350520"/>
          </a:xfrm>
          <a:custGeom>
            <a:avLst/>
            <a:gdLst/>
            <a:ahLst/>
            <a:cxnLst/>
            <a:rect l="l" t="t" r="r" b="b"/>
            <a:pathLst>
              <a:path w="304800" h="304800">
                <a:moveTo>
                  <a:pt x="130883" y="184766"/>
                </a:moveTo>
                <a:lnTo>
                  <a:pt x="35557" y="89516"/>
                </a:lnTo>
                <a:cubicBezTo>
                  <a:pt x="-11849" y="144323"/>
                  <a:pt x="-11849" y="225219"/>
                  <a:pt x="35557" y="280016"/>
                </a:cubicBezTo>
                <a:lnTo>
                  <a:pt x="130883" y="184766"/>
                </a:lnTo>
                <a:close/>
              </a:path>
              <a:path w="304800" h="304800">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path>
              <a:path w="304800" h="304800">
                <a:moveTo>
                  <a:pt x="152400" y="152552"/>
                </a:moveTo>
                <a:lnTo>
                  <a:pt x="152400" y="0"/>
                </a:lnTo>
                <a:cubicBezTo>
                  <a:pt x="110881" y="2572"/>
                  <a:pt x="73371" y="18459"/>
                  <a:pt x="43082" y="43215"/>
                </a:cubicBezTo>
                <a:lnTo>
                  <a:pt x="152400" y="152552"/>
                </a:lnTo>
              </a:path>
            </a:pathLst>
          </a:custGeom>
          <a:solidFill>
            <a:srgbClr val="FFFFFF">
              <a:alpha val="100000"/>
            </a:srgbClr>
          </a:solidFill>
        </p:spPr>
      </p:sp>
      <p:sp>
        <p:nvSpPr>
          <p:cNvPr id="71" name="TextBox 71"/>
          <p:cNvSpPr txBox="1"/>
          <p:nvPr/>
        </p:nvSpPr>
        <p:spPr>
          <a:xfrm flipH="1">
            <a:off x="4867561" y="5627561"/>
            <a:ext cx="2456879" cy="353949"/>
          </a:xfrm>
          <a:prstGeom prst="rect">
            <a:avLst/>
          </a:prstGeom>
          <a:noFill/>
        </p:spPr>
        <p:txBody>
          <a:bodyPr vert="horz" wrap="square" lIns="0" tIns="0" rIns="0" bIns="0" rtlCol="0" anchor="t" anchorCtr="0">
            <a:spAutoFit/>
          </a:bodyPr>
          <a:lstStyle/>
          <a:p>
            <a:pPr algn="ctr">
              <a:lnSpc>
                <a:spcPct val="100000"/>
              </a:lnSpc>
              <a:spcBef>
                <a:spcPct val="0"/>
              </a:spcBef>
              <a:spcAft>
                <a:spcPct val="0"/>
              </a:spcAft>
            </a:pPr>
            <a:r>
              <a:rPr lang="en-US" sz="2300">
                <a:solidFill>
                  <a:srgbClr val="FFFFFF">
                    <a:alpha val="100000"/>
                  </a:srgbClr>
                </a:solidFill>
                <a:latin typeface="Noto Sans SC"/>
                <a:ea typeface="Noto Sans SC"/>
                <a:cs typeface="Noto Sans SC"/>
              </a:rPr>
              <a:t>启动规划</a:t>
            </a:r>
            <a:endParaRPr lang="en-US" sz="2300">
              <a:solidFill>
                <a:srgbClr val="FFFFFF">
                  <a:alpha val="100000"/>
                </a:srgbClr>
              </a:solidFill>
              <a:latin typeface="Noto Sans SC"/>
              <a:ea typeface="Noto Sans SC"/>
              <a:cs typeface="Noto Sans SC"/>
            </a:endParaRPr>
          </a:p>
        </p:txBody>
      </p:sp>
      <p:sp>
        <p:nvSpPr>
          <p:cNvPr id="72" name="TextBox 72"/>
          <p:cNvSpPr txBox="1"/>
          <p:nvPr/>
        </p:nvSpPr>
        <p:spPr>
          <a:xfrm flipH="1">
            <a:off x="4867561" y="3727323"/>
            <a:ext cx="2457450" cy="257175"/>
          </a:xfrm>
          <a:prstGeom prst="rect">
            <a:avLst/>
          </a:prstGeom>
          <a:noFill/>
        </p:spPr>
        <p:txBody>
          <a:bodyPr vert="horz" wrap="square" lIns="0" tIns="0" rIns="0" bIns="0" rtlCol="0" anchor="t" anchorCtr="0">
            <a:spAutoFit/>
          </a:bodyPr>
          <a:lstStyle/>
          <a:p>
            <a:pPr algn="ctr">
              <a:lnSpc>
                <a:spcPct val="100000"/>
              </a:lnSpc>
              <a:spcBef>
                <a:spcPct val="0"/>
              </a:spcBef>
            </a:pPr>
            <a:r>
              <a:rPr lang="en-US" sz="1600">
                <a:solidFill>
                  <a:srgbClr val="FFFFFF">
                    <a:alpha val="100000"/>
                  </a:srgbClr>
                </a:solidFill>
                <a:latin typeface="Noto Sans SC"/>
                <a:ea typeface="Noto Sans SC"/>
                <a:cs typeface="Noto Sans SC"/>
              </a:rPr>
              <a:t>执行监控</a:t>
            </a:r>
            <a:endParaRPr lang="en-US" sz="1600">
              <a:solidFill>
                <a:srgbClr val="FFFFFF">
                  <a:alpha val="100000"/>
                </a:srgbClr>
              </a:solidFill>
              <a:latin typeface="Noto Sans SC"/>
              <a:ea typeface="Noto Sans SC"/>
              <a:cs typeface="Noto Sans SC"/>
            </a:endParaRPr>
          </a:p>
        </p:txBody>
      </p:sp>
      <p:sp>
        <p:nvSpPr>
          <p:cNvPr id="73" name="TextBox 73"/>
          <p:cNvSpPr txBox="1"/>
          <p:nvPr/>
        </p:nvSpPr>
        <p:spPr>
          <a:xfrm flipH="1">
            <a:off x="4867561" y="2201418"/>
            <a:ext cx="2457450" cy="238125"/>
          </a:xfrm>
          <a:prstGeom prst="rect">
            <a:avLst/>
          </a:prstGeom>
          <a:noFill/>
        </p:spPr>
        <p:txBody>
          <a:bodyPr vert="horz" wrap="square" lIns="0" tIns="0" rIns="0" bIns="0" rtlCol="0" anchor="t" anchorCtr="0">
            <a:spAutoFit/>
          </a:bodyPr>
          <a:lstStyle/>
          <a:p>
            <a:pPr algn="ctr">
              <a:lnSpc>
                <a:spcPct val="100000"/>
              </a:lnSpc>
              <a:spcBef>
                <a:spcPct val="0"/>
              </a:spcBef>
            </a:pPr>
            <a:r>
              <a:rPr lang="en-US" sz="1400">
                <a:solidFill>
                  <a:srgbClr val="FFFFFF">
                    <a:alpha val="100000"/>
                  </a:srgbClr>
                </a:solidFill>
                <a:latin typeface="Noto Sans SC"/>
                <a:ea typeface="Noto Sans SC"/>
                <a:cs typeface="Noto Sans SC"/>
              </a:rPr>
              <a:t>验收阶段</a:t>
            </a:r>
            <a:endParaRPr lang="en-US" sz="1400">
              <a:solidFill>
                <a:srgbClr val="FFFFFF">
                  <a:alpha val="100000"/>
                </a:srgb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P5-P7：量产与客户关怀</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515104" y="1943785"/>
            <a:ext cx="3637467" cy="1772200"/>
          </a:xfrm>
          <a:prstGeom prst="roundRect">
            <a:avLst>
              <a:gd name="adj" fmla="val 7233"/>
            </a:avLst>
          </a:prstGeom>
          <a:solidFill>
            <a:schemeClr val="lt2">
              <a:alpha val="60000"/>
            </a:schemeClr>
          </a:solidFill>
        </p:spPr>
      </p:sp>
      <p:sp>
        <p:nvSpPr>
          <p:cNvPr id="4" name="TextBox 4"/>
          <p:cNvSpPr txBox="1"/>
          <p:nvPr/>
        </p:nvSpPr>
        <p:spPr>
          <a:xfrm>
            <a:off x="740613"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通过价值流图分析识别瓶颈工序，实施线平衡改善提升整体生产效率。</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515104"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生产节拍优化</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4278857" y="1377315"/>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变更管理控制</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42611" y="1377315"/>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不合格品处理</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515104"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客户投诉响应</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4278857"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售后质量监控</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8042611"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服务网络建设</a:t>
            </a:r>
            <a:endParaRPr lang="en-US" sz="2400" b="1">
              <a:solidFill>
                <a:schemeClr val="accent1">
                  <a:alpha val="100000"/>
                </a:schemeClr>
              </a:solidFill>
              <a:latin typeface="Noto Sans SC"/>
              <a:ea typeface="Noto Sans SC"/>
              <a:cs typeface="Noto Sans SC"/>
            </a:endParaRPr>
          </a:p>
        </p:txBody>
      </p:sp>
      <p:sp>
        <p:nvSpPr>
          <p:cNvPr id="11" name="AutoShape 11"/>
          <p:cNvSpPr/>
          <p:nvPr/>
        </p:nvSpPr>
        <p:spPr>
          <a:xfrm>
            <a:off x="4278857" y="1943785"/>
            <a:ext cx="3637467" cy="1772200"/>
          </a:xfrm>
          <a:prstGeom prst="roundRect">
            <a:avLst>
              <a:gd name="adj" fmla="val 7233"/>
            </a:avLst>
          </a:prstGeom>
          <a:solidFill>
            <a:schemeClr val="lt2">
              <a:alpha val="60000"/>
            </a:schemeClr>
          </a:solidFill>
        </p:spPr>
      </p:sp>
      <p:sp>
        <p:nvSpPr>
          <p:cNvPr id="12" name="TextBox 12"/>
          <p:cNvSpPr txBox="1"/>
          <p:nvPr/>
        </p:nvSpPr>
        <p:spPr>
          <a:xfrm>
            <a:off x="4504366"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建立严格的工程变更ECN流程，涵盖变更申请、影响评估、实施验证等完整闭环管理。</a:t>
            </a:r>
            <a:endParaRPr lang="en-US" sz="1500">
              <a:solidFill>
                <a:schemeClr val="dk1">
                  <a:alpha val="100000"/>
                </a:schemeClr>
              </a:solidFill>
              <a:latin typeface="Noto Sans SC"/>
              <a:ea typeface="Noto Sans SC"/>
              <a:cs typeface="Noto Sans SC"/>
            </a:endParaRPr>
          </a:p>
        </p:txBody>
      </p:sp>
      <p:sp>
        <p:nvSpPr>
          <p:cNvPr id="13" name="AutoShape 13"/>
          <p:cNvSpPr/>
          <p:nvPr/>
        </p:nvSpPr>
        <p:spPr>
          <a:xfrm>
            <a:off x="8042611" y="1943785"/>
            <a:ext cx="3637467" cy="1772200"/>
          </a:xfrm>
          <a:prstGeom prst="roundRect">
            <a:avLst>
              <a:gd name="adj" fmla="val 7233"/>
            </a:avLst>
          </a:prstGeom>
          <a:solidFill>
            <a:schemeClr val="lt2">
              <a:alpha val="60000"/>
            </a:schemeClr>
          </a:solidFill>
        </p:spPr>
      </p:sp>
      <p:sp>
        <p:nvSpPr>
          <p:cNvPr id="14" name="TextBox 14"/>
          <p:cNvSpPr txBox="1"/>
          <p:nvPr/>
        </p:nvSpPr>
        <p:spPr>
          <a:xfrm>
            <a:off x="8268120"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规范可疑品隔离、根本原因分析、纠正预防措施实施的质量问题处理标准化流程。</a:t>
            </a:r>
            <a:endParaRPr lang="en-US" sz="1500">
              <a:solidFill>
                <a:schemeClr val="dk1">
                  <a:alpha val="100000"/>
                </a:schemeClr>
              </a:solidFill>
              <a:latin typeface="Noto Sans SC"/>
              <a:ea typeface="Noto Sans SC"/>
              <a:cs typeface="Noto Sans SC"/>
            </a:endParaRPr>
          </a:p>
        </p:txBody>
      </p:sp>
      <p:sp>
        <p:nvSpPr>
          <p:cNvPr id="15" name="AutoShape 15"/>
          <p:cNvSpPr/>
          <p:nvPr/>
        </p:nvSpPr>
        <p:spPr>
          <a:xfrm>
            <a:off x="515104" y="4500511"/>
            <a:ext cx="3637467" cy="1772200"/>
          </a:xfrm>
          <a:prstGeom prst="roundRect">
            <a:avLst>
              <a:gd name="adj" fmla="val 7233"/>
            </a:avLst>
          </a:prstGeom>
          <a:solidFill>
            <a:schemeClr val="lt2">
              <a:alpha val="60000"/>
            </a:schemeClr>
          </a:solidFill>
        </p:spPr>
      </p:sp>
      <p:sp>
        <p:nvSpPr>
          <p:cNvPr id="16" name="TextBox 16"/>
          <p:cNvSpPr txBox="1"/>
          <p:nvPr/>
        </p:nvSpPr>
        <p:spPr>
          <a:xfrm>
            <a:off x="740613"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制定24小时快速响应机制，包含投诉登记、技术调查、整改报告等标准化处理步骤。</a:t>
            </a:r>
            <a:endParaRPr lang="en-US" sz="1500">
              <a:solidFill>
                <a:schemeClr val="dk1">
                  <a:alpha val="100000"/>
                </a:schemeClr>
              </a:solidFill>
              <a:latin typeface="Noto Sans SC"/>
              <a:ea typeface="Noto Sans SC"/>
              <a:cs typeface="Noto Sans SC"/>
            </a:endParaRPr>
          </a:p>
        </p:txBody>
      </p:sp>
      <p:sp>
        <p:nvSpPr>
          <p:cNvPr id="17" name="AutoShape 17"/>
          <p:cNvSpPr/>
          <p:nvPr/>
        </p:nvSpPr>
        <p:spPr>
          <a:xfrm>
            <a:off x="4278857" y="4500511"/>
            <a:ext cx="3637467" cy="1772200"/>
          </a:xfrm>
          <a:prstGeom prst="roundRect">
            <a:avLst>
              <a:gd name="adj" fmla="val 7233"/>
            </a:avLst>
          </a:prstGeom>
          <a:solidFill>
            <a:schemeClr val="lt2">
              <a:alpha val="60000"/>
            </a:schemeClr>
          </a:solidFill>
        </p:spPr>
      </p:sp>
      <p:sp>
        <p:nvSpPr>
          <p:cNvPr id="18" name="TextBox 18"/>
          <p:cNvSpPr txBox="1"/>
          <p:nvPr/>
        </p:nvSpPr>
        <p:spPr>
          <a:xfrm>
            <a:off x="4504366"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建立市场质量数据收集系统，定期分析故障模式并反馈至研发和生产环节持续改进。</a:t>
            </a:r>
            <a:endParaRPr lang="en-US" sz="1500">
              <a:solidFill>
                <a:schemeClr val="dk1">
                  <a:alpha val="100000"/>
                </a:schemeClr>
              </a:solidFill>
              <a:latin typeface="Noto Sans SC"/>
              <a:ea typeface="Noto Sans SC"/>
              <a:cs typeface="Noto Sans SC"/>
            </a:endParaRPr>
          </a:p>
        </p:txBody>
      </p:sp>
      <p:sp>
        <p:nvSpPr>
          <p:cNvPr id="19" name="AutoShape 19"/>
          <p:cNvSpPr/>
          <p:nvPr/>
        </p:nvSpPr>
        <p:spPr>
          <a:xfrm>
            <a:off x="8042611" y="4500511"/>
            <a:ext cx="3637467" cy="1772200"/>
          </a:xfrm>
          <a:prstGeom prst="roundRect">
            <a:avLst>
              <a:gd name="adj" fmla="val 7233"/>
            </a:avLst>
          </a:prstGeom>
          <a:solidFill>
            <a:schemeClr val="lt2">
              <a:alpha val="60000"/>
            </a:schemeClr>
          </a:solidFill>
        </p:spPr>
      </p:sp>
      <p:sp>
        <p:nvSpPr>
          <p:cNvPr id="20" name="TextBox 20"/>
          <p:cNvSpPr txBox="1"/>
          <p:nvPr/>
        </p:nvSpPr>
        <p:spPr>
          <a:xfrm>
            <a:off x="8268120"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完善备件供应体系和技术支持网络，确保终端客户能够获得及时有效的售后服务。</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03</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审核全流程实施</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69165" y="1183728"/>
            <a:ext cx="11459846" cy="692146"/>
          </a:xfrm>
          <a:prstGeom prst="roundRect">
            <a:avLst>
              <a:gd name="adj" fmla="val 0"/>
            </a:avLst>
          </a:prstGeom>
          <a:solidFill>
            <a:schemeClr val="accent2">
              <a:alpha val="100000"/>
            </a:schemeClr>
          </a:solidFill>
        </p:spPr>
      </p:sp>
      <p:sp>
        <p:nvSpPr>
          <p:cNvPr id="3" name="Freeform 3"/>
          <p:cNvSpPr/>
          <p:nvPr/>
        </p:nvSpPr>
        <p:spPr>
          <a:xfrm>
            <a:off x="1458055" y="3155486"/>
            <a:ext cx="9275890" cy="605612"/>
          </a:xfrm>
          <a:custGeom>
            <a:avLst/>
            <a:gdLst/>
            <a:ahLst/>
            <a:cxnLst/>
            <a:rect l="l" t="t" r="r" b="b"/>
            <a:pathLst>
              <a:path w="8348133" h="561260">
                <a:moveTo>
                  <a:pt x="0" y="561260"/>
                </a:moveTo>
                <a:cubicBezTo>
                  <a:pt x="2751667" y="-155585"/>
                  <a:pt x="5545667" y="-212029"/>
                  <a:pt x="8348133" y="544326"/>
                </a:cubicBezTo>
              </a:path>
            </a:pathLst>
          </a:custGeom>
          <a:noFill/>
          <a:ln w="12700">
            <a:solidFill>
              <a:schemeClr val="accent1">
                <a:alpha val="100000"/>
              </a:schemeClr>
            </a:solidFill>
            <a:prstDash val="solid"/>
          </a:ln>
        </p:spPr>
      </p:sp>
      <p:sp>
        <p:nvSpPr>
          <p:cNvPr id="4" name="AutoShape 4"/>
          <p:cNvSpPr/>
          <p:nvPr/>
        </p:nvSpPr>
        <p:spPr>
          <a:xfrm>
            <a:off x="1335949" y="3653297"/>
            <a:ext cx="191850" cy="191850"/>
          </a:xfrm>
          <a:prstGeom prst="ellipse">
            <a:avLst/>
          </a:prstGeom>
          <a:solidFill>
            <a:schemeClr val="accent1">
              <a:alpha val="100000"/>
            </a:schemeClr>
          </a:solidFill>
        </p:spPr>
      </p:sp>
      <p:sp>
        <p:nvSpPr>
          <p:cNvPr id="5" name="AutoShape 5"/>
          <p:cNvSpPr/>
          <p:nvPr/>
        </p:nvSpPr>
        <p:spPr>
          <a:xfrm>
            <a:off x="3668384" y="3217524"/>
            <a:ext cx="191850" cy="191850"/>
          </a:xfrm>
          <a:prstGeom prst="ellipse">
            <a:avLst/>
          </a:prstGeom>
          <a:solidFill>
            <a:schemeClr val="accent1">
              <a:alpha val="100000"/>
            </a:schemeClr>
          </a:solidFill>
        </p:spPr>
      </p:sp>
      <p:sp>
        <p:nvSpPr>
          <p:cNvPr id="6" name="AutoShape 6"/>
          <p:cNvSpPr/>
          <p:nvPr/>
        </p:nvSpPr>
        <p:spPr>
          <a:xfrm>
            <a:off x="6000075" y="3059561"/>
            <a:ext cx="191850" cy="191850"/>
          </a:xfrm>
          <a:prstGeom prst="ellipse">
            <a:avLst/>
          </a:prstGeom>
          <a:solidFill>
            <a:schemeClr val="accent1">
              <a:alpha val="100000"/>
            </a:schemeClr>
          </a:solidFill>
        </p:spPr>
      </p:sp>
      <p:sp>
        <p:nvSpPr>
          <p:cNvPr id="7" name="AutoShape 7"/>
          <p:cNvSpPr/>
          <p:nvPr/>
        </p:nvSpPr>
        <p:spPr>
          <a:xfrm>
            <a:off x="8333253" y="3217524"/>
            <a:ext cx="191850" cy="191850"/>
          </a:xfrm>
          <a:prstGeom prst="ellipse">
            <a:avLst/>
          </a:prstGeom>
          <a:solidFill>
            <a:schemeClr val="accent1">
              <a:alpha val="100000"/>
            </a:schemeClr>
          </a:solidFill>
        </p:spPr>
      </p:sp>
      <p:sp>
        <p:nvSpPr>
          <p:cNvPr id="8" name="AutoShape 8"/>
          <p:cNvSpPr/>
          <p:nvPr/>
        </p:nvSpPr>
        <p:spPr>
          <a:xfrm>
            <a:off x="10665687" y="3653297"/>
            <a:ext cx="191850" cy="191850"/>
          </a:xfrm>
          <a:prstGeom prst="ellipse">
            <a:avLst/>
          </a:prstGeom>
          <a:solidFill>
            <a:schemeClr val="accent1">
              <a:alpha val="100000"/>
            </a:schemeClr>
          </a:solidFill>
        </p:spPr>
      </p:sp>
      <p:sp>
        <p:nvSpPr>
          <p:cNvPr id="9" name="AutoShape 9"/>
          <p:cNvSpPr/>
          <p:nvPr/>
        </p:nvSpPr>
        <p:spPr>
          <a:xfrm>
            <a:off x="5696624" y="2070762"/>
            <a:ext cx="838202" cy="838202"/>
          </a:xfrm>
          <a:prstGeom prst="ellipse">
            <a:avLst/>
          </a:prstGeom>
          <a:solidFill>
            <a:schemeClr val="accent1">
              <a:alpha val="100000"/>
            </a:schemeClr>
          </a:solidFill>
        </p:spPr>
      </p:sp>
      <p:sp>
        <p:nvSpPr>
          <p:cNvPr id="10" name="AutoShape 10"/>
          <p:cNvSpPr/>
          <p:nvPr/>
        </p:nvSpPr>
        <p:spPr>
          <a:xfrm>
            <a:off x="3345208" y="2243605"/>
            <a:ext cx="838202" cy="838202"/>
          </a:xfrm>
          <a:prstGeom prst="ellipse">
            <a:avLst/>
          </a:prstGeom>
          <a:solidFill>
            <a:schemeClr val="accent1">
              <a:alpha val="100000"/>
            </a:schemeClr>
          </a:solidFill>
        </p:spPr>
      </p:sp>
      <p:sp>
        <p:nvSpPr>
          <p:cNvPr id="11" name="AutoShape 11"/>
          <p:cNvSpPr/>
          <p:nvPr/>
        </p:nvSpPr>
        <p:spPr>
          <a:xfrm>
            <a:off x="1012773" y="2635299"/>
            <a:ext cx="838202" cy="838202"/>
          </a:xfrm>
          <a:prstGeom prst="ellipse">
            <a:avLst/>
          </a:prstGeom>
          <a:solidFill>
            <a:schemeClr val="accent1">
              <a:alpha val="100000"/>
            </a:schemeClr>
          </a:solidFill>
        </p:spPr>
      </p:sp>
      <p:sp>
        <p:nvSpPr>
          <p:cNvPr id="12" name="AutoShape 12"/>
          <p:cNvSpPr/>
          <p:nvPr/>
        </p:nvSpPr>
        <p:spPr>
          <a:xfrm>
            <a:off x="8010077" y="2243605"/>
            <a:ext cx="838202" cy="838202"/>
          </a:xfrm>
          <a:prstGeom prst="ellipse">
            <a:avLst/>
          </a:prstGeom>
          <a:solidFill>
            <a:schemeClr val="accent1">
              <a:alpha val="100000"/>
            </a:schemeClr>
          </a:solidFill>
        </p:spPr>
      </p:sp>
      <p:sp>
        <p:nvSpPr>
          <p:cNvPr id="13" name="AutoShape 13"/>
          <p:cNvSpPr/>
          <p:nvPr/>
        </p:nvSpPr>
        <p:spPr>
          <a:xfrm>
            <a:off x="10342511" y="2635299"/>
            <a:ext cx="838202" cy="838202"/>
          </a:xfrm>
          <a:prstGeom prst="ellipse">
            <a:avLst/>
          </a:prstGeom>
          <a:solidFill>
            <a:schemeClr val="accent1">
              <a:alpha val="100000"/>
            </a:schemeClr>
          </a:solidFill>
        </p:spPr>
      </p:sp>
      <p:sp>
        <p:nvSpPr>
          <p:cNvPr id="14" name="TextBox 14"/>
          <p:cNvSpPr txBox="1"/>
          <p:nvPr/>
        </p:nvSpPr>
        <p:spPr>
          <a:xfrm>
            <a:off x="2917461" y="3723718"/>
            <a:ext cx="1695450" cy="190500"/>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DFBFB">
                    <a:alpha val="100000"/>
                  </a:srgbClr>
                </a:solidFill>
                <a:latin typeface="Noto Sans SC"/>
                <a:ea typeface="Noto Sans SC"/>
                <a:cs typeface="Noto Sans SC"/>
              </a:rPr>
              <a:t>编制检查表</a:t>
            </a:r>
            <a:endParaRPr lang="en-US" sz="1200">
              <a:solidFill>
                <a:srgbClr val="FDFBFB">
                  <a:alpha val="100000"/>
                </a:srgbClr>
              </a:solidFill>
              <a:latin typeface="Noto Sans SC"/>
              <a:ea typeface="Noto Sans SC"/>
              <a:cs typeface="Noto Sans SC"/>
            </a:endParaRPr>
          </a:p>
        </p:txBody>
      </p:sp>
      <p:sp>
        <p:nvSpPr>
          <p:cNvPr id="15" name="TextBox 15"/>
          <p:cNvSpPr txBox="1"/>
          <p:nvPr/>
        </p:nvSpPr>
        <p:spPr>
          <a:xfrm>
            <a:off x="5249896" y="3438475"/>
            <a:ext cx="1695450" cy="190500"/>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9F8F8">
                    <a:alpha val="100000"/>
                  </a:srgbClr>
                </a:solidFill>
                <a:latin typeface="Noto Sans SC"/>
                <a:ea typeface="Noto Sans SC"/>
                <a:cs typeface="Noto Sans SC"/>
              </a:rPr>
              <a:t>资源调配</a:t>
            </a:r>
            <a:endParaRPr lang="en-US" sz="1200">
              <a:solidFill>
                <a:srgbClr val="F9F8F8">
                  <a:alpha val="100000"/>
                </a:srgbClr>
              </a:solidFill>
              <a:latin typeface="Noto Sans SC"/>
              <a:ea typeface="Noto Sans SC"/>
              <a:cs typeface="Noto Sans SC"/>
            </a:endParaRPr>
          </a:p>
        </p:txBody>
      </p:sp>
      <p:sp>
        <p:nvSpPr>
          <p:cNvPr id="16" name="TextBox 16"/>
          <p:cNvSpPr txBox="1"/>
          <p:nvPr/>
        </p:nvSpPr>
        <p:spPr>
          <a:xfrm>
            <a:off x="7582330" y="3723718"/>
            <a:ext cx="1695450" cy="190500"/>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DFCFC">
                    <a:alpha val="100000"/>
                  </a:srgbClr>
                </a:solidFill>
                <a:latin typeface="Noto Sans SC"/>
                <a:ea typeface="Noto Sans SC"/>
                <a:cs typeface="Noto Sans SC"/>
              </a:rPr>
              <a:t>风险预判</a:t>
            </a:r>
            <a:endParaRPr lang="en-US" sz="1200">
              <a:solidFill>
                <a:srgbClr val="FDFCFC">
                  <a:alpha val="100000"/>
                </a:srgbClr>
              </a:solidFill>
              <a:latin typeface="Noto Sans SC"/>
              <a:ea typeface="Noto Sans SC"/>
              <a:cs typeface="Noto Sans SC"/>
            </a:endParaRPr>
          </a:p>
        </p:txBody>
      </p:sp>
      <p:sp>
        <p:nvSpPr>
          <p:cNvPr id="17" name="TextBox 17"/>
          <p:cNvSpPr txBox="1"/>
          <p:nvPr/>
        </p:nvSpPr>
        <p:spPr>
          <a:xfrm>
            <a:off x="9914765" y="4017403"/>
            <a:ext cx="1695450" cy="190500"/>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BFAFA">
                    <a:alpha val="100000"/>
                  </a:srgbClr>
                </a:solidFill>
                <a:latin typeface="Noto Sans SC"/>
                <a:ea typeface="Noto Sans SC"/>
                <a:cs typeface="Noto Sans SC"/>
              </a:rPr>
              <a:t>文件管理</a:t>
            </a:r>
            <a:endParaRPr lang="en-US" sz="1200">
              <a:solidFill>
                <a:srgbClr val="FBFAFA">
                  <a:alpha val="100000"/>
                </a:srgbClr>
              </a:solidFill>
              <a:latin typeface="Noto Sans SC"/>
              <a:ea typeface="Noto Sans SC"/>
              <a:cs typeface="Noto Sans SC"/>
            </a:endParaRPr>
          </a:p>
        </p:txBody>
      </p:sp>
      <p:sp>
        <p:nvSpPr>
          <p:cNvPr id="18" name="TextBox 18"/>
          <p:cNvSpPr txBox="1"/>
          <p:nvPr/>
        </p:nvSpPr>
        <p:spPr>
          <a:xfrm>
            <a:off x="369165" y="1298297"/>
            <a:ext cx="11460480" cy="501015"/>
          </a:xfrm>
          <a:prstGeom prst="rect">
            <a:avLst/>
          </a:prstGeom>
          <a:noFill/>
        </p:spPr>
        <p:txBody>
          <a:bodyPr vert="horz" wrap="none" lIns="91440" tIns="45720" rIns="91440" bIns="45720" rtlCol="0" anchor="t" anchorCtr="0">
            <a:spAutoFit/>
          </a:bodyPr>
          <a:lstStyle/>
          <a:p>
            <a:pPr algn="ctr">
              <a:lnSpc>
                <a:spcPct val="100000"/>
              </a:lnSpc>
              <a:spcBef>
                <a:spcPct val="0"/>
              </a:spcBef>
            </a:pPr>
            <a:r>
              <a:rPr lang="en-US" sz="2400">
                <a:solidFill>
                  <a:srgbClr val="FBF8F8">
                    <a:alpha val="100000"/>
                  </a:srgbClr>
                </a:solidFill>
                <a:latin typeface="Noto Sans SC"/>
                <a:ea typeface="Noto Sans SC"/>
                <a:cs typeface="Noto Sans SC"/>
              </a:rPr>
              <a:t>明确审核目标</a:t>
            </a:r>
            <a:endParaRPr lang="en-US" sz="2400">
              <a:solidFill>
                <a:srgbClr val="FBF8F8">
                  <a:alpha val="100000"/>
                </a:srgbClr>
              </a:solidFill>
              <a:latin typeface="Noto Sans SC"/>
              <a:ea typeface="Noto Sans SC"/>
              <a:cs typeface="Noto Sans SC"/>
            </a:endParaRPr>
          </a:p>
        </p:txBody>
      </p:sp>
      <p:sp>
        <p:nvSpPr>
          <p:cNvPr id="19" name="AutoShape 19"/>
          <p:cNvSpPr/>
          <p:nvPr/>
        </p:nvSpPr>
        <p:spPr>
          <a:xfrm>
            <a:off x="349287" y="4907084"/>
            <a:ext cx="2125418" cy="1652259"/>
          </a:xfrm>
          <a:prstGeom prst="rect">
            <a:avLst/>
          </a:prstGeom>
          <a:solidFill>
            <a:schemeClr val="lt2">
              <a:alpha val="100000"/>
            </a:schemeClr>
          </a:solidFill>
        </p:spPr>
      </p:sp>
      <p:sp>
        <p:nvSpPr>
          <p:cNvPr id="20" name="AutoShape 20"/>
          <p:cNvSpPr/>
          <p:nvPr/>
        </p:nvSpPr>
        <p:spPr>
          <a:xfrm>
            <a:off x="369165" y="4305652"/>
            <a:ext cx="2125418" cy="668733"/>
          </a:xfrm>
          <a:prstGeom prst="rect">
            <a:avLst/>
          </a:prstGeom>
          <a:solidFill>
            <a:schemeClr val="accent1">
              <a:alpha val="100000"/>
            </a:schemeClr>
          </a:solidFill>
        </p:spPr>
      </p:sp>
      <p:sp>
        <p:nvSpPr>
          <p:cNvPr id="21" name="TextBox 21"/>
          <p:cNvSpPr txBox="1"/>
          <p:nvPr/>
        </p:nvSpPr>
        <p:spPr>
          <a:xfrm>
            <a:off x="493136" y="4504822"/>
            <a:ext cx="1525905" cy="281940"/>
          </a:xfrm>
          <a:prstGeom prst="rect">
            <a:avLst/>
          </a:prstGeom>
          <a:noFill/>
        </p:spPr>
        <p:txBody>
          <a:bodyPr vert="horz" wrap="square" lIns="91440" tIns="45720" rIns="91440" bIns="45720" rtlCol="0" anchor="t" anchorCtr="0">
            <a:spAutoFit/>
          </a:bodyPr>
          <a:lstStyle/>
          <a:p>
            <a:pPr algn="l">
              <a:lnSpc>
                <a:spcPct val="100000"/>
              </a:lnSpc>
              <a:spcBef>
                <a:spcPct val="0"/>
              </a:spcBef>
            </a:pPr>
            <a:r>
              <a:rPr lang="en-US" sz="1200">
                <a:solidFill>
                  <a:srgbClr val="FAFBFB">
                    <a:alpha val="100000"/>
                  </a:srgbClr>
                </a:solidFill>
                <a:latin typeface="Noto Sans SC"/>
                <a:ea typeface="Noto Sans SC"/>
                <a:cs typeface="Noto Sans SC"/>
              </a:rPr>
              <a:t>实施步骤</a:t>
            </a:r>
            <a:endParaRPr lang="en-US" sz="1200">
              <a:solidFill>
                <a:srgbClr val="FAFBFB">
                  <a:alpha val="100000"/>
                </a:srgbClr>
              </a:solidFill>
              <a:latin typeface="Noto Sans SC"/>
              <a:ea typeface="Noto Sans SC"/>
              <a:cs typeface="Noto Sans SC"/>
            </a:endParaRPr>
          </a:p>
        </p:txBody>
      </p:sp>
      <p:sp>
        <p:nvSpPr>
          <p:cNvPr id="22" name="AutoShape 22"/>
          <p:cNvSpPr/>
          <p:nvPr/>
        </p:nvSpPr>
        <p:spPr>
          <a:xfrm>
            <a:off x="1737715" y="4326646"/>
            <a:ext cx="816249" cy="707886"/>
          </a:xfrm>
          <a:prstGeom prst="rect">
            <a:avLst/>
          </a:prstGeom>
          <a:noFill/>
        </p:spPr>
        <p:txBody>
          <a:bodyPr vert="horz" wrap="none" lIns="91440" tIns="45720" rIns="91440" bIns="45720" rtlCol="0" anchor="t" anchorCtr="0">
            <a:noAutofit/>
          </a:bodyPr>
          <a:lstStyle/>
          <a:p>
            <a:pPr algn="l">
              <a:defRPr/>
            </a:pPr>
            <a:r>
              <a:rPr lang="en-US" sz="4000">
                <a:gradFill>
                  <a:gsLst>
                    <a:gs pos="0">
                      <a:srgbClr val="FFFFFF">
                        <a:alpha val="100000"/>
                      </a:srgbClr>
                    </a:gs>
                    <a:gs pos="100000">
                      <a:schemeClr val="accent1">
                        <a:alpha val="100000"/>
                      </a:schemeClr>
                    </a:gs>
                  </a:gsLst>
                  <a:lin ang="5400000"/>
                </a:gradFill>
                <a:latin typeface="Noto Sans SC"/>
                <a:ea typeface="Noto Sans SC"/>
                <a:cs typeface="Noto Sans SC"/>
              </a:rPr>
              <a:t>01</a:t>
            </a:r>
            <a:endParaRPr lang="en-US" sz="1100"/>
          </a:p>
        </p:txBody>
      </p:sp>
      <p:sp>
        <p:nvSpPr>
          <p:cNvPr id="23" name="TextBox 23"/>
          <p:cNvSpPr txBox="1"/>
          <p:nvPr/>
        </p:nvSpPr>
        <p:spPr>
          <a:xfrm>
            <a:off x="585026" y="4017403"/>
            <a:ext cx="1695450" cy="190500"/>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9F6F6">
                    <a:alpha val="100000"/>
                  </a:srgbClr>
                </a:solidFill>
                <a:latin typeface="Noto Sans SC"/>
                <a:ea typeface="Noto Sans SC"/>
                <a:cs typeface="Noto Sans SC"/>
              </a:rPr>
              <a:t>制定计划</a:t>
            </a:r>
            <a:endParaRPr lang="en-US" sz="1200">
              <a:solidFill>
                <a:srgbClr val="F9F6F6">
                  <a:alpha val="100000"/>
                </a:srgbClr>
              </a:solidFill>
              <a:latin typeface="Noto Sans SC"/>
              <a:ea typeface="Noto Sans SC"/>
              <a:cs typeface="Noto Sans SC"/>
            </a:endParaRPr>
          </a:p>
        </p:txBody>
      </p:sp>
      <p:sp>
        <p:nvSpPr>
          <p:cNvPr id="24" name="AutoShape 24"/>
          <p:cNvSpPr/>
          <p:nvPr/>
        </p:nvSpPr>
        <p:spPr>
          <a:xfrm>
            <a:off x="5034035" y="4458017"/>
            <a:ext cx="2125418" cy="2118566"/>
          </a:xfrm>
          <a:prstGeom prst="rect">
            <a:avLst/>
          </a:prstGeom>
          <a:solidFill>
            <a:schemeClr val="lt2">
              <a:alpha val="100000"/>
            </a:schemeClr>
          </a:solidFill>
        </p:spPr>
      </p:sp>
      <p:sp>
        <p:nvSpPr>
          <p:cNvPr id="25" name="AutoShape 25"/>
          <p:cNvSpPr/>
          <p:nvPr/>
        </p:nvSpPr>
        <p:spPr>
          <a:xfrm>
            <a:off x="2701600" y="4017403"/>
            <a:ext cx="2125418" cy="2559180"/>
          </a:xfrm>
          <a:prstGeom prst="rect">
            <a:avLst/>
          </a:prstGeom>
          <a:solidFill>
            <a:schemeClr val="lt2">
              <a:alpha val="100000"/>
            </a:schemeClr>
          </a:solidFill>
        </p:spPr>
      </p:sp>
      <p:sp>
        <p:nvSpPr>
          <p:cNvPr id="26" name="AutoShape 26"/>
          <p:cNvSpPr/>
          <p:nvPr/>
        </p:nvSpPr>
        <p:spPr>
          <a:xfrm>
            <a:off x="7366469" y="4017403"/>
            <a:ext cx="2125418" cy="2559180"/>
          </a:xfrm>
          <a:prstGeom prst="rect">
            <a:avLst/>
          </a:prstGeom>
          <a:solidFill>
            <a:schemeClr val="lt2">
              <a:alpha val="100000"/>
            </a:schemeClr>
          </a:solidFill>
        </p:spPr>
      </p:sp>
      <p:sp>
        <p:nvSpPr>
          <p:cNvPr id="27" name="AutoShape 27"/>
          <p:cNvSpPr/>
          <p:nvPr/>
        </p:nvSpPr>
        <p:spPr>
          <a:xfrm>
            <a:off x="9698903" y="4305000"/>
            <a:ext cx="2125418" cy="2254343"/>
          </a:xfrm>
          <a:prstGeom prst="rect">
            <a:avLst/>
          </a:prstGeom>
          <a:solidFill>
            <a:schemeClr val="lt2">
              <a:alpha val="100000"/>
            </a:schemeClr>
          </a:solidFill>
        </p:spPr>
      </p:sp>
      <p:sp>
        <p:nvSpPr>
          <p:cNvPr id="28" name="AutoShape 28"/>
          <p:cNvSpPr/>
          <p:nvPr/>
        </p:nvSpPr>
        <p:spPr>
          <a:xfrm>
            <a:off x="9697417" y="4305652"/>
            <a:ext cx="2125418" cy="668733"/>
          </a:xfrm>
          <a:prstGeom prst="rect">
            <a:avLst/>
          </a:prstGeom>
          <a:solidFill>
            <a:schemeClr val="accent1">
              <a:alpha val="100000"/>
            </a:schemeClr>
          </a:solidFill>
        </p:spPr>
      </p:sp>
      <p:sp>
        <p:nvSpPr>
          <p:cNvPr id="29" name="TextBox 29"/>
          <p:cNvSpPr txBox="1"/>
          <p:nvPr/>
        </p:nvSpPr>
        <p:spPr>
          <a:xfrm>
            <a:off x="9821387" y="4523872"/>
            <a:ext cx="1363980" cy="281940"/>
          </a:xfrm>
          <a:prstGeom prst="rect">
            <a:avLst/>
          </a:prstGeom>
          <a:noFill/>
        </p:spPr>
        <p:txBody>
          <a:bodyPr vert="horz" wrap="square" lIns="91440" tIns="45720" rIns="91440" bIns="45720" rtlCol="0" anchor="t" anchorCtr="0">
            <a:spAutoFit/>
          </a:bodyPr>
          <a:lstStyle/>
          <a:p>
            <a:pPr algn="l">
              <a:lnSpc>
                <a:spcPct val="100000"/>
              </a:lnSpc>
              <a:spcBef>
                <a:spcPct val="0"/>
              </a:spcBef>
            </a:pPr>
            <a:r>
              <a:rPr lang="en-US" sz="1200">
                <a:solidFill>
                  <a:srgbClr val="FFFEFE">
                    <a:alpha val="100000"/>
                  </a:srgbClr>
                </a:solidFill>
                <a:latin typeface="Noto Sans SC"/>
                <a:ea typeface="Noto Sans SC"/>
                <a:cs typeface="Noto Sans SC"/>
              </a:rPr>
              <a:t>归档要求</a:t>
            </a:r>
            <a:endParaRPr lang="en-US" sz="1200">
              <a:solidFill>
                <a:srgbClr val="FFFEFE">
                  <a:alpha val="100000"/>
                </a:srgbClr>
              </a:solidFill>
              <a:latin typeface="Noto Sans SC"/>
              <a:ea typeface="Noto Sans SC"/>
              <a:cs typeface="Noto Sans SC"/>
            </a:endParaRPr>
          </a:p>
        </p:txBody>
      </p:sp>
      <p:sp>
        <p:nvSpPr>
          <p:cNvPr id="30" name="AutoShape 30"/>
          <p:cNvSpPr/>
          <p:nvPr/>
        </p:nvSpPr>
        <p:spPr>
          <a:xfrm>
            <a:off x="11027868" y="4279021"/>
            <a:ext cx="880369" cy="707886"/>
          </a:xfrm>
          <a:prstGeom prst="rect">
            <a:avLst/>
          </a:prstGeom>
          <a:noFill/>
        </p:spPr>
        <p:txBody>
          <a:bodyPr vert="horz" wrap="none" lIns="91440" tIns="45720" rIns="91440" bIns="45720" rtlCol="0" anchor="t" anchorCtr="0">
            <a:noAutofit/>
          </a:bodyPr>
          <a:lstStyle/>
          <a:p>
            <a:pPr algn="l">
              <a:lnSpc>
                <a:spcPct val="100000"/>
              </a:lnSpc>
              <a:spcBef>
                <a:spcPct val="0"/>
              </a:spcBef>
              <a:defRPr/>
            </a:pPr>
            <a:r>
              <a:rPr lang="en-US" sz="4000">
                <a:gradFill>
                  <a:gsLst>
                    <a:gs pos="0">
                      <a:srgbClr val="FFFFFF">
                        <a:alpha val="100000"/>
                      </a:srgbClr>
                    </a:gs>
                    <a:gs pos="100000">
                      <a:schemeClr val="accent1">
                        <a:alpha val="100000"/>
                      </a:schemeClr>
                    </a:gs>
                  </a:gsLst>
                  <a:lin ang="5400000"/>
                </a:gradFill>
                <a:latin typeface="Noto Sans SC"/>
                <a:ea typeface="Noto Sans SC"/>
                <a:cs typeface="Noto Sans SC"/>
              </a:rPr>
              <a:t>05</a:t>
            </a:r>
            <a:endParaRPr lang="en-US" sz="1100"/>
          </a:p>
        </p:txBody>
      </p:sp>
      <p:sp>
        <p:nvSpPr>
          <p:cNvPr id="31" name="AutoShape 31"/>
          <p:cNvSpPr/>
          <p:nvPr/>
        </p:nvSpPr>
        <p:spPr>
          <a:xfrm>
            <a:off x="2696388" y="4015572"/>
            <a:ext cx="2125418" cy="668733"/>
          </a:xfrm>
          <a:prstGeom prst="rect">
            <a:avLst/>
          </a:prstGeom>
          <a:solidFill>
            <a:schemeClr val="accent1">
              <a:alpha val="100000"/>
            </a:schemeClr>
          </a:solidFill>
        </p:spPr>
      </p:sp>
      <p:sp>
        <p:nvSpPr>
          <p:cNvPr id="32" name="TextBox 32"/>
          <p:cNvSpPr txBox="1"/>
          <p:nvPr/>
        </p:nvSpPr>
        <p:spPr>
          <a:xfrm>
            <a:off x="2820358" y="4214742"/>
            <a:ext cx="1363980" cy="281940"/>
          </a:xfrm>
          <a:prstGeom prst="rect">
            <a:avLst/>
          </a:prstGeom>
          <a:noFill/>
        </p:spPr>
        <p:txBody>
          <a:bodyPr vert="horz" wrap="square" lIns="91440" tIns="45720" rIns="91440" bIns="45720" rtlCol="0" anchor="t" anchorCtr="0">
            <a:spAutoFit/>
          </a:bodyPr>
          <a:lstStyle/>
          <a:p>
            <a:pPr algn="l">
              <a:lnSpc>
                <a:spcPct val="100000"/>
              </a:lnSpc>
              <a:spcBef>
                <a:spcPct val="0"/>
              </a:spcBef>
            </a:pPr>
            <a:r>
              <a:rPr lang="en-US" sz="1200">
                <a:solidFill>
                  <a:srgbClr val="FAFBFB">
                    <a:alpha val="100000"/>
                  </a:srgbClr>
                </a:solidFill>
                <a:latin typeface="Noto Sans SC"/>
                <a:ea typeface="Noto Sans SC"/>
                <a:cs typeface="Noto Sans SC"/>
              </a:rPr>
              <a:t>定制要点</a:t>
            </a:r>
            <a:endParaRPr lang="en-US" sz="1200">
              <a:solidFill>
                <a:srgbClr val="FAFBFB">
                  <a:alpha val="100000"/>
                </a:srgbClr>
              </a:solidFill>
              <a:latin typeface="Noto Sans SC"/>
              <a:ea typeface="Noto Sans SC"/>
              <a:cs typeface="Noto Sans SC"/>
            </a:endParaRPr>
          </a:p>
        </p:txBody>
      </p:sp>
      <p:sp>
        <p:nvSpPr>
          <p:cNvPr id="33" name="AutoShape 33"/>
          <p:cNvSpPr/>
          <p:nvPr/>
        </p:nvSpPr>
        <p:spPr>
          <a:xfrm>
            <a:off x="4026838" y="4017516"/>
            <a:ext cx="880369" cy="707886"/>
          </a:xfrm>
          <a:prstGeom prst="rect">
            <a:avLst/>
          </a:prstGeom>
          <a:noFill/>
        </p:spPr>
        <p:txBody>
          <a:bodyPr vert="horz" wrap="none" lIns="91440" tIns="45720" rIns="91440" bIns="45720" rtlCol="0" anchor="t" anchorCtr="0">
            <a:noAutofit/>
          </a:bodyPr>
          <a:lstStyle/>
          <a:p>
            <a:pPr algn="l">
              <a:defRPr/>
            </a:pPr>
            <a:r>
              <a:rPr lang="en-US" sz="4000">
                <a:gradFill>
                  <a:gsLst>
                    <a:gs pos="0">
                      <a:srgbClr val="FFFFFF">
                        <a:alpha val="100000"/>
                      </a:srgbClr>
                    </a:gs>
                    <a:gs pos="96000">
                      <a:schemeClr val="accent1">
                        <a:alpha val="100000"/>
                      </a:schemeClr>
                    </a:gs>
                  </a:gsLst>
                  <a:lin ang="5400000"/>
                </a:gradFill>
                <a:latin typeface="Noto Sans SC"/>
                <a:ea typeface="Noto Sans SC"/>
                <a:cs typeface="Noto Sans SC"/>
              </a:rPr>
              <a:t>02</a:t>
            </a:r>
            <a:endParaRPr lang="en-US" sz="1100"/>
          </a:p>
        </p:txBody>
      </p:sp>
      <p:sp>
        <p:nvSpPr>
          <p:cNvPr id="34" name="AutoShape 34"/>
          <p:cNvSpPr/>
          <p:nvPr/>
        </p:nvSpPr>
        <p:spPr>
          <a:xfrm>
            <a:off x="5030013" y="3761099"/>
            <a:ext cx="2125418" cy="696918"/>
          </a:xfrm>
          <a:prstGeom prst="rect">
            <a:avLst/>
          </a:prstGeom>
          <a:solidFill>
            <a:schemeClr val="accent1">
              <a:alpha val="100000"/>
            </a:schemeClr>
          </a:solidFill>
        </p:spPr>
      </p:sp>
      <p:sp>
        <p:nvSpPr>
          <p:cNvPr id="35" name="TextBox 35"/>
          <p:cNvSpPr txBox="1"/>
          <p:nvPr/>
        </p:nvSpPr>
        <p:spPr>
          <a:xfrm>
            <a:off x="5153983" y="3967322"/>
            <a:ext cx="1363980" cy="281940"/>
          </a:xfrm>
          <a:prstGeom prst="rect">
            <a:avLst/>
          </a:prstGeom>
          <a:noFill/>
        </p:spPr>
        <p:txBody>
          <a:bodyPr vert="horz" wrap="square" lIns="91440" tIns="45720" rIns="91440" bIns="45720" rtlCol="0" anchor="t" anchorCtr="0">
            <a:spAutoFit/>
          </a:bodyPr>
          <a:lstStyle/>
          <a:p>
            <a:pPr algn="l">
              <a:lnSpc>
                <a:spcPct val="100000"/>
              </a:lnSpc>
              <a:spcBef>
                <a:spcPct val="0"/>
              </a:spcBef>
            </a:pPr>
            <a:r>
              <a:rPr lang="en-US" sz="1200">
                <a:solidFill>
                  <a:srgbClr val="FBFDFD">
                    <a:alpha val="100000"/>
                  </a:srgbClr>
                </a:solidFill>
                <a:latin typeface="Noto Sans SC"/>
                <a:ea typeface="Noto Sans SC"/>
                <a:cs typeface="Noto Sans SC"/>
              </a:rPr>
              <a:t>人员安排</a:t>
            </a:r>
            <a:endParaRPr lang="en-US" sz="1200">
              <a:solidFill>
                <a:srgbClr val="FBFDFD">
                  <a:alpha val="100000"/>
                </a:srgbClr>
              </a:solidFill>
              <a:latin typeface="Noto Sans SC"/>
              <a:ea typeface="Noto Sans SC"/>
              <a:cs typeface="Noto Sans SC"/>
            </a:endParaRPr>
          </a:p>
        </p:txBody>
      </p:sp>
      <p:sp>
        <p:nvSpPr>
          <p:cNvPr id="36" name="AutoShape 36"/>
          <p:cNvSpPr/>
          <p:nvPr/>
        </p:nvSpPr>
        <p:spPr>
          <a:xfrm>
            <a:off x="6341413" y="3770096"/>
            <a:ext cx="880369" cy="707886"/>
          </a:xfrm>
          <a:prstGeom prst="rect">
            <a:avLst/>
          </a:prstGeom>
          <a:noFill/>
        </p:spPr>
        <p:txBody>
          <a:bodyPr vert="horz" wrap="none" lIns="91440" tIns="45720" rIns="91440" bIns="45720" rtlCol="0" anchor="t" anchorCtr="0">
            <a:noAutofit/>
          </a:bodyPr>
          <a:lstStyle/>
          <a:p>
            <a:pPr algn="l">
              <a:defRPr/>
            </a:pPr>
            <a:r>
              <a:rPr lang="en-US" sz="4000">
                <a:gradFill>
                  <a:gsLst>
                    <a:gs pos="0">
                      <a:srgbClr val="FFFFFF">
                        <a:alpha val="100000"/>
                      </a:srgbClr>
                    </a:gs>
                    <a:gs pos="96000">
                      <a:schemeClr val="accent1">
                        <a:alpha val="100000"/>
                      </a:schemeClr>
                    </a:gs>
                  </a:gsLst>
                  <a:lin ang="5400000"/>
                </a:gradFill>
                <a:latin typeface="Noto Sans SC"/>
                <a:ea typeface="Noto Sans SC"/>
                <a:cs typeface="Noto Sans SC"/>
              </a:rPr>
              <a:t>03</a:t>
            </a:r>
            <a:endParaRPr lang="en-US" sz="1100"/>
          </a:p>
        </p:txBody>
      </p:sp>
      <p:sp>
        <p:nvSpPr>
          <p:cNvPr id="37" name="AutoShape 37"/>
          <p:cNvSpPr/>
          <p:nvPr/>
        </p:nvSpPr>
        <p:spPr>
          <a:xfrm>
            <a:off x="7354113" y="4015572"/>
            <a:ext cx="2125418" cy="668733"/>
          </a:xfrm>
          <a:prstGeom prst="rect">
            <a:avLst/>
          </a:prstGeom>
          <a:solidFill>
            <a:schemeClr val="accent1">
              <a:alpha val="100000"/>
            </a:schemeClr>
          </a:solidFill>
        </p:spPr>
      </p:sp>
      <p:sp>
        <p:nvSpPr>
          <p:cNvPr id="38" name="TextBox 38"/>
          <p:cNvSpPr txBox="1"/>
          <p:nvPr/>
        </p:nvSpPr>
        <p:spPr>
          <a:xfrm>
            <a:off x="7478083" y="4200877"/>
            <a:ext cx="1373505" cy="281940"/>
          </a:xfrm>
          <a:prstGeom prst="rect">
            <a:avLst/>
          </a:prstGeom>
          <a:noFill/>
        </p:spPr>
        <p:txBody>
          <a:bodyPr vert="horz" wrap="square" lIns="91440" tIns="45720" rIns="91440" bIns="45720" rtlCol="0" anchor="t" anchorCtr="0">
            <a:spAutoFit/>
          </a:bodyPr>
          <a:lstStyle/>
          <a:p>
            <a:pPr algn="l">
              <a:lnSpc>
                <a:spcPct val="100000"/>
              </a:lnSpc>
              <a:spcBef>
                <a:spcPct val="0"/>
              </a:spcBef>
            </a:pPr>
            <a:r>
              <a:rPr lang="en-US" sz="1200">
                <a:solidFill>
                  <a:srgbClr val="FFFEFE">
                    <a:alpha val="100000"/>
                  </a:srgbClr>
                </a:solidFill>
                <a:latin typeface="Noto Sans SC"/>
                <a:ea typeface="Noto Sans SC"/>
                <a:cs typeface="Noto Sans SC"/>
              </a:rPr>
              <a:t>应对措施</a:t>
            </a:r>
            <a:endParaRPr lang="en-US" sz="1200">
              <a:solidFill>
                <a:srgbClr val="FFFEFE">
                  <a:alpha val="100000"/>
                </a:srgbClr>
              </a:solidFill>
              <a:latin typeface="Noto Sans SC"/>
              <a:ea typeface="Noto Sans SC"/>
              <a:cs typeface="Noto Sans SC"/>
            </a:endParaRPr>
          </a:p>
        </p:txBody>
      </p:sp>
      <p:sp>
        <p:nvSpPr>
          <p:cNvPr id="39" name="AutoShape 39"/>
          <p:cNvSpPr/>
          <p:nvPr/>
        </p:nvSpPr>
        <p:spPr>
          <a:xfrm>
            <a:off x="8665513" y="3998466"/>
            <a:ext cx="880369" cy="707886"/>
          </a:xfrm>
          <a:prstGeom prst="rect">
            <a:avLst/>
          </a:prstGeom>
          <a:noFill/>
        </p:spPr>
        <p:txBody>
          <a:bodyPr vert="horz" wrap="none" lIns="91440" tIns="45720" rIns="91440" bIns="45720" rtlCol="0" anchor="t" anchorCtr="0">
            <a:noAutofit/>
          </a:bodyPr>
          <a:lstStyle/>
          <a:p>
            <a:pPr algn="l">
              <a:defRPr/>
            </a:pPr>
            <a:r>
              <a:rPr lang="en-US" sz="4000">
                <a:gradFill>
                  <a:gsLst>
                    <a:gs pos="0">
                      <a:srgbClr val="FFFFFF">
                        <a:alpha val="100000"/>
                      </a:srgbClr>
                    </a:gs>
                    <a:gs pos="96000">
                      <a:schemeClr val="accent1">
                        <a:alpha val="100000"/>
                      </a:schemeClr>
                    </a:gs>
                  </a:gsLst>
                  <a:lin ang="5400000"/>
                </a:gradFill>
                <a:latin typeface="Noto Sans SC"/>
                <a:ea typeface="Noto Sans SC"/>
                <a:cs typeface="Noto Sans SC"/>
              </a:rPr>
              <a:t>04</a:t>
            </a:r>
            <a:endParaRPr lang="en-US" sz="1100"/>
          </a:p>
        </p:txBody>
      </p:sp>
      <p:sp>
        <p:nvSpPr>
          <p:cNvPr id="40" name="TextBox 40"/>
          <p:cNvSpPr txBox="1"/>
          <p:nvPr/>
        </p:nvSpPr>
        <p:spPr>
          <a:xfrm>
            <a:off x="690272" y="5186031"/>
            <a:ext cx="1438275"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根据产品风险等级确定审核频次，结合生产节拍规划审核时间节点。</a:t>
            </a:r>
            <a:endParaRPr lang="en-US" sz="1000">
              <a:solidFill>
                <a:schemeClr val="dk1">
                  <a:alpha val="100000"/>
                </a:schemeClr>
              </a:solidFill>
              <a:latin typeface="Noto Sans SC"/>
              <a:ea typeface="Noto Sans SC"/>
              <a:cs typeface="Noto Sans SC"/>
            </a:endParaRPr>
          </a:p>
        </p:txBody>
      </p:sp>
      <p:sp>
        <p:nvSpPr>
          <p:cNvPr id="41" name="TextBox 41"/>
          <p:cNvSpPr txBox="1"/>
          <p:nvPr/>
        </p:nvSpPr>
        <p:spPr>
          <a:xfrm>
            <a:off x="690272" y="5867518"/>
            <a:ext cx="1438275"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通过计划制定确保审核覆盖所有关键过程要素。</a:t>
            </a:r>
            <a:endParaRPr lang="en-US" sz="1000">
              <a:solidFill>
                <a:schemeClr val="dk1">
                  <a:alpha val="100000"/>
                </a:schemeClr>
              </a:solidFill>
              <a:latin typeface="Noto Sans SC"/>
              <a:ea typeface="Noto Sans SC"/>
              <a:cs typeface="Noto Sans SC"/>
            </a:endParaRPr>
          </a:p>
        </p:txBody>
      </p:sp>
      <p:sp>
        <p:nvSpPr>
          <p:cNvPr id="42" name="TextBox 42"/>
          <p:cNvSpPr txBox="1"/>
          <p:nvPr/>
        </p:nvSpPr>
        <p:spPr>
          <a:xfrm>
            <a:off x="10049778" y="5186031"/>
            <a:ext cx="1438275"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建立审核文档编号规则，确保版本受控。</a:t>
            </a:r>
            <a:endParaRPr lang="en-US" sz="1000">
              <a:solidFill>
                <a:schemeClr val="dk1">
                  <a:alpha val="100000"/>
                </a:schemeClr>
              </a:solidFill>
              <a:latin typeface="Noto Sans SC"/>
              <a:ea typeface="Noto Sans SC"/>
              <a:cs typeface="Noto Sans SC"/>
            </a:endParaRPr>
          </a:p>
        </p:txBody>
      </p:sp>
      <p:sp>
        <p:nvSpPr>
          <p:cNvPr id="43" name="TextBox 43"/>
          <p:cNvSpPr txBox="1"/>
          <p:nvPr/>
        </p:nvSpPr>
        <p:spPr>
          <a:xfrm>
            <a:off x="10049778" y="5867518"/>
            <a:ext cx="1438275" cy="542925"/>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通过文件标准化管理满足认证机构追溯要求。</a:t>
            </a:r>
            <a:endParaRPr lang="en-US" sz="1000">
              <a:solidFill>
                <a:schemeClr val="dk1">
                  <a:alpha val="100000"/>
                </a:schemeClr>
              </a:solidFill>
              <a:latin typeface="Noto Sans SC"/>
              <a:ea typeface="Noto Sans SC"/>
              <a:cs typeface="Noto Sans SC"/>
            </a:endParaRPr>
          </a:p>
        </p:txBody>
      </p:sp>
      <p:sp>
        <p:nvSpPr>
          <p:cNvPr id="44" name="TextBox 44"/>
          <p:cNvSpPr txBox="1"/>
          <p:nvPr/>
        </p:nvSpPr>
        <p:spPr>
          <a:xfrm>
            <a:off x="3054918" y="4912342"/>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依据VDA6.3标准条款设计检查项，覆盖P2-P7全过程要求。</a:t>
            </a:r>
            <a:endParaRPr lang="en-US" sz="1000">
              <a:solidFill>
                <a:schemeClr val="dk1">
                  <a:alpha val="100000"/>
                </a:schemeClr>
              </a:solidFill>
              <a:latin typeface="Noto Sans SC"/>
              <a:ea typeface="Noto Sans SC"/>
              <a:cs typeface="Noto Sans SC"/>
            </a:endParaRPr>
          </a:p>
        </p:txBody>
      </p:sp>
      <p:sp>
        <p:nvSpPr>
          <p:cNvPr id="45" name="TextBox 45"/>
          <p:cNvSpPr txBox="1"/>
          <p:nvPr/>
        </p:nvSpPr>
        <p:spPr>
          <a:xfrm>
            <a:off x="3054918" y="5436861"/>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结合企业实际流程定制检查内容，确保审核条款可执行。</a:t>
            </a:r>
            <a:endParaRPr lang="en-US" sz="1000">
              <a:solidFill>
                <a:schemeClr val="dk1">
                  <a:alpha val="100000"/>
                </a:schemeClr>
              </a:solidFill>
              <a:latin typeface="Noto Sans SC"/>
              <a:ea typeface="Noto Sans SC"/>
              <a:cs typeface="Noto Sans SC"/>
            </a:endParaRPr>
          </a:p>
        </p:txBody>
      </p:sp>
      <p:sp>
        <p:nvSpPr>
          <p:cNvPr id="46" name="TextBox 46"/>
          <p:cNvSpPr txBox="1"/>
          <p:nvPr/>
        </p:nvSpPr>
        <p:spPr>
          <a:xfrm>
            <a:off x="3054918" y="5951210"/>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通过检查表标准化实现审核结果的可比性和可追溯性。</a:t>
            </a:r>
            <a:endParaRPr lang="en-US" sz="1000">
              <a:solidFill>
                <a:schemeClr val="dk1">
                  <a:alpha val="100000"/>
                </a:schemeClr>
              </a:solidFill>
              <a:latin typeface="Noto Sans SC"/>
              <a:ea typeface="Noto Sans SC"/>
              <a:cs typeface="Noto Sans SC"/>
            </a:endParaRPr>
          </a:p>
        </p:txBody>
      </p:sp>
      <p:sp>
        <p:nvSpPr>
          <p:cNvPr id="47" name="TextBox 47"/>
          <p:cNvSpPr txBox="1"/>
          <p:nvPr/>
        </p:nvSpPr>
        <p:spPr>
          <a:xfrm>
            <a:off x="7712643" y="4912342"/>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识别潜在审核障碍并制定应急预案。</a:t>
            </a:r>
            <a:endParaRPr lang="en-US" sz="1000">
              <a:solidFill>
                <a:schemeClr val="dk1">
                  <a:alpha val="100000"/>
                </a:schemeClr>
              </a:solidFill>
              <a:latin typeface="Noto Sans SC"/>
              <a:ea typeface="Noto Sans SC"/>
              <a:cs typeface="Noto Sans SC"/>
            </a:endParaRPr>
          </a:p>
        </p:txBody>
      </p:sp>
      <p:sp>
        <p:nvSpPr>
          <p:cNvPr id="48" name="TextBox 48"/>
          <p:cNvSpPr txBox="1"/>
          <p:nvPr/>
        </p:nvSpPr>
        <p:spPr>
          <a:xfrm>
            <a:off x="7712643" y="5436861"/>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准备替代方案应对突发产线异常。</a:t>
            </a:r>
            <a:endParaRPr lang="en-US" sz="1000">
              <a:solidFill>
                <a:schemeClr val="dk1">
                  <a:alpha val="100000"/>
                </a:schemeClr>
              </a:solidFill>
              <a:latin typeface="Noto Sans SC"/>
              <a:ea typeface="Noto Sans SC"/>
              <a:cs typeface="Noto Sans SC"/>
            </a:endParaRPr>
          </a:p>
        </p:txBody>
      </p:sp>
      <p:sp>
        <p:nvSpPr>
          <p:cNvPr id="49" name="TextBox 49"/>
          <p:cNvSpPr txBox="1"/>
          <p:nvPr/>
        </p:nvSpPr>
        <p:spPr>
          <a:xfrm>
            <a:off x="7712643" y="5951210"/>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通过风险管控提高审核计划执行成功率。</a:t>
            </a:r>
            <a:endParaRPr lang="en-US" sz="1000">
              <a:solidFill>
                <a:schemeClr val="dk1">
                  <a:alpha val="100000"/>
                </a:schemeClr>
              </a:solidFill>
              <a:latin typeface="Noto Sans SC"/>
              <a:ea typeface="Noto Sans SC"/>
              <a:cs typeface="Noto Sans SC"/>
            </a:endParaRPr>
          </a:p>
        </p:txBody>
      </p:sp>
      <p:sp>
        <p:nvSpPr>
          <p:cNvPr id="50" name="TextBox 50"/>
          <p:cNvSpPr txBox="1"/>
          <p:nvPr/>
        </p:nvSpPr>
        <p:spPr>
          <a:xfrm>
            <a:off x="5383780" y="4656708"/>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组建跨部门审核小组，明确成员资质要求。</a:t>
            </a:r>
            <a:endParaRPr lang="en-US" sz="1000">
              <a:solidFill>
                <a:schemeClr val="dk1">
                  <a:alpha val="100000"/>
                </a:schemeClr>
              </a:solidFill>
              <a:latin typeface="Noto Sans SC"/>
              <a:ea typeface="Noto Sans SC"/>
              <a:cs typeface="Noto Sans SC"/>
            </a:endParaRPr>
          </a:p>
        </p:txBody>
      </p:sp>
      <p:sp>
        <p:nvSpPr>
          <p:cNvPr id="51" name="TextBox 51"/>
          <p:cNvSpPr txBox="1"/>
          <p:nvPr/>
        </p:nvSpPr>
        <p:spPr>
          <a:xfrm>
            <a:off x="5383780" y="5181227"/>
            <a:ext cx="1438275" cy="36195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协调生产计划预留审核窗口期。</a:t>
            </a:r>
            <a:endParaRPr lang="en-US" sz="1000">
              <a:solidFill>
                <a:schemeClr val="dk1">
                  <a:alpha val="100000"/>
                </a:schemeClr>
              </a:solidFill>
              <a:latin typeface="Noto Sans SC"/>
              <a:ea typeface="Noto Sans SC"/>
              <a:cs typeface="Noto Sans SC"/>
            </a:endParaRPr>
          </a:p>
        </p:txBody>
      </p:sp>
      <p:sp>
        <p:nvSpPr>
          <p:cNvPr id="52" name="TextBox 52"/>
          <p:cNvSpPr txBox="1"/>
          <p:nvPr/>
        </p:nvSpPr>
        <p:spPr>
          <a:xfrm>
            <a:off x="5383780" y="5695576"/>
            <a:ext cx="1438275" cy="723900"/>
          </a:xfrm>
          <a:prstGeom prst="rect">
            <a:avLst/>
          </a:prstGeom>
          <a:noFill/>
        </p:spPr>
        <p:txBody>
          <a:bodyPr vert="horz" wrap="square" lIns="0" tIns="0" rIns="0" bIns="0" rtlCol="0" anchor="t" anchorCtr="0">
            <a:spAutoFit/>
          </a:bodyPr>
          <a:lstStyle/>
          <a:p>
            <a:pPr algn="l">
              <a:lnSpc>
                <a:spcPct val="114000"/>
              </a:lnSpc>
              <a:spcBef>
                <a:spcPct val="0"/>
              </a:spcBef>
            </a:pPr>
            <a:r>
              <a:rPr lang="en-US" sz="1000">
                <a:solidFill>
                  <a:schemeClr val="dk1">
                    <a:alpha val="100000"/>
                  </a:schemeClr>
                </a:solidFill>
                <a:latin typeface="Noto Sans SC"/>
                <a:ea typeface="Noto Sans SC"/>
                <a:cs typeface="Noto Sans SC"/>
              </a:rPr>
              <a:t>通过资源优化配置保障审核活动顺利实施。</a:t>
            </a:r>
            <a:endParaRPr lang="en-US" sz="1000">
              <a:solidFill>
                <a:schemeClr val="dk1">
                  <a:alpha val="100000"/>
                </a:schemeClr>
              </a:solidFill>
              <a:latin typeface="Noto Sans SC"/>
              <a:ea typeface="Noto Sans SC"/>
              <a:cs typeface="Noto Sans SC"/>
            </a:endParaRPr>
          </a:p>
        </p:txBody>
      </p:sp>
      <p:sp>
        <p:nvSpPr>
          <p:cNvPr id="53" name="Freeform 53"/>
          <p:cNvSpPr/>
          <p:nvPr/>
        </p:nvSpPr>
        <p:spPr>
          <a:xfrm>
            <a:off x="1307454" y="2880389"/>
            <a:ext cx="285637" cy="340022"/>
          </a:xfrm>
          <a:custGeom>
            <a:avLst/>
            <a:gdLst/>
            <a:ahLst/>
            <a:cxnLst/>
            <a:rect l="l" t="t" r="r" b="b"/>
            <a:pathLst>
              <a:path w="401" h="478">
                <a:moveTo>
                  <a:pt x="401" y="89"/>
                </a:moveTo>
                <a:lnTo>
                  <a:pt x="401" y="293"/>
                </a:lnTo>
                <a:cubicBezTo>
                  <a:pt x="292" y="212"/>
                  <a:pt x="182" y="375"/>
                  <a:pt x="73" y="293"/>
                </a:cubicBezTo>
                <a:lnTo>
                  <a:pt x="73" y="89"/>
                </a:lnTo>
                <a:cubicBezTo>
                  <a:pt x="182" y="171"/>
                  <a:pt x="292" y="7"/>
                  <a:pt x="401" y="89"/>
                </a:cubicBezTo>
                <a:close/>
              </a:path>
              <a:path w="401" h="478">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path>
            </a:pathLst>
          </a:custGeom>
          <a:solidFill>
            <a:srgbClr val="FFFFFF">
              <a:alpha val="100000"/>
            </a:srgbClr>
          </a:solidFill>
        </p:spPr>
      </p:sp>
      <p:sp>
        <p:nvSpPr>
          <p:cNvPr id="54" name="Freeform 54"/>
          <p:cNvSpPr/>
          <p:nvPr/>
        </p:nvSpPr>
        <p:spPr>
          <a:xfrm>
            <a:off x="10656484" y="2899439"/>
            <a:ext cx="285637" cy="340022"/>
          </a:xfrm>
          <a:custGeom>
            <a:avLst/>
            <a:gdLst/>
            <a:ahLst/>
            <a:cxnLst/>
            <a:rect l="l" t="t" r="r" b="b"/>
            <a:pathLst>
              <a:path w="401" h="478">
                <a:moveTo>
                  <a:pt x="401" y="89"/>
                </a:moveTo>
                <a:lnTo>
                  <a:pt x="401" y="293"/>
                </a:lnTo>
                <a:cubicBezTo>
                  <a:pt x="292" y="212"/>
                  <a:pt x="182" y="375"/>
                  <a:pt x="73" y="293"/>
                </a:cubicBezTo>
                <a:lnTo>
                  <a:pt x="73" y="89"/>
                </a:lnTo>
                <a:cubicBezTo>
                  <a:pt x="182" y="171"/>
                  <a:pt x="292" y="7"/>
                  <a:pt x="401" y="89"/>
                </a:cubicBezTo>
                <a:close/>
              </a:path>
              <a:path w="401" h="478">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path>
            </a:pathLst>
          </a:custGeom>
          <a:solidFill>
            <a:srgbClr val="FFFFFF">
              <a:alpha val="100000"/>
            </a:srgbClr>
          </a:solidFill>
        </p:spPr>
      </p:sp>
      <p:sp>
        <p:nvSpPr>
          <p:cNvPr id="55" name="TextBox 55"/>
          <p:cNvSpPr txBox="1"/>
          <p:nvPr/>
        </p:nvSpPr>
        <p:spPr>
          <a:xfrm>
            <a:off x="906809" y="519647"/>
            <a:ext cx="5716905" cy="234315"/>
          </a:xfrm>
          <a:prstGeom prst="rect">
            <a:avLst/>
          </a:prstGeom>
        </p:spPr>
        <p:txBody>
          <a:bodyPr vert="horz" wrap="square" lIns="91440" tIns="45720" rIns="91440" bIns="45720" rtlCol="0" anchor="t" anchorCtr="0">
            <a:spAutoFit/>
          </a:bodyPr>
          <a:lstStyle/>
          <a:p>
            <a:pPr>
              <a:lnSpc>
                <a:spcPct val="100000"/>
              </a:lnSpc>
              <a:spcBef>
                <a:spcPts val="375"/>
              </a:spcBef>
            </a:pPr>
            <a:endParaRPr lang="en-US" sz="900">
              <a:solidFill>
                <a:srgbClr val="101010">
                  <a:alpha val="100000"/>
                </a:srgbClr>
              </a:solidFill>
              <a:latin typeface="Noto Sans SC"/>
              <a:ea typeface="Noto Sans SC"/>
              <a:cs typeface="Noto Sans SC"/>
            </a:endParaRPr>
          </a:p>
        </p:txBody>
      </p:sp>
      <p:sp>
        <p:nvSpPr>
          <p:cNvPr id="56" name="TextBox 5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审核计划与检查表定制</a:t>
            </a:r>
            <a:endParaRPr lang="en-US" sz="3000" b="1">
              <a:solidFill>
                <a:schemeClr val="dk2">
                  <a:alpha val="100000"/>
                </a:schemeClr>
              </a:solidFill>
              <a:latin typeface="Noto Sans SC"/>
              <a:ea typeface="Noto Sans SC"/>
              <a:cs typeface="Noto Sans SC"/>
            </a:endParaRPr>
          </a:p>
        </p:txBody>
      </p:sp>
      <p:sp>
        <p:nvSpPr>
          <p:cNvPr id="57" name="Freeform 57"/>
          <p:cNvSpPr/>
          <p:nvPr/>
        </p:nvSpPr>
        <p:spPr>
          <a:xfrm>
            <a:off x="3552466" y="2463591"/>
            <a:ext cx="423687" cy="398229"/>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9F4F4">
              <a:alpha val="100000"/>
            </a:srgbClr>
          </a:solidFill>
        </p:spPr>
      </p:sp>
      <p:sp>
        <p:nvSpPr>
          <p:cNvPr id="58" name="Freeform 58"/>
          <p:cNvSpPr/>
          <p:nvPr/>
        </p:nvSpPr>
        <p:spPr>
          <a:xfrm>
            <a:off x="8245909" y="2464759"/>
            <a:ext cx="423687" cy="398229"/>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9F6F6">
              <a:alpha val="100000"/>
            </a:srgbClr>
          </a:solidFill>
        </p:spPr>
      </p:sp>
      <p:sp>
        <p:nvSpPr>
          <p:cNvPr id="59" name="Freeform 59"/>
          <p:cNvSpPr/>
          <p:nvPr/>
        </p:nvSpPr>
        <p:spPr>
          <a:xfrm>
            <a:off x="5906295" y="2317994"/>
            <a:ext cx="423687" cy="398229"/>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9F6F6">
              <a:alpha val="100000"/>
            </a:srgbClr>
          </a:solid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现场取证技巧与方法</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384075" y="1963339"/>
            <a:ext cx="3637467" cy="1772200"/>
          </a:xfrm>
          <a:prstGeom prst="roundRect">
            <a:avLst>
              <a:gd name="adj" fmla="val 7233"/>
            </a:avLst>
          </a:prstGeom>
          <a:solidFill>
            <a:schemeClr val="lt2">
              <a:alpha val="61000"/>
            </a:schemeClr>
          </a:solidFill>
        </p:spPr>
      </p:sp>
      <p:sp>
        <p:nvSpPr>
          <p:cNvPr id="4" name="TextBox 4"/>
          <p:cNvSpPr txBox="1"/>
          <p:nvPr/>
        </p:nvSpPr>
        <p:spPr>
          <a:xfrm>
            <a:off x="454011"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从人（操作规范性）、机（设备状态标识）、料（物料追溯性）、法（工艺执行符合性）四个维度同步取证。</a:t>
            </a:r>
            <a:endParaRPr lang="en-US" sz="1250">
              <a:solidFill>
                <a:schemeClr val="dk1">
                  <a:alpha val="100000"/>
                </a:schemeClr>
              </a:solidFill>
              <a:latin typeface="Noto Sans SC"/>
              <a:ea typeface="Noto Sans SC"/>
              <a:cs typeface="Noto Sans SC"/>
            </a:endParaRPr>
          </a:p>
        </p:txBody>
      </p:sp>
      <p:sp>
        <p:nvSpPr>
          <p:cNvPr id="5" name="TextBox 5"/>
          <p:cNvSpPr txBox="1"/>
          <p:nvPr/>
        </p:nvSpPr>
        <p:spPr>
          <a:xfrm>
            <a:off x="358275"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过程观察四象限法</a:t>
            </a:r>
            <a:endParaRPr lang="en-US" sz="1700" b="1">
              <a:solidFill>
                <a:schemeClr val="accent1">
                  <a:alpha val="100000"/>
                </a:schemeClr>
              </a:solidFill>
              <a:latin typeface="Noto Sans SC"/>
              <a:ea typeface="Noto Sans SC"/>
              <a:cs typeface="Noto Sans SC"/>
            </a:endParaRPr>
          </a:p>
        </p:txBody>
      </p:sp>
      <p:sp>
        <p:nvSpPr>
          <p:cNvPr id="6" name="AutoShape 6"/>
          <p:cNvSpPr/>
          <p:nvPr/>
        </p:nvSpPr>
        <p:spPr>
          <a:xfrm>
            <a:off x="4297736" y="1963339"/>
            <a:ext cx="3637467" cy="1772200"/>
          </a:xfrm>
          <a:prstGeom prst="roundRect">
            <a:avLst>
              <a:gd name="adj" fmla="val 7233"/>
            </a:avLst>
          </a:prstGeom>
          <a:solidFill>
            <a:schemeClr val="lt2">
              <a:alpha val="61000"/>
            </a:schemeClr>
          </a:solidFill>
        </p:spPr>
      </p:sp>
      <p:sp>
        <p:nvSpPr>
          <p:cNvPr id="7" name="TextBox 7"/>
          <p:cNvSpPr txBox="1"/>
          <p:nvPr/>
        </p:nvSpPr>
        <p:spPr>
          <a:xfrm>
            <a:off x="4367671"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采用“文件→记录→访谈→实操”的递进式验证，先核查PFMEA与控制计划一致性，再观察现场实际执行差异。</a:t>
            </a:r>
            <a:endParaRPr lang="en-US" sz="1250">
              <a:solidFill>
                <a:schemeClr val="dk1">
                  <a:alpha val="100000"/>
                </a:schemeClr>
              </a:solidFill>
              <a:latin typeface="Noto Sans SC"/>
              <a:ea typeface="Noto Sans SC"/>
              <a:cs typeface="Noto Sans SC"/>
            </a:endParaRPr>
          </a:p>
        </p:txBody>
      </p:sp>
      <p:sp>
        <p:nvSpPr>
          <p:cNvPr id="8" name="TextBox 8"/>
          <p:cNvSpPr txBox="1"/>
          <p:nvPr/>
        </p:nvSpPr>
        <p:spPr>
          <a:xfrm>
            <a:off x="4271935"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分层审核策略</a:t>
            </a:r>
            <a:endParaRPr lang="en-US" sz="1700" b="1">
              <a:solidFill>
                <a:schemeClr val="accent1">
                  <a:alpha val="100000"/>
                </a:schemeClr>
              </a:solidFill>
              <a:latin typeface="Noto Sans SC"/>
              <a:ea typeface="Noto Sans SC"/>
              <a:cs typeface="Noto Sans SC"/>
            </a:endParaRPr>
          </a:p>
        </p:txBody>
      </p:sp>
      <p:sp>
        <p:nvSpPr>
          <p:cNvPr id="9" name="AutoShape 9"/>
          <p:cNvSpPr/>
          <p:nvPr/>
        </p:nvSpPr>
        <p:spPr>
          <a:xfrm>
            <a:off x="2127802" y="4534143"/>
            <a:ext cx="3637467" cy="1772200"/>
          </a:xfrm>
          <a:prstGeom prst="roundRect">
            <a:avLst>
              <a:gd name="adj" fmla="val 7233"/>
            </a:avLst>
          </a:prstGeom>
          <a:solidFill>
            <a:schemeClr val="lt2">
              <a:alpha val="61000"/>
            </a:schemeClr>
          </a:solidFill>
        </p:spPr>
      </p:sp>
      <p:sp>
        <p:nvSpPr>
          <p:cNvPr id="10" name="TextBox 10"/>
          <p:cNvSpPr txBox="1"/>
          <p:nvPr/>
        </p:nvSpPr>
        <p:spPr>
          <a:xfrm>
            <a:off x="2197737" y="4681702"/>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针对间歇性失效（如换模后的首件检验），采用突击审核或连续抽样方式获取真实过程数据。</a:t>
            </a:r>
            <a:endParaRPr lang="en-US" sz="1250">
              <a:solidFill>
                <a:schemeClr val="dk1">
                  <a:alpha val="100000"/>
                </a:schemeClr>
              </a:solidFill>
              <a:latin typeface="Noto Sans SC"/>
              <a:ea typeface="Noto Sans SC"/>
              <a:cs typeface="Noto Sans SC"/>
            </a:endParaRPr>
          </a:p>
        </p:txBody>
      </p:sp>
      <p:sp>
        <p:nvSpPr>
          <p:cNvPr id="11" name="TextBox 11"/>
          <p:cNvSpPr txBox="1"/>
          <p:nvPr/>
        </p:nvSpPr>
        <p:spPr>
          <a:xfrm>
            <a:off x="2102002" y="4039126"/>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瞬时状态捕捉</a:t>
            </a:r>
            <a:endParaRPr lang="en-US" sz="1700" b="1">
              <a:solidFill>
                <a:schemeClr val="accent1">
                  <a:alpha val="100000"/>
                </a:schemeClr>
              </a:solidFill>
              <a:latin typeface="Noto Sans SC"/>
              <a:ea typeface="Noto Sans SC"/>
              <a:cs typeface="Noto Sans SC"/>
            </a:endParaRPr>
          </a:p>
        </p:txBody>
      </p:sp>
      <p:sp>
        <p:nvSpPr>
          <p:cNvPr id="12" name="AutoShape 12"/>
          <p:cNvSpPr/>
          <p:nvPr/>
        </p:nvSpPr>
        <p:spPr>
          <a:xfrm>
            <a:off x="6142390" y="4534143"/>
            <a:ext cx="3637467" cy="1772200"/>
          </a:xfrm>
          <a:prstGeom prst="roundRect">
            <a:avLst>
              <a:gd name="adj" fmla="val 7233"/>
            </a:avLst>
          </a:prstGeom>
          <a:solidFill>
            <a:schemeClr val="lt2">
              <a:alpha val="61000"/>
            </a:schemeClr>
          </a:solidFill>
        </p:spPr>
      </p:sp>
      <p:sp>
        <p:nvSpPr>
          <p:cNvPr id="13" name="TextBox 13"/>
          <p:cNvSpPr txBox="1"/>
          <p:nvPr/>
        </p:nvSpPr>
        <p:spPr>
          <a:xfrm>
            <a:off x="6212325" y="4681702"/>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对比生产日志、设备报警记录、质量异常单等数据链，识别信息孤岛或数据矛盾点。</a:t>
            </a:r>
            <a:endParaRPr lang="en-US" sz="1250">
              <a:solidFill>
                <a:schemeClr val="dk1">
                  <a:alpha val="100000"/>
                </a:schemeClr>
              </a:solidFill>
              <a:latin typeface="Noto Sans SC"/>
              <a:ea typeface="Noto Sans SC"/>
              <a:cs typeface="Noto Sans SC"/>
            </a:endParaRPr>
          </a:p>
        </p:txBody>
      </p:sp>
      <p:sp>
        <p:nvSpPr>
          <p:cNvPr id="14" name="TextBox 14"/>
          <p:cNvSpPr txBox="1"/>
          <p:nvPr/>
        </p:nvSpPr>
        <p:spPr>
          <a:xfrm>
            <a:off x="6116589" y="4039126"/>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多维度交叉验证</a:t>
            </a:r>
            <a:endParaRPr lang="en-US" sz="1700" b="1">
              <a:solidFill>
                <a:schemeClr val="accent1">
                  <a:alpha val="100000"/>
                </a:schemeClr>
              </a:solidFill>
              <a:latin typeface="Noto Sans SC"/>
              <a:ea typeface="Noto Sans SC"/>
              <a:cs typeface="Noto Sans SC"/>
            </a:endParaRPr>
          </a:p>
        </p:txBody>
      </p:sp>
      <p:sp>
        <p:nvSpPr>
          <p:cNvPr id="15" name="AutoShape 15"/>
          <p:cNvSpPr/>
          <p:nvPr/>
        </p:nvSpPr>
        <p:spPr>
          <a:xfrm>
            <a:off x="8177754" y="1963339"/>
            <a:ext cx="3637467" cy="1772200"/>
          </a:xfrm>
          <a:prstGeom prst="roundRect">
            <a:avLst>
              <a:gd name="adj" fmla="val 7233"/>
            </a:avLst>
          </a:prstGeom>
          <a:solidFill>
            <a:schemeClr val="lt2">
              <a:alpha val="61000"/>
            </a:schemeClr>
          </a:solidFill>
        </p:spPr>
      </p:sp>
      <p:sp>
        <p:nvSpPr>
          <p:cNvPr id="16" name="TextBox 16"/>
          <p:cNvSpPr txBox="1"/>
          <p:nvPr/>
        </p:nvSpPr>
        <p:spPr>
          <a:xfrm>
            <a:off x="8247690"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使用5W1H提问法（如“为何设定此参数阈值？”）引导被审核方暴露过程设计逻辑，识别潜在系统性问题。</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8151954"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开放式提问技巧</a:t>
            </a:r>
            <a:endParaRPr lang="en-US" sz="1700" b="1">
              <a:solidFill>
                <a:schemeClr val="accent1">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证据记录与追溯要点</a:t>
            </a:r>
            <a:endParaRPr lang="en-US" sz="3000" b="1">
              <a:solidFill>
                <a:schemeClr val="dk2">
                  <a:alpha val="100000"/>
                </a:schemeClr>
              </a:solidFill>
              <a:latin typeface="Noto Sans SC"/>
              <a:ea typeface="Noto Sans SC"/>
              <a:cs typeface="Noto Sans SC"/>
            </a:endParaRPr>
          </a:p>
        </p:txBody>
      </p:sp>
      <p:grpSp>
        <p:nvGrpSpPr>
          <p:cNvPr id="3" name="Group 3"/>
          <p:cNvGrpSpPr/>
          <p:nvPr/>
        </p:nvGrpSpPr>
        <p:grpSpPr>
          <a:xfrm rot="0">
            <a:off x="839115" y="1512589"/>
            <a:ext cx="197186" cy="5357334"/>
            <a:chOff x="839115" y="1512589"/>
            <a:chExt cx="197186" cy="5357334"/>
          </a:xfrm>
        </p:grpSpPr>
        <p:sp>
          <p:nvSpPr>
            <p:cNvPr id="4" name="AutoShape 4"/>
            <p:cNvSpPr/>
            <p:nvPr/>
          </p:nvSpPr>
          <p:spPr>
            <a:xfrm>
              <a:off x="839115" y="1512589"/>
              <a:ext cx="197186" cy="197186"/>
            </a:xfrm>
            <a:prstGeom prst="ellipse">
              <a:avLst/>
            </a:prstGeom>
            <a:solidFill>
              <a:schemeClr val="accent1">
                <a:alpha val="100000"/>
              </a:schemeClr>
            </a:solidFill>
          </p:spPr>
        </p:sp>
        <p:sp>
          <p:nvSpPr>
            <p:cNvPr id="5" name="AutoShape 5"/>
            <p:cNvSpPr/>
            <p:nvPr/>
          </p:nvSpPr>
          <p:spPr>
            <a:xfrm>
              <a:off x="839115" y="3230148"/>
              <a:ext cx="197186" cy="197186"/>
            </a:xfrm>
            <a:prstGeom prst="ellipse">
              <a:avLst/>
            </a:prstGeom>
            <a:solidFill>
              <a:schemeClr val="accent1">
                <a:alpha val="100000"/>
              </a:schemeClr>
            </a:solidFill>
          </p:spPr>
        </p:sp>
        <p:sp>
          <p:nvSpPr>
            <p:cNvPr id="6" name="AutoShape 6"/>
            <p:cNvSpPr/>
            <p:nvPr/>
          </p:nvSpPr>
          <p:spPr>
            <a:xfrm>
              <a:off x="839115" y="4975845"/>
              <a:ext cx="197186" cy="197186"/>
            </a:xfrm>
            <a:prstGeom prst="ellipse">
              <a:avLst/>
            </a:prstGeom>
            <a:solidFill>
              <a:schemeClr val="accent1">
                <a:alpha val="100000"/>
              </a:schemeClr>
            </a:solidFill>
          </p:spPr>
        </p:sp>
        <p:cxnSp>
          <p:nvCxnSpPr>
            <p:cNvPr id="7" name="Connector 7"/>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grpSp>
        <p:nvGrpSpPr>
          <p:cNvPr id="8" name="Group 8"/>
          <p:cNvGrpSpPr/>
          <p:nvPr/>
        </p:nvGrpSpPr>
        <p:grpSpPr>
          <a:xfrm rot="0">
            <a:off x="6455568" y="1512589"/>
            <a:ext cx="197186" cy="5357334"/>
            <a:chOff x="6455568" y="1512589"/>
            <a:chExt cx="197186" cy="5357334"/>
          </a:xfrm>
        </p:grpSpPr>
        <p:sp>
          <p:nvSpPr>
            <p:cNvPr id="9" name="AutoShape 9"/>
            <p:cNvSpPr/>
            <p:nvPr/>
          </p:nvSpPr>
          <p:spPr>
            <a:xfrm>
              <a:off x="6455568" y="1512589"/>
              <a:ext cx="197186" cy="197186"/>
            </a:xfrm>
            <a:prstGeom prst="ellipse">
              <a:avLst/>
            </a:prstGeom>
            <a:solidFill>
              <a:schemeClr val="accent1">
                <a:alpha val="100000"/>
              </a:schemeClr>
            </a:solidFill>
          </p:spPr>
        </p:sp>
        <p:sp>
          <p:nvSpPr>
            <p:cNvPr id="10" name="AutoShape 10"/>
            <p:cNvSpPr/>
            <p:nvPr/>
          </p:nvSpPr>
          <p:spPr>
            <a:xfrm>
              <a:off x="6455568" y="3230148"/>
              <a:ext cx="197186" cy="197186"/>
            </a:xfrm>
            <a:prstGeom prst="ellipse">
              <a:avLst/>
            </a:prstGeom>
            <a:solidFill>
              <a:schemeClr val="accent1">
                <a:alpha val="100000"/>
              </a:schemeClr>
            </a:solidFill>
          </p:spPr>
        </p:sp>
        <p:sp>
          <p:nvSpPr>
            <p:cNvPr id="11" name="AutoShape 11"/>
            <p:cNvSpPr/>
            <p:nvPr/>
          </p:nvSpPr>
          <p:spPr>
            <a:xfrm>
              <a:off x="6455568" y="4975845"/>
              <a:ext cx="197186" cy="197186"/>
            </a:xfrm>
            <a:prstGeom prst="ellipse">
              <a:avLst/>
            </a:prstGeom>
            <a:solidFill>
              <a:schemeClr val="accent1">
                <a:alpha val="100000"/>
              </a:schemeClr>
            </a:solidFill>
          </p:spPr>
        </p:sp>
        <p:cxnSp>
          <p:nvCxnSpPr>
            <p:cNvPr id="12" name="Connector 12"/>
            <p:cNvCxnSpPr/>
            <p:nvPr/>
          </p:nvCxnSpPr>
          <p:spPr>
            <a:xfrm>
              <a:off x="6554162"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13" name="TextBox 13"/>
          <p:cNvSpPr txBox="1"/>
          <p:nvPr/>
        </p:nvSpPr>
        <p:spPr>
          <a:xfrm>
            <a:off x="1297192" y="1308287"/>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可追溯性标记</a:t>
            </a:r>
            <a:endParaRPr lang="en-US" sz="2000" b="1">
              <a:solidFill>
                <a:schemeClr val="accent1">
                  <a:alpha val="100000"/>
                </a:schemeClr>
              </a:solidFill>
              <a:latin typeface="Noto Sans SC"/>
              <a:ea typeface="Noto Sans SC"/>
              <a:cs typeface="Noto Sans SC"/>
            </a:endParaRPr>
          </a:p>
        </p:txBody>
      </p:sp>
      <p:sp>
        <p:nvSpPr>
          <p:cNvPr id="14" name="TextBox 14"/>
          <p:cNvSpPr txBox="1"/>
          <p:nvPr/>
        </p:nvSpPr>
        <p:spPr>
          <a:xfrm>
            <a:off x="1297192" y="4762018"/>
            <a:ext cx="4414526" cy="62484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非符合项分级标准</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1297192" y="3025846"/>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客观证据三要素</a:t>
            </a:r>
            <a:endParaRPr lang="en-US" sz="2000" b="1">
              <a:solidFill>
                <a:schemeClr val="accent1">
                  <a:alpha val="100000"/>
                </a:schemeClr>
              </a:solidFill>
              <a:latin typeface="Noto Sans SC"/>
              <a:ea typeface="Noto Sans SC"/>
              <a:cs typeface="Noto Sans SC"/>
            </a:endParaRPr>
          </a:p>
        </p:txBody>
      </p:sp>
      <p:sp>
        <p:nvSpPr>
          <p:cNvPr id="16" name="TextBox 16"/>
          <p:cNvSpPr txBox="1"/>
          <p:nvPr/>
        </p:nvSpPr>
        <p:spPr>
          <a:xfrm>
            <a:off x="1297192" y="1804349"/>
            <a:ext cx="4486656"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对每项审核证据标注唯一编号（如“P3-2.1”表示过程3的2.1条款），确保报告结论与原始证据可双向追溯。</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1297192" y="3543470"/>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记录必须包含事实描述（如“焊接电流显示值32A”）、来源（如“设备HMI截图”）、时间戳（如“批次2023-001”）。</a:t>
            </a:r>
            <a:endParaRPr lang="en-US" sz="1500">
              <a:solidFill>
                <a:schemeClr val="dk1">
                  <a:alpha val="100000"/>
                </a:schemeClr>
              </a:solidFill>
              <a:latin typeface="Noto Sans SC"/>
              <a:ea typeface="Noto Sans SC"/>
              <a:cs typeface="Noto Sans SC"/>
            </a:endParaRPr>
          </a:p>
        </p:txBody>
      </p:sp>
      <p:sp>
        <p:nvSpPr>
          <p:cNvPr id="18" name="TextBox 18"/>
          <p:cNvSpPr txBox="1"/>
          <p:nvPr/>
        </p:nvSpPr>
        <p:spPr>
          <a:xfrm>
            <a:off x="1297192" y="5282464"/>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根据不符合项的严重程度（如客户投诉风险、过程失控概率）划分Major/Minor等级，并关联VDA6.3的P6/P7评分规则。</a:t>
            </a:r>
            <a:endParaRPr lang="en-US" sz="1500">
              <a:solidFill>
                <a:schemeClr val="dk1">
                  <a:alpha val="100000"/>
                </a:schemeClr>
              </a:solidFill>
              <a:latin typeface="Noto Sans SC"/>
              <a:ea typeface="Noto Sans SC"/>
              <a:cs typeface="Noto Sans SC"/>
            </a:endParaRPr>
          </a:p>
        </p:txBody>
      </p:sp>
      <p:sp>
        <p:nvSpPr>
          <p:cNvPr id="19" name="TextBox 19"/>
          <p:cNvSpPr txBox="1"/>
          <p:nvPr/>
        </p:nvSpPr>
        <p:spPr>
          <a:xfrm>
            <a:off x="6865764" y="1308287"/>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影像资料规范</a:t>
            </a:r>
            <a:endParaRPr lang="en-US" sz="2000" b="1">
              <a:solidFill>
                <a:schemeClr val="accent1">
                  <a:alpha val="100000"/>
                </a:schemeClr>
              </a:solidFill>
              <a:latin typeface="Noto Sans SC"/>
              <a:ea typeface="Noto Sans SC"/>
              <a:cs typeface="Noto Sans SC"/>
            </a:endParaRPr>
          </a:p>
        </p:txBody>
      </p:sp>
      <p:sp>
        <p:nvSpPr>
          <p:cNvPr id="20" name="TextBox 20"/>
          <p:cNvSpPr txBox="1"/>
          <p:nvPr/>
        </p:nvSpPr>
        <p:spPr>
          <a:xfrm>
            <a:off x="6865764" y="3025846"/>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电子化存档系统</a:t>
            </a:r>
            <a:endParaRPr lang="en-US" sz="2000" b="1">
              <a:solidFill>
                <a:schemeClr val="accent1">
                  <a:alpha val="100000"/>
                </a:schemeClr>
              </a:solidFill>
              <a:latin typeface="Noto Sans SC"/>
              <a:ea typeface="Noto Sans SC"/>
              <a:cs typeface="Noto Sans SC"/>
            </a:endParaRPr>
          </a:p>
        </p:txBody>
      </p:sp>
      <p:sp>
        <p:nvSpPr>
          <p:cNvPr id="21" name="TextBox 21"/>
          <p:cNvSpPr txBox="1"/>
          <p:nvPr/>
        </p:nvSpPr>
        <p:spPr>
          <a:xfrm>
            <a:off x="6865764" y="1804349"/>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拍摄现场照片时需包含参照物（如标尺、仪表盘特写），视频记录应连续展示操作全过程而非片段。</a:t>
            </a:r>
            <a:endParaRPr lang="en-US" sz="1500">
              <a:solidFill>
                <a:schemeClr val="dk1">
                  <a:alpha val="100000"/>
                </a:schemeClr>
              </a:solidFill>
              <a:latin typeface="Noto Sans SC"/>
              <a:ea typeface="Noto Sans SC"/>
              <a:cs typeface="Noto Sans SC"/>
            </a:endParaRPr>
          </a:p>
        </p:txBody>
      </p:sp>
      <p:sp>
        <p:nvSpPr>
          <p:cNvPr id="22" name="TextBox 22"/>
          <p:cNvSpPr txBox="1"/>
          <p:nvPr/>
        </p:nvSpPr>
        <p:spPr>
          <a:xfrm>
            <a:off x="6865764" y="3543470"/>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建立结构化数据库存储审核记录，支持按过程/条款/责任部门等多维度检索，便于后续整改效果验证。</a:t>
            </a:r>
            <a:endParaRPr lang="en-US" sz="1500">
              <a:solidFill>
                <a:schemeClr val="dk1">
                  <a:alpha val="100000"/>
                </a:schemeClr>
              </a:solidFill>
              <a:latin typeface="Noto Sans SC"/>
              <a:ea typeface="Noto Sans SC"/>
              <a:cs typeface="Noto Sans SC"/>
            </a:endParaRPr>
          </a:p>
        </p:txBody>
      </p:sp>
      <p:sp>
        <p:nvSpPr>
          <p:cNvPr id="23" name="TextBox 23"/>
          <p:cNvSpPr txBox="1"/>
          <p:nvPr/>
        </p:nvSpPr>
        <p:spPr>
          <a:xfrm>
            <a:off x="6865764" y="4780608"/>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证据链闭环管理</a:t>
            </a:r>
            <a:endParaRPr lang="en-US" sz="2000" b="1">
              <a:solidFill>
                <a:schemeClr val="accent1">
                  <a:alpha val="100000"/>
                </a:schemeClr>
              </a:solidFill>
              <a:latin typeface="Noto Sans SC"/>
              <a:ea typeface="Noto Sans SC"/>
              <a:cs typeface="Noto Sans SC"/>
            </a:endParaRPr>
          </a:p>
        </p:txBody>
      </p:sp>
      <p:sp>
        <p:nvSpPr>
          <p:cNvPr id="24" name="TextBox 24"/>
          <p:cNvSpPr txBox="1"/>
          <p:nvPr/>
        </p:nvSpPr>
        <p:spPr>
          <a:xfrm>
            <a:off x="6865764" y="5298231"/>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对每个不符合项要求提供纠正措施实施证据（如修改后的作业指导书、培训记录、效果验证报告）。</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04</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评分准则与结果判定</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192" y="1308287"/>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10分（完全符合）</a:t>
            </a:r>
            <a:endParaRPr lang="en-US" sz="2000" b="1">
              <a:solidFill>
                <a:schemeClr val="accent1">
                  <a:alpha val="100000"/>
                </a:schemeClr>
              </a:solidFill>
              <a:latin typeface="Noto Sans SC"/>
              <a:ea typeface="Noto Sans SC"/>
              <a:cs typeface="Noto Sans SC"/>
            </a:endParaRPr>
          </a:p>
        </p:txBody>
      </p:sp>
      <p:sp>
        <p:nvSpPr>
          <p:cNvPr id="3" name="TextBox 3"/>
          <p:cNvSpPr txBox="1"/>
          <p:nvPr/>
        </p:nvSpPr>
        <p:spPr>
          <a:xfrm>
            <a:off x="6865764" y="1308287"/>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4分（严重不符合）</a:t>
            </a:r>
            <a:endParaRPr lang="en-US" sz="2000" b="1">
              <a:solidFill>
                <a:schemeClr val="accent1">
                  <a:alpha val="100000"/>
                </a:schemeClr>
              </a:solidFill>
              <a:latin typeface="Noto Sans SC"/>
              <a:ea typeface="Noto Sans SC"/>
              <a:cs typeface="Noto Sans SC"/>
            </a:endParaRPr>
          </a:p>
        </p:txBody>
      </p:sp>
      <p:sp>
        <p:nvSpPr>
          <p:cNvPr id="4" name="TextBox 4"/>
          <p:cNvSpPr txBox="1"/>
          <p:nvPr/>
        </p:nvSpPr>
        <p:spPr>
          <a:xfrm>
            <a:off x="6865764" y="4000377"/>
            <a:ext cx="4493572"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0分（完全不符合）</a:t>
            </a:r>
            <a:endParaRPr lang="en-US" sz="2000" b="1">
              <a:solidFill>
                <a:schemeClr val="accent1">
                  <a:alpha val="100000"/>
                </a:schemeClr>
              </a:solidFill>
              <a:latin typeface="Noto Sans SC"/>
              <a:ea typeface="Noto Sans SC"/>
              <a:cs typeface="Noto Sans SC"/>
            </a:endParaRPr>
          </a:p>
        </p:txBody>
      </p:sp>
      <p:sp>
        <p:nvSpPr>
          <p:cNvPr id="5" name="TextBox 5"/>
          <p:cNvSpPr txBox="1"/>
          <p:nvPr/>
        </p:nvSpPr>
        <p:spPr>
          <a:xfrm>
            <a:off x="1297192" y="4762018"/>
            <a:ext cx="4414526" cy="62484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6分（部分符合）</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1297192" y="3025846"/>
            <a:ext cx="4348638" cy="605790"/>
          </a:xfrm>
          <a:prstGeom prst="rect">
            <a:avLst/>
          </a:prstGeom>
        </p:spPr>
        <p:txBody>
          <a:bodyPr vert="horz" wrap="square" lIns="123825" tIns="123825" rIns="57150" bIns="123825" rtlCol="0" anchor="ctr"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8分（基本符合）</a:t>
            </a:r>
            <a:endParaRPr lang="en-US" sz="2000" b="1">
              <a:solidFill>
                <a:schemeClr val="accent1">
                  <a:alpha val="100000"/>
                </a:schemeClr>
              </a:solidFill>
              <a:latin typeface="Noto Sans SC"/>
              <a:ea typeface="Noto Sans SC"/>
              <a:cs typeface="Noto Sans SC"/>
            </a:endParaRPr>
          </a:p>
        </p:txBody>
      </p:sp>
      <p:grpSp>
        <p:nvGrpSpPr>
          <p:cNvPr id="7" name="Group 7"/>
          <p:cNvGrpSpPr/>
          <p:nvPr/>
        </p:nvGrpSpPr>
        <p:grpSpPr>
          <a:xfrm rot="0">
            <a:off x="839115" y="1512589"/>
            <a:ext cx="197186" cy="5357334"/>
            <a:chOff x="839115" y="1512589"/>
            <a:chExt cx="197186" cy="5357334"/>
          </a:xfrm>
        </p:grpSpPr>
        <p:sp>
          <p:nvSpPr>
            <p:cNvPr id="8" name="AutoShape 8"/>
            <p:cNvSpPr/>
            <p:nvPr/>
          </p:nvSpPr>
          <p:spPr>
            <a:xfrm>
              <a:off x="839115" y="1512589"/>
              <a:ext cx="197186" cy="197186"/>
            </a:xfrm>
            <a:prstGeom prst="ellipse">
              <a:avLst/>
            </a:prstGeom>
            <a:solidFill>
              <a:schemeClr val="accent1">
                <a:alpha val="100000"/>
              </a:schemeClr>
            </a:solidFill>
          </p:spPr>
        </p:sp>
        <p:sp>
          <p:nvSpPr>
            <p:cNvPr id="9" name="AutoShape 9"/>
            <p:cNvSpPr/>
            <p:nvPr/>
          </p:nvSpPr>
          <p:spPr>
            <a:xfrm>
              <a:off x="839115" y="3230148"/>
              <a:ext cx="197186" cy="197186"/>
            </a:xfrm>
            <a:prstGeom prst="ellipse">
              <a:avLst/>
            </a:prstGeom>
            <a:solidFill>
              <a:schemeClr val="accent1">
                <a:alpha val="100000"/>
              </a:schemeClr>
            </a:solidFill>
          </p:spPr>
        </p:sp>
        <p:sp>
          <p:nvSpPr>
            <p:cNvPr id="10" name="AutoShape 10"/>
            <p:cNvSpPr/>
            <p:nvPr/>
          </p:nvSpPr>
          <p:spPr>
            <a:xfrm>
              <a:off x="839115" y="4975845"/>
              <a:ext cx="197186" cy="197186"/>
            </a:xfrm>
            <a:prstGeom prst="ellipse">
              <a:avLst/>
            </a:prstGeom>
            <a:solidFill>
              <a:schemeClr val="accent1">
                <a:alpha val="100000"/>
              </a:schemeClr>
            </a:solidFill>
          </p:spPr>
        </p:sp>
        <p:cxnSp>
          <p:nvCxnSpPr>
            <p:cNvPr id="11" name="Connector 11"/>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10-8-6-4-0评分规则</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6455568" y="1512589"/>
            <a:ext cx="197186" cy="197186"/>
          </a:xfrm>
          <a:prstGeom prst="ellipse">
            <a:avLst/>
          </a:prstGeom>
          <a:solidFill>
            <a:schemeClr val="accent1">
              <a:alpha val="100000"/>
            </a:schemeClr>
          </a:solidFill>
        </p:spPr>
      </p:sp>
      <p:sp>
        <p:nvSpPr>
          <p:cNvPr id="14" name="AutoShape 14"/>
          <p:cNvSpPr/>
          <p:nvPr/>
        </p:nvSpPr>
        <p:spPr>
          <a:xfrm>
            <a:off x="6455568" y="4241491"/>
            <a:ext cx="197186" cy="197186"/>
          </a:xfrm>
          <a:prstGeom prst="ellipse">
            <a:avLst/>
          </a:prstGeom>
          <a:solidFill>
            <a:schemeClr val="accent1">
              <a:alpha val="100000"/>
            </a:schemeClr>
          </a:solidFill>
        </p:spPr>
      </p:sp>
      <p:cxnSp>
        <p:nvCxnSpPr>
          <p:cNvPr id="15" name="Connector 15"/>
          <p:cNvCxnSpPr/>
          <p:nvPr/>
        </p:nvCxnSpPr>
        <p:spPr>
          <a:xfrm>
            <a:off x="6554162" y="1670999"/>
            <a:ext cx="0" cy="5208748"/>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6" name="TextBox 16"/>
          <p:cNvSpPr txBox="1"/>
          <p:nvPr/>
        </p:nvSpPr>
        <p:spPr>
          <a:xfrm>
            <a:off x="1297192" y="1804349"/>
            <a:ext cx="4486656"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审核项完全满足VDA6.3标准要求，无任何偏差或改进空间，过程控制文件完整且执行严格。</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1297192" y="3543470"/>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审核项基本满足要求，存在轻微偏差但不影响整体有效性，需少量优化即可达到最佳实践水平。</a:t>
            </a:r>
            <a:endParaRPr lang="en-US" sz="1500">
              <a:solidFill>
                <a:schemeClr val="dk1">
                  <a:alpha val="100000"/>
                </a:schemeClr>
              </a:solidFill>
              <a:latin typeface="Noto Sans SC"/>
              <a:ea typeface="Noto Sans SC"/>
              <a:cs typeface="Noto Sans SC"/>
            </a:endParaRPr>
          </a:p>
        </p:txBody>
      </p:sp>
      <p:sp>
        <p:nvSpPr>
          <p:cNvPr id="18" name="TextBox 18"/>
          <p:cNvSpPr txBox="1"/>
          <p:nvPr/>
        </p:nvSpPr>
        <p:spPr>
          <a:xfrm>
            <a:off x="1297192" y="5282464"/>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审核项存在明显缺陷，可能导致过程风险上升，需制定改进计划并跟踪实施效果以确保符合性。</a:t>
            </a:r>
            <a:endParaRPr lang="en-US" sz="1500">
              <a:solidFill>
                <a:schemeClr val="dk1">
                  <a:alpha val="100000"/>
                </a:schemeClr>
              </a:solidFill>
              <a:latin typeface="Noto Sans SC"/>
              <a:ea typeface="Noto Sans SC"/>
              <a:cs typeface="Noto Sans SC"/>
            </a:endParaRPr>
          </a:p>
        </p:txBody>
      </p:sp>
      <p:sp>
        <p:nvSpPr>
          <p:cNvPr id="19" name="TextBox 19"/>
          <p:cNvSpPr txBox="1"/>
          <p:nvPr/>
        </p:nvSpPr>
        <p:spPr>
          <a:xfrm>
            <a:off x="6865764" y="1804349"/>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审核项存在系统性失效，过程控制缺失或执行严重不足，需立即采取纠正措施并进行全面整改。</a:t>
            </a:r>
            <a:endParaRPr lang="en-US" sz="1500">
              <a:solidFill>
                <a:schemeClr val="dk1">
                  <a:alpha val="100000"/>
                </a:schemeClr>
              </a:solidFill>
              <a:latin typeface="Noto Sans SC"/>
              <a:ea typeface="Noto Sans SC"/>
              <a:cs typeface="Noto Sans SC"/>
            </a:endParaRPr>
          </a:p>
        </p:txBody>
      </p:sp>
      <p:sp>
        <p:nvSpPr>
          <p:cNvPr id="20" name="TextBox 20"/>
          <p:cNvSpPr txBox="1"/>
          <p:nvPr/>
        </p:nvSpPr>
        <p:spPr>
          <a:xfrm>
            <a:off x="6865764" y="4518000"/>
            <a:ext cx="4486275"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审核项未实施或完全偏离标准要求，过程失控且无任何有效管理措施，必须重新设计流程并验证有效性。</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65700" y="1701094"/>
            <a:ext cx="3419475" cy="571500"/>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a:ea typeface="Noto Sans SC"/>
                <a:cs typeface="Noto Sans SC"/>
              </a:rPr>
              <a:t>A级（优秀）</a:t>
            </a:r>
            <a:endParaRPr lang="en-US" sz="2400" b="1">
              <a:solidFill>
                <a:schemeClr val="accent1">
                  <a:alpha val="100000"/>
                </a:schemeClr>
              </a:solidFill>
              <a:latin typeface="Noto Sans SC"/>
              <a:ea typeface="Noto Sans SC"/>
              <a:cs typeface="Noto Sans SC"/>
            </a:endParaRPr>
          </a:p>
        </p:txBody>
      </p:sp>
      <p:sp>
        <p:nvSpPr>
          <p:cNvPr id="3" name="TextBox 3"/>
          <p:cNvSpPr txBox="1"/>
          <p:nvPr/>
        </p:nvSpPr>
        <p:spPr>
          <a:xfrm>
            <a:off x="565700" y="3875308"/>
            <a:ext cx="3419475" cy="571500"/>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a:ea typeface="Noto Sans SC"/>
                <a:cs typeface="Noto Sans SC"/>
              </a:rPr>
              <a:t>B级（合格）</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310539" y="2205325"/>
            <a:ext cx="3419475" cy="1114425"/>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等级判定需结合历史审核数据趋势分析，若连续三次评级下降则触发预警机制，强制启动管理评审。</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310539" y="1701094"/>
            <a:ext cx="3419475" cy="57150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动态调整</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310539" y="4380130"/>
            <a:ext cx="3409950" cy="1114425"/>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根据不同过程要素的重要性差异，P2-P7模块的单项得分需按预设权重计算，最终加权得出总评级。</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8310539" y="3875308"/>
            <a:ext cx="3423043" cy="57150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权重分配</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4422541" y="5507338"/>
            <a:ext cx="3438525" cy="1114425"/>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综合得分&lt;70分，表明过程存在重大风险，需进行根本原因分析并启动全面整改项目以确保符合标准。</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4376738" y="5021566"/>
            <a:ext cx="3438525" cy="495300"/>
          </a:xfrm>
          <a:prstGeom prst="rect">
            <a:avLst/>
          </a:prstGeom>
        </p:spPr>
        <p:txBody>
          <a:bodyPr vert="horz" wrap="square" lIns="114300" tIns="57150" rIns="114300" bIns="57150" rtlCol="0" anchor="ctr" anchorCtr="0">
            <a:noAutofit/>
          </a:bodyPr>
          <a:lstStyle/>
          <a:p>
            <a:pPr algn="ctr">
              <a:lnSpc>
                <a:spcPct val="96000"/>
              </a:lnSpc>
            </a:pPr>
            <a:r>
              <a:rPr lang="en-US" sz="2400" b="1">
                <a:solidFill>
                  <a:schemeClr val="accent1">
                    <a:alpha val="100000"/>
                  </a:schemeClr>
                </a:solidFill>
                <a:latin typeface="Noto Sans SC"/>
                <a:ea typeface="Noto Sans SC"/>
                <a:cs typeface="Noto Sans SC"/>
              </a:rPr>
              <a:t>C级（不合格）</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565700" y="2205325"/>
            <a:ext cx="34194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a:ea typeface="Noto Sans SC"/>
                <a:cs typeface="Noto Sans SC"/>
              </a:rPr>
              <a:t>综合得分≥90分，表明过程成熟度高，所有关键控制点均被有效管理，持续改进机制运行良好。</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565700" y="4380130"/>
            <a:ext cx="34194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a:ea typeface="Noto Sans SC"/>
                <a:cs typeface="Noto Sans SC"/>
              </a:rPr>
              <a:t>综合得分70-89分，表明过程基本受控，但存在局部优化空间，需针对薄弱环节制定专项提升计划。</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ABC等级计算逻辑</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5527532" y="1590406"/>
            <a:ext cx="1175454" cy="1037165"/>
          </a:xfrm>
          <a:prstGeom prst="triangle">
            <a:avLst>
              <a:gd name="adj" fmla="val 50000"/>
            </a:avLst>
          </a:prstGeom>
          <a:solidFill>
            <a:schemeClr val="accent1">
              <a:alpha val="100000"/>
            </a:schemeClr>
          </a:solidFill>
        </p:spPr>
      </p:sp>
      <p:sp>
        <p:nvSpPr>
          <p:cNvPr id="14" name="AutoShape 14"/>
          <p:cNvSpPr/>
          <p:nvPr/>
        </p:nvSpPr>
        <p:spPr>
          <a:xfrm rot="4275690">
            <a:off x="6785438" y="2506602"/>
            <a:ext cx="1175454" cy="1037165"/>
          </a:xfrm>
          <a:prstGeom prst="triangle">
            <a:avLst>
              <a:gd name="adj" fmla="val 50000"/>
            </a:avLst>
          </a:prstGeom>
          <a:solidFill>
            <a:schemeClr val="accent1">
              <a:alpha val="100000"/>
            </a:schemeClr>
          </a:solidFill>
        </p:spPr>
      </p:sp>
      <p:sp>
        <p:nvSpPr>
          <p:cNvPr id="15" name="AutoShape 15"/>
          <p:cNvSpPr/>
          <p:nvPr/>
        </p:nvSpPr>
        <p:spPr>
          <a:xfrm rot="2700000" flipH="1">
            <a:off x="4584703" y="2469836"/>
            <a:ext cx="1175454" cy="1037165"/>
          </a:xfrm>
          <a:prstGeom prst="triangle">
            <a:avLst>
              <a:gd name="adj" fmla="val 50000"/>
            </a:avLst>
          </a:prstGeom>
          <a:solidFill>
            <a:schemeClr val="accent1">
              <a:alpha val="100000"/>
            </a:schemeClr>
          </a:solidFill>
        </p:spPr>
      </p:sp>
      <p:sp>
        <p:nvSpPr>
          <p:cNvPr id="16" name="AutoShape 16"/>
          <p:cNvSpPr/>
          <p:nvPr/>
        </p:nvSpPr>
        <p:spPr>
          <a:xfrm rot="-8546356" flipH="1">
            <a:off x="4774012" y="4013018"/>
            <a:ext cx="1175454" cy="1037165"/>
          </a:xfrm>
          <a:prstGeom prst="triangle">
            <a:avLst>
              <a:gd name="adj" fmla="val 50000"/>
            </a:avLst>
          </a:prstGeom>
          <a:solidFill>
            <a:schemeClr val="accent1">
              <a:alpha val="100000"/>
            </a:schemeClr>
          </a:solidFill>
        </p:spPr>
      </p:sp>
      <p:sp>
        <p:nvSpPr>
          <p:cNvPr id="17" name="AutoShape 17"/>
          <p:cNvSpPr/>
          <p:nvPr/>
        </p:nvSpPr>
        <p:spPr>
          <a:xfrm rot="8546493" flipH="1">
            <a:off x="6327203" y="4006453"/>
            <a:ext cx="1175454" cy="1037165"/>
          </a:xfrm>
          <a:prstGeom prst="triangle">
            <a:avLst>
              <a:gd name="adj" fmla="val 50000"/>
            </a:avLst>
          </a:prstGeom>
          <a:solidFill>
            <a:schemeClr val="accent1">
              <a:alpha val="100000"/>
            </a:schemeClr>
          </a:solidFill>
        </p:spPr>
      </p:sp>
      <p:sp>
        <p:nvSpPr>
          <p:cNvPr id="18" name="Freeform 18"/>
          <p:cNvSpPr/>
          <p:nvPr/>
        </p:nvSpPr>
        <p:spPr>
          <a:xfrm>
            <a:off x="5803666" y="2981611"/>
            <a:ext cx="676277" cy="676277"/>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chemeClr val="accent1">
              <a:alpha val="100000"/>
            </a:schemeClr>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69165" y="4391695"/>
            <a:ext cx="11459846" cy="1385974"/>
          </a:xfrm>
          <a:prstGeom prst="trapezoid">
            <a:avLst>
              <a:gd name="adj" fmla="val 66630"/>
            </a:avLst>
          </a:prstGeom>
          <a:gradFill>
            <a:gsLst>
              <a:gs pos="0">
                <a:schemeClr val="accent3">
                  <a:alpha val="0"/>
                </a:schemeClr>
              </a:gs>
              <a:gs pos="50000">
                <a:schemeClr val="accent3">
                  <a:alpha val="30154"/>
                </a:schemeClr>
              </a:gs>
              <a:gs pos="100000">
                <a:schemeClr val="accent3">
                  <a:alpha val="49908"/>
                </a:schemeClr>
              </a:gs>
            </a:gsLst>
            <a:lin ang="5400000"/>
          </a:gradFill>
        </p:spPr>
      </p:sp>
      <p:sp>
        <p:nvSpPr>
          <p:cNvPr id="3" name="AutoShape 3"/>
          <p:cNvSpPr/>
          <p:nvPr/>
        </p:nvSpPr>
        <p:spPr>
          <a:xfrm flipH="1">
            <a:off x="7984646" y="134531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4" name="AutoShape 4"/>
          <p:cNvSpPr/>
          <p:nvPr/>
        </p:nvSpPr>
        <p:spPr>
          <a:xfrm>
            <a:off x="914400" y="346948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5" name="AutoShape 5"/>
          <p:cNvSpPr/>
          <p:nvPr/>
        </p:nvSpPr>
        <p:spPr>
          <a:xfrm>
            <a:off x="4439507" y="346948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6" name="AutoShape 6"/>
          <p:cNvSpPr/>
          <p:nvPr/>
        </p:nvSpPr>
        <p:spPr>
          <a:xfrm>
            <a:off x="4439507" y="1345311"/>
            <a:ext cx="3313081" cy="1899761"/>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7" name="AutoShape 7"/>
          <p:cNvSpPr/>
          <p:nvPr/>
        </p:nvSpPr>
        <p:spPr>
          <a:xfrm>
            <a:off x="914400" y="1345311"/>
            <a:ext cx="3313081" cy="1899761"/>
          </a:xfrm>
          <a:prstGeom prst="roundRect">
            <a:avLst>
              <a:gd name="adj" fmla="val 0"/>
            </a:avLst>
          </a:prstGeom>
          <a:solidFill>
            <a:schemeClr val="lt2">
              <a:alpha val="100000"/>
            </a:schemeClr>
          </a:solidFill>
        </p:spPr>
      </p:sp>
      <p:sp>
        <p:nvSpPr>
          <p:cNvPr id="8" name="AutoShape 8"/>
          <p:cNvSpPr/>
          <p:nvPr/>
        </p:nvSpPr>
        <p:spPr>
          <a:xfrm>
            <a:off x="369165" y="5777687"/>
            <a:ext cx="11459846" cy="705447"/>
          </a:xfrm>
          <a:prstGeom prst="rect">
            <a:avLst/>
          </a:prstGeom>
          <a:solidFill>
            <a:schemeClr val="accent1">
              <a:alpha val="100000"/>
            </a:schemeClr>
          </a:solidFill>
        </p:spPr>
      </p:sp>
      <p:sp>
        <p:nvSpPr>
          <p:cNvPr id="9" name="TextBox 9"/>
          <p:cNvSpPr txBox="1"/>
          <p:nvPr/>
        </p:nvSpPr>
        <p:spPr>
          <a:xfrm flipH="1">
            <a:off x="1213584" y="2238992"/>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评分维度</a:t>
            </a:r>
            <a:endParaRPr lang="en-US" sz="1500">
              <a:solidFill>
                <a:schemeClr val="accent1">
                  <a:alpha val="100000"/>
                </a:schemeClr>
              </a:solidFill>
              <a:latin typeface="Noto Sans SC"/>
              <a:ea typeface="Noto Sans SC"/>
              <a:cs typeface="Noto Sans SC"/>
            </a:endParaRPr>
          </a:p>
        </p:txBody>
      </p:sp>
      <p:sp>
        <p:nvSpPr>
          <p:cNvPr id="10" name="TextBox 10"/>
          <p:cNvSpPr txBox="1"/>
          <p:nvPr/>
        </p:nvSpPr>
        <p:spPr>
          <a:xfrm flipH="1">
            <a:off x="1213584" y="2534112"/>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根据VDA6.3标准建立评分矩阵，从过程风险、文件合规、实施有效性三个维度进行量化评估，突出关键控制点。</a:t>
            </a:r>
            <a:endParaRPr lang="en-US" sz="900">
              <a:solidFill>
                <a:schemeClr val="dk1">
                  <a:alpha val="100000"/>
                </a:schemeClr>
              </a:solidFill>
              <a:latin typeface="Noto Sans SC"/>
              <a:ea typeface="Noto Sans SC"/>
              <a:cs typeface="Noto Sans SC"/>
            </a:endParaRPr>
          </a:p>
        </p:txBody>
      </p:sp>
      <p:sp>
        <p:nvSpPr>
          <p:cNvPr id="11" name="AutoShape 11"/>
          <p:cNvSpPr/>
          <p:nvPr/>
        </p:nvSpPr>
        <p:spPr>
          <a:xfrm>
            <a:off x="3210377" y="1438690"/>
            <a:ext cx="976549"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01</a:t>
            </a:r>
            <a:endParaRPr lang="en-US" sz="1100"/>
          </a:p>
        </p:txBody>
      </p:sp>
      <p:sp>
        <p:nvSpPr>
          <p:cNvPr id="12" name="TextBox 12"/>
          <p:cNvSpPr txBox="1"/>
          <p:nvPr/>
        </p:nvSpPr>
        <p:spPr>
          <a:xfrm flipH="1">
            <a:off x="8275865" y="2238992"/>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判定规则</a:t>
            </a:r>
            <a:endParaRPr lang="en-US" sz="1500">
              <a:solidFill>
                <a:schemeClr val="accent1">
                  <a:alpha val="100000"/>
                </a:schemeClr>
              </a:solidFill>
              <a:latin typeface="Noto Sans SC"/>
              <a:ea typeface="Noto Sans SC"/>
              <a:cs typeface="Noto Sans SC"/>
            </a:endParaRPr>
          </a:p>
        </p:txBody>
      </p:sp>
      <p:sp>
        <p:nvSpPr>
          <p:cNvPr id="13" name="TextBox 13"/>
          <p:cNvSpPr txBox="1"/>
          <p:nvPr/>
        </p:nvSpPr>
        <p:spPr>
          <a:xfrm flipH="1">
            <a:off x="8275865" y="2534112"/>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依据10分制评分准则，8分以上为强项，6-8分需观察，低于6分必须制定纠正措施并验证有效性。</a:t>
            </a:r>
            <a:endParaRPr lang="en-US" sz="900">
              <a:solidFill>
                <a:schemeClr val="dk1">
                  <a:alpha val="100000"/>
                </a:schemeClr>
              </a:solidFill>
              <a:latin typeface="Noto Sans SC"/>
              <a:ea typeface="Noto Sans SC"/>
              <a:cs typeface="Noto Sans SC"/>
            </a:endParaRPr>
          </a:p>
        </p:txBody>
      </p:sp>
      <p:sp>
        <p:nvSpPr>
          <p:cNvPr id="14" name="AutoShape 14"/>
          <p:cNvSpPr/>
          <p:nvPr/>
        </p:nvSpPr>
        <p:spPr>
          <a:xfrm>
            <a:off x="10106403" y="1438690"/>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03</a:t>
            </a:r>
            <a:endParaRPr lang="en-US" sz="1100"/>
          </a:p>
        </p:txBody>
      </p:sp>
      <p:sp>
        <p:nvSpPr>
          <p:cNvPr id="15" name="TextBox 15"/>
          <p:cNvSpPr txBox="1"/>
          <p:nvPr/>
        </p:nvSpPr>
        <p:spPr>
          <a:xfrm flipH="1">
            <a:off x="4754453" y="2238992"/>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审核要点</a:t>
            </a:r>
            <a:endParaRPr lang="en-US" sz="1500">
              <a:solidFill>
                <a:schemeClr val="accent1">
                  <a:alpha val="100000"/>
                </a:schemeClr>
              </a:solidFill>
              <a:latin typeface="Noto Sans SC"/>
              <a:ea typeface="Noto Sans SC"/>
              <a:cs typeface="Noto Sans SC"/>
            </a:endParaRPr>
          </a:p>
        </p:txBody>
      </p:sp>
      <p:sp>
        <p:nvSpPr>
          <p:cNvPr id="16" name="TextBox 16"/>
          <p:cNvSpPr txBox="1"/>
          <p:nvPr/>
        </p:nvSpPr>
        <p:spPr>
          <a:xfrm flipH="1">
            <a:off x="4754453" y="2534112"/>
            <a:ext cx="2762250" cy="542925"/>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通过P6/P7专项审核识别过程薄弱环节，结合产品特性分析潜在失效模式，形成改进优先级清单。</a:t>
            </a:r>
            <a:endParaRPr lang="en-US" sz="900">
              <a:solidFill>
                <a:schemeClr val="dk1">
                  <a:alpha val="100000"/>
                </a:schemeClr>
              </a:solidFill>
              <a:latin typeface="Noto Sans SC"/>
              <a:ea typeface="Noto Sans SC"/>
              <a:cs typeface="Noto Sans SC"/>
            </a:endParaRPr>
          </a:p>
        </p:txBody>
      </p:sp>
      <p:sp>
        <p:nvSpPr>
          <p:cNvPr id="17" name="AutoShape 17"/>
          <p:cNvSpPr/>
          <p:nvPr/>
        </p:nvSpPr>
        <p:spPr>
          <a:xfrm>
            <a:off x="6584991" y="1438690"/>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02</a:t>
            </a:r>
            <a:endParaRPr lang="en-US" sz="1100"/>
          </a:p>
        </p:txBody>
      </p:sp>
      <p:sp>
        <p:nvSpPr>
          <p:cNvPr id="18" name="TextBox 18"/>
          <p:cNvSpPr txBox="1"/>
          <p:nvPr/>
        </p:nvSpPr>
        <p:spPr>
          <a:xfrm flipH="1">
            <a:off x="1213584" y="4359621"/>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优势识别</a:t>
            </a:r>
            <a:endParaRPr lang="en-US" sz="1500">
              <a:solidFill>
                <a:schemeClr val="accent1">
                  <a:alpha val="100000"/>
                </a:schemeClr>
              </a:solidFill>
              <a:latin typeface="Noto Sans SC"/>
              <a:ea typeface="Noto Sans SC"/>
              <a:cs typeface="Noto Sans SC"/>
            </a:endParaRPr>
          </a:p>
        </p:txBody>
      </p:sp>
      <p:sp>
        <p:nvSpPr>
          <p:cNvPr id="19" name="TextBox 19"/>
          <p:cNvSpPr txBox="1"/>
          <p:nvPr/>
        </p:nvSpPr>
        <p:spPr>
          <a:xfrm flipH="1">
            <a:off x="1213584" y="4654741"/>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提炼最佳实践案例，分析高分项的过程控制方法，形成标准化作业指导书用于横向推广。</a:t>
            </a:r>
            <a:endParaRPr lang="en-US" sz="900">
              <a:solidFill>
                <a:schemeClr val="dk1">
                  <a:alpha val="100000"/>
                </a:schemeClr>
              </a:solidFill>
              <a:latin typeface="Noto Sans SC"/>
              <a:ea typeface="Noto Sans SC"/>
              <a:cs typeface="Noto Sans SC"/>
            </a:endParaRPr>
          </a:p>
        </p:txBody>
      </p:sp>
      <p:sp>
        <p:nvSpPr>
          <p:cNvPr id="20" name="AutoShape 20"/>
          <p:cNvSpPr/>
          <p:nvPr/>
        </p:nvSpPr>
        <p:spPr>
          <a:xfrm>
            <a:off x="3044122" y="3559319"/>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04</a:t>
            </a:r>
            <a:endParaRPr lang="en-US" sz="1100"/>
          </a:p>
        </p:txBody>
      </p:sp>
      <p:sp>
        <p:nvSpPr>
          <p:cNvPr id="21" name="AutoShape 21"/>
          <p:cNvSpPr/>
          <p:nvPr/>
        </p:nvSpPr>
        <p:spPr>
          <a:xfrm flipH="1">
            <a:off x="7988536" y="3468598"/>
            <a:ext cx="3297830" cy="1877922"/>
          </a:xfrm>
          <a:prstGeom prst="roundRect">
            <a:avLst>
              <a:gd name="adj" fmla="val 0"/>
            </a:avLst>
          </a:prstGeom>
          <a:solidFill>
            <a:schemeClr val="lt2">
              <a:alpha val="100000"/>
            </a:schemeClr>
          </a:solidFill>
          <a:ln w="11430">
            <a:solidFill>
              <a:schemeClr val="accent1">
                <a:alpha val="100000"/>
              </a:schemeClr>
            </a:solidFill>
            <a:prstDash val="solid"/>
          </a:ln>
        </p:spPr>
      </p:sp>
      <p:sp>
        <p:nvSpPr>
          <p:cNvPr id="22" name="TextBox 22"/>
          <p:cNvSpPr txBox="1"/>
          <p:nvPr/>
        </p:nvSpPr>
        <p:spPr>
          <a:xfrm flipH="1">
            <a:off x="8275864" y="4359621"/>
            <a:ext cx="2762251"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结果应用</a:t>
            </a:r>
            <a:endParaRPr lang="en-US" sz="1500">
              <a:solidFill>
                <a:schemeClr val="accent1">
                  <a:alpha val="100000"/>
                </a:schemeClr>
              </a:solidFill>
              <a:latin typeface="Noto Sans SC"/>
              <a:ea typeface="Noto Sans SC"/>
              <a:cs typeface="Noto Sans SC"/>
            </a:endParaRPr>
          </a:p>
        </p:txBody>
      </p:sp>
      <p:sp>
        <p:nvSpPr>
          <p:cNvPr id="23" name="TextBox 23"/>
          <p:cNvSpPr txBox="1"/>
          <p:nvPr/>
        </p:nvSpPr>
        <p:spPr>
          <a:xfrm flipH="1">
            <a:off x="8275865" y="4654741"/>
            <a:ext cx="2762250" cy="68580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将审核结果纳入供应商分级管理体系，作为过程能力提升和年度质量目标设定的重要输入依据。</a:t>
            </a:r>
            <a:endParaRPr lang="en-US" sz="900">
              <a:solidFill>
                <a:schemeClr val="dk1">
                  <a:alpha val="100000"/>
                </a:schemeClr>
              </a:solidFill>
              <a:latin typeface="Noto Sans SC"/>
              <a:ea typeface="Noto Sans SC"/>
              <a:cs typeface="Noto Sans SC"/>
            </a:endParaRPr>
          </a:p>
        </p:txBody>
      </p:sp>
      <p:sp>
        <p:nvSpPr>
          <p:cNvPr id="24" name="AutoShape 24"/>
          <p:cNvSpPr/>
          <p:nvPr/>
        </p:nvSpPr>
        <p:spPr>
          <a:xfrm>
            <a:off x="10106403" y="3559319"/>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06</a:t>
            </a:r>
            <a:endParaRPr lang="en-US" sz="1100"/>
          </a:p>
        </p:txBody>
      </p:sp>
      <p:sp>
        <p:nvSpPr>
          <p:cNvPr id="25" name="TextBox 25"/>
          <p:cNvSpPr txBox="1"/>
          <p:nvPr/>
        </p:nvSpPr>
        <p:spPr>
          <a:xfrm flipH="1">
            <a:off x="4754453" y="4359621"/>
            <a:ext cx="2762250" cy="247650"/>
          </a:xfrm>
          <a:prstGeom prst="rect">
            <a:avLst/>
          </a:prstGeom>
          <a:noFill/>
        </p:spPr>
        <p:txBody>
          <a:bodyPr vert="horz" wrap="square" lIns="0" tIns="0" rIns="0" bIns="0" rtlCol="0" anchor="t" anchorCtr="0">
            <a:spAutoFit/>
          </a:bodyPr>
          <a:lstStyle/>
          <a:p>
            <a:pPr algn="l">
              <a:lnSpc>
                <a:spcPct val="100000"/>
              </a:lnSpc>
              <a:spcBef>
                <a:spcPct val="0"/>
              </a:spcBef>
            </a:pPr>
            <a:r>
              <a:rPr lang="en-US" sz="1500">
                <a:solidFill>
                  <a:schemeClr val="accent1">
                    <a:alpha val="100000"/>
                  </a:schemeClr>
                </a:solidFill>
                <a:latin typeface="Noto Sans SC"/>
                <a:ea typeface="Noto Sans SC"/>
                <a:cs typeface="Noto Sans SC"/>
              </a:rPr>
              <a:t>弱势改进</a:t>
            </a:r>
            <a:endParaRPr lang="en-US" sz="1500">
              <a:solidFill>
                <a:schemeClr val="accent1">
                  <a:alpha val="100000"/>
                </a:schemeClr>
              </a:solidFill>
              <a:latin typeface="Noto Sans SC"/>
              <a:ea typeface="Noto Sans SC"/>
              <a:cs typeface="Noto Sans SC"/>
            </a:endParaRPr>
          </a:p>
        </p:txBody>
      </p:sp>
      <p:sp>
        <p:nvSpPr>
          <p:cNvPr id="26" name="TextBox 26"/>
          <p:cNvSpPr txBox="1"/>
          <p:nvPr/>
        </p:nvSpPr>
        <p:spPr>
          <a:xfrm flipH="1">
            <a:off x="4754453" y="4654741"/>
            <a:ext cx="2762250" cy="514350"/>
          </a:xfrm>
          <a:prstGeom prst="rect">
            <a:avLst/>
          </a:prstGeom>
          <a:noFill/>
        </p:spPr>
        <p:txBody>
          <a:bodyPr vert="horz" wrap="square" lIns="0" tIns="0" rIns="0" bIns="0" rtlCol="0" anchor="t" anchorCtr="0">
            <a:spAutoFit/>
          </a:bodyPr>
          <a:lstStyle/>
          <a:p>
            <a:pPr algn="l">
              <a:lnSpc>
                <a:spcPct val="120000"/>
              </a:lnSpc>
            </a:pPr>
            <a:r>
              <a:rPr lang="en-US" sz="900">
                <a:solidFill>
                  <a:schemeClr val="dk1">
                    <a:alpha val="100000"/>
                  </a:schemeClr>
                </a:solidFill>
                <a:latin typeface="Noto Sans SC"/>
                <a:ea typeface="Noto Sans SC"/>
                <a:cs typeface="Noto Sans SC"/>
              </a:rPr>
              <a:t>运用5Why分析法追溯低分项根本原因，制定包含责任人和时间节点的整改计划表，实施PDCA循环。</a:t>
            </a:r>
            <a:endParaRPr lang="en-US" sz="900">
              <a:solidFill>
                <a:schemeClr val="dk1">
                  <a:alpha val="100000"/>
                </a:schemeClr>
              </a:solidFill>
              <a:latin typeface="Noto Sans SC"/>
              <a:ea typeface="Noto Sans SC"/>
              <a:cs typeface="Noto Sans SC"/>
            </a:endParaRPr>
          </a:p>
        </p:txBody>
      </p:sp>
      <p:sp>
        <p:nvSpPr>
          <p:cNvPr id="27" name="AutoShape 27"/>
          <p:cNvSpPr/>
          <p:nvPr/>
        </p:nvSpPr>
        <p:spPr>
          <a:xfrm>
            <a:off x="6584991" y="3559319"/>
            <a:ext cx="1053494" cy="861774"/>
          </a:xfrm>
          <a:prstGeom prst="rect">
            <a:avLst/>
          </a:prstGeom>
          <a:noFill/>
        </p:spPr>
        <p:txBody>
          <a:bodyPr vert="horz" wrap="none" lIns="91440" tIns="45720" rIns="91440" bIns="45720" rtlCol="0" anchor="t" anchorCtr="0">
            <a:noAutofit/>
          </a:bodyPr>
          <a:lstStyle/>
          <a:p>
            <a:pPr algn="l">
              <a:defRPr/>
            </a:pPr>
            <a:r>
              <a:rPr lang="en-US" sz="5000">
                <a:solidFill>
                  <a:schemeClr val="accent1">
                    <a:alpha val="100000"/>
                  </a:schemeClr>
                </a:solidFill>
                <a:latin typeface="Noto Sans SC"/>
                <a:ea typeface="Noto Sans SC"/>
                <a:cs typeface="Noto Sans SC"/>
              </a:rPr>
              <a:t>05</a:t>
            </a:r>
            <a:endParaRPr lang="en-US" sz="1100"/>
          </a:p>
        </p:txBody>
      </p:sp>
      <p:sp>
        <p:nvSpPr>
          <p:cNvPr id="28" name="TextBox 28"/>
          <p:cNvSpPr txBox="1"/>
          <p:nvPr/>
        </p:nvSpPr>
        <p:spPr>
          <a:xfrm>
            <a:off x="3118263" y="5965973"/>
            <a:ext cx="5897880" cy="405765"/>
          </a:xfrm>
          <a:prstGeom prst="rect">
            <a:avLst/>
          </a:prstGeom>
          <a:noFill/>
        </p:spPr>
        <p:txBody>
          <a:bodyPr vert="horz" wrap="none" lIns="91440" tIns="45720" rIns="91440" bIns="45720" rtlCol="0" anchor="t" anchorCtr="0">
            <a:spAutoFit/>
          </a:bodyPr>
          <a:lstStyle/>
          <a:p>
            <a:pPr algn="ctr">
              <a:lnSpc>
                <a:spcPct val="100000"/>
              </a:lnSpc>
              <a:spcBef>
                <a:spcPct val="0"/>
              </a:spcBef>
            </a:pPr>
            <a:r>
              <a:rPr lang="en-US" sz="1800">
                <a:solidFill>
                  <a:srgbClr val="FFFFFF">
                    <a:alpha val="100000"/>
                  </a:srgbClr>
                </a:solidFill>
                <a:latin typeface="Noto Sans SC"/>
                <a:ea typeface="Noto Sans SC"/>
                <a:cs typeface="Noto Sans SC"/>
              </a:rPr>
              <a:t>通过量化评分识别过程强弱势，驱动持续改进</a:t>
            </a:r>
            <a:endParaRPr lang="en-US" sz="1800">
              <a:solidFill>
                <a:srgbClr val="FFFFFF">
                  <a:alpha val="100000"/>
                </a:srgbClr>
              </a:solidFill>
              <a:latin typeface="Noto Sans SC"/>
              <a:ea typeface="Noto Sans SC"/>
              <a:cs typeface="Noto Sans SC"/>
            </a:endParaRPr>
          </a:p>
        </p:txBody>
      </p:sp>
      <p:sp>
        <p:nvSpPr>
          <p:cNvPr id="29" name="Freeform 29"/>
          <p:cNvSpPr/>
          <p:nvPr/>
        </p:nvSpPr>
        <p:spPr>
          <a:xfrm>
            <a:off x="4852080" y="1678568"/>
            <a:ext cx="269476" cy="269476"/>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moveTo>
                  <a:pt x="60960" y="60960"/>
                </a:moveTo>
                <a:lnTo>
                  <a:pt x="60960" y="198120"/>
                </a:lnTo>
                <a:lnTo>
                  <a:pt x="243840" y="198120"/>
                </a:lnTo>
                <a:lnTo>
                  <a:pt x="243840" y="60960"/>
                </a:lnTo>
                <a:lnTo>
                  <a:pt x="60960" y="60960"/>
                </a:lnTo>
                <a:close/>
                <a:moveTo>
                  <a:pt x="121920" y="228600"/>
                </a:moveTo>
                <a:lnTo>
                  <a:pt x="121920" y="243840"/>
                </a:lnTo>
                <a:lnTo>
                  <a:pt x="182880" y="243840"/>
                </a:lnTo>
                <a:lnTo>
                  <a:pt x="182880" y="228600"/>
                </a:lnTo>
                <a:lnTo>
                  <a:pt x="121920" y="228600"/>
                </a:lnTo>
                <a:close/>
              </a:path>
            </a:pathLst>
          </a:custGeom>
          <a:solidFill>
            <a:srgbClr val="FFFFFF">
              <a:alpha val="100000"/>
            </a:srgbClr>
          </a:solidFill>
        </p:spPr>
      </p:sp>
      <p:sp>
        <p:nvSpPr>
          <p:cNvPr id="30" name="AutoShape 30"/>
          <p:cNvSpPr/>
          <p:nvPr/>
        </p:nvSpPr>
        <p:spPr>
          <a:xfrm>
            <a:off x="914400" y="1268444"/>
            <a:ext cx="3394043" cy="76867"/>
          </a:xfrm>
          <a:prstGeom prst="parallelogram">
            <a:avLst>
              <a:gd name="adj" fmla="val 98201"/>
            </a:avLst>
          </a:prstGeom>
          <a:solidFill>
            <a:schemeClr val="accent3">
              <a:alpha val="100000"/>
            </a:schemeClr>
          </a:solidFill>
        </p:spPr>
      </p:sp>
      <p:sp>
        <p:nvSpPr>
          <p:cNvPr id="31" name="AutoShape 31"/>
          <p:cNvSpPr/>
          <p:nvPr/>
        </p:nvSpPr>
        <p:spPr>
          <a:xfrm rot="16200000" flipH="1">
            <a:off x="3207544" y="2218944"/>
            <a:ext cx="2120837" cy="75533"/>
          </a:xfrm>
          <a:prstGeom prst="parallelogram">
            <a:avLst>
              <a:gd name="adj" fmla="val 98201"/>
            </a:avLst>
          </a:prstGeom>
          <a:solidFill>
            <a:schemeClr val="accent1">
              <a:alpha val="100000"/>
            </a:schemeClr>
          </a:solidFill>
        </p:spPr>
      </p:sp>
      <p:sp>
        <p:nvSpPr>
          <p:cNvPr id="32" name="AutoShape 32"/>
          <p:cNvSpPr/>
          <p:nvPr/>
        </p:nvSpPr>
        <p:spPr>
          <a:xfrm>
            <a:off x="4439507" y="1268444"/>
            <a:ext cx="3313081" cy="93059"/>
          </a:xfrm>
          <a:prstGeom prst="trapezoid">
            <a:avLst>
              <a:gd name="adj" fmla="val 63361"/>
            </a:avLst>
          </a:prstGeom>
          <a:solidFill>
            <a:schemeClr val="accent3">
              <a:alpha val="100000"/>
            </a:schemeClr>
          </a:solidFill>
        </p:spPr>
      </p:sp>
      <p:sp>
        <p:nvSpPr>
          <p:cNvPr id="33" name="AutoShape 33"/>
          <p:cNvSpPr/>
          <p:nvPr/>
        </p:nvSpPr>
        <p:spPr>
          <a:xfrm>
            <a:off x="1208861" y="1540920"/>
            <a:ext cx="571500" cy="571500"/>
          </a:xfrm>
          <a:prstGeom prst="ellipse">
            <a:avLst/>
          </a:prstGeom>
          <a:solidFill>
            <a:schemeClr val="accent1">
              <a:alpha val="100000"/>
            </a:schemeClr>
          </a:solidFill>
        </p:spPr>
      </p:sp>
      <p:sp>
        <p:nvSpPr>
          <p:cNvPr id="34" name="Freeform 34"/>
          <p:cNvSpPr/>
          <p:nvPr/>
        </p:nvSpPr>
        <p:spPr>
          <a:xfrm>
            <a:off x="1322275" y="1646618"/>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35" name="AutoShape 35"/>
          <p:cNvSpPr/>
          <p:nvPr/>
        </p:nvSpPr>
        <p:spPr>
          <a:xfrm>
            <a:off x="4791285" y="1543279"/>
            <a:ext cx="571500" cy="571500"/>
          </a:xfrm>
          <a:prstGeom prst="ellipse">
            <a:avLst/>
          </a:prstGeom>
          <a:solidFill>
            <a:schemeClr val="accent1">
              <a:alpha val="100000"/>
            </a:schemeClr>
          </a:solidFill>
        </p:spPr>
      </p:sp>
      <p:sp>
        <p:nvSpPr>
          <p:cNvPr id="36" name="Freeform 36"/>
          <p:cNvSpPr/>
          <p:nvPr/>
        </p:nvSpPr>
        <p:spPr>
          <a:xfrm>
            <a:off x="4914224" y="1648977"/>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37" name="AutoShape 37"/>
          <p:cNvSpPr/>
          <p:nvPr/>
        </p:nvSpPr>
        <p:spPr>
          <a:xfrm flipH="1">
            <a:off x="7903684" y="1268444"/>
            <a:ext cx="3394043" cy="76867"/>
          </a:xfrm>
          <a:prstGeom prst="parallelogram">
            <a:avLst>
              <a:gd name="adj" fmla="val 98201"/>
            </a:avLst>
          </a:prstGeom>
          <a:solidFill>
            <a:schemeClr val="accent3">
              <a:alpha val="100000"/>
            </a:schemeClr>
          </a:solidFill>
        </p:spPr>
      </p:sp>
      <p:sp>
        <p:nvSpPr>
          <p:cNvPr id="38" name="AutoShape 38"/>
          <p:cNvSpPr/>
          <p:nvPr/>
        </p:nvSpPr>
        <p:spPr>
          <a:xfrm rot="5400000">
            <a:off x="6883747" y="2218944"/>
            <a:ext cx="2120837" cy="75533"/>
          </a:xfrm>
          <a:prstGeom prst="parallelogram">
            <a:avLst>
              <a:gd name="adj" fmla="val 98201"/>
            </a:avLst>
          </a:prstGeom>
          <a:solidFill>
            <a:schemeClr val="accent1">
              <a:alpha val="100000"/>
            </a:schemeClr>
          </a:solidFill>
        </p:spPr>
      </p:sp>
      <p:sp>
        <p:nvSpPr>
          <p:cNvPr id="39" name="AutoShape 39"/>
          <p:cNvSpPr/>
          <p:nvPr/>
        </p:nvSpPr>
        <p:spPr>
          <a:xfrm>
            <a:off x="4439507" y="3392614"/>
            <a:ext cx="3313081" cy="93059"/>
          </a:xfrm>
          <a:prstGeom prst="trapezoid">
            <a:avLst>
              <a:gd name="adj" fmla="val 63361"/>
            </a:avLst>
          </a:prstGeom>
          <a:solidFill>
            <a:schemeClr val="accent3">
              <a:alpha val="100000"/>
            </a:schemeClr>
          </a:solidFill>
        </p:spPr>
      </p:sp>
      <p:sp>
        <p:nvSpPr>
          <p:cNvPr id="40" name="AutoShape 40"/>
          <p:cNvSpPr/>
          <p:nvPr/>
        </p:nvSpPr>
        <p:spPr>
          <a:xfrm>
            <a:off x="914400" y="3392614"/>
            <a:ext cx="3394043" cy="76867"/>
          </a:xfrm>
          <a:prstGeom prst="parallelogram">
            <a:avLst>
              <a:gd name="adj" fmla="val 98201"/>
            </a:avLst>
          </a:prstGeom>
          <a:solidFill>
            <a:schemeClr val="accent3">
              <a:alpha val="100000"/>
            </a:schemeClr>
          </a:solidFill>
        </p:spPr>
      </p:sp>
      <p:sp>
        <p:nvSpPr>
          <p:cNvPr id="41" name="AutoShape 41"/>
          <p:cNvSpPr/>
          <p:nvPr/>
        </p:nvSpPr>
        <p:spPr>
          <a:xfrm rot="16200000" flipH="1">
            <a:off x="3207544" y="4343114"/>
            <a:ext cx="2120837" cy="75533"/>
          </a:xfrm>
          <a:prstGeom prst="parallelogram">
            <a:avLst>
              <a:gd name="adj" fmla="val 98201"/>
            </a:avLst>
          </a:prstGeom>
          <a:solidFill>
            <a:schemeClr val="accent1">
              <a:alpha val="100000"/>
            </a:schemeClr>
          </a:solidFill>
        </p:spPr>
      </p:sp>
      <p:sp>
        <p:nvSpPr>
          <p:cNvPr id="42" name="AutoShape 42"/>
          <p:cNvSpPr/>
          <p:nvPr/>
        </p:nvSpPr>
        <p:spPr>
          <a:xfrm>
            <a:off x="8279485" y="1502811"/>
            <a:ext cx="571500" cy="571500"/>
          </a:xfrm>
          <a:prstGeom prst="ellipse">
            <a:avLst/>
          </a:prstGeom>
          <a:solidFill>
            <a:schemeClr val="accent1">
              <a:alpha val="100000"/>
            </a:schemeClr>
          </a:solidFill>
        </p:spPr>
      </p:sp>
      <p:sp>
        <p:nvSpPr>
          <p:cNvPr id="43" name="Freeform 43"/>
          <p:cNvSpPr/>
          <p:nvPr/>
        </p:nvSpPr>
        <p:spPr>
          <a:xfrm>
            <a:off x="8402424" y="1608509"/>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44" name="AutoShape 44"/>
          <p:cNvSpPr/>
          <p:nvPr/>
        </p:nvSpPr>
        <p:spPr>
          <a:xfrm>
            <a:off x="8279485" y="3659219"/>
            <a:ext cx="571500" cy="571500"/>
          </a:xfrm>
          <a:prstGeom prst="ellipse">
            <a:avLst/>
          </a:prstGeom>
          <a:solidFill>
            <a:schemeClr val="accent1">
              <a:alpha val="100000"/>
            </a:schemeClr>
          </a:solidFill>
        </p:spPr>
      </p:sp>
      <p:sp>
        <p:nvSpPr>
          <p:cNvPr id="45" name="Freeform 45"/>
          <p:cNvSpPr/>
          <p:nvPr/>
        </p:nvSpPr>
        <p:spPr>
          <a:xfrm>
            <a:off x="8402424" y="3764917"/>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46" name="AutoShape 46"/>
          <p:cNvSpPr/>
          <p:nvPr/>
        </p:nvSpPr>
        <p:spPr>
          <a:xfrm>
            <a:off x="4765897" y="3689379"/>
            <a:ext cx="571500" cy="571500"/>
          </a:xfrm>
          <a:prstGeom prst="ellipse">
            <a:avLst/>
          </a:prstGeom>
          <a:solidFill>
            <a:schemeClr val="accent1">
              <a:alpha val="100000"/>
            </a:schemeClr>
          </a:solidFill>
        </p:spPr>
      </p:sp>
      <p:sp>
        <p:nvSpPr>
          <p:cNvPr id="47" name="Freeform 47"/>
          <p:cNvSpPr/>
          <p:nvPr/>
        </p:nvSpPr>
        <p:spPr>
          <a:xfrm>
            <a:off x="4888836" y="3795076"/>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48" name="AutoShape 48"/>
          <p:cNvSpPr/>
          <p:nvPr/>
        </p:nvSpPr>
        <p:spPr>
          <a:xfrm>
            <a:off x="1207069" y="3681839"/>
            <a:ext cx="571500" cy="571500"/>
          </a:xfrm>
          <a:prstGeom prst="ellipse">
            <a:avLst/>
          </a:prstGeom>
          <a:solidFill>
            <a:schemeClr val="accent1">
              <a:alpha val="100000"/>
            </a:schemeClr>
          </a:solidFill>
        </p:spPr>
      </p:sp>
      <p:sp>
        <p:nvSpPr>
          <p:cNvPr id="49" name="Freeform 49"/>
          <p:cNvSpPr/>
          <p:nvPr/>
        </p:nvSpPr>
        <p:spPr>
          <a:xfrm>
            <a:off x="1330008" y="3787537"/>
            <a:ext cx="317938" cy="314325"/>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rgbClr val="FFFFFF">
              <a:alpha val="100000"/>
            </a:srgbClr>
          </a:solidFill>
        </p:spPr>
      </p:sp>
      <p:sp>
        <p:nvSpPr>
          <p:cNvPr id="50" name="TextBox 5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过程强弱势分析</a:t>
            </a:r>
            <a:endParaRPr lang="en-US" sz="3000" b="1">
              <a:solidFill>
                <a:schemeClr val="dk2">
                  <a:alpha val="100000"/>
                </a:schemeClr>
              </a:solidFill>
              <a:latin typeface="Noto Sans SC"/>
              <a:ea typeface="Noto Sans SC"/>
              <a:cs typeface="Noto Sans SC"/>
            </a:endParaRPr>
          </a:p>
        </p:txBody>
      </p:sp>
      <p:sp>
        <p:nvSpPr>
          <p:cNvPr id="51" name="AutoShape 51"/>
          <p:cNvSpPr/>
          <p:nvPr/>
        </p:nvSpPr>
        <p:spPr>
          <a:xfrm flipH="1">
            <a:off x="7907946" y="3392614"/>
            <a:ext cx="3378420" cy="75983"/>
          </a:xfrm>
          <a:prstGeom prst="parallelogram">
            <a:avLst>
              <a:gd name="adj" fmla="val 98201"/>
            </a:avLst>
          </a:prstGeom>
          <a:solidFill>
            <a:schemeClr val="accent3">
              <a:alpha val="100000"/>
            </a:schemeClr>
          </a:solidFill>
        </p:spPr>
      </p:sp>
      <p:sp>
        <p:nvSpPr>
          <p:cNvPr id="52" name="AutoShape 52"/>
          <p:cNvSpPr/>
          <p:nvPr/>
        </p:nvSpPr>
        <p:spPr>
          <a:xfrm rot="5400000">
            <a:off x="6892704" y="4332188"/>
            <a:ext cx="2111074" cy="74665"/>
          </a:xfrm>
          <a:prstGeom prst="parallelogram">
            <a:avLst>
              <a:gd name="adj" fmla="val 98201"/>
            </a:avLst>
          </a:prstGeom>
          <a:solidFill>
            <a:schemeClr val="accent1">
              <a:alpha val="100000"/>
            </a:schemeClr>
          </a:solid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93684" y="2559207"/>
            <a:ext cx="6316980" cy="234315"/>
          </a:xfrm>
          <a:prstGeom prst="rect">
            <a:avLst/>
          </a:prstGeom>
        </p:spPr>
        <p:txBody>
          <a:bodyPr vert="horz" wrap="square" lIns="91440" tIns="45720" rIns="91440" bIns="45720" rtlCol="0" anchor="t" anchorCtr="0">
            <a:spAutoFit/>
          </a:bodyPr>
          <a:lstStyle/>
          <a:p>
            <a:pPr>
              <a:lnSpc>
                <a:spcPct val="100000"/>
              </a:lnSpc>
              <a:spcBef>
                <a:spcPts val="375"/>
              </a:spcBef>
            </a:pPr>
          </a:p>
        </p:txBody>
      </p:sp>
      <p:pic>
        <p:nvPicPr>
          <p:cNvPr id="3" name="Picture 3"/>
          <p:cNvPicPr>
            <a:picLocks noChangeAspect="1"/>
          </p:cNvPicPr>
          <p:nvPr/>
        </p:nvPicPr>
        <p:blipFill>
          <a:blip r:embed="rId2"/>
          <a:srcRect/>
          <a:stretch>
            <a:fillRect/>
          </a:stretch>
        </p:blipFill>
        <p:spPr>
          <a:xfrm>
            <a:off x="0" y="0"/>
            <a:ext cx="12192000" cy="6858000"/>
          </a:xfrm>
          <a:prstGeom prst="rect">
            <a:avLst/>
          </a:prstGeom>
        </p:spPr>
      </p:pic>
      <p:sp>
        <p:nvSpPr>
          <p:cNvPr id="4" name="TextBox 4"/>
          <p:cNvSpPr txBox="1"/>
          <p:nvPr/>
        </p:nvSpPr>
        <p:spPr>
          <a:xfrm>
            <a:off x="1182244" y="3494380"/>
            <a:ext cx="2197085" cy="766889"/>
          </a:xfrm>
          <a:prstGeom prst="rect">
            <a:avLst/>
          </a:prstGeom>
        </p:spPr>
        <p:txBody>
          <a:bodyPr vert="horz" wrap="square" lIns="114300" tIns="57150" rIns="114300" bIns="57150" rtlCol="0" anchor="ctr" anchorCtr="0">
            <a:normAutofit/>
          </a:bodyPr>
          <a:lstStyle/>
          <a:p>
            <a:pPr algn="ctr">
              <a:lnSpc>
                <a:spcPct val="120000"/>
              </a:lnSpc>
            </a:pPr>
            <a:r>
              <a:rPr lang="en-US" sz="1200" b="1">
                <a:solidFill>
                  <a:schemeClr val="accent1">
                    <a:alpha val="100000"/>
                  </a:schemeClr>
                </a:solidFill>
                <a:latin typeface="Noto Sans SC"/>
                <a:ea typeface="Noto Sans SC"/>
                <a:cs typeface="Noto Sans SC"/>
              </a:rPr>
              <a:t>CATALOGUE</a:t>
            </a:r>
            <a:endParaRPr lang="en-US" sz="1200" b="1">
              <a:solidFill>
                <a:schemeClr val="accent1">
                  <a:alpha val="100000"/>
                </a:schemeClr>
              </a:solidFill>
              <a:latin typeface="Noto Sans SC"/>
              <a:ea typeface="Noto Sans SC"/>
              <a:cs typeface="Noto Sans SC"/>
            </a:endParaRPr>
          </a:p>
        </p:txBody>
      </p:sp>
      <p:sp>
        <p:nvSpPr>
          <p:cNvPr id="5" name="TextBox 5"/>
          <p:cNvSpPr txBox="1"/>
          <p:nvPr/>
        </p:nvSpPr>
        <p:spPr>
          <a:xfrm>
            <a:off x="728786" y="2781296"/>
            <a:ext cx="3104002" cy="97726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175" b="1">
                <a:solidFill>
                  <a:srgbClr val="1F1F1F">
                    <a:alpha val="100000"/>
                  </a:srgbClr>
                </a:solidFill>
                <a:latin typeface="Noto Sans SC"/>
                <a:ea typeface="Noto Sans SC"/>
                <a:cs typeface="Noto Sans SC"/>
              </a:rPr>
              <a:t>目 录</a:t>
            </a:r>
            <a:endParaRPr lang="en-US" sz="5175" b="1">
              <a:solidFill>
                <a:srgbClr val="1F1F1F">
                  <a:alpha val="100000"/>
                </a:srgbClr>
              </a:solidFill>
              <a:latin typeface="Noto Sans SC"/>
              <a:ea typeface="Noto Sans SC"/>
              <a:cs typeface="Noto Sans SC"/>
            </a:endParaRPr>
          </a:p>
        </p:txBody>
      </p:sp>
      <p:sp>
        <p:nvSpPr>
          <p:cNvPr id="6" name="TextBox 6"/>
          <p:cNvSpPr txBox="1"/>
          <p:nvPr/>
        </p:nvSpPr>
        <p:spPr>
          <a:xfrm>
            <a:off x="4884695" y="1702344"/>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01</a:t>
            </a:r>
            <a:endParaRPr lang="en-US" sz="2700">
              <a:solidFill>
                <a:schemeClr val="accent1">
                  <a:alpha val="100000"/>
                </a:schemeClr>
              </a:solidFill>
              <a:latin typeface="Noto Sans SC"/>
              <a:ea typeface="Noto Sans SC"/>
              <a:cs typeface="Noto Sans SC"/>
            </a:endParaRPr>
          </a:p>
        </p:txBody>
      </p:sp>
      <p:sp>
        <p:nvSpPr>
          <p:cNvPr id="7" name="TextBox 7"/>
          <p:cNvSpPr txBox="1"/>
          <p:nvPr/>
        </p:nvSpPr>
        <p:spPr>
          <a:xfrm>
            <a:off x="5580020" y="1751878"/>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VDA6.3标准核心框架</a:t>
            </a:r>
            <a:endParaRPr lang="en-US" sz="2100">
              <a:solidFill>
                <a:srgbClr val="232323">
                  <a:alpha val="100000"/>
                </a:srgbClr>
              </a:solidFill>
              <a:latin typeface="Noto Sans SC"/>
              <a:ea typeface="Noto Sans SC"/>
              <a:cs typeface="Noto Sans SC"/>
            </a:endParaRPr>
          </a:p>
        </p:txBody>
      </p:sp>
      <p:sp>
        <p:nvSpPr>
          <p:cNvPr id="8" name="TextBox 8"/>
          <p:cNvSpPr txBox="1"/>
          <p:nvPr/>
        </p:nvSpPr>
        <p:spPr>
          <a:xfrm>
            <a:off x="4884695" y="2411090"/>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02</a:t>
            </a:r>
            <a:endParaRPr lang="en-US" sz="2700">
              <a:solidFill>
                <a:schemeClr val="accent1">
                  <a:alpha val="100000"/>
                </a:schemeClr>
              </a:solidFill>
              <a:latin typeface="Noto Sans SC"/>
              <a:ea typeface="Noto Sans SC"/>
              <a:cs typeface="Noto Sans SC"/>
            </a:endParaRPr>
          </a:p>
        </p:txBody>
      </p:sp>
      <p:sp>
        <p:nvSpPr>
          <p:cNvPr id="9" name="TextBox 9"/>
          <p:cNvSpPr txBox="1"/>
          <p:nvPr/>
        </p:nvSpPr>
        <p:spPr>
          <a:xfrm>
            <a:off x="5580020" y="2456811"/>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过程要素深度解析</a:t>
            </a:r>
            <a:endParaRPr lang="en-US" sz="2100">
              <a:solidFill>
                <a:srgbClr val="232323">
                  <a:alpha val="100000"/>
                </a:srgbClr>
              </a:solidFill>
              <a:latin typeface="Noto Sans SC"/>
              <a:ea typeface="Noto Sans SC"/>
              <a:cs typeface="Noto Sans SC"/>
            </a:endParaRPr>
          </a:p>
        </p:txBody>
      </p:sp>
      <p:sp>
        <p:nvSpPr>
          <p:cNvPr id="10" name="TextBox 10"/>
          <p:cNvSpPr txBox="1"/>
          <p:nvPr/>
        </p:nvSpPr>
        <p:spPr>
          <a:xfrm>
            <a:off x="4884695" y="3119837"/>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03</a:t>
            </a:r>
            <a:endParaRPr lang="en-US" sz="2700">
              <a:solidFill>
                <a:schemeClr val="accent1">
                  <a:alpha val="100000"/>
                </a:schemeClr>
              </a:solidFill>
              <a:latin typeface="Noto Sans SC"/>
              <a:ea typeface="Noto Sans SC"/>
              <a:cs typeface="Noto Sans SC"/>
            </a:endParaRPr>
          </a:p>
        </p:txBody>
      </p:sp>
      <p:sp>
        <p:nvSpPr>
          <p:cNvPr id="11" name="TextBox 11"/>
          <p:cNvSpPr txBox="1"/>
          <p:nvPr/>
        </p:nvSpPr>
        <p:spPr>
          <a:xfrm>
            <a:off x="5580020" y="3175083"/>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审核全流程实施</a:t>
            </a:r>
            <a:endParaRPr lang="en-US" sz="2100">
              <a:solidFill>
                <a:srgbClr val="232323">
                  <a:alpha val="100000"/>
                </a:srgbClr>
              </a:solidFill>
              <a:latin typeface="Noto Sans SC"/>
              <a:ea typeface="Noto Sans SC"/>
              <a:cs typeface="Noto Sans SC"/>
            </a:endParaRPr>
          </a:p>
        </p:txBody>
      </p:sp>
      <p:sp>
        <p:nvSpPr>
          <p:cNvPr id="12" name="TextBox 12"/>
          <p:cNvSpPr txBox="1"/>
          <p:nvPr/>
        </p:nvSpPr>
        <p:spPr>
          <a:xfrm>
            <a:off x="4894220" y="3828583"/>
            <a:ext cx="561975"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04</a:t>
            </a:r>
            <a:endParaRPr lang="en-US" sz="2700">
              <a:solidFill>
                <a:schemeClr val="accent1">
                  <a:alpha val="100000"/>
                </a:schemeClr>
              </a:solidFill>
              <a:latin typeface="Noto Sans SC"/>
              <a:ea typeface="Noto Sans SC"/>
              <a:cs typeface="Noto Sans SC"/>
            </a:endParaRPr>
          </a:p>
        </p:txBody>
      </p:sp>
      <p:sp>
        <p:nvSpPr>
          <p:cNvPr id="13" name="TextBox 13"/>
          <p:cNvSpPr txBox="1"/>
          <p:nvPr/>
        </p:nvSpPr>
        <p:spPr>
          <a:xfrm>
            <a:off x="5580020" y="3883830"/>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评分准则与结果判定</a:t>
            </a:r>
            <a:endParaRPr lang="en-US" sz="2100">
              <a:solidFill>
                <a:srgbClr val="232323">
                  <a:alpha val="100000"/>
                </a:srgbClr>
              </a:solidFill>
              <a:latin typeface="Noto Sans SC"/>
              <a:ea typeface="Noto Sans SC"/>
              <a:cs typeface="Noto Sans SC"/>
            </a:endParaRPr>
          </a:p>
        </p:txBody>
      </p:sp>
      <p:sp>
        <p:nvSpPr>
          <p:cNvPr id="14" name="TextBox 14"/>
          <p:cNvSpPr txBox="1"/>
          <p:nvPr/>
        </p:nvSpPr>
        <p:spPr>
          <a:xfrm>
            <a:off x="4884695" y="4535669"/>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05</a:t>
            </a:r>
            <a:endParaRPr lang="en-US" sz="2700">
              <a:solidFill>
                <a:schemeClr val="accent1">
                  <a:alpha val="100000"/>
                </a:schemeClr>
              </a:solidFill>
              <a:latin typeface="Noto Sans SC"/>
              <a:ea typeface="Noto Sans SC"/>
              <a:cs typeface="Noto Sans SC"/>
            </a:endParaRPr>
          </a:p>
        </p:txBody>
      </p:sp>
      <p:sp>
        <p:nvSpPr>
          <p:cNvPr id="15" name="TextBox 15"/>
          <p:cNvSpPr txBox="1"/>
          <p:nvPr/>
        </p:nvSpPr>
        <p:spPr>
          <a:xfrm>
            <a:off x="5580020" y="4560436"/>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审核报告与不符合项</a:t>
            </a:r>
            <a:endParaRPr lang="en-US" sz="2100">
              <a:solidFill>
                <a:srgbClr val="232323">
                  <a:alpha val="100000"/>
                </a:srgbClr>
              </a:solidFill>
              <a:latin typeface="Noto Sans SC"/>
              <a:ea typeface="Noto Sans SC"/>
              <a:cs typeface="Noto Sans SC"/>
            </a:endParaRPr>
          </a:p>
        </p:txBody>
      </p:sp>
      <p:sp>
        <p:nvSpPr>
          <p:cNvPr id="16" name="TextBox 16"/>
          <p:cNvSpPr txBox="1"/>
          <p:nvPr/>
        </p:nvSpPr>
        <p:spPr>
          <a:xfrm>
            <a:off x="4888034" y="5234961"/>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06</a:t>
            </a:r>
            <a:endParaRPr lang="en-US" sz="2700">
              <a:solidFill>
                <a:schemeClr val="accent1">
                  <a:alpha val="100000"/>
                </a:schemeClr>
              </a:solidFill>
              <a:latin typeface="Noto Sans SC"/>
              <a:ea typeface="Noto Sans SC"/>
              <a:cs typeface="Noto Sans SC"/>
            </a:endParaRPr>
          </a:p>
        </p:txBody>
      </p:sp>
      <p:sp>
        <p:nvSpPr>
          <p:cNvPr id="17" name="TextBox 17"/>
          <p:cNvSpPr txBox="1"/>
          <p:nvPr/>
        </p:nvSpPr>
        <p:spPr>
          <a:xfrm>
            <a:off x="5583359" y="5278778"/>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持续改进实战应用</a:t>
            </a:r>
            <a:endParaRPr lang="en-US" sz="2100">
              <a:solidFill>
                <a:srgbClr val="232323">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05</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审核报告与不符合项</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审核概述</a:t>
            </a:r>
            <a:endParaRPr lang="en-US" sz="1800" b="1">
              <a:solidFill>
                <a:schemeClr val="accent1">
                  <a:alpha val="100000"/>
                </a:schemeClr>
              </a:solidFill>
              <a:latin typeface="Noto Sans SC"/>
              <a:ea typeface="Noto Sans SC"/>
              <a:cs typeface="Noto Sans SC"/>
            </a:endParaRPr>
          </a:p>
        </p:txBody>
      </p:sp>
      <p:sp>
        <p:nvSpPr>
          <p:cNvPr id="3" name="TextBox 3"/>
          <p:cNvSpPr txBox="1"/>
          <p:nvPr/>
        </p:nvSpPr>
        <p:spPr>
          <a:xfrm>
            <a:off x="6865764" y="1981135"/>
            <a:ext cx="4493572"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证据附件</a:t>
            </a:r>
            <a:endParaRPr lang="en-US" sz="1800" b="1">
              <a:solidFill>
                <a:schemeClr val="accent1">
                  <a:alpha val="100000"/>
                </a:schemeClr>
              </a:solidFill>
              <a:latin typeface="Noto Sans SC"/>
              <a:ea typeface="Noto Sans SC"/>
              <a:cs typeface="Noto Sans SC"/>
            </a:endParaRPr>
          </a:p>
        </p:txBody>
      </p:sp>
      <p:sp>
        <p:nvSpPr>
          <p:cNvPr id="4" name="TextBox 4"/>
          <p:cNvSpPr txBox="1"/>
          <p:nvPr/>
        </p:nvSpPr>
        <p:spPr>
          <a:xfrm>
            <a:off x="6865764" y="4000377"/>
            <a:ext cx="4493572"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结论与建议</a:t>
            </a:r>
            <a:endParaRPr lang="en-US" sz="1800" b="1">
              <a:solidFill>
                <a:schemeClr val="accent1">
                  <a:alpha val="100000"/>
                </a:schemeClr>
              </a:solidFill>
              <a:latin typeface="Noto Sans SC"/>
              <a:ea typeface="Noto Sans SC"/>
              <a:cs typeface="Noto Sans SC"/>
            </a:endParaRPr>
          </a:p>
        </p:txBody>
      </p:sp>
      <p:sp>
        <p:nvSpPr>
          <p:cNvPr id="5" name="TextBox 5"/>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审核发现记录</a:t>
            </a:r>
            <a:endParaRPr lang="en-US" sz="1800" b="1">
              <a:solidFill>
                <a:schemeClr val="accent1">
                  <a:alpha val="100000"/>
                </a:schemeClr>
              </a:solidFill>
              <a:latin typeface="Noto Sans SC"/>
              <a:ea typeface="Noto Sans SC"/>
              <a:cs typeface="Noto Sans SC"/>
            </a:endParaRPr>
          </a:p>
        </p:txBody>
      </p:sp>
      <p:sp>
        <p:nvSpPr>
          <p:cNvPr id="6" name="TextBox 6"/>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1800" b="1">
                <a:solidFill>
                  <a:schemeClr val="accent1">
                    <a:alpha val="100000"/>
                  </a:schemeClr>
                </a:solidFill>
                <a:latin typeface="Noto Sans SC"/>
                <a:ea typeface="Noto Sans SC"/>
                <a:cs typeface="Noto Sans SC"/>
              </a:rPr>
              <a:t>过程流程图</a:t>
            </a:r>
            <a:endParaRPr lang="en-US" sz="1800" b="1">
              <a:solidFill>
                <a:schemeClr val="accent1">
                  <a:alpha val="100000"/>
                </a:schemeClr>
              </a:solidFill>
              <a:latin typeface="Noto Sans SC"/>
              <a:ea typeface="Noto Sans SC"/>
              <a:cs typeface="Noto Sans SC"/>
            </a:endParaRPr>
          </a:p>
        </p:txBody>
      </p:sp>
      <p:grpSp>
        <p:nvGrpSpPr>
          <p:cNvPr id="7" name="Group 7"/>
          <p:cNvGrpSpPr/>
          <p:nvPr/>
        </p:nvGrpSpPr>
        <p:grpSpPr>
          <a:xfrm rot="0">
            <a:off x="839115" y="1512589"/>
            <a:ext cx="197186" cy="5357334"/>
            <a:chOff x="839115" y="1512589"/>
            <a:chExt cx="197186" cy="5357334"/>
          </a:xfrm>
        </p:grpSpPr>
        <p:sp>
          <p:nvSpPr>
            <p:cNvPr id="8" name="AutoShape 8"/>
            <p:cNvSpPr/>
            <p:nvPr/>
          </p:nvSpPr>
          <p:spPr>
            <a:xfrm>
              <a:off x="839115" y="1512589"/>
              <a:ext cx="197186" cy="197186"/>
            </a:xfrm>
            <a:prstGeom prst="ellipse">
              <a:avLst/>
            </a:prstGeom>
            <a:solidFill>
              <a:schemeClr val="accent1">
                <a:alpha val="100000"/>
              </a:schemeClr>
            </a:solidFill>
          </p:spPr>
        </p:sp>
        <p:sp>
          <p:nvSpPr>
            <p:cNvPr id="9" name="AutoShape 9"/>
            <p:cNvSpPr/>
            <p:nvPr/>
          </p:nvSpPr>
          <p:spPr>
            <a:xfrm>
              <a:off x="839115" y="3230148"/>
              <a:ext cx="197186" cy="197186"/>
            </a:xfrm>
            <a:prstGeom prst="ellipse">
              <a:avLst/>
            </a:prstGeom>
            <a:solidFill>
              <a:schemeClr val="accent1">
                <a:alpha val="100000"/>
              </a:schemeClr>
            </a:solidFill>
          </p:spPr>
        </p:sp>
        <p:sp>
          <p:nvSpPr>
            <p:cNvPr id="10" name="AutoShape 10"/>
            <p:cNvSpPr/>
            <p:nvPr/>
          </p:nvSpPr>
          <p:spPr>
            <a:xfrm>
              <a:off x="839115" y="4975845"/>
              <a:ext cx="197186" cy="197186"/>
            </a:xfrm>
            <a:prstGeom prst="ellipse">
              <a:avLst/>
            </a:prstGeom>
            <a:solidFill>
              <a:schemeClr val="accent1">
                <a:alpha val="100000"/>
              </a:schemeClr>
            </a:solidFill>
          </p:spPr>
        </p:sp>
        <p:cxnSp>
          <p:nvCxnSpPr>
            <p:cNvPr id="11" name="Connector 11"/>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12" name="TextBox 1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报告结构化编写</a:t>
            </a:r>
            <a:endParaRPr lang="en-US" sz="3000" b="1">
              <a:solidFill>
                <a:schemeClr val="dk2">
                  <a:alpha val="100000"/>
                </a:schemeClr>
              </a:solidFill>
              <a:latin typeface="Noto Sans SC"/>
              <a:ea typeface="Noto Sans SC"/>
              <a:cs typeface="Noto Sans SC"/>
            </a:endParaRPr>
          </a:p>
        </p:txBody>
      </p:sp>
      <p:sp>
        <p:nvSpPr>
          <p:cNvPr id="13" name="AutoShape 13"/>
          <p:cNvSpPr/>
          <p:nvPr/>
        </p:nvSpPr>
        <p:spPr>
          <a:xfrm>
            <a:off x="6455568" y="2185437"/>
            <a:ext cx="197186" cy="197186"/>
          </a:xfrm>
          <a:prstGeom prst="ellipse">
            <a:avLst/>
          </a:prstGeom>
          <a:solidFill>
            <a:schemeClr val="accent1">
              <a:alpha val="100000"/>
            </a:schemeClr>
          </a:solidFill>
        </p:spPr>
      </p:sp>
      <p:sp>
        <p:nvSpPr>
          <p:cNvPr id="14" name="AutoShape 14"/>
          <p:cNvSpPr/>
          <p:nvPr/>
        </p:nvSpPr>
        <p:spPr>
          <a:xfrm>
            <a:off x="6455568" y="4241491"/>
            <a:ext cx="197186" cy="197186"/>
          </a:xfrm>
          <a:prstGeom prst="ellipse">
            <a:avLst/>
          </a:prstGeom>
          <a:solidFill>
            <a:schemeClr val="accent1">
              <a:alpha val="100000"/>
            </a:schemeClr>
          </a:solidFill>
        </p:spPr>
      </p:sp>
      <p:cxnSp>
        <p:nvCxnSpPr>
          <p:cNvPr id="15" name="Connector 15"/>
          <p:cNvCxnSpPr/>
          <p:nvPr/>
        </p:nvCxnSpPr>
        <p:spPr>
          <a:xfrm>
            <a:off x="6554162" y="2284030"/>
            <a:ext cx="0" cy="462561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6" name="TextBox 16"/>
          <p:cNvSpPr txBox="1"/>
          <p:nvPr/>
        </p:nvSpPr>
        <p:spPr>
          <a:xfrm>
            <a:off x="1297192" y="1804349"/>
            <a:ext cx="4414526" cy="1203960"/>
          </a:xfrm>
          <a:prstGeom prst="rect">
            <a:avLst/>
          </a:prstGeom>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清晰描述审核目的、范围及参与人员，确保报告使用者能够快速理解审核背景和框架。</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1297192" y="3543470"/>
            <a:ext cx="4414526" cy="1218548"/>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通过可视化工具展示被审核过程的流程步骤，帮助识别关键控制点和潜在风险区域。</a:t>
            </a:r>
            <a:endParaRPr lang="en-US" sz="1250">
              <a:solidFill>
                <a:schemeClr val="dk1">
                  <a:alpha val="100000"/>
                </a:schemeClr>
              </a:solidFill>
              <a:latin typeface="Noto Sans SC"/>
              <a:ea typeface="Noto Sans SC"/>
              <a:cs typeface="Noto Sans SC"/>
            </a:endParaRPr>
          </a:p>
        </p:txBody>
      </p:sp>
      <p:sp>
        <p:nvSpPr>
          <p:cNvPr id="18" name="TextBox 18"/>
          <p:cNvSpPr txBox="1"/>
          <p:nvPr/>
        </p:nvSpPr>
        <p:spPr>
          <a:xfrm>
            <a:off x="1297192" y="5282464"/>
            <a:ext cx="4414526" cy="1215852"/>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详细记录每个审核点的观察结果，包括符合项和不符合项，确保信息完整且可追溯。</a:t>
            </a:r>
            <a:endParaRPr lang="en-US" sz="1250">
              <a:solidFill>
                <a:schemeClr val="dk1">
                  <a:alpha val="100000"/>
                </a:schemeClr>
              </a:solidFill>
              <a:latin typeface="Noto Sans SC"/>
              <a:ea typeface="Noto Sans SC"/>
              <a:cs typeface="Noto Sans SC"/>
            </a:endParaRPr>
          </a:p>
        </p:txBody>
      </p:sp>
      <p:sp>
        <p:nvSpPr>
          <p:cNvPr id="19" name="TextBox 19"/>
          <p:cNvSpPr txBox="1"/>
          <p:nvPr/>
        </p:nvSpPr>
        <p:spPr>
          <a:xfrm>
            <a:off x="6865764" y="2477197"/>
            <a:ext cx="4416675" cy="1231684"/>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附上相关文件、照片或记录作为支持证据，增强报告的可信度和可验证性。</a:t>
            </a:r>
            <a:endParaRPr lang="en-US" sz="1250">
              <a:solidFill>
                <a:schemeClr val="dk1">
                  <a:alpha val="100000"/>
                </a:schemeClr>
              </a:solidFill>
              <a:latin typeface="Noto Sans SC"/>
              <a:ea typeface="Noto Sans SC"/>
              <a:cs typeface="Noto Sans SC"/>
            </a:endParaRPr>
          </a:p>
        </p:txBody>
      </p:sp>
      <p:sp>
        <p:nvSpPr>
          <p:cNvPr id="20" name="TextBox 20"/>
          <p:cNvSpPr txBox="1"/>
          <p:nvPr/>
        </p:nvSpPr>
        <p:spPr>
          <a:xfrm>
            <a:off x="6865764" y="4518000"/>
            <a:ext cx="4416675" cy="1144609"/>
          </a:xfrm>
          <a:prstGeom prst="rect">
            <a:avLst/>
          </a:prstGeom>
          <a:noFill/>
        </p:spPr>
        <p:txBody>
          <a:bodyPr vert="horz" wrap="square" lIns="123825" tIns="0" rIns="57150" bIns="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总结审核结果并提出改进建议，为后续整改提供明确方向和依据。</a:t>
            </a:r>
            <a:endParaRPr lang="en-US" sz="1250">
              <a:solidFill>
                <a:schemeClr val="dk1">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392919" y="1471389"/>
            <a:ext cx="638629" cy="638629"/>
          </a:xfrm>
          <a:prstGeom prst="rect">
            <a:avLst/>
          </a:prstGeom>
          <a:noFill/>
          <a:ln w="19050">
            <a:solidFill>
              <a:schemeClr val="accent1">
                <a:alpha val="100000"/>
              </a:schemeClr>
            </a:solidFill>
            <a:prstDash val="solid"/>
          </a:ln>
        </p:spPr>
      </p:sp>
      <p:sp>
        <p:nvSpPr>
          <p:cNvPr id="3" name="AutoShape 3"/>
          <p:cNvSpPr/>
          <p:nvPr/>
        </p:nvSpPr>
        <p:spPr>
          <a:xfrm>
            <a:off x="642135" y="4823305"/>
            <a:ext cx="638629" cy="638629"/>
          </a:xfrm>
          <a:prstGeom prst="rect">
            <a:avLst/>
          </a:prstGeom>
          <a:noFill/>
          <a:ln w="19050">
            <a:solidFill>
              <a:schemeClr val="accent1">
                <a:alpha val="100000"/>
              </a:schemeClr>
            </a:solidFill>
            <a:prstDash val="solid"/>
          </a:ln>
        </p:spPr>
      </p:sp>
      <p:sp>
        <p:nvSpPr>
          <p:cNvPr id="4" name="AutoShape 4"/>
          <p:cNvSpPr/>
          <p:nvPr/>
        </p:nvSpPr>
        <p:spPr>
          <a:xfrm>
            <a:off x="642135" y="3187764"/>
            <a:ext cx="638629" cy="638629"/>
          </a:xfrm>
          <a:prstGeom prst="rect">
            <a:avLst/>
          </a:prstGeom>
          <a:noFill/>
          <a:ln w="19050">
            <a:solidFill>
              <a:schemeClr val="accent1">
                <a:alpha val="100000"/>
              </a:schemeClr>
            </a:solidFill>
            <a:prstDash val="solid"/>
          </a:ln>
        </p:spPr>
      </p:sp>
      <p:sp>
        <p:nvSpPr>
          <p:cNvPr id="5" name="TextBox 5"/>
          <p:cNvSpPr txBox="1"/>
          <p:nvPr/>
        </p:nvSpPr>
        <p:spPr>
          <a:xfrm>
            <a:off x="1477002" y="1805928"/>
            <a:ext cx="4405069" cy="1127581"/>
          </a:xfrm>
          <a:prstGeom prst="rect">
            <a:avLst/>
          </a:prstGeom>
          <a:noFill/>
        </p:spPr>
        <p:txBody>
          <a:bodyPr vert="horz" wrap="square" lIns="123825" tIns="57150" rIns="57150" bIns="5715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指直接影响产品安全或法规符合性的问题，需立即采取纠正措施并升级至管理层。</a:t>
            </a:r>
            <a:endParaRPr lang="en-US" sz="1250">
              <a:solidFill>
                <a:schemeClr val="dk1">
                  <a:alpha val="100000"/>
                </a:schemeClr>
              </a:solidFill>
              <a:latin typeface="Noto Sans SC"/>
              <a:ea typeface="Noto Sans SC"/>
              <a:cs typeface="Noto Sans SC"/>
            </a:endParaRPr>
          </a:p>
        </p:txBody>
      </p:sp>
      <p:sp>
        <p:nvSpPr>
          <p:cNvPr id="6" name="TextBox 6"/>
          <p:cNvSpPr txBox="1"/>
          <p:nvPr/>
        </p:nvSpPr>
        <p:spPr>
          <a:xfrm>
            <a:off x="1477002" y="1456420"/>
            <a:ext cx="4219575" cy="410484"/>
          </a:xfrm>
          <a:prstGeom prst="rect">
            <a:avLst/>
          </a:prstGeom>
        </p:spPr>
        <p:txBody>
          <a:bodyPr vert="horz" wrap="square" lIns="123825" tIns="123825" rIns="57150" bIns="123825" rtlCol="0" anchor="ctr" anchorCtr="0">
            <a:noAutofit/>
          </a:bodyPr>
          <a:lstStyle/>
          <a:p>
            <a:pPr>
              <a:lnSpc>
                <a:spcPct val="150000"/>
              </a:lnSpc>
            </a:pPr>
            <a:r>
              <a:rPr lang="en-US" sz="1650" b="1">
                <a:solidFill>
                  <a:schemeClr val="accent1">
                    <a:alpha val="100000"/>
                  </a:schemeClr>
                </a:solidFill>
                <a:latin typeface="Noto Sans SC"/>
                <a:ea typeface="Noto Sans SC"/>
                <a:cs typeface="Noto Sans SC"/>
              </a:rPr>
              <a:t>严重不符合项</a:t>
            </a:r>
            <a:endParaRPr lang="en-US" sz="1650" b="1">
              <a:solidFill>
                <a:schemeClr val="accent1">
                  <a:alpha val="100000"/>
                </a:schemeClr>
              </a:solidFill>
              <a:latin typeface="Noto Sans SC"/>
              <a:ea typeface="Noto Sans SC"/>
              <a:cs typeface="Noto Sans SC"/>
            </a:endParaRPr>
          </a:p>
        </p:txBody>
      </p:sp>
      <p:sp>
        <p:nvSpPr>
          <p:cNvPr id="7" name="TextBox 7"/>
          <p:cNvSpPr txBox="1"/>
          <p:nvPr/>
        </p:nvSpPr>
        <p:spPr>
          <a:xfrm>
            <a:off x="1477002" y="5176569"/>
            <a:ext cx="4346229" cy="1164308"/>
          </a:xfrm>
          <a:prstGeom prst="rect">
            <a:avLst/>
          </a:prstGeom>
        </p:spPr>
        <p:txBody>
          <a:bodyPr vert="horz" wrap="square" lIns="123825" tIns="57150" rIns="57150" bIns="5715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尚未构成不符合但存在潜在风险的问题，建议纳入预防措施计划以避免未来升级。</a:t>
            </a:r>
            <a:endParaRPr lang="en-US" sz="1250">
              <a:solidFill>
                <a:schemeClr val="dk1">
                  <a:alpha val="100000"/>
                </a:schemeClr>
              </a:solidFill>
              <a:latin typeface="Noto Sans SC"/>
              <a:ea typeface="Noto Sans SC"/>
              <a:cs typeface="Noto Sans SC"/>
            </a:endParaRPr>
          </a:p>
        </p:txBody>
      </p:sp>
      <p:sp>
        <p:nvSpPr>
          <p:cNvPr id="8" name="TextBox 8"/>
          <p:cNvSpPr txBox="1"/>
          <p:nvPr/>
        </p:nvSpPr>
        <p:spPr>
          <a:xfrm>
            <a:off x="1477002" y="3507078"/>
            <a:ext cx="4346229" cy="1165431"/>
          </a:xfrm>
          <a:prstGeom prst="rect">
            <a:avLst/>
          </a:prstGeom>
          <a:noFill/>
        </p:spPr>
        <p:txBody>
          <a:bodyPr vert="horz" wrap="square" lIns="123825" tIns="57150" rIns="57150" bIns="5715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涉及过程控制或文件规范的偏差，虽不直接影响产品，但可能累积导致系统性风险。</a:t>
            </a:r>
            <a:endParaRPr lang="en-US" sz="1250">
              <a:solidFill>
                <a:schemeClr val="dk1">
                  <a:alpha val="100000"/>
                </a:schemeClr>
              </a:solidFill>
              <a:latin typeface="Noto Sans SC"/>
              <a:ea typeface="Noto Sans SC"/>
              <a:cs typeface="Noto Sans SC"/>
            </a:endParaRPr>
          </a:p>
        </p:txBody>
      </p:sp>
      <p:sp>
        <p:nvSpPr>
          <p:cNvPr id="9" name="TextBox 9"/>
          <p:cNvSpPr txBox="1"/>
          <p:nvPr/>
        </p:nvSpPr>
        <p:spPr>
          <a:xfrm>
            <a:off x="536634" y="153431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0" name="TextBox 10"/>
          <p:cNvSpPr txBox="1"/>
          <p:nvPr/>
        </p:nvSpPr>
        <p:spPr>
          <a:xfrm>
            <a:off x="536634" y="4891235"/>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1" name="TextBox 11"/>
          <p:cNvSpPr txBox="1"/>
          <p:nvPr/>
        </p:nvSpPr>
        <p:spPr>
          <a:xfrm>
            <a:off x="536634" y="3247045"/>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2" name="AutoShape 12"/>
          <p:cNvSpPr/>
          <p:nvPr/>
        </p:nvSpPr>
        <p:spPr>
          <a:xfrm>
            <a:off x="642135" y="1455982"/>
            <a:ext cx="638629" cy="638629"/>
          </a:xfrm>
          <a:prstGeom prst="rect">
            <a:avLst/>
          </a:prstGeom>
          <a:noFill/>
          <a:ln w="19050">
            <a:solidFill>
              <a:schemeClr val="accent1">
                <a:alpha val="100000"/>
              </a:schemeClr>
            </a:solidFill>
            <a:prstDash val="solid"/>
          </a:ln>
        </p:spPr>
      </p:sp>
      <p:sp>
        <p:nvSpPr>
          <p:cNvPr id="13" name="TextBox 1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不符合项分类描述</a:t>
            </a:r>
            <a:endParaRPr lang="en-US" sz="3000" b="1">
              <a:solidFill>
                <a:schemeClr val="dk2">
                  <a:alpha val="100000"/>
                </a:schemeClr>
              </a:solidFill>
              <a:latin typeface="Noto Sans SC"/>
              <a:ea typeface="Noto Sans SC"/>
              <a:cs typeface="Noto Sans SC"/>
            </a:endParaRPr>
          </a:p>
        </p:txBody>
      </p:sp>
      <p:sp>
        <p:nvSpPr>
          <p:cNvPr id="14" name="AutoShape 14"/>
          <p:cNvSpPr/>
          <p:nvPr/>
        </p:nvSpPr>
        <p:spPr>
          <a:xfrm>
            <a:off x="6392919" y="3203171"/>
            <a:ext cx="638629" cy="638629"/>
          </a:xfrm>
          <a:prstGeom prst="rect">
            <a:avLst/>
          </a:prstGeom>
          <a:noFill/>
          <a:ln w="19050">
            <a:solidFill>
              <a:schemeClr val="accent1">
                <a:alpha val="100000"/>
              </a:schemeClr>
            </a:solidFill>
            <a:prstDash val="solid"/>
          </a:ln>
        </p:spPr>
      </p:sp>
      <p:sp>
        <p:nvSpPr>
          <p:cNvPr id="15" name="TextBox 15"/>
          <p:cNvSpPr txBox="1"/>
          <p:nvPr/>
        </p:nvSpPr>
        <p:spPr>
          <a:xfrm>
            <a:off x="7227786" y="1821335"/>
            <a:ext cx="4383960" cy="1112174"/>
          </a:xfrm>
          <a:prstGeom prst="rect">
            <a:avLst/>
          </a:prstGeom>
          <a:noFill/>
        </p:spPr>
        <p:txBody>
          <a:bodyPr vert="horz" wrap="square" lIns="123825" tIns="57150" rIns="57150" bIns="5715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同一问题在多次审核中反复出现，需分析根本原因并制定长期解决方案。</a:t>
            </a:r>
            <a:endParaRPr lang="en-US" sz="1250">
              <a:solidFill>
                <a:schemeClr val="dk1">
                  <a:alpha val="100000"/>
                </a:schemeClr>
              </a:solidFill>
              <a:latin typeface="Noto Sans SC"/>
              <a:ea typeface="Noto Sans SC"/>
              <a:cs typeface="Noto Sans SC"/>
            </a:endParaRPr>
          </a:p>
        </p:txBody>
      </p:sp>
      <p:sp>
        <p:nvSpPr>
          <p:cNvPr id="16" name="TextBox 16"/>
          <p:cNvSpPr txBox="1"/>
          <p:nvPr/>
        </p:nvSpPr>
        <p:spPr>
          <a:xfrm>
            <a:off x="7227786" y="3522485"/>
            <a:ext cx="4383960" cy="1150023"/>
          </a:xfrm>
          <a:prstGeom prst="rect">
            <a:avLst/>
          </a:prstGeom>
          <a:noFill/>
        </p:spPr>
        <p:txBody>
          <a:bodyPr vert="horz" wrap="square" lIns="123825" tIns="57150" rIns="57150" bIns="5715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反映质量管理体系存在漏洞，需通过流程优化或培训等措施进行系统性改进。</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6287418" y="1530671"/>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
        <p:nvSpPr>
          <p:cNvPr id="18" name="TextBox 18"/>
          <p:cNvSpPr txBox="1"/>
          <p:nvPr/>
        </p:nvSpPr>
        <p:spPr>
          <a:xfrm>
            <a:off x="6287418" y="3262453"/>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05</a:t>
            </a:r>
            <a:endParaRPr lang="en-US" sz="2400">
              <a:solidFill>
                <a:schemeClr val="accent1">
                  <a:alpha val="100000"/>
                </a:schemeClr>
              </a:solidFill>
              <a:latin typeface="Noto Sans SC"/>
              <a:ea typeface="Noto Sans SC"/>
              <a:cs typeface="Noto Sans SC"/>
            </a:endParaRPr>
          </a:p>
        </p:txBody>
      </p:sp>
      <p:sp>
        <p:nvSpPr>
          <p:cNvPr id="19" name="TextBox 19"/>
          <p:cNvSpPr txBox="1"/>
          <p:nvPr/>
        </p:nvSpPr>
        <p:spPr>
          <a:xfrm>
            <a:off x="7227786" y="1456420"/>
            <a:ext cx="4219575" cy="410484"/>
          </a:xfrm>
          <a:prstGeom prst="rect">
            <a:avLst/>
          </a:prstGeom>
        </p:spPr>
        <p:txBody>
          <a:bodyPr vert="horz" wrap="square" lIns="123825" tIns="123825" rIns="57150" bIns="123825" rtlCol="0" anchor="ctr" anchorCtr="0">
            <a:noAutofit/>
          </a:bodyPr>
          <a:lstStyle/>
          <a:p>
            <a:pPr>
              <a:lnSpc>
                <a:spcPct val="150000"/>
              </a:lnSpc>
            </a:pPr>
            <a:r>
              <a:rPr lang="en-US" sz="1650" b="1">
                <a:solidFill>
                  <a:schemeClr val="accent1">
                    <a:alpha val="100000"/>
                  </a:schemeClr>
                </a:solidFill>
                <a:latin typeface="Noto Sans SC"/>
                <a:ea typeface="Noto Sans SC"/>
                <a:cs typeface="Noto Sans SC"/>
              </a:rPr>
              <a:t>重复性不符合项</a:t>
            </a:r>
            <a:endParaRPr lang="en-US" sz="1650" b="1">
              <a:solidFill>
                <a:schemeClr val="accent1">
                  <a:alpha val="100000"/>
                </a:schemeClr>
              </a:solidFill>
              <a:latin typeface="Noto Sans SC"/>
              <a:ea typeface="Noto Sans SC"/>
              <a:cs typeface="Noto Sans SC"/>
            </a:endParaRPr>
          </a:p>
        </p:txBody>
      </p:sp>
      <p:sp>
        <p:nvSpPr>
          <p:cNvPr id="20" name="TextBox 20"/>
          <p:cNvSpPr txBox="1"/>
          <p:nvPr/>
        </p:nvSpPr>
        <p:spPr>
          <a:xfrm>
            <a:off x="1477002" y="3167475"/>
            <a:ext cx="4219575" cy="410484"/>
          </a:xfrm>
          <a:prstGeom prst="rect">
            <a:avLst/>
          </a:prstGeom>
        </p:spPr>
        <p:txBody>
          <a:bodyPr vert="horz" wrap="square" lIns="123825" tIns="123825" rIns="57150" bIns="123825" rtlCol="0" anchor="ctr" anchorCtr="0">
            <a:noAutofit/>
          </a:bodyPr>
          <a:lstStyle/>
          <a:p>
            <a:pPr>
              <a:lnSpc>
                <a:spcPct val="150000"/>
              </a:lnSpc>
            </a:pPr>
            <a:r>
              <a:rPr lang="en-US" sz="1650" b="1">
                <a:solidFill>
                  <a:schemeClr val="accent1">
                    <a:alpha val="100000"/>
                  </a:schemeClr>
                </a:solidFill>
                <a:latin typeface="Noto Sans SC"/>
                <a:ea typeface="Noto Sans SC"/>
                <a:cs typeface="Noto Sans SC"/>
              </a:rPr>
              <a:t>一般不符合项</a:t>
            </a:r>
            <a:endParaRPr lang="en-US" sz="1650" b="1">
              <a:solidFill>
                <a:schemeClr val="accent1">
                  <a:alpha val="100000"/>
                </a:schemeClr>
              </a:solidFill>
              <a:latin typeface="Noto Sans SC"/>
              <a:ea typeface="Noto Sans SC"/>
              <a:cs typeface="Noto Sans SC"/>
            </a:endParaRPr>
          </a:p>
        </p:txBody>
      </p:sp>
      <p:sp>
        <p:nvSpPr>
          <p:cNvPr id="21" name="TextBox 21"/>
          <p:cNvSpPr txBox="1"/>
          <p:nvPr/>
        </p:nvSpPr>
        <p:spPr>
          <a:xfrm>
            <a:off x="7227786" y="3167475"/>
            <a:ext cx="4219575" cy="410484"/>
          </a:xfrm>
          <a:prstGeom prst="rect">
            <a:avLst/>
          </a:prstGeom>
        </p:spPr>
        <p:txBody>
          <a:bodyPr vert="horz" wrap="square" lIns="123825" tIns="123825" rIns="57150" bIns="123825" rtlCol="0" anchor="ctr" anchorCtr="0">
            <a:noAutofit/>
          </a:bodyPr>
          <a:lstStyle/>
          <a:p>
            <a:pPr>
              <a:lnSpc>
                <a:spcPct val="150000"/>
              </a:lnSpc>
            </a:pPr>
            <a:r>
              <a:rPr lang="en-US" sz="1650" b="1">
                <a:solidFill>
                  <a:schemeClr val="accent1">
                    <a:alpha val="100000"/>
                  </a:schemeClr>
                </a:solidFill>
                <a:latin typeface="Noto Sans SC"/>
                <a:ea typeface="Noto Sans SC"/>
                <a:cs typeface="Noto Sans SC"/>
              </a:rPr>
              <a:t>系统性不符合项</a:t>
            </a:r>
            <a:endParaRPr lang="en-US" sz="1650" b="1">
              <a:solidFill>
                <a:schemeClr val="accent1">
                  <a:alpha val="100000"/>
                </a:schemeClr>
              </a:solidFill>
              <a:latin typeface="Noto Sans SC"/>
              <a:ea typeface="Noto Sans SC"/>
              <a:cs typeface="Noto Sans SC"/>
            </a:endParaRPr>
          </a:p>
        </p:txBody>
      </p:sp>
      <p:sp>
        <p:nvSpPr>
          <p:cNvPr id="22" name="TextBox 22"/>
          <p:cNvSpPr txBox="1"/>
          <p:nvPr/>
        </p:nvSpPr>
        <p:spPr>
          <a:xfrm>
            <a:off x="1477002" y="4827386"/>
            <a:ext cx="4219575" cy="410484"/>
          </a:xfrm>
          <a:prstGeom prst="rect">
            <a:avLst/>
          </a:prstGeom>
        </p:spPr>
        <p:txBody>
          <a:bodyPr vert="horz" wrap="square" lIns="123825" tIns="123825" rIns="57150" bIns="123825" rtlCol="0" anchor="ctr" anchorCtr="0">
            <a:noAutofit/>
          </a:bodyPr>
          <a:lstStyle/>
          <a:p>
            <a:pPr>
              <a:lnSpc>
                <a:spcPct val="150000"/>
              </a:lnSpc>
            </a:pPr>
            <a:r>
              <a:rPr lang="en-US" sz="1650" b="1">
                <a:solidFill>
                  <a:schemeClr val="accent1">
                    <a:alpha val="100000"/>
                  </a:schemeClr>
                </a:solidFill>
                <a:latin typeface="Noto Sans SC"/>
                <a:ea typeface="Noto Sans SC"/>
                <a:cs typeface="Noto Sans SC"/>
              </a:rPr>
              <a:t>观察项</a:t>
            </a:r>
            <a:endParaRPr lang="en-US" sz="1650" b="1">
              <a:solidFill>
                <a:schemeClr val="accent1">
                  <a:alpha val="100000"/>
                </a:schemeClr>
              </a:solidFill>
              <a:latin typeface="Noto Sans SC"/>
              <a:ea typeface="Noto Sans SC"/>
              <a:cs typeface="Noto Sans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345567" y="1333976"/>
            <a:ext cx="5468684" cy="2529078"/>
          </a:xfrm>
          <a:custGeom>
            <a:avLst/>
            <a:gdLst/>
            <a:ahLst/>
            <a:cxnLst/>
            <a:rect l="l" t="t" r="r" b="b"/>
            <a:pathLst>
              <a:path w="2495014" h="1153850">
                <a:moveTo>
                  <a:pt x="2495014" y="0"/>
                </a:moveTo>
                <a:lnTo>
                  <a:pt x="1829006" y="1153850"/>
                </a:lnTo>
                <a:lnTo>
                  <a:pt x="0" y="1153850"/>
                </a:lnTo>
                <a:lnTo>
                  <a:pt x="0" y="0"/>
                </a:lnTo>
              </a:path>
            </a:pathLst>
          </a:custGeom>
          <a:solidFill>
            <a:schemeClr val="accent3">
              <a:alpha val="10000"/>
            </a:schemeClr>
          </a:solidFill>
        </p:spPr>
        <p:txBody>
          <a:bodyPr vert="horz" wrap="square" rtlCol="0" anchor="t" anchorCtr="0">
            <a:normAutofit/>
          </a:bodyPr>
          <a:lstStyle/>
          <a:p>
            <a:pPr algn="l">
              <a:lnSpc>
                <a:spcPct val="100000"/>
              </a:lnSpc>
              <a:spcBef>
                <a:spcPts val="375"/>
              </a:spcBef>
              <a:defRPr/>
            </a:pPr>
            <a:endParaRPr lang="en-US" sz="1100"/>
          </a:p>
        </p:txBody>
      </p:sp>
      <p:sp>
        <p:nvSpPr>
          <p:cNvPr id="3" name="Freeform 3"/>
          <p:cNvSpPr/>
          <p:nvPr/>
        </p:nvSpPr>
        <p:spPr>
          <a:xfrm flipH="1">
            <a:off x="6373368" y="1362551"/>
            <a:ext cx="5468684" cy="2529078"/>
          </a:xfrm>
          <a:custGeom>
            <a:avLst/>
            <a:gdLst/>
            <a:ahLst/>
            <a:cxnLst/>
            <a:rect l="l" t="t" r="r" b="b"/>
            <a:pathLst>
              <a:path w="2495014" h="1153850">
                <a:moveTo>
                  <a:pt x="2495014" y="0"/>
                </a:moveTo>
                <a:lnTo>
                  <a:pt x="1829006" y="1153850"/>
                </a:lnTo>
                <a:lnTo>
                  <a:pt x="0" y="1153850"/>
                </a:lnTo>
                <a:lnTo>
                  <a:pt x="0" y="0"/>
                </a:lnTo>
              </a:path>
            </a:pathLst>
          </a:custGeom>
          <a:solidFill>
            <a:schemeClr val="accent3">
              <a:alpha val="10000"/>
            </a:schemeClr>
          </a:solidFill>
        </p:spPr>
        <p:txBody>
          <a:bodyPr vert="horz" wrap="square" rtlCol="0" anchor="t" anchorCtr="0">
            <a:normAutofit/>
          </a:bodyPr>
          <a:lstStyle/>
          <a:p>
            <a:pPr algn="l">
              <a:lnSpc>
                <a:spcPct val="100000"/>
              </a:lnSpc>
              <a:spcBef>
                <a:spcPts val="375"/>
              </a:spcBef>
              <a:defRPr/>
            </a:pPr>
            <a:endParaRPr lang="en-US" sz="1100"/>
          </a:p>
        </p:txBody>
      </p:sp>
      <p:sp>
        <p:nvSpPr>
          <p:cNvPr id="4" name="Freeform 4"/>
          <p:cNvSpPr/>
          <p:nvPr/>
        </p:nvSpPr>
        <p:spPr>
          <a:xfrm flipH="1">
            <a:off x="8580787" y="5158264"/>
            <a:ext cx="3261265" cy="1133285"/>
          </a:xfrm>
          <a:custGeom>
            <a:avLst/>
            <a:gdLst/>
            <a:ahLst/>
            <a:cxnLst/>
            <a:rect l="l" t="t" r="r" b="b"/>
            <a:pathLst>
              <a:path w="1487925" h="517048">
                <a:moveTo>
                  <a:pt x="1487925" y="0"/>
                </a:moveTo>
                <a:lnTo>
                  <a:pt x="1189491" y="517049"/>
                </a:lnTo>
                <a:lnTo>
                  <a:pt x="0" y="517049"/>
                </a:lnTo>
                <a:lnTo>
                  <a:pt x="0" y="0"/>
                </a:lnTo>
              </a:path>
            </a:pathLst>
          </a:custGeom>
          <a:solidFill>
            <a:schemeClr val="lt2">
              <a:alpha val="100000"/>
            </a:schemeClr>
          </a:solidFill>
        </p:spPr>
      </p:sp>
      <p:sp>
        <p:nvSpPr>
          <p:cNvPr id="5" name="Freeform 5"/>
          <p:cNvSpPr/>
          <p:nvPr/>
        </p:nvSpPr>
        <p:spPr>
          <a:xfrm flipH="1">
            <a:off x="7879937" y="3944017"/>
            <a:ext cx="3962114" cy="1133285"/>
          </a:xfrm>
          <a:custGeom>
            <a:avLst/>
            <a:gdLst/>
            <a:ahLst/>
            <a:cxnLst/>
            <a:rect l="l" t="t" r="r" b="b"/>
            <a:pathLst>
              <a:path w="1807683" h="517048">
                <a:moveTo>
                  <a:pt x="1807683" y="0"/>
                </a:moveTo>
                <a:lnTo>
                  <a:pt x="1509249" y="517049"/>
                </a:lnTo>
                <a:lnTo>
                  <a:pt x="0" y="517049"/>
                </a:lnTo>
                <a:lnTo>
                  <a:pt x="0" y="0"/>
                </a:lnTo>
              </a:path>
            </a:pathLst>
          </a:custGeom>
          <a:solidFill>
            <a:schemeClr val="lt2">
              <a:alpha val="100000"/>
            </a:schemeClr>
          </a:solidFill>
        </p:spPr>
      </p:sp>
      <p:sp>
        <p:nvSpPr>
          <p:cNvPr id="6" name="Freeform 6"/>
          <p:cNvSpPr/>
          <p:nvPr/>
        </p:nvSpPr>
        <p:spPr>
          <a:xfrm>
            <a:off x="345567" y="5158264"/>
            <a:ext cx="3261265" cy="1133285"/>
          </a:xfrm>
          <a:custGeom>
            <a:avLst/>
            <a:gdLst/>
            <a:ahLst/>
            <a:cxnLst/>
            <a:rect l="l" t="t" r="r" b="b"/>
            <a:pathLst>
              <a:path w="1487925" h="517048">
                <a:moveTo>
                  <a:pt x="1487925" y="0"/>
                </a:moveTo>
                <a:lnTo>
                  <a:pt x="1189491" y="517049"/>
                </a:lnTo>
                <a:lnTo>
                  <a:pt x="0" y="517049"/>
                </a:lnTo>
                <a:lnTo>
                  <a:pt x="0" y="0"/>
                </a:lnTo>
              </a:path>
            </a:pathLst>
          </a:custGeom>
          <a:solidFill>
            <a:schemeClr val="lt2">
              <a:alpha val="100000"/>
            </a:schemeClr>
          </a:solidFill>
        </p:spPr>
      </p:sp>
      <p:sp>
        <p:nvSpPr>
          <p:cNvPr id="7" name="Freeform 7"/>
          <p:cNvSpPr/>
          <p:nvPr/>
        </p:nvSpPr>
        <p:spPr>
          <a:xfrm>
            <a:off x="345567" y="3944017"/>
            <a:ext cx="3962114" cy="1133285"/>
          </a:xfrm>
          <a:custGeom>
            <a:avLst/>
            <a:gdLst/>
            <a:ahLst/>
            <a:cxnLst/>
            <a:rect l="l" t="t" r="r" b="b"/>
            <a:pathLst>
              <a:path w="1807683" h="517048">
                <a:moveTo>
                  <a:pt x="1807683" y="0"/>
                </a:moveTo>
                <a:lnTo>
                  <a:pt x="1509249" y="517049"/>
                </a:lnTo>
                <a:lnTo>
                  <a:pt x="0" y="517049"/>
                </a:lnTo>
                <a:lnTo>
                  <a:pt x="0" y="0"/>
                </a:lnTo>
              </a:path>
            </a:pathLst>
          </a:custGeom>
          <a:solidFill>
            <a:schemeClr val="lt2">
              <a:alpha val="100000"/>
            </a:schemeClr>
          </a:solidFill>
        </p:spPr>
      </p:sp>
      <p:sp>
        <p:nvSpPr>
          <p:cNvPr id="8" name="Freeform 8"/>
          <p:cNvSpPr/>
          <p:nvPr/>
        </p:nvSpPr>
        <p:spPr>
          <a:xfrm>
            <a:off x="7465511" y="5155091"/>
            <a:ext cx="1312093" cy="1136448"/>
          </a:xfrm>
          <a:custGeom>
            <a:avLst/>
            <a:gdLst/>
            <a:ahLst/>
            <a:cxnLst/>
            <a:rect l="l" t="t" r="r" b="b"/>
            <a:pathLst>
              <a:path w="596961" h="517048">
                <a:moveTo>
                  <a:pt x="0" y="517049"/>
                </a:moveTo>
                <a:lnTo>
                  <a:pt x="0" y="517049"/>
                </a:lnTo>
                <a:lnTo>
                  <a:pt x="596961" y="517049"/>
                </a:lnTo>
                <a:lnTo>
                  <a:pt x="298527" y="0"/>
                </a:lnTo>
              </a:path>
            </a:pathLst>
          </a:custGeom>
          <a:solidFill>
            <a:schemeClr val="accent3">
              <a:alpha val="100000"/>
            </a:schemeClr>
          </a:solidFill>
        </p:spPr>
      </p:sp>
      <p:sp>
        <p:nvSpPr>
          <p:cNvPr id="9" name="Freeform 9"/>
          <p:cNvSpPr/>
          <p:nvPr/>
        </p:nvSpPr>
        <p:spPr>
          <a:xfrm>
            <a:off x="6142870" y="2863519"/>
            <a:ext cx="1931923" cy="3346845"/>
          </a:xfrm>
          <a:custGeom>
            <a:avLst/>
            <a:gdLst/>
            <a:ahLst/>
            <a:cxnLst/>
            <a:rect l="l" t="t" r="r" b="b"/>
            <a:pathLst>
              <a:path w="878964" h="1522709">
                <a:moveTo>
                  <a:pt x="878964" y="1005660"/>
                </a:moveTo>
                <a:lnTo>
                  <a:pt x="298434" y="0"/>
                </a:lnTo>
                <a:lnTo>
                  <a:pt x="0" y="517049"/>
                </a:lnTo>
                <a:lnTo>
                  <a:pt x="580437" y="1522709"/>
                </a:lnTo>
              </a:path>
            </a:pathLst>
          </a:custGeom>
          <a:solidFill>
            <a:schemeClr val="accent1">
              <a:alpha val="100000"/>
            </a:schemeClr>
          </a:solidFill>
        </p:spPr>
      </p:sp>
      <p:sp>
        <p:nvSpPr>
          <p:cNvPr id="10" name="Freeform 10"/>
          <p:cNvSpPr/>
          <p:nvPr/>
        </p:nvSpPr>
        <p:spPr>
          <a:xfrm>
            <a:off x="3414397" y="5155091"/>
            <a:ext cx="1312093" cy="1136448"/>
          </a:xfrm>
          <a:custGeom>
            <a:avLst/>
            <a:gdLst/>
            <a:ahLst/>
            <a:cxnLst/>
            <a:rect l="l" t="t" r="r" b="b"/>
            <a:pathLst>
              <a:path w="596961" h="517048">
                <a:moveTo>
                  <a:pt x="298434" y="0"/>
                </a:moveTo>
                <a:lnTo>
                  <a:pt x="298434" y="0"/>
                </a:lnTo>
                <a:lnTo>
                  <a:pt x="0" y="517049"/>
                </a:lnTo>
                <a:lnTo>
                  <a:pt x="596961" y="517049"/>
                </a:lnTo>
              </a:path>
            </a:pathLst>
          </a:custGeom>
          <a:solidFill>
            <a:schemeClr val="accent3">
              <a:alpha val="100000"/>
            </a:schemeClr>
          </a:solidFill>
        </p:spPr>
      </p:sp>
      <p:sp>
        <p:nvSpPr>
          <p:cNvPr id="11" name="Freeform 11"/>
          <p:cNvSpPr/>
          <p:nvPr/>
        </p:nvSpPr>
        <p:spPr>
          <a:xfrm>
            <a:off x="4164078" y="5155091"/>
            <a:ext cx="3207697" cy="1136448"/>
          </a:xfrm>
          <a:custGeom>
            <a:avLst/>
            <a:gdLst/>
            <a:ahLst/>
            <a:cxnLst/>
            <a:rect l="l" t="t" r="r" b="b"/>
            <a:pathLst>
              <a:path w="1459401" h="517048">
                <a:moveTo>
                  <a:pt x="298434" y="517049"/>
                </a:moveTo>
                <a:lnTo>
                  <a:pt x="1459402" y="517049"/>
                </a:lnTo>
                <a:lnTo>
                  <a:pt x="1160968" y="0"/>
                </a:lnTo>
                <a:lnTo>
                  <a:pt x="0" y="0"/>
                </a:lnTo>
              </a:path>
            </a:pathLst>
          </a:custGeom>
          <a:solidFill>
            <a:schemeClr val="accent1">
              <a:alpha val="100000"/>
            </a:schemeClr>
          </a:solidFill>
        </p:spPr>
      </p:sp>
      <p:sp>
        <p:nvSpPr>
          <p:cNvPr id="12" name="Freeform 12"/>
          <p:cNvSpPr/>
          <p:nvPr/>
        </p:nvSpPr>
        <p:spPr>
          <a:xfrm>
            <a:off x="5440056" y="1645894"/>
            <a:ext cx="1311889" cy="1136448"/>
          </a:xfrm>
          <a:custGeom>
            <a:avLst/>
            <a:gdLst/>
            <a:ahLst/>
            <a:cxnLst/>
            <a:rect l="l" t="t" r="r" b="b"/>
            <a:pathLst>
              <a:path w="596868" h="517048">
                <a:moveTo>
                  <a:pt x="596869" y="517049"/>
                </a:moveTo>
                <a:lnTo>
                  <a:pt x="596869" y="517049"/>
                </a:lnTo>
                <a:lnTo>
                  <a:pt x="298434" y="0"/>
                </a:lnTo>
                <a:lnTo>
                  <a:pt x="0" y="517049"/>
                </a:lnTo>
              </a:path>
            </a:pathLst>
          </a:custGeom>
          <a:solidFill>
            <a:schemeClr val="accent3">
              <a:alpha val="100000"/>
            </a:schemeClr>
          </a:solidFill>
        </p:spPr>
      </p:sp>
      <p:sp>
        <p:nvSpPr>
          <p:cNvPr id="13" name="Freeform 13"/>
          <p:cNvSpPr/>
          <p:nvPr/>
        </p:nvSpPr>
        <p:spPr>
          <a:xfrm>
            <a:off x="4117211" y="2863519"/>
            <a:ext cx="2587867" cy="2210395"/>
          </a:xfrm>
          <a:custGeom>
            <a:avLst/>
            <a:gdLst/>
            <a:ahLst/>
            <a:cxnLst/>
            <a:rect l="l" t="t" r="r" b="b"/>
            <a:pathLst>
              <a:path w="1177398" h="1005660">
                <a:moveTo>
                  <a:pt x="580530" y="0"/>
                </a:moveTo>
                <a:lnTo>
                  <a:pt x="0" y="1005660"/>
                </a:lnTo>
                <a:lnTo>
                  <a:pt x="596961" y="1005660"/>
                </a:lnTo>
                <a:lnTo>
                  <a:pt x="1177399" y="0"/>
                </a:lnTo>
              </a:path>
            </a:pathLst>
          </a:custGeom>
          <a:solidFill>
            <a:schemeClr val="accent1">
              <a:alpha val="100000"/>
            </a:schemeClr>
          </a:solidFill>
        </p:spPr>
      </p:sp>
      <p:sp>
        <p:nvSpPr>
          <p:cNvPr id="14" name="TextBox 14"/>
          <p:cNvSpPr txBox="1"/>
          <p:nvPr/>
        </p:nvSpPr>
        <p:spPr>
          <a:xfrm>
            <a:off x="5379244" y="5460397"/>
            <a:ext cx="914400" cy="247650"/>
          </a:xfrm>
          <a:prstGeom prst="rect">
            <a:avLst/>
          </a:prstGeom>
          <a:noFill/>
        </p:spPr>
        <p:txBody>
          <a:bodyPr vert="horz" wrap="square" lIns="0" tIns="0" rIns="0" bIns="0" rtlCol="0" anchor="t" anchorCtr="0">
            <a:spAutoFit/>
          </a:bodyPr>
          <a:lstStyle/>
          <a:p>
            <a:pPr algn="ctr">
              <a:lnSpc>
                <a:spcPct val="125000"/>
              </a:lnSpc>
              <a:spcBef>
                <a:spcPct val="0"/>
              </a:spcBef>
            </a:pPr>
            <a:r>
              <a:rPr lang="en-US" sz="1500">
                <a:solidFill>
                  <a:srgbClr val="FFFFFF">
                    <a:alpha val="100000"/>
                  </a:srgbClr>
                </a:solidFill>
                <a:latin typeface="Noto Sans SC"/>
                <a:ea typeface="Noto Sans SC"/>
                <a:cs typeface="Noto Sans SC"/>
              </a:rPr>
              <a:t>时限规定</a:t>
            </a:r>
            <a:endParaRPr lang="en-US" sz="1500">
              <a:solidFill>
                <a:srgbClr val="FFFFFF">
                  <a:alpha val="100000"/>
                </a:srgbClr>
              </a:solidFill>
              <a:latin typeface="Noto Sans SC"/>
              <a:ea typeface="Noto Sans SC"/>
              <a:cs typeface="Noto Sans SC"/>
            </a:endParaRPr>
          </a:p>
        </p:txBody>
      </p:sp>
      <p:sp>
        <p:nvSpPr>
          <p:cNvPr id="15" name="TextBox 15"/>
          <p:cNvSpPr txBox="1"/>
          <p:nvPr/>
        </p:nvSpPr>
        <p:spPr>
          <a:xfrm>
            <a:off x="4951952" y="3706273"/>
            <a:ext cx="914400" cy="247650"/>
          </a:xfrm>
          <a:prstGeom prst="rect">
            <a:avLst/>
          </a:prstGeom>
          <a:noFill/>
        </p:spPr>
        <p:txBody>
          <a:bodyPr vert="horz" wrap="square" lIns="0" tIns="0" rIns="0" bIns="0" rtlCol="0" anchor="t" anchorCtr="0">
            <a:spAutoFit/>
          </a:bodyPr>
          <a:lstStyle/>
          <a:p>
            <a:pPr algn="ctr">
              <a:lnSpc>
                <a:spcPct val="125000"/>
              </a:lnSpc>
              <a:spcBef>
                <a:spcPct val="0"/>
              </a:spcBef>
            </a:pPr>
            <a:r>
              <a:rPr lang="en-US" sz="1500">
                <a:solidFill>
                  <a:srgbClr val="FFFFFF">
                    <a:alpha val="100000"/>
                  </a:srgbClr>
                </a:solidFill>
                <a:latin typeface="Noto Sans SC"/>
                <a:ea typeface="Noto Sans SC"/>
                <a:cs typeface="Noto Sans SC"/>
              </a:rPr>
              <a:t>证据管理</a:t>
            </a:r>
            <a:endParaRPr lang="en-US" sz="1500">
              <a:solidFill>
                <a:srgbClr val="FFFFFF">
                  <a:alpha val="100000"/>
                </a:srgbClr>
              </a:solidFill>
              <a:latin typeface="Noto Sans SC"/>
              <a:ea typeface="Noto Sans SC"/>
              <a:cs typeface="Noto Sans SC"/>
            </a:endParaRPr>
          </a:p>
        </p:txBody>
      </p:sp>
      <p:sp>
        <p:nvSpPr>
          <p:cNvPr id="16" name="TextBox 16"/>
          <p:cNvSpPr txBox="1"/>
          <p:nvPr/>
        </p:nvSpPr>
        <p:spPr>
          <a:xfrm>
            <a:off x="6661214" y="4305490"/>
            <a:ext cx="914400" cy="247650"/>
          </a:xfrm>
          <a:prstGeom prst="rect">
            <a:avLst/>
          </a:prstGeom>
          <a:noFill/>
        </p:spPr>
        <p:txBody>
          <a:bodyPr vert="horz" wrap="square" lIns="0" tIns="0" rIns="0" bIns="0" rtlCol="0" anchor="t" anchorCtr="0">
            <a:spAutoFit/>
          </a:bodyPr>
          <a:lstStyle/>
          <a:p>
            <a:pPr algn="ctr">
              <a:lnSpc>
                <a:spcPct val="125000"/>
              </a:lnSpc>
              <a:spcBef>
                <a:spcPct val="0"/>
              </a:spcBef>
            </a:pPr>
            <a:r>
              <a:rPr lang="en-US" sz="1500">
                <a:solidFill>
                  <a:srgbClr val="FFFFFF">
                    <a:alpha val="100000"/>
                  </a:srgbClr>
                </a:solidFill>
                <a:latin typeface="Noto Sans SC"/>
                <a:ea typeface="Noto Sans SC"/>
                <a:cs typeface="Noto Sans SC"/>
              </a:rPr>
              <a:t>升级机制</a:t>
            </a:r>
            <a:endParaRPr lang="en-US" sz="1500">
              <a:solidFill>
                <a:srgbClr val="FFFFFF">
                  <a:alpha val="100000"/>
                </a:srgbClr>
              </a:solidFill>
              <a:latin typeface="Noto Sans SC"/>
              <a:ea typeface="Noto Sans SC"/>
              <a:cs typeface="Noto Sans SC"/>
            </a:endParaRPr>
          </a:p>
        </p:txBody>
      </p:sp>
      <p:sp>
        <p:nvSpPr>
          <p:cNvPr id="17" name="TextBox 17"/>
          <p:cNvSpPr txBox="1"/>
          <p:nvPr/>
        </p:nvSpPr>
        <p:spPr>
          <a:xfrm>
            <a:off x="725617" y="5421809"/>
            <a:ext cx="2362200" cy="571500"/>
          </a:xfrm>
          <a:prstGeom prst="rect">
            <a:avLst/>
          </a:prstGeom>
          <a:noFill/>
        </p:spPr>
        <p:txBody>
          <a:bodyPr vert="horz" wrap="square" lIns="0" tIns="0" rIns="0" bIns="0" rtlCol="0" anchor="t" anchorCtr="0">
            <a:spAutoFit/>
          </a:bodyPr>
          <a:lstStyle/>
          <a:p>
            <a:pPr algn="l">
              <a:lnSpc>
                <a:spcPct val="120000"/>
              </a:lnSpc>
            </a:pPr>
            <a:r>
              <a:rPr lang="en-US" sz="1000">
                <a:solidFill>
                  <a:schemeClr val="dk1">
                    <a:alpha val="100000"/>
                  </a:schemeClr>
                </a:solidFill>
                <a:latin typeface="Noto Sans SC"/>
                <a:ea typeface="Noto Sans SC"/>
                <a:cs typeface="Noto Sans SC"/>
              </a:rPr>
              <a:t>VDA6.3标准要求严重不符合项需在10个工作日内制定整改计划并提交书面报告</a:t>
            </a:r>
            <a:endParaRPr lang="en-US" sz="1000">
              <a:solidFill>
                <a:schemeClr val="dk1">
                  <a:alpha val="100000"/>
                </a:schemeClr>
              </a:solidFill>
              <a:latin typeface="Noto Sans SC"/>
              <a:ea typeface="Noto Sans SC"/>
              <a:cs typeface="Noto Sans SC"/>
            </a:endParaRPr>
          </a:p>
        </p:txBody>
      </p:sp>
      <p:sp>
        <p:nvSpPr>
          <p:cNvPr id="18" name="TextBox 18"/>
          <p:cNvSpPr txBox="1"/>
          <p:nvPr/>
        </p:nvSpPr>
        <p:spPr>
          <a:xfrm>
            <a:off x="725617" y="4235977"/>
            <a:ext cx="3019425" cy="571500"/>
          </a:xfrm>
          <a:prstGeom prst="rect">
            <a:avLst/>
          </a:prstGeom>
          <a:noFill/>
        </p:spPr>
        <p:txBody>
          <a:bodyPr vert="horz" wrap="square" lIns="0" tIns="0" rIns="0" bIns="0" rtlCol="0" anchor="t" anchorCtr="0">
            <a:spAutoFit/>
          </a:bodyPr>
          <a:lstStyle/>
          <a:p>
            <a:pPr algn="l">
              <a:lnSpc>
                <a:spcPct val="120000"/>
              </a:lnSpc>
            </a:pPr>
            <a:r>
              <a:rPr lang="en-US" sz="1000">
                <a:solidFill>
                  <a:schemeClr val="dk1">
                    <a:alpha val="100000"/>
                  </a:schemeClr>
                </a:solidFill>
                <a:latin typeface="Noto Sans SC"/>
                <a:ea typeface="Noto Sans SC"/>
                <a:cs typeface="Noto Sans SC"/>
              </a:rPr>
              <a:t>逾期未关闭的不符合项需升级至管理层并记录在质量月报中</a:t>
            </a:r>
            <a:endParaRPr lang="en-US" sz="1000">
              <a:solidFill>
                <a:schemeClr val="dk1">
                  <a:alpha val="100000"/>
                </a:schemeClr>
              </a:solidFill>
              <a:latin typeface="Noto Sans SC"/>
              <a:ea typeface="Noto Sans SC"/>
              <a:cs typeface="Noto Sans SC"/>
            </a:endParaRPr>
          </a:p>
        </p:txBody>
      </p:sp>
      <p:sp>
        <p:nvSpPr>
          <p:cNvPr id="19" name="AutoShape 19"/>
          <p:cNvSpPr/>
          <p:nvPr/>
        </p:nvSpPr>
        <p:spPr>
          <a:xfrm>
            <a:off x="1643809" y="3008581"/>
            <a:ext cx="534188" cy="534188"/>
          </a:xfrm>
          <a:prstGeom prst="ellipse">
            <a:avLst/>
          </a:prstGeom>
          <a:solidFill>
            <a:schemeClr val="accent3">
              <a:alpha val="100000"/>
            </a:schemeClr>
          </a:solidFill>
        </p:spPr>
      </p:sp>
      <p:sp>
        <p:nvSpPr>
          <p:cNvPr id="20" name="AutoShape 20"/>
          <p:cNvSpPr/>
          <p:nvPr/>
        </p:nvSpPr>
        <p:spPr>
          <a:xfrm>
            <a:off x="753667" y="3008581"/>
            <a:ext cx="534188" cy="534188"/>
          </a:xfrm>
          <a:prstGeom prst="ellipse">
            <a:avLst/>
          </a:prstGeom>
          <a:solidFill>
            <a:schemeClr val="accent3">
              <a:alpha val="100000"/>
            </a:schemeClr>
          </a:solidFill>
        </p:spPr>
      </p:sp>
      <p:sp>
        <p:nvSpPr>
          <p:cNvPr id="21" name="AutoShape 21"/>
          <p:cNvSpPr/>
          <p:nvPr/>
        </p:nvSpPr>
        <p:spPr>
          <a:xfrm>
            <a:off x="2533951" y="3008581"/>
            <a:ext cx="534188" cy="534188"/>
          </a:xfrm>
          <a:prstGeom prst="ellipse">
            <a:avLst/>
          </a:prstGeom>
          <a:solidFill>
            <a:schemeClr val="accent3">
              <a:alpha val="100000"/>
            </a:schemeClr>
          </a:solidFill>
        </p:spPr>
      </p:sp>
      <p:sp>
        <p:nvSpPr>
          <p:cNvPr id="22" name="TextBox 22"/>
          <p:cNvSpPr txBox="1"/>
          <p:nvPr/>
        </p:nvSpPr>
        <p:spPr>
          <a:xfrm>
            <a:off x="725617" y="2188528"/>
            <a:ext cx="3933825" cy="571500"/>
          </a:xfrm>
          <a:prstGeom prst="rect">
            <a:avLst/>
          </a:prstGeom>
          <a:noFill/>
        </p:spPr>
        <p:txBody>
          <a:bodyPr vert="horz" wrap="square" lIns="0" tIns="0" rIns="0" bIns="0" rtlCol="0" anchor="t" anchorCtr="0">
            <a:spAutoFit/>
          </a:bodyPr>
          <a:lstStyle/>
          <a:p>
            <a:pPr algn="l">
              <a:lnSpc>
                <a:spcPct val="120000"/>
              </a:lnSpc>
            </a:pPr>
            <a:r>
              <a:rPr lang="en-US" sz="1000">
                <a:solidFill>
                  <a:schemeClr val="dk1">
                    <a:alpha val="100000"/>
                  </a:schemeClr>
                </a:solidFill>
                <a:latin typeface="Noto Sans SC"/>
                <a:ea typeface="Noto Sans SC"/>
                <a:cs typeface="Noto Sans SC"/>
              </a:rPr>
              <a:t>所有整改措施必须附有客观证据（如照片/测试报告/工艺文件变更记录等）</a:t>
            </a:r>
            <a:endParaRPr lang="en-US" sz="1000">
              <a:solidFill>
                <a:schemeClr val="dk1">
                  <a:alpha val="100000"/>
                </a:schemeClr>
              </a:solidFill>
              <a:latin typeface="Noto Sans SC"/>
              <a:ea typeface="Noto Sans SC"/>
              <a:cs typeface="Noto Sans SC"/>
            </a:endParaRPr>
          </a:p>
        </p:txBody>
      </p:sp>
      <p:sp>
        <p:nvSpPr>
          <p:cNvPr id="23" name="TextBox 23"/>
          <p:cNvSpPr txBox="1"/>
          <p:nvPr/>
        </p:nvSpPr>
        <p:spPr>
          <a:xfrm>
            <a:off x="725617" y="1686081"/>
            <a:ext cx="3883378" cy="333375"/>
          </a:xfrm>
          <a:prstGeom prst="rect">
            <a:avLst/>
          </a:prstGeom>
          <a:noFill/>
        </p:spPr>
        <p:txBody>
          <a:bodyPr vert="horz" wrap="square" lIns="0" tIns="0" rIns="0" bIns="0" rtlCol="0" anchor="t" anchorCtr="0">
            <a:spAutoFit/>
          </a:bodyPr>
          <a:lstStyle/>
          <a:p>
            <a:pPr algn="l">
              <a:lnSpc>
                <a:spcPct val="100000"/>
              </a:lnSpc>
              <a:spcBef>
                <a:spcPct val="0"/>
              </a:spcBef>
            </a:pPr>
            <a:r>
              <a:rPr lang="en-US" sz="2000">
                <a:solidFill>
                  <a:schemeClr val="dk1">
                    <a:alpha val="100000"/>
                  </a:schemeClr>
                </a:solidFill>
                <a:latin typeface="Noto Sans SC"/>
                <a:ea typeface="Noto Sans SC"/>
                <a:cs typeface="Noto Sans SC"/>
              </a:rPr>
              <a:t>整改验证</a:t>
            </a:r>
            <a:endParaRPr lang="en-US" sz="2000">
              <a:solidFill>
                <a:schemeClr val="dk1">
                  <a:alpha val="100000"/>
                </a:schemeClr>
              </a:solidFill>
              <a:latin typeface="Noto Sans SC"/>
              <a:ea typeface="Noto Sans SC"/>
              <a:cs typeface="Noto Sans SC"/>
            </a:endParaRPr>
          </a:p>
        </p:txBody>
      </p:sp>
      <p:sp>
        <p:nvSpPr>
          <p:cNvPr id="24" name="TextBox 24"/>
          <p:cNvSpPr txBox="1"/>
          <p:nvPr/>
        </p:nvSpPr>
        <p:spPr>
          <a:xfrm flipH="1">
            <a:off x="9101017" y="5421809"/>
            <a:ext cx="2362200" cy="571500"/>
          </a:xfrm>
          <a:prstGeom prst="rect">
            <a:avLst/>
          </a:prstGeom>
          <a:noFill/>
        </p:spPr>
        <p:txBody>
          <a:bodyPr vert="horz" wrap="square" lIns="0" tIns="0" rIns="0" bIns="0" rtlCol="0" anchor="t" anchorCtr="0">
            <a:spAutoFit/>
          </a:bodyPr>
          <a:lstStyle/>
          <a:p>
            <a:pPr algn="r">
              <a:lnSpc>
                <a:spcPct val="120000"/>
              </a:lnSpc>
            </a:pPr>
            <a:r>
              <a:rPr lang="en-US" sz="1000">
                <a:solidFill>
                  <a:schemeClr val="dk1">
                    <a:alpha val="100000"/>
                  </a:schemeClr>
                </a:solidFill>
                <a:latin typeface="Noto Sans SC"/>
                <a:ea typeface="Noto Sans SC"/>
                <a:cs typeface="Noto Sans SC"/>
              </a:rPr>
              <a:t>一般不符合项整改周期不得超过30个日历日且需提供完整证据链</a:t>
            </a:r>
            <a:endParaRPr lang="en-US" sz="1000">
              <a:solidFill>
                <a:schemeClr val="dk1">
                  <a:alpha val="100000"/>
                </a:schemeClr>
              </a:solidFill>
              <a:latin typeface="Noto Sans SC"/>
              <a:ea typeface="Noto Sans SC"/>
              <a:cs typeface="Noto Sans SC"/>
            </a:endParaRPr>
          </a:p>
        </p:txBody>
      </p:sp>
      <p:sp>
        <p:nvSpPr>
          <p:cNvPr id="25" name="TextBox 25"/>
          <p:cNvSpPr txBox="1"/>
          <p:nvPr/>
        </p:nvSpPr>
        <p:spPr>
          <a:xfrm flipH="1">
            <a:off x="8441129" y="4235977"/>
            <a:ext cx="3019425" cy="571500"/>
          </a:xfrm>
          <a:prstGeom prst="rect">
            <a:avLst/>
          </a:prstGeom>
          <a:noFill/>
        </p:spPr>
        <p:txBody>
          <a:bodyPr vert="horz" wrap="square" lIns="0" tIns="0" rIns="0" bIns="0" rtlCol="0" anchor="t" anchorCtr="0">
            <a:spAutoFit/>
          </a:bodyPr>
          <a:lstStyle/>
          <a:p>
            <a:pPr algn="r">
              <a:lnSpc>
                <a:spcPct val="120000"/>
              </a:lnSpc>
            </a:pPr>
            <a:r>
              <a:rPr lang="en-US" sz="1000">
                <a:solidFill>
                  <a:schemeClr val="dk1">
                    <a:alpha val="100000"/>
                  </a:schemeClr>
                </a:solidFill>
                <a:latin typeface="Noto Sans SC"/>
                <a:ea typeface="Noto Sans SC"/>
                <a:cs typeface="Noto Sans SC"/>
              </a:rPr>
              <a:t>重复发生的不符合项必须启动快速响应流程并在48小时内制定遏制措施</a:t>
            </a:r>
            <a:endParaRPr lang="en-US" sz="1000">
              <a:solidFill>
                <a:schemeClr val="dk1">
                  <a:alpha val="100000"/>
                </a:schemeClr>
              </a:solidFill>
              <a:latin typeface="Noto Sans SC"/>
              <a:ea typeface="Noto Sans SC"/>
              <a:cs typeface="Noto Sans SC"/>
            </a:endParaRPr>
          </a:p>
        </p:txBody>
      </p:sp>
      <p:sp>
        <p:nvSpPr>
          <p:cNvPr id="26" name="AutoShape 26"/>
          <p:cNvSpPr/>
          <p:nvPr/>
        </p:nvSpPr>
        <p:spPr>
          <a:xfrm flipH="1">
            <a:off x="10009606" y="3008581"/>
            <a:ext cx="534188" cy="534188"/>
          </a:xfrm>
          <a:prstGeom prst="ellipse">
            <a:avLst/>
          </a:prstGeom>
          <a:solidFill>
            <a:schemeClr val="accent3">
              <a:alpha val="100000"/>
            </a:schemeClr>
          </a:solidFill>
        </p:spPr>
        <p:txBody>
          <a:bodyPr vert="horz" wrap="square" lIns="91440" tIns="45720" rIns="91440" bIns="45720" rtlCol="0" anchor="t" anchorCtr="0">
            <a:normAutofit/>
          </a:bodyPr>
          <a:lstStyle/>
          <a:p>
            <a:pPr algn="l">
              <a:lnSpc>
                <a:spcPct val="100000"/>
              </a:lnSpc>
              <a:spcBef>
                <a:spcPts val="375"/>
              </a:spcBef>
              <a:defRPr/>
            </a:pPr>
            <a:endParaRPr lang="en-US" sz="1100"/>
          </a:p>
        </p:txBody>
      </p:sp>
      <p:sp>
        <p:nvSpPr>
          <p:cNvPr id="27" name="AutoShape 27"/>
          <p:cNvSpPr/>
          <p:nvPr/>
        </p:nvSpPr>
        <p:spPr>
          <a:xfrm flipH="1">
            <a:off x="10899747" y="3008581"/>
            <a:ext cx="534188" cy="534188"/>
          </a:xfrm>
          <a:prstGeom prst="ellipse">
            <a:avLst/>
          </a:prstGeom>
          <a:solidFill>
            <a:schemeClr val="accent3">
              <a:alpha val="100000"/>
            </a:schemeClr>
          </a:solidFill>
        </p:spPr>
      </p:sp>
      <p:sp>
        <p:nvSpPr>
          <p:cNvPr id="28" name="AutoShape 28"/>
          <p:cNvSpPr/>
          <p:nvPr/>
        </p:nvSpPr>
        <p:spPr>
          <a:xfrm flipH="1">
            <a:off x="9119464" y="3008581"/>
            <a:ext cx="534188" cy="534188"/>
          </a:xfrm>
          <a:prstGeom prst="ellipse">
            <a:avLst/>
          </a:prstGeom>
          <a:solidFill>
            <a:schemeClr val="accent3">
              <a:alpha val="100000"/>
            </a:schemeClr>
          </a:solidFill>
        </p:spPr>
      </p:sp>
      <p:sp>
        <p:nvSpPr>
          <p:cNvPr id="29" name="TextBox 29"/>
          <p:cNvSpPr txBox="1"/>
          <p:nvPr/>
        </p:nvSpPr>
        <p:spPr>
          <a:xfrm flipH="1">
            <a:off x="7528879" y="2188528"/>
            <a:ext cx="3933825" cy="571500"/>
          </a:xfrm>
          <a:prstGeom prst="rect">
            <a:avLst/>
          </a:prstGeom>
          <a:noFill/>
        </p:spPr>
        <p:txBody>
          <a:bodyPr vert="horz" wrap="square" lIns="0" tIns="0" rIns="0" bIns="0" rtlCol="0" anchor="t" anchorCtr="0">
            <a:spAutoFit/>
          </a:bodyPr>
          <a:lstStyle/>
          <a:p>
            <a:pPr algn="r">
              <a:lnSpc>
                <a:spcPct val="120000"/>
              </a:lnSpc>
            </a:pPr>
            <a:r>
              <a:rPr lang="en-US" sz="1000">
                <a:solidFill>
                  <a:schemeClr val="dk1">
                    <a:alpha val="100000"/>
                  </a:schemeClr>
                </a:solidFill>
                <a:latin typeface="Noto Sans SC"/>
                <a:ea typeface="Noto Sans SC"/>
                <a:cs typeface="Noto Sans SC"/>
              </a:rPr>
              <a:t>审核员需在下次监督审核时现场确认整改措施的有效性和持续实施情况</a:t>
            </a:r>
            <a:endParaRPr lang="en-US" sz="1000">
              <a:solidFill>
                <a:schemeClr val="dk1">
                  <a:alpha val="100000"/>
                </a:schemeClr>
              </a:solidFill>
              <a:latin typeface="Noto Sans SC"/>
              <a:ea typeface="Noto Sans SC"/>
              <a:cs typeface="Noto Sans SC"/>
            </a:endParaRPr>
          </a:p>
        </p:txBody>
      </p:sp>
      <p:sp>
        <p:nvSpPr>
          <p:cNvPr id="30" name="TextBox 30"/>
          <p:cNvSpPr txBox="1"/>
          <p:nvPr/>
        </p:nvSpPr>
        <p:spPr>
          <a:xfrm flipH="1">
            <a:off x="7642088" y="1686081"/>
            <a:ext cx="3822902" cy="333375"/>
          </a:xfrm>
          <a:prstGeom prst="rect">
            <a:avLst/>
          </a:prstGeom>
          <a:noFill/>
        </p:spPr>
        <p:txBody>
          <a:bodyPr vert="horz" wrap="square" lIns="0" tIns="0" rIns="0" bIns="0" rtlCol="0" anchor="t" anchorCtr="0">
            <a:spAutoFit/>
          </a:bodyPr>
          <a:lstStyle/>
          <a:p>
            <a:pPr algn="r">
              <a:lnSpc>
                <a:spcPct val="100000"/>
              </a:lnSpc>
              <a:spcBef>
                <a:spcPct val="0"/>
              </a:spcBef>
            </a:pPr>
            <a:r>
              <a:rPr lang="en-US" sz="2000">
                <a:solidFill>
                  <a:schemeClr val="dk1">
                    <a:alpha val="100000"/>
                  </a:schemeClr>
                </a:solidFill>
                <a:latin typeface="Noto Sans SC"/>
                <a:ea typeface="Noto Sans SC"/>
                <a:cs typeface="Noto Sans SC"/>
              </a:rPr>
              <a:t>闭环要求</a:t>
            </a:r>
            <a:endParaRPr lang="en-US" sz="2000">
              <a:solidFill>
                <a:schemeClr val="dk1">
                  <a:alpha val="100000"/>
                </a:schemeClr>
              </a:solidFill>
              <a:latin typeface="Noto Sans SC"/>
              <a:ea typeface="Noto Sans SC"/>
              <a:cs typeface="Noto Sans SC"/>
            </a:endParaRPr>
          </a:p>
        </p:txBody>
      </p:sp>
      <p:sp>
        <p:nvSpPr>
          <p:cNvPr id="31" name="TextBox 3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gn="l">
              <a:lnSpc>
                <a:spcPct val="90000"/>
              </a:lnSpc>
              <a:spcBef>
                <a:spcPct val="0"/>
              </a:spcBef>
            </a:pPr>
            <a:r>
              <a:rPr lang="en-US" sz="3000" b="1">
                <a:solidFill>
                  <a:schemeClr val="dk2">
                    <a:alpha val="100000"/>
                  </a:schemeClr>
                </a:solidFill>
                <a:latin typeface="Noto Sans SC"/>
                <a:ea typeface="Noto Sans SC"/>
                <a:cs typeface="Noto Sans SC"/>
              </a:rPr>
              <a:t>整改时效性要求</a:t>
            </a:r>
            <a:endParaRPr lang="en-US" sz="3000" b="1">
              <a:solidFill>
                <a:schemeClr val="dk2">
                  <a:alpha val="100000"/>
                </a:schemeClr>
              </a:solidFill>
              <a:latin typeface="Noto Sans SC"/>
              <a:ea typeface="Noto Sans SC"/>
              <a:cs typeface="Noto Sans SC"/>
            </a:endParaRPr>
          </a:p>
        </p:txBody>
      </p:sp>
      <p:sp>
        <p:nvSpPr>
          <p:cNvPr id="32" name="Freeform 32"/>
          <p:cNvSpPr/>
          <p:nvPr/>
        </p:nvSpPr>
        <p:spPr>
          <a:xfrm>
            <a:off x="1734503" y="3094672"/>
            <a:ext cx="372427" cy="372427"/>
          </a:xfrm>
          <a:custGeom>
            <a:avLst/>
            <a:gdLst/>
            <a:ahLst/>
            <a:cxnLst/>
            <a:rect l="l" t="t" r="r" b="b"/>
            <a:pathLst>
              <a:path w="304800" h="304800">
                <a:moveTo>
                  <a:pt x="257299" y="240773"/>
                </a:moveTo>
                <a:lnTo>
                  <a:pt x="257299" y="258156"/>
                </a:lnTo>
                <a:lnTo>
                  <a:pt x="47501" y="258156"/>
                </a:lnTo>
                <a:lnTo>
                  <a:pt x="47501" y="240773"/>
                </a:lnTo>
                <a:cubicBezTo>
                  <a:pt x="47501" y="240773"/>
                  <a:pt x="43015" y="231162"/>
                  <a:pt x="67361" y="208112"/>
                </a:cubicBezTo>
                <a:cubicBezTo>
                  <a:pt x="91688" y="185071"/>
                  <a:pt x="88487" y="125511"/>
                  <a:pt x="88487" y="85173"/>
                </a:cubicBezTo>
                <a:cubicBezTo>
                  <a:pt x="88487" y="44834"/>
                  <a:pt x="145142" y="43977"/>
                  <a:pt x="145142" y="43977"/>
                </a:cubicBezTo>
                <a:lnTo>
                  <a:pt x="147085" y="43977"/>
                </a:lnTo>
                <a:cubicBezTo>
                  <a:pt x="147085" y="43996"/>
                  <a:pt x="147085" y="43701"/>
                  <a:pt x="147085" y="37424"/>
                </a:cubicBezTo>
                <a:cubicBezTo>
                  <a:pt x="147085" y="33395"/>
                  <a:pt x="133560" y="18802"/>
                  <a:pt x="133560" y="18802"/>
                </a:cubicBezTo>
                <a:lnTo>
                  <a:pt x="133360" y="9973"/>
                </a:lnTo>
                <a:lnTo>
                  <a:pt x="171555" y="9973"/>
                </a:lnTo>
                <a:lnTo>
                  <a:pt x="171298" y="19136"/>
                </a:lnTo>
                <a:cubicBezTo>
                  <a:pt x="171298" y="19136"/>
                  <a:pt x="156639" y="33719"/>
                  <a:pt x="156639" y="38014"/>
                </a:cubicBezTo>
                <a:cubicBezTo>
                  <a:pt x="156639" y="42167"/>
                  <a:pt x="156639" y="43558"/>
                  <a:pt x="156639" y="43967"/>
                </a:cubicBezTo>
                <a:lnTo>
                  <a:pt x="159658" y="43967"/>
                </a:lnTo>
                <a:cubicBezTo>
                  <a:pt x="159658" y="43967"/>
                  <a:pt x="216313" y="44825"/>
                  <a:pt x="216313" y="85163"/>
                </a:cubicBezTo>
                <a:cubicBezTo>
                  <a:pt x="216313" y="125501"/>
                  <a:pt x="213112" y="185071"/>
                  <a:pt x="237449" y="208121"/>
                </a:cubicBezTo>
                <a:cubicBezTo>
                  <a:pt x="261785" y="231172"/>
                  <a:pt x="257299" y="240773"/>
                  <a:pt x="257299" y="240773"/>
                </a:cubicBezTo>
                <a:close/>
              </a:path>
              <a:path w="304800" h="304800">
                <a:moveTo>
                  <a:pt x="176327" y="267367"/>
                </a:moveTo>
                <a:cubicBezTo>
                  <a:pt x="176327" y="280559"/>
                  <a:pt x="165640" y="294827"/>
                  <a:pt x="152457" y="294827"/>
                </a:cubicBezTo>
                <a:cubicBezTo>
                  <a:pt x="139275" y="294827"/>
                  <a:pt x="128588" y="280559"/>
                  <a:pt x="128588" y="267367"/>
                </a:cubicBezTo>
                <a:cubicBezTo>
                  <a:pt x="128588" y="267662"/>
                  <a:pt x="176327" y="267062"/>
                  <a:pt x="176327" y="267367"/>
                </a:cubicBezTo>
              </a:path>
            </a:pathLst>
          </a:custGeom>
          <a:solidFill>
            <a:srgbClr val="FDFDFD">
              <a:alpha val="100000"/>
            </a:srgbClr>
          </a:solidFill>
        </p:spPr>
      </p:sp>
      <p:sp>
        <p:nvSpPr>
          <p:cNvPr id="33" name="Freeform 33"/>
          <p:cNvSpPr/>
          <p:nvPr/>
        </p:nvSpPr>
        <p:spPr>
          <a:xfrm>
            <a:off x="844549" y="3094477"/>
            <a:ext cx="371475" cy="371475"/>
          </a:xfrm>
          <a:custGeom>
            <a:avLst/>
            <a:gdLst/>
            <a:ahLst/>
            <a:cxnLst/>
            <a:rect l="l" t="t" r="r" b="b"/>
            <a:pathLst>
              <a:path w="304800" h="304800">
                <a:moveTo>
                  <a:pt x="50749" y="121920"/>
                </a:moveTo>
                <a:lnTo>
                  <a:pt x="152400" y="182880"/>
                </a:lnTo>
                <a:lnTo>
                  <a:pt x="304800" y="91440"/>
                </a:lnTo>
                <a:lnTo>
                  <a:pt x="152400" y="0"/>
                </a:lnTo>
                <a:lnTo>
                  <a:pt x="0" y="91440"/>
                </a:lnTo>
                <a:lnTo>
                  <a:pt x="152400" y="91440"/>
                </a:lnTo>
                <a:lnTo>
                  <a:pt x="152400" y="121920"/>
                </a:lnTo>
                <a:lnTo>
                  <a:pt x="50749" y="121920"/>
                </a:lnTo>
                <a:close/>
              </a:path>
              <a:path w="304800" h="304800">
                <a:moveTo>
                  <a:pt x="0" y="121920"/>
                </a:moveTo>
                <a:lnTo>
                  <a:pt x="0" y="243840"/>
                </a:lnTo>
                <a:lnTo>
                  <a:pt x="30480" y="210007"/>
                </a:lnTo>
                <a:lnTo>
                  <a:pt x="30480" y="140208"/>
                </a:lnTo>
                <a:lnTo>
                  <a:pt x="0" y="121920"/>
                </a:lnTo>
                <a:close/>
              </a:path>
              <a:path w="304800" h="304800">
                <a:moveTo>
                  <a:pt x="152400" y="304800"/>
                </a:moveTo>
                <a:lnTo>
                  <a:pt x="45720" y="240792"/>
                </a:lnTo>
                <a:lnTo>
                  <a:pt x="45720" y="149352"/>
                </a:lnTo>
                <a:lnTo>
                  <a:pt x="152400" y="213360"/>
                </a:lnTo>
                <a:lnTo>
                  <a:pt x="259080" y="149352"/>
                </a:lnTo>
                <a:lnTo>
                  <a:pt x="259080" y="240792"/>
                </a:lnTo>
                <a:lnTo>
                  <a:pt x="152400" y="304800"/>
                </a:lnTo>
              </a:path>
            </a:pathLst>
          </a:custGeom>
          <a:solidFill>
            <a:srgbClr val="FFFFFF">
              <a:alpha val="100000"/>
            </a:srgbClr>
          </a:solidFill>
        </p:spPr>
      </p:sp>
      <p:sp>
        <p:nvSpPr>
          <p:cNvPr id="34" name="Freeform 34"/>
          <p:cNvSpPr/>
          <p:nvPr/>
        </p:nvSpPr>
        <p:spPr>
          <a:xfrm>
            <a:off x="2624833" y="3113527"/>
            <a:ext cx="371475" cy="3714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rgbClr val="FFFFFF">
              <a:alpha val="100000"/>
            </a:srgbClr>
          </a:solidFill>
        </p:spPr>
      </p:sp>
      <p:sp>
        <p:nvSpPr>
          <p:cNvPr id="35" name="Freeform 35"/>
          <p:cNvSpPr/>
          <p:nvPr/>
        </p:nvSpPr>
        <p:spPr>
          <a:xfrm>
            <a:off x="9200820" y="3104002"/>
            <a:ext cx="371475" cy="371475"/>
          </a:xfrm>
          <a:custGeom>
            <a:avLst/>
            <a:gdLst/>
            <a:ahLst/>
            <a:cxnLst/>
            <a:rect l="l" t="t" r="r" b="b"/>
            <a:pathLst>
              <a:path w="304800" h="304800">
                <a:moveTo>
                  <a:pt x="50749" y="121920"/>
                </a:moveTo>
                <a:lnTo>
                  <a:pt x="152400" y="182880"/>
                </a:lnTo>
                <a:lnTo>
                  <a:pt x="304800" y="91440"/>
                </a:lnTo>
                <a:lnTo>
                  <a:pt x="152400" y="0"/>
                </a:lnTo>
                <a:lnTo>
                  <a:pt x="0" y="91440"/>
                </a:lnTo>
                <a:lnTo>
                  <a:pt x="152400" y="91440"/>
                </a:lnTo>
                <a:lnTo>
                  <a:pt x="152400" y="121920"/>
                </a:lnTo>
                <a:lnTo>
                  <a:pt x="50749" y="121920"/>
                </a:lnTo>
                <a:close/>
              </a:path>
              <a:path w="304800" h="304800">
                <a:moveTo>
                  <a:pt x="0" y="121920"/>
                </a:moveTo>
                <a:lnTo>
                  <a:pt x="0" y="243840"/>
                </a:lnTo>
                <a:lnTo>
                  <a:pt x="30480" y="210007"/>
                </a:lnTo>
                <a:lnTo>
                  <a:pt x="30480" y="140208"/>
                </a:lnTo>
                <a:lnTo>
                  <a:pt x="0" y="121920"/>
                </a:lnTo>
                <a:close/>
              </a:path>
              <a:path w="304800" h="304800">
                <a:moveTo>
                  <a:pt x="152400" y="304800"/>
                </a:moveTo>
                <a:lnTo>
                  <a:pt x="45720" y="240792"/>
                </a:lnTo>
                <a:lnTo>
                  <a:pt x="45720" y="149352"/>
                </a:lnTo>
                <a:lnTo>
                  <a:pt x="152400" y="213360"/>
                </a:lnTo>
                <a:lnTo>
                  <a:pt x="259080" y="149352"/>
                </a:lnTo>
                <a:lnTo>
                  <a:pt x="259080" y="240792"/>
                </a:lnTo>
                <a:lnTo>
                  <a:pt x="152400" y="304800"/>
                </a:lnTo>
              </a:path>
            </a:pathLst>
          </a:custGeom>
          <a:solidFill>
            <a:srgbClr val="FFFFFF">
              <a:alpha val="100000"/>
            </a:srgbClr>
          </a:solidFill>
        </p:spPr>
      </p:sp>
      <p:sp>
        <p:nvSpPr>
          <p:cNvPr id="36" name="Freeform 36"/>
          <p:cNvSpPr/>
          <p:nvPr/>
        </p:nvSpPr>
        <p:spPr>
          <a:xfrm>
            <a:off x="10086379" y="3094477"/>
            <a:ext cx="372427" cy="372427"/>
          </a:xfrm>
          <a:custGeom>
            <a:avLst/>
            <a:gdLst/>
            <a:ahLst/>
            <a:cxnLst/>
            <a:rect l="l" t="t" r="r" b="b"/>
            <a:pathLst>
              <a:path w="304800" h="304800">
                <a:moveTo>
                  <a:pt x="257299" y="240773"/>
                </a:moveTo>
                <a:lnTo>
                  <a:pt x="257299" y="258156"/>
                </a:lnTo>
                <a:lnTo>
                  <a:pt x="47501" y="258156"/>
                </a:lnTo>
                <a:lnTo>
                  <a:pt x="47501" y="240773"/>
                </a:lnTo>
                <a:cubicBezTo>
                  <a:pt x="47501" y="240773"/>
                  <a:pt x="43015" y="231162"/>
                  <a:pt x="67361" y="208112"/>
                </a:cubicBezTo>
                <a:cubicBezTo>
                  <a:pt x="91688" y="185071"/>
                  <a:pt x="88487" y="125511"/>
                  <a:pt x="88487" y="85173"/>
                </a:cubicBezTo>
                <a:cubicBezTo>
                  <a:pt x="88487" y="44834"/>
                  <a:pt x="145142" y="43977"/>
                  <a:pt x="145142" y="43977"/>
                </a:cubicBezTo>
                <a:lnTo>
                  <a:pt x="147085" y="43977"/>
                </a:lnTo>
                <a:cubicBezTo>
                  <a:pt x="147085" y="43996"/>
                  <a:pt x="147085" y="43701"/>
                  <a:pt x="147085" y="37424"/>
                </a:cubicBezTo>
                <a:cubicBezTo>
                  <a:pt x="147085" y="33395"/>
                  <a:pt x="133560" y="18802"/>
                  <a:pt x="133560" y="18802"/>
                </a:cubicBezTo>
                <a:lnTo>
                  <a:pt x="133360" y="9973"/>
                </a:lnTo>
                <a:lnTo>
                  <a:pt x="171555" y="9973"/>
                </a:lnTo>
                <a:lnTo>
                  <a:pt x="171298" y="19136"/>
                </a:lnTo>
                <a:cubicBezTo>
                  <a:pt x="171298" y="19136"/>
                  <a:pt x="156639" y="33719"/>
                  <a:pt x="156639" y="38014"/>
                </a:cubicBezTo>
                <a:cubicBezTo>
                  <a:pt x="156639" y="42167"/>
                  <a:pt x="156639" y="43558"/>
                  <a:pt x="156639" y="43967"/>
                </a:cubicBezTo>
                <a:lnTo>
                  <a:pt x="159658" y="43967"/>
                </a:lnTo>
                <a:cubicBezTo>
                  <a:pt x="159658" y="43967"/>
                  <a:pt x="216313" y="44825"/>
                  <a:pt x="216313" y="85163"/>
                </a:cubicBezTo>
                <a:cubicBezTo>
                  <a:pt x="216313" y="125501"/>
                  <a:pt x="213112" y="185071"/>
                  <a:pt x="237449" y="208121"/>
                </a:cubicBezTo>
                <a:cubicBezTo>
                  <a:pt x="261785" y="231172"/>
                  <a:pt x="257299" y="240773"/>
                  <a:pt x="257299" y="240773"/>
                </a:cubicBezTo>
                <a:close/>
              </a:path>
              <a:path w="304800" h="304800">
                <a:moveTo>
                  <a:pt x="176327" y="267367"/>
                </a:moveTo>
                <a:cubicBezTo>
                  <a:pt x="176327" y="280559"/>
                  <a:pt x="165640" y="294827"/>
                  <a:pt x="152457" y="294827"/>
                </a:cubicBezTo>
                <a:cubicBezTo>
                  <a:pt x="139275" y="294827"/>
                  <a:pt x="128588" y="280559"/>
                  <a:pt x="128588" y="267367"/>
                </a:cubicBezTo>
                <a:cubicBezTo>
                  <a:pt x="128588" y="267662"/>
                  <a:pt x="176327" y="267062"/>
                  <a:pt x="176327" y="267367"/>
                </a:cubicBezTo>
              </a:path>
            </a:pathLst>
          </a:custGeom>
          <a:solidFill>
            <a:srgbClr val="FDFDFD">
              <a:alpha val="100000"/>
            </a:srgbClr>
          </a:solidFill>
        </p:spPr>
      </p:sp>
      <p:sp>
        <p:nvSpPr>
          <p:cNvPr id="37" name="Freeform 37"/>
          <p:cNvSpPr/>
          <p:nvPr/>
        </p:nvSpPr>
        <p:spPr>
          <a:xfrm>
            <a:off x="10981103" y="3104002"/>
            <a:ext cx="371475" cy="3714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rgbClr val="FFFFFF">
              <a:alpha val="100000"/>
            </a:srgbClr>
          </a:solid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06</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持续改进实战应用</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整改措施有效性验证</a:t>
            </a:r>
            <a:endParaRPr lang="en-US" sz="3000" b="1">
              <a:solidFill>
                <a:schemeClr val="dk2">
                  <a:alpha val="100000"/>
                </a:schemeClr>
              </a:solidFill>
              <a:latin typeface="Noto Sans SC"/>
              <a:ea typeface="Noto Sans SC"/>
              <a:cs typeface="Noto Sans SC"/>
            </a:endParaRPr>
          </a:p>
        </p:txBody>
      </p:sp>
      <p:sp>
        <p:nvSpPr>
          <p:cNvPr id="3" name="TextBox 3"/>
          <p:cNvSpPr txBox="1"/>
          <p:nvPr/>
        </p:nvSpPr>
        <p:spPr>
          <a:xfrm>
            <a:off x="1948466" y="1833388"/>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闭环验证机制</a:t>
            </a:r>
            <a:endParaRPr lang="en-US" sz="1700" b="1">
              <a:solidFill>
                <a:schemeClr val="accent1">
                  <a:alpha val="100000"/>
                </a:schemeClr>
              </a:solidFill>
              <a:latin typeface="Noto Sans SC"/>
              <a:ea typeface="Noto Sans SC"/>
              <a:cs typeface="Noto Sans SC"/>
            </a:endParaRPr>
          </a:p>
        </p:txBody>
      </p:sp>
      <p:sp>
        <p:nvSpPr>
          <p:cNvPr id="4" name="TextBox 4"/>
          <p:cNvSpPr txBox="1"/>
          <p:nvPr/>
        </p:nvSpPr>
        <p:spPr>
          <a:xfrm>
            <a:off x="1948466" y="2297252"/>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建立完整的整改跟踪系统，通过定期回访和数据分析确认纠正措施是否有效消除根本原因，避免问题重复发生。</a:t>
            </a:r>
            <a:endParaRPr lang="en-US" sz="1250">
              <a:solidFill>
                <a:schemeClr val="dk1">
                  <a:alpha val="100000"/>
                </a:schemeClr>
              </a:solidFill>
              <a:latin typeface="Noto Sans SC"/>
              <a:ea typeface="Noto Sans SC"/>
              <a:cs typeface="Noto Sans SC"/>
            </a:endParaRPr>
          </a:p>
        </p:txBody>
      </p:sp>
      <p:sp>
        <p:nvSpPr>
          <p:cNvPr id="5" name="TextBox 5"/>
          <p:cNvSpPr txBox="1"/>
          <p:nvPr/>
        </p:nvSpPr>
        <p:spPr>
          <a:xfrm>
            <a:off x="6164262" y="1833388"/>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关键指标对比</a:t>
            </a:r>
            <a:endParaRPr lang="en-US" sz="1700" b="1">
              <a:solidFill>
                <a:schemeClr val="accent1">
                  <a:alpha val="100000"/>
                </a:schemeClr>
              </a:solidFill>
              <a:latin typeface="Noto Sans SC"/>
              <a:ea typeface="Noto Sans SC"/>
              <a:cs typeface="Noto Sans SC"/>
            </a:endParaRPr>
          </a:p>
        </p:txBody>
      </p:sp>
      <p:sp>
        <p:nvSpPr>
          <p:cNvPr id="6" name="TextBox 6"/>
          <p:cNvSpPr txBox="1"/>
          <p:nvPr/>
        </p:nvSpPr>
        <p:spPr>
          <a:xfrm>
            <a:off x="6164262" y="2297252"/>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对比整改前后的过程能力指数（CPK）、缺陷率（PPM）等核心数据，量化评估改进措施的实际效果。</a:t>
            </a:r>
            <a:endParaRPr lang="en-US" sz="1250">
              <a:solidFill>
                <a:schemeClr val="dk1">
                  <a:alpha val="100000"/>
                </a:schemeClr>
              </a:solidFill>
              <a:latin typeface="Noto Sans SC"/>
              <a:ea typeface="Noto Sans SC"/>
              <a:cs typeface="Noto Sans SC"/>
            </a:endParaRPr>
          </a:p>
        </p:txBody>
      </p:sp>
      <p:sp>
        <p:nvSpPr>
          <p:cNvPr id="7" name="TextBox 7"/>
          <p:cNvSpPr txBox="1"/>
          <p:nvPr/>
        </p:nvSpPr>
        <p:spPr>
          <a:xfrm>
            <a:off x="475287" y="4158866"/>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跨部门协同验证</a:t>
            </a:r>
            <a:endParaRPr lang="en-US" sz="1700" b="1">
              <a:solidFill>
                <a:schemeClr val="accent1">
                  <a:alpha val="100000"/>
                </a:schemeClr>
              </a:solidFill>
              <a:latin typeface="Noto Sans SC"/>
              <a:ea typeface="Noto Sans SC"/>
              <a:cs typeface="Noto Sans SC"/>
            </a:endParaRPr>
          </a:p>
        </p:txBody>
      </p:sp>
      <p:sp>
        <p:nvSpPr>
          <p:cNvPr id="8" name="TextBox 8"/>
          <p:cNvSpPr txBox="1"/>
          <p:nvPr/>
        </p:nvSpPr>
        <p:spPr>
          <a:xfrm>
            <a:off x="475287" y="4622729"/>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联合质量、生产、工艺等部门进行多维度评审，确保整改方案不仅解决表面问题，还能优化整体流程。</a:t>
            </a:r>
            <a:endParaRPr lang="en-US" sz="1250">
              <a:solidFill>
                <a:schemeClr val="dk1">
                  <a:alpha val="100000"/>
                </a:schemeClr>
              </a:solidFill>
              <a:latin typeface="Noto Sans SC"/>
              <a:ea typeface="Noto Sans SC"/>
              <a:cs typeface="Noto Sans SC"/>
            </a:endParaRPr>
          </a:p>
        </p:txBody>
      </p:sp>
      <p:sp>
        <p:nvSpPr>
          <p:cNvPr id="9" name="TextBox 9"/>
          <p:cNvSpPr txBox="1"/>
          <p:nvPr/>
        </p:nvSpPr>
        <p:spPr>
          <a:xfrm>
            <a:off x="4416600" y="4158866"/>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员工执行度检查</a:t>
            </a:r>
            <a:endParaRPr lang="en-US" sz="1700" b="1">
              <a:solidFill>
                <a:schemeClr val="accent1">
                  <a:alpha val="100000"/>
                </a:schemeClr>
              </a:solidFill>
              <a:latin typeface="Noto Sans SC"/>
              <a:ea typeface="Noto Sans SC"/>
              <a:cs typeface="Noto Sans SC"/>
            </a:endParaRPr>
          </a:p>
        </p:txBody>
      </p:sp>
      <p:sp>
        <p:nvSpPr>
          <p:cNvPr id="10" name="TextBox 10"/>
          <p:cNvSpPr txBox="1"/>
          <p:nvPr/>
        </p:nvSpPr>
        <p:spPr>
          <a:xfrm>
            <a:off x="4416600" y="4622729"/>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通过现场观察和记录审查，确认一线操作人员是否严格按照新标准执行，防止措施流于形式。</a:t>
            </a:r>
            <a:endParaRPr lang="en-US" sz="1250">
              <a:solidFill>
                <a:schemeClr val="dk1">
                  <a:alpha val="100000"/>
                </a:schemeClr>
              </a:solidFill>
              <a:latin typeface="Noto Sans SC"/>
              <a:ea typeface="Noto Sans SC"/>
              <a:cs typeface="Noto Sans SC"/>
            </a:endParaRPr>
          </a:p>
        </p:txBody>
      </p:sp>
      <p:sp>
        <p:nvSpPr>
          <p:cNvPr id="11" name="TextBox 11"/>
          <p:cNvSpPr txBox="1"/>
          <p:nvPr/>
        </p:nvSpPr>
        <p:spPr>
          <a:xfrm>
            <a:off x="8337121" y="4158866"/>
            <a:ext cx="3542492" cy="360348"/>
          </a:xfrm>
          <a:prstGeom prst="rect">
            <a:avLst/>
          </a:prstGeom>
          <a:noFill/>
        </p:spPr>
        <p:txBody>
          <a:bodyPr vert="horz" wrap="square" lIns="0" tIns="0" rIns="0" bIns="0" rtlCol="0" anchor="ctr" anchorCtr="0">
            <a:noAutofit/>
          </a:bodyPr>
          <a:lstStyle/>
          <a:p>
            <a:pPr algn="l">
              <a:lnSpc>
                <a:spcPct val="120000"/>
              </a:lnSpc>
            </a:pPr>
            <a:r>
              <a:rPr lang="en-US" sz="1700" b="1">
                <a:solidFill>
                  <a:schemeClr val="accent1">
                    <a:alpha val="100000"/>
                  </a:schemeClr>
                </a:solidFill>
                <a:latin typeface="Noto Sans SC"/>
                <a:ea typeface="Noto Sans SC"/>
                <a:cs typeface="Noto Sans SC"/>
              </a:rPr>
              <a:t>长期稳定性监测</a:t>
            </a:r>
            <a:endParaRPr lang="en-US" sz="1700" b="1">
              <a:solidFill>
                <a:schemeClr val="accent1">
                  <a:alpha val="100000"/>
                </a:schemeClr>
              </a:solidFill>
              <a:latin typeface="Noto Sans SC"/>
              <a:ea typeface="Noto Sans SC"/>
              <a:cs typeface="Noto Sans SC"/>
            </a:endParaRPr>
          </a:p>
        </p:txBody>
      </p:sp>
      <p:sp>
        <p:nvSpPr>
          <p:cNvPr id="12" name="TextBox 12"/>
          <p:cNvSpPr txBox="1"/>
          <p:nvPr/>
        </p:nvSpPr>
        <p:spPr>
          <a:xfrm>
            <a:off x="8337121" y="4622729"/>
            <a:ext cx="3542492" cy="1369164"/>
          </a:xfrm>
          <a:prstGeom prst="rect">
            <a:avLst/>
          </a:prstGeom>
          <a:noFill/>
        </p:spPr>
        <p:txBody>
          <a:bodyPr vert="horz" wrap="square" lIns="0" tIns="0" rIns="0" bIns="0"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对关键过程进行至少三个生产周期的稳定性跟踪，验证改进措施在动态生产环境中的可持续性。</a:t>
            </a:r>
            <a:endParaRPr lang="en-US" sz="125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审核Checklist模板应用</a:t>
            </a:r>
            <a:endParaRPr lang="en-US" sz="3000" b="1">
              <a:solidFill>
                <a:schemeClr val="dk2">
                  <a:alpha val="100000"/>
                </a:schemeClr>
              </a:solidFill>
              <a:latin typeface="Noto Sans SC"/>
              <a:ea typeface="Noto Sans SC"/>
              <a:cs typeface="Noto Sans SC"/>
            </a:endParaRPr>
          </a:p>
        </p:txBody>
      </p:sp>
      <p:sp>
        <p:nvSpPr>
          <p:cNvPr id="3" name="TextBox 3"/>
          <p:cNvSpPr txBox="1"/>
          <p:nvPr/>
        </p:nvSpPr>
        <p:spPr>
          <a:xfrm>
            <a:off x="515104"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行业定制化设计</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4278857"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风险分级标注</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8042611" y="1376998"/>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数字化工具集成</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2395390"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动态版本管理</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6159144" y="3950072"/>
            <a:ext cx="3637467"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a:ea typeface="Noto Sans SC"/>
                <a:cs typeface="Noto Sans SC"/>
              </a:rPr>
              <a:t>多语言支持</a:t>
            </a:r>
            <a:endParaRPr lang="en-US" sz="2400" b="1">
              <a:solidFill>
                <a:schemeClr val="accent1">
                  <a:alpha val="100000"/>
                </a:schemeClr>
              </a:solidFill>
              <a:latin typeface="Noto Sans SC"/>
              <a:ea typeface="Noto Sans SC"/>
              <a:cs typeface="Noto Sans SC"/>
            </a:endParaRPr>
          </a:p>
        </p:txBody>
      </p:sp>
      <p:sp>
        <p:nvSpPr>
          <p:cNvPr id="8" name="AutoShape 8"/>
          <p:cNvSpPr/>
          <p:nvPr/>
        </p:nvSpPr>
        <p:spPr>
          <a:xfrm>
            <a:off x="515104" y="1943785"/>
            <a:ext cx="3637467" cy="1772200"/>
          </a:xfrm>
          <a:prstGeom prst="roundRect">
            <a:avLst>
              <a:gd name="adj" fmla="val 7233"/>
            </a:avLst>
          </a:prstGeom>
          <a:solidFill>
            <a:schemeClr val="lt2">
              <a:alpha val="60000"/>
            </a:schemeClr>
          </a:solidFill>
        </p:spPr>
      </p:sp>
      <p:sp>
        <p:nvSpPr>
          <p:cNvPr id="9" name="TextBox 9"/>
          <p:cNvSpPr txBox="1"/>
          <p:nvPr/>
        </p:nvSpPr>
        <p:spPr>
          <a:xfrm>
            <a:off x="740613"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根据汽车、电子、医疗等不同行业特性，调整检查表的重点条目（如特殊过程、法规符合性等）。</a:t>
            </a:r>
            <a:endParaRPr lang="en-US" sz="1500">
              <a:solidFill>
                <a:schemeClr val="dk1">
                  <a:alpha val="100000"/>
                </a:schemeClr>
              </a:solidFill>
              <a:latin typeface="Noto Sans SC"/>
              <a:ea typeface="Noto Sans SC"/>
              <a:cs typeface="Noto Sans SC"/>
            </a:endParaRPr>
          </a:p>
        </p:txBody>
      </p:sp>
      <p:sp>
        <p:nvSpPr>
          <p:cNvPr id="10" name="AutoShape 10"/>
          <p:cNvSpPr/>
          <p:nvPr/>
        </p:nvSpPr>
        <p:spPr>
          <a:xfrm>
            <a:off x="4278857" y="1943785"/>
            <a:ext cx="3637467" cy="1772200"/>
          </a:xfrm>
          <a:prstGeom prst="roundRect">
            <a:avLst>
              <a:gd name="adj" fmla="val 7233"/>
            </a:avLst>
          </a:prstGeom>
          <a:solidFill>
            <a:schemeClr val="lt2">
              <a:alpha val="60000"/>
            </a:schemeClr>
          </a:solidFill>
        </p:spPr>
      </p:sp>
      <p:sp>
        <p:nvSpPr>
          <p:cNvPr id="11" name="TextBox 11"/>
          <p:cNvSpPr txBox="1"/>
          <p:nvPr/>
        </p:nvSpPr>
        <p:spPr>
          <a:xfrm>
            <a:off x="4504366"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在模板中用红/黄/绿灯标识高风险项（如焊接参数）、中风险项（如设备点检）和低风险项（如文件管理）。</a:t>
            </a:r>
            <a:endParaRPr lang="en-US" sz="1500">
              <a:solidFill>
                <a:schemeClr val="dk1">
                  <a:alpha val="100000"/>
                </a:schemeClr>
              </a:solidFill>
              <a:latin typeface="Noto Sans SC"/>
              <a:ea typeface="Noto Sans SC"/>
              <a:cs typeface="Noto Sans SC"/>
            </a:endParaRPr>
          </a:p>
        </p:txBody>
      </p:sp>
      <p:sp>
        <p:nvSpPr>
          <p:cNvPr id="12" name="AutoShape 12"/>
          <p:cNvSpPr/>
          <p:nvPr/>
        </p:nvSpPr>
        <p:spPr>
          <a:xfrm>
            <a:off x="8042611" y="1943785"/>
            <a:ext cx="3637467" cy="1772200"/>
          </a:xfrm>
          <a:prstGeom prst="roundRect">
            <a:avLst>
              <a:gd name="adj" fmla="val 7233"/>
            </a:avLst>
          </a:prstGeom>
          <a:solidFill>
            <a:schemeClr val="lt2">
              <a:alpha val="60000"/>
            </a:schemeClr>
          </a:solidFill>
        </p:spPr>
      </p:sp>
      <p:sp>
        <p:nvSpPr>
          <p:cNvPr id="13" name="TextBox 13"/>
          <p:cNvSpPr txBox="1"/>
          <p:nvPr/>
        </p:nvSpPr>
        <p:spPr>
          <a:xfrm>
            <a:off x="8268120" y="2105555"/>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将检查表嵌入MES或QMS系统，实现自动触发审核任务、实时上传不符合项照片等功能。</a:t>
            </a:r>
            <a:endParaRPr lang="en-US" sz="1500">
              <a:solidFill>
                <a:schemeClr val="dk1">
                  <a:alpha val="100000"/>
                </a:schemeClr>
              </a:solidFill>
              <a:latin typeface="Noto Sans SC"/>
              <a:ea typeface="Noto Sans SC"/>
              <a:cs typeface="Noto Sans SC"/>
            </a:endParaRPr>
          </a:p>
        </p:txBody>
      </p:sp>
      <p:sp>
        <p:nvSpPr>
          <p:cNvPr id="14" name="AutoShape 14"/>
          <p:cNvSpPr/>
          <p:nvPr/>
        </p:nvSpPr>
        <p:spPr>
          <a:xfrm>
            <a:off x="2395390" y="4500511"/>
            <a:ext cx="3637467" cy="1772200"/>
          </a:xfrm>
          <a:prstGeom prst="roundRect">
            <a:avLst>
              <a:gd name="adj" fmla="val 7233"/>
            </a:avLst>
          </a:prstGeom>
          <a:solidFill>
            <a:schemeClr val="lt2">
              <a:alpha val="60000"/>
            </a:schemeClr>
          </a:solidFill>
        </p:spPr>
      </p:sp>
      <p:sp>
        <p:nvSpPr>
          <p:cNvPr id="15" name="TextBox 15"/>
          <p:cNvSpPr txBox="1"/>
          <p:nvPr/>
        </p:nvSpPr>
        <p:spPr>
          <a:xfrm>
            <a:off x="2620899"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每季度收集审核员反馈，更新典型问题案例库，保持检查表与最新VDA6.3标准及客户特殊要求同步。</a:t>
            </a:r>
            <a:endParaRPr lang="en-US" sz="1500">
              <a:solidFill>
                <a:schemeClr val="dk1">
                  <a:alpha val="100000"/>
                </a:schemeClr>
              </a:solidFill>
              <a:latin typeface="Noto Sans SC"/>
              <a:ea typeface="Noto Sans SC"/>
              <a:cs typeface="Noto Sans SC"/>
            </a:endParaRPr>
          </a:p>
        </p:txBody>
      </p:sp>
      <p:sp>
        <p:nvSpPr>
          <p:cNvPr id="16" name="AutoShape 16"/>
          <p:cNvSpPr/>
          <p:nvPr/>
        </p:nvSpPr>
        <p:spPr>
          <a:xfrm>
            <a:off x="6159144" y="4500511"/>
            <a:ext cx="3637467" cy="1772200"/>
          </a:xfrm>
          <a:prstGeom prst="roundRect">
            <a:avLst>
              <a:gd name="adj" fmla="val 7233"/>
            </a:avLst>
          </a:prstGeom>
          <a:solidFill>
            <a:schemeClr val="lt2">
              <a:alpha val="60000"/>
            </a:schemeClr>
          </a:solidFill>
        </p:spPr>
      </p:sp>
      <p:sp>
        <p:nvSpPr>
          <p:cNvPr id="17" name="TextBox 17"/>
          <p:cNvSpPr txBox="1"/>
          <p:nvPr/>
        </p:nvSpPr>
        <p:spPr>
          <a:xfrm>
            <a:off x="6384653" y="4662281"/>
            <a:ext cx="3186449" cy="144865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为跨国企业提供中英德三语对照模板，确保全球工厂审核标准统一。</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068591" y="1654877"/>
            <a:ext cx="3744001" cy="4918674"/>
          </a:xfrm>
          <a:prstGeom prst="roundRect">
            <a:avLst>
              <a:gd name="adj" fmla="val 0"/>
            </a:avLst>
          </a:prstGeom>
          <a:solidFill>
            <a:schemeClr val="lt2">
              <a:alpha val="100000"/>
            </a:schemeClr>
          </a:solidFill>
        </p:spPr>
      </p:sp>
      <p:sp>
        <p:nvSpPr>
          <p:cNvPr id="3" name="AutoShape 3"/>
          <p:cNvSpPr/>
          <p:nvPr/>
        </p:nvSpPr>
        <p:spPr>
          <a:xfrm>
            <a:off x="346014" y="1654877"/>
            <a:ext cx="3744001" cy="4918674"/>
          </a:xfrm>
          <a:prstGeom prst="roundRect">
            <a:avLst>
              <a:gd name="adj" fmla="val 0"/>
            </a:avLst>
          </a:prstGeom>
          <a:solidFill>
            <a:schemeClr val="lt2">
              <a:alpha val="100000"/>
            </a:schemeClr>
          </a:solidFill>
        </p:spPr>
      </p:sp>
      <p:sp>
        <p:nvSpPr>
          <p:cNvPr id="4" name="AutoShape 4"/>
          <p:cNvSpPr/>
          <p:nvPr/>
        </p:nvSpPr>
        <p:spPr>
          <a:xfrm>
            <a:off x="4224000" y="1654877"/>
            <a:ext cx="3744001" cy="4918674"/>
          </a:xfrm>
          <a:prstGeom prst="roundRect">
            <a:avLst>
              <a:gd name="adj" fmla="val 0"/>
            </a:avLst>
          </a:prstGeom>
          <a:solidFill>
            <a:schemeClr val="lt2">
              <a:alpha val="100000"/>
            </a:schemeClr>
          </a:solidFill>
        </p:spPr>
      </p:sp>
      <p:sp>
        <p:nvSpPr>
          <p:cNvPr id="5" name="AutoShape 5"/>
          <p:cNvSpPr/>
          <p:nvPr/>
        </p:nvSpPr>
        <p:spPr>
          <a:xfrm rot="5400000">
            <a:off x="1606015" y="-12627"/>
            <a:ext cx="1224000" cy="3744000"/>
          </a:xfrm>
          <a:prstGeom prst="homePlate">
            <a:avLst>
              <a:gd name="adj" fmla="val 25796"/>
            </a:avLst>
          </a:prstGeom>
          <a:solidFill>
            <a:schemeClr val="accent1">
              <a:alpha val="100000"/>
            </a:schemeClr>
          </a:solidFill>
        </p:spPr>
      </p:sp>
      <p:sp>
        <p:nvSpPr>
          <p:cNvPr id="6" name="AutoShape 6"/>
          <p:cNvSpPr/>
          <p:nvPr/>
        </p:nvSpPr>
        <p:spPr>
          <a:xfrm rot="5400000">
            <a:off x="5484000" y="-12629"/>
            <a:ext cx="1224000" cy="3744000"/>
          </a:xfrm>
          <a:prstGeom prst="homePlate">
            <a:avLst>
              <a:gd name="adj" fmla="val 25796"/>
            </a:avLst>
          </a:prstGeom>
          <a:solidFill>
            <a:schemeClr val="accent2">
              <a:alpha val="100000"/>
            </a:schemeClr>
          </a:solidFill>
        </p:spPr>
      </p:sp>
      <p:sp>
        <p:nvSpPr>
          <p:cNvPr id="7" name="AutoShape 7"/>
          <p:cNvSpPr/>
          <p:nvPr/>
        </p:nvSpPr>
        <p:spPr>
          <a:xfrm rot="5400000">
            <a:off x="9328591" y="-12628"/>
            <a:ext cx="1224000" cy="3744000"/>
          </a:xfrm>
          <a:prstGeom prst="homePlate">
            <a:avLst>
              <a:gd name="adj" fmla="val 25796"/>
            </a:avLst>
          </a:prstGeom>
          <a:solidFill>
            <a:schemeClr val="accent3">
              <a:alpha val="100000"/>
            </a:schemeClr>
          </a:solidFill>
        </p:spPr>
      </p:sp>
      <p:sp>
        <p:nvSpPr>
          <p:cNvPr id="8" name="TextBox 8"/>
          <p:cNvSpPr txBox="1"/>
          <p:nvPr/>
        </p:nvSpPr>
        <p:spPr>
          <a:xfrm>
            <a:off x="346014" y="1586345"/>
            <a:ext cx="3744001" cy="5010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计划设计</a:t>
            </a:r>
            <a:endParaRPr lang="en-US" sz="2400">
              <a:solidFill>
                <a:srgbClr val="FFFFFF">
                  <a:alpha val="100000"/>
                </a:srgbClr>
              </a:solidFill>
              <a:latin typeface="Noto Sans SC"/>
              <a:ea typeface="Noto Sans SC"/>
              <a:cs typeface="Noto Sans SC"/>
            </a:endParaRPr>
          </a:p>
        </p:txBody>
      </p:sp>
      <p:sp>
        <p:nvSpPr>
          <p:cNvPr id="9" name="TextBox 9"/>
          <p:cNvSpPr txBox="1"/>
          <p:nvPr/>
        </p:nvSpPr>
        <p:spPr>
          <a:xfrm>
            <a:off x="4224000" y="1586346"/>
            <a:ext cx="3744001" cy="5010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体系实施</a:t>
            </a:r>
            <a:endParaRPr lang="en-US" sz="2400">
              <a:solidFill>
                <a:srgbClr val="FFFFFF">
                  <a:alpha val="100000"/>
                </a:srgbClr>
              </a:solidFill>
              <a:latin typeface="Noto Sans SC"/>
              <a:ea typeface="Noto Sans SC"/>
              <a:cs typeface="Noto Sans SC"/>
            </a:endParaRPr>
          </a:p>
        </p:txBody>
      </p:sp>
      <p:sp>
        <p:nvSpPr>
          <p:cNvPr id="10" name="TextBox 10"/>
          <p:cNvSpPr txBox="1"/>
          <p:nvPr/>
        </p:nvSpPr>
        <p:spPr>
          <a:xfrm>
            <a:off x="8068591" y="1586346"/>
            <a:ext cx="3744001" cy="5010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持续改进</a:t>
            </a:r>
            <a:endParaRPr lang="en-US" sz="2400">
              <a:solidFill>
                <a:srgbClr val="FFFFFF">
                  <a:alpha val="100000"/>
                </a:srgbClr>
              </a:solidFill>
              <a:latin typeface="Noto Sans SC"/>
              <a:ea typeface="Noto Sans SC"/>
              <a:cs typeface="Noto Sans SC"/>
            </a:endParaRPr>
          </a:p>
        </p:txBody>
      </p:sp>
      <p:sp>
        <p:nvSpPr>
          <p:cNvPr id="11" name="TextBox 11"/>
          <p:cNvSpPr txBox="1"/>
          <p:nvPr/>
        </p:nvSpPr>
        <p:spPr>
          <a:xfrm>
            <a:off x="346014" y="1977577"/>
            <a:ext cx="3744001" cy="26289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2023.2-2023.5</a:t>
            </a:r>
            <a:endParaRPr lang="en-US" sz="1000">
              <a:solidFill>
                <a:srgbClr val="FFFFFF">
                  <a:alpha val="100000"/>
                </a:srgbClr>
              </a:solidFill>
              <a:latin typeface="Noto Sans SC"/>
              <a:ea typeface="Noto Sans SC"/>
              <a:cs typeface="Noto Sans SC"/>
            </a:endParaRPr>
          </a:p>
        </p:txBody>
      </p:sp>
      <p:sp>
        <p:nvSpPr>
          <p:cNvPr id="12" name="TextBox 12"/>
          <p:cNvSpPr txBox="1"/>
          <p:nvPr/>
        </p:nvSpPr>
        <p:spPr>
          <a:xfrm>
            <a:off x="4224000" y="1977577"/>
            <a:ext cx="3744001" cy="26289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000">
                <a:solidFill>
                  <a:srgbClr val="FFFFFF">
                    <a:alpha val="69804"/>
                    <a:alpha val="70000"/>
                  </a:srgbClr>
                </a:solidFill>
                <a:latin typeface="Noto Sans SC"/>
                <a:ea typeface="Noto Sans SC"/>
                <a:cs typeface="Noto Sans SC"/>
              </a:rPr>
              <a:t>2023.6-2023.9</a:t>
            </a:r>
            <a:endParaRPr lang="en-US" sz="1000">
              <a:solidFill>
                <a:srgbClr val="FFFFFF">
                  <a:alpha val="69804"/>
                  <a:alpha val="70000"/>
                </a:srgbClr>
              </a:solidFill>
              <a:latin typeface="Noto Sans SC"/>
              <a:ea typeface="Noto Sans SC"/>
              <a:cs typeface="Noto Sans SC"/>
            </a:endParaRPr>
          </a:p>
        </p:txBody>
      </p:sp>
      <p:sp>
        <p:nvSpPr>
          <p:cNvPr id="13" name="TextBox 13"/>
          <p:cNvSpPr txBox="1"/>
          <p:nvPr/>
        </p:nvSpPr>
        <p:spPr>
          <a:xfrm>
            <a:off x="8068591" y="1977577"/>
            <a:ext cx="3744001" cy="26289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000">
                <a:solidFill>
                  <a:srgbClr val="FFFFFF">
                    <a:alpha val="69804"/>
                    <a:alpha val="70000"/>
                  </a:srgbClr>
                </a:solidFill>
                <a:latin typeface="Noto Sans SC"/>
                <a:ea typeface="Noto Sans SC"/>
                <a:cs typeface="Noto Sans SC"/>
              </a:rPr>
              <a:t>2023.10-2023.11</a:t>
            </a:r>
            <a:endParaRPr lang="en-US" sz="1000">
              <a:solidFill>
                <a:srgbClr val="FFFFFF">
                  <a:alpha val="69804"/>
                  <a:alpha val="70000"/>
                </a:srgbClr>
              </a:solidFill>
              <a:latin typeface="Noto Sans SC"/>
              <a:ea typeface="Noto Sans SC"/>
              <a:cs typeface="Noto Sans SC"/>
            </a:endParaRPr>
          </a:p>
        </p:txBody>
      </p:sp>
      <p:sp>
        <p:nvSpPr>
          <p:cNvPr id="14" name="AutoShape 14"/>
          <p:cNvSpPr/>
          <p:nvPr/>
        </p:nvSpPr>
        <p:spPr>
          <a:xfrm>
            <a:off x="524467" y="3762912"/>
            <a:ext cx="1621142" cy="324000"/>
          </a:xfrm>
          <a:prstGeom prst="roundRect">
            <a:avLst>
              <a:gd name="adj" fmla="val 50000"/>
            </a:avLst>
          </a:prstGeom>
          <a:solidFill>
            <a:schemeClr val="accent1">
              <a:alpha val="100000"/>
            </a:schemeClr>
          </a:solidFill>
        </p:spPr>
      </p:sp>
      <p:sp>
        <p:nvSpPr>
          <p:cNvPr id="15" name="TextBox 15"/>
          <p:cNvSpPr txBox="1"/>
          <p:nvPr/>
        </p:nvSpPr>
        <p:spPr>
          <a:xfrm>
            <a:off x="559222" y="381419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体系诊断评估</a:t>
            </a:r>
            <a:endParaRPr lang="en-US" sz="1100">
              <a:solidFill>
                <a:srgbClr val="FFFFFF">
                  <a:alpha val="100000"/>
                </a:srgbClr>
              </a:solidFill>
              <a:latin typeface="Noto Sans SC"/>
              <a:ea typeface="Noto Sans SC"/>
              <a:cs typeface="Noto Sans SC"/>
            </a:endParaRPr>
          </a:p>
        </p:txBody>
      </p:sp>
      <p:sp>
        <p:nvSpPr>
          <p:cNvPr id="16" name="AutoShape 16"/>
          <p:cNvSpPr/>
          <p:nvPr/>
        </p:nvSpPr>
        <p:spPr>
          <a:xfrm>
            <a:off x="2293013" y="3762912"/>
            <a:ext cx="1621142" cy="324000"/>
          </a:xfrm>
          <a:prstGeom prst="roundRect">
            <a:avLst>
              <a:gd name="adj" fmla="val 50000"/>
            </a:avLst>
          </a:prstGeom>
          <a:solidFill>
            <a:schemeClr val="accent1">
              <a:alpha val="100000"/>
            </a:schemeClr>
          </a:solidFill>
        </p:spPr>
      </p:sp>
      <p:sp>
        <p:nvSpPr>
          <p:cNvPr id="17" name="TextBox 17"/>
          <p:cNvSpPr txBox="1"/>
          <p:nvPr/>
        </p:nvSpPr>
        <p:spPr>
          <a:xfrm>
            <a:off x="2324578" y="381419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短板分析定位</a:t>
            </a:r>
            <a:endParaRPr lang="en-US" sz="1100">
              <a:solidFill>
                <a:srgbClr val="FFFFFF">
                  <a:alpha val="100000"/>
                </a:srgbClr>
              </a:solidFill>
              <a:latin typeface="Noto Sans SC"/>
              <a:ea typeface="Noto Sans SC"/>
              <a:cs typeface="Noto Sans SC"/>
            </a:endParaRPr>
          </a:p>
        </p:txBody>
      </p:sp>
      <p:sp>
        <p:nvSpPr>
          <p:cNvPr id="18" name="AutoShape 18"/>
          <p:cNvSpPr/>
          <p:nvPr/>
        </p:nvSpPr>
        <p:spPr>
          <a:xfrm>
            <a:off x="524467" y="4198437"/>
            <a:ext cx="1621142" cy="324000"/>
          </a:xfrm>
          <a:prstGeom prst="roundRect">
            <a:avLst>
              <a:gd name="adj" fmla="val 50000"/>
            </a:avLst>
          </a:prstGeom>
          <a:solidFill>
            <a:schemeClr val="accent1">
              <a:alpha val="100000"/>
            </a:schemeClr>
          </a:solidFill>
        </p:spPr>
      </p:sp>
      <p:sp>
        <p:nvSpPr>
          <p:cNvPr id="19" name="TextBox 19"/>
          <p:cNvSpPr txBox="1"/>
          <p:nvPr/>
        </p:nvSpPr>
        <p:spPr>
          <a:xfrm>
            <a:off x="556032" y="4243889"/>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标准建立优化</a:t>
            </a:r>
            <a:endParaRPr lang="en-US" sz="1100">
              <a:solidFill>
                <a:srgbClr val="FFFFFF">
                  <a:alpha val="100000"/>
                </a:srgbClr>
              </a:solidFill>
              <a:latin typeface="Noto Sans SC"/>
              <a:ea typeface="Noto Sans SC"/>
              <a:cs typeface="Noto Sans SC"/>
            </a:endParaRPr>
          </a:p>
        </p:txBody>
      </p:sp>
      <p:sp>
        <p:nvSpPr>
          <p:cNvPr id="20" name="AutoShape 20"/>
          <p:cNvSpPr/>
          <p:nvPr/>
        </p:nvSpPr>
        <p:spPr>
          <a:xfrm>
            <a:off x="2293013" y="4198437"/>
            <a:ext cx="1621142" cy="324000"/>
          </a:xfrm>
          <a:prstGeom prst="roundRect">
            <a:avLst>
              <a:gd name="adj" fmla="val 50000"/>
            </a:avLst>
          </a:prstGeom>
          <a:solidFill>
            <a:schemeClr val="accent1">
              <a:alpha val="100000"/>
            </a:schemeClr>
          </a:solidFill>
        </p:spPr>
      </p:sp>
      <p:sp>
        <p:nvSpPr>
          <p:cNvPr id="21" name="TextBox 21"/>
          <p:cNvSpPr txBox="1"/>
          <p:nvPr/>
        </p:nvSpPr>
        <p:spPr>
          <a:xfrm>
            <a:off x="2324578" y="4243889"/>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方案评审确认</a:t>
            </a:r>
            <a:endParaRPr lang="en-US" sz="1100">
              <a:solidFill>
                <a:srgbClr val="FFFFFF">
                  <a:alpha val="100000"/>
                </a:srgbClr>
              </a:solidFill>
              <a:latin typeface="Noto Sans SC"/>
              <a:ea typeface="Noto Sans SC"/>
              <a:cs typeface="Noto Sans SC"/>
            </a:endParaRPr>
          </a:p>
        </p:txBody>
      </p:sp>
      <p:sp>
        <p:nvSpPr>
          <p:cNvPr id="22" name="AutoShape 22"/>
          <p:cNvSpPr/>
          <p:nvPr/>
        </p:nvSpPr>
        <p:spPr>
          <a:xfrm>
            <a:off x="524467" y="4641196"/>
            <a:ext cx="1621142" cy="324000"/>
          </a:xfrm>
          <a:prstGeom prst="roundRect">
            <a:avLst>
              <a:gd name="adj" fmla="val 50000"/>
            </a:avLst>
          </a:prstGeom>
          <a:solidFill>
            <a:schemeClr val="accent1">
              <a:alpha val="100000"/>
            </a:schemeClr>
          </a:solidFill>
        </p:spPr>
      </p:sp>
      <p:sp>
        <p:nvSpPr>
          <p:cNvPr id="23" name="TextBox 23"/>
          <p:cNvSpPr txBox="1"/>
          <p:nvPr/>
        </p:nvSpPr>
        <p:spPr>
          <a:xfrm>
            <a:off x="556032" y="4686648"/>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长效机制建设</a:t>
            </a:r>
            <a:endParaRPr lang="en-US" sz="1100">
              <a:solidFill>
                <a:srgbClr val="FFFFFF">
                  <a:alpha val="100000"/>
                </a:srgbClr>
              </a:solidFill>
              <a:latin typeface="Noto Sans SC"/>
              <a:ea typeface="Noto Sans SC"/>
              <a:cs typeface="Noto Sans SC"/>
            </a:endParaRPr>
          </a:p>
        </p:txBody>
      </p:sp>
      <p:sp>
        <p:nvSpPr>
          <p:cNvPr id="24" name="AutoShape 24"/>
          <p:cNvSpPr/>
          <p:nvPr/>
        </p:nvSpPr>
        <p:spPr>
          <a:xfrm>
            <a:off x="2293013" y="4641196"/>
            <a:ext cx="1621142" cy="324000"/>
          </a:xfrm>
          <a:prstGeom prst="roundRect">
            <a:avLst>
              <a:gd name="adj" fmla="val 50000"/>
            </a:avLst>
          </a:prstGeom>
          <a:solidFill>
            <a:schemeClr val="accent1">
              <a:alpha val="100000"/>
            </a:schemeClr>
          </a:solidFill>
        </p:spPr>
      </p:sp>
      <p:sp>
        <p:nvSpPr>
          <p:cNvPr id="25" name="TextBox 25"/>
          <p:cNvSpPr txBox="1"/>
          <p:nvPr/>
        </p:nvSpPr>
        <p:spPr>
          <a:xfrm>
            <a:off x="2324578" y="4686648"/>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流程固化优化</a:t>
            </a:r>
            <a:endParaRPr lang="en-US" sz="1100">
              <a:solidFill>
                <a:srgbClr val="FFFFFF">
                  <a:alpha val="100000"/>
                </a:srgbClr>
              </a:solidFill>
              <a:latin typeface="Noto Sans SC"/>
              <a:ea typeface="Noto Sans SC"/>
              <a:cs typeface="Noto Sans SC"/>
            </a:endParaRPr>
          </a:p>
        </p:txBody>
      </p:sp>
      <p:sp>
        <p:nvSpPr>
          <p:cNvPr id="26" name="AutoShape 26"/>
          <p:cNvSpPr/>
          <p:nvPr/>
        </p:nvSpPr>
        <p:spPr>
          <a:xfrm>
            <a:off x="524467" y="5076721"/>
            <a:ext cx="1621142" cy="324000"/>
          </a:xfrm>
          <a:prstGeom prst="roundRect">
            <a:avLst>
              <a:gd name="adj" fmla="val 50000"/>
            </a:avLst>
          </a:prstGeom>
          <a:solidFill>
            <a:schemeClr val="accent1">
              <a:alpha val="100000"/>
            </a:schemeClr>
          </a:solidFill>
        </p:spPr>
      </p:sp>
      <p:sp>
        <p:nvSpPr>
          <p:cNvPr id="27" name="TextBox 27"/>
          <p:cNvSpPr txBox="1"/>
          <p:nvPr/>
        </p:nvSpPr>
        <p:spPr>
          <a:xfrm>
            <a:off x="556032" y="512217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能力持续提升</a:t>
            </a:r>
            <a:endParaRPr lang="en-US" sz="1100">
              <a:solidFill>
                <a:srgbClr val="FFFFFF">
                  <a:alpha val="100000"/>
                </a:srgbClr>
              </a:solidFill>
              <a:latin typeface="Noto Sans SC"/>
              <a:ea typeface="Noto Sans SC"/>
              <a:cs typeface="Noto Sans SC"/>
            </a:endParaRPr>
          </a:p>
        </p:txBody>
      </p:sp>
      <p:sp>
        <p:nvSpPr>
          <p:cNvPr id="28" name="AutoShape 28"/>
          <p:cNvSpPr/>
          <p:nvPr/>
        </p:nvSpPr>
        <p:spPr>
          <a:xfrm>
            <a:off x="2293013" y="5076721"/>
            <a:ext cx="1621142" cy="324000"/>
          </a:xfrm>
          <a:prstGeom prst="roundRect">
            <a:avLst>
              <a:gd name="adj" fmla="val 50000"/>
            </a:avLst>
          </a:prstGeom>
          <a:solidFill>
            <a:schemeClr val="accent1">
              <a:alpha val="100000"/>
            </a:schemeClr>
          </a:solidFill>
        </p:spPr>
      </p:sp>
      <p:sp>
        <p:nvSpPr>
          <p:cNvPr id="29" name="TextBox 29"/>
          <p:cNvSpPr txBox="1"/>
          <p:nvPr/>
        </p:nvSpPr>
        <p:spPr>
          <a:xfrm>
            <a:off x="2324578" y="512217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需求对接确认</a:t>
            </a:r>
            <a:endParaRPr lang="en-US" sz="1100">
              <a:solidFill>
                <a:srgbClr val="FFFFFF">
                  <a:alpha val="100000"/>
                </a:srgbClr>
              </a:solidFill>
              <a:latin typeface="Noto Sans SC"/>
              <a:ea typeface="Noto Sans SC"/>
              <a:cs typeface="Noto Sans SC"/>
            </a:endParaRPr>
          </a:p>
        </p:txBody>
      </p:sp>
      <p:sp>
        <p:nvSpPr>
          <p:cNvPr id="30" name="AutoShape 30"/>
          <p:cNvSpPr/>
          <p:nvPr/>
        </p:nvSpPr>
        <p:spPr>
          <a:xfrm>
            <a:off x="4382686" y="3762912"/>
            <a:ext cx="1621142" cy="324000"/>
          </a:xfrm>
          <a:prstGeom prst="roundRect">
            <a:avLst>
              <a:gd name="adj" fmla="val 50000"/>
            </a:avLst>
          </a:prstGeom>
          <a:solidFill>
            <a:schemeClr val="accent2">
              <a:alpha val="100000"/>
            </a:schemeClr>
          </a:solidFill>
        </p:spPr>
      </p:sp>
      <p:sp>
        <p:nvSpPr>
          <p:cNvPr id="31" name="TextBox 31"/>
          <p:cNvSpPr txBox="1"/>
          <p:nvPr/>
        </p:nvSpPr>
        <p:spPr>
          <a:xfrm>
            <a:off x="4417441" y="381419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审核问题整改</a:t>
            </a:r>
            <a:endParaRPr lang="en-US" sz="1100">
              <a:solidFill>
                <a:srgbClr val="FFFFFF">
                  <a:alpha val="100000"/>
                </a:srgbClr>
              </a:solidFill>
              <a:latin typeface="Noto Sans SC"/>
              <a:ea typeface="Noto Sans SC"/>
              <a:cs typeface="Noto Sans SC"/>
            </a:endParaRPr>
          </a:p>
        </p:txBody>
      </p:sp>
      <p:sp>
        <p:nvSpPr>
          <p:cNvPr id="32" name="AutoShape 32"/>
          <p:cNvSpPr/>
          <p:nvPr/>
        </p:nvSpPr>
        <p:spPr>
          <a:xfrm>
            <a:off x="6151232" y="3762912"/>
            <a:ext cx="1621142" cy="324000"/>
          </a:xfrm>
          <a:prstGeom prst="roundRect">
            <a:avLst>
              <a:gd name="adj" fmla="val 50000"/>
            </a:avLst>
          </a:prstGeom>
          <a:solidFill>
            <a:schemeClr val="accent2">
              <a:alpha val="100000"/>
            </a:schemeClr>
          </a:solidFill>
        </p:spPr>
      </p:sp>
      <p:sp>
        <p:nvSpPr>
          <p:cNvPr id="33" name="TextBox 33"/>
          <p:cNvSpPr txBox="1"/>
          <p:nvPr/>
        </p:nvSpPr>
        <p:spPr>
          <a:xfrm>
            <a:off x="6201215" y="3795775"/>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措施落地跟踪</a:t>
            </a:r>
            <a:endParaRPr lang="en-US" sz="1100">
              <a:solidFill>
                <a:srgbClr val="FFFFFF">
                  <a:alpha val="100000"/>
                </a:srgbClr>
              </a:solidFill>
              <a:latin typeface="Noto Sans SC"/>
              <a:ea typeface="Noto Sans SC"/>
              <a:cs typeface="Noto Sans SC"/>
            </a:endParaRPr>
          </a:p>
        </p:txBody>
      </p:sp>
      <p:sp>
        <p:nvSpPr>
          <p:cNvPr id="34" name="AutoShape 34"/>
          <p:cNvSpPr/>
          <p:nvPr/>
        </p:nvSpPr>
        <p:spPr>
          <a:xfrm>
            <a:off x="4382686" y="4198437"/>
            <a:ext cx="1621142" cy="324000"/>
          </a:xfrm>
          <a:prstGeom prst="roundRect">
            <a:avLst>
              <a:gd name="adj" fmla="val 50000"/>
            </a:avLst>
          </a:prstGeom>
          <a:solidFill>
            <a:schemeClr val="accent2">
              <a:alpha val="100000"/>
            </a:schemeClr>
          </a:solidFill>
        </p:spPr>
      </p:sp>
      <p:sp>
        <p:nvSpPr>
          <p:cNvPr id="35" name="TextBox 35"/>
          <p:cNvSpPr txBox="1"/>
          <p:nvPr/>
        </p:nvSpPr>
        <p:spPr>
          <a:xfrm>
            <a:off x="4408255" y="4217487"/>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过程监控验证</a:t>
            </a:r>
            <a:endParaRPr lang="en-US" sz="1100">
              <a:solidFill>
                <a:srgbClr val="FFFFFF">
                  <a:alpha val="100000"/>
                </a:srgbClr>
              </a:solidFill>
              <a:latin typeface="Noto Sans SC"/>
              <a:ea typeface="Noto Sans SC"/>
              <a:cs typeface="Noto Sans SC"/>
            </a:endParaRPr>
          </a:p>
        </p:txBody>
      </p:sp>
      <p:sp>
        <p:nvSpPr>
          <p:cNvPr id="36" name="AutoShape 36"/>
          <p:cNvSpPr/>
          <p:nvPr/>
        </p:nvSpPr>
        <p:spPr>
          <a:xfrm>
            <a:off x="6151232" y="4198437"/>
            <a:ext cx="1621142" cy="324000"/>
          </a:xfrm>
          <a:prstGeom prst="roundRect">
            <a:avLst>
              <a:gd name="adj" fmla="val 50000"/>
            </a:avLst>
          </a:prstGeom>
          <a:solidFill>
            <a:schemeClr val="accent2">
              <a:alpha val="100000"/>
            </a:schemeClr>
          </a:solidFill>
        </p:spPr>
      </p:sp>
      <p:sp>
        <p:nvSpPr>
          <p:cNvPr id="37" name="TextBox 37"/>
          <p:cNvSpPr txBox="1"/>
          <p:nvPr/>
        </p:nvSpPr>
        <p:spPr>
          <a:xfrm>
            <a:off x="6201215" y="4225471"/>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专项提升执行</a:t>
            </a:r>
            <a:endParaRPr lang="en-US" sz="1100">
              <a:solidFill>
                <a:srgbClr val="FFFFFF">
                  <a:alpha val="100000"/>
                </a:srgbClr>
              </a:solidFill>
              <a:latin typeface="Noto Sans SC"/>
              <a:ea typeface="Noto Sans SC"/>
              <a:cs typeface="Noto Sans SC"/>
            </a:endParaRPr>
          </a:p>
        </p:txBody>
      </p:sp>
      <p:sp>
        <p:nvSpPr>
          <p:cNvPr id="38" name="AutoShape 38"/>
          <p:cNvSpPr/>
          <p:nvPr/>
        </p:nvSpPr>
        <p:spPr>
          <a:xfrm>
            <a:off x="4382686" y="4641196"/>
            <a:ext cx="1621142" cy="324000"/>
          </a:xfrm>
          <a:prstGeom prst="roundRect">
            <a:avLst>
              <a:gd name="adj" fmla="val 50000"/>
            </a:avLst>
          </a:prstGeom>
          <a:solidFill>
            <a:schemeClr val="accent2">
              <a:alpha val="100000"/>
            </a:schemeClr>
          </a:solidFill>
        </p:spPr>
      </p:sp>
      <p:sp>
        <p:nvSpPr>
          <p:cNvPr id="39" name="TextBox 39"/>
          <p:cNvSpPr txBox="1"/>
          <p:nvPr/>
        </p:nvSpPr>
        <p:spPr>
          <a:xfrm>
            <a:off x="4420390" y="4686648"/>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标准符合检查</a:t>
            </a:r>
            <a:endParaRPr lang="en-US" sz="1100">
              <a:solidFill>
                <a:srgbClr val="FFFFFF">
                  <a:alpha val="100000"/>
                </a:srgbClr>
              </a:solidFill>
              <a:latin typeface="Noto Sans SC"/>
              <a:ea typeface="Noto Sans SC"/>
              <a:cs typeface="Noto Sans SC"/>
            </a:endParaRPr>
          </a:p>
        </p:txBody>
      </p:sp>
      <p:sp>
        <p:nvSpPr>
          <p:cNvPr id="40" name="AutoShape 40"/>
          <p:cNvSpPr/>
          <p:nvPr/>
        </p:nvSpPr>
        <p:spPr>
          <a:xfrm>
            <a:off x="6151232" y="4641196"/>
            <a:ext cx="1621142" cy="324000"/>
          </a:xfrm>
          <a:prstGeom prst="roundRect">
            <a:avLst>
              <a:gd name="adj" fmla="val 50000"/>
            </a:avLst>
          </a:prstGeom>
          <a:solidFill>
            <a:schemeClr val="accent2">
              <a:alpha val="100000"/>
            </a:schemeClr>
          </a:solidFill>
        </p:spPr>
      </p:sp>
      <p:sp>
        <p:nvSpPr>
          <p:cNvPr id="41" name="TextBox 41"/>
          <p:cNvSpPr txBox="1"/>
          <p:nvPr/>
        </p:nvSpPr>
        <p:spPr>
          <a:xfrm>
            <a:off x="6195076" y="4686648"/>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效果评估确认</a:t>
            </a:r>
            <a:endParaRPr lang="en-US" sz="1100">
              <a:solidFill>
                <a:srgbClr val="FFFFFF">
                  <a:alpha val="100000"/>
                </a:srgbClr>
              </a:solidFill>
              <a:latin typeface="Noto Sans SC"/>
              <a:ea typeface="Noto Sans SC"/>
              <a:cs typeface="Noto Sans SC"/>
            </a:endParaRPr>
          </a:p>
        </p:txBody>
      </p:sp>
      <p:sp>
        <p:nvSpPr>
          <p:cNvPr id="42" name="AutoShape 42"/>
          <p:cNvSpPr/>
          <p:nvPr/>
        </p:nvSpPr>
        <p:spPr>
          <a:xfrm>
            <a:off x="4382686" y="5076721"/>
            <a:ext cx="1621142" cy="324000"/>
          </a:xfrm>
          <a:prstGeom prst="roundRect">
            <a:avLst>
              <a:gd name="adj" fmla="val 50000"/>
            </a:avLst>
          </a:prstGeom>
          <a:solidFill>
            <a:schemeClr val="accent2">
              <a:alpha val="100000"/>
            </a:schemeClr>
          </a:solidFill>
        </p:spPr>
      </p:sp>
      <p:sp>
        <p:nvSpPr>
          <p:cNvPr id="43" name="TextBox 43"/>
          <p:cNvSpPr txBox="1"/>
          <p:nvPr/>
        </p:nvSpPr>
        <p:spPr>
          <a:xfrm>
            <a:off x="4420390" y="512217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体系运行验收</a:t>
            </a:r>
            <a:endParaRPr lang="en-US" sz="1100">
              <a:solidFill>
                <a:srgbClr val="FFFFFF">
                  <a:alpha val="100000"/>
                </a:srgbClr>
              </a:solidFill>
              <a:latin typeface="Noto Sans SC"/>
              <a:ea typeface="Noto Sans SC"/>
              <a:cs typeface="Noto Sans SC"/>
            </a:endParaRPr>
          </a:p>
        </p:txBody>
      </p:sp>
      <p:sp>
        <p:nvSpPr>
          <p:cNvPr id="44" name="AutoShape 44"/>
          <p:cNvSpPr/>
          <p:nvPr/>
        </p:nvSpPr>
        <p:spPr>
          <a:xfrm>
            <a:off x="6151232" y="5076721"/>
            <a:ext cx="1621142" cy="324000"/>
          </a:xfrm>
          <a:prstGeom prst="roundRect">
            <a:avLst>
              <a:gd name="adj" fmla="val 50000"/>
            </a:avLst>
          </a:prstGeom>
          <a:solidFill>
            <a:schemeClr val="accent2">
              <a:alpha val="100000"/>
            </a:schemeClr>
          </a:solidFill>
        </p:spPr>
      </p:sp>
      <p:sp>
        <p:nvSpPr>
          <p:cNvPr id="45" name="TextBox 45"/>
          <p:cNvSpPr txBox="1"/>
          <p:nvPr/>
        </p:nvSpPr>
        <p:spPr>
          <a:xfrm>
            <a:off x="6195076" y="512217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成果固化评审</a:t>
            </a:r>
            <a:endParaRPr lang="en-US" sz="1100">
              <a:solidFill>
                <a:srgbClr val="FFFFFF">
                  <a:alpha val="100000"/>
                </a:srgbClr>
              </a:solidFill>
              <a:latin typeface="Noto Sans SC"/>
              <a:ea typeface="Noto Sans SC"/>
              <a:cs typeface="Noto Sans SC"/>
            </a:endParaRPr>
          </a:p>
        </p:txBody>
      </p:sp>
      <p:sp>
        <p:nvSpPr>
          <p:cNvPr id="46" name="AutoShape 46"/>
          <p:cNvSpPr/>
          <p:nvPr/>
        </p:nvSpPr>
        <p:spPr>
          <a:xfrm>
            <a:off x="8240903" y="3762912"/>
            <a:ext cx="1621142" cy="324000"/>
          </a:xfrm>
          <a:prstGeom prst="roundRect">
            <a:avLst>
              <a:gd name="adj" fmla="val 50000"/>
            </a:avLst>
          </a:prstGeom>
          <a:solidFill>
            <a:schemeClr val="accent3">
              <a:alpha val="100000"/>
            </a:schemeClr>
          </a:solidFill>
        </p:spPr>
      </p:sp>
      <p:sp>
        <p:nvSpPr>
          <p:cNvPr id="47" name="TextBox 47"/>
          <p:cNvSpPr txBox="1"/>
          <p:nvPr/>
        </p:nvSpPr>
        <p:spPr>
          <a:xfrm>
            <a:off x="8275658" y="381419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改进方案实施</a:t>
            </a:r>
            <a:endParaRPr lang="en-US" sz="1100">
              <a:solidFill>
                <a:srgbClr val="FFFFFF">
                  <a:alpha val="100000"/>
                </a:srgbClr>
              </a:solidFill>
              <a:latin typeface="Noto Sans SC"/>
              <a:ea typeface="Noto Sans SC"/>
              <a:cs typeface="Noto Sans SC"/>
            </a:endParaRPr>
          </a:p>
        </p:txBody>
      </p:sp>
      <p:sp>
        <p:nvSpPr>
          <p:cNvPr id="48" name="AutoShape 48"/>
          <p:cNvSpPr/>
          <p:nvPr/>
        </p:nvSpPr>
        <p:spPr>
          <a:xfrm>
            <a:off x="10009449" y="3762912"/>
            <a:ext cx="1621142" cy="324000"/>
          </a:xfrm>
          <a:prstGeom prst="roundRect">
            <a:avLst>
              <a:gd name="adj" fmla="val 50000"/>
            </a:avLst>
          </a:prstGeom>
          <a:solidFill>
            <a:schemeClr val="accent3">
              <a:alpha val="100000"/>
            </a:schemeClr>
          </a:solidFill>
        </p:spPr>
        <p:txBody>
          <a:bodyPr vert="horz" wrap="square" lIns="91440" tIns="45720" rIns="91440" bIns="45720" rtlCol="0" anchor="t" anchorCtr="0">
            <a:normAutofit/>
          </a:bodyPr>
          <a:lstStyle/>
          <a:p>
            <a:pPr algn="l">
              <a:lnSpc>
                <a:spcPct val="100000"/>
              </a:lnSpc>
              <a:spcBef>
                <a:spcPts val="375"/>
              </a:spcBef>
              <a:defRPr/>
            </a:pPr>
            <a:endParaRPr lang="en-US" sz="1100"/>
          </a:p>
        </p:txBody>
      </p:sp>
      <p:sp>
        <p:nvSpPr>
          <p:cNvPr id="49" name="TextBox 49"/>
          <p:cNvSpPr txBox="1"/>
          <p:nvPr/>
        </p:nvSpPr>
        <p:spPr>
          <a:xfrm>
            <a:off x="10041014" y="381419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绩效达标验收</a:t>
            </a:r>
            <a:endParaRPr lang="en-US" sz="1100">
              <a:solidFill>
                <a:srgbClr val="FFFFFF">
                  <a:alpha val="100000"/>
                </a:srgbClr>
              </a:solidFill>
              <a:latin typeface="Noto Sans SC"/>
              <a:ea typeface="Noto Sans SC"/>
              <a:cs typeface="Noto Sans SC"/>
            </a:endParaRPr>
          </a:p>
        </p:txBody>
      </p:sp>
      <p:sp>
        <p:nvSpPr>
          <p:cNvPr id="50" name="AutoShape 50"/>
          <p:cNvSpPr/>
          <p:nvPr/>
        </p:nvSpPr>
        <p:spPr>
          <a:xfrm>
            <a:off x="8240903" y="4198437"/>
            <a:ext cx="1621142" cy="324000"/>
          </a:xfrm>
          <a:prstGeom prst="roundRect">
            <a:avLst>
              <a:gd name="adj" fmla="val 50000"/>
            </a:avLst>
          </a:prstGeom>
          <a:solidFill>
            <a:schemeClr val="accent3">
              <a:alpha val="100000"/>
            </a:schemeClr>
          </a:solidFill>
        </p:spPr>
      </p:sp>
      <p:sp>
        <p:nvSpPr>
          <p:cNvPr id="51" name="TextBox 51"/>
          <p:cNvSpPr txBox="1"/>
          <p:nvPr/>
        </p:nvSpPr>
        <p:spPr>
          <a:xfrm>
            <a:off x="8272468" y="4243889"/>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风险预防控制</a:t>
            </a:r>
            <a:endParaRPr lang="en-US" sz="1100">
              <a:solidFill>
                <a:srgbClr val="FFFFFF">
                  <a:alpha val="100000"/>
                </a:srgbClr>
              </a:solidFill>
              <a:latin typeface="Noto Sans SC"/>
              <a:ea typeface="Noto Sans SC"/>
              <a:cs typeface="Noto Sans SC"/>
            </a:endParaRPr>
          </a:p>
        </p:txBody>
      </p:sp>
      <p:sp>
        <p:nvSpPr>
          <p:cNvPr id="52" name="AutoShape 52"/>
          <p:cNvSpPr/>
          <p:nvPr/>
        </p:nvSpPr>
        <p:spPr>
          <a:xfrm>
            <a:off x="10009449" y="4198437"/>
            <a:ext cx="1621142" cy="324000"/>
          </a:xfrm>
          <a:prstGeom prst="roundRect">
            <a:avLst>
              <a:gd name="adj" fmla="val 50000"/>
            </a:avLst>
          </a:prstGeom>
          <a:solidFill>
            <a:schemeClr val="accent3">
              <a:alpha val="100000"/>
            </a:schemeClr>
          </a:solidFill>
        </p:spPr>
      </p:sp>
      <p:sp>
        <p:nvSpPr>
          <p:cNvPr id="53" name="TextBox 53"/>
          <p:cNvSpPr txBox="1"/>
          <p:nvPr/>
        </p:nvSpPr>
        <p:spPr>
          <a:xfrm>
            <a:off x="10041014" y="4243889"/>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问题闭环管理</a:t>
            </a:r>
            <a:endParaRPr lang="en-US" sz="1100">
              <a:solidFill>
                <a:srgbClr val="FFFFFF">
                  <a:alpha val="100000"/>
                </a:srgbClr>
              </a:solidFill>
              <a:latin typeface="Noto Sans SC"/>
              <a:ea typeface="Noto Sans SC"/>
              <a:cs typeface="Noto Sans SC"/>
            </a:endParaRPr>
          </a:p>
        </p:txBody>
      </p:sp>
      <p:sp>
        <p:nvSpPr>
          <p:cNvPr id="54" name="AutoShape 54"/>
          <p:cNvSpPr/>
          <p:nvPr/>
        </p:nvSpPr>
        <p:spPr>
          <a:xfrm>
            <a:off x="8240903" y="4641196"/>
            <a:ext cx="1621142" cy="324000"/>
          </a:xfrm>
          <a:prstGeom prst="roundRect">
            <a:avLst>
              <a:gd name="adj" fmla="val 50000"/>
            </a:avLst>
          </a:prstGeom>
          <a:solidFill>
            <a:schemeClr val="accent3">
              <a:alpha val="100000"/>
            </a:schemeClr>
          </a:solidFill>
        </p:spPr>
      </p:sp>
      <p:sp>
        <p:nvSpPr>
          <p:cNvPr id="55" name="TextBox 55"/>
          <p:cNvSpPr txBox="1"/>
          <p:nvPr/>
        </p:nvSpPr>
        <p:spPr>
          <a:xfrm>
            <a:off x="8272468" y="4686648"/>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标杆对比分析</a:t>
            </a:r>
            <a:endParaRPr lang="en-US" sz="1100">
              <a:solidFill>
                <a:srgbClr val="FFFFFF">
                  <a:alpha val="100000"/>
                </a:srgbClr>
              </a:solidFill>
              <a:latin typeface="Noto Sans SC"/>
              <a:ea typeface="Noto Sans SC"/>
              <a:cs typeface="Noto Sans SC"/>
            </a:endParaRPr>
          </a:p>
        </p:txBody>
      </p:sp>
      <p:sp>
        <p:nvSpPr>
          <p:cNvPr id="56" name="AutoShape 56"/>
          <p:cNvSpPr/>
          <p:nvPr/>
        </p:nvSpPr>
        <p:spPr>
          <a:xfrm>
            <a:off x="10009449" y="4641196"/>
            <a:ext cx="1621142" cy="324000"/>
          </a:xfrm>
          <a:prstGeom prst="roundRect">
            <a:avLst>
              <a:gd name="adj" fmla="val 50000"/>
            </a:avLst>
          </a:prstGeom>
          <a:solidFill>
            <a:schemeClr val="accent3">
              <a:alpha val="100000"/>
            </a:schemeClr>
          </a:solidFill>
        </p:spPr>
      </p:sp>
      <p:sp>
        <p:nvSpPr>
          <p:cNvPr id="57" name="TextBox 57"/>
          <p:cNvSpPr txBox="1"/>
          <p:nvPr/>
        </p:nvSpPr>
        <p:spPr>
          <a:xfrm>
            <a:off x="10041014" y="4686648"/>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最佳实践推广</a:t>
            </a:r>
            <a:endParaRPr lang="en-US" sz="1100">
              <a:solidFill>
                <a:srgbClr val="FFFFFF">
                  <a:alpha val="100000"/>
                </a:srgbClr>
              </a:solidFill>
              <a:latin typeface="Noto Sans SC"/>
              <a:ea typeface="Noto Sans SC"/>
              <a:cs typeface="Noto Sans SC"/>
            </a:endParaRPr>
          </a:p>
        </p:txBody>
      </p:sp>
      <p:sp>
        <p:nvSpPr>
          <p:cNvPr id="58" name="AutoShape 58"/>
          <p:cNvSpPr/>
          <p:nvPr/>
        </p:nvSpPr>
        <p:spPr>
          <a:xfrm>
            <a:off x="8240903" y="5076721"/>
            <a:ext cx="1621142" cy="324000"/>
          </a:xfrm>
          <a:prstGeom prst="roundRect">
            <a:avLst>
              <a:gd name="adj" fmla="val 50000"/>
            </a:avLst>
          </a:prstGeom>
          <a:solidFill>
            <a:schemeClr val="accent3">
              <a:alpha val="100000"/>
            </a:schemeClr>
          </a:solidFill>
        </p:spPr>
      </p:sp>
      <p:sp>
        <p:nvSpPr>
          <p:cNvPr id="59" name="TextBox 59"/>
          <p:cNvSpPr txBox="1"/>
          <p:nvPr/>
        </p:nvSpPr>
        <p:spPr>
          <a:xfrm>
            <a:off x="8272468" y="512217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FFF">
                    <a:alpha val="100000"/>
                  </a:srgbClr>
                </a:solidFill>
                <a:latin typeface="Noto Sans SC"/>
                <a:ea typeface="Noto Sans SC"/>
                <a:cs typeface="Noto Sans SC"/>
              </a:rPr>
              <a:t>经验教训总结</a:t>
            </a:r>
            <a:endParaRPr lang="en-US" sz="1100">
              <a:solidFill>
                <a:srgbClr val="FFFFFF">
                  <a:alpha val="100000"/>
                </a:srgbClr>
              </a:solidFill>
              <a:latin typeface="Noto Sans SC"/>
              <a:ea typeface="Noto Sans SC"/>
              <a:cs typeface="Noto Sans SC"/>
            </a:endParaRPr>
          </a:p>
        </p:txBody>
      </p:sp>
      <p:sp>
        <p:nvSpPr>
          <p:cNvPr id="60" name="AutoShape 60"/>
          <p:cNvSpPr/>
          <p:nvPr/>
        </p:nvSpPr>
        <p:spPr>
          <a:xfrm>
            <a:off x="10009449" y="5076721"/>
            <a:ext cx="1621142" cy="324000"/>
          </a:xfrm>
          <a:prstGeom prst="roundRect">
            <a:avLst>
              <a:gd name="adj" fmla="val 50000"/>
            </a:avLst>
          </a:prstGeom>
          <a:solidFill>
            <a:schemeClr val="accent3">
              <a:alpha val="100000"/>
            </a:schemeClr>
          </a:solidFill>
        </p:spPr>
      </p:sp>
      <p:sp>
        <p:nvSpPr>
          <p:cNvPr id="61" name="TextBox 61"/>
          <p:cNvSpPr txBox="1"/>
          <p:nvPr/>
        </p:nvSpPr>
        <p:spPr>
          <a:xfrm>
            <a:off x="10041014" y="5122173"/>
            <a:ext cx="1554480" cy="272415"/>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100">
                <a:solidFill>
                  <a:srgbClr val="FFFEFE">
                    <a:alpha val="100000"/>
                  </a:srgbClr>
                </a:solidFill>
                <a:latin typeface="Noto Sans SC"/>
                <a:ea typeface="Noto Sans SC"/>
                <a:cs typeface="Noto Sans SC"/>
              </a:rPr>
              <a:t>标准迭代更新</a:t>
            </a:r>
            <a:endParaRPr lang="en-US" sz="1100">
              <a:solidFill>
                <a:srgbClr val="FFFEFE">
                  <a:alpha val="100000"/>
                </a:srgbClr>
              </a:solidFill>
              <a:latin typeface="Noto Sans SC"/>
              <a:ea typeface="Noto Sans SC"/>
              <a:cs typeface="Noto Sans SC"/>
            </a:endParaRPr>
          </a:p>
        </p:txBody>
      </p:sp>
      <p:sp>
        <p:nvSpPr>
          <p:cNvPr id="62" name="AutoShape 62"/>
          <p:cNvSpPr/>
          <p:nvPr/>
        </p:nvSpPr>
        <p:spPr>
          <a:xfrm>
            <a:off x="8240935" y="5951030"/>
            <a:ext cx="3389662" cy="350996"/>
          </a:xfrm>
          <a:prstGeom prst="roundRect">
            <a:avLst>
              <a:gd name="adj" fmla="val 50000"/>
            </a:avLst>
          </a:prstGeom>
          <a:solidFill>
            <a:schemeClr val="accent3">
              <a:alpha val="100000"/>
            </a:schemeClr>
          </a:solidFill>
        </p:spPr>
      </p:sp>
      <p:sp>
        <p:nvSpPr>
          <p:cNvPr id="63" name="TextBox 63"/>
          <p:cNvSpPr txBox="1"/>
          <p:nvPr/>
        </p:nvSpPr>
        <p:spPr>
          <a:xfrm>
            <a:off x="8560880" y="6034088"/>
            <a:ext cx="2952679"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优化周期</a:t>
            </a:r>
            <a:endParaRPr lang="en-US" sz="1200">
              <a:solidFill>
                <a:srgbClr val="FFFFFF">
                  <a:alpha val="100000"/>
                </a:srgbClr>
              </a:solidFill>
              <a:latin typeface="Noto Sans SC"/>
              <a:ea typeface="Noto Sans SC"/>
              <a:cs typeface="Noto Sans SC"/>
            </a:endParaRPr>
          </a:p>
        </p:txBody>
      </p:sp>
      <p:sp>
        <p:nvSpPr>
          <p:cNvPr id="64" name="AutoShape 64"/>
          <p:cNvSpPr/>
          <p:nvPr/>
        </p:nvSpPr>
        <p:spPr>
          <a:xfrm>
            <a:off x="8291893" y="5992083"/>
            <a:ext cx="268986" cy="268986"/>
          </a:xfrm>
          <a:prstGeom prst="ellipse">
            <a:avLst/>
          </a:prstGeom>
          <a:solidFill>
            <a:srgbClr val="FFFFFF">
              <a:alpha val="100000"/>
            </a:srgbClr>
          </a:solidFill>
        </p:spPr>
      </p:sp>
      <p:sp>
        <p:nvSpPr>
          <p:cNvPr id="65" name="Freeform 65"/>
          <p:cNvSpPr/>
          <p:nvPr/>
        </p:nvSpPr>
        <p:spPr>
          <a:xfrm rot="2700000">
            <a:off x="8394382" y="6047517"/>
            <a:ext cx="70485" cy="120682"/>
          </a:xfrm>
          <a:custGeom>
            <a:avLst/>
            <a:gdLst/>
            <a:ahLst/>
            <a:cxnLst/>
            <a:rect l="l" t="t" r="r" b="b"/>
            <a:pathLst>
              <a:path w="218174" h="415436">
                <a:moveTo>
                  <a:pt x="218174" y="0"/>
                </a:moveTo>
                <a:lnTo>
                  <a:pt x="218174" y="415436"/>
                </a:lnTo>
                <a:lnTo>
                  <a:pt x="0" y="415436"/>
                </a:lnTo>
              </a:path>
            </a:pathLst>
          </a:custGeom>
          <a:noFill/>
          <a:ln w="38100">
            <a:solidFill>
              <a:schemeClr val="accent3">
                <a:alpha val="100000"/>
              </a:schemeClr>
            </a:solidFill>
            <a:prstDash val="solid"/>
          </a:ln>
        </p:spPr>
      </p:sp>
      <p:sp>
        <p:nvSpPr>
          <p:cNvPr id="66" name="AutoShape 66"/>
          <p:cNvSpPr/>
          <p:nvPr/>
        </p:nvSpPr>
        <p:spPr>
          <a:xfrm>
            <a:off x="577596" y="2742629"/>
            <a:ext cx="575977" cy="575977"/>
          </a:xfrm>
          <a:prstGeom prst="ellipse">
            <a:avLst/>
          </a:prstGeom>
          <a:solidFill>
            <a:schemeClr val="accent1">
              <a:alpha val="100000"/>
            </a:schemeClr>
          </a:solidFill>
        </p:spPr>
      </p:sp>
      <p:sp>
        <p:nvSpPr>
          <p:cNvPr id="67" name="TextBox 67"/>
          <p:cNvSpPr txBox="1"/>
          <p:nvPr/>
        </p:nvSpPr>
        <p:spPr>
          <a:xfrm>
            <a:off x="645557"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现状</a:t>
            </a:r>
            <a:endParaRPr lang="en-US" sz="1000">
              <a:solidFill>
                <a:srgbClr val="FFFFFF">
                  <a:alpha val="100000"/>
                </a:srgbClr>
              </a:solidFill>
              <a:latin typeface="Noto Sans SC"/>
              <a:ea typeface="Noto Sans SC"/>
              <a:cs typeface="Noto Sans SC"/>
            </a:endParaRPr>
          </a:p>
        </p:txBody>
      </p:sp>
      <p:sp>
        <p:nvSpPr>
          <p:cNvPr id="68" name="AutoShape 68"/>
          <p:cNvSpPr/>
          <p:nvPr/>
        </p:nvSpPr>
        <p:spPr>
          <a:xfrm>
            <a:off x="3282410" y="2742629"/>
            <a:ext cx="575977" cy="575977"/>
          </a:xfrm>
          <a:prstGeom prst="ellipse">
            <a:avLst/>
          </a:prstGeom>
          <a:solidFill>
            <a:schemeClr val="accent1">
              <a:alpha val="100000"/>
            </a:schemeClr>
          </a:solidFill>
        </p:spPr>
      </p:sp>
      <p:sp>
        <p:nvSpPr>
          <p:cNvPr id="69" name="TextBox 69"/>
          <p:cNvSpPr txBox="1"/>
          <p:nvPr/>
        </p:nvSpPr>
        <p:spPr>
          <a:xfrm>
            <a:off x="3350371"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指标</a:t>
            </a:r>
            <a:endParaRPr lang="en-US" sz="1000">
              <a:solidFill>
                <a:srgbClr val="FFFFFF">
                  <a:alpha val="100000"/>
                </a:srgbClr>
              </a:solidFill>
              <a:latin typeface="Noto Sans SC"/>
              <a:ea typeface="Noto Sans SC"/>
              <a:cs typeface="Noto Sans SC"/>
            </a:endParaRPr>
          </a:p>
        </p:txBody>
      </p:sp>
      <p:sp>
        <p:nvSpPr>
          <p:cNvPr id="70" name="AutoShape 70"/>
          <p:cNvSpPr/>
          <p:nvPr/>
        </p:nvSpPr>
        <p:spPr>
          <a:xfrm>
            <a:off x="1479233" y="2742629"/>
            <a:ext cx="575977" cy="575977"/>
          </a:xfrm>
          <a:prstGeom prst="ellipse">
            <a:avLst/>
          </a:prstGeom>
          <a:solidFill>
            <a:schemeClr val="accent1">
              <a:alpha val="100000"/>
            </a:schemeClr>
          </a:solidFill>
        </p:spPr>
      </p:sp>
      <p:sp>
        <p:nvSpPr>
          <p:cNvPr id="71" name="TextBox 71"/>
          <p:cNvSpPr txBox="1"/>
          <p:nvPr/>
        </p:nvSpPr>
        <p:spPr>
          <a:xfrm>
            <a:off x="1547193"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框架</a:t>
            </a:r>
            <a:endParaRPr lang="en-US" sz="1000">
              <a:solidFill>
                <a:srgbClr val="FFFFFF">
                  <a:alpha val="100000"/>
                </a:srgbClr>
              </a:solidFill>
              <a:latin typeface="Noto Sans SC"/>
              <a:ea typeface="Noto Sans SC"/>
              <a:cs typeface="Noto Sans SC"/>
            </a:endParaRPr>
          </a:p>
        </p:txBody>
      </p:sp>
      <p:sp>
        <p:nvSpPr>
          <p:cNvPr id="72" name="AutoShape 72"/>
          <p:cNvSpPr/>
          <p:nvPr/>
        </p:nvSpPr>
        <p:spPr>
          <a:xfrm>
            <a:off x="2380774" y="2742629"/>
            <a:ext cx="575977" cy="575977"/>
          </a:xfrm>
          <a:prstGeom prst="ellipse">
            <a:avLst/>
          </a:prstGeom>
          <a:solidFill>
            <a:schemeClr val="accent1">
              <a:alpha val="100000"/>
            </a:schemeClr>
          </a:solidFill>
        </p:spPr>
      </p:sp>
      <p:sp>
        <p:nvSpPr>
          <p:cNvPr id="73" name="TextBox 73"/>
          <p:cNvSpPr txBox="1"/>
          <p:nvPr/>
        </p:nvSpPr>
        <p:spPr>
          <a:xfrm>
            <a:off x="2448735"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模块</a:t>
            </a:r>
            <a:endParaRPr lang="en-US" sz="1000">
              <a:solidFill>
                <a:srgbClr val="FFFFFF">
                  <a:alpha val="100000"/>
                </a:srgbClr>
              </a:solidFill>
              <a:latin typeface="Noto Sans SC"/>
              <a:ea typeface="Noto Sans SC"/>
              <a:cs typeface="Noto Sans SC"/>
            </a:endParaRPr>
          </a:p>
        </p:txBody>
      </p:sp>
      <p:cxnSp>
        <p:nvCxnSpPr>
          <p:cNvPr id="74" name="Connector 74"/>
          <p:cNvCxnSpPr/>
          <p:nvPr/>
        </p:nvCxnSpPr>
        <p:spPr>
          <a:xfrm>
            <a:off x="2093668" y="3030659"/>
            <a:ext cx="219187" cy="0"/>
          </a:xfrm>
          <a:prstGeom prst="line">
            <a:avLst/>
          </a:prstGeom>
          <a:ln w="22225">
            <a:solidFill>
              <a:schemeClr val="accent1"/>
            </a:solidFill>
            <a:prstDash val="solid"/>
            <a:headEnd type="none"/>
            <a:tailEnd type="triangle"/>
          </a:ln>
        </p:spPr>
        <p:style>
          <a:lnRef idx="0">
            <a:schemeClr val="accent1"/>
          </a:lnRef>
          <a:fillRef idx="1">
            <a:schemeClr val="accent1"/>
          </a:fillRef>
          <a:effectRef idx="0">
            <a:schemeClr val="accent1"/>
          </a:effectRef>
          <a:fontRef idx="minor">
            <a:schemeClr val="lt1"/>
          </a:fontRef>
        </p:style>
      </p:cxnSp>
      <p:cxnSp>
        <p:nvCxnSpPr>
          <p:cNvPr id="75" name="Connector 75"/>
          <p:cNvCxnSpPr/>
          <p:nvPr/>
        </p:nvCxnSpPr>
        <p:spPr>
          <a:xfrm>
            <a:off x="1224080" y="3030659"/>
            <a:ext cx="219187" cy="0"/>
          </a:xfrm>
          <a:prstGeom prst="line">
            <a:avLst/>
          </a:prstGeom>
          <a:ln w="22225">
            <a:solidFill>
              <a:schemeClr val="accent1"/>
            </a:solidFill>
            <a:prstDash val="solid"/>
            <a:headEnd type="none"/>
            <a:tailEnd type="triangle"/>
          </a:ln>
        </p:spPr>
        <p:style>
          <a:lnRef idx="0">
            <a:schemeClr val="accent1"/>
          </a:lnRef>
          <a:fillRef idx="1">
            <a:schemeClr val="accent1"/>
          </a:fillRef>
          <a:effectRef idx="0">
            <a:schemeClr val="accent1"/>
          </a:effectRef>
          <a:fontRef idx="minor">
            <a:schemeClr val="lt1"/>
          </a:fontRef>
        </p:style>
      </p:cxnSp>
      <p:cxnSp>
        <p:nvCxnSpPr>
          <p:cNvPr id="76" name="Connector 76"/>
          <p:cNvCxnSpPr/>
          <p:nvPr/>
        </p:nvCxnSpPr>
        <p:spPr>
          <a:xfrm>
            <a:off x="3015625" y="3030659"/>
            <a:ext cx="219187" cy="0"/>
          </a:xfrm>
          <a:prstGeom prst="line">
            <a:avLst/>
          </a:prstGeom>
          <a:ln w="22225">
            <a:solidFill>
              <a:schemeClr val="accent1"/>
            </a:solidFill>
            <a:prstDash val="solid"/>
            <a:headEnd type="none"/>
            <a:tailEnd type="triangle"/>
          </a:ln>
        </p:spPr>
        <p:style>
          <a:lnRef idx="0">
            <a:schemeClr val="accent1"/>
          </a:lnRef>
          <a:fillRef idx="1">
            <a:schemeClr val="accent1"/>
          </a:fillRef>
          <a:effectRef idx="0">
            <a:schemeClr val="accent1"/>
          </a:effectRef>
          <a:fontRef idx="minor">
            <a:schemeClr val="lt1"/>
          </a:fontRef>
        </p:style>
      </p:cxnSp>
      <p:sp>
        <p:nvSpPr>
          <p:cNvPr id="77" name="AutoShape 77"/>
          <p:cNvSpPr/>
          <p:nvPr/>
        </p:nvSpPr>
        <p:spPr>
          <a:xfrm>
            <a:off x="4455606" y="2742659"/>
            <a:ext cx="576000" cy="576000"/>
          </a:xfrm>
          <a:prstGeom prst="ellipse">
            <a:avLst/>
          </a:prstGeom>
          <a:solidFill>
            <a:schemeClr val="accent2">
              <a:alpha val="100000"/>
            </a:schemeClr>
          </a:solidFill>
        </p:spPr>
      </p:sp>
      <p:sp>
        <p:nvSpPr>
          <p:cNvPr id="78" name="TextBox 78"/>
          <p:cNvSpPr txBox="1"/>
          <p:nvPr/>
        </p:nvSpPr>
        <p:spPr>
          <a:xfrm>
            <a:off x="4523579"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体系</a:t>
            </a:r>
            <a:endParaRPr lang="en-US" sz="1000">
              <a:solidFill>
                <a:srgbClr val="FFFFFF">
                  <a:alpha val="100000"/>
                </a:srgbClr>
              </a:solidFill>
              <a:latin typeface="Noto Sans SC"/>
              <a:ea typeface="Noto Sans SC"/>
              <a:cs typeface="Noto Sans SC"/>
            </a:endParaRPr>
          </a:p>
        </p:txBody>
      </p:sp>
      <p:sp>
        <p:nvSpPr>
          <p:cNvPr id="79" name="AutoShape 79"/>
          <p:cNvSpPr/>
          <p:nvPr/>
        </p:nvSpPr>
        <p:spPr>
          <a:xfrm>
            <a:off x="7160395" y="2742659"/>
            <a:ext cx="576000" cy="576000"/>
          </a:xfrm>
          <a:prstGeom prst="ellipse">
            <a:avLst/>
          </a:prstGeom>
          <a:solidFill>
            <a:schemeClr val="accent2">
              <a:alpha val="100000"/>
            </a:schemeClr>
          </a:solidFill>
        </p:spPr>
      </p:sp>
      <p:sp>
        <p:nvSpPr>
          <p:cNvPr id="80" name="TextBox 80"/>
          <p:cNvSpPr txBox="1"/>
          <p:nvPr/>
        </p:nvSpPr>
        <p:spPr>
          <a:xfrm>
            <a:off x="7228368"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验证</a:t>
            </a:r>
            <a:endParaRPr lang="en-US" sz="1000">
              <a:solidFill>
                <a:srgbClr val="FFFFFF">
                  <a:alpha val="100000"/>
                </a:srgbClr>
              </a:solidFill>
              <a:latin typeface="Noto Sans SC"/>
              <a:ea typeface="Noto Sans SC"/>
              <a:cs typeface="Noto Sans SC"/>
            </a:endParaRPr>
          </a:p>
        </p:txBody>
      </p:sp>
      <p:sp>
        <p:nvSpPr>
          <p:cNvPr id="81" name="AutoShape 81"/>
          <p:cNvSpPr/>
          <p:nvPr/>
        </p:nvSpPr>
        <p:spPr>
          <a:xfrm>
            <a:off x="5357202" y="2742659"/>
            <a:ext cx="576000" cy="576000"/>
          </a:xfrm>
          <a:prstGeom prst="ellipse">
            <a:avLst/>
          </a:prstGeom>
          <a:solidFill>
            <a:schemeClr val="accent2">
              <a:alpha val="100000"/>
            </a:schemeClr>
          </a:solidFill>
        </p:spPr>
      </p:sp>
      <p:sp>
        <p:nvSpPr>
          <p:cNvPr id="82" name="TextBox 82"/>
          <p:cNvSpPr txBox="1"/>
          <p:nvPr/>
        </p:nvSpPr>
        <p:spPr>
          <a:xfrm>
            <a:off x="5425175"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执行</a:t>
            </a:r>
            <a:endParaRPr lang="en-US" sz="1000">
              <a:solidFill>
                <a:srgbClr val="FFFFFF">
                  <a:alpha val="100000"/>
                </a:srgbClr>
              </a:solidFill>
              <a:latin typeface="Noto Sans SC"/>
              <a:ea typeface="Noto Sans SC"/>
              <a:cs typeface="Noto Sans SC"/>
            </a:endParaRPr>
          </a:p>
        </p:txBody>
      </p:sp>
      <p:sp>
        <p:nvSpPr>
          <p:cNvPr id="83" name="AutoShape 83"/>
          <p:cNvSpPr/>
          <p:nvPr/>
        </p:nvSpPr>
        <p:spPr>
          <a:xfrm>
            <a:off x="6258798" y="2742659"/>
            <a:ext cx="576000" cy="576000"/>
          </a:xfrm>
          <a:prstGeom prst="ellipse">
            <a:avLst/>
          </a:prstGeom>
          <a:solidFill>
            <a:schemeClr val="accent2">
              <a:alpha val="100000"/>
            </a:schemeClr>
          </a:solidFill>
        </p:spPr>
      </p:sp>
      <p:sp>
        <p:nvSpPr>
          <p:cNvPr id="84" name="TextBox 84"/>
          <p:cNvSpPr txBox="1"/>
          <p:nvPr/>
        </p:nvSpPr>
        <p:spPr>
          <a:xfrm>
            <a:off x="6326770"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监控</a:t>
            </a:r>
            <a:endParaRPr lang="en-US" sz="1000">
              <a:solidFill>
                <a:srgbClr val="FFFFFF">
                  <a:alpha val="100000"/>
                </a:srgbClr>
              </a:solidFill>
              <a:latin typeface="Noto Sans SC"/>
              <a:ea typeface="Noto Sans SC"/>
              <a:cs typeface="Noto Sans SC"/>
            </a:endParaRPr>
          </a:p>
        </p:txBody>
      </p:sp>
      <p:cxnSp>
        <p:nvCxnSpPr>
          <p:cNvPr id="85" name="Connector 85"/>
          <p:cNvCxnSpPr/>
          <p:nvPr/>
        </p:nvCxnSpPr>
        <p:spPr>
          <a:xfrm>
            <a:off x="5971654" y="3030659"/>
            <a:ext cx="219187" cy="0"/>
          </a:xfrm>
          <a:prstGeom prst="line">
            <a:avLst/>
          </a:prstGeom>
          <a:ln w="22225">
            <a:solidFill>
              <a:schemeClr val="accent2"/>
            </a:solidFill>
            <a:prstDash val="solid"/>
            <a:headEnd type="none"/>
            <a:tailEnd type="triangle"/>
          </a:ln>
        </p:spPr>
        <p:style>
          <a:lnRef idx="0">
            <a:schemeClr val="accent2"/>
          </a:lnRef>
          <a:fillRef idx="1">
            <a:schemeClr val="accent2"/>
          </a:fillRef>
          <a:effectRef idx="0">
            <a:schemeClr val="accent2"/>
          </a:effectRef>
          <a:fontRef idx="minor">
            <a:schemeClr val="lt1"/>
          </a:fontRef>
        </p:style>
      </p:cxnSp>
      <p:cxnSp>
        <p:nvCxnSpPr>
          <p:cNvPr id="86" name="Connector 86"/>
          <p:cNvCxnSpPr/>
          <p:nvPr/>
        </p:nvCxnSpPr>
        <p:spPr>
          <a:xfrm>
            <a:off x="5102066" y="3030659"/>
            <a:ext cx="219187" cy="0"/>
          </a:xfrm>
          <a:prstGeom prst="line">
            <a:avLst/>
          </a:prstGeom>
          <a:ln w="22225">
            <a:solidFill>
              <a:schemeClr val="accent2"/>
            </a:solidFill>
            <a:prstDash val="solid"/>
            <a:headEnd type="none"/>
            <a:tailEnd type="triangle"/>
          </a:ln>
        </p:spPr>
        <p:style>
          <a:lnRef idx="0">
            <a:schemeClr val="accent2"/>
          </a:lnRef>
          <a:fillRef idx="1">
            <a:schemeClr val="accent2"/>
          </a:fillRef>
          <a:effectRef idx="0">
            <a:schemeClr val="accent2"/>
          </a:effectRef>
          <a:fontRef idx="minor">
            <a:schemeClr val="lt1"/>
          </a:fontRef>
        </p:style>
      </p:cxnSp>
      <p:cxnSp>
        <p:nvCxnSpPr>
          <p:cNvPr id="87" name="Connector 87"/>
          <p:cNvCxnSpPr/>
          <p:nvPr/>
        </p:nvCxnSpPr>
        <p:spPr>
          <a:xfrm>
            <a:off x="6893611" y="3030659"/>
            <a:ext cx="219187" cy="0"/>
          </a:xfrm>
          <a:prstGeom prst="line">
            <a:avLst/>
          </a:prstGeom>
          <a:ln w="22225">
            <a:solidFill>
              <a:schemeClr val="accent2"/>
            </a:solidFill>
            <a:prstDash val="solid"/>
            <a:headEnd type="none"/>
            <a:tailEnd type="triangle"/>
          </a:ln>
        </p:spPr>
        <p:style>
          <a:lnRef idx="0">
            <a:schemeClr val="accent2"/>
          </a:lnRef>
          <a:fillRef idx="1">
            <a:schemeClr val="accent2"/>
          </a:fillRef>
          <a:effectRef idx="0">
            <a:schemeClr val="accent2"/>
          </a:effectRef>
          <a:fontRef idx="minor">
            <a:schemeClr val="lt1"/>
          </a:fontRef>
        </p:style>
      </p:cxnSp>
      <p:sp>
        <p:nvSpPr>
          <p:cNvPr id="88" name="AutoShape 88"/>
          <p:cNvSpPr/>
          <p:nvPr/>
        </p:nvSpPr>
        <p:spPr>
          <a:xfrm>
            <a:off x="8300195" y="2742659"/>
            <a:ext cx="576000" cy="576000"/>
          </a:xfrm>
          <a:prstGeom prst="ellipse">
            <a:avLst/>
          </a:prstGeom>
          <a:solidFill>
            <a:schemeClr val="accent3">
              <a:alpha val="100000"/>
            </a:schemeClr>
          </a:solidFill>
        </p:spPr>
      </p:sp>
      <p:sp>
        <p:nvSpPr>
          <p:cNvPr id="89" name="TextBox 89"/>
          <p:cNvSpPr txBox="1"/>
          <p:nvPr/>
        </p:nvSpPr>
        <p:spPr>
          <a:xfrm>
            <a:off x="8378952"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机制</a:t>
            </a:r>
            <a:endParaRPr lang="en-US" sz="1000">
              <a:solidFill>
                <a:srgbClr val="FFFFFF">
                  <a:alpha val="100000"/>
                </a:srgbClr>
              </a:solidFill>
              <a:latin typeface="Noto Sans SC"/>
              <a:ea typeface="Noto Sans SC"/>
              <a:cs typeface="Noto Sans SC"/>
            </a:endParaRPr>
          </a:p>
        </p:txBody>
      </p:sp>
      <p:sp>
        <p:nvSpPr>
          <p:cNvPr id="90" name="AutoShape 90"/>
          <p:cNvSpPr/>
          <p:nvPr/>
        </p:nvSpPr>
        <p:spPr>
          <a:xfrm>
            <a:off x="11004984" y="2742659"/>
            <a:ext cx="576000" cy="576000"/>
          </a:xfrm>
          <a:prstGeom prst="ellipse">
            <a:avLst/>
          </a:prstGeom>
          <a:solidFill>
            <a:schemeClr val="accent3">
              <a:alpha val="100000"/>
            </a:schemeClr>
          </a:solidFill>
        </p:spPr>
      </p:sp>
      <p:sp>
        <p:nvSpPr>
          <p:cNvPr id="91" name="TextBox 91"/>
          <p:cNvSpPr txBox="1"/>
          <p:nvPr/>
        </p:nvSpPr>
        <p:spPr>
          <a:xfrm>
            <a:off x="11073504"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提升</a:t>
            </a:r>
            <a:endParaRPr lang="en-US" sz="1000">
              <a:solidFill>
                <a:srgbClr val="FFFFFF">
                  <a:alpha val="100000"/>
                </a:srgbClr>
              </a:solidFill>
              <a:latin typeface="Noto Sans SC"/>
              <a:ea typeface="Noto Sans SC"/>
              <a:cs typeface="Noto Sans SC"/>
            </a:endParaRPr>
          </a:p>
        </p:txBody>
      </p:sp>
      <p:sp>
        <p:nvSpPr>
          <p:cNvPr id="92" name="AutoShape 92"/>
          <p:cNvSpPr/>
          <p:nvPr/>
        </p:nvSpPr>
        <p:spPr>
          <a:xfrm>
            <a:off x="9201791" y="2742659"/>
            <a:ext cx="576000" cy="576000"/>
          </a:xfrm>
          <a:prstGeom prst="ellipse">
            <a:avLst/>
          </a:prstGeom>
          <a:solidFill>
            <a:schemeClr val="accent3">
              <a:alpha val="100000"/>
            </a:schemeClr>
          </a:solidFill>
        </p:spPr>
      </p:sp>
      <p:sp>
        <p:nvSpPr>
          <p:cNvPr id="93" name="TextBox 93"/>
          <p:cNvSpPr txBox="1"/>
          <p:nvPr/>
        </p:nvSpPr>
        <p:spPr>
          <a:xfrm>
            <a:off x="9269763"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循环</a:t>
            </a:r>
            <a:endParaRPr lang="en-US" sz="1000">
              <a:solidFill>
                <a:srgbClr val="FFFFFF">
                  <a:alpha val="100000"/>
                </a:srgbClr>
              </a:solidFill>
              <a:latin typeface="Noto Sans SC"/>
              <a:ea typeface="Noto Sans SC"/>
              <a:cs typeface="Noto Sans SC"/>
            </a:endParaRPr>
          </a:p>
        </p:txBody>
      </p:sp>
      <p:sp>
        <p:nvSpPr>
          <p:cNvPr id="94" name="AutoShape 94"/>
          <p:cNvSpPr/>
          <p:nvPr/>
        </p:nvSpPr>
        <p:spPr>
          <a:xfrm>
            <a:off x="10103387" y="2742659"/>
            <a:ext cx="576000" cy="576000"/>
          </a:xfrm>
          <a:prstGeom prst="ellipse">
            <a:avLst/>
          </a:prstGeom>
          <a:solidFill>
            <a:schemeClr val="accent3">
              <a:alpha val="100000"/>
            </a:schemeClr>
          </a:solidFill>
        </p:spPr>
      </p:sp>
      <p:sp>
        <p:nvSpPr>
          <p:cNvPr id="95" name="TextBox 95"/>
          <p:cNvSpPr txBox="1"/>
          <p:nvPr/>
        </p:nvSpPr>
        <p:spPr>
          <a:xfrm>
            <a:off x="10171359" y="2904554"/>
            <a:ext cx="440055" cy="262890"/>
          </a:xfrm>
          <a:prstGeom prst="rect">
            <a:avLst/>
          </a:prstGeom>
          <a:noFill/>
        </p:spPr>
        <p:txBody>
          <a:bodyPr vert="horz" wrap="square" lIns="91440" tIns="45720" rIns="91440" bIns="45720" rtlCol="0" anchor="ctr" anchorCtr="0">
            <a:spAutoFit/>
          </a:bodyPr>
          <a:lstStyle/>
          <a:p>
            <a:pPr algn="ctr">
              <a:lnSpc>
                <a:spcPct val="100000"/>
              </a:lnSpc>
              <a:spcBef>
                <a:spcPct val="0"/>
              </a:spcBef>
            </a:pPr>
            <a:r>
              <a:rPr lang="en-US" sz="1000">
                <a:solidFill>
                  <a:srgbClr val="FFFFFF">
                    <a:alpha val="100000"/>
                  </a:srgbClr>
                </a:solidFill>
                <a:latin typeface="Noto Sans SC"/>
                <a:ea typeface="Noto Sans SC"/>
                <a:cs typeface="Noto Sans SC"/>
              </a:rPr>
              <a:t>改进</a:t>
            </a:r>
            <a:endParaRPr lang="en-US" sz="1000">
              <a:solidFill>
                <a:srgbClr val="FFFFFF">
                  <a:alpha val="100000"/>
                </a:srgbClr>
              </a:solidFill>
              <a:latin typeface="Noto Sans SC"/>
              <a:ea typeface="Noto Sans SC"/>
              <a:cs typeface="Noto Sans SC"/>
            </a:endParaRPr>
          </a:p>
        </p:txBody>
      </p:sp>
      <p:cxnSp>
        <p:nvCxnSpPr>
          <p:cNvPr id="96" name="Connector 96"/>
          <p:cNvCxnSpPr/>
          <p:nvPr/>
        </p:nvCxnSpPr>
        <p:spPr>
          <a:xfrm>
            <a:off x="9816243" y="3030659"/>
            <a:ext cx="219187" cy="0"/>
          </a:xfrm>
          <a:prstGeom prst="line">
            <a:avLst/>
          </a:prstGeom>
          <a:ln w="22225">
            <a:solidFill>
              <a:schemeClr val="accent3"/>
            </a:solidFill>
            <a:prstDash val="solid"/>
            <a:headEnd type="none"/>
            <a:tailEnd type="triangle"/>
          </a:ln>
        </p:spPr>
        <p:style>
          <a:lnRef idx="0">
            <a:schemeClr val="accent3"/>
          </a:lnRef>
          <a:fillRef idx="1">
            <a:schemeClr val="accent3"/>
          </a:fillRef>
          <a:effectRef idx="0">
            <a:schemeClr val="accent3"/>
          </a:effectRef>
          <a:fontRef idx="minor">
            <a:schemeClr val="lt1"/>
          </a:fontRef>
        </p:style>
      </p:cxnSp>
      <p:cxnSp>
        <p:nvCxnSpPr>
          <p:cNvPr id="97" name="Connector 97"/>
          <p:cNvCxnSpPr/>
          <p:nvPr/>
        </p:nvCxnSpPr>
        <p:spPr>
          <a:xfrm>
            <a:off x="8946655" y="3030659"/>
            <a:ext cx="219187" cy="0"/>
          </a:xfrm>
          <a:prstGeom prst="line">
            <a:avLst/>
          </a:prstGeom>
          <a:ln w="22225">
            <a:solidFill>
              <a:schemeClr val="accent3"/>
            </a:solidFill>
            <a:prstDash val="solid"/>
            <a:headEnd type="none"/>
            <a:tailEnd type="triangle"/>
          </a:ln>
        </p:spPr>
        <p:style>
          <a:lnRef idx="0">
            <a:schemeClr val="accent3"/>
          </a:lnRef>
          <a:fillRef idx="1">
            <a:schemeClr val="accent3"/>
          </a:fillRef>
          <a:effectRef idx="0">
            <a:schemeClr val="accent3"/>
          </a:effectRef>
          <a:fontRef idx="minor">
            <a:schemeClr val="lt1"/>
          </a:fontRef>
        </p:style>
      </p:cxnSp>
      <p:cxnSp>
        <p:nvCxnSpPr>
          <p:cNvPr id="98" name="Connector 98"/>
          <p:cNvCxnSpPr/>
          <p:nvPr/>
        </p:nvCxnSpPr>
        <p:spPr>
          <a:xfrm>
            <a:off x="10738200" y="3030659"/>
            <a:ext cx="219187" cy="0"/>
          </a:xfrm>
          <a:prstGeom prst="line">
            <a:avLst/>
          </a:prstGeom>
          <a:ln w="22225">
            <a:solidFill>
              <a:schemeClr val="accent3"/>
            </a:solidFill>
            <a:prstDash val="solid"/>
            <a:headEnd type="none"/>
            <a:tailEnd type="triangle"/>
          </a:ln>
        </p:spPr>
        <p:style>
          <a:lnRef idx="0">
            <a:schemeClr val="accent3"/>
          </a:lnRef>
          <a:fillRef idx="1">
            <a:schemeClr val="accent3"/>
          </a:fillRef>
          <a:effectRef idx="0">
            <a:schemeClr val="accent3"/>
          </a:effectRef>
          <a:fontRef idx="minor">
            <a:schemeClr val="lt1"/>
          </a:fontRef>
        </p:style>
      </p:cxnSp>
      <p:sp>
        <p:nvSpPr>
          <p:cNvPr id="99" name="AutoShape 99"/>
          <p:cNvSpPr/>
          <p:nvPr/>
        </p:nvSpPr>
        <p:spPr>
          <a:xfrm>
            <a:off x="523208" y="5951030"/>
            <a:ext cx="3389662" cy="350996"/>
          </a:xfrm>
          <a:prstGeom prst="roundRect">
            <a:avLst>
              <a:gd name="adj" fmla="val 50000"/>
            </a:avLst>
          </a:prstGeom>
          <a:solidFill>
            <a:schemeClr val="accent1">
              <a:alpha val="100000"/>
            </a:schemeClr>
          </a:solidFill>
        </p:spPr>
      </p:sp>
      <p:sp>
        <p:nvSpPr>
          <p:cNvPr id="100" name="TextBox 100"/>
          <p:cNvSpPr txBox="1"/>
          <p:nvPr/>
        </p:nvSpPr>
        <p:spPr>
          <a:xfrm>
            <a:off x="912300" y="6034088"/>
            <a:ext cx="2946086"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改进周期</a:t>
            </a:r>
            <a:endParaRPr lang="en-US" sz="1200">
              <a:solidFill>
                <a:srgbClr val="FFFFFF">
                  <a:alpha val="100000"/>
                </a:srgbClr>
              </a:solidFill>
              <a:latin typeface="Noto Sans SC"/>
              <a:ea typeface="Noto Sans SC"/>
              <a:cs typeface="Noto Sans SC"/>
            </a:endParaRPr>
          </a:p>
        </p:txBody>
      </p:sp>
      <p:sp>
        <p:nvSpPr>
          <p:cNvPr id="101" name="AutoShape 101"/>
          <p:cNvSpPr/>
          <p:nvPr/>
        </p:nvSpPr>
        <p:spPr>
          <a:xfrm>
            <a:off x="574167" y="5992083"/>
            <a:ext cx="268986" cy="268986"/>
          </a:xfrm>
          <a:prstGeom prst="ellipse">
            <a:avLst/>
          </a:prstGeom>
          <a:solidFill>
            <a:srgbClr val="FFFFFF">
              <a:alpha val="100000"/>
            </a:srgbClr>
          </a:solidFill>
        </p:spPr>
      </p:sp>
      <p:sp>
        <p:nvSpPr>
          <p:cNvPr id="102" name="Freeform 102"/>
          <p:cNvSpPr/>
          <p:nvPr/>
        </p:nvSpPr>
        <p:spPr>
          <a:xfrm rot="2700000">
            <a:off x="676656" y="6047517"/>
            <a:ext cx="70485" cy="120682"/>
          </a:xfrm>
          <a:custGeom>
            <a:avLst/>
            <a:gdLst/>
            <a:ahLst/>
            <a:cxnLst/>
            <a:rect l="l" t="t" r="r" b="b"/>
            <a:pathLst>
              <a:path w="218174" h="415436">
                <a:moveTo>
                  <a:pt x="218174" y="0"/>
                </a:moveTo>
                <a:lnTo>
                  <a:pt x="218174" y="415436"/>
                </a:lnTo>
                <a:lnTo>
                  <a:pt x="0" y="415436"/>
                </a:lnTo>
              </a:path>
            </a:pathLst>
          </a:custGeom>
          <a:noFill/>
          <a:ln w="38100">
            <a:solidFill>
              <a:schemeClr val="accent1">
                <a:alpha val="100000"/>
              </a:schemeClr>
            </a:solidFill>
            <a:prstDash val="solid"/>
          </a:ln>
        </p:spPr>
      </p:sp>
      <p:sp>
        <p:nvSpPr>
          <p:cNvPr id="103" name="TextBox 10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gn="l">
              <a:lnSpc>
                <a:spcPct val="90000"/>
              </a:lnSpc>
              <a:spcBef>
                <a:spcPct val="0"/>
              </a:spcBef>
            </a:pPr>
            <a:r>
              <a:rPr lang="en-US" sz="3000" b="1">
                <a:solidFill>
                  <a:schemeClr val="dk2">
                    <a:alpha val="100000"/>
                  </a:schemeClr>
                </a:solidFill>
                <a:latin typeface="Noto Sans SC"/>
                <a:ea typeface="Noto Sans SC"/>
                <a:cs typeface="Noto Sans SC"/>
              </a:rPr>
              <a:t>供应商提升计划制定</a:t>
            </a:r>
            <a:endParaRPr lang="en-US" sz="3000" b="1">
              <a:solidFill>
                <a:schemeClr val="dk2">
                  <a:alpha val="100000"/>
                </a:schemeClr>
              </a:solidFill>
              <a:latin typeface="Noto Sans SC"/>
              <a:ea typeface="Noto Sans SC"/>
              <a:cs typeface="Noto Sans SC"/>
            </a:endParaRPr>
          </a:p>
        </p:txBody>
      </p:sp>
      <p:sp>
        <p:nvSpPr>
          <p:cNvPr id="104" name="AutoShape 104"/>
          <p:cNvSpPr/>
          <p:nvPr/>
        </p:nvSpPr>
        <p:spPr>
          <a:xfrm>
            <a:off x="4401121" y="5951030"/>
            <a:ext cx="3389662" cy="350996"/>
          </a:xfrm>
          <a:prstGeom prst="roundRect">
            <a:avLst>
              <a:gd name="adj" fmla="val 50000"/>
            </a:avLst>
          </a:prstGeom>
          <a:solidFill>
            <a:schemeClr val="accent2">
              <a:alpha val="100000"/>
            </a:schemeClr>
          </a:solidFill>
        </p:spPr>
      </p:sp>
      <p:sp>
        <p:nvSpPr>
          <p:cNvPr id="105" name="TextBox 105"/>
          <p:cNvSpPr txBox="1"/>
          <p:nvPr/>
        </p:nvSpPr>
        <p:spPr>
          <a:xfrm>
            <a:off x="4721162" y="6034088"/>
            <a:ext cx="3015233" cy="200025"/>
          </a:xfrm>
          <a:prstGeom prst="rect">
            <a:avLst/>
          </a:prstGeom>
          <a:noFill/>
        </p:spPr>
        <p:txBody>
          <a:bodyPr vert="horz" wrap="square" lIns="0" tIns="0" rIns="0" bIns="0" rtlCol="0" anchor="t" anchorCtr="0">
            <a:spAutoFit/>
          </a:bodyPr>
          <a:lstStyle/>
          <a:p>
            <a:pPr algn="ctr">
              <a:lnSpc>
                <a:spcPct val="100000"/>
              </a:lnSpc>
              <a:spcBef>
                <a:spcPct val="0"/>
              </a:spcBef>
            </a:pPr>
            <a:r>
              <a:rPr lang="en-US" sz="1200">
                <a:solidFill>
                  <a:srgbClr val="FFFFFF">
                    <a:alpha val="100000"/>
                  </a:srgbClr>
                </a:solidFill>
                <a:latin typeface="Noto Sans SC"/>
                <a:ea typeface="Noto Sans SC"/>
                <a:cs typeface="Noto Sans SC"/>
              </a:rPr>
              <a:t>实施周期</a:t>
            </a:r>
            <a:endParaRPr lang="en-US" sz="1200">
              <a:solidFill>
                <a:srgbClr val="FFFFFF">
                  <a:alpha val="100000"/>
                </a:srgbClr>
              </a:solidFill>
              <a:latin typeface="Noto Sans SC"/>
              <a:ea typeface="Noto Sans SC"/>
              <a:cs typeface="Noto Sans SC"/>
            </a:endParaRPr>
          </a:p>
        </p:txBody>
      </p:sp>
      <p:sp>
        <p:nvSpPr>
          <p:cNvPr id="106" name="AutoShape 106"/>
          <p:cNvSpPr/>
          <p:nvPr/>
        </p:nvSpPr>
        <p:spPr>
          <a:xfrm>
            <a:off x="4452176" y="5992083"/>
            <a:ext cx="268986" cy="268986"/>
          </a:xfrm>
          <a:prstGeom prst="ellipse">
            <a:avLst/>
          </a:prstGeom>
          <a:solidFill>
            <a:srgbClr val="FFFFFF">
              <a:alpha val="100000"/>
            </a:srgbClr>
          </a:solidFill>
        </p:spPr>
      </p:sp>
      <p:sp>
        <p:nvSpPr>
          <p:cNvPr id="107" name="Freeform 107"/>
          <p:cNvSpPr/>
          <p:nvPr/>
        </p:nvSpPr>
        <p:spPr>
          <a:xfrm rot="2700000">
            <a:off x="4554664" y="6047517"/>
            <a:ext cx="70485" cy="120682"/>
          </a:xfrm>
          <a:custGeom>
            <a:avLst/>
            <a:gdLst/>
            <a:ahLst/>
            <a:cxnLst/>
            <a:rect l="l" t="t" r="r" b="b"/>
            <a:pathLst>
              <a:path w="218174" h="415436">
                <a:moveTo>
                  <a:pt x="218174" y="0"/>
                </a:moveTo>
                <a:lnTo>
                  <a:pt x="218174" y="415436"/>
                </a:lnTo>
                <a:lnTo>
                  <a:pt x="0" y="415436"/>
                </a:lnTo>
              </a:path>
            </a:pathLst>
          </a:custGeom>
          <a:noFill/>
          <a:ln w="38100">
            <a:solidFill>
              <a:schemeClr val="accent2">
                <a:alpha val="100000"/>
              </a:schemeClr>
            </a:solidFill>
            <a:prstDash val="soli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ctrTitle"/>
          </p:nvPr>
        </p:nvSpPr>
        <p:spPr>
          <a:xfrm>
            <a:off x="4782820" y="2209800"/>
            <a:ext cx="2835910" cy="1655445"/>
          </a:xfrm>
        </p:spPr>
        <p:txBody>
          <a:bodyPr wrap="square" anchor="b" anchorCtr="0"/>
          <a:lstStyle>
            <a:lvl1pPr lvl="0">
              <a:buClrTx/>
              <a:buSzTx/>
              <a:buFontTx/>
              <a:defRPr/>
            </a:lvl1pPr>
          </a:lstStyle>
          <a:p>
            <a:pPr lvl="0" algn="ctr" defTabSz="914400" eaLnBrk="1" hangingPunct="1"/>
            <a:r>
              <a:rPr lang="en-US" altLang="zh-CN" sz="4800" dirty="0">
                <a:solidFill>
                  <a:srgbClr val="404040"/>
                </a:solidFill>
                <a:latin typeface="宋体" charset="0"/>
                <a:ea typeface="宋体" charset="0"/>
                <a:cs typeface="宋体" charset="0"/>
              </a:rPr>
              <a:t>Thanks</a:t>
            </a:r>
            <a:r>
              <a:rPr lang="zh-CN" altLang="en-US" sz="4800" dirty="0">
                <a:solidFill>
                  <a:srgbClr val="404040"/>
                </a:solidFill>
                <a:latin typeface="宋体" charset="0"/>
                <a:ea typeface="宋体" charset="0"/>
                <a:cs typeface="宋体" charset="0"/>
              </a:rPr>
              <a:t>！谢谢！</a:t>
            </a:r>
            <a:r>
              <a:rPr lang="en-US" altLang="zh-CN" sz="4800" dirty="0">
                <a:solidFill>
                  <a:srgbClr val="404040"/>
                </a:solidFill>
                <a:latin typeface="宋体" charset="0"/>
                <a:ea typeface="宋体" charset="0"/>
                <a:cs typeface="宋体" charset="0"/>
              </a:rPr>
              <a:t> </a:t>
            </a:r>
            <a:endParaRPr lang="zh-CN" altLang="en-US" sz="4800" dirty="0">
              <a:solidFill>
                <a:srgbClr val="404040"/>
              </a:solidFill>
              <a:latin typeface="宋体" charset="0"/>
              <a:ea typeface="宋体" charset="0"/>
              <a:cs typeface="宋体" charset="0"/>
            </a:endParaRPr>
          </a:p>
        </p:txBody>
      </p:sp>
      <p:sp>
        <p:nvSpPr>
          <p:cNvPr id="21507" name="副标题 2"/>
          <p:cNvSpPr>
            <a:spLocks noGrp="1"/>
          </p:cNvSpPr>
          <p:nvPr>
            <p:ph type="subTitle"/>
          </p:nvPr>
        </p:nvSpPr>
        <p:spPr>
          <a:xfrm>
            <a:off x="1524000" y="5332413"/>
            <a:ext cx="9144000" cy="1655762"/>
          </a:xfrm>
        </p:spPr>
        <p:txBody>
          <a:bodyPr wrap="square" anchor="t" anchorCtr="0"/>
          <a:lstStyle>
            <a:lvl1pPr marL="0" lvl="0" indent="0" algn="ctr">
              <a:buClrTx/>
              <a:buSzTx/>
              <a:buFont typeface="Arial" panose="020B0604020202090204" pitchFamily="34" charset="0"/>
              <a:defRPr/>
            </a:lvl1pPr>
            <a:lvl2pPr marL="457200" lvl="1" indent="0" algn="ctr">
              <a:buClrTx/>
              <a:buSzTx/>
              <a:buFont typeface="Arial" panose="020B0604020202090204" pitchFamily="34" charset="0"/>
              <a:defRPr/>
            </a:lvl2pPr>
            <a:lvl3pPr marL="914400" lvl="2" indent="0" algn="ctr">
              <a:buClrTx/>
              <a:buSzTx/>
              <a:buFont typeface="Arial" panose="020B0604020202090204" pitchFamily="34" charset="0"/>
              <a:defRPr/>
            </a:lvl3pPr>
            <a:lvl4pPr marL="1371600" lvl="3" indent="0" algn="ctr">
              <a:buClrTx/>
              <a:buSzTx/>
              <a:buFont typeface="Arial" panose="020B0604020202090204" pitchFamily="34" charset="0"/>
              <a:defRPr/>
            </a:lvl4pPr>
            <a:lvl5pPr marL="1828800" lvl="4" indent="0" algn="ctr">
              <a:buClrTx/>
              <a:buSzTx/>
              <a:buFont typeface="Arial" panose="020B0604020202090204" pitchFamily="34" charset="0"/>
              <a:defRPr/>
            </a:lvl5pPr>
          </a:lstStyle>
          <a:p>
            <a:pPr marL="0" lvl="0" indent="0" algn="ctr" defTabSz="914400" eaLnBrk="1" hangingPunct="1">
              <a:buNone/>
            </a:pPr>
            <a:r>
              <a:rPr lang="en-US" altLang="zh-CN" dirty="0">
                <a:solidFill>
                  <a:srgbClr val="404040"/>
                </a:solidFill>
                <a:latin typeface="Eras Light ITC" panose="020B0402030504020804" pitchFamily="2" charset="0"/>
              </a:rPr>
              <a:t> </a:t>
            </a:r>
            <a:endParaRPr lang="en-US" altLang="zh-CN" dirty="0">
              <a:solidFill>
                <a:srgbClr val="404040"/>
              </a:solidFill>
              <a:latin typeface="Eras Light ITC" panose="020B0402030504020804" pitchFamily="2" charset="0"/>
              <a:ea typeface="Segoe UI" pitchFamily="2"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01</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VDA6.3标准核心框架</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413211" y="1978049"/>
            <a:ext cx="3999171" cy="3999175"/>
          </a:xfrm>
          <a:custGeom>
            <a:avLst/>
            <a:gdLst/>
            <a:ahLst/>
            <a:cxnLst/>
            <a:rect l="l" t="t" r="r" b="b"/>
            <a:pathLst>
              <a:path w="1116283" h="1116283">
                <a:moveTo>
                  <a:pt x="0" y="558142"/>
                </a:moveTo>
                <a:cubicBezTo>
                  <a:pt x="0" y="249889"/>
                  <a:pt x="249889" y="0"/>
                  <a:pt x="558142" y="0"/>
                </a:cubicBezTo>
                <a:cubicBezTo>
                  <a:pt x="866395" y="0"/>
                  <a:pt x="1116284" y="249889"/>
                  <a:pt x="1116284" y="558142"/>
                </a:cubicBezTo>
                <a:cubicBezTo>
                  <a:pt x="1116284" y="866395"/>
                  <a:pt x="866395" y="1116284"/>
                  <a:pt x="558142" y="1116284"/>
                </a:cubicBezTo>
                <a:cubicBezTo>
                  <a:pt x="249889" y="1116284"/>
                  <a:pt x="0" y="866395"/>
                  <a:pt x="0" y="558142"/>
                </a:cubicBezTo>
              </a:path>
            </a:pathLst>
          </a:custGeom>
          <a:noFill/>
          <a:ln w="15875">
            <a:solidFill>
              <a:schemeClr val="accent2">
                <a:alpha val="100000"/>
              </a:schemeClr>
            </a:solidFill>
            <a:prstDash val="dash"/>
          </a:ln>
        </p:spPr>
      </p:sp>
      <p:sp>
        <p:nvSpPr>
          <p:cNvPr id="3" name="Freeform 3"/>
          <p:cNvSpPr/>
          <p:nvPr/>
        </p:nvSpPr>
        <p:spPr>
          <a:xfrm>
            <a:off x="7430769" y="1344308"/>
            <a:ext cx="2010407" cy="2010409"/>
          </a:xfrm>
          <a:custGeom>
            <a:avLst/>
            <a:gdLst/>
            <a:ahLst/>
            <a:cxnLst/>
            <a:rect l="l" t="t" r="r" b="b"/>
            <a:pathLst>
              <a:path w="1116283" h="1116283">
                <a:moveTo>
                  <a:pt x="0" y="558142"/>
                </a:moveTo>
                <a:cubicBezTo>
                  <a:pt x="0" y="249889"/>
                  <a:pt x="249889" y="0"/>
                  <a:pt x="558142" y="0"/>
                </a:cubicBezTo>
                <a:cubicBezTo>
                  <a:pt x="866395" y="0"/>
                  <a:pt x="1116284" y="249889"/>
                  <a:pt x="1116284" y="558142"/>
                </a:cubicBezTo>
                <a:cubicBezTo>
                  <a:pt x="1116284" y="866395"/>
                  <a:pt x="866395" y="1116284"/>
                  <a:pt x="558142" y="1116284"/>
                </a:cubicBezTo>
                <a:cubicBezTo>
                  <a:pt x="249889" y="1116284"/>
                  <a:pt x="0" y="866395"/>
                  <a:pt x="0" y="558142"/>
                </a:cubicBezTo>
              </a:path>
            </a:pathLst>
          </a:custGeom>
          <a:solidFill>
            <a:schemeClr val="accent2">
              <a:alpha val="100000"/>
            </a:schemeClr>
          </a:solidFill>
        </p:spPr>
      </p:sp>
      <p:sp>
        <p:nvSpPr>
          <p:cNvPr id="4" name="Freeform 4"/>
          <p:cNvSpPr/>
          <p:nvPr/>
        </p:nvSpPr>
        <p:spPr>
          <a:xfrm>
            <a:off x="9043103" y="3868212"/>
            <a:ext cx="2010407" cy="2010409"/>
          </a:xfrm>
          <a:custGeom>
            <a:avLst/>
            <a:gdLst/>
            <a:ahLst/>
            <a:cxnLst/>
            <a:rect l="l" t="t" r="r" b="b"/>
            <a:pathLst>
              <a:path w="1116283" h="1116283">
                <a:moveTo>
                  <a:pt x="0" y="558142"/>
                </a:moveTo>
                <a:cubicBezTo>
                  <a:pt x="0" y="249889"/>
                  <a:pt x="249889" y="0"/>
                  <a:pt x="558142" y="0"/>
                </a:cubicBezTo>
                <a:cubicBezTo>
                  <a:pt x="866395" y="0"/>
                  <a:pt x="1116284" y="249889"/>
                  <a:pt x="1116284" y="558142"/>
                </a:cubicBezTo>
                <a:cubicBezTo>
                  <a:pt x="1116284" y="866395"/>
                  <a:pt x="866395" y="1116284"/>
                  <a:pt x="558142" y="1116284"/>
                </a:cubicBezTo>
                <a:cubicBezTo>
                  <a:pt x="249889" y="1116284"/>
                  <a:pt x="0" y="866395"/>
                  <a:pt x="0" y="558142"/>
                </a:cubicBezTo>
              </a:path>
            </a:pathLst>
          </a:custGeom>
          <a:solidFill>
            <a:schemeClr val="accent2">
              <a:alpha val="100000"/>
            </a:schemeClr>
          </a:solidFill>
        </p:spPr>
      </p:sp>
      <p:sp>
        <p:nvSpPr>
          <p:cNvPr id="5" name="Freeform 5"/>
          <p:cNvSpPr/>
          <p:nvPr/>
        </p:nvSpPr>
        <p:spPr>
          <a:xfrm>
            <a:off x="5831373" y="3868212"/>
            <a:ext cx="2010407" cy="2010409"/>
          </a:xfrm>
          <a:custGeom>
            <a:avLst/>
            <a:gdLst/>
            <a:ahLst/>
            <a:cxnLst/>
            <a:rect l="l" t="t" r="r" b="b"/>
            <a:pathLst>
              <a:path w="1116283" h="1116283">
                <a:moveTo>
                  <a:pt x="0" y="558142"/>
                </a:moveTo>
                <a:cubicBezTo>
                  <a:pt x="0" y="249889"/>
                  <a:pt x="249889" y="0"/>
                  <a:pt x="558142" y="0"/>
                </a:cubicBezTo>
                <a:cubicBezTo>
                  <a:pt x="866395" y="0"/>
                  <a:pt x="1116284" y="249889"/>
                  <a:pt x="1116284" y="558142"/>
                </a:cubicBezTo>
                <a:cubicBezTo>
                  <a:pt x="1116284" y="866395"/>
                  <a:pt x="866395" y="1116284"/>
                  <a:pt x="558142" y="1116284"/>
                </a:cubicBezTo>
                <a:cubicBezTo>
                  <a:pt x="249889" y="1116284"/>
                  <a:pt x="0" y="866395"/>
                  <a:pt x="0" y="558142"/>
                </a:cubicBezTo>
              </a:path>
            </a:pathLst>
          </a:custGeom>
          <a:solidFill>
            <a:schemeClr val="accent2">
              <a:alpha val="100000"/>
            </a:schemeClr>
          </a:solidFill>
        </p:spPr>
      </p:sp>
      <p:sp>
        <p:nvSpPr>
          <p:cNvPr id="6" name="TextBox 6"/>
          <p:cNvSpPr txBox="1"/>
          <p:nvPr/>
        </p:nvSpPr>
        <p:spPr>
          <a:xfrm>
            <a:off x="7965981" y="2420978"/>
            <a:ext cx="954107" cy="400110"/>
          </a:xfrm>
          <a:prstGeom prst="rect">
            <a:avLst/>
          </a:prstGeom>
          <a:noFill/>
        </p:spPr>
        <p:txBody>
          <a:bodyPr vert="horz" wrap="square" lIns="91440" tIns="45720" rIns="91440" bIns="45720" rtlCol="0" anchor="t" anchorCtr="0">
            <a:spAutoFit/>
          </a:bodyPr>
          <a:lstStyle/>
          <a:p>
            <a:pPr algn="ctr">
              <a:lnSpc>
                <a:spcPct val="100000"/>
              </a:lnSpc>
              <a:spcBef>
                <a:spcPct val="0"/>
              </a:spcBef>
              <a:spcAft>
                <a:spcPct val="0"/>
              </a:spcAft>
            </a:pPr>
            <a:r>
              <a:rPr lang="en-US" sz="2000">
                <a:solidFill>
                  <a:srgbClr val="F2F5F6">
                    <a:alpha val="100000"/>
                  </a:srgbClr>
                </a:solidFill>
                <a:latin typeface="Noto Sans SC"/>
                <a:ea typeface="Noto Sans SC"/>
                <a:cs typeface="Noto Sans SC"/>
              </a:rPr>
              <a:t>审核目的</a:t>
            </a:r>
            <a:endParaRPr lang="en-US" sz="2000">
              <a:solidFill>
                <a:srgbClr val="F2F5F6">
                  <a:alpha val="100000"/>
                </a:srgbClr>
              </a:solidFill>
              <a:latin typeface="Noto Sans SC"/>
              <a:ea typeface="Noto Sans SC"/>
              <a:cs typeface="Noto Sans SC"/>
            </a:endParaRPr>
          </a:p>
        </p:txBody>
      </p:sp>
      <p:sp>
        <p:nvSpPr>
          <p:cNvPr id="7" name="TextBox 7"/>
          <p:cNvSpPr txBox="1"/>
          <p:nvPr/>
        </p:nvSpPr>
        <p:spPr>
          <a:xfrm>
            <a:off x="6359523" y="4994984"/>
            <a:ext cx="954107" cy="40011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2000">
                <a:solidFill>
                  <a:srgbClr val="F2F5F6">
                    <a:alpha val="100000"/>
                  </a:srgbClr>
                </a:solidFill>
                <a:latin typeface="Noto Sans SC"/>
                <a:ea typeface="Noto Sans SC"/>
                <a:cs typeface="Noto Sans SC"/>
              </a:rPr>
              <a:t>适用范围</a:t>
            </a:r>
            <a:endParaRPr lang="en-US" sz="2000">
              <a:solidFill>
                <a:srgbClr val="F2F5F6">
                  <a:alpha val="100000"/>
                </a:srgbClr>
              </a:solidFill>
              <a:latin typeface="Noto Sans SC"/>
              <a:ea typeface="Noto Sans SC"/>
              <a:cs typeface="Noto Sans SC"/>
            </a:endParaRPr>
          </a:p>
        </p:txBody>
      </p:sp>
      <p:sp>
        <p:nvSpPr>
          <p:cNvPr id="8" name="TextBox 8"/>
          <p:cNvSpPr txBox="1"/>
          <p:nvPr/>
        </p:nvSpPr>
        <p:spPr>
          <a:xfrm>
            <a:off x="9623451" y="4994984"/>
            <a:ext cx="954405" cy="415290"/>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2000">
                <a:solidFill>
                  <a:srgbClr val="FFFFFF">
                    <a:alpha val="100000"/>
                  </a:srgbClr>
                </a:solidFill>
                <a:latin typeface="Noto Sans SC"/>
                <a:ea typeface="Noto Sans SC"/>
                <a:cs typeface="Noto Sans SC"/>
              </a:rPr>
              <a:t>条款结构</a:t>
            </a:r>
            <a:endParaRPr lang="en-US" sz="2000">
              <a:solidFill>
                <a:srgbClr val="FFFFFF">
                  <a:alpha val="100000"/>
                </a:srgbClr>
              </a:solidFill>
              <a:latin typeface="Noto Sans SC"/>
              <a:ea typeface="Noto Sans SC"/>
              <a:cs typeface="Noto Sans SC"/>
            </a:endParaRPr>
          </a:p>
        </p:txBody>
      </p:sp>
      <p:pic>
        <p:nvPicPr>
          <p:cNvPr id="9" name="Picture 9"/>
          <p:cNvPicPr>
            <a:picLocks noChangeAspect="1"/>
          </p:cNvPicPr>
          <p:nvPr/>
        </p:nvPicPr>
        <p:blipFill>
          <a:blip r:embed="rId2"/>
          <a:srcRect/>
          <a:stretch>
            <a:fillRect/>
          </a:stretch>
        </p:blipFill>
        <p:spPr>
          <a:xfrm>
            <a:off x="6578980" y="4479791"/>
            <a:ext cx="515193" cy="515193"/>
          </a:xfrm>
          <a:prstGeom prst="rect">
            <a:avLst/>
          </a:prstGeom>
        </p:spPr>
      </p:pic>
      <p:sp>
        <p:nvSpPr>
          <p:cNvPr id="10" name="AutoShape 10"/>
          <p:cNvSpPr/>
          <p:nvPr/>
        </p:nvSpPr>
        <p:spPr>
          <a:xfrm>
            <a:off x="6624449" y="2209156"/>
            <a:ext cx="3535816" cy="3535816"/>
          </a:xfrm>
          <a:prstGeom prst="arc">
            <a:avLst>
              <a:gd name="adj1" fmla="val 18840768"/>
              <a:gd name="adj2" fmla="val 20807216"/>
            </a:avLst>
          </a:prstGeom>
          <a:noFill/>
          <a:ln w="28575">
            <a:solidFill>
              <a:schemeClr val="accent1">
                <a:alpha val="100000"/>
              </a:schemeClr>
            </a:solidFill>
            <a:prstDash val="solid"/>
          </a:ln>
        </p:spPr>
      </p:sp>
      <p:sp>
        <p:nvSpPr>
          <p:cNvPr id="11" name="AutoShape 11"/>
          <p:cNvSpPr/>
          <p:nvPr/>
        </p:nvSpPr>
        <p:spPr>
          <a:xfrm>
            <a:off x="6644889" y="2209728"/>
            <a:ext cx="3535816" cy="3535816"/>
          </a:xfrm>
          <a:prstGeom prst="arc">
            <a:avLst>
              <a:gd name="adj1" fmla="val 3996370"/>
              <a:gd name="adj2" fmla="val 6625973"/>
            </a:avLst>
          </a:prstGeom>
          <a:noFill/>
          <a:ln w="28575">
            <a:solidFill>
              <a:schemeClr val="accent1">
                <a:alpha val="100000"/>
              </a:schemeClr>
            </a:solidFill>
            <a:prstDash val="solid"/>
          </a:ln>
        </p:spPr>
        <p:txBody>
          <a:bodyPr vert="horz" wrap="square" lIns="91440" tIns="45720" rIns="91440" bIns="45720" rtlCol="0" anchor="t" anchorCtr="0">
            <a:normAutofit/>
          </a:bodyPr>
          <a:lstStyle/>
          <a:p>
            <a:pPr algn="l">
              <a:lnSpc>
                <a:spcPct val="100000"/>
              </a:lnSpc>
              <a:spcBef>
                <a:spcPts val="375"/>
              </a:spcBef>
              <a:defRPr/>
            </a:pPr>
            <a:endParaRPr lang="en-US" sz="1100"/>
          </a:p>
        </p:txBody>
      </p:sp>
      <p:sp>
        <p:nvSpPr>
          <p:cNvPr id="12" name="AutoShape 12"/>
          <p:cNvSpPr/>
          <p:nvPr/>
        </p:nvSpPr>
        <p:spPr>
          <a:xfrm>
            <a:off x="6668065" y="2293297"/>
            <a:ext cx="3535816" cy="3535816"/>
          </a:xfrm>
          <a:prstGeom prst="arc">
            <a:avLst>
              <a:gd name="adj1" fmla="val 11560467"/>
              <a:gd name="adj2" fmla="val 13937848"/>
            </a:avLst>
          </a:prstGeom>
          <a:noFill/>
          <a:ln w="28575">
            <a:solidFill>
              <a:schemeClr val="accent1">
                <a:alpha val="100000"/>
              </a:schemeClr>
            </a:solidFill>
            <a:prstDash val="solid"/>
          </a:ln>
        </p:spPr>
        <p:txBody>
          <a:bodyPr vert="horz" wrap="square" lIns="91440" tIns="45720" rIns="91440" bIns="45720" rtlCol="0" anchor="t" anchorCtr="0">
            <a:normAutofit/>
          </a:bodyPr>
          <a:lstStyle/>
          <a:p>
            <a:pPr algn="l">
              <a:lnSpc>
                <a:spcPct val="100000"/>
              </a:lnSpc>
              <a:spcBef>
                <a:spcPts val="375"/>
              </a:spcBef>
              <a:defRPr/>
            </a:pPr>
            <a:endParaRPr lang="en-US" sz="1100"/>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标准定义与适用范围</a:t>
            </a:r>
            <a:endParaRPr lang="en-US" sz="3000" b="1">
              <a:solidFill>
                <a:schemeClr val="dk2">
                  <a:alpha val="100000"/>
                </a:schemeClr>
              </a:solidFill>
              <a:latin typeface="Noto Sans SC"/>
              <a:ea typeface="Noto Sans SC"/>
              <a:cs typeface="Noto Sans SC"/>
            </a:endParaRPr>
          </a:p>
        </p:txBody>
      </p:sp>
      <p:sp>
        <p:nvSpPr>
          <p:cNvPr id="14" name="Freeform 14"/>
          <p:cNvSpPr/>
          <p:nvPr/>
        </p:nvSpPr>
        <p:spPr>
          <a:xfrm>
            <a:off x="9927656" y="4479791"/>
            <a:ext cx="495300" cy="495300"/>
          </a:xfrm>
          <a:custGeom>
            <a:avLst/>
            <a:gdLst/>
            <a:ahLst/>
            <a:cxnLst/>
            <a:rect l="l" t="t" r="r" b="b"/>
            <a:pathLst>
              <a:path w="304800" h="304800">
                <a:moveTo>
                  <a:pt x="133350" y="0"/>
                </a:moveTo>
                <a:lnTo>
                  <a:pt x="0" y="0"/>
                </a:lnTo>
                <a:lnTo>
                  <a:pt x="0" y="304800"/>
                </a:lnTo>
                <a:lnTo>
                  <a:pt x="228600" y="304800"/>
                </a:lnTo>
                <a:lnTo>
                  <a:pt x="228600" y="95231"/>
                </a:lnTo>
                <a:lnTo>
                  <a:pt x="133350" y="0"/>
                </a:lnTo>
                <a:close/>
                <a:moveTo>
                  <a:pt x="113519" y="114300"/>
                </a:moveTo>
                <a:lnTo>
                  <a:pt x="113519" y="38100"/>
                </a:lnTo>
                <a:lnTo>
                  <a:pt x="189719" y="114300"/>
                </a:lnTo>
                <a:lnTo>
                  <a:pt x="113519" y="114300"/>
                </a:lnTo>
                <a:close/>
              </a:path>
            </a:pathLst>
          </a:custGeom>
          <a:solidFill>
            <a:srgbClr val="FFFFFF">
              <a:alpha val="100000"/>
            </a:srgbClr>
          </a:solidFill>
        </p:spPr>
      </p:sp>
      <p:sp>
        <p:nvSpPr>
          <p:cNvPr id="15" name="Freeform 15"/>
          <p:cNvSpPr/>
          <p:nvPr/>
        </p:nvSpPr>
        <p:spPr>
          <a:xfrm>
            <a:off x="8188322" y="1854213"/>
            <a:ext cx="495300" cy="495300"/>
          </a:xfrm>
          <a:custGeom>
            <a:avLst/>
            <a:gdLst/>
            <a:ahLst/>
            <a:cxnLst/>
            <a:rect l="l" t="t" r="r" b="b"/>
            <a:pathLst>
              <a:path w="304800" h="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rgbClr val="FFFFFF">
              <a:alpha val="100000"/>
            </a:srgbClr>
          </a:solidFill>
        </p:spPr>
      </p:sp>
      <p:cxnSp>
        <p:nvCxnSpPr>
          <p:cNvPr id="16" name="Connector 16"/>
          <p:cNvCxnSpPr/>
          <p:nvPr/>
        </p:nvCxnSpPr>
        <p:spPr>
          <a:xfrm flipH="1">
            <a:off x="1267386" y="2002593"/>
            <a:ext cx="1" cy="2981501"/>
          </a:xfrm>
          <a:prstGeom prst="line">
            <a:avLst/>
          </a:prstGeom>
          <a:ln w="12700">
            <a:solidFill>
              <a:schemeClr val="dk1"/>
            </a:solidFill>
            <a:prstDash val="dash"/>
            <a:headEnd type="none"/>
            <a:tailEnd type="none"/>
          </a:ln>
        </p:spPr>
        <p:style>
          <a:lnRef idx="0">
            <a:schemeClr val="dk1"/>
          </a:lnRef>
          <a:fillRef idx="1">
            <a:schemeClr val="dk1"/>
          </a:fillRef>
          <a:effectRef idx="0">
            <a:schemeClr val="dk1"/>
          </a:effectRef>
          <a:fontRef idx="minor">
            <a:schemeClr val="lt1"/>
          </a:fontRef>
        </p:style>
      </p:cxnSp>
      <p:sp>
        <p:nvSpPr>
          <p:cNvPr id="17" name="TextBox 17"/>
          <p:cNvSpPr txBox="1"/>
          <p:nvPr/>
        </p:nvSpPr>
        <p:spPr>
          <a:xfrm>
            <a:off x="1708499" y="1627518"/>
            <a:ext cx="1954530" cy="396240"/>
          </a:xfrm>
          <a:prstGeom prst="rect">
            <a:avLst/>
          </a:prstGeom>
          <a:noFill/>
        </p:spPr>
        <p:txBody>
          <a:bodyPr vert="horz" wrap="none" lIns="91440" tIns="45720" rIns="91440" bIns="45720" rtlCol="0" anchor="t" anchorCtr="0">
            <a:spAutoFit/>
          </a:bodyPr>
          <a:lstStyle/>
          <a:p>
            <a:pPr algn="l">
              <a:lnSpc>
                <a:spcPct val="100000"/>
              </a:lnSpc>
              <a:spcBef>
                <a:spcPct val="0"/>
              </a:spcBef>
            </a:pPr>
            <a:r>
              <a:rPr lang="en-US" sz="1800" b="1">
                <a:solidFill>
                  <a:schemeClr val="dk1">
                    <a:alpha val="100000"/>
                  </a:schemeClr>
                </a:solidFill>
                <a:latin typeface="Noto Sans SC"/>
                <a:ea typeface="Noto Sans SC"/>
                <a:cs typeface="Noto Sans SC"/>
              </a:rPr>
              <a:t>核心要素</a:t>
            </a:r>
            <a:endParaRPr lang="en-US" sz="1800" b="1">
              <a:solidFill>
                <a:schemeClr val="dk1">
                  <a:alpha val="100000"/>
                </a:schemeClr>
              </a:solidFill>
              <a:latin typeface="Noto Sans SC"/>
              <a:ea typeface="Noto Sans SC"/>
              <a:cs typeface="Noto Sans SC"/>
            </a:endParaRPr>
          </a:p>
        </p:txBody>
      </p:sp>
      <p:sp>
        <p:nvSpPr>
          <p:cNvPr id="18" name="TextBox 18"/>
          <p:cNvSpPr txBox="1"/>
          <p:nvPr/>
        </p:nvSpPr>
        <p:spPr>
          <a:xfrm>
            <a:off x="1689449" y="2012251"/>
            <a:ext cx="3630930" cy="777240"/>
          </a:xfrm>
          <a:prstGeom prst="rect">
            <a:avLst/>
          </a:prstGeom>
          <a:noFill/>
        </p:spPr>
        <p:txBody>
          <a:bodyPr vert="horz" wrap="square" lIns="91440" tIns="45720" rIns="91440" bIns="45720" rtlCol="0" anchor="t" anchorCtr="0">
            <a:spAutoFit/>
          </a:bodyPr>
          <a:lstStyle/>
          <a:p>
            <a:pPr algn="l">
              <a:lnSpc>
                <a:spcPct val="120000"/>
              </a:lnSpc>
              <a:spcBef>
                <a:spcPct val="0"/>
              </a:spcBef>
            </a:pPr>
            <a:r>
              <a:rPr lang="en-US" sz="1200">
                <a:solidFill>
                  <a:schemeClr val="dk1">
                    <a:alpha val="100000"/>
                  </a:schemeClr>
                </a:solidFill>
                <a:latin typeface="Noto Sans SC"/>
                <a:ea typeface="Noto Sans SC"/>
                <a:cs typeface="Noto Sans SC"/>
              </a:rPr>
              <a:t>过程导向的体系审核标准</a:t>
            </a:r>
            <a:endParaRPr lang="en-US" sz="1200">
              <a:solidFill>
                <a:schemeClr val="dk1">
                  <a:alpha val="100000"/>
                </a:schemeClr>
              </a:solidFill>
              <a:latin typeface="Noto Sans SC"/>
              <a:ea typeface="Noto Sans SC"/>
              <a:cs typeface="Noto Sans SC"/>
            </a:endParaRPr>
          </a:p>
        </p:txBody>
      </p:sp>
      <p:sp>
        <p:nvSpPr>
          <p:cNvPr id="19" name="AutoShape 19"/>
          <p:cNvSpPr/>
          <p:nvPr/>
        </p:nvSpPr>
        <p:spPr>
          <a:xfrm>
            <a:off x="1003268" y="1551718"/>
            <a:ext cx="524542" cy="524542"/>
          </a:xfrm>
          <a:prstGeom prst="ellipse">
            <a:avLst/>
          </a:prstGeom>
          <a:solidFill>
            <a:schemeClr val="accent1">
              <a:alpha val="100000"/>
            </a:schemeClr>
          </a:solidFill>
        </p:spPr>
      </p:sp>
      <p:sp>
        <p:nvSpPr>
          <p:cNvPr id="20" name="TextBox 20"/>
          <p:cNvSpPr txBox="1"/>
          <p:nvPr/>
        </p:nvSpPr>
        <p:spPr>
          <a:xfrm>
            <a:off x="1653826" y="3148965"/>
            <a:ext cx="1649730" cy="396240"/>
          </a:xfrm>
          <a:prstGeom prst="rect">
            <a:avLst/>
          </a:prstGeom>
          <a:noFill/>
        </p:spPr>
        <p:txBody>
          <a:bodyPr vert="horz" wrap="none" lIns="91440" tIns="45720" rIns="91440" bIns="45720" rtlCol="0" anchor="t" anchorCtr="0">
            <a:spAutoFit/>
          </a:bodyPr>
          <a:lstStyle/>
          <a:p>
            <a:pPr algn="l">
              <a:lnSpc>
                <a:spcPct val="100000"/>
              </a:lnSpc>
              <a:spcBef>
                <a:spcPct val="0"/>
              </a:spcBef>
            </a:pPr>
            <a:r>
              <a:rPr lang="en-US" sz="1800" b="1">
                <a:solidFill>
                  <a:schemeClr val="dk1">
                    <a:alpha val="100000"/>
                  </a:schemeClr>
                </a:solidFill>
                <a:latin typeface="Noto Sans SC"/>
                <a:ea typeface="Noto Sans SC"/>
                <a:cs typeface="Noto Sans SC"/>
              </a:rPr>
              <a:t>制造过程要求</a:t>
            </a:r>
            <a:endParaRPr lang="en-US" sz="1800" b="1">
              <a:solidFill>
                <a:schemeClr val="dk1">
                  <a:alpha val="100000"/>
                </a:schemeClr>
              </a:solidFill>
              <a:latin typeface="Noto Sans SC"/>
              <a:ea typeface="Noto Sans SC"/>
              <a:cs typeface="Noto Sans SC"/>
            </a:endParaRPr>
          </a:p>
        </p:txBody>
      </p:sp>
      <p:sp>
        <p:nvSpPr>
          <p:cNvPr id="21" name="TextBox 21"/>
          <p:cNvSpPr txBox="1"/>
          <p:nvPr/>
        </p:nvSpPr>
        <p:spPr>
          <a:xfrm>
            <a:off x="1689449" y="3550063"/>
            <a:ext cx="3630930" cy="1005840"/>
          </a:xfrm>
          <a:prstGeom prst="rect">
            <a:avLst/>
          </a:prstGeom>
          <a:noFill/>
        </p:spPr>
        <p:txBody>
          <a:bodyPr vert="horz" wrap="square" lIns="91440" tIns="45720" rIns="91440" bIns="45720" rtlCol="0" anchor="t" anchorCtr="0">
            <a:spAutoFit/>
          </a:bodyPr>
          <a:lstStyle/>
          <a:p>
            <a:pPr algn="l">
              <a:lnSpc>
                <a:spcPct val="120000"/>
              </a:lnSpc>
              <a:spcBef>
                <a:spcPct val="0"/>
              </a:spcBef>
            </a:pPr>
            <a:r>
              <a:rPr lang="en-US" sz="1200">
                <a:solidFill>
                  <a:schemeClr val="dk1">
                    <a:alpha val="100000"/>
                  </a:schemeClr>
                </a:solidFill>
                <a:latin typeface="Noto Sans SC"/>
                <a:ea typeface="Noto Sans SC"/>
                <a:cs typeface="Noto Sans SC"/>
              </a:rPr>
              <a:t>覆盖产品全生命周期各阶段</a:t>
            </a:r>
            <a:endParaRPr lang="en-US" sz="1200">
              <a:solidFill>
                <a:schemeClr val="dk1">
                  <a:alpha val="100000"/>
                </a:schemeClr>
              </a:solidFill>
              <a:latin typeface="Noto Sans SC"/>
              <a:ea typeface="Noto Sans SC"/>
              <a:cs typeface="Noto Sans SC"/>
            </a:endParaRPr>
          </a:p>
        </p:txBody>
      </p:sp>
      <p:sp>
        <p:nvSpPr>
          <p:cNvPr id="22" name="AutoShape 22"/>
          <p:cNvSpPr/>
          <p:nvPr/>
        </p:nvSpPr>
        <p:spPr>
          <a:xfrm>
            <a:off x="1003268" y="3089624"/>
            <a:ext cx="524542" cy="524542"/>
          </a:xfrm>
          <a:prstGeom prst="ellipse">
            <a:avLst/>
          </a:prstGeom>
          <a:solidFill>
            <a:schemeClr val="accent2">
              <a:alpha val="100000"/>
            </a:schemeClr>
          </a:solidFill>
        </p:spPr>
      </p:sp>
      <p:sp>
        <p:nvSpPr>
          <p:cNvPr id="23" name="TextBox 23"/>
          <p:cNvSpPr txBox="1"/>
          <p:nvPr/>
        </p:nvSpPr>
        <p:spPr>
          <a:xfrm>
            <a:off x="1689449" y="4873416"/>
            <a:ext cx="2164080" cy="396240"/>
          </a:xfrm>
          <a:prstGeom prst="rect">
            <a:avLst/>
          </a:prstGeom>
          <a:noFill/>
        </p:spPr>
        <p:txBody>
          <a:bodyPr vert="horz" wrap="none" lIns="91440" tIns="45720" rIns="91440" bIns="45720" rtlCol="0" anchor="t" anchorCtr="0">
            <a:spAutoFit/>
          </a:bodyPr>
          <a:lstStyle/>
          <a:p>
            <a:pPr algn="l">
              <a:lnSpc>
                <a:spcPct val="100000"/>
              </a:lnSpc>
              <a:spcBef>
                <a:spcPct val="0"/>
              </a:spcBef>
            </a:pPr>
            <a:r>
              <a:rPr lang="en-US" sz="1800" b="1">
                <a:solidFill>
                  <a:schemeClr val="dk1">
                    <a:alpha val="100000"/>
                  </a:schemeClr>
                </a:solidFill>
                <a:latin typeface="Noto Sans SC"/>
                <a:ea typeface="Noto Sans SC"/>
                <a:cs typeface="Noto Sans SC"/>
              </a:rPr>
              <a:t>审核方法</a:t>
            </a:r>
            <a:endParaRPr lang="en-US" sz="1800" b="1">
              <a:solidFill>
                <a:schemeClr val="dk1">
                  <a:alpha val="100000"/>
                </a:schemeClr>
              </a:solidFill>
              <a:latin typeface="Noto Sans SC"/>
              <a:ea typeface="Noto Sans SC"/>
              <a:cs typeface="Noto Sans SC"/>
            </a:endParaRPr>
          </a:p>
        </p:txBody>
      </p:sp>
      <p:sp>
        <p:nvSpPr>
          <p:cNvPr id="24" name="TextBox 24"/>
          <p:cNvSpPr txBox="1"/>
          <p:nvPr/>
        </p:nvSpPr>
        <p:spPr>
          <a:xfrm>
            <a:off x="1689449" y="5326193"/>
            <a:ext cx="3630930" cy="1005840"/>
          </a:xfrm>
          <a:prstGeom prst="rect">
            <a:avLst/>
          </a:prstGeom>
          <a:noFill/>
        </p:spPr>
        <p:txBody>
          <a:bodyPr vert="horz" wrap="square" lIns="91440" tIns="45720" rIns="91440" bIns="45720" rtlCol="0" anchor="t" anchorCtr="0">
            <a:spAutoFit/>
          </a:bodyPr>
          <a:lstStyle/>
          <a:p>
            <a:pPr algn="l">
              <a:lnSpc>
                <a:spcPct val="120000"/>
              </a:lnSpc>
              <a:spcBef>
                <a:spcPct val="0"/>
              </a:spcBef>
            </a:pPr>
            <a:r>
              <a:rPr lang="en-US" sz="1200">
                <a:solidFill>
                  <a:schemeClr val="dk1">
                    <a:alpha val="100000"/>
                  </a:schemeClr>
                </a:solidFill>
                <a:latin typeface="Noto Sans SC"/>
                <a:ea typeface="Noto Sans SC"/>
                <a:cs typeface="Noto Sans SC"/>
              </a:rPr>
              <a:t>基于风险的分级评估</a:t>
            </a:r>
            <a:endParaRPr lang="en-US" sz="1200">
              <a:solidFill>
                <a:schemeClr val="dk1">
                  <a:alpha val="100000"/>
                </a:schemeClr>
              </a:solidFill>
              <a:latin typeface="Noto Sans SC"/>
              <a:ea typeface="Noto Sans SC"/>
              <a:cs typeface="Noto Sans SC"/>
            </a:endParaRPr>
          </a:p>
        </p:txBody>
      </p:sp>
      <p:sp>
        <p:nvSpPr>
          <p:cNvPr id="25" name="AutoShape 25"/>
          <p:cNvSpPr/>
          <p:nvPr/>
        </p:nvSpPr>
        <p:spPr>
          <a:xfrm>
            <a:off x="1003268" y="4767739"/>
            <a:ext cx="524542" cy="524542"/>
          </a:xfrm>
          <a:prstGeom prst="ellipse">
            <a:avLst/>
          </a:prstGeom>
          <a:solidFill>
            <a:schemeClr val="accent3">
              <a:alpha val="100000"/>
            </a:schemeClr>
          </a:solidFill>
        </p:spPr>
      </p:sp>
      <p:sp>
        <p:nvSpPr>
          <p:cNvPr id="26" name="TextBox 26"/>
          <p:cNvSpPr txBox="1"/>
          <p:nvPr/>
        </p:nvSpPr>
        <p:spPr>
          <a:xfrm>
            <a:off x="971264" y="1633252"/>
            <a:ext cx="592360" cy="369379"/>
          </a:xfrm>
          <a:prstGeom prst="rect">
            <a:avLst/>
          </a:prstGeom>
          <a:noFill/>
        </p:spPr>
        <p:txBody>
          <a:bodyPr vert="horz" wrap="square" lIns="91440" tIns="45720" rIns="91440" bIns="45720" rtlCol="0" anchor="t" anchorCtr="0">
            <a:spAutoFit/>
          </a:bodyPr>
          <a:lstStyle/>
          <a:p>
            <a:pPr algn="ctr">
              <a:lnSpc>
                <a:spcPct val="100000"/>
              </a:lnSpc>
              <a:spcBef>
                <a:spcPct val="0"/>
              </a:spcBef>
              <a:spcAft>
                <a:spcPct val="0"/>
              </a:spcAft>
            </a:pPr>
            <a:r>
              <a:rPr lang="en-US" sz="1800">
                <a:solidFill>
                  <a:srgbClr val="FFFFFF">
                    <a:alpha val="100000"/>
                  </a:srgbClr>
                </a:solidFill>
                <a:latin typeface="Noto Sans SC"/>
                <a:ea typeface="Noto Sans SC"/>
                <a:cs typeface="Noto Sans SC"/>
              </a:rPr>
              <a:t>01</a:t>
            </a:r>
            <a:endParaRPr lang="en-US" sz="1800">
              <a:solidFill>
                <a:srgbClr val="FFFFFF">
                  <a:alpha val="100000"/>
                </a:srgbClr>
              </a:solidFill>
              <a:latin typeface="Noto Sans SC"/>
              <a:ea typeface="Noto Sans SC"/>
              <a:cs typeface="Noto Sans SC"/>
            </a:endParaRPr>
          </a:p>
        </p:txBody>
      </p:sp>
      <p:sp>
        <p:nvSpPr>
          <p:cNvPr id="27" name="TextBox 27"/>
          <p:cNvSpPr txBox="1"/>
          <p:nvPr/>
        </p:nvSpPr>
        <p:spPr>
          <a:xfrm>
            <a:off x="971264" y="3171158"/>
            <a:ext cx="592360" cy="369379"/>
          </a:xfrm>
          <a:prstGeom prst="rect">
            <a:avLst/>
          </a:prstGeom>
          <a:noFill/>
        </p:spPr>
        <p:txBody>
          <a:bodyPr vert="horz" wrap="square" lIns="91440" tIns="45720" rIns="91440" bIns="45720" rtlCol="0" anchor="t" anchorCtr="0">
            <a:spAutoFit/>
          </a:bodyPr>
          <a:lstStyle/>
          <a:p>
            <a:pPr algn="ctr">
              <a:lnSpc>
                <a:spcPct val="100000"/>
              </a:lnSpc>
              <a:spcBef>
                <a:spcPct val="0"/>
              </a:spcBef>
              <a:spcAft>
                <a:spcPct val="0"/>
              </a:spcAft>
            </a:pPr>
            <a:r>
              <a:rPr lang="en-US" sz="1800">
                <a:solidFill>
                  <a:srgbClr val="FFFFFF">
                    <a:alpha val="100000"/>
                  </a:srgbClr>
                </a:solidFill>
                <a:latin typeface="Noto Sans SC"/>
                <a:ea typeface="Noto Sans SC"/>
                <a:cs typeface="Noto Sans SC"/>
              </a:rPr>
              <a:t>02</a:t>
            </a:r>
            <a:endParaRPr lang="en-US" sz="1800">
              <a:solidFill>
                <a:srgbClr val="FFFFFF">
                  <a:alpha val="100000"/>
                </a:srgbClr>
              </a:solidFill>
              <a:latin typeface="Noto Sans SC"/>
              <a:ea typeface="Noto Sans SC"/>
              <a:cs typeface="Noto Sans SC"/>
            </a:endParaRPr>
          </a:p>
        </p:txBody>
      </p:sp>
      <p:sp>
        <p:nvSpPr>
          <p:cNvPr id="28" name="TextBox 28"/>
          <p:cNvSpPr txBox="1"/>
          <p:nvPr/>
        </p:nvSpPr>
        <p:spPr>
          <a:xfrm>
            <a:off x="971264" y="4861370"/>
            <a:ext cx="592360" cy="369379"/>
          </a:xfrm>
          <a:prstGeom prst="rect">
            <a:avLst/>
          </a:prstGeom>
          <a:noFill/>
        </p:spPr>
        <p:txBody>
          <a:bodyPr vert="horz" wrap="square" lIns="91440" tIns="45720" rIns="91440" bIns="45720" rtlCol="0" anchor="t" anchorCtr="0">
            <a:spAutoFit/>
          </a:bodyPr>
          <a:lstStyle/>
          <a:p>
            <a:pPr algn="ctr">
              <a:lnSpc>
                <a:spcPct val="100000"/>
              </a:lnSpc>
              <a:spcBef>
                <a:spcPct val="0"/>
              </a:spcBef>
            </a:pPr>
            <a:r>
              <a:rPr lang="en-US" sz="1800">
                <a:solidFill>
                  <a:srgbClr val="FFFFFF">
                    <a:alpha val="100000"/>
                  </a:srgbClr>
                </a:solidFill>
                <a:latin typeface="Noto Sans SC"/>
                <a:ea typeface="Noto Sans SC"/>
                <a:cs typeface="Noto Sans SC"/>
              </a:rPr>
              <a:t>03</a:t>
            </a:r>
            <a:endParaRPr lang="en-US" sz="1800">
              <a:solidFill>
                <a:srgbClr val="FFFFFF">
                  <a:alpha val="100000"/>
                </a:srgbClr>
              </a:solidFill>
              <a:latin typeface="Noto Sans SC"/>
              <a:ea typeface="Noto Sans SC"/>
              <a:cs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P1-P7过程要素解析</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l="25890" r="25890"/>
          <a:stretch>
            <a:fillRect/>
          </a:stretch>
        </p:blipFill>
        <p:spPr>
          <a:xfrm>
            <a:off x="8488800" y="1777403"/>
            <a:ext cx="3049996" cy="4216695"/>
          </a:xfrm>
          <a:prstGeom prst="roundRect">
            <a:avLst/>
          </a:prstGeom>
        </p:spPr>
      </p:pic>
      <p:pic>
        <p:nvPicPr>
          <p:cNvPr id="4" name="Picture 4"/>
          <p:cNvPicPr>
            <a:picLocks noChangeAspect="1"/>
          </p:cNvPicPr>
          <p:nvPr/>
        </p:nvPicPr>
        <p:blipFill>
          <a:blip r:embed="rId3">
            <a:alphaModFix amt="100000"/>
          </a:blip>
          <a:srcRect l="26238" r="26238"/>
          <a:stretch>
            <a:fillRect/>
          </a:stretch>
        </p:blipFill>
        <p:spPr>
          <a:xfrm>
            <a:off x="5335151" y="1777403"/>
            <a:ext cx="3005958" cy="4216695"/>
          </a:xfrm>
          <a:prstGeom prst="roundRect">
            <a:avLst/>
          </a:prstGeom>
        </p:spPr>
      </p:pic>
      <p:sp>
        <p:nvSpPr>
          <p:cNvPr id="5" name="AutoShape 5"/>
          <p:cNvSpPr/>
          <p:nvPr/>
        </p:nvSpPr>
        <p:spPr>
          <a:xfrm>
            <a:off x="5335151" y="1339414"/>
            <a:ext cx="6203645" cy="292757"/>
          </a:xfrm>
          <a:prstGeom prst="roundRect">
            <a:avLst>
              <a:gd name="adj" fmla="val 45454"/>
            </a:avLst>
          </a:prstGeom>
          <a:solidFill>
            <a:schemeClr val="accent1">
              <a:alpha val="100000"/>
            </a:schemeClr>
          </a:solidFill>
        </p:spPr>
      </p:sp>
      <p:sp>
        <p:nvSpPr>
          <p:cNvPr id="6" name="AutoShape 6"/>
          <p:cNvSpPr/>
          <p:nvPr/>
        </p:nvSpPr>
        <p:spPr>
          <a:xfrm>
            <a:off x="720401" y="1296052"/>
            <a:ext cx="3431205" cy="481351"/>
          </a:xfrm>
          <a:prstGeom prst="rect">
            <a:avLst/>
          </a:prstGeom>
          <a:noFill/>
        </p:spPr>
        <p:txBody>
          <a:bodyPr vert="horz" wrap="square" lIns="0" tIns="0" rIns="0" bIns="0" rtlCol="0" anchor="ctr" anchorCtr="0">
            <a:noAutofit/>
          </a:bodyPr>
          <a:lstStyle/>
          <a:p>
            <a:pPr algn="l">
              <a:spcBef>
                <a:spcPct val="0"/>
              </a:spcBef>
              <a:defRPr/>
            </a:pPr>
            <a:r>
              <a:rPr lang="en-US" sz="2325" b="1">
                <a:solidFill>
                  <a:schemeClr val="dk1">
                    <a:alpha val="100000"/>
                  </a:schemeClr>
                </a:solidFill>
                <a:latin typeface="Noto Sans SC"/>
                <a:ea typeface="Noto Sans SC"/>
                <a:cs typeface="Noto Sans SC"/>
              </a:rPr>
              <a:t>P1潜在分析</a:t>
            </a:r>
            <a:endParaRPr lang="en-US" sz="1100"/>
          </a:p>
        </p:txBody>
      </p:sp>
      <p:sp>
        <p:nvSpPr>
          <p:cNvPr id="7" name="TextBox 7"/>
          <p:cNvSpPr txBox="1"/>
          <p:nvPr/>
        </p:nvSpPr>
        <p:spPr>
          <a:xfrm>
            <a:off x="609373" y="1732534"/>
            <a:ext cx="4282862" cy="983867"/>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在项目启动阶段评估客户需求与自身能力的匹配度，包括技术可行性分析、资源规划、法律法规符合性检查等基础工作。</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609373" y="3369312"/>
            <a:ext cx="4282862" cy="1010481"/>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覆盖项目策划与实施的完整周期，涉及时间节点管控、跨部门协作机制、问题升级流程等关键要素，确保项目按期保质交付。</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609373" y="5010231"/>
            <a:ext cx="4282862" cy="1156860"/>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聚焦于设计输出的合规性，包括DFMEA验证、样件管理、工程变更控制等技术活动，强调预防缺陷而非事后纠正。</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701351" y="2916535"/>
            <a:ext cx="3431205" cy="481351"/>
          </a:xfrm>
          <a:prstGeom prst="rect">
            <a:avLst/>
          </a:prstGeom>
          <a:noFill/>
        </p:spPr>
        <p:txBody>
          <a:bodyPr vert="horz" wrap="square" lIns="0" tIns="0" rIns="0" bIns="0" rtlCol="0" anchor="ctr" anchorCtr="0">
            <a:noAutofit/>
          </a:bodyPr>
          <a:lstStyle/>
          <a:p>
            <a:pPr algn="l">
              <a:spcBef>
                <a:spcPct val="0"/>
              </a:spcBef>
              <a:defRPr/>
            </a:pPr>
            <a:r>
              <a:rPr lang="en-US" sz="2325" b="1">
                <a:solidFill>
                  <a:schemeClr val="dk1">
                    <a:alpha val="100000"/>
                  </a:schemeClr>
                </a:solidFill>
                <a:latin typeface="Noto Sans SC"/>
                <a:ea typeface="Noto Sans SC"/>
                <a:cs typeface="Noto Sans SC"/>
              </a:rPr>
              <a:t>P2项目管理</a:t>
            </a:r>
            <a:endParaRPr lang="en-US" sz="1100"/>
          </a:p>
        </p:txBody>
      </p:sp>
      <p:sp>
        <p:nvSpPr>
          <p:cNvPr id="11" name="AutoShape 11"/>
          <p:cNvSpPr/>
          <p:nvPr/>
        </p:nvSpPr>
        <p:spPr>
          <a:xfrm>
            <a:off x="720401" y="4528880"/>
            <a:ext cx="3431205" cy="481351"/>
          </a:xfrm>
          <a:prstGeom prst="rect">
            <a:avLst/>
          </a:prstGeom>
          <a:noFill/>
        </p:spPr>
        <p:txBody>
          <a:bodyPr vert="horz" wrap="square" lIns="0" tIns="0" rIns="0" bIns="0" rtlCol="0" anchor="ctr" anchorCtr="0">
            <a:noAutofit/>
          </a:bodyPr>
          <a:lstStyle/>
          <a:p>
            <a:pPr algn="l">
              <a:spcBef>
                <a:spcPct val="0"/>
              </a:spcBef>
              <a:defRPr/>
            </a:pPr>
            <a:r>
              <a:rPr lang="en-US" sz="2325" b="1">
                <a:solidFill>
                  <a:schemeClr val="dk1">
                    <a:alpha val="100000"/>
                  </a:schemeClr>
                </a:solidFill>
                <a:latin typeface="Noto Sans SC"/>
                <a:ea typeface="Noto Sans SC"/>
                <a:cs typeface="Noto Sans SC"/>
              </a:rPr>
              <a:t>P3产品开发</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5400000">
            <a:off x="5133975" y="3111977"/>
            <a:ext cx="1394901" cy="634046"/>
          </a:xfrm>
          <a:prstGeom prst="triangle">
            <a:avLst>
              <a:gd name="adj" fmla="val 50000"/>
            </a:avLst>
          </a:prstGeom>
          <a:solidFill>
            <a:schemeClr val="accent1">
              <a:alpha val="20000"/>
            </a:schemeClr>
          </a:solidFill>
        </p:spPr>
      </p:sp>
      <p:sp>
        <p:nvSpPr>
          <p:cNvPr id="3" name="AutoShape 3"/>
          <p:cNvSpPr/>
          <p:nvPr/>
        </p:nvSpPr>
        <p:spPr>
          <a:xfrm>
            <a:off x="0" y="0"/>
            <a:ext cx="5518402" cy="6858000"/>
          </a:xfrm>
          <a:prstGeom prst="rect">
            <a:avLst/>
          </a:prstGeom>
          <a:solidFill>
            <a:schemeClr val="accent1">
              <a:alpha val="2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P1-P7过程要素解析</a:t>
            </a:r>
            <a:endParaRPr lang="en-US" sz="3000" b="1">
              <a:solidFill>
                <a:schemeClr val="dk1">
                  <a:alpha val="100000"/>
                </a:schemeClr>
              </a:solidFill>
              <a:latin typeface="Noto Sans SC"/>
              <a:ea typeface="Noto Sans SC"/>
              <a:cs typeface="Noto Sans SC"/>
            </a:endParaRPr>
          </a:p>
        </p:txBody>
      </p:sp>
      <p:sp>
        <p:nvSpPr>
          <p:cNvPr id="5" name="TextBox 5"/>
          <p:cNvSpPr txBox="1"/>
          <p:nvPr/>
        </p:nvSpPr>
        <p:spPr>
          <a:xfrm>
            <a:off x="6320801" y="2912195"/>
            <a:ext cx="5048887" cy="674827"/>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规范外部资源整合过程，从供应商选择标准、来料检验方法到绩效监控体系，建立完整的供应链质量控制闭环。</a:t>
            </a:r>
            <a:endParaRPr lang="en-US" sz="1350">
              <a:solidFill>
                <a:schemeClr val="dk1">
                  <a:alpha val="100000"/>
                </a:schemeClr>
              </a:solidFill>
              <a:latin typeface="Noto Sans SC"/>
              <a:ea typeface="Noto Sans SC"/>
              <a:cs typeface="Noto Sans SC"/>
            </a:endParaRPr>
          </a:p>
        </p:txBody>
      </p:sp>
      <p:sp>
        <p:nvSpPr>
          <p:cNvPr id="6" name="TextBox 6"/>
          <p:cNvSpPr txBox="1"/>
          <p:nvPr/>
        </p:nvSpPr>
        <p:spPr>
          <a:xfrm>
            <a:off x="6320801" y="1552233"/>
            <a:ext cx="5048887" cy="63241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针对生产工艺设计进行系统评估，包含PFMEA有效性、工装夹具验证、试生产评审等，确保制造过程具备量产能力。</a:t>
            </a:r>
            <a:endParaRPr lang="en-US" sz="1350">
              <a:solidFill>
                <a:schemeClr val="dk1">
                  <a:alpha val="100000"/>
                </a:schemeClr>
              </a:solidFill>
              <a:latin typeface="Noto Sans SC"/>
              <a:ea typeface="Noto Sans SC"/>
              <a:cs typeface="Noto Sans SC"/>
            </a:endParaRPr>
          </a:p>
        </p:txBody>
      </p:sp>
      <p:sp>
        <p:nvSpPr>
          <p:cNvPr id="7" name="TextBox 7"/>
          <p:cNvSpPr txBox="1"/>
          <p:nvPr/>
        </p:nvSpPr>
        <p:spPr>
          <a:xfrm>
            <a:off x="6320801" y="4240817"/>
            <a:ext cx="5048887" cy="66059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核心审核模块涉及人员培训、设备维护、过程监控、不合格品处理等日常运营环节，通过持续改进维持生产稳定性。</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6320801" y="5594674"/>
            <a:ext cx="5048887" cy="66059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延伸至售后阶段的质量管理，包含投诉处理效率、返修流程标准化、客户满意度调查等终端服务要素。</a:t>
            </a:r>
            <a:endParaRPr lang="en-US" sz="1350">
              <a:solidFill>
                <a:schemeClr val="dk1">
                  <a:alpha val="100000"/>
                </a:schemeClr>
              </a:solidFill>
              <a:latin typeface="Noto Sans SC"/>
              <a:ea typeface="Noto Sans SC"/>
              <a:cs typeface="Noto Sans SC"/>
            </a:endParaRPr>
          </a:p>
        </p:txBody>
      </p:sp>
      <p:cxnSp>
        <p:nvCxnSpPr>
          <p:cNvPr id="9" name="Connector 9"/>
          <p:cNvCxnSpPr/>
          <p:nvPr/>
        </p:nvCxnSpPr>
        <p:spPr>
          <a:xfrm>
            <a:off x="6440470" y="2438060"/>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0" name="Connector 10"/>
          <p:cNvCxnSpPr/>
          <p:nvPr/>
        </p:nvCxnSpPr>
        <p:spPr>
          <a:xfrm>
            <a:off x="6449960" y="3753923"/>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1" name="Connector 11"/>
          <p:cNvCxnSpPr/>
          <p:nvPr/>
        </p:nvCxnSpPr>
        <p:spPr>
          <a:xfrm>
            <a:off x="6449960" y="5081946"/>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2" name="Picture 12"/>
          <p:cNvPicPr>
            <a:picLocks noChangeAspect="1"/>
          </p:cNvPicPr>
          <p:nvPr/>
        </p:nvPicPr>
        <p:blipFill>
          <a:blip r:embed="rId2">
            <a:alphaModFix amt="100000"/>
          </a:blip>
          <a:srcRect l="16675" r="16675"/>
          <a:stretch>
            <a:fillRect/>
          </a:stretch>
        </p:blipFill>
        <p:spPr>
          <a:xfrm>
            <a:off x="1317535" y="1990725"/>
            <a:ext cx="2876550" cy="2876550"/>
          </a:xfrm>
          <a:prstGeom prst="ellipse">
            <a:avLst/>
          </a:prstGeom>
          <a:ln w="57150">
            <a:solidFill>
              <a:schemeClr val="accent1"/>
            </a:solidFill>
            <a:prstDash val="solid"/>
          </a:ln>
        </p:spPr>
      </p:pic>
      <p:sp>
        <p:nvSpPr>
          <p:cNvPr id="13" name="AutoShape 13"/>
          <p:cNvSpPr/>
          <p:nvPr/>
        </p:nvSpPr>
        <p:spPr>
          <a:xfrm>
            <a:off x="6450879" y="1179728"/>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a:ea typeface="Noto Sans SC"/>
                <a:cs typeface="Noto Sans SC"/>
              </a:rPr>
              <a:t>P4过程开发</a:t>
            </a:r>
            <a:endParaRPr lang="en-US" sz="1100"/>
          </a:p>
        </p:txBody>
      </p:sp>
      <p:sp>
        <p:nvSpPr>
          <p:cNvPr id="14" name="AutoShape 14"/>
          <p:cNvSpPr/>
          <p:nvPr/>
        </p:nvSpPr>
        <p:spPr>
          <a:xfrm>
            <a:off x="6450879" y="2575756"/>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a:ea typeface="Noto Sans SC"/>
                <a:cs typeface="Noto Sans SC"/>
              </a:rPr>
              <a:t>P5供应商管理</a:t>
            </a:r>
            <a:endParaRPr lang="en-US" sz="1100"/>
          </a:p>
        </p:txBody>
      </p:sp>
      <p:sp>
        <p:nvSpPr>
          <p:cNvPr id="15" name="AutoShape 15"/>
          <p:cNvSpPr/>
          <p:nvPr/>
        </p:nvSpPr>
        <p:spPr>
          <a:xfrm>
            <a:off x="6450879" y="3899082"/>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a:ea typeface="Noto Sans SC"/>
                <a:cs typeface="Noto Sans SC"/>
              </a:rPr>
              <a:t>P6批量生产</a:t>
            </a:r>
            <a:endParaRPr lang="en-US" sz="1100"/>
          </a:p>
        </p:txBody>
      </p:sp>
      <p:sp>
        <p:nvSpPr>
          <p:cNvPr id="16" name="AutoShape 16"/>
          <p:cNvSpPr/>
          <p:nvPr/>
        </p:nvSpPr>
        <p:spPr>
          <a:xfrm>
            <a:off x="6450879" y="5195893"/>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a:ea typeface="Noto Sans SC"/>
                <a:cs typeface="Noto Sans SC"/>
              </a:rPr>
              <a:t>P7客户服务</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032113" y="5184323"/>
            <a:ext cx="2429542" cy="1127284"/>
          </a:xfrm>
          <a:custGeom>
            <a:avLst/>
            <a:gdLst/>
            <a:ahLst/>
            <a:cxnLst/>
            <a:rect l="l" t="t" r="r" b="b"/>
            <a:pathLst>
              <a:path w="292" h="135">
                <a:moveTo>
                  <a:pt x="130" y="19"/>
                </a:moveTo>
                <a:cubicBezTo>
                  <a:pt x="75" y="38"/>
                  <a:pt x="31" y="73"/>
                  <a:pt x="0" y="118"/>
                </a:cubicBezTo>
                <a:cubicBezTo>
                  <a:pt x="52" y="134"/>
                  <a:pt x="108" y="135"/>
                  <a:pt x="163" y="116"/>
                </a:cubicBezTo>
                <a:cubicBezTo>
                  <a:pt x="218" y="97"/>
                  <a:pt x="262" y="61"/>
                  <a:pt x="292" y="17"/>
                </a:cubicBezTo>
                <a:cubicBezTo>
                  <a:pt x="241" y="0"/>
                  <a:pt x="184" y="0"/>
                  <a:pt x="130" y="19"/>
                </a:cubicBezTo>
              </a:path>
            </a:pathLst>
          </a:custGeom>
          <a:solidFill>
            <a:schemeClr val="accent1">
              <a:alpha val="100000"/>
            </a:schemeClr>
          </a:solidFill>
        </p:spPr>
      </p:sp>
      <p:sp>
        <p:nvSpPr>
          <p:cNvPr id="3" name="Freeform 3"/>
          <p:cNvSpPr/>
          <p:nvPr/>
        </p:nvSpPr>
        <p:spPr>
          <a:xfrm>
            <a:off x="6032113" y="4073042"/>
            <a:ext cx="1515142" cy="2095595"/>
          </a:xfrm>
          <a:custGeom>
            <a:avLst/>
            <a:gdLst/>
            <a:ahLst/>
            <a:cxnLst/>
            <a:rect l="l" t="t" r="r" b="b"/>
            <a:pathLst>
              <a:path w="182" h="251">
                <a:moveTo>
                  <a:pt x="49" y="96"/>
                </a:moveTo>
                <a:cubicBezTo>
                  <a:pt x="15" y="143"/>
                  <a:pt x="0" y="197"/>
                  <a:pt x="1" y="251"/>
                </a:cubicBezTo>
                <a:cubicBezTo>
                  <a:pt x="52" y="235"/>
                  <a:pt x="99" y="203"/>
                  <a:pt x="132" y="156"/>
                </a:cubicBezTo>
                <a:cubicBezTo>
                  <a:pt x="166" y="109"/>
                  <a:pt x="182" y="54"/>
                  <a:pt x="181" y="0"/>
                </a:cubicBezTo>
                <a:cubicBezTo>
                  <a:pt x="130" y="16"/>
                  <a:pt x="83" y="49"/>
                  <a:pt x="49" y="96"/>
                </a:cubicBezTo>
              </a:path>
            </a:pathLst>
          </a:custGeom>
          <a:solidFill>
            <a:schemeClr val="accent1">
              <a:alpha val="60000"/>
            </a:schemeClr>
          </a:solidFill>
        </p:spPr>
      </p:sp>
      <p:sp>
        <p:nvSpPr>
          <p:cNvPr id="4" name="Freeform 4"/>
          <p:cNvSpPr/>
          <p:nvPr/>
        </p:nvSpPr>
        <p:spPr>
          <a:xfrm>
            <a:off x="3612763" y="5184323"/>
            <a:ext cx="2419350" cy="1127284"/>
          </a:xfrm>
          <a:custGeom>
            <a:avLst/>
            <a:gdLst/>
            <a:ahLst/>
            <a:cxnLst/>
            <a:rect l="l" t="t" r="r" b="b"/>
            <a:pathLst>
              <a:path w="291" h="135">
                <a:moveTo>
                  <a:pt x="162" y="19"/>
                </a:moveTo>
                <a:cubicBezTo>
                  <a:pt x="217" y="38"/>
                  <a:pt x="261" y="73"/>
                  <a:pt x="291" y="118"/>
                </a:cubicBezTo>
                <a:cubicBezTo>
                  <a:pt x="240" y="134"/>
                  <a:pt x="184" y="135"/>
                  <a:pt x="129" y="116"/>
                </a:cubicBezTo>
                <a:cubicBezTo>
                  <a:pt x="74" y="97"/>
                  <a:pt x="30" y="61"/>
                  <a:pt x="0" y="17"/>
                </a:cubicBezTo>
                <a:cubicBezTo>
                  <a:pt x="51" y="0"/>
                  <a:pt x="108" y="0"/>
                  <a:pt x="162" y="19"/>
                </a:cubicBezTo>
              </a:path>
            </a:pathLst>
          </a:custGeom>
          <a:solidFill>
            <a:schemeClr val="accent1">
              <a:alpha val="100000"/>
            </a:schemeClr>
          </a:solidFill>
        </p:spPr>
      </p:sp>
      <p:sp>
        <p:nvSpPr>
          <p:cNvPr id="5" name="Freeform 5"/>
          <p:cNvSpPr/>
          <p:nvPr/>
        </p:nvSpPr>
        <p:spPr>
          <a:xfrm>
            <a:off x="4527163" y="4073042"/>
            <a:ext cx="1513713" cy="2095595"/>
          </a:xfrm>
          <a:custGeom>
            <a:avLst/>
            <a:gdLst/>
            <a:ahLst/>
            <a:cxnLst/>
            <a:rect l="l" t="t" r="r" b="b"/>
            <a:pathLst>
              <a:path w="182" h="251">
                <a:moveTo>
                  <a:pt x="133" y="96"/>
                </a:moveTo>
                <a:cubicBezTo>
                  <a:pt x="167" y="143"/>
                  <a:pt x="182" y="197"/>
                  <a:pt x="181" y="251"/>
                </a:cubicBezTo>
                <a:cubicBezTo>
                  <a:pt x="130" y="235"/>
                  <a:pt x="83" y="203"/>
                  <a:pt x="50" y="156"/>
                </a:cubicBezTo>
                <a:cubicBezTo>
                  <a:pt x="16" y="109"/>
                  <a:pt x="0" y="54"/>
                  <a:pt x="1" y="0"/>
                </a:cubicBezTo>
                <a:cubicBezTo>
                  <a:pt x="52" y="16"/>
                  <a:pt x="99" y="49"/>
                  <a:pt x="133" y="96"/>
                </a:cubicBezTo>
              </a:path>
            </a:pathLst>
          </a:custGeom>
          <a:solidFill>
            <a:schemeClr val="accent1">
              <a:alpha val="60000"/>
            </a:schemeClr>
          </a:solidFill>
        </p:spPr>
      </p:sp>
      <p:sp>
        <p:nvSpPr>
          <p:cNvPr id="6" name="Freeform 6"/>
          <p:cNvSpPr/>
          <p:nvPr/>
        </p:nvSpPr>
        <p:spPr>
          <a:xfrm>
            <a:off x="5609203" y="3588886"/>
            <a:ext cx="856012" cy="2579751"/>
          </a:xfrm>
          <a:custGeom>
            <a:avLst/>
            <a:gdLst/>
            <a:ahLst/>
            <a:cxnLst/>
            <a:rect l="l" t="t" r="r" b="b"/>
            <a:pathLst>
              <a:path w="103" h="309">
                <a:moveTo>
                  <a:pt x="0" y="154"/>
                </a:moveTo>
                <a:cubicBezTo>
                  <a:pt x="0" y="212"/>
                  <a:pt x="19" y="266"/>
                  <a:pt x="51" y="309"/>
                </a:cubicBezTo>
                <a:cubicBezTo>
                  <a:pt x="84" y="266"/>
                  <a:pt x="103" y="212"/>
                  <a:pt x="103" y="154"/>
                </a:cubicBezTo>
                <a:cubicBezTo>
                  <a:pt x="103" y="97"/>
                  <a:pt x="84" y="43"/>
                  <a:pt x="51" y="0"/>
                </a:cubicBezTo>
                <a:cubicBezTo>
                  <a:pt x="19" y="43"/>
                  <a:pt x="0" y="97"/>
                  <a:pt x="0" y="154"/>
                </a:cubicBezTo>
              </a:path>
            </a:pathLst>
          </a:custGeom>
          <a:solidFill>
            <a:schemeClr val="accent1">
              <a:alpha val="100000"/>
            </a:schemeClr>
          </a:solidFill>
        </p:spPr>
      </p:sp>
      <p:sp>
        <p:nvSpPr>
          <p:cNvPr id="7" name="TextBox 7"/>
          <p:cNvSpPr txBox="1"/>
          <p:nvPr/>
        </p:nvSpPr>
        <p:spPr>
          <a:xfrm>
            <a:off x="463378" y="4535812"/>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强化数字化转型要求</a:t>
            </a:r>
            <a:endParaRPr lang="en-US" sz="2100" b="1">
              <a:solidFill>
                <a:schemeClr val="accent1">
                  <a:alpha val="100000"/>
                </a:schemeClr>
              </a:solidFill>
              <a:latin typeface="Noto Sans SC"/>
              <a:ea typeface="Noto Sans SC"/>
              <a:cs typeface="Noto Sans SC"/>
            </a:endParaRPr>
          </a:p>
        </p:txBody>
      </p:sp>
      <p:sp>
        <p:nvSpPr>
          <p:cNvPr id="8" name="TextBox 8"/>
          <p:cNvSpPr txBox="1"/>
          <p:nvPr/>
        </p:nvSpPr>
        <p:spPr>
          <a:xfrm>
            <a:off x="449597" y="5004954"/>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新增对数字化质量工具的应用评估，包括MES系统集成度、大数据分析能力、电子化文档管理等现代企业必备要素。</a:t>
            </a:r>
            <a:endParaRPr lang="en-US" sz="1400">
              <a:solidFill>
                <a:schemeClr val="dk1">
                  <a:alpha val="100000"/>
                </a:schemeClr>
              </a:solidFill>
              <a:latin typeface="Noto Sans SC"/>
              <a:ea typeface="Noto Sans SC"/>
              <a:cs typeface="Noto Sans SC"/>
            </a:endParaRPr>
          </a:p>
        </p:txBody>
      </p:sp>
      <p:sp>
        <p:nvSpPr>
          <p:cNvPr id="9" name="TextBox 9"/>
          <p:cNvSpPr txBox="1"/>
          <p:nvPr/>
        </p:nvSpPr>
        <p:spPr>
          <a:xfrm>
            <a:off x="1288216" y="2422580"/>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扩展供应链弹性条款</a:t>
            </a:r>
            <a:endParaRPr lang="en-US" sz="2100" b="1">
              <a:solidFill>
                <a:schemeClr val="accent1">
                  <a:alpha val="100000"/>
                </a:schemeClr>
              </a:solidFill>
              <a:latin typeface="Noto Sans SC"/>
              <a:ea typeface="Noto Sans SC"/>
              <a:cs typeface="Noto Sans SC"/>
            </a:endParaRPr>
          </a:p>
        </p:txBody>
      </p:sp>
      <p:sp>
        <p:nvSpPr>
          <p:cNvPr id="10" name="TextBox 10"/>
          <p:cNvSpPr txBox="1"/>
          <p:nvPr/>
        </p:nvSpPr>
        <p:spPr>
          <a:xfrm>
            <a:off x="1274435" y="2891723"/>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针对全球供应链波动，增加对备用供应商管理、库存策略优化、物流应急预案等业务连续性保障内容的审核权重。</a:t>
            </a:r>
            <a:endParaRPr lang="en-US" sz="1400">
              <a:solidFill>
                <a:schemeClr val="dk1">
                  <a:alpha val="100000"/>
                </a:schemeClr>
              </a:solidFill>
              <a:latin typeface="Noto Sans SC"/>
              <a:ea typeface="Noto Sans SC"/>
              <a:cs typeface="Noto Sans SC"/>
            </a:endParaRPr>
          </a:p>
        </p:txBody>
      </p:sp>
      <p:sp>
        <p:nvSpPr>
          <p:cNvPr id="11" name="TextBox 11"/>
          <p:cNvSpPr txBox="1"/>
          <p:nvPr/>
        </p:nvSpPr>
        <p:spPr>
          <a:xfrm>
            <a:off x="4540944" y="1591726"/>
            <a:ext cx="3020092"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细化特殊过程控制</a:t>
            </a:r>
            <a:endParaRPr lang="en-US" sz="2100" b="1">
              <a:solidFill>
                <a:schemeClr val="accent1">
                  <a:alpha val="100000"/>
                </a:schemeClr>
              </a:solidFill>
              <a:latin typeface="Noto Sans SC"/>
              <a:ea typeface="Noto Sans SC"/>
              <a:cs typeface="Noto Sans SC"/>
            </a:endParaRPr>
          </a:p>
        </p:txBody>
      </p:sp>
      <p:sp>
        <p:nvSpPr>
          <p:cNvPr id="12" name="TextBox 12"/>
          <p:cNvSpPr txBox="1"/>
          <p:nvPr/>
        </p:nvSpPr>
        <p:spPr>
          <a:xfrm>
            <a:off x="4564095" y="2060868"/>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对热处理、焊接、涂装等特殊工艺提出更具体的验证要求，强调过程参数监控记录与人员资质双重管控机制。</a:t>
            </a:r>
            <a:endParaRPr lang="en-US" sz="1400">
              <a:solidFill>
                <a:schemeClr val="dk1">
                  <a:alpha val="100000"/>
                </a:schemeClr>
              </a:solidFill>
              <a:latin typeface="Noto Sans SC"/>
              <a:ea typeface="Noto Sans SC"/>
              <a:cs typeface="Noto Sans SC"/>
            </a:endParaRPr>
          </a:p>
        </p:txBody>
      </p:sp>
      <p:sp>
        <p:nvSpPr>
          <p:cNvPr id="13" name="TextBox 13"/>
          <p:cNvSpPr txBox="1"/>
          <p:nvPr/>
        </p:nvSpPr>
        <p:spPr>
          <a:xfrm>
            <a:off x="8261908" y="2422580"/>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整合可持续发展要素</a:t>
            </a:r>
            <a:endParaRPr lang="en-US" sz="2100" b="1">
              <a:solidFill>
                <a:schemeClr val="accent1">
                  <a:alpha val="100000"/>
                </a:schemeClr>
              </a:solidFill>
              <a:latin typeface="Noto Sans SC"/>
              <a:ea typeface="Noto Sans SC"/>
              <a:cs typeface="Noto Sans SC"/>
            </a:endParaRPr>
          </a:p>
        </p:txBody>
      </p:sp>
      <p:sp>
        <p:nvSpPr>
          <p:cNvPr id="14" name="TextBox 14"/>
          <p:cNvSpPr txBox="1"/>
          <p:nvPr/>
        </p:nvSpPr>
        <p:spPr>
          <a:xfrm>
            <a:off x="8248127" y="2891723"/>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将环保合规、能源效率、有害物质管控等ESG相关要求正式纳入审核条款，反映汽车行业绿色转型趋势。</a:t>
            </a:r>
            <a:endParaRPr lang="en-US" sz="1400">
              <a:solidFill>
                <a:schemeClr val="dk1">
                  <a:alpha val="100000"/>
                </a:schemeClr>
              </a:solidFill>
              <a:latin typeface="Noto Sans SC"/>
              <a:ea typeface="Noto Sans SC"/>
              <a:cs typeface="Noto Sans SC"/>
            </a:endParaRPr>
          </a:p>
        </p:txBody>
      </p:sp>
      <p:sp>
        <p:nvSpPr>
          <p:cNvPr id="15" name="TextBox 15"/>
          <p:cNvSpPr txBox="1"/>
          <p:nvPr/>
        </p:nvSpPr>
        <p:spPr>
          <a:xfrm>
            <a:off x="8814029" y="4535812"/>
            <a:ext cx="2931336" cy="490334"/>
          </a:xfrm>
          <a:prstGeom prst="rect">
            <a:avLst/>
          </a:prstGeom>
        </p:spPr>
        <p:txBody>
          <a:bodyPr vert="horz" wrap="square" lIns="66008" tIns="33052" rIns="66008" bIns="33052" rtlCol="0" anchor="ctr" anchorCtr="0">
            <a:noAutofit/>
          </a:bodyPr>
          <a:lstStyle/>
          <a:p>
            <a:pPr algn="ctr">
              <a:lnSpc>
                <a:spcPct val="120000"/>
              </a:lnSpc>
            </a:pPr>
            <a:r>
              <a:rPr lang="en-US" sz="2100" b="1">
                <a:solidFill>
                  <a:schemeClr val="accent1">
                    <a:alpha val="100000"/>
                  </a:schemeClr>
                </a:solidFill>
                <a:latin typeface="Noto Sans SC"/>
                <a:ea typeface="Noto Sans SC"/>
                <a:cs typeface="Noto Sans SC"/>
              </a:rPr>
              <a:t>优化提问表结构</a:t>
            </a:r>
            <a:endParaRPr lang="en-US" sz="2100" b="1">
              <a:solidFill>
                <a:schemeClr val="accent1">
                  <a:alpha val="100000"/>
                </a:schemeClr>
              </a:solidFill>
              <a:latin typeface="Noto Sans SC"/>
              <a:ea typeface="Noto Sans SC"/>
              <a:cs typeface="Noto Sans SC"/>
            </a:endParaRPr>
          </a:p>
        </p:txBody>
      </p:sp>
      <p:sp>
        <p:nvSpPr>
          <p:cNvPr id="16" name="TextBox 16"/>
          <p:cNvSpPr txBox="1"/>
          <p:nvPr/>
        </p:nvSpPr>
        <p:spPr>
          <a:xfrm>
            <a:off x="8800248" y="5004954"/>
            <a:ext cx="2931336" cy="1398504"/>
          </a:xfrm>
          <a:prstGeom prst="rect">
            <a:avLst/>
          </a:prstGeom>
        </p:spPr>
        <p:txBody>
          <a:bodyPr vert="horz" wrap="square" lIns="66008" tIns="33052" rIns="66008" bIns="33052" rtlCol="0" anchor="t" anchorCtr="0">
            <a:noAutofit/>
          </a:bodyPr>
          <a:lstStyle/>
          <a:p>
            <a:pPr algn="ctr">
              <a:lnSpc>
                <a:spcPct val="140000"/>
              </a:lnSpc>
            </a:pPr>
            <a:r>
              <a:rPr lang="en-US" sz="1400">
                <a:solidFill>
                  <a:schemeClr val="dk1">
                    <a:alpha val="100000"/>
                  </a:schemeClr>
                </a:solidFill>
                <a:latin typeface="Noto Sans SC"/>
                <a:ea typeface="Noto Sans SC"/>
                <a:cs typeface="Noto Sans SC"/>
              </a:rPr>
              <a:t>重新设计P2-P4模块的问题逻辑顺序，增强各过程要素间的关联性，使审核更能体现实际业务流程的交互作用。</a:t>
            </a:r>
            <a:endParaRPr lang="en-US" sz="1400">
              <a:solidFill>
                <a:schemeClr val="dk1">
                  <a:alpha val="100000"/>
                </a:schemeClr>
              </a:solidFill>
              <a:latin typeface="Noto Sans SC"/>
              <a:ea typeface="Noto Sans SC"/>
              <a:cs typeface="Noto Sans SC"/>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2023版主要变更点</a:t>
            </a:r>
            <a:endParaRPr lang="en-US" sz="3000" b="1">
              <a:solidFill>
                <a:schemeClr val="dk2">
                  <a:alpha val="100000"/>
                </a:schemeClr>
              </a:solidFill>
              <a:latin typeface="Noto Sans SC"/>
              <a:ea typeface="Noto Sans SC"/>
              <a:cs typeface="Noto Sans SC"/>
            </a:endParaRPr>
          </a:p>
        </p:txBody>
      </p:sp>
      <p:sp>
        <p:nvSpPr>
          <p:cNvPr id="18" name="TextBox 18"/>
          <p:cNvSpPr txBox="1"/>
          <p:nvPr/>
        </p:nvSpPr>
        <p:spPr>
          <a:xfrm>
            <a:off x="3794737" y="526600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01</a:t>
            </a:r>
            <a:endParaRPr lang="en-US" sz="2400">
              <a:solidFill>
                <a:srgbClr val="FFFFFF">
                  <a:alpha val="100000"/>
                </a:srgbClr>
              </a:solidFill>
              <a:latin typeface="Noto Sans SC"/>
              <a:ea typeface="Noto Sans SC"/>
              <a:cs typeface="Noto Sans SC"/>
            </a:endParaRPr>
          </a:p>
        </p:txBody>
      </p:sp>
      <p:sp>
        <p:nvSpPr>
          <p:cNvPr id="19" name="TextBox 19"/>
          <p:cNvSpPr txBox="1"/>
          <p:nvPr/>
        </p:nvSpPr>
        <p:spPr>
          <a:xfrm>
            <a:off x="4527163" y="4396796"/>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02</a:t>
            </a:r>
            <a:endParaRPr lang="en-US" sz="2400">
              <a:solidFill>
                <a:srgbClr val="FFFFFF">
                  <a:alpha val="100000"/>
                </a:srgbClr>
              </a:solidFill>
              <a:latin typeface="Noto Sans SC"/>
              <a:ea typeface="Noto Sans SC"/>
              <a:cs typeface="Noto Sans SC"/>
            </a:endParaRPr>
          </a:p>
        </p:txBody>
      </p:sp>
      <p:sp>
        <p:nvSpPr>
          <p:cNvPr id="20" name="TextBox 20"/>
          <p:cNvSpPr txBox="1"/>
          <p:nvPr/>
        </p:nvSpPr>
        <p:spPr>
          <a:xfrm>
            <a:off x="5607298" y="4073042"/>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03</a:t>
            </a:r>
            <a:endParaRPr lang="en-US" sz="2400">
              <a:solidFill>
                <a:srgbClr val="FFFFFF">
                  <a:alpha val="100000"/>
                </a:srgbClr>
              </a:solidFill>
              <a:latin typeface="Noto Sans SC"/>
              <a:ea typeface="Noto Sans SC"/>
              <a:cs typeface="Noto Sans SC"/>
            </a:endParaRPr>
          </a:p>
        </p:txBody>
      </p:sp>
      <p:sp>
        <p:nvSpPr>
          <p:cNvPr id="21" name="TextBox 21"/>
          <p:cNvSpPr txBox="1"/>
          <p:nvPr/>
        </p:nvSpPr>
        <p:spPr>
          <a:xfrm>
            <a:off x="6697625" y="4396796"/>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04</a:t>
            </a:r>
            <a:endParaRPr lang="en-US" sz="2400">
              <a:solidFill>
                <a:srgbClr val="FFFFFF">
                  <a:alpha val="100000"/>
                </a:srgbClr>
              </a:solidFill>
              <a:latin typeface="Noto Sans SC"/>
              <a:ea typeface="Noto Sans SC"/>
              <a:cs typeface="Noto Sans SC"/>
            </a:endParaRPr>
          </a:p>
        </p:txBody>
      </p:sp>
      <p:sp>
        <p:nvSpPr>
          <p:cNvPr id="22" name="TextBox 22"/>
          <p:cNvSpPr txBox="1"/>
          <p:nvPr/>
        </p:nvSpPr>
        <p:spPr>
          <a:xfrm>
            <a:off x="7495431" y="526600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a:ea typeface="Noto Sans SC"/>
                <a:cs typeface="Noto Sans SC"/>
              </a:rPr>
              <a:t>05</a:t>
            </a:r>
            <a:endParaRPr lang="en-US" sz="2400">
              <a:solidFill>
                <a:srgbClr val="FFFFFF">
                  <a:alpha val="100000"/>
                </a:srgb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02</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过程要素深度解析</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P1：潜在分析</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401832" y="2050015"/>
            <a:ext cx="2190750" cy="4428588"/>
          </a:xfrm>
          <a:prstGeom prst="round2SameRect">
            <a:avLst/>
          </a:prstGeom>
          <a:solidFill>
            <a:schemeClr val="lt2">
              <a:alpha val="80000"/>
            </a:schemeClr>
          </a:solidFill>
        </p:spPr>
      </p:sp>
      <p:sp>
        <p:nvSpPr>
          <p:cNvPr id="4" name="AutoShape 4"/>
          <p:cNvSpPr/>
          <p:nvPr/>
        </p:nvSpPr>
        <p:spPr>
          <a:xfrm>
            <a:off x="1069343" y="1649980"/>
            <a:ext cx="855726" cy="855726"/>
          </a:xfrm>
          <a:prstGeom prst="ellipse">
            <a:avLst/>
          </a:prstGeom>
          <a:solidFill>
            <a:schemeClr val="accent1">
              <a:alpha val="100000"/>
            </a:schemeClr>
          </a:solidFill>
        </p:spPr>
      </p:sp>
      <p:sp>
        <p:nvSpPr>
          <p:cNvPr id="5" name="TextBox 5"/>
          <p:cNvSpPr txBox="1"/>
          <p:nvPr/>
        </p:nvSpPr>
        <p:spPr>
          <a:xfrm>
            <a:off x="487557" y="3275506"/>
            <a:ext cx="2019300" cy="3010781"/>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通过FMEA工具系统识别产品设计、工艺设计中的潜在失效模式，分析失效原因及后果，为后续控制措施提供依据。</a:t>
            </a:r>
            <a:endParaRPr lang="en-US" sz="1250">
              <a:solidFill>
                <a:schemeClr val="dk1">
                  <a:alpha val="100000"/>
                </a:schemeClr>
              </a:solidFill>
              <a:latin typeface="Noto Sans SC"/>
              <a:ea typeface="Noto Sans SC"/>
              <a:cs typeface="Noto Sans SC"/>
            </a:endParaRPr>
          </a:p>
        </p:txBody>
      </p:sp>
      <p:sp>
        <p:nvSpPr>
          <p:cNvPr id="6" name="TextBox 6"/>
          <p:cNvSpPr txBox="1"/>
          <p:nvPr/>
        </p:nvSpPr>
        <p:spPr>
          <a:xfrm>
            <a:off x="1095725"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01</a:t>
            </a:r>
            <a:endParaRPr lang="en-US" sz="3600">
              <a:solidFill>
                <a:srgbClr val="FFFFFF">
                  <a:alpha val="100000"/>
                </a:srgbClr>
              </a:solidFill>
              <a:latin typeface="Noto Sans SC"/>
              <a:ea typeface="Noto Sans SC"/>
              <a:cs typeface="Noto Sans SC"/>
            </a:endParaRPr>
          </a:p>
        </p:txBody>
      </p:sp>
      <p:sp>
        <p:nvSpPr>
          <p:cNvPr id="7" name="AutoShape 7"/>
          <p:cNvSpPr/>
          <p:nvPr/>
        </p:nvSpPr>
        <p:spPr>
          <a:xfrm>
            <a:off x="2710003" y="2050015"/>
            <a:ext cx="2190750" cy="4428588"/>
          </a:xfrm>
          <a:prstGeom prst="round2SameRect">
            <a:avLst/>
          </a:prstGeom>
          <a:solidFill>
            <a:schemeClr val="lt2">
              <a:alpha val="80000"/>
            </a:schemeClr>
          </a:solidFill>
        </p:spPr>
      </p:sp>
      <p:sp>
        <p:nvSpPr>
          <p:cNvPr id="8" name="AutoShape 8"/>
          <p:cNvSpPr/>
          <p:nvPr/>
        </p:nvSpPr>
        <p:spPr>
          <a:xfrm>
            <a:off x="3377515" y="1649980"/>
            <a:ext cx="855726" cy="855726"/>
          </a:xfrm>
          <a:prstGeom prst="ellipse">
            <a:avLst/>
          </a:prstGeom>
          <a:solidFill>
            <a:schemeClr val="accent1">
              <a:alpha val="100000"/>
            </a:schemeClr>
          </a:solidFill>
        </p:spPr>
      </p:sp>
      <p:sp>
        <p:nvSpPr>
          <p:cNvPr id="9" name="TextBox 9"/>
          <p:cNvSpPr txBox="1"/>
          <p:nvPr/>
        </p:nvSpPr>
        <p:spPr>
          <a:xfrm>
            <a:off x="2795728" y="3275506"/>
            <a:ext cx="2019300" cy="3010781"/>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审核新产品开发的技术成熟度，包括材料选择、工艺路线、设备能力等是否满足量产要求。</a:t>
            </a:r>
            <a:endParaRPr lang="en-US" sz="1250">
              <a:solidFill>
                <a:schemeClr val="dk1">
                  <a:alpha val="100000"/>
                </a:schemeClr>
              </a:solidFill>
              <a:latin typeface="Noto Sans SC"/>
              <a:ea typeface="Noto Sans SC"/>
              <a:cs typeface="Noto Sans SC"/>
            </a:endParaRPr>
          </a:p>
        </p:txBody>
      </p:sp>
      <p:sp>
        <p:nvSpPr>
          <p:cNvPr id="10" name="TextBox 10"/>
          <p:cNvSpPr txBox="1"/>
          <p:nvPr/>
        </p:nvSpPr>
        <p:spPr>
          <a:xfrm>
            <a:off x="3403897"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02</a:t>
            </a:r>
            <a:endParaRPr lang="en-US" sz="3600">
              <a:solidFill>
                <a:srgbClr val="FFFFFF">
                  <a:alpha val="100000"/>
                </a:srgbClr>
              </a:solidFill>
              <a:latin typeface="Noto Sans SC"/>
              <a:ea typeface="Noto Sans SC"/>
              <a:cs typeface="Noto Sans SC"/>
            </a:endParaRPr>
          </a:p>
        </p:txBody>
      </p:sp>
      <p:sp>
        <p:nvSpPr>
          <p:cNvPr id="11" name="AutoShape 11"/>
          <p:cNvSpPr/>
          <p:nvPr/>
        </p:nvSpPr>
        <p:spPr>
          <a:xfrm>
            <a:off x="5003222" y="2050015"/>
            <a:ext cx="2190750" cy="4428588"/>
          </a:xfrm>
          <a:prstGeom prst="round2SameRect">
            <a:avLst/>
          </a:prstGeom>
          <a:solidFill>
            <a:schemeClr val="lt2">
              <a:alpha val="80000"/>
            </a:schemeClr>
          </a:solidFill>
        </p:spPr>
      </p:sp>
      <p:sp>
        <p:nvSpPr>
          <p:cNvPr id="12" name="AutoShape 12"/>
          <p:cNvSpPr/>
          <p:nvPr/>
        </p:nvSpPr>
        <p:spPr>
          <a:xfrm>
            <a:off x="5670734" y="1649980"/>
            <a:ext cx="855726" cy="855726"/>
          </a:xfrm>
          <a:prstGeom prst="ellipse">
            <a:avLst/>
          </a:prstGeom>
          <a:solidFill>
            <a:schemeClr val="accent1">
              <a:alpha val="100000"/>
            </a:schemeClr>
          </a:solidFill>
        </p:spPr>
      </p:sp>
      <p:sp>
        <p:nvSpPr>
          <p:cNvPr id="13" name="TextBox 13"/>
          <p:cNvSpPr txBox="1"/>
          <p:nvPr/>
        </p:nvSpPr>
        <p:spPr>
          <a:xfrm>
            <a:off x="5186928"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资源规划验证</a:t>
            </a:r>
            <a:endParaRPr lang="en-US" sz="1600" b="1">
              <a:solidFill>
                <a:schemeClr val="accent1">
                  <a:alpha val="100000"/>
                </a:schemeClr>
              </a:solidFill>
              <a:latin typeface="Noto Sans SC"/>
              <a:ea typeface="Noto Sans SC"/>
              <a:cs typeface="Noto Sans SC"/>
            </a:endParaRPr>
          </a:p>
        </p:txBody>
      </p:sp>
      <p:sp>
        <p:nvSpPr>
          <p:cNvPr id="14" name="TextBox 14"/>
          <p:cNvSpPr txBox="1"/>
          <p:nvPr/>
        </p:nvSpPr>
        <p:spPr>
          <a:xfrm>
            <a:off x="5088947" y="3275506"/>
            <a:ext cx="2019300" cy="2947454"/>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评估现有人员资质、设备配置、供应链准备等资源是否匹配项目需求，识别资源缺口并制定应对方案。</a:t>
            </a:r>
            <a:endParaRPr lang="en-US" sz="1250">
              <a:solidFill>
                <a:schemeClr val="dk1">
                  <a:alpha val="100000"/>
                </a:schemeClr>
              </a:solidFill>
              <a:latin typeface="Noto Sans SC"/>
              <a:ea typeface="Noto Sans SC"/>
              <a:cs typeface="Noto Sans SC"/>
            </a:endParaRPr>
          </a:p>
        </p:txBody>
      </p:sp>
      <p:sp>
        <p:nvSpPr>
          <p:cNvPr id="15" name="TextBox 15"/>
          <p:cNvSpPr txBox="1"/>
          <p:nvPr/>
        </p:nvSpPr>
        <p:spPr>
          <a:xfrm>
            <a:off x="5697116"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03</a:t>
            </a:r>
            <a:endParaRPr lang="en-US" sz="3600">
              <a:solidFill>
                <a:srgbClr val="FFFFFF">
                  <a:alpha val="100000"/>
                </a:srgbClr>
              </a:solidFill>
              <a:latin typeface="Noto Sans SC"/>
              <a:ea typeface="Noto Sans SC"/>
              <a:cs typeface="Noto Sans SC"/>
            </a:endParaRPr>
          </a:p>
        </p:txBody>
      </p:sp>
      <p:sp>
        <p:nvSpPr>
          <p:cNvPr id="16" name="AutoShape 16"/>
          <p:cNvSpPr/>
          <p:nvPr/>
        </p:nvSpPr>
        <p:spPr>
          <a:xfrm>
            <a:off x="7275952" y="2079919"/>
            <a:ext cx="2190750" cy="4398684"/>
          </a:xfrm>
          <a:prstGeom prst="round2SameRect">
            <a:avLst/>
          </a:prstGeom>
          <a:solidFill>
            <a:schemeClr val="lt2">
              <a:alpha val="80000"/>
            </a:schemeClr>
          </a:solidFill>
        </p:spPr>
      </p:sp>
      <p:sp>
        <p:nvSpPr>
          <p:cNvPr id="17" name="AutoShape 17"/>
          <p:cNvSpPr/>
          <p:nvPr/>
        </p:nvSpPr>
        <p:spPr>
          <a:xfrm>
            <a:off x="7943464" y="1679885"/>
            <a:ext cx="855726" cy="855726"/>
          </a:xfrm>
          <a:prstGeom prst="ellipse">
            <a:avLst/>
          </a:prstGeom>
          <a:solidFill>
            <a:schemeClr val="accent1">
              <a:alpha val="100000"/>
            </a:schemeClr>
          </a:solidFill>
        </p:spPr>
      </p:sp>
      <p:sp>
        <p:nvSpPr>
          <p:cNvPr id="18" name="TextBox 18"/>
          <p:cNvSpPr txBox="1"/>
          <p:nvPr/>
        </p:nvSpPr>
        <p:spPr>
          <a:xfrm>
            <a:off x="7361677" y="3305411"/>
            <a:ext cx="2019300" cy="2980876"/>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核查产品设计是否符合目标市场的安全法规、环保指令等强制性要求，避免后续合规风险。</a:t>
            </a:r>
            <a:endParaRPr lang="en-US" sz="1250">
              <a:solidFill>
                <a:schemeClr val="dk1">
                  <a:alpha val="100000"/>
                </a:schemeClr>
              </a:solidFill>
              <a:latin typeface="Noto Sans SC"/>
              <a:ea typeface="Noto Sans SC"/>
              <a:cs typeface="Noto Sans SC"/>
            </a:endParaRPr>
          </a:p>
        </p:txBody>
      </p:sp>
      <p:sp>
        <p:nvSpPr>
          <p:cNvPr id="19" name="TextBox 19"/>
          <p:cNvSpPr txBox="1"/>
          <p:nvPr/>
        </p:nvSpPr>
        <p:spPr>
          <a:xfrm>
            <a:off x="7969846" y="1742642"/>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04</a:t>
            </a:r>
            <a:endParaRPr lang="en-US" sz="3600">
              <a:solidFill>
                <a:srgbClr val="FFFFFF">
                  <a:alpha val="100000"/>
                </a:srgbClr>
              </a:solidFill>
              <a:latin typeface="Noto Sans SC"/>
              <a:ea typeface="Noto Sans SC"/>
              <a:cs typeface="Noto Sans SC"/>
            </a:endParaRPr>
          </a:p>
        </p:txBody>
      </p:sp>
      <p:sp>
        <p:nvSpPr>
          <p:cNvPr id="20" name="AutoShape 20"/>
          <p:cNvSpPr/>
          <p:nvPr/>
        </p:nvSpPr>
        <p:spPr>
          <a:xfrm>
            <a:off x="9548682" y="2050015"/>
            <a:ext cx="2190750" cy="4428588"/>
          </a:xfrm>
          <a:prstGeom prst="round2SameRect">
            <a:avLst/>
          </a:prstGeom>
          <a:solidFill>
            <a:schemeClr val="lt2">
              <a:alpha val="80000"/>
            </a:schemeClr>
          </a:solidFill>
        </p:spPr>
      </p:sp>
      <p:sp>
        <p:nvSpPr>
          <p:cNvPr id="21" name="AutoShape 21"/>
          <p:cNvSpPr/>
          <p:nvPr/>
        </p:nvSpPr>
        <p:spPr>
          <a:xfrm>
            <a:off x="10216194" y="1649980"/>
            <a:ext cx="855726" cy="855726"/>
          </a:xfrm>
          <a:prstGeom prst="ellipse">
            <a:avLst/>
          </a:prstGeom>
          <a:solidFill>
            <a:schemeClr val="accent1">
              <a:alpha val="100000"/>
            </a:schemeClr>
          </a:solidFill>
        </p:spPr>
      </p:sp>
      <p:sp>
        <p:nvSpPr>
          <p:cNvPr id="22" name="TextBox 22"/>
          <p:cNvSpPr txBox="1"/>
          <p:nvPr/>
        </p:nvSpPr>
        <p:spPr>
          <a:xfrm>
            <a:off x="9634407" y="3275506"/>
            <a:ext cx="2019300" cy="2947454"/>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对原材料成本、制造成本、物流成本等进行精细化测算，确保项目经济性达到预期目标。</a:t>
            </a:r>
            <a:endParaRPr lang="en-US" sz="1250">
              <a:solidFill>
                <a:schemeClr val="dk1">
                  <a:alpha val="100000"/>
                </a:schemeClr>
              </a:solidFill>
              <a:latin typeface="Noto Sans SC"/>
              <a:ea typeface="Noto Sans SC"/>
              <a:cs typeface="Noto Sans SC"/>
            </a:endParaRPr>
          </a:p>
        </p:txBody>
      </p:sp>
      <p:sp>
        <p:nvSpPr>
          <p:cNvPr id="23" name="TextBox 23"/>
          <p:cNvSpPr txBox="1"/>
          <p:nvPr/>
        </p:nvSpPr>
        <p:spPr>
          <a:xfrm>
            <a:off x="10242576" y="1712738"/>
            <a:ext cx="802962" cy="730211"/>
          </a:xfrm>
          <a:prstGeom prst="rect">
            <a:avLst/>
          </a:prstGeom>
          <a:noFill/>
        </p:spPr>
        <p:txBody>
          <a:bodyPr vert="horz" wrap="none" lIns="0" tIns="0" rIns="0" bIns="0" rtlCol="0" anchor="ctr" anchorCtr="0">
            <a:noAutofit/>
          </a:bodyPr>
          <a:lstStyle/>
          <a:p>
            <a:pPr algn="ctr">
              <a:lnSpc>
                <a:spcPct val="100000"/>
              </a:lnSpc>
              <a:spcBef>
                <a:spcPct val="0"/>
              </a:spcBef>
            </a:pPr>
            <a:r>
              <a:rPr lang="en-US" sz="3600">
                <a:solidFill>
                  <a:srgbClr val="FFFFFF">
                    <a:alpha val="100000"/>
                  </a:srgbClr>
                </a:solidFill>
                <a:latin typeface="Noto Sans SC"/>
                <a:ea typeface="Noto Sans SC"/>
                <a:cs typeface="Noto Sans SC"/>
              </a:rPr>
              <a:t>05</a:t>
            </a:r>
            <a:endParaRPr lang="en-US" sz="3600">
              <a:solidFill>
                <a:srgbClr val="FFFFFF">
                  <a:alpha val="100000"/>
                </a:srgbClr>
              </a:solidFill>
              <a:latin typeface="Noto Sans SC"/>
              <a:ea typeface="Noto Sans SC"/>
              <a:cs typeface="Noto Sans SC"/>
            </a:endParaRPr>
          </a:p>
        </p:txBody>
      </p:sp>
      <p:sp>
        <p:nvSpPr>
          <p:cNvPr id="24" name="TextBox 24"/>
          <p:cNvSpPr txBox="1"/>
          <p:nvPr/>
        </p:nvSpPr>
        <p:spPr>
          <a:xfrm>
            <a:off x="2896533"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技术可行性评估</a:t>
            </a:r>
            <a:endParaRPr lang="en-US" sz="1600" b="1">
              <a:solidFill>
                <a:schemeClr val="accent1">
                  <a:alpha val="100000"/>
                </a:schemeClr>
              </a:solidFill>
              <a:latin typeface="Noto Sans SC"/>
              <a:ea typeface="Noto Sans SC"/>
              <a:cs typeface="Noto Sans SC"/>
            </a:endParaRPr>
          </a:p>
        </p:txBody>
      </p:sp>
      <p:sp>
        <p:nvSpPr>
          <p:cNvPr id="25" name="TextBox 25"/>
          <p:cNvSpPr txBox="1"/>
          <p:nvPr/>
        </p:nvSpPr>
        <p:spPr>
          <a:xfrm>
            <a:off x="9717122"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成本结构分析</a:t>
            </a:r>
            <a:endParaRPr lang="en-US" sz="1600" b="1">
              <a:solidFill>
                <a:schemeClr val="accent1">
                  <a:alpha val="100000"/>
                </a:schemeClr>
              </a:solidFill>
              <a:latin typeface="Noto Sans SC"/>
              <a:ea typeface="Noto Sans SC"/>
              <a:cs typeface="Noto Sans SC"/>
            </a:endParaRPr>
          </a:p>
        </p:txBody>
      </p:sp>
      <p:sp>
        <p:nvSpPr>
          <p:cNvPr id="26" name="TextBox 26"/>
          <p:cNvSpPr txBox="1"/>
          <p:nvPr/>
        </p:nvSpPr>
        <p:spPr>
          <a:xfrm>
            <a:off x="7426726"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法规符合性审查</a:t>
            </a:r>
            <a:endParaRPr lang="en-US" sz="1600" b="1">
              <a:solidFill>
                <a:schemeClr val="accent1">
                  <a:alpha val="100000"/>
                </a:schemeClr>
              </a:solidFill>
              <a:latin typeface="Noto Sans SC"/>
              <a:ea typeface="Noto Sans SC"/>
              <a:cs typeface="Noto Sans SC"/>
            </a:endParaRPr>
          </a:p>
        </p:txBody>
      </p:sp>
      <p:sp>
        <p:nvSpPr>
          <p:cNvPr id="27" name="TextBox 27"/>
          <p:cNvSpPr txBox="1"/>
          <p:nvPr/>
        </p:nvSpPr>
        <p:spPr>
          <a:xfrm>
            <a:off x="588361" y="2634432"/>
            <a:ext cx="1817690" cy="704850"/>
          </a:xfrm>
          <a:prstGeom prst="rect">
            <a:avLst/>
          </a:prstGeom>
        </p:spPr>
        <p:txBody>
          <a:bodyPr vert="horz" wrap="square" lIns="0" tIns="0" rIns="0" bIns="0" rtlCol="0" anchor="t" anchorCtr="0">
            <a:noAutofit/>
          </a:bodyPr>
          <a:lstStyle/>
          <a:p>
            <a:pPr algn="ctr">
              <a:lnSpc>
                <a:spcPct val="120000"/>
              </a:lnSpc>
            </a:pPr>
            <a:r>
              <a:rPr lang="en-US" sz="1600" b="1">
                <a:solidFill>
                  <a:schemeClr val="accent1">
                    <a:alpha val="100000"/>
                  </a:schemeClr>
                </a:solidFill>
                <a:latin typeface="Noto Sans SC"/>
                <a:ea typeface="Noto Sans SC"/>
                <a:cs typeface="Noto Sans SC"/>
              </a:rPr>
              <a:t>风险识别</a:t>
            </a:r>
            <a:endParaRPr lang="en-US" sz="1600" b="1">
              <a:solidFill>
                <a:schemeClr val="accent1">
                  <a:alpha val="100000"/>
                </a:scheme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主题​​">
  <a:themeElements>
    <a:clrScheme name="Office">
      <a:dk1>
        <a:srgbClr val="1F1F1F"/>
      </a:dk1>
      <a:lt1>
        <a:srgbClr val="F7F7F7"/>
      </a:lt1>
      <a:dk2>
        <a:srgbClr val="1F1F1F"/>
      </a:dk2>
      <a:lt2>
        <a:srgbClr val="CEDFEF"/>
      </a:lt2>
      <a:accent1>
        <a:srgbClr val="6EA8D0"/>
      </a:accent1>
      <a:accent2>
        <a:srgbClr val="6EA8D0"/>
      </a:accent2>
      <a:accent3>
        <a:srgbClr val="3C7DA9"/>
      </a:accent3>
      <a:accent4>
        <a:srgbClr val="5194C3"/>
      </a:accent4>
      <a:accent5>
        <a:srgbClr val="78C2D1"/>
      </a:accent5>
      <a:accent6>
        <a:srgbClr val="4289C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44546A"/>
      </a:dk2>
      <a:lt2>
        <a:srgbClr val="E7E6E6"/>
      </a:lt2>
      <a:accent1>
        <a:srgbClr val="BE382D"/>
      </a:accent1>
      <a:accent2>
        <a:srgbClr val="0079C2"/>
      </a:accent2>
      <a:accent3>
        <a:srgbClr val="FFFFFF"/>
      </a:accent3>
      <a:accent4>
        <a:srgbClr val="000000"/>
      </a:accent4>
      <a:accent5>
        <a:srgbClr val="DBAEAC"/>
      </a:accent5>
      <a:accent6>
        <a:srgbClr val="006CAE"/>
      </a:accent6>
      <a:hlink>
        <a:srgbClr val="0563C1"/>
      </a:hlink>
      <a:folHlink>
        <a:srgbClr val="954F72"/>
      </a:folHlink>
    </a:clrScheme>
    <a:fontScheme name="">
      <a:majorFont>
        <a:latin typeface="Eras Medium ITC"/>
        <a:ea typeface="微软雅黑"/>
        <a:cs typeface=""/>
      </a:majorFont>
      <a:minorFont>
        <a:latin typeface="Eras Medium IT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BE382D"/>
        </a:accent1>
        <a:accent2>
          <a:srgbClr val="0079C2"/>
        </a:accent2>
        <a:accent3>
          <a:srgbClr val="FFFFFF"/>
        </a:accent3>
        <a:accent4>
          <a:srgbClr val="000000"/>
        </a:accent4>
        <a:accent5>
          <a:srgbClr val="DBAEAC"/>
        </a:accent5>
        <a:accent6>
          <a:srgbClr val="006CAE"/>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5022</Words>
  <Application>WPS 演示</Application>
  <PresentationFormat>宽屏</PresentationFormat>
  <Paragraphs>678</Paragraphs>
  <Slides>28</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28</vt:i4>
      </vt:variant>
    </vt:vector>
  </HeadingPairs>
  <TitlesOfParts>
    <vt:vector size="51" baseType="lpstr">
      <vt:lpstr>Arial</vt:lpstr>
      <vt:lpstr>宋体</vt:lpstr>
      <vt:lpstr>Wingdings</vt:lpstr>
      <vt:lpstr>Eras Medium ITC</vt:lpstr>
      <vt:lpstr>苹方-简</vt:lpstr>
      <vt:lpstr>微软雅黑</vt:lpstr>
      <vt:lpstr>汉仪旗黑</vt:lpstr>
      <vt:lpstr>儷宋 Pro</vt:lpstr>
      <vt:lpstr>Noto Sans SC</vt:lpstr>
      <vt:lpstr>Thonburi</vt:lpstr>
      <vt:lpstr>Eras Light ITC</vt:lpstr>
      <vt:lpstr>Segoe UI</vt:lpstr>
      <vt:lpstr>宋体</vt:lpstr>
      <vt:lpstr>宋体-简</vt:lpstr>
      <vt:lpstr>Arial Unicode MS</vt:lpstr>
      <vt:lpstr>Calibri</vt:lpstr>
      <vt:lpstr>Helvetica Neue</vt:lpstr>
      <vt:lpstr>等线 Light</vt:lpstr>
      <vt:lpstr>等线</vt:lpstr>
      <vt:lpstr>Noto Sans SC</vt:lpstr>
      <vt:lpstr>微软雅黑</vt:lpstr>
      <vt:lpstr>Office 主题​​</vt:lpstr>
      <vt:lpstr>2_Office 主题</vt:lpstr>
      <vt:lpstr>供应商质量管理体系搭建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Thanks！谢谢！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zhangqishou</dc:creator>
  <cp:lastModifiedBy>王新民</cp:lastModifiedBy>
  <cp:revision>6</cp:revision>
  <dcterms:created xsi:type="dcterms:W3CDTF">2026-03-31T16:02:04Z</dcterms:created>
  <dcterms:modified xsi:type="dcterms:W3CDTF">2026-03-31T16:02:04Z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f8a1e1ee9bd4f5fd05d5e81e2f8e3add_1774963752_40e8e59d51b6627c3feacc1c9a7a98b7","ReservedCode1":"6e4c9a22a92fc4c497d54e93308057844928b7fd4a58b934cb0a1470fa220e81","ContentPropagator":"001191110000802100433B10001","PropagateID":"f8a1e1ee9bd4f5fd05d5e81e2f8e3add_1774963752_40e8e59d51b6627c3feacc1c9a7a98b7","ReservedCode2":"6e4c9a22a92fc4c497d54e93308057844928b7fd4a58b934cb0a1470fa220e81"}</vt:lpwstr>
  </property>
  <property fmtid="{D5CDD505-2E9C-101B-9397-08002B2CF9AE}" pid="3" name="ICV">
    <vt:lpwstr>116635ACA3CFCBFB3ACDCB69EBAB8519_42</vt:lpwstr>
  </property>
  <property fmtid="{D5CDD505-2E9C-101B-9397-08002B2CF9AE}" pid="4" name="KSOProductBuildVer">
    <vt:lpwstr>2052-12.1.23155.23155</vt:lpwstr>
  </property>
</Properties>
</file>