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hiliangclub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fontAlgn="base" hangingPunct="1"/>
            <a:r>
              <a:rPr lang="zh-CN" altLang="en-US" strike="noStrike" noProof="1" dirty="0">
                <a:latin typeface="Eras Medium ITC" panose="020B0602030504020804" pitchFamily="2" charset="0"/>
                <a:ea typeface="微软雅黑" charset="-122"/>
                <a:cs typeface="+mn-cs"/>
              </a:rPr>
              <a:t> </a:t>
            </a:r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75335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fontAlgn="base" hangingPunct="1"/>
            <a:r>
              <a:rPr lang="zh-CN" altLang="en-US" strike="noStrike" noProof="1" dirty="0">
                <a:latin typeface="Eras Medium ITC" panose="020B0602030504020804" pitchFamily="2" charset="0"/>
                <a:ea typeface="微软雅黑" charset="-122"/>
                <a:cs typeface="+mn-cs"/>
              </a:rPr>
              <a:t> </a:t>
            </a:r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5" y="59690"/>
            <a:ext cx="1301750" cy="55372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4764405" y="6445885"/>
            <a:ext cx="285051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6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卓越质量智库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 | www.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uFillTx/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zhiliangclub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.com</a:t>
            </a:r>
            <a:endParaRPr lang="en-US" altLang="zh-CN" sz="1200">
              <a:solidFill>
                <a:schemeClr val="bg2">
                  <a:lumMod val="50000"/>
                </a:schemeClr>
              </a:solidFill>
              <a:latin typeface="儷宋 Pro" panose="02020300000000000000" charset="-120"/>
              <a:cs typeface="儷宋 Pro" panose="02020300000000000000" charset="-120"/>
              <a:hlinkClick r:id="rId3" action="ppaction://hlinkfi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Click to edit Master text style</a:t>
            </a:r>
            <a:endParaRPr lang="zh-CN" altLang="en-US"/>
          </a:p>
          <a:p>
            <a:pPr lvl="1"/>
            <a:r>
              <a:rPr lang="zh-CN" altLang="en-US"/>
              <a:t>Second level</a:t>
            </a:r>
            <a:endParaRPr lang="zh-CN" altLang="en-US"/>
          </a:p>
          <a:p>
            <a:pPr lvl="2"/>
            <a:r>
              <a:rPr lang="zh-CN" altLang="en-US"/>
              <a:t>Third level</a:t>
            </a:r>
            <a:endParaRPr lang="zh-CN" altLang="en-US"/>
          </a:p>
          <a:p>
            <a:pPr lvl="3"/>
            <a:r>
              <a:rPr lang="zh-CN" altLang="en-US"/>
              <a:t>Fourth level</a:t>
            </a:r>
            <a:endParaRPr lang="zh-CN" altLang="en-US"/>
          </a:p>
          <a:p>
            <a:pPr lvl="4"/>
            <a:r>
              <a:rPr lang="zh-CN" altLang="en-US"/>
              <a:t>Fifth level</a:t>
            </a:r>
            <a:endParaRPr lang="zh-CN" altLang="en-US"/>
          </a:p>
        </p:txBody>
      </p:sp>
      <p:sp>
        <p:nvSpPr>
          <p:cNvPr id="3076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sp>
        <p:nvSpPr>
          <p:cNvPr id="307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marL="0" lvl="0" indent="0" algn="l" defTabSz="914400" eaLnBrk="0" fontAlgn="base" latinLnBrk="0" hangingPunct="0">
        <a:lnSpc>
          <a:spcPct val="9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lvl="0" indent="-228600" algn="l" defTabSz="914400" eaLnBrk="0" fontAlgn="base" latinLnBrk="0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标题 1"/>
          <p:cNvSpPr>
            <a:spLocks noGrp="1"/>
          </p:cNvSpPr>
          <p:nvPr>
            <p:ph type="ctrTitle"/>
          </p:nvPr>
        </p:nvSpPr>
        <p:spPr>
          <a:xfrm>
            <a:off x="1527175" y="4040188"/>
            <a:ext cx="9144000" cy="871537"/>
          </a:xfrm>
        </p:spPr>
        <p:txBody>
          <a:bodyPr wrap="square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algn="ctr" defTabSz="914400" eaLnBrk="1" hangingPunct="1"/>
            <a:r>
              <a:rPr lang="en-US" sz="3600" b="1">
                <a:solidFill>
                  <a:srgbClr val="262626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  <a:sym typeface="+mn-ea"/>
              </a:rPr>
              <a:t>数字化质量管理系统（QMS）实施指南</a:t>
            </a:r>
            <a:endParaRPr lang="en-US" altLang="en-US" sz="3600" b="1" dirty="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  <a:sym typeface="+mn-ea"/>
            </a:endParaRPr>
          </a:p>
        </p:txBody>
      </p:sp>
      <p:sp>
        <p:nvSpPr>
          <p:cNvPr id="5123" name="副标题 2"/>
          <p:cNvSpPr>
            <a:spLocks noGrp="1"/>
          </p:cNvSpPr>
          <p:nvPr>
            <p:ph type="subTitle"/>
          </p:nvPr>
        </p:nvSpPr>
        <p:spPr>
          <a:xfrm>
            <a:off x="1524000" y="5332413"/>
            <a:ext cx="9144000" cy="1093787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 typeface="Arial" panose="020B0604020202090204" pitchFamily="34" charset="0"/>
              <a:defRPr/>
            </a:lvl1pPr>
            <a:lvl2pPr marL="457200" lvl="1" indent="0" algn="ctr">
              <a:buClrTx/>
              <a:buSzTx/>
              <a:buFont typeface="Arial" panose="020B0604020202090204" pitchFamily="34" charset="0"/>
              <a:defRPr/>
            </a:lvl2pPr>
            <a:lvl3pPr marL="914400" lvl="2" indent="0" algn="ctr">
              <a:buClrTx/>
              <a:buSzTx/>
              <a:buFont typeface="Arial" panose="020B0604020202090204" pitchFamily="34" charset="0"/>
              <a:defRPr/>
            </a:lvl3pPr>
            <a:lvl4pPr marL="1371600" lvl="3" indent="0" algn="ctr">
              <a:buClrTx/>
              <a:buSzTx/>
              <a:buFont typeface="Arial" panose="020B0604020202090204" pitchFamily="34" charset="0"/>
              <a:defRPr/>
            </a:lvl4pPr>
            <a:lvl5pPr marL="1828800" lvl="4" indent="0" algn="ctr">
              <a:buClrTx/>
              <a:buSzTx/>
              <a:buFont typeface="Arial" panose="020B0604020202090204" pitchFamily="34" charset="0"/>
              <a:defRPr/>
            </a:lvl5pPr>
          </a:lstStyle>
          <a:p>
            <a:pPr marL="0" lvl="0" indent="0" algn="ctr" defTabSz="914400" eaLnBrk="1" hangingPunct="1">
              <a:buNone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2" charset="0"/>
                <a:ea typeface="Segoe UI" pitchFamily="2" charset="0"/>
              </a:rPr>
              <a:t>卓越质量智库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Eras Light ITC" panose="020B0402030504020804" pitchFamily="2" charset="0"/>
              <a:ea typeface="Segoe UI" pitchFamily="2" charset="0"/>
            </a:endParaRPr>
          </a:p>
        </p:txBody>
      </p:sp>
      <p:cxnSp>
        <p:nvCxnSpPr>
          <p:cNvPr id="5124" name="直接连接符 4"/>
          <p:cNvCxnSpPr/>
          <p:nvPr/>
        </p:nvCxnSpPr>
        <p:spPr>
          <a:xfrm>
            <a:off x="1524000" y="3762375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5" name="直接连接符 5"/>
          <p:cNvCxnSpPr/>
          <p:nvPr/>
        </p:nvCxnSpPr>
        <p:spPr>
          <a:xfrm>
            <a:off x="1524000" y="1122363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6" name="直接连接符 7"/>
          <p:cNvCxnSpPr/>
          <p:nvPr/>
        </p:nvCxnSpPr>
        <p:spPr>
          <a:xfrm>
            <a:off x="2392363" y="5056188"/>
            <a:ext cx="7407275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7" name="矩形 10"/>
          <p:cNvSpPr/>
          <p:nvPr/>
        </p:nvSpPr>
        <p:spPr>
          <a:xfrm>
            <a:off x="15240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sp>
        <p:nvSpPr>
          <p:cNvPr id="5128" name="矩形 15"/>
          <p:cNvSpPr/>
          <p:nvPr/>
        </p:nvSpPr>
        <p:spPr>
          <a:xfrm>
            <a:off x="103632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pic>
        <p:nvPicPr>
          <p:cNvPr id="2" name="图片 1" descr="深圳天际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365" y="1167765"/>
            <a:ext cx="9144000" cy="25298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6014" y="5033761"/>
            <a:ext cx="2366333" cy="1129252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2465536" y="4469135"/>
            <a:ext cx="2366333" cy="1129252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 flipH="1" flipV="1">
            <a:off x="2465536" y="5598387"/>
            <a:ext cx="246150" cy="564626"/>
          </a:xfrm>
          <a:prstGeom prst="rtTriangle">
            <a:avLst/>
          </a:prstGeom>
          <a:solidFill>
            <a:schemeClr val="accent4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4585059" y="3904508"/>
            <a:ext cx="2366333" cy="1129252"/>
          </a:xfrm>
          <a:prstGeom prst="rect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 flipH="1" flipV="1">
            <a:off x="4585059" y="5033761"/>
            <a:ext cx="246150" cy="564626"/>
          </a:xfrm>
          <a:prstGeom prst="rtTriangle">
            <a:avLst/>
          </a:prstGeom>
          <a:solidFill>
            <a:schemeClr val="accent4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6704581" y="3339882"/>
            <a:ext cx="2366333" cy="1129252"/>
          </a:xfrm>
          <a:prstGeom prst="rect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 flipH="1" flipV="1">
            <a:off x="6704581" y="4469135"/>
            <a:ext cx="246150" cy="564626"/>
          </a:xfrm>
          <a:prstGeom prst="rtTriangl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8823443" y="2775256"/>
            <a:ext cx="2366333" cy="1129252"/>
          </a:xfrm>
          <a:prstGeom prst="rect">
            <a:avLst/>
          </a:prstGeom>
          <a:solidFill>
            <a:schemeClr val="accent4">
              <a:alpha val="100000"/>
            </a:schemeClr>
          </a:solidFill>
        </p:spPr>
      </p:sp>
      <p:sp>
        <p:nvSpPr>
          <p:cNvPr id="10" name="AutoShape 10"/>
          <p:cNvSpPr/>
          <p:nvPr/>
        </p:nvSpPr>
        <p:spPr>
          <a:xfrm flipH="1" flipV="1">
            <a:off x="8823443" y="3904508"/>
            <a:ext cx="246150" cy="564626"/>
          </a:xfrm>
          <a:prstGeom prst="rtTriangl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 rot="5400000">
            <a:off x="10567654" y="2902516"/>
            <a:ext cx="1622713" cy="874734"/>
          </a:xfrm>
          <a:prstGeom prst="triangle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57134" y="3246948"/>
            <a:ext cx="687450" cy="687450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3" name="Freeform 13"/>
          <p:cNvSpPr/>
          <p:nvPr/>
        </p:nvSpPr>
        <p:spPr>
          <a:xfrm>
            <a:off x="774885" y="3420662"/>
            <a:ext cx="285637" cy="340022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4" name="Freeform 14"/>
          <p:cNvSpPr/>
          <p:nvPr/>
        </p:nvSpPr>
        <p:spPr>
          <a:xfrm>
            <a:off x="343737" y="6228734"/>
            <a:ext cx="2118302" cy="309293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cxnSp>
        <p:nvCxnSpPr>
          <p:cNvPr id="15" name="Connector 15"/>
          <p:cNvCxnSpPr/>
          <p:nvPr/>
        </p:nvCxnSpPr>
        <p:spPr>
          <a:xfrm flipH="1">
            <a:off x="2462039" y="2650546"/>
            <a:ext cx="3498" cy="3578188"/>
          </a:xfrm>
          <a:prstGeom prst="line">
            <a:avLst/>
          </a:prstGeom>
          <a:ln w="6350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0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16" name="Connector 16"/>
          <p:cNvCxnSpPr/>
          <p:nvPr/>
        </p:nvCxnSpPr>
        <p:spPr>
          <a:xfrm>
            <a:off x="4573306" y="2182188"/>
            <a:ext cx="4468" cy="4046546"/>
          </a:xfrm>
          <a:prstGeom prst="line">
            <a:avLst/>
          </a:prstGeom>
          <a:ln w="6350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0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17" name="Connector 17"/>
          <p:cNvCxnSpPr/>
          <p:nvPr/>
        </p:nvCxnSpPr>
        <p:spPr>
          <a:xfrm flipH="1">
            <a:off x="6704950" y="1751645"/>
            <a:ext cx="7122" cy="4477089"/>
          </a:xfrm>
          <a:prstGeom prst="line">
            <a:avLst/>
          </a:prstGeom>
          <a:ln w="6350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0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18" name="Connector 18"/>
          <p:cNvCxnSpPr/>
          <p:nvPr/>
        </p:nvCxnSpPr>
        <p:spPr>
          <a:xfrm flipH="1">
            <a:off x="9119772" y="1078355"/>
            <a:ext cx="1886" cy="5150379"/>
          </a:xfrm>
          <a:prstGeom prst="line">
            <a:avLst/>
          </a:prstGeom>
          <a:ln w="6350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0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19" name="Freeform 19"/>
          <p:cNvSpPr/>
          <p:nvPr/>
        </p:nvSpPr>
        <p:spPr>
          <a:xfrm>
            <a:off x="2465536" y="6228734"/>
            <a:ext cx="2136763" cy="309293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20" name="Freeform 20"/>
          <p:cNvSpPr/>
          <p:nvPr/>
        </p:nvSpPr>
        <p:spPr>
          <a:xfrm>
            <a:off x="4602299" y="6228734"/>
            <a:ext cx="2102651" cy="309293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21" name="Freeform 21"/>
          <p:cNvSpPr/>
          <p:nvPr/>
        </p:nvSpPr>
        <p:spPr>
          <a:xfrm>
            <a:off x="6704581" y="6228734"/>
            <a:ext cx="2415191" cy="309293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22" name="Freeform 22"/>
          <p:cNvSpPr/>
          <p:nvPr/>
        </p:nvSpPr>
        <p:spPr>
          <a:xfrm>
            <a:off x="8919410" y="6228734"/>
            <a:ext cx="2896968" cy="309293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noFill/>
        </p:spPr>
      </p:sp>
      <p:sp>
        <p:nvSpPr>
          <p:cNvPr id="23" name="AutoShape 23"/>
          <p:cNvSpPr/>
          <p:nvPr/>
        </p:nvSpPr>
        <p:spPr>
          <a:xfrm>
            <a:off x="2620298" y="2702999"/>
            <a:ext cx="687450" cy="687450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24" name="Freeform 24"/>
          <p:cNvSpPr/>
          <p:nvPr/>
        </p:nvSpPr>
        <p:spPr>
          <a:xfrm>
            <a:off x="2838049" y="2876713"/>
            <a:ext cx="285637" cy="340022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25" name="AutoShape 25"/>
          <p:cNvSpPr/>
          <p:nvPr/>
        </p:nvSpPr>
        <p:spPr>
          <a:xfrm>
            <a:off x="4753782" y="2127536"/>
            <a:ext cx="687450" cy="687450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26" name="Freeform 26"/>
          <p:cNvSpPr/>
          <p:nvPr/>
        </p:nvSpPr>
        <p:spPr>
          <a:xfrm>
            <a:off x="4971533" y="2301250"/>
            <a:ext cx="285637" cy="340022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27" name="AutoShape 27"/>
          <p:cNvSpPr/>
          <p:nvPr/>
        </p:nvSpPr>
        <p:spPr>
          <a:xfrm>
            <a:off x="6915445" y="1545984"/>
            <a:ext cx="687450" cy="687450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28" name="Freeform 28"/>
          <p:cNvSpPr/>
          <p:nvPr/>
        </p:nvSpPr>
        <p:spPr>
          <a:xfrm>
            <a:off x="7133196" y="1719698"/>
            <a:ext cx="285637" cy="340022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29" name="AutoShape 29"/>
          <p:cNvSpPr/>
          <p:nvPr/>
        </p:nvSpPr>
        <p:spPr>
          <a:xfrm>
            <a:off x="9249203" y="1148286"/>
            <a:ext cx="687419" cy="687419"/>
          </a:xfrm>
          <a:prstGeom prst="ellipse">
            <a:avLst/>
          </a:prstGeom>
          <a:solidFill>
            <a:schemeClr val="accent4">
              <a:alpha val="100000"/>
            </a:schemeClr>
          </a:solidFill>
        </p:spPr>
      </p:sp>
      <p:sp>
        <p:nvSpPr>
          <p:cNvPr id="30" name="Freeform 30"/>
          <p:cNvSpPr/>
          <p:nvPr/>
        </p:nvSpPr>
        <p:spPr>
          <a:xfrm>
            <a:off x="9450086" y="1321975"/>
            <a:ext cx="285655" cy="340043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1" name="TextBox 31"/>
          <p:cNvSpPr txBox="1"/>
          <p:nvPr/>
        </p:nvSpPr>
        <p:spPr>
          <a:xfrm>
            <a:off x="467012" y="4359485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识别业务流程痛点与合规性要求。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TextBox 32"/>
          <p:cNvSpPr txBox="1"/>
          <p:nvPr/>
        </p:nvSpPr>
        <p:spPr>
          <a:xfrm flipH="1">
            <a:off x="558468" y="4130038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 b="1">
                <a:solidFill>
                  <a:schemeClr val="accen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需求分析目标</a:t>
            </a:r>
            <a:endParaRPr lang="en-US" sz="1550" b="1">
              <a:solidFill>
                <a:schemeClr val="accent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60920" y="6291047"/>
            <a:ext cx="1543050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启动期目标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531340" y="3808705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完成核心模块部署与基础数据迁移。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TextBox 35"/>
          <p:cNvSpPr txBox="1"/>
          <p:nvPr/>
        </p:nvSpPr>
        <p:spPr>
          <a:xfrm flipH="1">
            <a:off x="2622796" y="3579258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 b="1">
                <a:solidFill>
                  <a:schemeClr val="accen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系统搭建目标</a:t>
            </a:r>
            <a:endParaRPr lang="en-US" sz="1550" b="1">
              <a:solidFill>
                <a:schemeClr val="accent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663130" y="3237721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重构关键业务流程并实现数字化管控。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7" name="TextBox 37"/>
          <p:cNvSpPr txBox="1"/>
          <p:nvPr/>
        </p:nvSpPr>
        <p:spPr>
          <a:xfrm flipH="1">
            <a:off x="4754586" y="30082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 b="1">
                <a:solidFill>
                  <a:schemeClr val="accen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流程优化目标</a:t>
            </a:r>
            <a:endParaRPr lang="en-US" sz="1550" b="1">
              <a:solidFill>
                <a:schemeClr val="accent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811585" y="2636595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建立质量数据看板与持续改进机制。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TextBox 39"/>
          <p:cNvSpPr txBox="1"/>
          <p:nvPr/>
        </p:nvSpPr>
        <p:spPr>
          <a:xfrm flipH="1">
            <a:off x="6903041" y="2407148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 b="1">
                <a:solidFill>
                  <a:schemeClr val="accen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监控改进目标</a:t>
            </a:r>
            <a:endParaRPr lang="en-US" sz="1550" b="1">
              <a:solidFill>
                <a:schemeClr val="accent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161666" y="2175148"/>
            <a:ext cx="204978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验证系统有效性并迭代功能模块。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 flipH="1">
            <a:off x="9253122" y="1945701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 b="1">
                <a:solidFill>
                  <a:schemeClr val="accent4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评估优化目标</a:t>
            </a:r>
            <a:endParaRPr lang="en-US" sz="1550" b="1">
              <a:solidFill>
                <a:schemeClr val="accent4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683684" y="6291047"/>
            <a:ext cx="1543050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首年目标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116223" y="6283368"/>
            <a:ext cx="1543050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深化期目标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4872702" y="6291047"/>
            <a:ext cx="1543050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次年目标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AutoShape 45"/>
          <p:cNvSpPr/>
          <p:nvPr/>
        </p:nvSpPr>
        <p:spPr>
          <a:xfrm>
            <a:off x="9326977" y="4465109"/>
            <a:ext cx="2388546" cy="275419"/>
          </a:xfrm>
          <a:prstGeom prst="rect">
            <a:avLst/>
          </a:prstGeom>
          <a:solidFill>
            <a:schemeClr val="accent4">
              <a:alpha val="100000"/>
            </a:schemeClr>
          </a:solidFill>
        </p:spPr>
      </p:sp>
      <p:sp>
        <p:nvSpPr>
          <p:cNvPr id="46" name="TextBox 46"/>
          <p:cNvSpPr txBox="1"/>
          <p:nvPr/>
        </p:nvSpPr>
        <p:spPr>
          <a:xfrm flipH="1">
            <a:off x="9326975" y="4771008"/>
            <a:ext cx="2495550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利用AI技术实现质量风险预测预警。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TextBox 47"/>
          <p:cNvSpPr txBox="1"/>
          <p:nvPr/>
        </p:nvSpPr>
        <p:spPr>
          <a:xfrm flipH="1">
            <a:off x="9326977" y="4526280"/>
            <a:ext cx="2388546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智能决策目标</a:t>
            </a:r>
            <a:endParaRPr lang="en-US" sz="13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8" name="AutoShape 48"/>
          <p:cNvSpPr/>
          <p:nvPr/>
        </p:nvSpPr>
        <p:spPr>
          <a:xfrm>
            <a:off x="9326977" y="5321722"/>
            <a:ext cx="2388546" cy="275419"/>
          </a:xfrm>
          <a:prstGeom prst="rect">
            <a:avLst/>
          </a:prstGeom>
          <a:solidFill>
            <a:schemeClr val="accent4">
              <a:alpha val="100000"/>
            </a:schemeClr>
          </a:solidFill>
        </p:spPr>
      </p:sp>
      <p:sp>
        <p:nvSpPr>
          <p:cNvPr id="49" name="TextBox 49"/>
          <p:cNvSpPr txBox="1"/>
          <p:nvPr/>
        </p:nvSpPr>
        <p:spPr>
          <a:xfrm flipH="1">
            <a:off x="9326975" y="5627621"/>
            <a:ext cx="24955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动态调整系统配置以适应法规变化。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0" name="TextBox 50"/>
          <p:cNvSpPr txBox="1"/>
          <p:nvPr/>
        </p:nvSpPr>
        <p:spPr>
          <a:xfrm flipH="1">
            <a:off x="9371946" y="5378768"/>
            <a:ext cx="2343577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敏捷响应目标</a:t>
            </a:r>
            <a:endParaRPr lang="en-US" sz="13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343735" y="1625142"/>
            <a:ext cx="4783455" cy="5295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划分实施里程碑与关键任务，保障系统落地。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343736" y="1147171"/>
            <a:ext cx="4488180" cy="44386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实施阶段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3" name="AutoShape 53"/>
          <p:cNvSpPr/>
          <p:nvPr/>
        </p:nvSpPr>
        <p:spPr>
          <a:xfrm>
            <a:off x="6818543" y="5330251"/>
            <a:ext cx="1904998" cy="275419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54" name="TextBox 54"/>
          <p:cNvSpPr txBox="1"/>
          <p:nvPr/>
        </p:nvSpPr>
        <p:spPr>
          <a:xfrm flipH="1">
            <a:off x="6818541" y="5636150"/>
            <a:ext cx="1905000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通过质量数据分析驱动决策优化。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5" name="TextBox 55"/>
          <p:cNvSpPr txBox="1"/>
          <p:nvPr/>
        </p:nvSpPr>
        <p:spPr>
          <a:xfrm flipH="1">
            <a:off x="6868573" y="5382577"/>
            <a:ext cx="1777544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数据应用目标</a:t>
            </a:r>
            <a:endParaRPr lang="en-US" sz="13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6" name="AutoShape 56"/>
          <p:cNvSpPr/>
          <p:nvPr/>
        </p:nvSpPr>
        <p:spPr>
          <a:xfrm rot="5400000" flipV="1">
            <a:off x="1507151" y="2936844"/>
            <a:ext cx="341946" cy="1235203"/>
          </a:xfrm>
          <a:prstGeom prst="downArrow">
            <a:avLst/>
          </a:prstGeom>
          <a:gradFill>
            <a:gsLst>
              <a:gs pos="23000">
                <a:schemeClr val="lt2">
                  <a:alpha val="0"/>
                </a:schemeClr>
              </a:gs>
              <a:gs pos="100000">
                <a:schemeClr val="accent3">
                  <a:alpha val="100000"/>
                </a:schemeClr>
              </a:gs>
            </a:gsLst>
            <a:lin ang="5400000"/>
          </a:gradFill>
        </p:spPr>
      </p:sp>
      <p:sp>
        <p:nvSpPr>
          <p:cNvPr id="57" name="AutoShape 57"/>
          <p:cNvSpPr/>
          <p:nvPr/>
        </p:nvSpPr>
        <p:spPr>
          <a:xfrm rot="5400000" flipV="1">
            <a:off x="3570315" y="2458373"/>
            <a:ext cx="341946" cy="1235203"/>
          </a:xfrm>
          <a:prstGeom prst="downArrow">
            <a:avLst/>
          </a:prstGeom>
          <a:gradFill>
            <a:gsLst>
              <a:gs pos="23000">
                <a:schemeClr val="lt2">
                  <a:alpha val="0"/>
                </a:schemeClr>
              </a:gs>
              <a:gs pos="100000">
                <a:schemeClr val="accent3">
                  <a:alpha val="100000"/>
                </a:schemeClr>
              </a:gs>
            </a:gsLst>
            <a:lin ang="5400000"/>
          </a:gradFill>
        </p:spPr>
      </p:sp>
      <p:sp>
        <p:nvSpPr>
          <p:cNvPr id="58" name="AutoShape 58"/>
          <p:cNvSpPr/>
          <p:nvPr/>
        </p:nvSpPr>
        <p:spPr>
          <a:xfrm rot="5400000" flipV="1">
            <a:off x="5703798" y="1853660"/>
            <a:ext cx="341946" cy="1235203"/>
          </a:xfrm>
          <a:prstGeom prst="downArrow">
            <a:avLst/>
          </a:prstGeom>
          <a:gradFill>
            <a:gsLst>
              <a:gs pos="23000">
                <a:schemeClr val="lt2">
                  <a:alpha val="0"/>
                </a:schemeClr>
              </a:gs>
              <a:gs pos="100000">
                <a:schemeClr val="accent3">
                  <a:alpha val="100000"/>
                </a:schemeClr>
              </a:gs>
            </a:gsLst>
            <a:lin ang="5400000"/>
          </a:gradFill>
        </p:spPr>
      </p:sp>
      <p:sp>
        <p:nvSpPr>
          <p:cNvPr id="59" name="AutoShape 59"/>
          <p:cNvSpPr/>
          <p:nvPr/>
        </p:nvSpPr>
        <p:spPr>
          <a:xfrm rot="5400000" flipV="1">
            <a:off x="7741204" y="1272108"/>
            <a:ext cx="341946" cy="1235203"/>
          </a:xfrm>
          <a:prstGeom prst="downArrow">
            <a:avLst/>
          </a:prstGeom>
          <a:gradFill>
            <a:gsLst>
              <a:gs pos="23000">
                <a:schemeClr val="lt2">
                  <a:alpha val="0"/>
                </a:schemeClr>
              </a:gs>
              <a:gs pos="100000">
                <a:schemeClr val="accent3">
                  <a:alpha val="100000"/>
                </a:schemeClr>
              </a:gs>
            </a:gsLst>
            <a:lin ang="5400000"/>
          </a:gradFill>
        </p:spPr>
      </p:sp>
      <p:sp>
        <p:nvSpPr>
          <p:cNvPr id="60" name="AutoShape 60"/>
          <p:cNvSpPr/>
          <p:nvPr/>
        </p:nvSpPr>
        <p:spPr>
          <a:xfrm rot="5400000" flipV="1">
            <a:off x="10196921" y="807672"/>
            <a:ext cx="341946" cy="1235203"/>
          </a:xfrm>
          <a:prstGeom prst="downArrow">
            <a:avLst/>
          </a:prstGeom>
          <a:gradFill>
            <a:gsLst>
              <a:gs pos="23000">
                <a:schemeClr val="lt2">
                  <a:alpha val="0"/>
                </a:schemeClr>
              </a:gs>
              <a:gs pos="100000">
                <a:schemeClr val="accent3">
                  <a:alpha val="100000"/>
                </a:schemeClr>
              </a:gs>
            </a:gsLst>
            <a:lin ang="5400000"/>
          </a:gradFill>
        </p:spPr>
      </p:sp>
      <p:sp>
        <p:nvSpPr>
          <p:cNvPr id="61" name="TextBox 61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制定QMS实施目标与范围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879729" y="5489924"/>
            <a:ext cx="1543050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明确需求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507016" y="5450681"/>
            <a:ext cx="251365" cy="251365"/>
          </a:xfrm>
          <a:prstGeom prst="ellipse">
            <a:avLst/>
          </a:prstGeom>
          <a:solidFill>
            <a:schemeClr val="lt1">
              <a:alpha val="100000"/>
            </a:schemeClr>
          </a:solidFill>
        </p:spPr>
      </p:sp>
      <p:sp>
        <p:nvSpPr>
          <p:cNvPr id="64" name="Freeform 64"/>
          <p:cNvSpPr/>
          <p:nvPr/>
        </p:nvSpPr>
        <p:spPr>
          <a:xfrm rot="2700000">
            <a:off x="602837" y="5502497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5" name="TextBox 65"/>
          <p:cNvSpPr txBox="1"/>
          <p:nvPr/>
        </p:nvSpPr>
        <p:spPr>
          <a:xfrm>
            <a:off x="2969704" y="4930997"/>
            <a:ext cx="1543050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夯实基础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2596991" y="4891754"/>
            <a:ext cx="251365" cy="251365"/>
          </a:xfrm>
          <a:prstGeom prst="ellipse">
            <a:avLst/>
          </a:prstGeom>
          <a:solidFill>
            <a:schemeClr val="lt1">
              <a:alpha val="100000"/>
            </a:schemeClr>
          </a:solidFill>
        </p:spPr>
      </p:sp>
      <p:sp>
        <p:nvSpPr>
          <p:cNvPr id="67" name="Freeform 67"/>
          <p:cNvSpPr/>
          <p:nvPr/>
        </p:nvSpPr>
        <p:spPr>
          <a:xfrm rot="2700000">
            <a:off x="2692813" y="4943570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8" name="TextBox 68"/>
          <p:cNvSpPr txBox="1"/>
          <p:nvPr/>
        </p:nvSpPr>
        <p:spPr>
          <a:xfrm>
            <a:off x="5089589" y="4382167"/>
            <a:ext cx="1543050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提升效能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9" name="AutoShape 69"/>
          <p:cNvSpPr/>
          <p:nvPr/>
        </p:nvSpPr>
        <p:spPr>
          <a:xfrm>
            <a:off x="4716875" y="4342924"/>
            <a:ext cx="251365" cy="251365"/>
          </a:xfrm>
          <a:prstGeom prst="ellipse">
            <a:avLst/>
          </a:prstGeom>
          <a:solidFill>
            <a:schemeClr val="lt1">
              <a:alpha val="100000"/>
            </a:schemeClr>
          </a:solidFill>
        </p:spPr>
      </p:sp>
      <p:sp>
        <p:nvSpPr>
          <p:cNvPr id="70" name="Freeform 70"/>
          <p:cNvSpPr/>
          <p:nvPr/>
        </p:nvSpPr>
        <p:spPr>
          <a:xfrm rot="2700000">
            <a:off x="4812697" y="4394740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3">
                <a:alpha val="100000"/>
              </a:schemeClr>
            </a:solidFill>
            <a:prstDash val="solid"/>
          </a:ln>
        </p:spPr>
      </p:sp>
      <p:sp>
        <p:nvSpPr>
          <p:cNvPr id="71" name="TextBox 71"/>
          <p:cNvSpPr txBox="1"/>
          <p:nvPr/>
        </p:nvSpPr>
        <p:spPr>
          <a:xfrm>
            <a:off x="7223189" y="3837146"/>
            <a:ext cx="1543050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闭环管理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850475" y="3797903"/>
            <a:ext cx="251365" cy="251365"/>
          </a:xfrm>
          <a:prstGeom prst="ellipse">
            <a:avLst/>
          </a:prstGeom>
          <a:solidFill>
            <a:schemeClr val="lt1">
              <a:alpha val="100000"/>
            </a:schemeClr>
          </a:solidFill>
        </p:spPr>
      </p:sp>
      <p:sp>
        <p:nvSpPr>
          <p:cNvPr id="73" name="Freeform 73"/>
          <p:cNvSpPr/>
          <p:nvPr/>
        </p:nvSpPr>
        <p:spPr>
          <a:xfrm rot="2700000">
            <a:off x="6946297" y="3849719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3">
                <a:alpha val="100000"/>
              </a:schemeClr>
            </a:solidFill>
            <a:prstDash val="solid"/>
          </a:ln>
        </p:spPr>
      </p:sp>
      <p:sp>
        <p:nvSpPr>
          <p:cNvPr id="74" name="TextBox 74"/>
          <p:cNvSpPr txBox="1"/>
          <p:nvPr/>
        </p:nvSpPr>
        <p:spPr>
          <a:xfrm>
            <a:off x="9398318" y="3253454"/>
            <a:ext cx="1524000" cy="18097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持续改进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9025700" y="3214211"/>
            <a:ext cx="251365" cy="251365"/>
          </a:xfrm>
          <a:prstGeom prst="ellipse">
            <a:avLst/>
          </a:prstGeom>
          <a:solidFill>
            <a:schemeClr val="lt1">
              <a:alpha val="100000"/>
            </a:schemeClr>
          </a:solidFill>
        </p:spPr>
      </p:sp>
      <p:sp>
        <p:nvSpPr>
          <p:cNvPr id="76" name="Freeform 76"/>
          <p:cNvSpPr/>
          <p:nvPr/>
        </p:nvSpPr>
        <p:spPr>
          <a:xfrm rot="2700000">
            <a:off x="9121426" y="3266027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4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QMS需求分析模板应用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15104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740613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详细定义质量主管、生产操作员等8类角色的系统权限需求，包括数据查看范围、审批层级及操作限制条件。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5104" y="1376998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用户角色矩阵模板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78857" y="1377315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流程映射工具包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42611" y="1377315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数据迁移评估表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5104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集成接口清单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8857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验证测试用例库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42611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风险控制评估矩阵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278857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4504366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提供价值流图与泳道图模板，标注现有流程中17个关键接触点及对应的系统改进机会。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042611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8268120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制定字段级数据清洗规则，识别历史数据中需要标准化处理的供应商编码、缺陷分类等关键字段。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515104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740613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列出需要与ERP、MES等5个核心系统对接的数据交换点，明确批次信息、检验结果等传输字段的映射关系。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4278857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4504366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包含用户接受测试(UAT)的136个场景用例，覆盖从简单查询到复杂统计分析的全功能链验证需求。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8042611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8268120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采用FMEA方法对34个潜在实施风险进行严重度/发生频度/探测度三维度评分，优先处理得分超阈值的配置错误风险。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03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供应商评估与系统选型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潜在供应商筛选标准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4075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54011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供应商需具备丰富的行业实施经验，特别是在同类企业或相似规模项目中的成功案例，能够提供可验证的客户参考和实际应用场景。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8275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行业经验与案例积累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4297736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367671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评估供应商技术团队的资质水平，包括开发人员的技术认证、实施顾问的行业知识储备以及售后支持团队的响应效率。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71935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技术团队专业能力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2127802" y="4534143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0" name="TextBox 10"/>
          <p:cNvSpPr txBox="1"/>
          <p:nvPr/>
        </p:nvSpPr>
        <p:spPr>
          <a:xfrm>
            <a:off x="2197737" y="4681702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供应商需持有相关国际标准认证（如ISO 13485、21 CFR Part 11等），并能够提供完整的合规性文档和审计追踪功能。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02002" y="4039126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合规性与认证资质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142390" y="4534143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6212325" y="4681702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分析供应商的定价模型是否透明，包括软件授权费用、实施服务费、运维成本以及未来升级的潜在支出。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16589" y="4039126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成本结构与商业模式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8177754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8247690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考察供应商核心产品的版本迭代频率、功能稳定性以及对新技术的适配能力，优先选择经过市场长期验证的成熟解决方案。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151954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产品成熟度与迭代历史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9165" y="1183728"/>
            <a:ext cx="11459846" cy="692146"/>
          </a:xfrm>
          <a:prstGeom prst="roundRect">
            <a:avLst>
              <a:gd name="adj" fmla="val 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1458055" y="3155486"/>
            <a:ext cx="9275890" cy="605612"/>
          </a:xfrm>
          <a:custGeom>
            <a:avLst/>
            <a:gdLst/>
            <a:ahLst/>
            <a:cxnLst/>
            <a:rect l="l" t="t" r="r" b="b"/>
            <a:pathLst>
              <a:path w="8348133" h="561260">
                <a:moveTo>
                  <a:pt x="0" y="561260"/>
                </a:moveTo>
                <a:cubicBezTo>
                  <a:pt x="2751667" y="-155585"/>
                  <a:pt x="5545667" y="-212029"/>
                  <a:pt x="8348133" y="544326"/>
                </a:cubicBez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AutoShape 4"/>
          <p:cNvSpPr/>
          <p:nvPr/>
        </p:nvSpPr>
        <p:spPr>
          <a:xfrm>
            <a:off x="1335949" y="3653297"/>
            <a:ext cx="191850" cy="1918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3668384" y="3217524"/>
            <a:ext cx="191850" cy="1918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6000075" y="3059561"/>
            <a:ext cx="191850" cy="1918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8333253" y="3217524"/>
            <a:ext cx="191850" cy="1918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10665687" y="3653297"/>
            <a:ext cx="191850" cy="1918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5696624" y="2070762"/>
            <a:ext cx="838202" cy="83820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0" name="AutoShape 10"/>
          <p:cNvSpPr/>
          <p:nvPr/>
        </p:nvSpPr>
        <p:spPr>
          <a:xfrm>
            <a:off x="3345208" y="2243605"/>
            <a:ext cx="838202" cy="83820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1012773" y="2635299"/>
            <a:ext cx="838202" cy="83820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8010077" y="2243605"/>
            <a:ext cx="838202" cy="83820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3" name="AutoShape 13"/>
          <p:cNvSpPr/>
          <p:nvPr/>
        </p:nvSpPr>
        <p:spPr>
          <a:xfrm>
            <a:off x="10342511" y="2635299"/>
            <a:ext cx="838202" cy="83820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2917461" y="3723718"/>
            <a:ext cx="1695450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D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技术验证</a:t>
            </a:r>
            <a:endParaRPr lang="en-US" sz="1200">
              <a:solidFill>
                <a:srgbClr val="FD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249896" y="3438475"/>
            <a:ext cx="1695450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9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兼容性评估</a:t>
            </a:r>
            <a:endParaRPr lang="en-US" sz="1200">
              <a:solidFill>
                <a:srgbClr val="F9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82330" y="3723718"/>
            <a:ext cx="1695450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D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扩展性评估</a:t>
            </a:r>
            <a:endParaRPr lang="en-US" sz="1200">
              <a:solidFill>
                <a:srgbClr val="FDFCFC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914765" y="4017403"/>
            <a:ext cx="1695450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BFAFA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安全评估</a:t>
            </a:r>
            <a:endParaRPr lang="en-US" sz="1200">
              <a:solidFill>
                <a:srgbClr val="FBFAFA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9165" y="1298297"/>
            <a:ext cx="11460480" cy="5010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B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功能评估</a:t>
            </a:r>
            <a:endParaRPr lang="en-US" sz="2400">
              <a:solidFill>
                <a:srgbClr val="FB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349287" y="4907084"/>
            <a:ext cx="2125418" cy="1652259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0" name="AutoShape 20"/>
          <p:cNvSpPr/>
          <p:nvPr/>
        </p:nvSpPr>
        <p:spPr>
          <a:xfrm>
            <a:off x="369165" y="4305652"/>
            <a:ext cx="2125418" cy="668733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1" name="TextBox 21"/>
          <p:cNvSpPr txBox="1"/>
          <p:nvPr/>
        </p:nvSpPr>
        <p:spPr>
          <a:xfrm>
            <a:off x="493136" y="4504822"/>
            <a:ext cx="1525905" cy="281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A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评估项</a:t>
            </a:r>
            <a:endParaRPr lang="en-US" sz="1200">
              <a:solidFill>
                <a:srgbClr val="FA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737715" y="4326646"/>
            <a:ext cx="816249" cy="70788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400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/>
                </a:gradFill>
                <a:latin typeface="Noto Sans SC"/>
                <a:ea typeface="Noto Sans SC"/>
                <a:cs typeface="Noto Sans SC"/>
              </a:rPr>
              <a:t>01</a:t>
            </a:r>
            <a:endParaRPr lang="en-US" sz="1100"/>
          </a:p>
        </p:txBody>
      </p:sp>
      <p:sp>
        <p:nvSpPr>
          <p:cNvPr id="23" name="TextBox 23"/>
          <p:cNvSpPr txBox="1"/>
          <p:nvPr/>
        </p:nvSpPr>
        <p:spPr>
          <a:xfrm>
            <a:off x="585026" y="4017403"/>
            <a:ext cx="1695450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9F6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架构评估</a:t>
            </a:r>
            <a:endParaRPr lang="en-US" sz="1200">
              <a:solidFill>
                <a:srgbClr val="F9F6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5034035" y="4458017"/>
            <a:ext cx="2125418" cy="2118566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5" name="AutoShape 25"/>
          <p:cNvSpPr/>
          <p:nvPr/>
        </p:nvSpPr>
        <p:spPr>
          <a:xfrm>
            <a:off x="2701600" y="4017403"/>
            <a:ext cx="2125418" cy="2559180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6" name="AutoShape 26"/>
          <p:cNvSpPr/>
          <p:nvPr/>
        </p:nvSpPr>
        <p:spPr>
          <a:xfrm>
            <a:off x="7366469" y="4017403"/>
            <a:ext cx="2125418" cy="2559180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7" name="AutoShape 27"/>
          <p:cNvSpPr/>
          <p:nvPr/>
        </p:nvSpPr>
        <p:spPr>
          <a:xfrm>
            <a:off x="9698903" y="4305000"/>
            <a:ext cx="2125418" cy="2254343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8" name="AutoShape 28"/>
          <p:cNvSpPr/>
          <p:nvPr/>
        </p:nvSpPr>
        <p:spPr>
          <a:xfrm>
            <a:off x="9697417" y="4305652"/>
            <a:ext cx="2125418" cy="668733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9" name="TextBox 29"/>
          <p:cNvSpPr txBox="1"/>
          <p:nvPr/>
        </p:nvSpPr>
        <p:spPr>
          <a:xfrm>
            <a:off x="9821387" y="4523872"/>
            <a:ext cx="1363980" cy="281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EFE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评估项</a:t>
            </a:r>
            <a:endParaRPr lang="en-US" sz="1200">
              <a:solidFill>
                <a:srgbClr val="FFFEFE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11027868" y="4279021"/>
            <a:ext cx="880369" cy="70788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400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/>
                </a:gradFill>
                <a:latin typeface="Noto Sans SC"/>
                <a:ea typeface="Noto Sans SC"/>
                <a:cs typeface="Noto Sans SC"/>
              </a:rPr>
              <a:t>05</a:t>
            </a:r>
            <a:endParaRPr lang="en-US" sz="1100"/>
          </a:p>
        </p:txBody>
      </p:sp>
      <p:sp>
        <p:nvSpPr>
          <p:cNvPr id="31" name="AutoShape 31"/>
          <p:cNvSpPr/>
          <p:nvPr/>
        </p:nvSpPr>
        <p:spPr>
          <a:xfrm>
            <a:off x="2696388" y="4015572"/>
            <a:ext cx="2125418" cy="668733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2" name="TextBox 32"/>
          <p:cNvSpPr txBox="1"/>
          <p:nvPr/>
        </p:nvSpPr>
        <p:spPr>
          <a:xfrm>
            <a:off x="2820358" y="4214742"/>
            <a:ext cx="1363980" cy="281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A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验证项</a:t>
            </a:r>
            <a:endParaRPr lang="en-US" sz="1200">
              <a:solidFill>
                <a:srgbClr val="FA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3" name="AutoShape 33"/>
          <p:cNvSpPr/>
          <p:nvPr/>
        </p:nvSpPr>
        <p:spPr>
          <a:xfrm>
            <a:off x="4026838" y="4017516"/>
            <a:ext cx="880369" cy="70788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400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96000">
                      <a:schemeClr val="accent1">
                        <a:alpha val="100000"/>
                      </a:schemeClr>
                    </a:gs>
                  </a:gsLst>
                  <a:lin ang="5400000"/>
                </a:gradFill>
                <a:latin typeface="Noto Sans SC"/>
                <a:ea typeface="Noto Sans SC"/>
                <a:cs typeface="Noto Sans SC"/>
              </a:rPr>
              <a:t>02</a:t>
            </a:r>
            <a:endParaRPr lang="en-US" sz="1100"/>
          </a:p>
        </p:txBody>
      </p:sp>
      <p:sp>
        <p:nvSpPr>
          <p:cNvPr id="34" name="AutoShape 34"/>
          <p:cNvSpPr/>
          <p:nvPr/>
        </p:nvSpPr>
        <p:spPr>
          <a:xfrm>
            <a:off x="5030013" y="3761099"/>
            <a:ext cx="2125418" cy="69691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5" name="TextBox 35"/>
          <p:cNvSpPr txBox="1"/>
          <p:nvPr/>
        </p:nvSpPr>
        <p:spPr>
          <a:xfrm>
            <a:off x="5153983" y="3967322"/>
            <a:ext cx="1363980" cy="281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BFDFD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评估项</a:t>
            </a:r>
            <a:endParaRPr lang="en-US" sz="1200">
              <a:solidFill>
                <a:srgbClr val="FBFDFD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6341413" y="3770096"/>
            <a:ext cx="880369" cy="70788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400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96000">
                      <a:schemeClr val="accent1">
                        <a:alpha val="100000"/>
                      </a:schemeClr>
                    </a:gs>
                  </a:gsLst>
                  <a:lin ang="5400000"/>
                </a:gradFill>
                <a:latin typeface="Noto Sans SC"/>
                <a:ea typeface="Noto Sans SC"/>
                <a:cs typeface="Noto Sans SC"/>
              </a:rPr>
              <a:t>03</a:t>
            </a:r>
            <a:endParaRPr lang="en-US" sz="1100"/>
          </a:p>
        </p:txBody>
      </p:sp>
      <p:sp>
        <p:nvSpPr>
          <p:cNvPr id="37" name="AutoShape 37"/>
          <p:cNvSpPr/>
          <p:nvPr/>
        </p:nvSpPr>
        <p:spPr>
          <a:xfrm>
            <a:off x="7354113" y="4015572"/>
            <a:ext cx="2125418" cy="668733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8" name="TextBox 38"/>
          <p:cNvSpPr txBox="1"/>
          <p:nvPr/>
        </p:nvSpPr>
        <p:spPr>
          <a:xfrm>
            <a:off x="7478083" y="4200877"/>
            <a:ext cx="1373505" cy="281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EFE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评估项</a:t>
            </a:r>
            <a:endParaRPr lang="en-US" sz="1200">
              <a:solidFill>
                <a:srgbClr val="FFFEFE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AutoShape 39"/>
          <p:cNvSpPr/>
          <p:nvPr/>
        </p:nvSpPr>
        <p:spPr>
          <a:xfrm>
            <a:off x="8665513" y="3998466"/>
            <a:ext cx="880369" cy="70788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400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96000">
                      <a:schemeClr val="accent1">
                        <a:alpha val="100000"/>
                      </a:schemeClr>
                    </a:gs>
                  </a:gsLst>
                  <a:lin ang="5400000"/>
                </a:gradFill>
                <a:latin typeface="Noto Sans SC"/>
                <a:ea typeface="Noto Sans SC"/>
                <a:cs typeface="Noto Sans SC"/>
              </a:rPr>
              <a:t>04</a:t>
            </a:r>
            <a:endParaRPr lang="en-US" sz="1100"/>
          </a:p>
        </p:txBody>
      </p:sp>
      <p:sp>
        <p:nvSpPr>
          <p:cNvPr id="40" name="TextBox 40"/>
          <p:cNvSpPr txBox="1"/>
          <p:nvPr/>
        </p:nvSpPr>
        <p:spPr>
          <a:xfrm>
            <a:off x="690272" y="5186031"/>
            <a:ext cx="143827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通过需求矩阵评估功能匹配度，特别关注关键质量模块的覆盖情况。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90272" y="5867518"/>
            <a:ext cx="143827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根据评估结果调整系统配置，确保满足质量管理核心需求。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0049778" y="5186031"/>
            <a:ext cx="143827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对系统权限体系、审计日志等安全功能进行渗透测试。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0049778" y="5867518"/>
            <a:ext cx="143827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总结评估结论，调整安全策略以满足合规性要求。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054918" y="4912342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测试系统在并发用户下的性能表现与稳定性。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054918" y="5436861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评估API接口、数据迁移等关键技术的实现可行性。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054918" y="5951210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基于验证结果优化技术方案，确保系统架构可靠性。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712643" y="4912342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分析系统在新增工厂/产线场景下的部署弹性。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712643" y="5436861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评估微服务架构对业务规模变化的适应能力。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712643" y="5951210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根据评估结果规划扩展路径，支撑未来质量体系发展。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5383780" y="4656708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检查系统与现有ERP/MES等工业软件的集成能力。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383780" y="5181227"/>
            <a:ext cx="1438275" cy="3619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评估系统对异构数据格式的解析与处理能力。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5383780" y="5695576"/>
            <a:ext cx="1438275" cy="7239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根据评估反馈调整接口方案，确保数据交互完整性。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3" name="Freeform 53"/>
          <p:cNvSpPr/>
          <p:nvPr/>
        </p:nvSpPr>
        <p:spPr>
          <a:xfrm>
            <a:off x="1307454" y="2880389"/>
            <a:ext cx="285637" cy="340022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4" name="Freeform 54"/>
          <p:cNvSpPr/>
          <p:nvPr/>
        </p:nvSpPr>
        <p:spPr>
          <a:xfrm>
            <a:off x="10656484" y="2899439"/>
            <a:ext cx="285637" cy="340022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6" name="TextBox 5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功能匹配度与技术架构评估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7" name="Freeform 57"/>
          <p:cNvSpPr/>
          <p:nvPr/>
        </p:nvSpPr>
        <p:spPr>
          <a:xfrm>
            <a:off x="3552466" y="2463591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9F4F4">
              <a:alpha val="100000"/>
            </a:srgbClr>
          </a:solidFill>
        </p:spPr>
      </p:sp>
      <p:sp>
        <p:nvSpPr>
          <p:cNvPr id="58" name="Freeform 58"/>
          <p:cNvSpPr/>
          <p:nvPr/>
        </p:nvSpPr>
        <p:spPr>
          <a:xfrm>
            <a:off x="8245909" y="2464759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9F6F6">
              <a:alpha val="100000"/>
            </a:srgbClr>
          </a:solidFill>
        </p:spPr>
      </p:sp>
      <p:sp>
        <p:nvSpPr>
          <p:cNvPr id="59" name="Freeform 59"/>
          <p:cNvSpPr/>
          <p:nvPr/>
        </p:nvSpPr>
        <p:spPr>
          <a:xfrm>
            <a:off x="5906295" y="2317994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9F6F6">
              <a:alpha val="100000"/>
            </a:srgbClr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89345" y="1687996"/>
            <a:ext cx="5229225" cy="3819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 marL="228600" lvl="1" indent="-228600">
              <a:lnSpc>
                <a:spcPct val="150000"/>
              </a:lnSpc>
              <a:buFont typeface="Arial" panose="020B060402020209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质量权重主导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：产品质量管控占比40%，反映QMS系统选型中质量追溯能力是关键指标。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  <a:p>
            <a:pPr marL="228600" lvl="1" indent="-228600">
              <a:lnSpc>
                <a:spcPct val="150000"/>
              </a:lnSpc>
              <a:buFont typeface="Arial" panose="020B060402020209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时效性差异显著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：供应商C交货准时率最优（9分），但售后服务响应最弱（6分），暴露其资源调配短板。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  <a:p>
            <a:pPr marL="228600" lvl="1" indent="-228600">
              <a:lnSpc>
                <a:spcPct val="150000"/>
              </a:lnSpc>
              <a:buFont typeface="Arial" panose="020B060402020209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价格敏感度低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：价格合理性仅占15%权重，说明数字化QMS更注重长期合作价值而非短期成本。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  <a:p>
            <a:pPr marL="228600" lvl="1" indent="-228600">
              <a:lnSpc>
                <a:spcPct val="150000"/>
              </a:lnSpc>
              <a:buFont typeface="Arial" panose="020B060402020209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动态平衡需求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：供应商B在售后（9分）和价格（8分）表现突出，适合需要高频技术支持的场景。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  <a:p>
            <a:pPr marL="228600" lvl="1" indent="-228600">
              <a:lnSpc>
                <a:spcPct val="150000"/>
              </a:lnSpc>
              <a:buFont typeface="Arial" panose="020B060402020209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数据驱动决策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：建议将评分数据接入QMS看板，实现供应商绩效的实时可视化监控。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571500" y="1857375"/>
          <a:ext cx="7120890" cy="3448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175"/>
                <a:gridCol w="1019175"/>
                <a:gridCol w="1019175"/>
                <a:gridCol w="1019175"/>
                <a:gridCol w="1019175"/>
                <a:gridCol w="1019175"/>
              </a:tblGrid>
              <a:tr h="254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评估维度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权重占比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评分标准（满分10分）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供应商A得分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供应商B得分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供应商C得分</a:t>
                      </a:r>
                      <a:endParaRPr lang="en-US" sz="1100"/>
                    </a:p>
                  </a:txBody>
                  <a:tcPr anchor="t"/>
                </a:tc>
              </a:tr>
              <a:tr h="254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产品质量管控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40%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优:10分,良:8分,中:5分,差:3分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9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7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8</a:t>
                      </a:r>
                      <a:endParaRPr lang="en-US" sz="1100"/>
                    </a:p>
                  </a:txBody>
                  <a:tcPr anchor="t"/>
                </a:tc>
              </a:tr>
              <a:tr h="254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交货准时率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25%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≥98%:10分,95%-97%:7分,90%-94%:3分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8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6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9</a:t>
                      </a:r>
                      <a:endParaRPr lang="en-US" sz="1100"/>
                    </a:p>
                  </a:txBody>
                  <a:tcPr anchor="t"/>
                </a:tc>
              </a:tr>
              <a:tr h="254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售后服务响应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20%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24h内响应:10分,48h内:5分,超48h:0分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7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9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6</a:t>
                      </a:r>
                      <a:endParaRPr lang="en-US" sz="1100"/>
                    </a:p>
                  </a:txBody>
                  <a:tcPr anchor="t"/>
                </a:tc>
              </a:tr>
              <a:tr h="254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价格合理性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15%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低于行业均价15%+:10分,持平:5分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6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8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7</a:t>
                      </a:r>
                      <a:endParaRPr lang="en-US" sz="1100"/>
                    </a:p>
                  </a:txBody>
                  <a:tcPr anchor="t"/>
                </a:tc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供应商综合评估表示例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04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QMS实施计划与部署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团队核心成员选拔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5764" y="127147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培训与技能提升计划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78035" y="2989034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绩效考核与激励机制设计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90305" y="472520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团队文化建设与沟通机制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21733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跨部门协作机制建立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09463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角色定义与职责划分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7192" y="1670999"/>
            <a:ext cx="4486656" cy="12039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挑选具备质量管理、信息技术、业务流程优化等背景的专业人才，确保团队具备实施QMS所需的多方面能力。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9463" y="3410120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明确项目经理、质量管理人员、IT技术人员、业务部门代表等关键角色的职责，确保各项工作有人负责，避免职责重叠或遗漏。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1733" y="5149114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设立跨部门协作小组，负责协调不同部门间的资源与信息，确保QMS实施过程中各部门能够紧密配合，形成合力。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65764" y="1634188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针对团队成员的技能短板，制定详细的培训计划，包括质量管理理论、QMS系统操作、数据分析技能等，提升团队整体实施能力。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78035" y="3373308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建立与QMS实施目标相匹配的绩效考核体系，明确奖励与惩罚措施，激发团队成员的积极性和创造力，推动项目顺利实施。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90305" y="5112302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注重团队文化建设，营造积极向上、开放包容的工作氛围，同时建立有效的沟通机制，确保团队成员间的信息畅通，及时解决问题。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项目团队组建与角色分工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16" name="AutoShape 16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9" name="Connector 19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0" name="Group 20"/>
          <p:cNvGrpSpPr/>
          <p:nvPr/>
        </p:nvGrpSpPr>
        <p:grpSpPr>
          <a:xfrm rot="0">
            <a:off x="6455568" y="1512589"/>
            <a:ext cx="197186" cy="5357334"/>
            <a:chOff x="6455568" y="1512589"/>
            <a:chExt cx="197186" cy="5357334"/>
          </a:xfrm>
        </p:grpSpPr>
        <p:sp>
          <p:nvSpPr>
            <p:cNvPr id="21" name="AutoShape 21"/>
            <p:cNvSpPr/>
            <p:nvPr/>
          </p:nvSpPr>
          <p:spPr>
            <a:xfrm>
              <a:off x="6455568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6455568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6455568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24" name="Connector 24"/>
            <p:cNvCxnSpPr/>
            <p:nvPr/>
          </p:nvCxnSpPr>
          <p:spPr>
            <a:xfrm>
              <a:off x="6554162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1381" y="1836437"/>
            <a:ext cx="3553224" cy="2114550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734950" y="1912409"/>
            <a:ext cx="2570553" cy="7048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需求分析阶段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4950" y="2566577"/>
            <a:ext cx="3232153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通过现场调研和流程映射识别现有质量痛点，输出差距分析报告和定制化需求文档。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4293620" y="1836437"/>
            <a:ext cx="3553224" cy="2114550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4477189" y="1912409"/>
            <a:ext cx="2570553" cy="7048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系统设计阶段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77189" y="2566577"/>
            <a:ext cx="3231832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完成模块配置方案设计，包括文档控制、CAPA管理、审计追踪等核心功能的技术规格书。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035860" y="1836437"/>
            <a:ext cx="3553224" cy="2114550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8219429" y="1912409"/>
            <a:ext cx="2486025" cy="7048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数据迁移规划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19429" y="2566577"/>
            <a:ext cx="3231832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制定历史数据清洗规则和迁移策略，建立数据验证机制确保信息完整性和一致性。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51381" y="4082567"/>
            <a:ext cx="3553224" cy="2114550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734950" y="4158539"/>
            <a:ext cx="2486025" cy="7048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试点运行方案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4950" y="4812707"/>
            <a:ext cx="3231832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选择代表性业务单元进行小范围试运行，设计关键绩效指标(KPI)评估系统稳定性。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4293620" y="4082567"/>
            <a:ext cx="3553224" cy="2114550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5" name="TextBox 15"/>
          <p:cNvSpPr txBox="1"/>
          <p:nvPr/>
        </p:nvSpPr>
        <p:spPr>
          <a:xfrm>
            <a:off x="4477189" y="4158539"/>
            <a:ext cx="2486025" cy="7048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全面推广路线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77189" y="4812707"/>
            <a:ext cx="3231832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基于试点反馈优化系统参数，制定分阶段推广计划并配套应急预案。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8035860" y="4082567"/>
            <a:ext cx="3553224" cy="2114550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8219429" y="4158539"/>
            <a:ext cx="2486025" cy="7048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持续改进机制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19429" y="4812707"/>
            <a:ext cx="3231832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建立用户反馈收集渠道和版本迭代周期，纳入年度质量目标管理体系。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详细实施计划与里程碑制定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9437" y="4255117"/>
            <a:ext cx="3699384" cy="2235599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8061524" y="4255117"/>
            <a:ext cx="3699384" cy="2235599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4194952" y="4255117"/>
            <a:ext cx="3699384" cy="2235599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8112652" y="1525054"/>
            <a:ext cx="3699384" cy="2235599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4246081" y="1525054"/>
            <a:ext cx="3699384" cy="2235599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400566" y="1525054"/>
            <a:ext cx="3699384" cy="2235599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系统配置与用户测试策略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926519" y="1148796"/>
            <a:ext cx="666750" cy="6667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0" name="TextBox 10"/>
          <p:cNvSpPr txBox="1"/>
          <p:nvPr/>
        </p:nvSpPr>
        <p:spPr>
          <a:xfrm>
            <a:off x="624948" y="1815546"/>
            <a:ext cx="3269892" cy="70485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环境架构部署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8352" y="2405129"/>
            <a:ext cx="3483085" cy="1133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搭建开发、测试和生产三套独立环境，配置冗余服务器和自动化备份方案。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58413" y="1117066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782367" y="1148796"/>
            <a:ext cx="666750" cy="6667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4480796" y="1815546"/>
            <a:ext cx="3269892" cy="70485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权限矩阵设计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74199" y="2405129"/>
            <a:ext cx="3483085" cy="1133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基于RBAC模型划分用户角色权限，实现数据分级访问控制和操作留痕功能。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714261" y="1117066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9628970" y="1148796"/>
            <a:ext cx="666750" cy="6667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8327399" y="1815546"/>
            <a:ext cx="3269892" cy="70485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测试用例开发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20802" y="2405129"/>
            <a:ext cx="3483085" cy="1133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编写覆盖所有业务流程的测试脚本，包括正向操作验证和异常场景模拟。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560864" y="1117066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883095" y="3866252"/>
            <a:ext cx="666750" cy="6667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581524" y="4533002"/>
            <a:ext cx="3269892" cy="70485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UAT执行标准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4928" y="5132111"/>
            <a:ext cx="3483085" cy="1133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制定用户验收测试通过准则，要求关键业务流程100%验证且缺陷率低于0.5%。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814989" y="3834522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5738942" y="3866252"/>
            <a:ext cx="666750" cy="6667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6" name="TextBox 26"/>
          <p:cNvSpPr txBox="1"/>
          <p:nvPr/>
        </p:nvSpPr>
        <p:spPr>
          <a:xfrm>
            <a:off x="4437371" y="4533002"/>
            <a:ext cx="3269892" cy="70485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性能压力测试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330775" y="5132111"/>
            <a:ext cx="3483085" cy="1133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模拟多并发用户操作场景，确保系统响应时间符合ISO 13485医疗器械行业标准。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670836" y="3834522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9585545" y="3866252"/>
            <a:ext cx="666750" cy="6667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0" name="TextBox 30"/>
          <p:cNvSpPr txBox="1"/>
          <p:nvPr/>
        </p:nvSpPr>
        <p:spPr>
          <a:xfrm>
            <a:off x="8283974" y="4533002"/>
            <a:ext cx="3269892" cy="70485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验证文档编制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177378" y="5132111"/>
            <a:ext cx="3483085" cy="1133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生成完整的IQ/OQ/PQ验证报告，包含测试原始记录和偏差处理方案。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517439" y="3834522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06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0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00031" name="TextBox 3"/>
          <p:cNvSpPr txBox="1"/>
          <p:nvPr/>
        </p:nvSpPr>
        <p:spPr>
          <a:xfrm rot="16200000">
            <a:off x="2212898" y="-61210"/>
            <a:ext cx="830997" cy="4141213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5400">
                <a:solidFill>
                  <a:srgbClr val="FFFFFF">
                    <a:alpha val="60000"/>
                  </a:srgbClr>
                </a:solidFill>
                <a:latin typeface="Noto Sans SC Black"/>
                <a:ea typeface="Noto Sans SC Black"/>
                <a:cs typeface="Noto Sans SC Black"/>
              </a:rPr>
              <a:t>CONTENTS</a:t>
            </a:r>
            <a:endParaRPr lang="en-US" sz="5400">
              <a:solidFill>
                <a:srgbClr val="FFFFFF">
                  <a:alpha val="6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200008" name="TextBox 4"/>
          <p:cNvSpPr txBox="1"/>
          <p:nvPr/>
        </p:nvSpPr>
        <p:spPr>
          <a:xfrm>
            <a:off x="557790" y="684937"/>
            <a:ext cx="2902858" cy="137326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8000">
                <a:solidFill>
                  <a:srgbClr val="262626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目录</a:t>
            </a:r>
            <a:endParaRPr lang="en-US" sz="8000">
              <a:solidFill>
                <a:srgbClr val="262626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200002" name="TextBox 5"/>
          <p:cNvSpPr txBox="1"/>
          <p:nvPr/>
        </p:nvSpPr>
        <p:spPr>
          <a:xfrm>
            <a:off x="5528632" y="730542"/>
            <a:ext cx="6145693" cy="539691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/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数字化QMS概述与价值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QMS需求分析与规划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供应商评估与系统选型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QMS实施计划与部署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系统集成与应用推广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应用优化与持续改进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05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系统集成与应用推广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619335" y="3608265"/>
            <a:ext cx="2528378" cy="2528378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9066112" y="1570545"/>
            <a:ext cx="2528119" cy="2528119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856343" y="4357420"/>
            <a:ext cx="10737888" cy="1030068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707860" y="2308745"/>
            <a:ext cx="10700369" cy="1030068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 rot="5400000">
            <a:off x="9064705" y="1570545"/>
            <a:ext cx="2528119" cy="2528119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 rot="16200000" flipH="1">
            <a:off x="619335" y="3608265"/>
            <a:ext cx="2528378" cy="2528378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1873999" y="5623796"/>
            <a:ext cx="9720232" cy="50399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1873999" y="3598487"/>
            <a:ext cx="8464570" cy="50017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0" name="AutoShape 10"/>
          <p:cNvSpPr/>
          <p:nvPr/>
        </p:nvSpPr>
        <p:spPr>
          <a:xfrm>
            <a:off x="2833966" y="5470278"/>
            <a:ext cx="1249349" cy="792000"/>
          </a:xfrm>
          <a:prstGeom prst="chevron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7951304" y="5470278"/>
            <a:ext cx="1249349" cy="792000"/>
          </a:xfrm>
          <a:prstGeom prst="chevron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 flipH="1">
            <a:off x="2833966" y="3450622"/>
            <a:ext cx="1249349" cy="792000"/>
          </a:xfrm>
          <a:prstGeom prst="chevron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3" name="AutoShape 13"/>
          <p:cNvSpPr/>
          <p:nvPr/>
        </p:nvSpPr>
        <p:spPr>
          <a:xfrm flipH="1">
            <a:off x="7951304" y="3450622"/>
            <a:ext cx="1249349" cy="792000"/>
          </a:xfrm>
          <a:prstGeom prst="chevron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4" name="Freeform 14"/>
          <p:cNvSpPr/>
          <p:nvPr/>
        </p:nvSpPr>
        <p:spPr>
          <a:xfrm>
            <a:off x="479961" y="1576029"/>
            <a:ext cx="9878384" cy="500399"/>
          </a:xfrm>
          <a:custGeom>
            <a:avLst/>
            <a:gdLst/>
            <a:ahLst/>
            <a:cxnLst/>
            <a:rect l="l" t="t" r="r" b="b"/>
            <a:pathLst>
              <a:path w="9878384" h="500399">
                <a:moveTo>
                  <a:pt x="0" y="0"/>
                </a:moveTo>
                <a:lnTo>
                  <a:pt x="9878384" y="0"/>
                </a:lnTo>
                <a:lnTo>
                  <a:pt x="9878384" y="500399"/>
                </a:lnTo>
                <a:lnTo>
                  <a:pt x="9293" y="500399"/>
                </a:lnTo>
                <a:lnTo>
                  <a:pt x="254846" y="254846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5400000" flipH="1">
            <a:off x="11478657" y="5739369"/>
            <a:ext cx="503999" cy="27285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2833966" y="1434874"/>
            <a:ext cx="1249349" cy="792000"/>
          </a:xfrm>
          <a:prstGeom prst="chevron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7" name="AutoShape 17"/>
          <p:cNvSpPr/>
          <p:nvPr/>
        </p:nvSpPr>
        <p:spPr>
          <a:xfrm>
            <a:off x="7951304" y="1434874"/>
            <a:ext cx="1249349" cy="792000"/>
          </a:xfrm>
          <a:prstGeom prst="chevron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8" name="AutoShape 18"/>
          <p:cNvSpPr/>
          <p:nvPr/>
        </p:nvSpPr>
        <p:spPr>
          <a:xfrm>
            <a:off x="3104477" y="1649260"/>
            <a:ext cx="734083" cy="3323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8208936" y="1649260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3047325" y="3658365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8208936" y="3658365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1100"/>
          </a:p>
        </p:txBody>
      </p:sp>
      <p:sp>
        <p:nvSpPr>
          <p:cNvPr id="22" name="AutoShape 22"/>
          <p:cNvSpPr/>
          <p:nvPr/>
        </p:nvSpPr>
        <p:spPr>
          <a:xfrm>
            <a:off x="3104477" y="5680348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1100"/>
          </a:p>
        </p:txBody>
      </p:sp>
      <p:sp>
        <p:nvSpPr>
          <p:cNvPr id="23" name="AutoShape 23"/>
          <p:cNvSpPr/>
          <p:nvPr/>
        </p:nvSpPr>
        <p:spPr>
          <a:xfrm>
            <a:off x="8266088" y="5680348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06</a:t>
            </a:r>
            <a:endParaRPr lang="en-US" sz="1100"/>
          </a:p>
        </p:txBody>
      </p:sp>
      <p:sp>
        <p:nvSpPr>
          <p:cNvPr id="24" name="TextBox 24"/>
          <p:cNvSpPr txBox="1"/>
          <p:nvPr/>
        </p:nvSpPr>
        <p:spPr>
          <a:xfrm flipH="1">
            <a:off x="1281539" y="1751128"/>
            <a:ext cx="1639118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组建团队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25" name="Connector 25"/>
          <p:cNvCxnSpPr/>
          <p:nvPr/>
        </p:nvCxnSpPr>
        <p:spPr>
          <a:xfrm flipH="1">
            <a:off x="3793883" y="3851542"/>
            <a:ext cx="4157420" cy="0"/>
          </a:xfrm>
          <a:prstGeom prst="line">
            <a:avLst/>
          </a:prstGeom>
          <a:ln w="19050">
            <a:solidFill>
              <a:srgbClr val="FFFFFF">
                <a:alpha val="100000"/>
              </a:srgbClr>
            </a:solidFill>
            <a:prstDash val="dash"/>
            <a:headEnd type="none"/>
            <a:tailEnd type="triangle"/>
          </a:ln>
        </p:spPr>
      </p:cxnSp>
      <p:sp>
        <p:nvSpPr>
          <p:cNvPr id="26" name="TextBox 26"/>
          <p:cNvSpPr txBox="1"/>
          <p:nvPr/>
        </p:nvSpPr>
        <p:spPr>
          <a:xfrm>
            <a:off x="5140151" y="1615194"/>
            <a:ext cx="1631970" cy="222314"/>
          </a:xfrm>
          <a:prstGeom prst="rect">
            <a:avLst/>
          </a:prstGeom>
        </p:spPr>
        <p:txBody>
          <a:bodyPr vert="horz" wrap="square" lIns="25432" tIns="25432" rIns="25432" bIns="25432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定义目标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 flipH="1">
            <a:off x="9296674" y="1751128"/>
            <a:ext cx="1379678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现状分析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7215" y="2750464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识别ERP/MES等系统间数据交互的关键接口和障碍点。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3508009" y="2445697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0" name="Freeform 30"/>
          <p:cNvSpPr/>
          <p:nvPr/>
        </p:nvSpPr>
        <p:spPr>
          <a:xfrm flipH="1">
            <a:off x="6948622" y="2445697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1" name="TextBox 31"/>
          <p:cNvSpPr txBox="1"/>
          <p:nvPr/>
        </p:nvSpPr>
        <p:spPr>
          <a:xfrm flipH="1">
            <a:off x="1596681" y="5807042"/>
            <a:ext cx="1323975" cy="171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效果评估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2" name="Connector 32"/>
          <p:cNvCxnSpPr/>
          <p:nvPr/>
        </p:nvCxnSpPr>
        <p:spPr>
          <a:xfrm>
            <a:off x="4051516" y="5873525"/>
            <a:ext cx="4157420" cy="0"/>
          </a:xfrm>
          <a:prstGeom prst="line">
            <a:avLst/>
          </a:prstGeom>
          <a:ln w="19050">
            <a:solidFill>
              <a:srgbClr val="FFFFFF">
                <a:alpha val="100000"/>
              </a:srgbClr>
            </a:solidFill>
            <a:prstDash val="dash"/>
            <a:headEnd type="none"/>
            <a:tailEnd type="triangle"/>
          </a:ln>
        </p:spPr>
      </p:cxnSp>
      <p:sp>
        <p:nvSpPr>
          <p:cNvPr id="33" name="TextBox 33"/>
          <p:cNvSpPr txBox="1"/>
          <p:nvPr/>
        </p:nvSpPr>
        <p:spPr>
          <a:xfrm>
            <a:off x="5140151" y="5659160"/>
            <a:ext cx="1631970" cy="222314"/>
          </a:xfrm>
          <a:prstGeom prst="rect">
            <a:avLst/>
          </a:prstGeom>
        </p:spPr>
        <p:txBody>
          <a:bodyPr vert="horz" wrap="square" lIns="25432" tIns="25432" rIns="25432" bIns="25432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动态调整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 flipH="1">
            <a:off x="9296674" y="5792150"/>
            <a:ext cx="1843123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持续优化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4667895" y="4494372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6" name="Freeform 36"/>
          <p:cNvSpPr/>
          <p:nvPr/>
        </p:nvSpPr>
        <p:spPr>
          <a:xfrm flipH="1">
            <a:off x="8108508" y="4494372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cxnSp>
        <p:nvCxnSpPr>
          <p:cNvPr id="37" name="Connector 37"/>
          <p:cNvCxnSpPr/>
          <p:nvPr/>
        </p:nvCxnSpPr>
        <p:spPr>
          <a:xfrm>
            <a:off x="4051516" y="1842438"/>
            <a:ext cx="4157420" cy="0"/>
          </a:xfrm>
          <a:prstGeom prst="line">
            <a:avLst/>
          </a:prstGeom>
          <a:ln w="19050">
            <a:solidFill>
              <a:srgbClr val="FFFFFF">
                <a:alpha val="100000"/>
              </a:srgbClr>
            </a:solidFill>
            <a:prstDash val="dash"/>
            <a:headEnd type="none"/>
            <a:tailEnd type="triangle"/>
          </a:ln>
        </p:spPr>
      </p:cxnSp>
      <p:sp>
        <p:nvSpPr>
          <p:cNvPr id="38" name="TextBox 38"/>
          <p:cNvSpPr txBox="1"/>
          <p:nvPr/>
        </p:nvSpPr>
        <p:spPr>
          <a:xfrm>
            <a:off x="5140151" y="3637177"/>
            <a:ext cx="1631970" cy="222314"/>
          </a:xfrm>
          <a:prstGeom prst="rect">
            <a:avLst/>
          </a:prstGeom>
        </p:spPr>
        <p:txBody>
          <a:bodyPr vert="horz" wrap="square" lIns="25432" tIns="25432" rIns="25432" bIns="25432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实施计划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TextBox 39"/>
          <p:cNvSpPr txBox="1"/>
          <p:nvPr/>
        </p:nvSpPr>
        <p:spPr>
          <a:xfrm flipH="1">
            <a:off x="1523823" y="3774228"/>
            <a:ext cx="1228725" cy="171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部署执行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 flipH="1">
            <a:off x="9149190" y="3774228"/>
            <a:ext cx="1527162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方案设计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 flipH="1">
            <a:off x="1092032" y="2516745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接口识别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363290" y="2750464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分析系统间数据孤岛或流程断点的根本技术及管理原因。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3" name="TextBox 43"/>
          <p:cNvSpPr txBox="1"/>
          <p:nvPr/>
        </p:nvSpPr>
        <p:spPr>
          <a:xfrm flipH="1">
            <a:off x="4458107" y="2516745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根因分析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450089" y="2750464"/>
            <a:ext cx="214503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制定基于中间件或API的系统集成技术实施方案。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TextBox 45"/>
          <p:cNvSpPr txBox="1"/>
          <p:nvPr/>
        </p:nvSpPr>
        <p:spPr>
          <a:xfrm flipH="1">
            <a:off x="7544906" y="2516745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集成设计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410559" y="4811493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明确IT、质量及生产部门在集成实施中的具体职责分工。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TextBox 47"/>
          <p:cNvSpPr txBox="1"/>
          <p:nvPr/>
        </p:nvSpPr>
        <p:spPr>
          <a:xfrm flipH="1">
            <a:off x="2505376" y="45777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责任划分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497358" y="4811493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通过测试环境验证QMS与ERP/MES的数据同步及业务逻辑一致性。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9" name="TextBox 49"/>
          <p:cNvSpPr txBox="1"/>
          <p:nvPr/>
        </p:nvSpPr>
        <p:spPr>
          <a:xfrm flipH="1">
            <a:off x="5592175" y="45777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系统联调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8688953" y="4811493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基于KPI验证质量数据在集成系统中的准确性和时效性提升效果。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TextBox 51"/>
          <p:cNvSpPr txBox="1"/>
          <p:nvPr/>
        </p:nvSpPr>
        <p:spPr>
          <a:xfrm flipH="1">
            <a:off x="8783770" y="45777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效能验证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2" name="AutoShape 52"/>
          <p:cNvSpPr/>
          <p:nvPr/>
        </p:nvSpPr>
        <p:spPr>
          <a:xfrm>
            <a:off x="10676352" y="2175779"/>
            <a:ext cx="1296000" cy="1296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3" name="AutoShape 53"/>
          <p:cNvSpPr/>
          <p:nvPr/>
        </p:nvSpPr>
        <p:spPr>
          <a:xfrm>
            <a:off x="10822312" y="2291615"/>
            <a:ext cx="1047198" cy="1047198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54" name="TextBox 54"/>
          <p:cNvSpPr txBox="1"/>
          <p:nvPr/>
        </p:nvSpPr>
        <p:spPr>
          <a:xfrm>
            <a:off x="10829255" y="2644709"/>
            <a:ext cx="1040130" cy="3581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集成策略</a:t>
            </a:r>
            <a:endParaRPr lang="en-US" sz="1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5" name="AutoShape 55"/>
          <p:cNvSpPr/>
          <p:nvPr/>
        </p:nvSpPr>
        <p:spPr>
          <a:xfrm>
            <a:off x="301353" y="4208560"/>
            <a:ext cx="1296000" cy="1296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6" name="AutoShape 56"/>
          <p:cNvSpPr/>
          <p:nvPr/>
        </p:nvSpPr>
        <p:spPr>
          <a:xfrm>
            <a:off x="419048" y="4332196"/>
            <a:ext cx="1047198" cy="1047198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57" name="TextBox 57"/>
          <p:cNvSpPr txBox="1"/>
          <p:nvPr/>
        </p:nvSpPr>
        <p:spPr>
          <a:xfrm>
            <a:off x="593834" y="4970424"/>
            <a:ext cx="687705" cy="25336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成效验证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与ERP/MES等核心系统集成方案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9" name="Freeform 59"/>
          <p:cNvSpPr/>
          <p:nvPr/>
        </p:nvSpPr>
        <p:spPr>
          <a:xfrm>
            <a:off x="707860" y="4494372"/>
            <a:ext cx="466725" cy="40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190500"/>
                </a:moveTo>
                <a:cubicBezTo>
                  <a:pt x="194481" y="190500"/>
                  <a:pt x="228562" y="156381"/>
                  <a:pt x="228562" y="114300"/>
                </a:cubicBezTo>
                <a:lnTo>
                  <a:pt x="228562" y="76200"/>
                </a:lnTo>
                <a:cubicBezTo>
                  <a:pt x="228562" y="23612"/>
                  <a:pt x="190500" y="0"/>
                  <a:pt x="152400" y="0"/>
                </a:cubicBezTo>
                <a:lnTo>
                  <a:pt x="76162" y="0"/>
                </a:lnTo>
                <a:cubicBezTo>
                  <a:pt x="38100" y="0"/>
                  <a:pt x="0" y="20241"/>
                  <a:pt x="0" y="76200"/>
                </a:cubicBezTo>
                <a:cubicBezTo>
                  <a:pt x="0" y="130969"/>
                  <a:pt x="38100" y="152400"/>
                  <a:pt x="76162" y="152400"/>
                </a:cubicBezTo>
                <a:lnTo>
                  <a:pt x="114300" y="152400"/>
                </a:lnTo>
                <a:cubicBezTo>
                  <a:pt x="135322" y="152400"/>
                  <a:pt x="152400" y="169478"/>
                  <a:pt x="152400" y="190500"/>
                </a:cubicBezTo>
                <a:close/>
              </a:path>
              <a:path w="304800" h="304800">
                <a:moveTo>
                  <a:pt x="247460" y="116329"/>
                </a:moveTo>
                <a:cubicBezTo>
                  <a:pt x="246345" y="167878"/>
                  <a:pt x="204197" y="209550"/>
                  <a:pt x="152400" y="209550"/>
                </a:cubicBezTo>
                <a:lnTo>
                  <a:pt x="133350" y="209550"/>
                </a:lnTo>
                <a:lnTo>
                  <a:pt x="133350" y="190500"/>
                </a:lnTo>
                <a:cubicBezTo>
                  <a:pt x="133350" y="179984"/>
                  <a:pt x="124797" y="171450"/>
                  <a:pt x="114300" y="171450"/>
                </a:cubicBezTo>
                <a:lnTo>
                  <a:pt x="78095" y="171450"/>
                </a:lnTo>
                <a:cubicBezTo>
                  <a:pt x="76952" y="177136"/>
                  <a:pt x="76248" y="183223"/>
                  <a:pt x="76200" y="189795"/>
                </a:cubicBezTo>
                <a:lnTo>
                  <a:pt x="76200" y="229333"/>
                </a:lnTo>
                <a:cubicBezTo>
                  <a:pt x="76600" y="271072"/>
                  <a:pt x="110566" y="304800"/>
                  <a:pt x="152400" y="304800"/>
                </a:cubicBezTo>
                <a:cubicBezTo>
                  <a:pt x="152400" y="283740"/>
                  <a:pt x="169478" y="266700"/>
                  <a:pt x="190500" y="266700"/>
                </a:cubicBezTo>
                <a:lnTo>
                  <a:pt x="228562" y="266700"/>
                </a:lnTo>
                <a:cubicBezTo>
                  <a:pt x="266700" y="266700"/>
                  <a:pt x="304800" y="245269"/>
                  <a:pt x="304800" y="190500"/>
                </a:cubicBezTo>
                <a:cubicBezTo>
                  <a:pt x="304800" y="143894"/>
                  <a:pt x="278273" y="122301"/>
                  <a:pt x="247460" y="116329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数据迁移与清洗策略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40183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1069343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487557" y="3275506"/>
            <a:ext cx="2019300" cy="3010781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制定数据价值评估矩阵，对遗留系统中的检验记录、偏差报告等数据按使用频率和法规要求进行A/B/C三级分类迁移。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95725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710003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3377515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2795728" y="3275506"/>
            <a:ext cx="2019300" cy="3010781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开发专用ETL工具处理非结构化数据（如纸质检验单扫描件），通过OCR识别与人工复核结合实现数据标准化入库。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403897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00322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670734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5186928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数据完整性校验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8947" y="3275506"/>
            <a:ext cx="2019300" cy="294745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实施迁移前后数据总量核对、关键字段非空验证、业务逻辑一致性检查等三重校验机制。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97116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7275952" y="2079919"/>
            <a:ext cx="2190750" cy="4398684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7" name="AutoShape 17"/>
          <p:cNvSpPr/>
          <p:nvPr/>
        </p:nvSpPr>
        <p:spPr>
          <a:xfrm>
            <a:off x="7943464" y="1679885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7361677" y="3305411"/>
            <a:ext cx="2019300" cy="2980876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应用模糊匹配技术识别重复供应商档案，建立基于置信度评分的自动去重规则库。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69846" y="1742642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954868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21" name="AutoShape 21"/>
          <p:cNvSpPr/>
          <p:nvPr/>
        </p:nvSpPr>
        <p:spPr>
          <a:xfrm>
            <a:off x="10216194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9634407" y="3275506"/>
            <a:ext cx="2019300" cy="294745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针对工程变更管理中存在的多版本BOM数据，采用时间戳与生效批次双重标记的并行存储策略。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42576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96533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结构化转换引擎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17122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版本冲突解决方案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26726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冗余数据清洗算法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88361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历史数据分级评估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95174" y="2054018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" name="AutoShape 3"/>
          <p:cNvSpPr/>
          <p:nvPr/>
        </p:nvSpPr>
        <p:spPr>
          <a:xfrm>
            <a:off x="7195174" y="5014854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AutoShape 4"/>
          <p:cNvSpPr/>
          <p:nvPr/>
        </p:nvSpPr>
        <p:spPr>
          <a:xfrm>
            <a:off x="7786731" y="3573017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4422454" y="2066288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6" name="AutoShape 6"/>
          <p:cNvSpPr/>
          <p:nvPr/>
        </p:nvSpPr>
        <p:spPr>
          <a:xfrm>
            <a:off x="3752022" y="3585288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7" name="AutoShape 7"/>
          <p:cNvSpPr/>
          <p:nvPr/>
        </p:nvSpPr>
        <p:spPr>
          <a:xfrm>
            <a:off x="4422454" y="5027125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8" name="AutoShape 8"/>
          <p:cNvSpPr/>
          <p:nvPr/>
        </p:nvSpPr>
        <p:spPr>
          <a:xfrm>
            <a:off x="5346335" y="3132057"/>
            <a:ext cx="1499330" cy="149933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grpSp>
        <p:nvGrpSpPr>
          <p:cNvPr id="9" name="Group 9"/>
          <p:cNvGrpSpPr/>
          <p:nvPr/>
        </p:nvGrpSpPr>
        <p:grpSpPr>
          <a:xfrm rot="0">
            <a:off x="5804249" y="3601163"/>
            <a:ext cx="583501" cy="561118"/>
            <a:chOff x="5804249" y="3601163"/>
            <a:chExt cx="583501" cy="561118"/>
          </a:xfrm>
        </p:grpSpPr>
        <p:sp>
          <p:nvSpPr>
            <p:cNvPr id="10" name="AutoShape 10"/>
            <p:cNvSpPr/>
            <p:nvPr/>
          </p:nvSpPr>
          <p:spPr>
            <a:xfrm>
              <a:off x="5964745" y="3601163"/>
              <a:ext cx="262604" cy="265938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  <a:ln w="19050">
              <a:solidFill>
                <a:schemeClr val="accent1">
                  <a:alpha val="100000"/>
                </a:schemeClr>
              </a:solidFill>
              <a:prstDash val="solid"/>
            </a:ln>
          </p:spPr>
        </p:sp>
        <p:sp>
          <p:nvSpPr>
            <p:cNvPr id="11" name="Freeform 11"/>
            <p:cNvSpPr/>
            <p:nvPr/>
          </p:nvSpPr>
          <p:spPr>
            <a:xfrm>
              <a:off x="5804249" y="3908535"/>
              <a:ext cx="583501" cy="253746"/>
            </a:xfrm>
            <a:custGeom>
              <a:avLst/>
              <a:gdLst/>
              <a:ahLst/>
              <a:cxnLst/>
              <a:rect l="l" t="t" r="r" b="b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</a:path>
              </a:pathLst>
            </a:custGeom>
            <a:solidFill>
              <a:schemeClr val="lt1">
                <a:alpha val="100000"/>
              </a:schemeClr>
            </a:solidFill>
            <a:ln w="19050">
              <a:solidFill>
                <a:schemeClr val="accent1">
                  <a:alpha val="100000"/>
                </a:schemeClr>
              </a:solidFill>
              <a:prstDash val="solid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986573" y="1625969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角色化培训体系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6573" y="2070247"/>
            <a:ext cx="3286271" cy="94974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区分质量工程师、生产操作员、供应商管理员等不同角色，开发包含系统操作、流程规范、应急处理的阶梯式课程包。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6141" y="3178234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沙盒演练环境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4499" y="3632036"/>
            <a:ext cx="3286271" cy="93799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搭建与生产环境隔离的培训系统，内置典型质量事故场景（如批次混料、设备偏差）的模拟处置流程。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86573" y="4731698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用户认证机制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6995" y="5195026"/>
            <a:ext cx="3286271" cy="93611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实施理论考试与实操考核双轨认证，通过者颁发数字证书并与系统登录权限自动绑定。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954269" y="1601428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推广激励机制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54269" y="2045706"/>
            <a:ext cx="3286271" cy="94974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设计质量数据录入完整率、偏差及时关闭率等KPI排行榜，对表现优异的部门给予数字化预算倾斜。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545826" y="3153693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问题快速响应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556922" y="3607495"/>
            <a:ext cx="3286271" cy="93799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组建由IT支持、业务专家、变革管理组成的"铁三角"支持团队，实行7×24小时三级响应机制。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54269" y="4731698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知识沉淀平台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947560" y="5195026"/>
            <a:ext cx="3286271" cy="93611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建立可检索的典型问题案例库，将用户咨询转化为结构化FAQ并持续更新至企业Wiki系统。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用户培训与上线推广方法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06344" y="2134011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79064" y="21217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635912" y="365301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70621" y="36407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306344" y="5094847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79064" y="508257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06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06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应用优化与持续改进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>
            <a:off x="5078823" y="1704636"/>
            <a:ext cx="2450496" cy="3715512"/>
          </a:xfrm>
          <a:prstGeom prst="line">
            <a:avLst/>
          </a:prstGeom>
          <a:ln w="63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0">
            <a:schemeClr val="accent4"/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" name="AutoShape 3"/>
          <p:cNvSpPr/>
          <p:nvPr/>
        </p:nvSpPr>
        <p:spPr>
          <a:xfrm>
            <a:off x="1002372" y="5420148"/>
            <a:ext cx="6408000" cy="643944"/>
          </a:xfrm>
          <a:prstGeom prst="parallelogram">
            <a:avLst>
              <a:gd name="adj" fmla="val 77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1002372" y="4491270"/>
            <a:ext cx="5832000" cy="643944"/>
          </a:xfrm>
          <a:prstGeom prst="parallelogram">
            <a:avLst>
              <a:gd name="adj" fmla="val 77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1002371" y="3562392"/>
            <a:ext cx="5220000" cy="643944"/>
          </a:xfrm>
          <a:prstGeom prst="parallelogram">
            <a:avLst>
              <a:gd name="adj" fmla="val 77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1002373" y="2633514"/>
            <a:ext cx="4644000" cy="643944"/>
          </a:xfrm>
          <a:prstGeom prst="parallelogram">
            <a:avLst>
              <a:gd name="adj" fmla="val 77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7" name="Freeform 7"/>
          <p:cNvSpPr/>
          <p:nvPr/>
        </p:nvSpPr>
        <p:spPr>
          <a:xfrm flipH="1">
            <a:off x="4595743" y="1704636"/>
            <a:ext cx="2946880" cy="4372156"/>
          </a:xfrm>
          <a:custGeom>
            <a:avLst/>
            <a:gdLst/>
            <a:ahLst/>
            <a:cxnLst/>
            <a:rect l="l" t="t" r="r" b="b"/>
            <a:pathLst>
              <a:path w="2946880" h="4372156">
                <a:moveTo>
                  <a:pt x="0" y="3724456"/>
                </a:moveTo>
                <a:lnTo>
                  <a:pt x="2460745" y="0"/>
                </a:lnTo>
                <a:lnTo>
                  <a:pt x="2946880" y="673100"/>
                </a:lnTo>
                <a:lnTo>
                  <a:pt x="460735" y="4372156"/>
                </a:lnTo>
                <a:lnTo>
                  <a:pt x="0" y="3724456"/>
                </a:lnTo>
              </a:path>
            </a:pathLst>
          </a:custGeom>
          <a:solidFill>
            <a:schemeClr val="accent3">
              <a:alpha val="100000"/>
              <a:lumMod val="75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4587206" y="1704636"/>
            <a:ext cx="4176000" cy="643944"/>
          </a:xfrm>
          <a:prstGeom prst="parallelogram">
            <a:avLst>
              <a:gd name="adj" fmla="val 77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5233856" y="2633514"/>
            <a:ext cx="4226835" cy="643944"/>
          </a:xfrm>
          <a:prstGeom prst="parallelogram">
            <a:avLst>
              <a:gd name="adj" fmla="val 77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0" name="AutoShape 10"/>
          <p:cNvSpPr/>
          <p:nvPr/>
        </p:nvSpPr>
        <p:spPr>
          <a:xfrm>
            <a:off x="5870233" y="3562392"/>
            <a:ext cx="4176000" cy="643944"/>
          </a:xfrm>
          <a:prstGeom prst="parallelogram">
            <a:avLst>
              <a:gd name="adj" fmla="val 77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6465910" y="4491270"/>
            <a:ext cx="4176000" cy="643944"/>
          </a:xfrm>
          <a:prstGeom prst="parallelogram">
            <a:avLst>
              <a:gd name="adj" fmla="val 77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7064162" y="5420148"/>
            <a:ext cx="4176000" cy="643944"/>
          </a:xfrm>
          <a:prstGeom prst="parallelogram">
            <a:avLst>
              <a:gd name="adj" fmla="val 77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3" name="TextBox 13"/>
          <p:cNvSpPr txBox="1"/>
          <p:nvPr/>
        </p:nvSpPr>
        <p:spPr>
          <a:xfrm flipH="1">
            <a:off x="6222371" y="3765101"/>
            <a:ext cx="3337723" cy="2571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5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数据采集</a:t>
            </a:r>
            <a:endParaRPr lang="en-US" sz="155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 flipH="1">
            <a:off x="6834372" y="4693978"/>
            <a:ext cx="3211861" cy="2571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5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分析反馈</a:t>
            </a:r>
            <a:endParaRPr lang="en-US" sz="155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 flipH="1">
            <a:off x="7410372" y="5622856"/>
            <a:ext cx="3231538" cy="2571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5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闭环改进</a:t>
            </a:r>
            <a:endParaRPr lang="en-US" sz="155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 flipH="1">
            <a:off x="5572185" y="2829272"/>
            <a:ext cx="3337854" cy="2571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5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监控设计</a:t>
            </a:r>
            <a:endParaRPr lang="en-US" sz="155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 flipH="1">
            <a:off x="5089798" y="1915702"/>
            <a:ext cx="2452825" cy="2571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5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指标设定</a:t>
            </a:r>
            <a:endParaRPr lang="en-US" sz="155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AutoShape 18"/>
          <p:cNvSpPr/>
          <p:nvPr/>
        </p:nvSpPr>
        <p:spPr>
          <a:xfrm rot="16200000">
            <a:off x="-1771531" y="3442551"/>
            <a:ext cx="4739089" cy="503993"/>
          </a:xfrm>
          <a:prstGeom prst="rightArrow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9" name="Freeform 19"/>
          <p:cNvSpPr/>
          <p:nvPr/>
        </p:nvSpPr>
        <p:spPr>
          <a:xfrm flipH="1">
            <a:off x="11088705" y="5420148"/>
            <a:ext cx="631070" cy="643944"/>
          </a:xfrm>
          <a:custGeom>
            <a:avLst/>
            <a:gdLst/>
            <a:ahLst/>
            <a:cxnLst/>
            <a:rect l="l" t="t" r="r" b="b"/>
            <a:pathLst>
              <a:path w="631070" h="643944">
                <a:moveTo>
                  <a:pt x="0" y="0"/>
                </a:moveTo>
                <a:lnTo>
                  <a:pt x="0" y="643944"/>
                </a:lnTo>
                <a:lnTo>
                  <a:pt x="631070" y="643944"/>
                </a:lnTo>
                <a:lnTo>
                  <a:pt x="627578" y="640381"/>
                </a:lnTo>
                <a:lnTo>
                  <a:pt x="627578" y="643943"/>
                </a:lnTo>
                <a:lnTo>
                  <a:pt x="441" y="643943"/>
                </a:lnTo>
                <a:lnTo>
                  <a:pt x="441" y="450"/>
                </a:lnTo>
                <a:lnTo>
                  <a:pt x="0" y="0"/>
                </a:lnTo>
              </a:path>
            </a:pathLst>
          </a:custGeom>
          <a:solidFill>
            <a:schemeClr val="accent3">
              <a:alpha val="100000"/>
            </a:schemeClr>
          </a:solidFill>
        </p:spPr>
      </p:sp>
      <p:sp>
        <p:nvSpPr>
          <p:cNvPr id="20" name="Freeform 20"/>
          <p:cNvSpPr/>
          <p:nvPr/>
        </p:nvSpPr>
        <p:spPr>
          <a:xfrm>
            <a:off x="9950862" y="3179483"/>
            <a:ext cx="1088402" cy="1955731"/>
          </a:xfrm>
          <a:custGeom>
            <a:avLst/>
            <a:gdLst/>
            <a:ahLst/>
            <a:cxnLst/>
            <a:rect l="l" t="t" r="r" b="b"/>
            <a:pathLst>
              <a:path w="1088402" h="1955731">
                <a:moveTo>
                  <a:pt x="544201" y="0"/>
                </a:moveTo>
                <a:lnTo>
                  <a:pt x="1088402" y="690243"/>
                </a:lnTo>
                <a:lnTo>
                  <a:pt x="890122" y="690243"/>
                </a:lnTo>
                <a:lnTo>
                  <a:pt x="890122" y="1087950"/>
                </a:lnTo>
                <a:lnTo>
                  <a:pt x="206201" y="1955731"/>
                </a:lnTo>
                <a:lnTo>
                  <a:pt x="198280" y="1955731"/>
                </a:lnTo>
                <a:lnTo>
                  <a:pt x="198280" y="690243"/>
                </a:lnTo>
                <a:lnTo>
                  <a:pt x="0" y="690243"/>
                </a:lnTo>
                <a:lnTo>
                  <a:pt x="544201" y="0"/>
                </a:lnTo>
              </a:path>
            </a:pathLst>
          </a:custGeom>
          <a:solidFill>
            <a:schemeClr val="accent3">
              <a:alpha val="100000"/>
              <a:lumMod val="60000"/>
              <a:lumOff val="40000"/>
            </a:schemeClr>
          </a:solidFill>
        </p:spPr>
      </p:sp>
      <p:sp>
        <p:nvSpPr>
          <p:cNvPr id="21" name="Freeform 21"/>
          <p:cNvSpPr/>
          <p:nvPr/>
        </p:nvSpPr>
        <p:spPr>
          <a:xfrm>
            <a:off x="10556579" y="4108361"/>
            <a:ext cx="1088402" cy="1955731"/>
          </a:xfrm>
          <a:custGeom>
            <a:avLst/>
            <a:gdLst/>
            <a:ahLst/>
            <a:cxnLst/>
            <a:rect l="l" t="t" r="r" b="b"/>
            <a:pathLst>
              <a:path w="1088402" h="1955731">
                <a:moveTo>
                  <a:pt x="544201" y="0"/>
                </a:moveTo>
                <a:lnTo>
                  <a:pt x="1088402" y="690243"/>
                </a:lnTo>
                <a:lnTo>
                  <a:pt x="890122" y="690243"/>
                </a:lnTo>
                <a:lnTo>
                  <a:pt x="890122" y="1087762"/>
                </a:lnTo>
                <a:lnTo>
                  <a:pt x="206053" y="1955731"/>
                </a:lnTo>
                <a:lnTo>
                  <a:pt x="198280" y="1955731"/>
                </a:lnTo>
                <a:lnTo>
                  <a:pt x="198280" y="690243"/>
                </a:lnTo>
                <a:lnTo>
                  <a:pt x="0" y="690243"/>
                </a:lnTo>
                <a:lnTo>
                  <a:pt x="544201" y="0"/>
                </a:lnTo>
              </a:path>
            </a:pathLst>
          </a:custGeom>
          <a:solidFill>
            <a:schemeClr val="accent3">
              <a:alpha val="100000"/>
              <a:lumMod val="60000"/>
              <a:lumOff val="40000"/>
            </a:schemeClr>
          </a:solidFill>
        </p:spPr>
      </p:sp>
      <p:sp>
        <p:nvSpPr>
          <p:cNvPr id="22" name="Freeform 22"/>
          <p:cNvSpPr/>
          <p:nvPr/>
        </p:nvSpPr>
        <p:spPr>
          <a:xfrm>
            <a:off x="9354873" y="2250605"/>
            <a:ext cx="1088402" cy="1955731"/>
          </a:xfrm>
          <a:custGeom>
            <a:avLst/>
            <a:gdLst/>
            <a:ahLst/>
            <a:cxnLst/>
            <a:rect l="l" t="t" r="r" b="b"/>
            <a:pathLst>
              <a:path w="1088402" h="1955731">
                <a:moveTo>
                  <a:pt x="544201" y="0"/>
                </a:moveTo>
                <a:lnTo>
                  <a:pt x="1088402" y="690243"/>
                </a:lnTo>
                <a:lnTo>
                  <a:pt x="890122" y="690243"/>
                </a:lnTo>
                <a:lnTo>
                  <a:pt x="890122" y="1079223"/>
                </a:lnTo>
                <a:lnTo>
                  <a:pt x="199323" y="1955731"/>
                </a:lnTo>
                <a:lnTo>
                  <a:pt x="198280" y="1955731"/>
                </a:lnTo>
                <a:lnTo>
                  <a:pt x="198280" y="690243"/>
                </a:lnTo>
                <a:lnTo>
                  <a:pt x="0" y="690243"/>
                </a:lnTo>
                <a:lnTo>
                  <a:pt x="544201" y="0"/>
                </a:lnTo>
              </a:path>
            </a:pathLst>
          </a:custGeom>
          <a:solidFill>
            <a:schemeClr val="accent3">
              <a:alpha val="100000"/>
              <a:lumMod val="60000"/>
              <a:lumOff val="40000"/>
            </a:schemeClr>
          </a:solidFill>
        </p:spPr>
      </p:sp>
      <p:sp>
        <p:nvSpPr>
          <p:cNvPr id="23" name="TextBox 23"/>
          <p:cNvSpPr txBox="1"/>
          <p:nvPr/>
        </p:nvSpPr>
        <p:spPr>
          <a:xfrm>
            <a:off x="410645" y="2505423"/>
            <a:ext cx="363855" cy="2567940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量化与质化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560094" y="2674361"/>
            <a:ext cx="659130" cy="681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22%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137407" y="3589662"/>
            <a:ext cx="678180" cy="681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28%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760409" y="4532117"/>
            <a:ext cx="659130" cy="681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32%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Freeform 27"/>
          <p:cNvSpPr/>
          <p:nvPr/>
        </p:nvSpPr>
        <p:spPr>
          <a:xfrm flipV="1">
            <a:off x="11652113" y="1325003"/>
            <a:ext cx="127736" cy="1856499"/>
          </a:xfrm>
          <a:custGeom>
            <a:avLst/>
            <a:gdLst/>
            <a:ahLst/>
            <a:cxnLst/>
            <a:rect l="l" t="t" r="r" b="b"/>
            <a:pathLst>
              <a:path w="164578" h="3451885">
                <a:moveTo>
                  <a:pt x="53596" y="0"/>
                </a:moveTo>
                <a:lnTo>
                  <a:pt x="111196" y="0"/>
                </a:lnTo>
                <a:lnTo>
                  <a:pt x="111196" y="3272458"/>
                </a:lnTo>
                <a:lnTo>
                  <a:pt x="164578" y="3272458"/>
                </a:lnTo>
                <a:lnTo>
                  <a:pt x="82289" y="3451885"/>
                </a:lnTo>
                <a:lnTo>
                  <a:pt x="0" y="3272458"/>
                </a:lnTo>
                <a:lnTo>
                  <a:pt x="53596" y="3272458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28" name="TextBox 28"/>
          <p:cNvSpPr txBox="1"/>
          <p:nvPr/>
        </p:nvSpPr>
        <p:spPr>
          <a:xfrm>
            <a:off x="11529433" y="3206460"/>
            <a:ext cx="382905" cy="1005840"/>
          </a:xfrm>
          <a:prstGeom prst="rect">
            <a:avLst/>
          </a:prstGeom>
          <a:noFill/>
        </p:spPr>
        <p:txBody>
          <a:bodyPr vert="eaVert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监控架构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AutoShape 29"/>
          <p:cNvSpPr/>
          <p:nvPr/>
        </p:nvSpPr>
        <p:spPr>
          <a:xfrm flipV="1">
            <a:off x="11692499" y="4277847"/>
            <a:ext cx="45719" cy="1792115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0" name="Freeform 30"/>
          <p:cNvSpPr/>
          <p:nvPr/>
        </p:nvSpPr>
        <p:spPr>
          <a:xfrm>
            <a:off x="8763206" y="1321727"/>
            <a:ext cx="1088402" cy="1955731"/>
          </a:xfrm>
          <a:custGeom>
            <a:avLst/>
            <a:gdLst/>
            <a:ahLst/>
            <a:cxnLst/>
            <a:rect l="l" t="t" r="r" b="b"/>
            <a:pathLst>
              <a:path w="1088402" h="1955731">
                <a:moveTo>
                  <a:pt x="544201" y="0"/>
                </a:moveTo>
                <a:lnTo>
                  <a:pt x="1088402" y="690243"/>
                </a:lnTo>
                <a:lnTo>
                  <a:pt x="890122" y="690243"/>
                </a:lnTo>
                <a:lnTo>
                  <a:pt x="890122" y="1079223"/>
                </a:lnTo>
                <a:lnTo>
                  <a:pt x="199323" y="1955731"/>
                </a:lnTo>
                <a:lnTo>
                  <a:pt x="198280" y="1955731"/>
                </a:lnTo>
                <a:lnTo>
                  <a:pt x="198280" y="690243"/>
                </a:lnTo>
                <a:lnTo>
                  <a:pt x="0" y="690243"/>
                </a:lnTo>
                <a:lnTo>
                  <a:pt x="544201" y="0"/>
                </a:lnTo>
              </a:path>
            </a:pathLst>
          </a:custGeom>
          <a:solidFill>
            <a:schemeClr val="accent3">
              <a:alpha val="100000"/>
              <a:lumMod val="60000"/>
              <a:lumOff val="40000"/>
            </a:schemeClr>
          </a:solidFill>
        </p:spPr>
      </p:sp>
      <p:sp>
        <p:nvSpPr>
          <p:cNvPr id="31" name="TextBox 31"/>
          <p:cNvSpPr txBox="1"/>
          <p:nvPr/>
        </p:nvSpPr>
        <p:spPr>
          <a:xfrm>
            <a:off x="8988462" y="1745483"/>
            <a:ext cx="659130" cy="3962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10%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546893" y="3684006"/>
            <a:ext cx="3950552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通过QMS系统自动采集生产过程质量数据、检验结果及偏差记录。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546893" y="4598406"/>
            <a:ext cx="4549107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基于SPC等工具进行KPI趋势分析，识别质量波动并触发预警机制。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46893" y="5520521"/>
            <a:ext cx="5071586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根据KPI偏离情况启动CAPA流程，形成质量改进措施并验证有效性。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546893" y="2755128"/>
            <a:ext cx="3440727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设计KPI数据采集方法、阈值设定规则及异常判定标准。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1129798" y="1704636"/>
            <a:ext cx="3960000" cy="643944"/>
          </a:xfrm>
          <a:prstGeom prst="parallelogram">
            <a:avLst>
              <a:gd name="adj" fmla="val 77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7" name="AutoShape 37"/>
          <p:cNvSpPr/>
          <p:nvPr/>
        </p:nvSpPr>
        <p:spPr>
          <a:xfrm>
            <a:off x="7542623" y="1893843"/>
            <a:ext cx="796980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8%</a:t>
            </a:r>
            <a:endParaRPr lang="en-US" sz="1100"/>
          </a:p>
        </p:txBody>
      </p:sp>
      <p:sp>
        <p:nvSpPr>
          <p:cNvPr id="38" name="AutoShape 38"/>
          <p:cNvSpPr/>
          <p:nvPr/>
        </p:nvSpPr>
        <p:spPr>
          <a:xfrm>
            <a:off x="1546893" y="1823971"/>
            <a:ext cx="3048850" cy="44319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明确QMS关键绩效指标（KPI）监控目标及预期质量改进效果。</a:t>
            </a:r>
            <a:endParaRPr lang="en-US" sz="1100"/>
          </a:p>
        </p:txBody>
      </p:sp>
      <p:cxnSp>
        <p:nvCxnSpPr>
          <p:cNvPr id="39" name="Connector 39"/>
          <p:cNvCxnSpPr/>
          <p:nvPr/>
        </p:nvCxnSpPr>
        <p:spPr>
          <a:xfrm>
            <a:off x="4597565" y="2348580"/>
            <a:ext cx="2461678" cy="3715512"/>
          </a:xfrm>
          <a:prstGeom prst="line">
            <a:avLst/>
          </a:prstGeom>
          <a:ln w="63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0">
            <a:schemeClr val="accent4"/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0" name="TextBox 4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关键绩效指标（KPI）监控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5700" y="1701094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成本节约测算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65700" y="3875308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用户满意度调查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10539" y="2205325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统计流程标准化覆盖率及执行率，衡量系统对统一质量标准的推动作用。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10539" y="1701094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标准化水平提升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10539" y="4380130"/>
            <a:ext cx="3409950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评估系统是否打破信息孤岛，促进研发、生产、质检等部门的协作，缩短问题解决周期。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10539" y="3875308"/>
            <a:ext cx="3423043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跨部门协同效率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22541" y="5507338"/>
            <a:ext cx="343852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分析系统在预防质量事故、降低合规风险方面的表现，例如通过历史数据预测潜在问题并提前干预。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6738" y="5021566"/>
            <a:ext cx="3438525" cy="4953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风险控制能力评估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5700" y="2205325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对比实施数字化QMS前后的质量相关成本（如返工、报废等），量化系统带来的直接经济效益。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5700" y="4380130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通过问卷或访谈收集一线员工和管理层对系统易用性、功能完备性的反馈，识别改进需求。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系统应用效果评估与价值分析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527532" y="1590406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 rot="4275690">
            <a:off x="6785438" y="2506602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2700000" flipH="1">
            <a:off x="4584703" y="2469836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 rot="-8546356" flipH="1">
            <a:off x="4774012" y="4013018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7" name="AutoShape 17"/>
          <p:cNvSpPr/>
          <p:nvPr/>
        </p:nvSpPr>
        <p:spPr>
          <a:xfrm rot="8546493" flipH="1">
            <a:off x="6327203" y="4006453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8" name="Freeform 18"/>
          <p:cNvSpPr/>
          <p:nvPr/>
        </p:nvSpPr>
        <p:spPr>
          <a:xfrm>
            <a:off x="5803666" y="2981611"/>
            <a:ext cx="676277" cy="676277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7640" y="0"/>
                </a:moveTo>
                <a:lnTo>
                  <a:pt x="182880" y="0"/>
                </a:lnTo>
                <a:lnTo>
                  <a:pt x="182880" y="45720"/>
                </a:lnTo>
                <a:lnTo>
                  <a:pt x="228600" y="152400"/>
                </a:lnTo>
                <a:lnTo>
                  <a:pt x="228600" y="274320"/>
                </a:lnTo>
                <a:cubicBezTo>
                  <a:pt x="228600" y="291151"/>
                  <a:pt x="214951" y="304800"/>
                  <a:pt x="198120" y="304800"/>
                </a:cubicBezTo>
                <a:lnTo>
                  <a:pt x="198120" y="304800"/>
                </a:lnTo>
                <a:lnTo>
                  <a:pt x="76200" y="304800"/>
                </a:lnTo>
                <a:cubicBezTo>
                  <a:pt x="59436" y="304800"/>
                  <a:pt x="40996" y="291998"/>
                  <a:pt x="35052" y="276149"/>
                </a:cubicBezTo>
                <a:lnTo>
                  <a:pt x="0" y="182880"/>
                </a:lnTo>
                <a:lnTo>
                  <a:pt x="0" y="152400"/>
                </a:lnTo>
                <a:cubicBezTo>
                  <a:pt x="0" y="135569"/>
                  <a:pt x="13649" y="121920"/>
                  <a:pt x="30480" y="121920"/>
                </a:cubicBezTo>
                <a:lnTo>
                  <a:pt x="30480" y="121920"/>
                </a:lnTo>
                <a:lnTo>
                  <a:pt x="137160" y="121920"/>
                </a:lnTo>
                <a:lnTo>
                  <a:pt x="137160" y="30480"/>
                </a:lnTo>
                <a:cubicBezTo>
                  <a:pt x="137160" y="13649"/>
                  <a:pt x="150809" y="0"/>
                  <a:pt x="167640" y="0"/>
                </a:cubicBezTo>
                <a:lnTo>
                  <a:pt x="167640" y="0"/>
                </a:lnTo>
                <a:close/>
              </a:path>
              <a:path w="304800" h="304800">
                <a:moveTo>
                  <a:pt x="259080" y="152400"/>
                </a:moveTo>
                <a:lnTo>
                  <a:pt x="304800" y="152400"/>
                </a:lnTo>
                <a:lnTo>
                  <a:pt x="304800" y="304800"/>
                </a:lnTo>
                <a:lnTo>
                  <a:pt x="259080" y="304800"/>
                </a:lnTo>
                <a:lnTo>
                  <a:pt x="259080" y="15240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4438" y="5467531"/>
            <a:ext cx="4093945" cy="764921"/>
          </a:xfrm>
          <a:custGeom>
            <a:avLst/>
            <a:gdLst/>
            <a:ahLst/>
            <a:cxnLst/>
            <a:rect l="l" t="t" r="r" b="b"/>
            <a:pathLst>
              <a:path w="4093945" h="764921">
                <a:moveTo>
                  <a:pt x="945285" y="0"/>
                </a:moveTo>
                <a:lnTo>
                  <a:pt x="4093945" y="0"/>
                </a:lnTo>
                <a:lnTo>
                  <a:pt x="4093945" y="764921"/>
                </a:lnTo>
                <a:lnTo>
                  <a:pt x="0" y="764921"/>
                </a:lnTo>
                <a:lnTo>
                  <a:pt x="141807" y="713019"/>
                </a:lnTo>
                <a:cubicBezTo>
                  <a:pt x="444059" y="585177"/>
                  <a:pt x="701225" y="371613"/>
                  <a:pt x="882829" y="102805"/>
                </a:cubicBezTo>
                <a:lnTo>
                  <a:pt x="945285" y="0"/>
                </a:lnTo>
              </a:path>
            </a:pathLst>
          </a:custGeom>
          <a:solidFill>
            <a:schemeClr val="accent4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355377" y="5467531"/>
            <a:ext cx="4136941" cy="764921"/>
          </a:xfrm>
          <a:custGeom>
            <a:avLst/>
            <a:gdLst/>
            <a:ahLst/>
            <a:cxnLst/>
            <a:rect l="l" t="t" r="r" b="b"/>
            <a:pathLst>
              <a:path w="4136941" h="764921">
                <a:moveTo>
                  <a:pt x="0" y="0"/>
                </a:moveTo>
                <a:lnTo>
                  <a:pt x="143448" y="0"/>
                </a:lnTo>
                <a:lnTo>
                  <a:pt x="296886" y="0"/>
                </a:lnTo>
                <a:lnTo>
                  <a:pt x="3191655" y="0"/>
                </a:lnTo>
                <a:lnTo>
                  <a:pt x="3254111" y="102805"/>
                </a:lnTo>
                <a:cubicBezTo>
                  <a:pt x="3435715" y="371613"/>
                  <a:pt x="3692881" y="585177"/>
                  <a:pt x="3995133" y="713019"/>
                </a:cubicBezTo>
                <a:lnTo>
                  <a:pt x="4136941" y="764921"/>
                </a:lnTo>
                <a:lnTo>
                  <a:pt x="143448" y="764921"/>
                </a:lnTo>
                <a:lnTo>
                  <a:pt x="143448" y="763674"/>
                </a:lnTo>
                <a:lnTo>
                  <a:pt x="0" y="763674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346015" y="1281356"/>
            <a:ext cx="11462368" cy="1570405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3396000" y="3013217"/>
            <a:ext cx="2645692" cy="3217988"/>
          </a:xfrm>
          <a:custGeom>
            <a:avLst/>
            <a:gdLst/>
            <a:ahLst/>
            <a:cxnLst/>
            <a:rect l="l" t="t" r="r" b="b"/>
            <a:pathLst>
              <a:path w="3255742" h="3960000">
                <a:moveTo>
                  <a:pt x="1980000" y="0"/>
                </a:moveTo>
                <a:cubicBezTo>
                  <a:pt x="2458417" y="0"/>
                  <a:pt x="2897203" y="169677"/>
                  <a:pt x="3239464" y="452136"/>
                </a:cubicBezTo>
                <a:lnTo>
                  <a:pt x="3255741" y="466930"/>
                </a:lnTo>
                <a:lnTo>
                  <a:pt x="3201432" y="516289"/>
                </a:lnTo>
                <a:cubicBezTo>
                  <a:pt x="2826836" y="890886"/>
                  <a:pt x="2595143" y="1408386"/>
                  <a:pt x="2595143" y="1980000"/>
                </a:cubicBezTo>
                <a:cubicBezTo>
                  <a:pt x="2595143" y="2551615"/>
                  <a:pt x="2826836" y="3069115"/>
                  <a:pt x="3201432" y="3443711"/>
                </a:cubicBezTo>
                <a:lnTo>
                  <a:pt x="3255742" y="3493071"/>
                </a:lnTo>
                <a:lnTo>
                  <a:pt x="3239464" y="3507864"/>
                </a:lnTo>
                <a:cubicBezTo>
                  <a:pt x="2897203" y="3790323"/>
                  <a:pt x="2458417" y="3960000"/>
                  <a:pt x="1980000" y="3960000"/>
                </a:cubicBez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5578010" y="3120955"/>
            <a:ext cx="3217990" cy="3110250"/>
          </a:xfrm>
          <a:custGeom>
            <a:avLst/>
            <a:gdLst/>
            <a:ahLst/>
            <a:cxnLst/>
            <a:rect l="l" t="t" r="r" b="b"/>
            <a:pathLst>
              <a:path w="3960000" h="3827420">
                <a:moveTo>
                  <a:pt x="2687816" y="0"/>
                </a:moveTo>
                <a:lnTo>
                  <a:pt x="2750705" y="23018"/>
                </a:lnTo>
                <a:cubicBezTo>
                  <a:pt x="3461357" y="323599"/>
                  <a:pt x="3960000" y="1027277"/>
                  <a:pt x="3960000" y="1847420"/>
                </a:cubicBezTo>
                <a:cubicBezTo>
                  <a:pt x="3960000" y="2940944"/>
                  <a:pt x="3073524" y="3827420"/>
                  <a:pt x="1980000" y="3827420"/>
                </a:cubicBezTo>
                <a:cubicBezTo>
                  <a:pt x="886476" y="3827420"/>
                  <a:pt x="0" y="2940944"/>
                  <a:pt x="0" y="1847420"/>
                </a:cubicBezTo>
                <a:lnTo>
                  <a:pt x="4880" y="1750793"/>
                </a:lnTo>
                <a:lnTo>
                  <a:pt x="14617" y="1754357"/>
                </a:lnTo>
                <a:cubicBezTo>
                  <a:pt x="209071" y="1814838"/>
                  <a:pt x="415817" y="1847420"/>
                  <a:pt x="630172" y="1847420"/>
                </a:cubicBezTo>
                <a:cubicBezTo>
                  <a:pt x="1630498" y="1847420"/>
                  <a:pt x="2465097" y="1137861"/>
                  <a:pt x="2658117" y="194597"/>
                </a:cubicBezTo>
                <a:lnTo>
                  <a:pt x="2687816" y="0"/>
                </a:lnTo>
              </a:path>
            </a:pathLst>
          </a:custGeom>
          <a:solidFill>
            <a:schemeClr val="accent4">
              <a:alpha val="100000"/>
            </a:schemeClr>
          </a:solidFill>
        </p:spPr>
      </p:sp>
      <p:sp>
        <p:nvSpPr>
          <p:cNvPr id="7" name="Freeform 7"/>
          <p:cNvSpPr/>
          <p:nvPr/>
        </p:nvSpPr>
        <p:spPr>
          <a:xfrm>
            <a:off x="4481109" y="1327010"/>
            <a:ext cx="3217990" cy="3106125"/>
          </a:xfrm>
          <a:custGeom>
            <a:avLst/>
            <a:gdLst/>
            <a:ahLst/>
            <a:cxnLst/>
            <a:rect l="l" t="t" r="r" b="b"/>
            <a:pathLst>
              <a:path w="3960000" h="3822344">
                <a:moveTo>
                  <a:pt x="1980000" y="0"/>
                </a:moveTo>
                <a:cubicBezTo>
                  <a:pt x="3073524" y="0"/>
                  <a:pt x="3960000" y="886476"/>
                  <a:pt x="3960000" y="1980000"/>
                </a:cubicBezTo>
                <a:cubicBezTo>
                  <a:pt x="3960000" y="2800143"/>
                  <a:pt x="3461357" y="3503822"/>
                  <a:pt x="2750705" y="3804402"/>
                </a:cubicBezTo>
                <a:lnTo>
                  <a:pt x="2701684" y="3822344"/>
                </a:lnTo>
                <a:lnTo>
                  <a:pt x="2672630" y="3631974"/>
                </a:lnTo>
                <a:cubicBezTo>
                  <a:pt x="2479610" y="2688710"/>
                  <a:pt x="1645011" y="1979151"/>
                  <a:pt x="644685" y="1979151"/>
                </a:cubicBezTo>
                <a:cubicBezTo>
                  <a:pt x="430330" y="1979151"/>
                  <a:pt x="223584" y="2011733"/>
                  <a:pt x="29130" y="2072214"/>
                </a:cubicBezTo>
                <a:lnTo>
                  <a:pt x="5101" y="2081009"/>
                </a:lnTo>
                <a:lnTo>
                  <a:pt x="0" y="1980000"/>
                </a:lnTo>
                <a:cubicBezTo>
                  <a:pt x="0" y="886476"/>
                  <a:pt x="886476" y="0"/>
                  <a:pt x="1980000" y="0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5489244" y="2464891"/>
            <a:ext cx="1295177" cy="3323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>
                <a:solidFill>
                  <a:srgbClr val="FBF6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目标量化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6826531" y="5032348"/>
            <a:ext cx="1260459" cy="3323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>
                <a:solidFill>
                  <a:srgbClr val="F9F6F7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CI/CD实施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4074593" y="5032348"/>
            <a:ext cx="1208401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>
                <a:solidFill>
                  <a:srgbClr val="FDF9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版本拆解</a:t>
            </a:r>
            <a:endParaRPr lang="en-US" sz="1100"/>
          </a:p>
        </p:txBody>
      </p:sp>
      <p:sp>
        <p:nvSpPr>
          <p:cNvPr id="11" name="TextBox 11"/>
          <p:cNvSpPr txBox="1"/>
          <p:nvPr/>
        </p:nvSpPr>
        <p:spPr>
          <a:xfrm flipH="1">
            <a:off x="1470530" y="1956659"/>
            <a:ext cx="275272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明确版本迭代目标值、验收标准及影响范围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 flipH="1">
            <a:off x="1470532" y="1630357"/>
            <a:ext cx="2915106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指标定义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298752" y="1665827"/>
            <a:ext cx="1500188" cy="345567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8598408" y="1750219"/>
            <a:ext cx="1149382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版本规划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8346377" y="1710880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16" name="Freeform 16"/>
          <p:cNvSpPr/>
          <p:nvPr/>
        </p:nvSpPr>
        <p:spPr>
          <a:xfrm rot="2700000">
            <a:off x="8442198" y="1762696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3">
                <a:alpha val="100000"/>
              </a:schemeClr>
            </a:solidFill>
            <a:prstDash val="solid"/>
          </a:ln>
        </p:spPr>
      </p:sp>
      <p:sp>
        <p:nvSpPr>
          <p:cNvPr id="17" name="AutoShape 17"/>
          <p:cNvSpPr/>
          <p:nvPr/>
        </p:nvSpPr>
        <p:spPr>
          <a:xfrm>
            <a:off x="9995726" y="1665827"/>
            <a:ext cx="1500188" cy="345567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10295477" y="1750219"/>
            <a:ext cx="1152525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路线设计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0043446" y="1710880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20" name="Freeform 20"/>
          <p:cNvSpPr/>
          <p:nvPr/>
        </p:nvSpPr>
        <p:spPr>
          <a:xfrm rot="2700000">
            <a:off x="10139172" y="1762696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3">
                <a:alpha val="100000"/>
              </a:schemeClr>
            </a:solidFill>
            <a:prstDash val="solid"/>
          </a:ln>
        </p:spPr>
      </p:sp>
      <p:sp>
        <p:nvSpPr>
          <p:cNvPr id="21" name="AutoShape 21"/>
          <p:cNvSpPr/>
          <p:nvPr/>
        </p:nvSpPr>
        <p:spPr>
          <a:xfrm>
            <a:off x="8298752" y="2137315"/>
            <a:ext cx="1500188" cy="345567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8598408" y="2221706"/>
            <a:ext cx="1152525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角色分配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8346377" y="2182368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24" name="Freeform 24"/>
          <p:cNvSpPr/>
          <p:nvPr/>
        </p:nvSpPr>
        <p:spPr>
          <a:xfrm rot="2700000">
            <a:off x="8442198" y="223418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3">
                <a:alpha val="100000"/>
              </a:schemeClr>
            </a:solidFill>
            <a:prstDash val="solid"/>
          </a:ln>
        </p:spPr>
      </p:sp>
      <p:sp>
        <p:nvSpPr>
          <p:cNvPr id="25" name="AutoShape 25"/>
          <p:cNvSpPr/>
          <p:nvPr/>
        </p:nvSpPr>
        <p:spPr>
          <a:xfrm>
            <a:off x="9995726" y="2137315"/>
            <a:ext cx="1500188" cy="345567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26" name="TextBox 26"/>
          <p:cNvSpPr txBox="1"/>
          <p:nvPr/>
        </p:nvSpPr>
        <p:spPr>
          <a:xfrm>
            <a:off x="10295477" y="2221706"/>
            <a:ext cx="1152525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迭代评审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10043446" y="2182368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28" name="Freeform 28"/>
          <p:cNvSpPr/>
          <p:nvPr/>
        </p:nvSpPr>
        <p:spPr>
          <a:xfrm rot="2700000">
            <a:off x="10139172" y="223418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3">
                <a:alpha val="100000"/>
              </a:schemeClr>
            </a:solidFill>
            <a:prstDash val="solid"/>
          </a:ln>
        </p:spPr>
      </p:sp>
      <p:sp>
        <p:nvSpPr>
          <p:cNvPr id="29" name="TextBox 29"/>
          <p:cNvSpPr txBox="1"/>
          <p:nvPr/>
        </p:nvSpPr>
        <p:spPr>
          <a:xfrm>
            <a:off x="84288" y="5671682"/>
            <a:ext cx="4192905" cy="3486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>
                <a:solidFill>
                  <a:srgbClr val="F6F4F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敏捷迭代计划</a:t>
            </a:r>
            <a:endParaRPr lang="en-US" sz="1800">
              <a:solidFill>
                <a:srgbClr val="F6F4F4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30821" y="5665325"/>
            <a:ext cx="3745230" cy="3486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>
                <a:solidFill>
                  <a:srgbClr val="FB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自动化流水线</a:t>
            </a:r>
            <a:endParaRPr lang="en-US" sz="1800">
              <a:solidFill>
                <a:srgbClr val="FB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66166" y="1653159"/>
            <a:ext cx="792004" cy="7920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20573" y="8675"/>
                </a:moveTo>
                <a:cubicBezTo>
                  <a:pt x="19576" y="7884"/>
                  <a:pt x="19068" y="6656"/>
                  <a:pt x="19213" y="5391"/>
                </a:cubicBezTo>
                <a:cubicBezTo>
                  <a:pt x="19309" y="4564"/>
                  <a:pt x="19026" y="3752"/>
                  <a:pt x="18437" y="3163"/>
                </a:cubicBezTo>
                <a:cubicBezTo>
                  <a:pt x="17848" y="2574"/>
                  <a:pt x="17036" y="2291"/>
                  <a:pt x="16208" y="2387"/>
                </a:cubicBezTo>
                <a:cubicBezTo>
                  <a:pt x="14943" y="2532"/>
                  <a:pt x="13716" y="2024"/>
                  <a:pt x="12925" y="1027"/>
                </a:cubicBezTo>
                <a:cubicBezTo>
                  <a:pt x="12407" y="374"/>
                  <a:pt x="11633" y="0"/>
                  <a:pt x="10800" y="0"/>
                </a:cubicBezTo>
                <a:cubicBezTo>
                  <a:pt x="9967" y="0"/>
                  <a:pt x="9193" y="374"/>
                  <a:pt x="8675" y="1027"/>
                </a:cubicBezTo>
                <a:cubicBezTo>
                  <a:pt x="7884" y="2024"/>
                  <a:pt x="6657" y="2532"/>
                  <a:pt x="5392" y="2387"/>
                </a:cubicBezTo>
                <a:cubicBezTo>
                  <a:pt x="4564" y="2291"/>
                  <a:pt x="3752" y="2574"/>
                  <a:pt x="3163" y="3163"/>
                </a:cubicBezTo>
                <a:cubicBezTo>
                  <a:pt x="2574" y="3752"/>
                  <a:pt x="2291" y="4564"/>
                  <a:pt x="2387" y="5392"/>
                </a:cubicBezTo>
                <a:cubicBezTo>
                  <a:pt x="2532" y="6656"/>
                  <a:pt x="2024" y="7884"/>
                  <a:pt x="1026" y="8675"/>
                </a:cubicBezTo>
                <a:cubicBezTo>
                  <a:pt x="374" y="9193"/>
                  <a:pt x="0" y="9967"/>
                  <a:pt x="0" y="10800"/>
                </a:cubicBezTo>
                <a:cubicBezTo>
                  <a:pt x="0" y="11633"/>
                  <a:pt x="374" y="12407"/>
                  <a:pt x="1026" y="12925"/>
                </a:cubicBezTo>
                <a:cubicBezTo>
                  <a:pt x="2024" y="13716"/>
                  <a:pt x="2532" y="14944"/>
                  <a:pt x="2387" y="16209"/>
                </a:cubicBezTo>
                <a:cubicBezTo>
                  <a:pt x="2291" y="17036"/>
                  <a:pt x="2574" y="17848"/>
                  <a:pt x="3163" y="18437"/>
                </a:cubicBezTo>
                <a:cubicBezTo>
                  <a:pt x="3752" y="19026"/>
                  <a:pt x="4565" y="19309"/>
                  <a:pt x="5392" y="19213"/>
                </a:cubicBezTo>
                <a:cubicBezTo>
                  <a:pt x="6656" y="19068"/>
                  <a:pt x="7884" y="19576"/>
                  <a:pt x="8675" y="20573"/>
                </a:cubicBezTo>
                <a:cubicBezTo>
                  <a:pt x="9193" y="21226"/>
                  <a:pt x="9967" y="21600"/>
                  <a:pt x="10800" y="21600"/>
                </a:cubicBezTo>
                <a:cubicBezTo>
                  <a:pt x="11633" y="21600"/>
                  <a:pt x="12407" y="21226"/>
                  <a:pt x="12925" y="20573"/>
                </a:cubicBezTo>
                <a:cubicBezTo>
                  <a:pt x="13716" y="19576"/>
                  <a:pt x="14943" y="19068"/>
                  <a:pt x="16208" y="19213"/>
                </a:cubicBezTo>
                <a:cubicBezTo>
                  <a:pt x="17036" y="19308"/>
                  <a:pt x="17848" y="19026"/>
                  <a:pt x="18437" y="18437"/>
                </a:cubicBezTo>
                <a:cubicBezTo>
                  <a:pt x="19026" y="17848"/>
                  <a:pt x="19309" y="17036"/>
                  <a:pt x="19213" y="16208"/>
                </a:cubicBezTo>
                <a:cubicBezTo>
                  <a:pt x="19068" y="14944"/>
                  <a:pt x="19576" y="13716"/>
                  <a:pt x="20574" y="12925"/>
                </a:cubicBezTo>
                <a:cubicBezTo>
                  <a:pt x="21226" y="12407"/>
                  <a:pt x="21600" y="11633"/>
                  <a:pt x="21600" y="10800"/>
                </a:cubicBezTo>
                <a:cubicBezTo>
                  <a:pt x="21600" y="9967"/>
                  <a:pt x="21226" y="9193"/>
                  <a:pt x="20573" y="8675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2" name="TextBox 3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8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持续改进机制与版本升级管理</a:t>
            </a:r>
            <a:endParaRPr lang="en-US" sz="28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750325" y="1867444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9F9F9">
              <a:alpha val="100000"/>
            </a:srgbClr>
          </a:solidFill>
        </p:spPr>
      </p:sp>
      <p:sp>
        <p:nvSpPr>
          <p:cNvPr id="34" name="Freeform 34"/>
          <p:cNvSpPr/>
          <p:nvPr/>
        </p:nvSpPr>
        <p:spPr>
          <a:xfrm>
            <a:off x="5882161" y="1641869"/>
            <a:ext cx="629580" cy="629580"/>
          </a:xfrm>
          <a:custGeom>
            <a:avLst/>
            <a:gdLst/>
            <a:ahLst/>
            <a:cxnLst/>
            <a:rect l="l" t="t" r="r" b="b"/>
            <a:pathLst>
              <a:path w="361950" h="304800">
                <a:moveTo>
                  <a:pt x="202444" y="169259"/>
                </a:moveTo>
                <a:cubicBezTo>
                  <a:pt x="202444" y="169259"/>
                  <a:pt x="207007" y="107880"/>
                  <a:pt x="150762" y="100870"/>
                </a:cubicBezTo>
                <a:cubicBezTo>
                  <a:pt x="102546" y="95945"/>
                  <a:pt x="87878" y="140751"/>
                  <a:pt x="87878" y="140751"/>
                </a:cubicBezTo>
                <a:cubicBezTo>
                  <a:pt x="87878" y="140751"/>
                  <a:pt x="73362" y="126787"/>
                  <a:pt x="53664" y="138189"/>
                </a:cubicBezTo>
                <a:cubicBezTo>
                  <a:pt x="36033" y="149076"/>
                  <a:pt x="39157" y="168993"/>
                  <a:pt x="39157" y="168993"/>
                </a:cubicBezTo>
                <a:cubicBezTo>
                  <a:pt x="39157" y="168993"/>
                  <a:pt x="0" y="176603"/>
                  <a:pt x="0" y="216513"/>
                </a:cubicBezTo>
                <a:cubicBezTo>
                  <a:pt x="1086" y="257061"/>
                  <a:pt x="42272" y="256051"/>
                  <a:pt x="42272" y="256051"/>
                </a:cubicBezTo>
                <a:lnTo>
                  <a:pt x="196320" y="256451"/>
                </a:lnTo>
                <a:cubicBezTo>
                  <a:pt x="196320" y="256451"/>
                  <a:pt x="233191" y="256889"/>
                  <a:pt x="239906" y="218894"/>
                </a:cubicBezTo>
                <a:cubicBezTo>
                  <a:pt x="242497" y="177432"/>
                  <a:pt x="202444" y="169259"/>
                  <a:pt x="202444" y="169259"/>
                </a:cubicBezTo>
                <a:close/>
              </a:path>
              <a:path w="361950" h="304800">
                <a:moveTo>
                  <a:pt x="308486" y="174822"/>
                </a:moveTo>
                <a:cubicBezTo>
                  <a:pt x="308486" y="135360"/>
                  <a:pt x="276511" y="103384"/>
                  <a:pt x="237049" y="103384"/>
                </a:cubicBezTo>
                <a:cubicBezTo>
                  <a:pt x="230372" y="103384"/>
                  <a:pt x="216179" y="105556"/>
                  <a:pt x="202178" y="112805"/>
                </a:cubicBezTo>
                <a:cubicBezTo>
                  <a:pt x="202178" y="112824"/>
                  <a:pt x="193424" y="118777"/>
                  <a:pt x="193424" y="118777"/>
                </a:cubicBezTo>
                <a:cubicBezTo>
                  <a:pt x="193424" y="118777"/>
                  <a:pt x="207283" y="131359"/>
                  <a:pt x="208474" y="164697"/>
                </a:cubicBezTo>
                <a:cubicBezTo>
                  <a:pt x="208474" y="165287"/>
                  <a:pt x="245183" y="174708"/>
                  <a:pt x="245183" y="212808"/>
                </a:cubicBezTo>
                <a:cubicBezTo>
                  <a:pt x="245183" y="239001"/>
                  <a:pt x="231277" y="246202"/>
                  <a:pt x="231277" y="246202"/>
                </a:cubicBezTo>
                <a:lnTo>
                  <a:pt x="237049" y="246259"/>
                </a:lnTo>
                <a:cubicBezTo>
                  <a:pt x="237049" y="246259"/>
                  <a:pt x="308486" y="231381"/>
                  <a:pt x="308486" y="174822"/>
                </a:cubicBezTo>
                <a:close/>
              </a:path>
              <a:path w="361950" h="304800">
                <a:moveTo>
                  <a:pt x="237049" y="53378"/>
                </a:moveTo>
                <a:lnTo>
                  <a:pt x="216960" y="93564"/>
                </a:lnTo>
                <a:lnTo>
                  <a:pt x="257146" y="93564"/>
                </a:lnTo>
                <a:lnTo>
                  <a:pt x="237049" y="53378"/>
                </a:lnTo>
                <a:close/>
              </a:path>
              <a:path w="361950" h="304800">
                <a:moveTo>
                  <a:pt x="322878" y="88687"/>
                </a:moveTo>
                <a:lnTo>
                  <a:pt x="280254" y="102889"/>
                </a:lnTo>
                <a:lnTo>
                  <a:pt x="308667" y="131302"/>
                </a:lnTo>
                <a:lnTo>
                  <a:pt x="322878" y="88687"/>
                </a:lnTo>
                <a:close/>
              </a:path>
              <a:path w="361950" h="304800">
                <a:moveTo>
                  <a:pt x="318011" y="195205"/>
                </a:moveTo>
                <a:lnTo>
                  <a:pt x="358197" y="175117"/>
                </a:lnTo>
                <a:lnTo>
                  <a:pt x="318011" y="155029"/>
                </a:lnTo>
                <a:lnTo>
                  <a:pt x="318011" y="195205"/>
                </a:lnTo>
                <a:close/>
              </a:path>
              <a:path w="361950" h="304800">
                <a:moveTo>
                  <a:pt x="280264" y="246745"/>
                </a:moveTo>
                <a:lnTo>
                  <a:pt x="322888" y="260947"/>
                </a:lnTo>
                <a:lnTo>
                  <a:pt x="308686" y="218323"/>
                </a:lnTo>
                <a:lnTo>
                  <a:pt x="280264" y="246745"/>
                </a:lnTo>
              </a:path>
            </a:pathLst>
          </a:custGeom>
          <a:solidFill>
            <a:srgbClr val="FAFBFB">
              <a:alpha val="100000"/>
            </a:srgbClr>
          </a:solidFill>
        </p:spPr>
      </p:sp>
      <p:sp>
        <p:nvSpPr>
          <p:cNvPr id="35" name="Freeform 35"/>
          <p:cNvSpPr/>
          <p:nvPr/>
        </p:nvSpPr>
        <p:spPr>
          <a:xfrm>
            <a:off x="4385638" y="4139980"/>
            <a:ext cx="586311" cy="586311"/>
          </a:xfrm>
          <a:custGeom>
            <a:avLst/>
            <a:gdLst/>
            <a:ahLst/>
            <a:cxnLst/>
            <a:rect l="l" t="t" r="r" b="b"/>
            <a:pathLst>
              <a:path w="333375" h="304800">
                <a:moveTo>
                  <a:pt x="202444" y="162220"/>
                </a:moveTo>
                <a:cubicBezTo>
                  <a:pt x="202444" y="162220"/>
                  <a:pt x="207007" y="100841"/>
                  <a:pt x="150752" y="93840"/>
                </a:cubicBezTo>
                <a:cubicBezTo>
                  <a:pt x="102537" y="88916"/>
                  <a:pt x="87868" y="133721"/>
                  <a:pt x="87868" y="133721"/>
                </a:cubicBezTo>
                <a:cubicBezTo>
                  <a:pt x="87868" y="133721"/>
                  <a:pt x="73352" y="119758"/>
                  <a:pt x="53654" y="131159"/>
                </a:cubicBezTo>
                <a:cubicBezTo>
                  <a:pt x="36024" y="142046"/>
                  <a:pt x="39148" y="161963"/>
                  <a:pt x="39148" y="161963"/>
                </a:cubicBezTo>
                <a:cubicBezTo>
                  <a:pt x="39148" y="161963"/>
                  <a:pt x="0" y="169574"/>
                  <a:pt x="0" y="209493"/>
                </a:cubicBezTo>
                <a:cubicBezTo>
                  <a:pt x="1076" y="250031"/>
                  <a:pt x="42262" y="249022"/>
                  <a:pt x="42262" y="249022"/>
                </a:cubicBezTo>
                <a:lnTo>
                  <a:pt x="196310" y="249431"/>
                </a:lnTo>
                <a:cubicBezTo>
                  <a:pt x="196310" y="249431"/>
                  <a:pt x="233182" y="249860"/>
                  <a:pt x="239897" y="211874"/>
                </a:cubicBezTo>
                <a:cubicBezTo>
                  <a:pt x="242497" y="170412"/>
                  <a:pt x="202444" y="162220"/>
                  <a:pt x="202444" y="162220"/>
                </a:cubicBezTo>
                <a:close/>
              </a:path>
              <a:path w="333375" h="304800">
                <a:moveTo>
                  <a:pt x="297694" y="124130"/>
                </a:moveTo>
                <a:cubicBezTo>
                  <a:pt x="297694" y="124130"/>
                  <a:pt x="302257" y="62751"/>
                  <a:pt x="246012" y="55740"/>
                </a:cubicBezTo>
                <a:cubicBezTo>
                  <a:pt x="197796" y="50816"/>
                  <a:pt x="182537" y="96212"/>
                  <a:pt x="182537" y="96212"/>
                </a:cubicBezTo>
                <a:cubicBezTo>
                  <a:pt x="182537" y="96212"/>
                  <a:pt x="210626" y="112509"/>
                  <a:pt x="211817" y="156562"/>
                </a:cubicBezTo>
                <a:cubicBezTo>
                  <a:pt x="229676" y="161925"/>
                  <a:pt x="248707" y="176660"/>
                  <a:pt x="249307" y="211188"/>
                </a:cubicBezTo>
                <a:lnTo>
                  <a:pt x="291560" y="211341"/>
                </a:lnTo>
                <a:cubicBezTo>
                  <a:pt x="291560" y="211341"/>
                  <a:pt x="328432" y="211769"/>
                  <a:pt x="335147" y="173784"/>
                </a:cubicBezTo>
                <a:cubicBezTo>
                  <a:pt x="337747" y="132302"/>
                  <a:pt x="297694" y="124130"/>
                  <a:pt x="297694" y="124130"/>
                </a:cubicBezTo>
              </a:path>
            </a:pathLst>
          </a:custGeom>
          <a:solidFill>
            <a:srgbClr val="F4F6F6">
              <a:alpha val="100000"/>
            </a:srgbClr>
          </a:solidFill>
        </p:spPr>
      </p:sp>
      <p:sp>
        <p:nvSpPr>
          <p:cNvPr id="36" name="Freeform 36"/>
          <p:cNvSpPr/>
          <p:nvPr/>
        </p:nvSpPr>
        <p:spPr>
          <a:xfrm>
            <a:off x="7187005" y="4139980"/>
            <a:ext cx="624654" cy="624654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4F6F6">
              <a:alpha val="100000"/>
            </a:srgbClr>
          </a:solidFill>
        </p:spPr>
      </p:sp>
      <p:sp>
        <p:nvSpPr>
          <p:cNvPr id="37" name="AutoShape 37"/>
          <p:cNvSpPr/>
          <p:nvPr/>
        </p:nvSpPr>
        <p:spPr>
          <a:xfrm>
            <a:off x="9012269" y="3277267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38" name="AutoShape 38"/>
          <p:cNvSpPr/>
          <p:nvPr/>
        </p:nvSpPr>
        <p:spPr>
          <a:xfrm>
            <a:off x="8991695" y="3803938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39" name="AutoShape 39"/>
          <p:cNvSpPr/>
          <p:nvPr/>
        </p:nvSpPr>
        <p:spPr>
          <a:xfrm>
            <a:off x="9012269" y="4344638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40" name="AutoShape 40"/>
          <p:cNvSpPr/>
          <p:nvPr/>
        </p:nvSpPr>
        <p:spPr>
          <a:xfrm>
            <a:off x="9010745" y="4878614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41" name="TextBox 41"/>
          <p:cNvSpPr txBox="1"/>
          <p:nvPr/>
        </p:nvSpPr>
        <p:spPr>
          <a:xfrm>
            <a:off x="9391364" y="3327845"/>
            <a:ext cx="1906905" cy="2628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D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任务卡</a:t>
            </a:r>
            <a:endParaRPr lang="en-US" sz="1200">
              <a:solidFill>
                <a:srgbClr val="FD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381839" y="3835432"/>
            <a:ext cx="1906905" cy="300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>
                <a:solidFill>
                  <a:srgbClr val="FD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优先级</a:t>
            </a:r>
            <a:endParaRPr lang="en-US" sz="1200">
              <a:solidFill>
                <a:srgbClr val="FDFCFC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391364" y="4406946"/>
            <a:ext cx="1906905" cy="2628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6F4F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协同开发</a:t>
            </a:r>
            <a:endParaRPr lang="en-US" sz="1200">
              <a:solidFill>
                <a:srgbClr val="F6F4F4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410414" y="4907756"/>
            <a:ext cx="1906905" cy="300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>
                <a:solidFill>
                  <a:srgbClr val="FB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质量门禁</a:t>
            </a:r>
            <a:endParaRPr lang="en-US" sz="1200">
              <a:solidFill>
                <a:srgbClr val="FB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AutoShape 45"/>
          <p:cNvSpPr/>
          <p:nvPr/>
        </p:nvSpPr>
        <p:spPr>
          <a:xfrm>
            <a:off x="9077420" y="3334417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46" name="Freeform 46"/>
          <p:cNvSpPr/>
          <p:nvPr/>
        </p:nvSpPr>
        <p:spPr>
          <a:xfrm rot="2700000">
            <a:off x="9176004" y="3383375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4">
                <a:alpha val="100000"/>
              </a:schemeClr>
            </a:solidFill>
            <a:prstDash val="solid"/>
          </a:ln>
        </p:spPr>
      </p:sp>
      <p:sp>
        <p:nvSpPr>
          <p:cNvPr id="47" name="AutoShape 47"/>
          <p:cNvSpPr/>
          <p:nvPr/>
        </p:nvSpPr>
        <p:spPr>
          <a:xfrm>
            <a:off x="9058370" y="3849848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48" name="Freeform 48"/>
          <p:cNvSpPr/>
          <p:nvPr/>
        </p:nvSpPr>
        <p:spPr>
          <a:xfrm rot="2700000">
            <a:off x="9147429" y="3911155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4">
                <a:alpha val="100000"/>
              </a:schemeClr>
            </a:solidFill>
            <a:prstDash val="solid"/>
          </a:ln>
        </p:spPr>
      </p:sp>
      <p:sp>
        <p:nvSpPr>
          <p:cNvPr id="49" name="AutoShape 49"/>
          <p:cNvSpPr/>
          <p:nvPr/>
        </p:nvSpPr>
        <p:spPr>
          <a:xfrm>
            <a:off x="9080278" y="4387120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50" name="Freeform 50"/>
          <p:cNvSpPr/>
          <p:nvPr/>
        </p:nvSpPr>
        <p:spPr>
          <a:xfrm rot="2700000">
            <a:off x="9176004" y="4439031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4">
                <a:alpha val="100000"/>
              </a:schemeClr>
            </a:solidFill>
            <a:prstDash val="solid"/>
          </a:ln>
        </p:spPr>
      </p:sp>
      <p:sp>
        <p:nvSpPr>
          <p:cNvPr id="51" name="AutoShape 51"/>
          <p:cNvSpPr/>
          <p:nvPr/>
        </p:nvSpPr>
        <p:spPr>
          <a:xfrm>
            <a:off x="9080278" y="4929854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52" name="Freeform 52"/>
          <p:cNvSpPr/>
          <p:nvPr/>
        </p:nvSpPr>
        <p:spPr>
          <a:xfrm rot="2700000">
            <a:off x="9176004" y="4981670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4">
                <a:alpha val="100000"/>
              </a:schemeClr>
            </a:solidFill>
            <a:prstDash val="solid"/>
          </a:ln>
        </p:spPr>
      </p:sp>
      <p:sp>
        <p:nvSpPr>
          <p:cNvPr id="53" name="AutoShape 53"/>
          <p:cNvSpPr/>
          <p:nvPr/>
        </p:nvSpPr>
        <p:spPr>
          <a:xfrm>
            <a:off x="566166" y="3277267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54" name="AutoShape 54"/>
          <p:cNvSpPr/>
          <p:nvPr/>
        </p:nvSpPr>
        <p:spPr>
          <a:xfrm>
            <a:off x="566166" y="3813463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55" name="AutoShape 55"/>
          <p:cNvSpPr/>
          <p:nvPr/>
        </p:nvSpPr>
        <p:spPr>
          <a:xfrm>
            <a:off x="566166" y="4340038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56" name="AutoShape 56"/>
          <p:cNvSpPr/>
          <p:nvPr/>
        </p:nvSpPr>
        <p:spPr>
          <a:xfrm>
            <a:off x="566166" y="4888139"/>
            <a:ext cx="2483739" cy="345567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57" name="TextBox 57"/>
          <p:cNvSpPr txBox="1"/>
          <p:nvPr/>
        </p:nvSpPr>
        <p:spPr>
          <a:xfrm>
            <a:off x="968216" y="3327845"/>
            <a:ext cx="2081689" cy="2724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9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需求分级</a:t>
            </a:r>
            <a:endParaRPr lang="en-US" sz="1200">
              <a:solidFill>
                <a:srgbClr val="F9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62168" y="3838990"/>
            <a:ext cx="2087737" cy="300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>
                <a:solidFill>
                  <a:srgbClr val="FBF9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任务拆解</a:t>
            </a:r>
            <a:endParaRPr lang="en-US" sz="1200">
              <a:solidFill>
                <a:srgbClr val="FBF9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968216" y="4387596"/>
            <a:ext cx="2081689" cy="2724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>
                <a:solidFill>
                  <a:srgbClr val="FF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资源调配</a:t>
            </a:r>
            <a:endParaRPr lang="en-US" sz="1200">
              <a:solidFill>
                <a:srgbClr val="FFFCFC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968216" y="4907756"/>
            <a:ext cx="2034207" cy="300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>
                <a:solidFill>
                  <a:srgbClr val="FD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风险预案</a:t>
            </a:r>
            <a:endParaRPr lang="en-US" sz="1200">
              <a:solidFill>
                <a:srgbClr val="FD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1" name="AutoShape 61"/>
          <p:cNvSpPr/>
          <p:nvPr/>
        </p:nvSpPr>
        <p:spPr>
          <a:xfrm>
            <a:off x="637985" y="3331464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62" name="Freeform 62"/>
          <p:cNvSpPr/>
          <p:nvPr/>
        </p:nvSpPr>
        <p:spPr>
          <a:xfrm rot="2700000">
            <a:off x="733711" y="3383375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3" name="AutoShape 63"/>
          <p:cNvSpPr/>
          <p:nvPr/>
        </p:nvSpPr>
        <p:spPr>
          <a:xfrm>
            <a:off x="637985" y="3859339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4" name="Freeform 64"/>
          <p:cNvSpPr/>
          <p:nvPr/>
        </p:nvSpPr>
        <p:spPr>
          <a:xfrm rot="2700000">
            <a:off x="733711" y="3911155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5" name="AutoShape 65"/>
          <p:cNvSpPr/>
          <p:nvPr/>
        </p:nvSpPr>
        <p:spPr>
          <a:xfrm>
            <a:off x="637985" y="4387120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6" name="Freeform 66"/>
          <p:cNvSpPr/>
          <p:nvPr/>
        </p:nvSpPr>
        <p:spPr>
          <a:xfrm rot="2700000">
            <a:off x="733711" y="4439031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7" name="AutoShape 67"/>
          <p:cNvSpPr/>
          <p:nvPr/>
        </p:nvSpPr>
        <p:spPr>
          <a:xfrm>
            <a:off x="637985" y="4929854"/>
            <a:ext cx="252031" cy="252031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8" name="Freeform 68"/>
          <p:cNvSpPr/>
          <p:nvPr/>
        </p:nvSpPr>
        <p:spPr>
          <a:xfrm rot="2700000">
            <a:off x="733711" y="4981670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2457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08125" y="1268413"/>
            <a:ext cx="9180513" cy="2351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标题 1"/>
          <p:cNvSpPr>
            <a:spLocks noGrp="1"/>
          </p:cNvSpPr>
          <p:nvPr>
            <p:ph type="ctrTitle"/>
          </p:nvPr>
        </p:nvSpPr>
        <p:spPr>
          <a:xfrm>
            <a:off x="4859338" y="4030663"/>
            <a:ext cx="2395537" cy="873125"/>
          </a:xfrm>
        </p:spPr>
        <p:txBody>
          <a:bodyPr wrap="square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defTabSz="914400" eaLnBrk="1" hangingPunct="1"/>
            <a:r>
              <a:rPr lang="en-US" altLang="zh-CN" sz="4800" dirty="0">
                <a:solidFill>
                  <a:srgbClr val="404040"/>
                </a:solidFill>
                <a:latin typeface="Eras Light ITC" panose="020B0402030504020804" pitchFamily="2" charset="0"/>
              </a:rPr>
              <a:t>Thanks </a:t>
            </a:r>
            <a:endParaRPr lang="zh-CN" altLang="en-US" sz="4800" dirty="0">
              <a:solidFill>
                <a:srgbClr val="404040"/>
              </a:solidFill>
              <a:latin typeface="Eras Light ITC" panose="020B0402030504020804" pitchFamily="2" charset="0"/>
              <a:ea typeface="Segoe UI" pitchFamily="2" charset="0"/>
            </a:endParaRPr>
          </a:p>
        </p:txBody>
      </p:sp>
      <p:sp>
        <p:nvSpPr>
          <p:cNvPr id="21507" name="副标题 2"/>
          <p:cNvSpPr>
            <a:spLocks noGrp="1"/>
          </p:cNvSpPr>
          <p:nvPr>
            <p:ph type="subTitle"/>
          </p:nvPr>
        </p:nvSpPr>
        <p:spPr>
          <a:xfrm>
            <a:off x="1524000" y="5332413"/>
            <a:ext cx="9144000" cy="1655762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 typeface="Arial" panose="020B0604020202090204" pitchFamily="34" charset="0"/>
              <a:defRPr/>
            </a:lvl1pPr>
            <a:lvl2pPr marL="457200" lvl="1" indent="0" algn="ctr">
              <a:buClrTx/>
              <a:buSzTx/>
              <a:buFont typeface="Arial" panose="020B0604020202090204" pitchFamily="34" charset="0"/>
              <a:defRPr/>
            </a:lvl2pPr>
            <a:lvl3pPr marL="914400" lvl="2" indent="0" algn="ctr">
              <a:buClrTx/>
              <a:buSzTx/>
              <a:buFont typeface="Arial" panose="020B0604020202090204" pitchFamily="34" charset="0"/>
              <a:defRPr/>
            </a:lvl3pPr>
            <a:lvl4pPr marL="1371600" lvl="3" indent="0" algn="ctr">
              <a:buClrTx/>
              <a:buSzTx/>
              <a:buFont typeface="Arial" panose="020B0604020202090204" pitchFamily="34" charset="0"/>
              <a:defRPr/>
            </a:lvl4pPr>
            <a:lvl5pPr marL="1828800" lvl="4" indent="0" algn="ctr">
              <a:buClrTx/>
              <a:buSzTx/>
              <a:buFont typeface="Arial" panose="020B0604020202090204" pitchFamily="34" charset="0"/>
              <a:defRPr/>
            </a:lvl5pPr>
          </a:lstStyle>
          <a:p>
            <a:pPr marL="0" lvl="0" indent="0" algn="ctr" defTabSz="914400" eaLnBrk="1" hangingPunct="1">
              <a:buNone/>
            </a:pPr>
            <a:r>
              <a:rPr lang="en-US" altLang="zh-CN" dirty="0">
                <a:solidFill>
                  <a:srgbClr val="404040"/>
                </a:solidFill>
                <a:latin typeface="Eras Light ITC" panose="020B0402030504020804" pitchFamily="2" charset="0"/>
              </a:rPr>
              <a:t> </a:t>
            </a:r>
            <a:endParaRPr lang="en-US" altLang="zh-CN" dirty="0">
              <a:solidFill>
                <a:srgbClr val="404040"/>
              </a:solidFill>
              <a:latin typeface="Eras Light ITC" panose="020B0402030504020804" pitchFamily="2" charset="0"/>
              <a:ea typeface="Segoe UI" pitchFamily="2" charset="0"/>
            </a:endParaRPr>
          </a:p>
        </p:txBody>
      </p:sp>
      <p:cxnSp>
        <p:nvCxnSpPr>
          <p:cNvPr id="21508" name="直接连接符 4"/>
          <p:cNvCxnSpPr/>
          <p:nvPr/>
        </p:nvCxnSpPr>
        <p:spPr>
          <a:xfrm>
            <a:off x="1524000" y="3762375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09" name="直接连接符 5"/>
          <p:cNvCxnSpPr/>
          <p:nvPr/>
        </p:nvCxnSpPr>
        <p:spPr>
          <a:xfrm>
            <a:off x="1524000" y="1122363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10" name="直接连接符 7"/>
          <p:cNvCxnSpPr/>
          <p:nvPr/>
        </p:nvCxnSpPr>
        <p:spPr>
          <a:xfrm>
            <a:off x="4195763" y="5172075"/>
            <a:ext cx="3800475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11" name="矩形 10"/>
          <p:cNvSpPr/>
          <p:nvPr/>
        </p:nvSpPr>
        <p:spPr>
          <a:xfrm>
            <a:off x="15240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sp>
        <p:nvSpPr>
          <p:cNvPr id="21512" name="矩形 15"/>
          <p:cNvSpPr/>
          <p:nvPr/>
        </p:nvSpPr>
        <p:spPr>
          <a:xfrm>
            <a:off x="103632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01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数字化QMS概述与价值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2113" y="5184323"/>
            <a:ext cx="2429542" cy="1127284"/>
          </a:xfrm>
          <a:custGeom>
            <a:avLst/>
            <a:gdLst/>
            <a:ahLst/>
            <a:cxnLst/>
            <a:rect l="l" t="t" r="r" b="b"/>
            <a:pathLst>
              <a:path w="292" h="135">
                <a:moveTo>
                  <a:pt x="130" y="19"/>
                </a:moveTo>
                <a:cubicBezTo>
                  <a:pt x="75" y="38"/>
                  <a:pt x="31" y="73"/>
                  <a:pt x="0" y="118"/>
                </a:cubicBezTo>
                <a:cubicBezTo>
                  <a:pt x="52" y="134"/>
                  <a:pt x="108" y="135"/>
                  <a:pt x="163" y="116"/>
                </a:cubicBezTo>
                <a:cubicBezTo>
                  <a:pt x="218" y="97"/>
                  <a:pt x="262" y="61"/>
                  <a:pt x="292" y="17"/>
                </a:cubicBezTo>
                <a:cubicBezTo>
                  <a:pt x="241" y="0"/>
                  <a:pt x="184" y="0"/>
                  <a:pt x="130" y="1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6032113" y="4073042"/>
            <a:ext cx="1515142" cy="2095595"/>
          </a:xfrm>
          <a:custGeom>
            <a:avLst/>
            <a:gdLst/>
            <a:ahLst/>
            <a:cxnLst/>
            <a:rect l="l" t="t" r="r" b="b"/>
            <a:pathLst>
              <a:path w="182" h="251">
                <a:moveTo>
                  <a:pt x="49" y="96"/>
                </a:moveTo>
                <a:cubicBezTo>
                  <a:pt x="15" y="143"/>
                  <a:pt x="0" y="197"/>
                  <a:pt x="1" y="251"/>
                </a:cubicBezTo>
                <a:cubicBezTo>
                  <a:pt x="52" y="235"/>
                  <a:pt x="99" y="203"/>
                  <a:pt x="132" y="156"/>
                </a:cubicBezTo>
                <a:cubicBezTo>
                  <a:pt x="166" y="109"/>
                  <a:pt x="182" y="54"/>
                  <a:pt x="181" y="0"/>
                </a:cubicBezTo>
                <a:cubicBezTo>
                  <a:pt x="130" y="16"/>
                  <a:pt x="83" y="49"/>
                  <a:pt x="49" y="96"/>
                </a:cubicBezTo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3612763" y="5184323"/>
            <a:ext cx="2419350" cy="1127284"/>
          </a:xfrm>
          <a:custGeom>
            <a:avLst/>
            <a:gdLst/>
            <a:ahLst/>
            <a:cxnLst/>
            <a:rect l="l" t="t" r="r" b="b"/>
            <a:pathLst>
              <a:path w="291" h="135">
                <a:moveTo>
                  <a:pt x="162" y="19"/>
                </a:moveTo>
                <a:cubicBezTo>
                  <a:pt x="217" y="38"/>
                  <a:pt x="261" y="73"/>
                  <a:pt x="291" y="118"/>
                </a:cubicBezTo>
                <a:cubicBezTo>
                  <a:pt x="240" y="134"/>
                  <a:pt x="184" y="135"/>
                  <a:pt x="129" y="116"/>
                </a:cubicBezTo>
                <a:cubicBezTo>
                  <a:pt x="74" y="97"/>
                  <a:pt x="30" y="61"/>
                  <a:pt x="0" y="17"/>
                </a:cubicBezTo>
                <a:cubicBezTo>
                  <a:pt x="51" y="0"/>
                  <a:pt x="108" y="0"/>
                  <a:pt x="162" y="1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4527163" y="4073042"/>
            <a:ext cx="1513713" cy="2095595"/>
          </a:xfrm>
          <a:custGeom>
            <a:avLst/>
            <a:gdLst/>
            <a:ahLst/>
            <a:cxnLst/>
            <a:rect l="l" t="t" r="r" b="b"/>
            <a:pathLst>
              <a:path w="182" h="251">
                <a:moveTo>
                  <a:pt x="133" y="96"/>
                </a:moveTo>
                <a:cubicBezTo>
                  <a:pt x="167" y="143"/>
                  <a:pt x="182" y="197"/>
                  <a:pt x="181" y="251"/>
                </a:cubicBezTo>
                <a:cubicBezTo>
                  <a:pt x="130" y="235"/>
                  <a:pt x="83" y="203"/>
                  <a:pt x="50" y="156"/>
                </a:cubicBezTo>
                <a:cubicBezTo>
                  <a:pt x="16" y="109"/>
                  <a:pt x="0" y="54"/>
                  <a:pt x="1" y="0"/>
                </a:cubicBezTo>
                <a:cubicBezTo>
                  <a:pt x="52" y="16"/>
                  <a:pt x="99" y="49"/>
                  <a:pt x="133" y="96"/>
                </a:cubicBezTo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5609203" y="3588886"/>
            <a:ext cx="856012" cy="2579751"/>
          </a:xfrm>
          <a:custGeom>
            <a:avLst/>
            <a:gdLst/>
            <a:ahLst/>
            <a:cxnLst/>
            <a:rect l="l" t="t" r="r" b="b"/>
            <a:pathLst>
              <a:path w="103" h="309">
                <a:moveTo>
                  <a:pt x="0" y="154"/>
                </a:moveTo>
                <a:cubicBezTo>
                  <a:pt x="0" y="212"/>
                  <a:pt x="19" y="266"/>
                  <a:pt x="51" y="309"/>
                </a:cubicBezTo>
                <a:cubicBezTo>
                  <a:pt x="84" y="266"/>
                  <a:pt x="103" y="212"/>
                  <a:pt x="103" y="154"/>
                </a:cubicBezTo>
                <a:cubicBezTo>
                  <a:pt x="103" y="97"/>
                  <a:pt x="84" y="43"/>
                  <a:pt x="51" y="0"/>
                </a:cubicBezTo>
                <a:cubicBezTo>
                  <a:pt x="19" y="43"/>
                  <a:pt x="0" y="97"/>
                  <a:pt x="0" y="154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63378" y="4535812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质量管理体系定义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9597" y="5004954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QMS是一套系统化的流程和方法，用于确保产品或服务符合既定标准和客户要求，涵盖从设计到交付的全生命周期管理。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8216" y="2422580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数字化转型驱动力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4435" y="2891723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传统纸质或分散式QMS难以应对现代制造业的复杂性和合规要求，数字化可实现数据实时采集、分析和追溯。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40944" y="1591726"/>
            <a:ext cx="302009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数据整合价值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64095" y="2060868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通过集成ERP、MES等系统，消除信息孤岛，实现质量数据与生产、供应链数据的无缝联动。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61908" y="2422580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风险管控升级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48127" y="2891723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数字化工具支持FMEA、控制图等方法的自动化应用，提前识别潜在失效模式并实施预防措施。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814029" y="4535812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文化变革意义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00248" y="5004954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数字化QMS推动企业从被动纠错转向主动预防的质量文化，强化全员质量意识与跨部门协作。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QMS核心概念与数字化转型意义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94737" y="526600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27163" y="439679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607298" y="4073042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97625" y="439679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95431" y="526600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数字化QMS的核心功能模块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4" name="AutoShape 4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7" name="Connector 7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" name="Group 8"/>
          <p:cNvGrpSpPr/>
          <p:nvPr/>
        </p:nvGrpSpPr>
        <p:grpSpPr>
          <a:xfrm rot="0">
            <a:off x="6455568" y="1512589"/>
            <a:ext cx="197186" cy="5357334"/>
            <a:chOff x="6455568" y="1512589"/>
            <a:chExt cx="197186" cy="5357334"/>
          </a:xfrm>
        </p:grpSpPr>
        <p:sp>
          <p:nvSpPr>
            <p:cNvPr id="9" name="AutoShape 9"/>
            <p:cNvSpPr/>
            <p:nvPr/>
          </p:nvSpPr>
          <p:spPr>
            <a:xfrm>
              <a:off x="6455568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6455568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6455568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2" name="Connector 12"/>
            <p:cNvCxnSpPr/>
            <p:nvPr/>
          </p:nvCxnSpPr>
          <p:spPr>
            <a:xfrm>
              <a:off x="6554162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" name="TextBox 13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文档控制中心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7192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审核管理模块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7192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非合规管理（NC/CAPA）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97192" y="1804349"/>
            <a:ext cx="4486656" cy="1203960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实现质量手册、SOP等文件的版本控制、电子审批和权限管理，确保全球分支机构同步更新最新标准。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7192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自动化跟踪偏差事件，关联根本原因分析工具，生成纠正预防措施并监控闭环效率。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7192" y="5282464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支持内审/外审计划制定、检查表数字化、发现项自动归类，并与ISO 9001等标准条款智能映射。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65764" y="130828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供应商质量管理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65764" y="302584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培训与资质管理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65764" y="1804349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集成供应商绩效看板，涵盖来料检验数据、交货准时率、SCAR处理进度等关键指标可视化。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65764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建立岗位能力矩阵，关联培训课程库，自动提醒复训周期并监控人员技能达标状态。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65764" y="4780608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统计分析引擎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865764" y="5298231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内置SPC、帕累托图等分析工具，支持自定义报表生成和实时质量KPI仪表盘。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164" y="3086153"/>
            <a:ext cx="2274704" cy="547649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2689587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4" name="Freeform 4"/>
          <p:cNvSpPr/>
          <p:nvPr/>
        </p:nvSpPr>
        <p:spPr>
          <a:xfrm>
            <a:off x="4982400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7275213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69164" y="3175310"/>
            <a:ext cx="2278380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效率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89587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合规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2400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协同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75213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决策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68026" y="3086153"/>
            <a:ext cx="2260984" cy="547649"/>
          </a:xfrm>
          <a:custGeom>
            <a:avLst/>
            <a:gdLst/>
            <a:ahLst/>
            <a:cxnLst/>
            <a:rect l="l" t="t" r="r" b="b"/>
            <a:pathLst>
              <a:path w="2260984" h="547649">
                <a:moveTo>
                  <a:pt x="0" y="0"/>
                </a:moveTo>
                <a:lnTo>
                  <a:pt x="2260984" y="0"/>
                </a:lnTo>
                <a:lnTo>
                  <a:pt x="226098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9568026" y="3175310"/>
            <a:ext cx="217677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关键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413355" y="2969916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3" name="AutoShape 13"/>
          <p:cNvSpPr/>
          <p:nvPr/>
        </p:nvSpPr>
        <p:spPr>
          <a:xfrm>
            <a:off x="6012786" y="2969916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 rot="10800000">
            <a:off x="3719974" y="3630699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10800000">
            <a:off x="8305599" y="3630699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cxnSp>
        <p:nvCxnSpPr>
          <p:cNvPr id="16" name="Connector 16"/>
          <p:cNvCxnSpPr/>
          <p:nvPr/>
        </p:nvCxnSpPr>
        <p:spPr>
          <a:xfrm>
            <a:off x="1506516" y="2037587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7"/>
          <p:cNvSpPr txBox="1"/>
          <p:nvPr/>
        </p:nvSpPr>
        <p:spPr>
          <a:xfrm>
            <a:off x="2049591" y="2037587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减少纸质文档与人工审核成本，年节省运营费用15%-30%。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21015" y="1585561"/>
            <a:ext cx="2334600" cy="3333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降本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40508" y="4726196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实时监控质量数据，自动预警偏差，风险响应速度提升50%。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450033" y="4274170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风控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21" name="Connector 21"/>
          <p:cNvCxnSpPr/>
          <p:nvPr/>
        </p:nvCxnSpPr>
        <p:spPr>
          <a:xfrm>
            <a:off x="6094845" y="2037587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Box 22"/>
          <p:cNvSpPr txBox="1"/>
          <p:nvPr/>
        </p:nvSpPr>
        <p:spPr>
          <a:xfrm>
            <a:off x="6637920" y="2037587"/>
            <a:ext cx="2390775" cy="8667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打破部门信息孤岛，实现质量数据全流程追溯与跨部门共享。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09344" y="1585561"/>
            <a:ext cx="2247900" cy="3238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整合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066936" y="4726196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通过大数据分析生成可视化报告，支持管理层快速质量决策。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038361" y="4274170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洞察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916002" y="1585561"/>
            <a:ext cx="18288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领导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916002" y="2037587"/>
            <a:ext cx="18288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团队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16002" y="2470974"/>
            <a:ext cx="18288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技术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369164" y="5834790"/>
            <a:ext cx="11459847" cy="621927"/>
          </a:xfrm>
          <a:prstGeom prst="roundRect">
            <a:avLst>
              <a:gd name="adj" fmla="val 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30" name="TextBox 30"/>
          <p:cNvSpPr txBox="1"/>
          <p:nvPr/>
        </p:nvSpPr>
        <p:spPr>
          <a:xfrm>
            <a:off x="818363" y="5916625"/>
            <a:ext cx="10565130" cy="4248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数字化QMS实施核心价值与关键成功要素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实施收益与成功关键因素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2" name="Connector 32"/>
          <p:cNvCxnSpPr/>
          <p:nvPr/>
        </p:nvCxnSpPr>
        <p:spPr>
          <a:xfrm>
            <a:off x="8401261" y="3733279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AutoShape 33"/>
          <p:cNvSpPr/>
          <p:nvPr/>
        </p:nvSpPr>
        <p:spPr>
          <a:xfrm rot="10800000">
            <a:off x="8305599" y="459802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4" name="AutoShape 34"/>
          <p:cNvSpPr/>
          <p:nvPr/>
        </p:nvSpPr>
        <p:spPr>
          <a:xfrm>
            <a:off x="5792051" y="1651397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cxnSp>
        <p:nvCxnSpPr>
          <p:cNvPr id="35" name="Connector 35"/>
          <p:cNvCxnSpPr/>
          <p:nvPr/>
        </p:nvCxnSpPr>
        <p:spPr>
          <a:xfrm>
            <a:off x="3813014" y="3733279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AutoShape 36"/>
          <p:cNvSpPr/>
          <p:nvPr/>
        </p:nvSpPr>
        <p:spPr>
          <a:xfrm rot="10800000">
            <a:off x="3660374" y="441230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7" name="AutoShape 37"/>
          <p:cNvSpPr/>
          <p:nvPr/>
        </p:nvSpPr>
        <p:spPr>
          <a:xfrm>
            <a:off x="1192625" y="164773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8" name="Freeform 38"/>
          <p:cNvSpPr/>
          <p:nvPr/>
        </p:nvSpPr>
        <p:spPr>
          <a:xfrm>
            <a:off x="5900922" y="174748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9" name="Freeform 39"/>
          <p:cNvSpPr/>
          <p:nvPr/>
        </p:nvSpPr>
        <p:spPr>
          <a:xfrm>
            <a:off x="1301491" y="174748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0" name="Freeform 40"/>
          <p:cNvSpPr/>
          <p:nvPr/>
        </p:nvSpPr>
        <p:spPr>
          <a:xfrm>
            <a:off x="3775034" y="4521171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1" name="Freeform 41"/>
          <p:cNvSpPr/>
          <p:nvPr/>
        </p:nvSpPr>
        <p:spPr>
          <a:xfrm>
            <a:off x="8425246" y="470714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02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QMS需求分析与规划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业务流程痛点识别与需求收集</a:t>
            </a:r>
            <a:endParaRPr lang="en-US" sz="30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466885" y="2187982"/>
            <a:ext cx="2739046" cy="2739046"/>
          </a:xfrm>
          <a:prstGeom prst="ellipse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509171" y="1790522"/>
            <a:ext cx="583851" cy="3533966"/>
          </a:xfrm>
          <a:custGeom>
            <a:avLst/>
            <a:gdLst/>
            <a:ahLst/>
            <a:cxnLst/>
            <a:rect l="l" t="t" r="r" b="b"/>
            <a:pathLst>
              <a:path w="583851" h="3533966">
                <a:moveTo>
                  <a:pt x="583851" y="0"/>
                </a:moveTo>
                <a:quadBezTo>
                  <a:pt x="291925" y="0"/>
                  <a:pt x="291925" y="353397"/>
                </a:quadBezTo>
                <a:lnTo>
                  <a:pt x="291925" y="1413586"/>
                </a:lnTo>
                <a:quadBezTo>
                  <a:pt x="291925" y="1766983"/>
                  <a:pt x="0" y="1766983"/>
                </a:quadBezTo>
                <a:quadBezTo>
                  <a:pt x="291925" y="1766983"/>
                  <a:pt x="291925" y="2120379"/>
                </a:quadBezTo>
                <a:lnTo>
                  <a:pt x="291925" y="3180569"/>
                </a:lnTo>
                <a:quadBezTo>
                  <a:pt x="291925" y="3533966"/>
                  <a:pt x="583851" y="3533966"/>
                </a:quadBezTo>
              </a:path>
            </a:pathLst>
          </a:cu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5347614" y="5067201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  <a:lumMod val="5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6414867" y="5045544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缺乏标准化操作</a:t>
            </a:r>
            <a:endParaRPr lang="en-US" sz="1100"/>
          </a:p>
        </p:txBody>
      </p:sp>
      <p:sp>
        <p:nvSpPr>
          <p:cNvPr id="7" name="TextBox 7"/>
          <p:cNvSpPr txBox="1"/>
          <p:nvPr/>
        </p:nvSpPr>
        <p:spPr>
          <a:xfrm>
            <a:off x="5452715" y="5573201"/>
            <a:ext cx="5194466" cy="964797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审视业务流程中是否存在缺乏标准化操作的情况，如不同员工执行同一任务的方式和标准不一致，导致产品质量不稳定，确定需要建立标准化操作规范的环节。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347614" y="3298365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6414867" y="3276708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数据不准确与不一致</a:t>
            </a:r>
            <a:endParaRPr lang="en-US" sz="1100"/>
          </a:p>
        </p:txBody>
      </p:sp>
      <p:sp>
        <p:nvSpPr>
          <p:cNvPr id="10" name="TextBox 10"/>
          <p:cNvSpPr txBox="1"/>
          <p:nvPr/>
        </p:nvSpPr>
        <p:spPr>
          <a:xfrm>
            <a:off x="5452715" y="3804364"/>
            <a:ext cx="5194466" cy="1061273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检查业务流程中数据的产生、传递、存储和使用情况，发现数据不准确、不一致的问题，例如不同部门对同一数据的记录存在差异，分析其对决策和业务运营的潜在风险。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347614" y="1556561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6414867" y="1534903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流程繁琐低效</a:t>
            </a:r>
            <a:endParaRPr lang="en-US" sz="1100"/>
          </a:p>
        </p:txBody>
      </p:sp>
      <p:sp>
        <p:nvSpPr>
          <p:cNvPr id="13" name="TextBox 13"/>
          <p:cNvSpPr txBox="1"/>
          <p:nvPr/>
        </p:nvSpPr>
        <p:spPr>
          <a:xfrm>
            <a:off x="5452715" y="2062560"/>
            <a:ext cx="5194466" cy="1057947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详细梳理现有业务流程，识别出其中繁琐、重复、低效的环节，如审批流程过长、信息传递不畅等，明确这些环节对整体业务效率和质量的影响。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187" r="16187"/>
          <a:stretch>
            <a:fillRect/>
          </a:stretch>
        </p:blipFill>
        <p:spPr>
          <a:xfrm>
            <a:off x="4462463" y="2088071"/>
            <a:ext cx="3267075" cy="3267075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742971" y="2306715"/>
            <a:ext cx="3314231" cy="64799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沟通协作障碍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59848" y="1716027"/>
            <a:ext cx="3794740" cy="196811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考察业务流程中对产品或服务相关信息的追溯能力，发现存在难以追溯生产过程、质量记录不完整等问题，了解其对质量管理和合规性的挑战。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59848" y="1097369"/>
            <a:ext cx="3314231" cy="62295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难以追溯与审计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59848" y="4019931"/>
            <a:ext cx="3314231" cy="547835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无法及时响应变化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59848" y="4565142"/>
            <a:ext cx="3794740" cy="1995832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评估业务流程对市场变化、客户需求变化等外部因素的响应能力，识别出响应迟缓、缺乏灵活性的环节，分析其对业务竞争力和客户满意度的影响。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1071" y="2954711"/>
            <a:ext cx="3656131" cy="211596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分析业务流程中各部门、各岗位之间的沟通协作情况，找出沟通不畅、协作困难的问题，如信息传递不及时、任务分配不明确等，评估其对业务流程顺畅运行的影响。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业务流程痛点识别与需求收集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5F7FE"/>
      </a:lt1>
      <a:dk2>
        <a:srgbClr val="000000"/>
      </a:dk2>
      <a:lt2>
        <a:srgbClr val="E7F0FF"/>
      </a:lt2>
      <a:accent1>
        <a:srgbClr val="4381DD"/>
      </a:accent1>
      <a:accent2>
        <a:srgbClr val="759CD6"/>
      </a:accent2>
      <a:accent3>
        <a:srgbClr val="9D92C2"/>
      </a:accent3>
      <a:accent4>
        <a:srgbClr val="568EE0"/>
      </a:accent4>
      <a:accent5>
        <a:srgbClr val="286FD8"/>
      </a:accent5>
      <a:accent6>
        <a:srgbClr val="215DB6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E382D"/>
      </a:accent1>
      <a:accent2>
        <a:srgbClr val="0079C2"/>
      </a:accent2>
      <a:accent3>
        <a:srgbClr val="FFFFFF"/>
      </a:accent3>
      <a:accent4>
        <a:srgbClr val="000000"/>
      </a:accent4>
      <a:accent5>
        <a:srgbClr val="DBAEAC"/>
      </a:accent5>
      <a:accent6>
        <a:srgbClr val="006CAE"/>
      </a:accent6>
      <a:hlink>
        <a:srgbClr val="0563C1"/>
      </a:hlink>
      <a:folHlink>
        <a:srgbClr val="954F72"/>
      </a:folHlink>
    </a:clrScheme>
    <a:fontScheme name="">
      <a:majorFont>
        <a:latin typeface="Eras Medium ITC"/>
        <a:ea typeface="微软雅黑"/>
        <a:cs typeface=""/>
      </a:majorFont>
      <a:minorFont>
        <a:latin typeface="Eras Medium IT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BE382D"/>
        </a:accent1>
        <a:accent2>
          <a:srgbClr val="0079C2"/>
        </a:accent2>
        <a:accent3>
          <a:srgbClr val="FFFFFF"/>
        </a:accent3>
        <a:accent4>
          <a:srgbClr val="000000"/>
        </a:accent4>
        <a:accent5>
          <a:srgbClr val="DBAEAC"/>
        </a:accent5>
        <a:accent6>
          <a:srgbClr val="006CAE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5485</Words>
  <Application>WPS 演示</Application>
  <PresentationFormat>宽屏</PresentationFormat>
  <Paragraphs>727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宋体</vt:lpstr>
      <vt:lpstr>Wingdings</vt:lpstr>
      <vt:lpstr>Noto Sans SC Black</vt:lpstr>
      <vt:lpstr>Thonburi</vt:lpstr>
      <vt:lpstr>Noto Sans SC Medium</vt:lpstr>
      <vt:lpstr>Arial</vt:lpstr>
      <vt:lpstr>Noto Sans SC</vt:lpstr>
      <vt:lpstr>宋体</vt:lpstr>
      <vt:lpstr>宋体-简</vt:lpstr>
      <vt:lpstr>微软雅黑</vt:lpstr>
      <vt:lpstr>汉仪旗黑</vt:lpstr>
      <vt:lpstr>Arial Unicode MS</vt:lpstr>
      <vt:lpstr>等线 Light</vt:lpstr>
      <vt:lpstr>苹方-简</vt:lpstr>
      <vt:lpstr>等线</vt:lpstr>
      <vt:lpstr>Calibri</vt:lpstr>
      <vt:lpstr>Helvetica Neue</vt:lpstr>
      <vt:lpstr>Noto Sans SC</vt:lpstr>
      <vt:lpstr>Noto Sans SC Black</vt:lpstr>
      <vt:lpstr>Noto Sans SC Medium</vt:lpstr>
      <vt:lpstr>Eras Medium ITC</vt:lpstr>
      <vt:lpstr>儷宋 Pro</vt:lpstr>
      <vt:lpstr>Eras Light ITC</vt:lpstr>
      <vt:lpstr>Segoe UI</vt:lpstr>
      <vt:lpstr>Office 主题​​</vt:lpstr>
      <vt:lpstr>2_Office 主题</vt:lpstr>
      <vt:lpstr>SPC统计过程控制实战培训（含Minitab操作）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zhangqishou</dc:creator>
  <cp:lastModifiedBy>王新民</cp:lastModifiedBy>
  <cp:revision>3</cp:revision>
  <dcterms:created xsi:type="dcterms:W3CDTF">2026-03-31T14:52:01Z</dcterms:created>
  <dcterms:modified xsi:type="dcterms:W3CDTF">2026-03-31T14:52:01Z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001191110000802100433B10001","ProduceID":"65110495dbda58b23476f64372854c91_1774968602_faf504f2788727943258117d8b47ea1e","ReservedCode1":"bd7b2058b589a5b5c38fb5ffe8b0057f2f1cbe2f89a52ef3b49766a16778e8a5","ContentPropagator":"001191110000802100433B10001","PropagateID":"65110495dbda58b23476f64372854c91_1774968602_faf504f2788727943258117d8b47ea1e","ReservedCode2":"bd7b2058b589a5b5c38fb5ffe8b0057f2f1cbe2f89a52ef3b49766a16778e8a5"}</vt:lpwstr>
  </property>
  <property fmtid="{D5CDD505-2E9C-101B-9397-08002B2CF9AE}" pid="3" name="ICV">
    <vt:lpwstr>3D8E75FA81B28F6F91DFCB698AB7B436_42</vt:lpwstr>
  </property>
  <property fmtid="{D5CDD505-2E9C-101B-9397-08002B2CF9AE}" pid="4" name="KSOProductBuildVer">
    <vt:lpwstr>2052-12.1.23155.23155</vt:lpwstr>
  </property>
</Properties>
</file>