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74"/>
  </p:normalViewPr>
  <p:slideViewPr>
    <p:cSldViewPr snapToGrid="0">
      <p:cViewPr varScale="1">
        <p:scale>
          <a:sx n="124" d="100"/>
          <a:sy n="12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liangclub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75" y="59690"/>
            <a:ext cx="1301750" cy="55372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3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1527175" y="4040188"/>
            <a:ext cx="9144000" cy="871537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sz="3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  <a:sym typeface="+mn-ea"/>
              </a:rPr>
              <a:t>SPC统计过程控制实战培训（含Minitab操作）</a:t>
            </a:r>
            <a:endParaRPr lang="en-US" altLang="en-US" sz="3600" b="1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  <a:sym typeface="+mn-ea"/>
            </a:endParaRPr>
          </a:p>
        </p:txBody>
      </p:sp>
      <p:sp>
        <p:nvSpPr>
          <p:cNvPr id="5123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093787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Eras Light ITC" panose="020B0402030504020804" pitchFamily="2" charset="0"/>
                <a:ea typeface="Segoe UI" pitchFamily="2" charset="0"/>
              </a:rPr>
              <a:t>卓越质量智库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cxnSp>
        <p:nvCxnSpPr>
          <p:cNvPr id="5124" name="直接连接符 4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5" name="直接连接符 5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6" name="直接连接符 7"/>
          <p:cNvCxnSpPr/>
          <p:nvPr/>
        </p:nvCxnSpPr>
        <p:spPr>
          <a:xfrm>
            <a:off x="2392363" y="5056188"/>
            <a:ext cx="7407275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7" name="矩形 10"/>
          <p:cNvSpPr/>
          <p:nvPr/>
        </p:nvSpPr>
        <p:spPr>
          <a:xfrm>
            <a:off x="15240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sp>
        <p:nvSpPr>
          <p:cNvPr id="5128" name="矩形 15"/>
          <p:cNvSpPr/>
          <p:nvPr/>
        </p:nvSpPr>
        <p:spPr>
          <a:xfrm>
            <a:off x="103632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pic>
        <p:nvPicPr>
          <p:cNvPr id="2" name="图片 1" descr="深圳天际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3365" y="1167765"/>
            <a:ext cx="9144000" cy="252984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16821" y="4938314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416821" y="3128036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6416821" y="1317759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09129" y="4960709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09129" y="3159322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709129" y="1369316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538887" y="1969963"/>
            <a:ext cx="405020" cy="4050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19891" y="2050967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37650" y="3759969"/>
            <a:ext cx="405020" cy="4050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618654" y="3840973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47802" y="5561356"/>
            <a:ext cx="405020" cy="40502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628806" y="5642360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193316" y="1437499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P图应用场景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93316" y="1953730"/>
            <a:ext cx="4258181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监控不合格品比例，要求样本量固定或变化不超过±25%，控制限呈锯齿状。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93316" y="3760065"/>
            <a:ext cx="4258181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缺陷数控制图，要求检验区域固定不变，如每块电路板的焊接缺陷。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93316" y="5515961"/>
            <a:ext cx="4259980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当实际变异大于理论变异时，需采用Laney P'或U'图调整控制限。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计数型控制图（P, U, C图）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93316" y="3254323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C图适用条件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93316" y="5066405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过度离散处理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6235740" y="1918405"/>
            <a:ext cx="405020" cy="4050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6316744" y="1999409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3" name="AutoShape 23"/>
          <p:cNvSpPr/>
          <p:nvPr/>
        </p:nvSpPr>
        <p:spPr>
          <a:xfrm>
            <a:off x="6234503" y="3728683"/>
            <a:ext cx="405020" cy="4050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24" name="AutoShape 24"/>
          <p:cNvSpPr/>
          <p:nvPr/>
        </p:nvSpPr>
        <p:spPr>
          <a:xfrm>
            <a:off x="6315507" y="3809688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5" name="AutoShape 25"/>
          <p:cNvSpPr/>
          <p:nvPr/>
        </p:nvSpPr>
        <p:spPr>
          <a:xfrm>
            <a:off x="6244655" y="5538961"/>
            <a:ext cx="405020" cy="40502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</p:sp>
      <p:sp>
        <p:nvSpPr>
          <p:cNvPr id="26" name="AutoShape 26"/>
          <p:cNvSpPr/>
          <p:nvPr/>
        </p:nvSpPr>
        <p:spPr>
          <a:xfrm>
            <a:off x="6325659" y="5619966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7" name="TextBox 27"/>
          <p:cNvSpPr txBox="1"/>
          <p:nvPr/>
        </p:nvSpPr>
        <p:spPr>
          <a:xfrm>
            <a:off x="6892339" y="1436283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U图特点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892339" y="1952513"/>
            <a:ext cx="4258181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跟踪单位缺陷数，适用于样本量波动大的情况，需计算标准化缺陷率。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892339" y="3758848"/>
            <a:ext cx="4258181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P图基于二项分布，U/C图基于泊松分布，需验证分布假设。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892339" y="5514744"/>
            <a:ext cx="4259980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统计→控制图→属性控制图，需区分"缺陷"与"缺陷品"数据类型。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892339" y="3253106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二项分布与泊松分布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892339" y="5065189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Minitab实现路径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13211" y="1978049"/>
            <a:ext cx="3999171" cy="3999175"/>
          </a:xfrm>
          <a:custGeom>
            <a:avLst/>
            <a:gdLst/>
            <a:ahLst/>
            <a:cxnLst/>
            <a:rect l="l" t="t" r="r" b="b"/>
            <a:pathLst>
              <a:path w="1116283" h="1116283">
                <a:moveTo>
                  <a:pt x="0" y="558142"/>
                </a:moveTo>
                <a:cubicBezTo>
                  <a:pt x="0" y="249889"/>
                  <a:pt x="249889" y="0"/>
                  <a:pt x="558142" y="0"/>
                </a:cubicBezTo>
                <a:cubicBezTo>
                  <a:pt x="866395" y="0"/>
                  <a:pt x="1116284" y="249889"/>
                  <a:pt x="1116284" y="558142"/>
                </a:cubicBezTo>
                <a:cubicBezTo>
                  <a:pt x="1116284" y="866395"/>
                  <a:pt x="866395" y="1116284"/>
                  <a:pt x="558142" y="1116284"/>
                </a:cubicBezTo>
                <a:cubicBezTo>
                  <a:pt x="249889" y="1116284"/>
                  <a:pt x="0" y="866395"/>
                  <a:pt x="0" y="558142"/>
                </a:cubicBezTo>
              </a:path>
            </a:pathLst>
          </a:custGeom>
          <a:noFill/>
          <a:ln w="15875">
            <a:solidFill>
              <a:schemeClr val="accent2">
                <a:alpha val="100000"/>
              </a:schemeClr>
            </a:solidFill>
            <a:prstDash val="dash"/>
          </a:ln>
        </p:spPr>
      </p:sp>
      <p:sp>
        <p:nvSpPr>
          <p:cNvPr id="3" name="Freeform 3"/>
          <p:cNvSpPr/>
          <p:nvPr/>
        </p:nvSpPr>
        <p:spPr>
          <a:xfrm>
            <a:off x="7430769" y="1344308"/>
            <a:ext cx="2010407" cy="2010409"/>
          </a:xfrm>
          <a:custGeom>
            <a:avLst/>
            <a:gdLst/>
            <a:ahLst/>
            <a:cxnLst/>
            <a:rect l="l" t="t" r="r" b="b"/>
            <a:pathLst>
              <a:path w="1116283" h="1116283">
                <a:moveTo>
                  <a:pt x="0" y="558142"/>
                </a:moveTo>
                <a:cubicBezTo>
                  <a:pt x="0" y="249889"/>
                  <a:pt x="249889" y="0"/>
                  <a:pt x="558142" y="0"/>
                </a:cubicBezTo>
                <a:cubicBezTo>
                  <a:pt x="866395" y="0"/>
                  <a:pt x="1116284" y="249889"/>
                  <a:pt x="1116284" y="558142"/>
                </a:cubicBezTo>
                <a:cubicBezTo>
                  <a:pt x="1116284" y="866395"/>
                  <a:pt x="866395" y="1116284"/>
                  <a:pt x="558142" y="1116284"/>
                </a:cubicBezTo>
                <a:cubicBezTo>
                  <a:pt x="249889" y="1116284"/>
                  <a:pt x="0" y="866395"/>
                  <a:pt x="0" y="558142"/>
                </a:cubicBez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9043103" y="3868212"/>
            <a:ext cx="2010407" cy="2010409"/>
          </a:xfrm>
          <a:custGeom>
            <a:avLst/>
            <a:gdLst/>
            <a:ahLst/>
            <a:cxnLst/>
            <a:rect l="l" t="t" r="r" b="b"/>
            <a:pathLst>
              <a:path w="1116283" h="1116283">
                <a:moveTo>
                  <a:pt x="0" y="558142"/>
                </a:moveTo>
                <a:cubicBezTo>
                  <a:pt x="0" y="249889"/>
                  <a:pt x="249889" y="0"/>
                  <a:pt x="558142" y="0"/>
                </a:cubicBezTo>
                <a:cubicBezTo>
                  <a:pt x="866395" y="0"/>
                  <a:pt x="1116284" y="249889"/>
                  <a:pt x="1116284" y="558142"/>
                </a:cubicBezTo>
                <a:cubicBezTo>
                  <a:pt x="1116284" y="866395"/>
                  <a:pt x="866395" y="1116284"/>
                  <a:pt x="558142" y="1116284"/>
                </a:cubicBezTo>
                <a:cubicBezTo>
                  <a:pt x="249889" y="1116284"/>
                  <a:pt x="0" y="866395"/>
                  <a:pt x="0" y="558142"/>
                </a:cubicBez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5831373" y="3868212"/>
            <a:ext cx="2010407" cy="2010409"/>
          </a:xfrm>
          <a:custGeom>
            <a:avLst/>
            <a:gdLst/>
            <a:ahLst/>
            <a:cxnLst/>
            <a:rect l="l" t="t" r="r" b="b"/>
            <a:pathLst>
              <a:path w="1116283" h="1116283">
                <a:moveTo>
                  <a:pt x="0" y="558142"/>
                </a:moveTo>
                <a:cubicBezTo>
                  <a:pt x="0" y="249889"/>
                  <a:pt x="249889" y="0"/>
                  <a:pt x="558142" y="0"/>
                </a:cubicBezTo>
                <a:cubicBezTo>
                  <a:pt x="866395" y="0"/>
                  <a:pt x="1116284" y="249889"/>
                  <a:pt x="1116284" y="558142"/>
                </a:cubicBezTo>
                <a:cubicBezTo>
                  <a:pt x="1116284" y="866395"/>
                  <a:pt x="866395" y="1116284"/>
                  <a:pt x="558142" y="1116284"/>
                </a:cubicBezTo>
                <a:cubicBezTo>
                  <a:pt x="249889" y="1116284"/>
                  <a:pt x="0" y="866395"/>
                  <a:pt x="0" y="558142"/>
                </a:cubicBez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7965981" y="2420978"/>
            <a:ext cx="954107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2F5F6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准则</a:t>
            </a:r>
            <a:endParaRPr lang="en-US" sz="2000">
              <a:solidFill>
                <a:srgbClr val="F2F5F6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59523" y="4994984"/>
            <a:ext cx="954107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rgbClr val="F2F5F6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对比</a:t>
            </a:r>
            <a:endParaRPr lang="en-US" sz="2000">
              <a:solidFill>
                <a:srgbClr val="F2F5F6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623451" y="4994984"/>
            <a:ext cx="954405" cy="4152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事实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78980" y="4479791"/>
            <a:ext cx="515193" cy="515193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624449" y="2209156"/>
            <a:ext cx="3535816" cy="3535816"/>
          </a:xfrm>
          <a:prstGeom prst="arc">
            <a:avLst>
              <a:gd name="adj1" fmla="val 18840768"/>
              <a:gd name="adj2" fmla="val 20807216"/>
            </a:avLst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6644889" y="2209728"/>
            <a:ext cx="3535816" cy="3535816"/>
          </a:xfrm>
          <a:prstGeom prst="arc">
            <a:avLst>
              <a:gd name="adj1" fmla="val 3996370"/>
              <a:gd name="adj2" fmla="val 6625973"/>
            </a:avLst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668065" y="2293297"/>
            <a:ext cx="3535816" cy="3535816"/>
          </a:xfrm>
          <a:prstGeom prst="arc">
            <a:avLst>
              <a:gd name="adj1" fmla="val 11560467"/>
              <a:gd name="adj2" fmla="val 13937848"/>
            </a:avLst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控制图判异八大准则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9927656" y="4479791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3350" y="0"/>
                </a:moveTo>
                <a:lnTo>
                  <a:pt x="0" y="0"/>
                </a:lnTo>
                <a:lnTo>
                  <a:pt x="0" y="304800"/>
                </a:lnTo>
                <a:lnTo>
                  <a:pt x="228600" y="304800"/>
                </a:lnTo>
                <a:lnTo>
                  <a:pt x="228600" y="95231"/>
                </a:lnTo>
                <a:lnTo>
                  <a:pt x="133350" y="0"/>
                </a:lnTo>
                <a:close/>
                <a:moveTo>
                  <a:pt x="113519" y="114300"/>
                </a:moveTo>
                <a:lnTo>
                  <a:pt x="113519" y="38100"/>
                </a:lnTo>
                <a:lnTo>
                  <a:pt x="189719" y="114300"/>
                </a:lnTo>
                <a:lnTo>
                  <a:pt x="113519" y="114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5" name="Freeform 15"/>
          <p:cNvSpPr/>
          <p:nvPr/>
        </p:nvSpPr>
        <p:spPr>
          <a:xfrm>
            <a:off x="8188322" y="1854213"/>
            <a:ext cx="495300" cy="4953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61518" y="97841"/>
                </a:moveTo>
                <a:cubicBezTo>
                  <a:pt x="249460" y="74143"/>
                  <a:pt x="230657" y="55340"/>
                  <a:pt x="207655" y="43605"/>
                </a:cubicBezTo>
                <a:lnTo>
                  <a:pt x="206959" y="43282"/>
                </a:lnTo>
                <a:lnTo>
                  <a:pt x="186538" y="84277"/>
                </a:lnTo>
                <a:cubicBezTo>
                  <a:pt x="201292" y="91802"/>
                  <a:pt x="212998" y="103508"/>
                  <a:pt x="220323" y="117834"/>
                </a:cubicBezTo>
                <a:lnTo>
                  <a:pt x="220523" y="118262"/>
                </a:lnTo>
                <a:lnTo>
                  <a:pt x="261518" y="97841"/>
                </a:lnTo>
                <a:close/>
                <a:moveTo>
                  <a:pt x="261518" y="206959"/>
                </a:moveTo>
                <a:lnTo>
                  <a:pt x="220523" y="186538"/>
                </a:lnTo>
                <a:cubicBezTo>
                  <a:pt x="212998" y="201292"/>
                  <a:pt x="201292" y="212998"/>
                  <a:pt x="186966" y="220323"/>
                </a:cubicBezTo>
                <a:lnTo>
                  <a:pt x="186538" y="220523"/>
                </a:lnTo>
                <a:lnTo>
                  <a:pt x="206959" y="261518"/>
                </a:lnTo>
                <a:cubicBezTo>
                  <a:pt x="230657" y="249460"/>
                  <a:pt x="249460" y="230657"/>
                  <a:pt x="261195" y="207655"/>
                </a:cubicBezTo>
                <a:lnTo>
                  <a:pt x="261518" y="206959"/>
                </a:lnTo>
                <a:close/>
                <a:moveTo>
                  <a:pt x="97841" y="43282"/>
                </a:moveTo>
                <a:cubicBezTo>
                  <a:pt x="74143" y="55340"/>
                  <a:pt x="55340" y="74143"/>
                  <a:pt x="43605" y="97145"/>
                </a:cubicBezTo>
                <a:lnTo>
                  <a:pt x="43282" y="97841"/>
                </a:lnTo>
                <a:lnTo>
                  <a:pt x="84277" y="118262"/>
                </a:lnTo>
                <a:cubicBezTo>
                  <a:pt x="91802" y="103508"/>
                  <a:pt x="103508" y="91802"/>
                  <a:pt x="117834" y="84477"/>
                </a:cubicBezTo>
                <a:lnTo>
                  <a:pt x="118262" y="84277"/>
                </a:lnTo>
                <a:lnTo>
                  <a:pt x="97841" y="43282"/>
                </a:lnTo>
                <a:close/>
                <a:moveTo>
                  <a:pt x="43282" y="206959"/>
                </a:moveTo>
                <a:cubicBezTo>
                  <a:pt x="55340" y="230657"/>
                  <a:pt x="74143" y="249460"/>
                  <a:pt x="97145" y="261195"/>
                </a:cubicBezTo>
                <a:lnTo>
                  <a:pt x="97841" y="261518"/>
                </a:lnTo>
                <a:lnTo>
                  <a:pt x="118262" y="220523"/>
                </a:lnTo>
                <a:cubicBezTo>
                  <a:pt x="103508" y="212998"/>
                  <a:pt x="91802" y="201292"/>
                  <a:pt x="84477" y="186966"/>
                </a:cubicBezTo>
                <a:lnTo>
                  <a:pt x="84277" y="186538"/>
                </a:lnTo>
                <a:lnTo>
                  <a:pt x="43282" y="206959"/>
                </a:lnTo>
                <a:close/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152400" y="198120"/>
                </a:moveTo>
                <a:cubicBezTo>
                  <a:pt x="177651" y="198120"/>
                  <a:pt x="198120" y="177651"/>
                  <a:pt x="198120" y="152400"/>
                </a:cubicBezTo>
                <a:cubicBezTo>
                  <a:pt x="198120" y="127149"/>
                  <a:pt x="177651" y="106680"/>
                  <a:pt x="152400" y="106680"/>
                </a:cubicBezTo>
                <a:lnTo>
                  <a:pt x="152400" y="106680"/>
                </a:lnTo>
                <a:cubicBezTo>
                  <a:pt x="127149" y="106680"/>
                  <a:pt x="106680" y="127149"/>
                  <a:pt x="106680" y="152400"/>
                </a:cubicBezTo>
                <a:cubicBezTo>
                  <a:pt x="106680" y="177651"/>
                  <a:pt x="127149" y="198120"/>
                  <a:pt x="152400" y="198120"/>
                </a:cubicBezTo>
                <a:lnTo>
                  <a:pt x="152400" y="1981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cxnSp>
        <p:nvCxnSpPr>
          <p:cNvPr id="16" name="Connector 16"/>
          <p:cNvCxnSpPr/>
          <p:nvPr/>
        </p:nvCxnSpPr>
        <p:spPr>
          <a:xfrm flipH="1">
            <a:off x="1267386" y="2002593"/>
            <a:ext cx="1" cy="2981501"/>
          </a:xfrm>
          <a:prstGeom prst="line">
            <a:avLst/>
          </a:prstGeom>
          <a:ln w="12700">
            <a:solidFill>
              <a:schemeClr val="dk1"/>
            </a:solidFill>
            <a:prstDash val="dash"/>
            <a:headEnd type="none"/>
            <a:tailEnd type="none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7" name="TextBox 17"/>
          <p:cNvSpPr txBox="1"/>
          <p:nvPr/>
        </p:nvSpPr>
        <p:spPr>
          <a:xfrm>
            <a:off x="1708499" y="1627518"/>
            <a:ext cx="1954530" cy="39624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准则一</a:t>
            </a:r>
            <a:endParaRPr lang="en-US" sz="18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89449" y="2012251"/>
            <a:ext cx="3630930" cy="7772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点超出控制限：当数据点落在控制限之外时，表明过程出现特殊原因变异。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1003268" y="1551718"/>
            <a:ext cx="524542" cy="5245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1653826" y="3148965"/>
            <a:ext cx="1649730" cy="39624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准则二</a:t>
            </a:r>
            <a:endParaRPr lang="en-US" sz="18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689449" y="3550063"/>
            <a:ext cx="3630930" cy="10058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连续7点同侧：连续7个点在中心线同一侧，显示过程均值发生偏移。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1003268" y="3089624"/>
            <a:ext cx="524542" cy="524542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23" name="TextBox 23"/>
          <p:cNvSpPr txBox="1"/>
          <p:nvPr/>
        </p:nvSpPr>
        <p:spPr>
          <a:xfrm>
            <a:off x="1689449" y="4873416"/>
            <a:ext cx="2164080" cy="39624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准则三</a:t>
            </a:r>
            <a:endParaRPr lang="en-US" sz="18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689449" y="5326193"/>
            <a:ext cx="3630930" cy="10058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连续上升/下降：连续6点呈现单调上升或下降趋势，表明过程存在漂移。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1003268" y="4767739"/>
            <a:ext cx="524542" cy="524542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971264" y="1633252"/>
            <a:ext cx="592360" cy="36937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71264" y="3171158"/>
            <a:ext cx="592360" cy="36937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71264" y="4861370"/>
            <a:ext cx="592360" cy="36937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56" name="AutoShape 2"/>
          <p:cNvSpPr/>
          <p:nvPr/>
        </p:nvSpPr>
        <p:spPr>
          <a:xfrm>
            <a:off x="10645094" y="5837420"/>
            <a:ext cx="365876" cy="365876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57" name="AutoShape 3"/>
          <p:cNvSpPr/>
          <p:nvPr/>
        </p:nvSpPr>
        <p:spPr>
          <a:xfrm flipV="1">
            <a:off x="11065590" y="5837420"/>
            <a:ext cx="365876" cy="365876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>
            <a:off x="10787437" y="5934482"/>
            <a:ext cx="83013" cy="83014"/>
          </a:xfrm>
          <a:prstGeom prst="line">
            <a:avLst/>
          </a:prstGeom>
          <a:ln w="22225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5" name="Connector 5"/>
          <p:cNvCxnSpPr/>
          <p:nvPr/>
        </p:nvCxnSpPr>
        <p:spPr>
          <a:xfrm flipV="1">
            <a:off x="10785607" y="6023221"/>
            <a:ext cx="83013" cy="83014"/>
          </a:xfrm>
          <a:prstGeom prst="line">
            <a:avLst/>
          </a:prstGeom>
          <a:ln w="22225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 flipV="1">
            <a:off x="11206110" y="5934482"/>
            <a:ext cx="83013" cy="83014"/>
          </a:xfrm>
          <a:prstGeom prst="line">
            <a:avLst/>
          </a:prstGeom>
          <a:ln w="222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or 7"/>
          <p:cNvCxnSpPr/>
          <p:nvPr/>
        </p:nvCxnSpPr>
        <p:spPr>
          <a:xfrm>
            <a:off x="11207940" y="6023221"/>
            <a:ext cx="83013" cy="83014"/>
          </a:xfrm>
          <a:prstGeom prst="line">
            <a:avLst/>
          </a:prstGeom>
          <a:ln w="222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0063" name="Freeform 8"/>
          <p:cNvSpPr/>
          <p:nvPr/>
        </p:nvSpPr>
        <p:spPr>
          <a:xfrm flipH="1">
            <a:off x="10500003" y="1517904"/>
            <a:ext cx="829728" cy="280275"/>
          </a:xfrm>
          <a:custGeom>
            <a:avLst/>
            <a:gdLst/>
            <a:ahLst/>
            <a:cxnLst/>
            <a:rect l="l" t="t" r="r" b="b"/>
            <a:pathLst>
              <a:path w="1954210" h="1147870">
                <a:moveTo>
                  <a:pt x="985324" y="0"/>
                </a:moveTo>
                <a:lnTo>
                  <a:pt x="1280281" y="0"/>
                </a:lnTo>
                <a:lnTo>
                  <a:pt x="1462005" y="574392"/>
                </a:lnTo>
                <a:lnTo>
                  <a:pt x="1280281" y="1147870"/>
                </a:lnTo>
                <a:lnTo>
                  <a:pt x="985324" y="1147870"/>
                </a:lnTo>
                <a:lnTo>
                  <a:pt x="1167960" y="574392"/>
                </a:lnTo>
                <a:close/>
              </a:path>
              <a:path w="1954210" h="1147870">
                <a:moveTo>
                  <a:pt x="0" y="0"/>
                </a:moveTo>
                <a:lnTo>
                  <a:pt x="294045" y="0"/>
                </a:lnTo>
                <a:lnTo>
                  <a:pt x="475768" y="574392"/>
                </a:lnTo>
                <a:lnTo>
                  <a:pt x="294045" y="1147870"/>
                </a:lnTo>
                <a:lnTo>
                  <a:pt x="0" y="1147870"/>
                </a:lnTo>
                <a:lnTo>
                  <a:pt x="181724" y="574392"/>
                </a:lnTo>
                <a:close/>
              </a:path>
              <a:path w="1954210" h="1147870">
                <a:moveTo>
                  <a:pt x="493118" y="0"/>
                </a:moveTo>
                <a:lnTo>
                  <a:pt x="787163" y="0"/>
                </a:lnTo>
                <a:lnTo>
                  <a:pt x="968886" y="574392"/>
                </a:lnTo>
                <a:lnTo>
                  <a:pt x="787163" y="1147870"/>
                </a:lnTo>
                <a:lnTo>
                  <a:pt x="493118" y="1147870"/>
                </a:lnTo>
                <a:lnTo>
                  <a:pt x="674842" y="574392"/>
                </a:lnTo>
                <a:close/>
              </a:path>
              <a:path w="1954210" h="1147870">
                <a:moveTo>
                  <a:pt x="1478442" y="0"/>
                </a:moveTo>
                <a:lnTo>
                  <a:pt x="1772486" y="0"/>
                </a:lnTo>
                <a:lnTo>
                  <a:pt x="1954210" y="574392"/>
                </a:lnTo>
                <a:lnTo>
                  <a:pt x="1772486" y="1147870"/>
                </a:lnTo>
                <a:lnTo>
                  <a:pt x="1478442" y="1147870"/>
                </a:lnTo>
                <a:lnTo>
                  <a:pt x="1660166" y="574392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  <p:txBody>
          <a:bodyPr vert="horz" wrap="square" rtlCol="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</p:sp>
      <p:sp>
        <p:nvSpPr>
          <p:cNvPr id="900064" name="Freeform 9"/>
          <p:cNvSpPr/>
          <p:nvPr/>
        </p:nvSpPr>
        <p:spPr>
          <a:xfrm flipH="1">
            <a:off x="4751088" y="2447247"/>
            <a:ext cx="1672266" cy="549270"/>
          </a:xfrm>
          <a:custGeom>
            <a:avLst/>
            <a:gdLst/>
            <a:ahLst/>
            <a:cxnLst/>
            <a:rect l="l" t="t" r="r" b="b"/>
            <a:pathLst>
              <a:path w="1108502" h="364097">
                <a:moveTo>
                  <a:pt x="64839" y="32419"/>
                </a:moveTo>
                <a:cubicBezTo>
                  <a:pt x="64839" y="49876"/>
                  <a:pt x="49876" y="64839"/>
                  <a:pt x="32420" y="64839"/>
                </a:cubicBezTo>
                <a:cubicBezTo>
                  <a:pt x="14963" y="64839"/>
                  <a:pt x="0" y="49876"/>
                  <a:pt x="0" y="32419"/>
                </a:cubicBezTo>
                <a:cubicBezTo>
                  <a:pt x="0" y="14963"/>
                  <a:pt x="14963" y="0"/>
                  <a:pt x="32420" y="0"/>
                </a:cubicBezTo>
                <a:cubicBezTo>
                  <a:pt x="49876" y="1247"/>
                  <a:pt x="64839" y="14963"/>
                  <a:pt x="64839" y="32419"/>
                </a:cubicBezTo>
                <a:close/>
              </a:path>
              <a:path w="1108502" h="364097">
                <a:moveTo>
                  <a:pt x="180802" y="1247"/>
                </a:moveTo>
                <a:cubicBezTo>
                  <a:pt x="163345" y="1247"/>
                  <a:pt x="148382" y="16210"/>
                  <a:pt x="148382" y="33666"/>
                </a:cubicBezTo>
                <a:cubicBezTo>
                  <a:pt x="148382" y="51123"/>
                  <a:pt x="163345" y="66086"/>
                  <a:pt x="180802" y="66086"/>
                </a:cubicBezTo>
                <a:cubicBezTo>
                  <a:pt x="198258" y="66086"/>
                  <a:pt x="213222" y="51123"/>
                  <a:pt x="213222" y="33666"/>
                </a:cubicBezTo>
                <a:cubicBezTo>
                  <a:pt x="213222" y="14963"/>
                  <a:pt x="199505" y="1247"/>
                  <a:pt x="180802" y="1247"/>
                </a:cubicBezTo>
                <a:close/>
              </a:path>
              <a:path w="1108502" h="364097">
                <a:moveTo>
                  <a:pt x="64839" y="182048"/>
                </a:moveTo>
                <a:cubicBezTo>
                  <a:pt x="64839" y="164592"/>
                  <a:pt x="49876" y="149629"/>
                  <a:pt x="32420" y="149629"/>
                </a:cubicBezTo>
                <a:cubicBezTo>
                  <a:pt x="14963" y="149629"/>
                  <a:pt x="0" y="164592"/>
                  <a:pt x="0" y="182048"/>
                </a:cubicBezTo>
                <a:cubicBezTo>
                  <a:pt x="0" y="199505"/>
                  <a:pt x="14963" y="214468"/>
                  <a:pt x="32420" y="214468"/>
                </a:cubicBezTo>
                <a:cubicBezTo>
                  <a:pt x="49876" y="214468"/>
                  <a:pt x="64839" y="199505"/>
                  <a:pt x="64839" y="182048"/>
                </a:cubicBezTo>
                <a:close/>
              </a:path>
              <a:path w="1108502" h="364097">
                <a:moveTo>
                  <a:pt x="330431" y="1247"/>
                </a:moveTo>
                <a:cubicBezTo>
                  <a:pt x="312974" y="1247"/>
                  <a:pt x="298011" y="16210"/>
                  <a:pt x="298011" y="33666"/>
                </a:cubicBezTo>
                <a:cubicBezTo>
                  <a:pt x="298011" y="51123"/>
                  <a:pt x="312974" y="66086"/>
                  <a:pt x="330431" y="66086"/>
                </a:cubicBezTo>
                <a:cubicBezTo>
                  <a:pt x="347888" y="66086"/>
                  <a:pt x="362851" y="51123"/>
                  <a:pt x="362851" y="33666"/>
                </a:cubicBezTo>
                <a:cubicBezTo>
                  <a:pt x="362851" y="14963"/>
                  <a:pt x="347888" y="1247"/>
                  <a:pt x="330431" y="1247"/>
                </a:cubicBezTo>
                <a:close/>
              </a:path>
              <a:path w="1108502" h="364097">
                <a:moveTo>
                  <a:pt x="480060" y="1247"/>
                </a:moveTo>
                <a:cubicBezTo>
                  <a:pt x="462603" y="1247"/>
                  <a:pt x="447640" y="16210"/>
                  <a:pt x="447640" y="33666"/>
                </a:cubicBezTo>
                <a:cubicBezTo>
                  <a:pt x="447640" y="51123"/>
                  <a:pt x="462603" y="66086"/>
                  <a:pt x="480060" y="66086"/>
                </a:cubicBezTo>
                <a:cubicBezTo>
                  <a:pt x="497517" y="66086"/>
                  <a:pt x="512480" y="51123"/>
                  <a:pt x="512480" y="33666"/>
                </a:cubicBezTo>
                <a:cubicBezTo>
                  <a:pt x="511233" y="14963"/>
                  <a:pt x="497517" y="1247"/>
                  <a:pt x="480060" y="1247"/>
                </a:cubicBezTo>
                <a:close/>
              </a:path>
              <a:path w="1108502" h="364097">
                <a:moveTo>
                  <a:pt x="628442" y="1247"/>
                </a:moveTo>
                <a:cubicBezTo>
                  <a:pt x="610985" y="1247"/>
                  <a:pt x="596022" y="16210"/>
                  <a:pt x="596022" y="33666"/>
                </a:cubicBezTo>
                <a:cubicBezTo>
                  <a:pt x="596022" y="51123"/>
                  <a:pt x="610985" y="66086"/>
                  <a:pt x="628442" y="66086"/>
                </a:cubicBezTo>
                <a:cubicBezTo>
                  <a:pt x="645899" y="66086"/>
                  <a:pt x="660862" y="51123"/>
                  <a:pt x="660862" y="33666"/>
                </a:cubicBezTo>
                <a:cubicBezTo>
                  <a:pt x="660862" y="14963"/>
                  <a:pt x="645899" y="1247"/>
                  <a:pt x="628442" y="1247"/>
                </a:cubicBezTo>
                <a:close/>
              </a:path>
              <a:path w="1108502" h="364097">
                <a:moveTo>
                  <a:pt x="778071" y="1247"/>
                </a:moveTo>
                <a:cubicBezTo>
                  <a:pt x="760615" y="1247"/>
                  <a:pt x="745652" y="16210"/>
                  <a:pt x="745652" y="33666"/>
                </a:cubicBezTo>
                <a:cubicBezTo>
                  <a:pt x="745652" y="51123"/>
                  <a:pt x="760615" y="66086"/>
                  <a:pt x="778071" y="66086"/>
                </a:cubicBezTo>
                <a:cubicBezTo>
                  <a:pt x="795528" y="66086"/>
                  <a:pt x="810491" y="51123"/>
                  <a:pt x="810491" y="33666"/>
                </a:cubicBezTo>
                <a:cubicBezTo>
                  <a:pt x="809244" y="14963"/>
                  <a:pt x="795528" y="1247"/>
                  <a:pt x="778071" y="1247"/>
                </a:cubicBezTo>
                <a:close/>
              </a:path>
              <a:path w="1108502" h="364097">
                <a:moveTo>
                  <a:pt x="926453" y="1247"/>
                </a:moveTo>
                <a:cubicBezTo>
                  <a:pt x="908997" y="1247"/>
                  <a:pt x="894034" y="16210"/>
                  <a:pt x="894034" y="33666"/>
                </a:cubicBezTo>
                <a:cubicBezTo>
                  <a:pt x="894034" y="51123"/>
                  <a:pt x="908997" y="66086"/>
                  <a:pt x="926453" y="66086"/>
                </a:cubicBezTo>
                <a:cubicBezTo>
                  <a:pt x="943910" y="66086"/>
                  <a:pt x="958873" y="51123"/>
                  <a:pt x="958873" y="33666"/>
                </a:cubicBezTo>
                <a:cubicBezTo>
                  <a:pt x="958873" y="14963"/>
                  <a:pt x="943910" y="1247"/>
                  <a:pt x="926453" y="1247"/>
                </a:cubicBezTo>
                <a:close/>
              </a:path>
              <a:path w="1108502" h="364097">
                <a:moveTo>
                  <a:pt x="1076082" y="1247"/>
                </a:moveTo>
                <a:cubicBezTo>
                  <a:pt x="1058626" y="1247"/>
                  <a:pt x="1043663" y="16210"/>
                  <a:pt x="1043663" y="33666"/>
                </a:cubicBezTo>
                <a:cubicBezTo>
                  <a:pt x="1043663" y="51123"/>
                  <a:pt x="1058626" y="66086"/>
                  <a:pt x="1076082" y="66086"/>
                </a:cubicBezTo>
                <a:cubicBezTo>
                  <a:pt x="1093539" y="66086"/>
                  <a:pt x="1108503" y="51123"/>
                  <a:pt x="1108503" y="33666"/>
                </a:cubicBezTo>
                <a:cubicBezTo>
                  <a:pt x="1107255" y="14963"/>
                  <a:pt x="1093539" y="1247"/>
                  <a:pt x="1076082" y="1247"/>
                </a:cubicBezTo>
                <a:close/>
              </a:path>
              <a:path w="1108502" h="364097">
                <a:moveTo>
                  <a:pt x="180802" y="149629"/>
                </a:moveTo>
                <a:cubicBezTo>
                  <a:pt x="163345" y="149629"/>
                  <a:pt x="148382" y="164592"/>
                  <a:pt x="148382" y="182048"/>
                </a:cubicBezTo>
                <a:cubicBezTo>
                  <a:pt x="148382" y="199505"/>
                  <a:pt x="163345" y="214468"/>
                  <a:pt x="180802" y="214468"/>
                </a:cubicBezTo>
                <a:cubicBezTo>
                  <a:pt x="198258" y="214468"/>
                  <a:pt x="213222" y="199505"/>
                  <a:pt x="213222" y="182048"/>
                </a:cubicBezTo>
                <a:cubicBezTo>
                  <a:pt x="213222" y="164592"/>
                  <a:pt x="199505" y="149629"/>
                  <a:pt x="180802" y="149629"/>
                </a:cubicBezTo>
                <a:close/>
              </a:path>
              <a:path w="1108502" h="364097">
                <a:moveTo>
                  <a:pt x="330431" y="149629"/>
                </a:moveTo>
                <a:cubicBezTo>
                  <a:pt x="312974" y="149629"/>
                  <a:pt x="298011" y="164592"/>
                  <a:pt x="298011" y="182048"/>
                </a:cubicBezTo>
                <a:cubicBezTo>
                  <a:pt x="298011" y="199505"/>
                  <a:pt x="312974" y="214468"/>
                  <a:pt x="330431" y="214468"/>
                </a:cubicBezTo>
                <a:cubicBezTo>
                  <a:pt x="347888" y="214468"/>
                  <a:pt x="362851" y="199505"/>
                  <a:pt x="362851" y="182048"/>
                </a:cubicBezTo>
                <a:cubicBezTo>
                  <a:pt x="362851" y="164592"/>
                  <a:pt x="347888" y="149629"/>
                  <a:pt x="330431" y="149629"/>
                </a:cubicBezTo>
                <a:close/>
              </a:path>
              <a:path w="1108502" h="364097">
                <a:moveTo>
                  <a:pt x="480060" y="149629"/>
                </a:moveTo>
                <a:cubicBezTo>
                  <a:pt x="462603" y="149629"/>
                  <a:pt x="447640" y="164592"/>
                  <a:pt x="447640" y="182048"/>
                </a:cubicBezTo>
                <a:cubicBezTo>
                  <a:pt x="447640" y="199505"/>
                  <a:pt x="462603" y="214468"/>
                  <a:pt x="480060" y="214468"/>
                </a:cubicBezTo>
                <a:cubicBezTo>
                  <a:pt x="497517" y="214468"/>
                  <a:pt x="512480" y="199505"/>
                  <a:pt x="512480" y="182048"/>
                </a:cubicBezTo>
                <a:cubicBezTo>
                  <a:pt x="512480" y="164592"/>
                  <a:pt x="497517" y="149629"/>
                  <a:pt x="480060" y="149629"/>
                </a:cubicBezTo>
                <a:close/>
              </a:path>
              <a:path w="1108502" h="364097">
                <a:moveTo>
                  <a:pt x="628442" y="149629"/>
                </a:moveTo>
                <a:cubicBezTo>
                  <a:pt x="610985" y="149629"/>
                  <a:pt x="596022" y="164592"/>
                  <a:pt x="596022" y="182048"/>
                </a:cubicBezTo>
                <a:cubicBezTo>
                  <a:pt x="596022" y="199505"/>
                  <a:pt x="610985" y="214468"/>
                  <a:pt x="628442" y="214468"/>
                </a:cubicBezTo>
                <a:cubicBezTo>
                  <a:pt x="645899" y="214468"/>
                  <a:pt x="660862" y="199505"/>
                  <a:pt x="660862" y="182048"/>
                </a:cubicBezTo>
                <a:cubicBezTo>
                  <a:pt x="660862" y="164592"/>
                  <a:pt x="645899" y="149629"/>
                  <a:pt x="628442" y="149629"/>
                </a:cubicBezTo>
                <a:close/>
              </a:path>
              <a:path w="1108502" h="364097">
                <a:moveTo>
                  <a:pt x="778071" y="149629"/>
                </a:moveTo>
                <a:cubicBezTo>
                  <a:pt x="760615" y="149629"/>
                  <a:pt x="745652" y="164592"/>
                  <a:pt x="745652" y="182048"/>
                </a:cubicBezTo>
                <a:cubicBezTo>
                  <a:pt x="745652" y="199505"/>
                  <a:pt x="760615" y="214468"/>
                  <a:pt x="778071" y="214468"/>
                </a:cubicBezTo>
                <a:cubicBezTo>
                  <a:pt x="795528" y="214468"/>
                  <a:pt x="810491" y="199505"/>
                  <a:pt x="810491" y="182048"/>
                </a:cubicBezTo>
                <a:cubicBezTo>
                  <a:pt x="810491" y="164592"/>
                  <a:pt x="795528" y="149629"/>
                  <a:pt x="778071" y="149629"/>
                </a:cubicBezTo>
                <a:close/>
              </a:path>
              <a:path w="1108502" h="364097">
                <a:moveTo>
                  <a:pt x="926453" y="149629"/>
                </a:moveTo>
                <a:cubicBezTo>
                  <a:pt x="908997" y="149629"/>
                  <a:pt x="894034" y="164592"/>
                  <a:pt x="894034" y="182048"/>
                </a:cubicBezTo>
                <a:cubicBezTo>
                  <a:pt x="894034" y="199505"/>
                  <a:pt x="908997" y="214468"/>
                  <a:pt x="926453" y="214468"/>
                </a:cubicBezTo>
                <a:cubicBezTo>
                  <a:pt x="943910" y="214468"/>
                  <a:pt x="958873" y="199505"/>
                  <a:pt x="958873" y="182048"/>
                </a:cubicBezTo>
                <a:cubicBezTo>
                  <a:pt x="958873" y="164592"/>
                  <a:pt x="943910" y="149629"/>
                  <a:pt x="926453" y="149629"/>
                </a:cubicBezTo>
                <a:close/>
              </a:path>
              <a:path w="1108502" h="364097">
                <a:moveTo>
                  <a:pt x="1076082" y="149629"/>
                </a:moveTo>
                <a:cubicBezTo>
                  <a:pt x="1058626" y="149629"/>
                  <a:pt x="1043663" y="164592"/>
                  <a:pt x="1043663" y="182048"/>
                </a:cubicBezTo>
                <a:cubicBezTo>
                  <a:pt x="1043663" y="199505"/>
                  <a:pt x="1058626" y="214468"/>
                  <a:pt x="1076082" y="214468"/>
                </a:cubicBezTo>
                <a:cubicBezTo>
                  <a:pt x="1093539" y="214468"/>
                  <a:pt x="1108503" y="199505"/>
                  <a:pt x="1108503" y="182048"/>
                </a:cubicBezTo>
                <a:cubicBezTo>
                  <a:pt x="1108503" y="164592"/>
                  <a:pt x="1093539" y="149629"/>
                  <a:pt x="1076082" y="149629"/>
                </a:cubicBezTo>
                <a:close/>
              </a:path>
              <a:path w="1108502" h="364097">
                <a:moveTo>
                  <a:pt x="32420" y="299258"/>
                </a:moveTo>
                <a:cubicBezTo>
                  <a:pt x="14963" y="299258"/>
                  <a:pt x="0" y="314221"/>
                  <a:pt x="0" y="331678"/>
                </a:cubicBezTo>
                <a:cubicBezTo>
                  <a:pt x="0" y="349135"/>
                  <a:pt x="14963" y="364097"/>
                  <a:pt x="32420" y="364097"/>
                </a:cubicBezTo>
                <a:cubicBezTo>
                  <a:pt x="49876" y="364097"/>
                  <a:pt x="64839" y="349135"/>
                  <a:pt x="64839" y="331678"/>
                </a:cubicBezTo>
                <a:cubicBezTo>
                  <a:pt x="64839" y="314221"/>
                  <a:pt x="49876" y="299258"/>
                  <a:pt x="32420" y="299258"/>
                </a:cubicBezTo>
                <a:close/>
              </a:path>
              <a:path w="1108502" h="364097">
                <a:moveTo>
                  <a:pt x="180802" y="299258"/>
                </a:moveTo>
                <a:cubicBezTo>
                  <a:pt x="163345" y="299258"/>
                  <a:pt x="148382" y="314221"/>
                  <a:pt x="148382" y="331678"/>
                </a:cubicBezTo>
                <a:cubicBezTo>
                  <a:pt x="148382" y="349135"/>
                  <a:pt x="163345" y="364097"/>
                  <a:pt x="180802" y="364097"/>
                </a:cubicBezTo>
                <a:cubicBezTo>
                  <a:pt x="198258" y="364097"/>
                  <a:pt x="213222" y="349135"/>
                  <a:pt x="213222" y="331678"/>
                </a:cubicBezTo>
                <a:cubicBezTo>
                  <a:pt x="213222" y="314221"/>
                  <a:pt x="199505" y="299258"/>
                  <a:pt x="180802" y="299258"/>
                </a:cubicBezTo>
                <a:close/>
              </a:path>
              <a:path w="1108502" h="364097">
                <a:moveTo>
                  <a:pt x="330431" y="299258"/>
                </a:moveTo>
                <a:cubicBezTo>
                  <a:pt x="312974" y="299258"/>
                  <a:pt x="298011" y="314221"/>
                  <a:pt x="298011" y="331678"/>
                </a:cubicBezTo>
                <a:cubicBezTo>
                  <a:pt x="298011" y="349135"/>
                  <a:pt x="312974" y="364097"/>
                  <a:pt x="330431" y="364097"/>
                </a:cubicBezTo>
                <a:cubicBezTo>
                  <a:pt x="347888" y="364097"/>
                  <a:pt x="362851" y="349135"/>
                  <a:pt x="362851" y="331678"/>
                </a:cubicBezTo>
                <a:cubicBezTo>
                  <a:pt x="362851" y="314221"/>
                  <a:pt x="347888" y="299258"/>
                  <a:pt x="330431" y="299258"/>
                </a:cubicBezTo>
                <a:close/>
              </a:path>
              <a:path w="1108502" h="364097">
                <a:moveTo>
                  <a:pt x="480060" y="299258"/>
                </a:moveTo>
                <a:cubicBezTo>
                  <a:pt x="462603" y="299258"/>
                  <a:pt x="447640" y="314221"/>
                  <a:pt x="447640" y="331678"/>
                </a:cubicBezTo>
                <a:cubicBezTo>
                  <a:pt x="447640" y="349135"/>
                  <a:pt x="462603" y="364097"/>
                  <a:pt x="480060" y="364097"/>
                </a:cubicBezTo>
                <a:cubicBezTo>
                  <a:pt x="497517" y="364097"/>
                  <a:pt x="512480" y="349135"/>
                  <a:pt x="512480" y="331678"/>
                </a:cubicBezTo>
                <a:cubicBezTo>
                  <a:pt x="512480" y="314221"/>
                  <a:pt x="497517" y="299258"/>
                  <a:pt x="480060" y="299258"/>
                </a:cubicBezTo>
                <a:close/>
              </a:path>
              <a:path w="1108502" h="364097">
                <a:moveTo>
                  <a:pt x="628442" y="299258"/>
                </a:moveTo>
                <a:cubicBezTo>
                  <a:pt x="610985" y="299258"/>
                  <a:pt x="596022" y="314221"/>
                  <a:pt x="596022" y="331678"/>
                </a:cubicBezTo>
                <a:cubicBezTo>
                  <a:pt x="596022" y="349135"/>
                  <a:pt x="610985" y="364097"/>
                  <a:pt x="628442" y="364097"/>
                </a:cubicBezTo>
                <a:cubicBezTo>
                  <a:pt x="645899" y="364097"/>
                  <a:pt x="660862" y="349135"/>
                  <a:pt x="660862" y="331678"/>
                </a:cubicBezTo>
                <a:cubicBezTo>
                  <a:pt x="660862" y="314221"/>
                  <a:pt x="645899" y="299258"/>
                  <a:pt x="628442" y="299258"/>
                </a:cubicBezTo>
                <a:close/>
              </a:path>
              <a:path w="1108502" h="364097">
                <a:moveTo>
                  <a:pt x="778071" y="299258"/>
                </a:moveTo>
                <a:cubicBezTo>
                  <a:pt x="760615" y="299258"/>
                  <a:pt x="745652" y="314221"/>
                  <a:pt x="745652" y="331678"/>
                </a:cubicBezTo>
                <a:cubicBezTo>
                  <a:pt x="745652" y="349135"/>
                  <a:pt x="760615" y="364097"/>
                  <a:pt x="778071" y="364097"/>
                </a:cubicBezTo>
                <a:cubicBezTo>
                  <a:pt x="795528" y="364097"/>
                  <a:pt x="810491" y="349135"/>
                  <a:pt x="810491" y="331678"/>
                </a:cubicBezTo>
                <a:cubicBezTo>
                  <a:pt x="810491" y="314221"/>
                  <a:pt x="795528" y="299258"/>
                  <a:pt x="778071" y="299258"/>
                </a:cubicBezTo>
                <a:close/>
              </a:path>
              <a:path w="1108502" h="364097">
                <a:moveTo>
                  <a:pt x="926453" y="299258"/>
                </a:moveTo>
                <a:cubicBezTo>
                  <a:pt x="908997" y="299258"/>
                  <a:pt x="894034" y="314221"/>
                  <a:pt x="894034" y="331678"/>
                </a:cubicBezTo>
                <a:cubicBezTo>
                  <a:pt x="894034" y="349135"/>
                  <a:pt x="908997" y="364097"/>
                  <a:pt x="926453" y="364097"/>
                </a:cubicBezTo>
                <a:cubicBezTo>
                  <a:pt x="943910" y="364097"/>
                  <a:pt x="958873" y="349135"/>
                  <a:pt x="958873" y="331678"/>
                </a:cubicBezTo>
                <a:cubicBezTo>
                  <a:pt x="958873" y="314221"/>
                  <a:pt x="943910" y="299258"/>
                  <a:pt x="926453" y="299258"/>
                </a:cubicBezTo>
                <a:close/>
              </a:path>
              <a:path w="1108502" h="364097">
                <a:moveTo>
                  <a:pt x="1076082" y="299258"/>
                </a:moveTo>
                <a:cubicBezTo>
                  <a:pt x="1058626" y="299258"/>
                  <a:pt x="1043663" y="314221"/>
                  <a:pt x="1043663" y="331678"/>
                </a:cubicBezTo>
                <a:cubicBezTo>
                  <a:pt x="1043663" y="349135"/>
                  <a:pt x="1058626" y="364097"/>
                  <a:pt x="1076082" y="364097"/>
                </a:cubicBezTo>
                <a:cubicBezTo>
                  <a:pt x="1093539" y="364097"/>
                  <a:pt x="1108503" y="349135"/>
                  <a:pt x="1108503" y="331678"/>
                </a:cubicBezTo>
                <a:cubicBezTo>
                  <a:pt x="1108503" y="314221"/>
                  <a:pt x="1093539" y="299258"/>
                  <a:pt x="1076082" y="299258"/>
                </a:cubicBezTo>
              </a:path>
            </a:pathLst>
          </a:custGeom>
          <a:gradFill>
            <a:gsLst>
              <a:gs pos="18000">
                <a:schemeClr val="accent1">
                  <a:alpha val="100000"/>
                </a:schemeClr>
              </a:gs>
              <a:gs pos="83000">
                <a:schemeClr val="accent1">
                  <a:alpha val="100000"/>
                  <a:lumMod val="40000"/>
                  <a:lumOff val="60000"/>
                </a:schemeClr>
              </a:gs>
            </a:gsLst>
            <a:lin ang="0"/>
          </a:gradFill>
        </p:spPr>
        <p:txBody>
          <a:bodyPr vert="horz" wrap="square" rtlCol="0" anchor="ctr" anchorCtr="0">
            <a:noAutofit/>
          </a:bodyPr>
          <a:lstStyle/>
          <a:p>
            <a:pPr algn="l">
              <a:defRPr/>
            </a:pPr>
            <a:endParaRPr lang="en-US" sz="1100"/>
          </a:p>
        </p:txBody>
      </p:sp>
      <p:sp>
        <p:nvSpPr>
          <p:cNvPr id="900076" name="AutoShape 10"/>
          <p:cNvSpPr/>
          <p:nvPr/>
        </p:nvSpPr>
        <p:spPr>
          <a:xfrm flipH="1">
            <a:off x="7209387" y="2769571"/>
            <a:ext cx="3530600" cy="285537"/>
          </a:xfrm>
          <a:prstGeom prst="rect">
            <a:avLst/>
          </a:prstGeom>
          <a:gradFill>
            <a:gsLst>
              <a:gs pos="0">
                <a:schemeClr val="accent1">
                  <a:alpha val="100000"/>
                  <a:lumMod val="60000"/>
                  <a:lumOff val="40000"/>
                </a:schemeClr>
              </a:gs>
              <a:gs pos="100000">
                <a:schemeClr val="accent1">
                  <a:alpha val="100000"/>
                  <a:lumMod val="60000"/>
                  <a:lumOff val="40000"/>
                </a:schemeClr>
              </a:gs>
            </a:gsLst>
            <a:lin ang="0"/>
          </a:gra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78" name="TextBox 11"/>
          <p:cNvSpPr txBox="1"/>
          <p:nvPr/>
        </p:nvSpPr>
        <p:spPr>
          <a:xfrm flipH="1">
            <a:off x="7209386" y="1919394"/>
            <a:ext cx="2853996" cy="12239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Part.</a:t>
            </a:r>
            <a:endParaRPr lang="en-US" sz="6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00081" name="TextBox 12"/>
          <p:cNvSpPr txBox="1"/>
          <p:nvPr/>
        </p:nvSpPr>
        <p:spPr>
          <a:xfrm flipH="1">
            <a:off x="5881179" y="3081881"/>
            <a:ext cx="5448551" cy="121809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过程能力分析实战</a:t>
            </a:r>
            <a:endParaRPr lang="en-US" sz="3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00083" name="TextBox 13"/>
          <p:cNvSpPr txBox="1"/>
          <p:nvPr/>
        </p:nvSpPr>
        <p:spPr>
          <a:xfrm flipH="1">
            <a:off x="8764333" y="1919394"/>
            <a:ext cx="2565398" cy="12239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6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4" name="Connector 14"/>
          <p:cNvCxnSpPr/>
          <p:nvPr/>
        </p:nvCxnSpPr>
        <p:spPr>
          <a:xfrm flipH="1">
            <a:off x="6106075" y="4579041"/>
            <a:ext cx="5100035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5" name="Connector 15"/>
          <p:cNvCxnSpPr/>
          <p:nvPr/>
        </p:nvCxnSpPr>
        <p:spPr>
          <a:xfrm flipH="1">
            <a:off x="6106074" y="1658041"/>
            <a:ext cx="3851442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Cp/Cpk与Pp/Ppk概念解析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Cp/Cpk定义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882" y="1998589"/>
            <a:ext cx="6891292" cy="10836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（过程能力指数）是描述过程在满足产品质量规格要求方面的潜在能力，它考虑了过程的固有变异；Cpk（过程能力指数考虑偏移）则进一步考虑了过程均值与规格中心值的偏移情况，是更全面的过程能力评估指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Pp/Ppk定义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300882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Cp与Pp区别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0882" y="3741456"/>
            <a:ext cx="6891292" cy="107443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Pp（过程性能指数）与Cp类似，但它是基于长期数据计算的，反映了过程在较长时间内的实际性能；Ppk（过程性能指数考虑偏移）同样考虑了过程均值与规格中心值的偏移，是评估过程长期稳定性的重要指标。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0882" y="5424019"/>
            <a:ext cx="6891292" cy="1092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Cp和Pp的主要区别在于数据基础不同，Cp基于短期数据，反映过程在受控状态下的潜在能力；而Pp基于长期数据，考虑了过程在各种因素影响下的实际性能，更能反映过程的真实情况。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750" r="16750"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3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688937" y="168523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8925" y="340556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8925" y="512588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Cpk与Ppk区别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Cp/Cpk主要用于评估新过程或改进后的过程是否满足产品质量要求，帮助确定过程是否需要进一步调整或优化。同时，它们也是过程审核和认证中的重要指标，用于证明过程具备稳定生产合格产品的能力。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Cp/Cpk应用场景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Pp/Ppk应用场景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Pp/Ppk更适用于评估现有过程的长期稳定性和性能，帮助识别过程可能存在的长期问题或趋势。通过定期计算Pp/Ppk值，可以监控过程的性能变化，及时发现并采取措施预防潜在的质量问题。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Cpk和Ppk在考虑偏移方面相似，但数据基础不同。Cpk基于短期数据，用于评估过程在受控且稳定状态下的能力；Ppk则基于长期数据，更能体现过程在实际运行中的性能，包括可能存在的偏移和波动。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Cp/Cpk与Pp/Ppk概念解析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16325" y="1988237"/>
            <a:ext cx="3487674" cy="754571"/>
          </a:xfrm>
          <a:custGeom>
            <a:avLst/>
            <a:gdLst/>
            <a:ahLst/>
            <a:cxnLst/>
            <a:rect l="l" t="t" r="r" b="b"/>
            <a:pathLst>
              <a:path w="4523874" h="662372">
                <a:moveTo>
                  <a:pt x="8240" y="0"/>
                </a:moveTo>
                <a:lnTo>
                  <a:pt x="11678" y="18595"/>
                </a:lnTo>
                <a:cubicBezTo>
                  <a:pt x="127512" y="330125"/>
                  <a:pt x="1090781" y="573228"/>
                  <a:pt x="2261937" y="573228"/>
                </a:cubicBezTo>
                <a:cubicBezTo>
                  <a:pt x="3433093" y="573228"/>
                  <a:pt x="4396362" y="330125"/>
                  <a:pt x="4512196" y="18595"/>
                </a:cubicBezTo>
                <a:lnTo>
                  <a:pt x="4515634" y="0"/>
                </a:lnTo>
                <a:lnTo>
                  <a:pt x="4523874" y="44572"/>
                </a:lnTo>
                <a:cubicBezTo>
                  <a:pt x="4523874" y="385774"/>
                  <a:pt x="3511170" y="662372"/>
                  <a:pt x="2261937" y="662372"/>
                </a:cubicBezTo>
                <a:cubicBezTo>
                  <a:pt x="1012704" y="662372"/>
                  <a:pt x="0" y="385774"/>
                  <a:pt x="0" y="44572"/>
                </a:cubicBezTo>
                <a:lnTo>
                  <a:pt x="8240" y="0"/>
                </a:lnTo>
              </a:path>
            </a:pathLst>
          </a:custGeom>
          <a:solidFill>
            <a:schemeClr val="accent1">
              <a:alpha val="9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 flipH="1">
            <a:off x="346014" y="1600677"/>
            <a:ext cx="11499972" cy="4152666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316325" y="1246239"/>
            <a:ext cx="3487674" cy="1407604"/>
          </a:xfrm>
          <a:prstGeom prst="ellipse">
            <a:avLst/>
          </a:prstGeom>
          <a:gradFill>
            <a:gsLst>
              <a:gs pos="0">
                <a:schemeClr val="accent3">
                  <a:alpha val="85000"/>
                </a:schemeClr>
              </a:gs>
              <a:gs pos="100000">
                <a:schemeClr val="accent3">
                  <a:alpha val="100000"/>
                </a:schemeClr>
              </a:gs>
            </a:gsLst>
            <a:lin ang="0"/>
          </a:gradFill>
        </p:spPr>
      </p:sp>
      <p:sp>
        <p:nvSpPr>
          <p:cNvPr id="5" name="AutoShape 5"/>
          <p:cNvSpPr/>
          <p:nvPr/>
        </p:nvSpPr>
        <p:spPr>
          <a:xfrm>
            <a:off x="4352163" y="3734848"/>
            <a:ext cx="3487674" cy="1407604"/>
          </a:xfrm>
          <a:prstGeom prst="ellipse">
            <a:avLst/>
          </a:prstGeom>
          <a:gradFill>
            <a:gsLst>
              <a:gs pos="0">
                <a:schemeClr val="accent3">
                  <a:alpha val="85000"/>
                </a:schemeClr>
              </a:gs>
              <a:gs pos="100000">
                <a:schemeClr val="accent3">
                  <a:alpha val="100000"/>
                </a:schemeClr>
              </a:gs>
            </a:gsLst>
            <a:lin ang="0"/>
          </a:gradFill>
        </p:spPr>
      </p:sp>
      <p:sp>
        <p:nvSpPr>
          <p:cNvPr id="6" name="Freeform 6"/>
          <p:cNvSpPr/>
          <p:nvPr/>
        </p:nvSpPr>
        <p:spPr>
          <a:xfrm>
            <a:off x="4352163" y="4476845"/>
            <a:ext cx="3487674" cy="754571"/>
          </a:xfrm>
          <a:custGeom>
            <a:avLst/>
            <a:gdLst/>
            <a:ahLst/>
            <a:cxnLst/>
            <a:rect l="l" t="t" r="r" b="b"/>
            <a:pathLst>
              <a:path w="4523874" h="662372">
                <a:moveTo>
                  <a:pt x="8240" y="0"/>
                </a:moveTo>
                <a:lnTo>
                  <a:pt x="11678" y="18595"/>
                </a:lnTo>
                <a:cubicBezTo>
                  <a:pt x="127512" y="330125"/>
                  <a:pt x="1090781" y="573228"/>
                  <a:pt x="2261937" y="573228"/>
                </a:cubicBezTo>
                <a:cubicBezTo>
                  <a:pt x="3433093" y="573228"/>
                  <a:pt x="4396362" y="330125"/>
                  <a:pt x="4512196" y="18595"/>
                </a:cubicBezTo>
                <a:lnTo>
                  <a:pt x="4515634" y="0"/>
                </a:lnTo>
                <a:lnTo>
                  <a:pt x="4523874" y="44572"/>
                </a:lnTo>
                <a:cubicBezTo>
                  <a:pt x="4523874" y="385774"/>
                  <a:pt x="3511170" y="662372"/>
                  <a:pt x="2261937" y="662372"/>
                </a:cubicBezTo>
                <a:cubicBezTo>
                  <a:pt x="1012704" y="662372"/>
                  <a:pt x="0" y="385774"/>
                  <a:pt x="0" y="44572"/>
                </a:cubicBezTo>
                <a:lnTo>
                  <a:pt x="824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4352163" y="2571179"/>
            <a:ext cx="3487674" cy="1407604"/>
          </a:xfrm>
          <a:prstGeom prst="ellipse">
            <a:avLst/>
          </a:prstGeom>
          <a:gradFill>
            <a:gsLst>
              <a:gs pos="0">
                <a:schemeClr val="accent3">
                  <a:alpha val="85000"/>
                </a:schemeClr>
              </a:gs>
              <a:gs pos="100000">
                <a:schemeClr val="accent3">
                  <a:alpha val="100000"/>
                </a:schemeClr>
              </a:gs>
            </a:gsLst>
            <a:lin ang="0"/>
          </a:gradFill>
        </p:spPr>
      </p:sp>
      <p:sp>
        <p:nvSpPr>
          <p:cNvPr id="8" name="Freeform 8"/>
          <p:cNvSpPr/>
          <p:nvPr/>
        </p:nvSpPr>
        <p:spPr>
          <a:xfrm>
            <a:off x="4352163" y="3313176"/>
            <a:ext cx="3487674" cy="754571"/>
          </a:xfrm>
          <a:custGeom>
            <a:avLst/>
            <a:gdLst/>
            <a:ahLst/>
            <a:cxnLst/>
            <a:rect l="l" t="t" r="r" b="b"/>
            <a:pathLst>
              <a:path w="4523874" h="662372">
                <a:moveTo>
                  <a:pt x="8240" y="0"/>
                </a:moveTo>
                <a:lnTo>
                  <a:pt x="11678" y="18595"/>
                </a:lnTo>
                <a:cubicBezTo>
                  <a:pt x="127512" y="330125"/>
                  <a:pt x="1090781" y="573228"/>
                  <a:pt x="2261937" y="573228"/>
                </a:cubicBezTo>
                <a:cubicBezTo>
                  <a:pt x="3433093" y="573228"/>
                  <a:pt x="4396362" y="330125"/>
                  <a:pt x="4512196" y="18595"/>
                </a:cubicBezTo>
                <a:lnTo>
                  <a:pt x="4515634" y="0"/>
                </a:lnTo>
                <a:lnTo>
                  <a:pt x="4523874" y="44572"/>
                </a:lnTo>
                <a:cubicBezTo>
                  <a:pt x="4523874" y="385774"/>
                  <a:pt x="3511170" y="662372"/>
                  <a:pt x="2261937" y="662372"/>
                </a:cubicBezTo>
                <a:cubicBezTo>
                  <a:pt x="1012704" y="662372"/>
                  <a:pt x="0" y="385774"/>
                  <a:pt x="0" y="44572"/>
                </a:cubicBezTo>
                <a:lnTo>
                  <a:pt x="8240" y="0"/>
                </a:lnTo>
              </a:path>
            </a:pathLst>
          </a:custGeom>
          <a:solidFill>
            <a:schemeClr val="accent1">
              <a:alpha val="9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4403466" y="4347468"/>
            <a:ext cx="3257550" cy="2952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3F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Minitab操作</a:t>
            </a:r>
            <a:endParaRPr lang="en-US" sz="1800">
              <a:solidFill>
                <a:srgbClr val="FFF3F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3466" y="3158382"/>
            <a:ext cx="3333750" cy="2952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结果解读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31387" y="1802404"/>
            <a:ext cx="3257550" cy="2952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指标计算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23579" y="5603114"/>
            <a:ext cx="11344842" cy="897288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437754" y="5753343"/>
            <a:ext cx="849630" cy="6248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阶段</a:t>
            </a:r>
            <a:endParaRPr lang="en-US" sz="1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86123" y="5875648"/>
            <a:ext cx="2287905" cy="339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数据收集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5" name="Connector 15"/>
          <p:cNvCxnSpPr/>
          <p:nvPr/>
        </p:nvCxnSpPr>
        <p:spPr>
          <a:xfrm>
            <a:off x="1238919" y="5874310"/>
            <a:ext cx="0" cy="354896"/>
          </a:xfrm>
          <a:prstGeom prst="line">
            <a:avLst/>
          </a:prstGeom>
          <a:ln w="6350">
            <a:solidFill>
              <a:schemeClr val="dk2"/>
            </a:solidFill>
            <a:prstDash val="solid"/>
            <a:headEnd type="none"/>
            <a:tailEnd type="none"/>
          </a:ln>
        </p:spPr>
        <p:style>
          <a:lnRef idx="0">
            <a:schemeClr val="dk2"/>
          </a:lnRef>
          <a:fillRef idx="1">
            <a:schemeClr val="dk2"/>
          </a:fillRef>
          <a:effectRef idx="0">
            <a:schemeClr val="dk2"/>
          </a:effectRef>
          <a:fontRef idx="minor">
            <a:schemeClr val="lt1"/>
          </a:fontRef>
        </p:style>
      </p:cxnSp>
      <p:sp>
        <p:nvSpPr>
          <p:cNvPr id="16" name="TextBox 16"/>
          <p:cNvSpPr txBox="1"/>
          <p:nvPr/>
        </p:nvSpPr>
        <p:spPr>
          <a:xfrm>
            <a:off x="3714144" y="5875648"/>
            <a:ext cx="2301376" cy="339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参数计算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56897" y="5870885"/>
            <a:ext cx="2614237" cy="339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能力分析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965412" y="5875648"/>
            <a:ext cx="2750111" cy="339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报告输出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572767" y="5945965"/>
            <a:ext cx="141377" cy="211585"/>
          </a:xfrm>
          <a:prstGeom prst="chevron">
            <a:avLst/>
          </a:prstGeom>
          <a:solidFill>
            <a:schemeClr val="dk2">
              <a:alpha val="3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6015520" y="5945965"/>
            <a:ext cx="141377" cy="211585"/>
          </a:xfrm>
          <a:prstGeom prst="chevron">
            <a:avLst/>
          </a:prstGeom>
          <a:solidFill>
            <a:schemeClr val="dk2">
              <a:alpha val="3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8824035" y="5945965"/>
            <a:ext cx="141377" cy="211585"/>
          </a:xfrm>
          <a:prstGeom prst="chevron">
            <a:avLst/>
          </a:prstGeom>
          <a:solidFill>
            <a:schemeClr val="dk2">
              <a:alpha val="3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过程能力计算与结果解读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23" name="Connector 23"/>
          <p:cNvCxnSpPr/>
          <p:nvPr/>
        </p:nvCxnSpPr>
        <p:spPr>
          <a:xfrm flipH="1">
            <a:off x="3409019" y="1917471"/>
            <a:ext cx="1009592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  <a:headEnd type="none"/>
            <a:tailEnd type="triangle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4" name="Connector 24"/>
          <p:cNvCxnSpPr/>
          <p:nvPr/>
        </p:nvCxnSpPr>
        <p:spPr>
          <a:xfrm>
            <a:off x="7695060" y="1917471"/>
            <a:ext cx="1009592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  <a:headEnd type="none"/>
            <a:tailEnd type="triangle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5" name="Connector 25"/>
          <p:cNvCxnSpPr/>
          <p:nvPr/>
        </p:nvCxnSpPr>
        <p:spPr>
          <a:xfrm flipH="1">
            <a:off x="3409019" y="3204406"/>
            <a:ext cx="1009592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  <a:headEnd type="none"/>
            <a:tailEnd type="triangle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6" name="Connector 26"/>
          <p:cNvCxnSpPr/>
          <p:nvPr/>
        </p:nvCxnSpPr>
        <p:spPr>
          <a:xfrm>
            <a:off x="7695060" y="3204406"/>
            <a:ext cx="1009592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  <a:headEnd type="none"/>
            <a:tailEnd type="triangle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7" name="Connector 27"/>
          <p:cNvCxnSpPr/>
          <p:nvPr/>
        </p:nvCxnSpPr>
        <p:spPr>
          <a:xfrm flipH="1">
            <a:off x="3409019" y="4491337"/>
            <a:ext cx="1009592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  <a:headEnd type="none"/>
            <a:tailEnd type="triangle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8" name="Connector 28"/>
          <p:cNvCxnSpPr/>
          <p:nvPr/>
        </p:nvCxnSpPr>
        <p:spPr>
          <a:xfrm>
            <a:off x="7695060" y="4491337"/>
            <a:ext cx="1009592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  <a:headEnd type="none"/>
            <a:tailEnd type="triangle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9" name="AutoShape 29"/>
          <p:cNvSpPr/>
          <p:nvPr/>
        </p:nvSpPr>
        <p:spPr>
          <a:xfrm>
            <a:off x="423579" y="1736026"/>
            <a:ext cx="2819719" cy="35975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 flipH="1">
            <a:off x="423579" y="2173319"/>
            <a:ext cx="2819400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Cp=(USL-LSL)/6σ，反映过程潜在能力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 flipH="1">
            <a:off x="476023" y="1797367"/>
            <a:ext cx="2724150" cy="2571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Cp计算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>
            <a:off x="423579" y="3022949"/>
            <a:ext cx="2819719" cy="35975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3" name="TextBox 33"/>
          <p:cNvSpPr txBox="1"/>
          <p:nvPr/>
        </p:nvSpPr>
        <p:spPr>
          <a:xfrm flipH="1">
            <a:off x="423579" y="3460242"/>
            <a:ext cx="2818219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Cp≥1.33表示过程能力充足，1.0≤Cp&lt;1.33需改进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 flipH="1">
            <a:off x="476023" y="3065145"/>
            <a:ext cx="2771775" cy="2381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Cp标准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AutoShape 35"/>
          <p:cNvSpPr/>
          <p:nvPr/>
        </p:nvSpPr>
        <p:spPr>
          <a:xfrm>
            <a:off x="423579" y="4309872"/>
            <a:ext cx="2819719" cy="35975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 flipH="1">
            <a:off x="476023" y="4747165"/>
            <a:ext cx="27717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在Minitab中按Stat&gt;QualityTools&gt;CapabilityAnalysis输入数据列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7" name="TextBox 37"/>
          <p:cNvSpPr txBox="1"/>
          <p:nvPr/>
        </p:nvSpPr>
        <p:spPr>
          <a:xfrm flipH="1">
            <a:off x="476023" y="4343400"/>
            <a:ext cx="2771775" cy="2381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数据录入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8" name="AutoShape 38"/>
          <p:cNvSpPr/>
          <p:nvPr/>
        </p:nvSpPr>
        <p:spPr>
          <a:xfrm>
            <a:off x="8937653" y="1736026"/>
            <a:ext cx="2830768" cy="35975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9" name="TextBox 39"/>
          <p:cNvSpPr txBox="1"/>
          <p:nvPr/>
        </p:nvSpPr>
        <p:spPr>
          <a:xfrm flipH="1">
            <a:off x="8938796" y="2173319"/>
            <a:ext cx="2828925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Cpk=min(USL-μ,μ-LSL)/3σ，反映实际过程能力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0" name="TextBox 40"/>
          <p:cNvSpPr txBox="1"/>
          <p:nvPr/>
        </p:nvSpPr>
        <p:spPr>
          <a:xfrm flipH="1">
            <a:off x="8965412" y="1792605"/>
            <a:ext cx="2752725" cy="2381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Cpk计算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1" name="AutoShape 41"/>
          <p:cNvSpPr/>
          <p:nvPr/>
        </p:nvSpPr>
        <p:spPr>
          <a:xfrm>
            <a:off x="8937653" y="3022949"/>
            <a:ext cx="2830768" cy="35975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2" name="TextBox 42"/>
          <p:cNvSpPr txBox="1"/>
          <p:nvPr/>
        </p:nvSpPr>
        <p:spPr>
          <a:xfrm flipH="1">
            <a:off x="8938796" y="3460242"/>
            <a:ext cx="2828925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Cpk≥1.33为优秀，1.0≤Cpk&lt;1.33需监控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3" name="TextBox 43"/>
          <p:cNvSpPr txBox="1"/>
          <p:nvPr/>
        </p:nvSpPr>
        <p:spPr>
          <a:xfrm flipH="1">
            <a:off x="8965412" y="3074670"/>
            <a:ext cx="2752725" cy="2381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Cpk标准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4" name="AutoShape 44"/>
          <p:cNvSpPr/>
          <p:nvPr/>
        </p:nvSpPr>
        <p:spPr>
          <a:xfrm>
            <a:off x="8937653" y="4309872"/>
            <a:ext cx="2777870" cy="35975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5" name="TextBox 45"/>
          <p:cNvSpPr txBox="1"/>
          <p:nvPr/>
        </p:nvSpPr>
        <p:spPr>
          <a:xfrm flipH="1">
            <a:off x="8938796" y="4747165"/>
            <a:ext cx="2781300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分析正态概率图、直方图及控制图判断过程稳定性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6" name="TextBox 46"/>
          <p:cNvSpPr txBox="1"/>
          <p:nvPr/>
        </p:nvSpPr>
        <p:spPr>
          <a:xfrm flipH="1">
            <a:off x="8965412" y="4357783"/>
            <a:ext cx="2752725" cy="2381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图形解读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4316325" y="1899273"/>
            <a:ext cx="3487674" cy="754571"/>
          </a:xfrm>
          <a:custGeom>
            <a:avLst/>
            <a:gdLst/>
            <a:ahLst/>
            <a:cxnLst/>
            <a:rect l="l" t="t" r="r" b="b"/>
            <a:pathLst>
              <a:path w="4523874" h="662372">
                <a:moveTo>
                  <a:pt x="8240" y="0"/>
                </a:moveTo>
                <a:lnTo>
                  <a:pt x="11678" y="18595"/>
                </a:lnTo>
                <a:cubicBezTo>
                  <a:pt x="127512" y="330125"/>
                  <a:pt x="1090781" y="573228"/>
                  <a:pt x="2261937" y="573228"/>
                </a:cubicBezTo>
                <a:cubicBezTo>
                  <a:pt x="3433093" y="573228"/>
                  <a:pt x="4396362" y="330125"/>
                  <a:pt x="4512196" y="18595"/>
                </a:cubicBezTo>
                <a:lnTo>
                  <a:pt x="4515634" y="0"/>
                </a:lnTo>
                <a:lnTo>
                  <a:pt x="4523874" y="44572"/>
                </a:lnTo>
                <a:cubicBezTo>
                  <a:pt x="4523874" y="385774"/>
                  <a:pt x="3511170" y="662372"/>
                  <a:pt x="2261937" y="662372"/>
                </a:cubicBezTo>
                <a:cubicBezTo>
                  <a:pt x="1012704" y="662372"/>
                  <a:pt x="0" y="385774"/>
                  <a:pt x="0" y="44572"/>
                </a:cubicBezTo>
                <a:lnTo>
                  <a:pt x="8240" y="0"/>
                </a:lnTo>
              </a:path>
            </a:pathLst>
          </a:custGeom>
          <a:solidFill>
            <a:schemeClr val="accent1">
              <a:alpha val="90000"/>
            </a:schemeClr>
          </a:solid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534473" y="4000845"/>
            <a:ext cx="656663" cy="656663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3930110" y="5062157"/>
            <a:ext cx="4331779" cy="1163669"/>
          </a:xfrm>
          <a:custGeom>
            <a:avLst/>
            <a:gdLst/>
            <a:ahLst/>
            <a:cxnLst/>
            <a:rect l="l" t="t" r="r" b="b"/>
            <a:pathLst>
              <a:path w="4622178" h="1163642">
                <a:moveTo>
                  <a:pt x="3079" y="0"/>
                </a:moveTo>
                <a:lnTo>
                  <a:pt x="11932" y="86006"/>
                </a:lnTo>
                <a:cubicBezTo>
                  <a:pt x="130283" y="657697"/>
                  <a:pt x="1114484" y="1103820"/>
                  <a:pt x="2311089" y="1103820"/>
                </a:cubicBezTo>
                <a:cubicBezTo>
                  <a:pt x="3507695" y="1103820"/>
                  <a:pt x="4491895" y="657697"/>
                  <a:pt x="4610246" y="86006"/>
                </a:cubicBezTo>
                <a:lnTo>
                  <a:pt x="4619099" y="0"/>
                </a:lnTo>
                <a:lnTo>
                  <a:pt x="4622178" y="29911"/>
                </a:lnTo>
                <a:cubicBezTo>
                  <a:pt x="4622178" y="656053"/>
                  <a:pt x="3587468" y="1163642"/>
                  <a:pt x="2311089" y="1163642"/>
                </a:cubicBezTo>
                <a:cubicBezTo>
                  <a:pt x="1034710" y="1163642"/>
                  <a:pt x="0" y="656053"/>
                  <a:pt x="0" y="29911"/>
                </a:cubicBezTo>
                <a:lnTo>
                  <a:pt x="3079" y="0"/>
                </a:lnTo>
              </a:path>
            </a:pathLst>
          </a:custGeom>
          <a:gradFill>
            <a:gsLst>
              <a:gs pos="0">
                <a:schemeClr val="accent1">
                  <a:alpha val="19838"/>
                </a:schemeClr>
              </a:gs>
              <a:gs pos="100000">
                <a:schemeClr val="accent1">
                  <a:alpha val="19834"/>
                </a:schemeClr>
              </a:gs>
            </a:gsLst>
            <a:lin ang="0"/>
          </a:gradFill>
        </p:spPr>
      </p:sp>
      <p:sp>
        <p:nvSpPr>
          <p:cNvPr id="4" name="Freeform 4"/>
          <p:cNvSpPr/>
          <p:nvPr/>
        </p:nvSpPr>
        <p:spPr>
          <a:xfrm>
            <a:off x="3930110" y="3908488"/>
            <a:ext cx="4331779" cy="2267426"/>
          </a:xfrm>
          <a:custGeom>
            <a:avLst/>
            <a:gdLst/>
            <a:ahLst/>
            <a:cxnLst/>
            <a:rect l="l" t="t" r="r" b="b"/>
            <a:pathLst>
              <a:path w="4622178" h="2267462">
                <a:moveTo>
                  <a:pt x="2311089" y="0"/>
                </a:moveTo>
                <a:cubicBezTo>
                  <a:pt x="3587468" y="0"/>
                  <a:pt x="4622178" y="507589"/>
                  <a:pt x="4622178" y="1133731"/>
                </a:cubicBezTo>
                <a:cubicBezTo>
                  <a:pt x="4622178" y="1759873"/>
                  <a:pt x="3587468" y="2267462"/>
                  <a:pt x="2311089" y="2267462"/>
                </a:cubicBezTo>
                <a:cubicBezTo>
                  <a:pt x="1034710" y="2267462"/>
                  <a:pt x="0" y="1759873"/>
                  <a:pt x="0" y="1133731"/>
                </a:cubicBezTo>
                <a:cubicBezTo>
                  <a:pt x="0" y="507589"/>
                  <a:pt x="1034710" y="0"/>
                  <a:pt x="2311089" y="0"/>
                </a:cubicBezTo>
                <a:close/>
                <a:moveTo>
                  <a:pt x="2311089" y="815947"/>
                </a:moveTo>
                <a:cubicBezTo>
                  <a:pt x="1659921" y="815947"/>
                  <a:pt x="1132045" y="958224"/>
                  <a:pt x="1132045" y="1133731"/>
                </a:cubicBezTo>
                <a:cubicBezTo>
                  <a:pt x="1132045" y="1309238"/>
                  <a:pt x="1659921" y="1451515"/>
                  <a:pt x="2311089" y="1451515"/>
                </a:cubicBezTo>
                <a:cubicBezTo>
                  <a:pt x="2962257" y="1451515"/>
                  <a:pt x="3490133" y="1309238"/>
                  <a:pt x="3490133" y="1133731"/>
                </a:cubicBezTo>
                <a:cubicBezTo>
                  <a:pt x="3490133" y="958224"/>
                  <a:pt x="2962257" y="815947"/>
                  <a:pt x="2311089" y="815947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</p:sp>
      <p:sp>
        <p:nvSpPr>
          <p:cNvPr id="5" name="Freeform 5"/>
          <p:cNvSpPr/>
          <p:nvPr/>
        </p:nvSpPr>
        <p:spPr>
          <a:xfrm>
            <a:off x="3930110" y="3731514"/>
            <a:ext cx="4331779" cy="1163669"/>
          </a:xfrm>
          <a:custGeom>
            <a:avLst/>
            <a:gdLst/>
            <a:ahLst/>
            <a:cxnLst/>
            <a:rect l="l" t="t" r="r" b="b"/>
            <a:pathLst>
              <a:path w="4622178" h="1163642">
                <a:moveTo>
                  <a:pt x="3079" y="0"/>
                </a:moveTo>
                <a:lnTo>
                  <a:pt x="11932" y="86006"/>
                </a:lnTo>
                <a:cubicBezTo>
                  <a:pt x="130283" y="657697"/>
                  <a:pt x="1114484" y="1103820"/>
                  <a:pt x="2311089" y="1103820"/>
                </a:cubicBezTo>
                <a:cubicBezTo>
                  <a:pt x="3507695" y="1103820"/>
                  <a:pt x="4491895" y="657697"/>
                  <a:pt x="4610246" y="86006"/>
                </a:cubicBezTo>
                <a:lnTo>
                  <a:pt x="4619099" y="0"/>
                </a:lnTo>
                <a:lnTo>
                  <a:pt x="4622178" y="29911"/>
                </a:lnTo>
                <a:cubicBezTo>
                  <a:pt x="4622178" y="656053"/>
                  <a:pt x="3587468" y="1163642"/>
                  <a:pt x="2311089" y="1163642"/>
                </a:cubicBezTo>
                <a:cubicBezTo>
                  <a:pt x="1034710" y="1163642"/>
                  <a:pt x="0" y="656053"/>
                  <a:pt x="0" y="29911"/>
                </a:cubicBezTo>
                <a:lnTo>
                  <a:pt x="3079" y="0"/>
                </a:lnTo>
              </a:path>
            </a:pathLst>
          </a:custGeom>
          <a:gradFill>
            <a:gsLst>
              <a:gs pos="0">
                <a:schemeClr val="accent4">
                  <a:alpha val="100000"/>
                  <a:lumMod val="40000"/>
                  <a:lumOff val="60000"/>
                </a:schemeClr>
              </a:gs>
              <a:gs pos="100000">
                <a:schemeClr val="accent4">
                  <a:alpha val="100000"/>
                  <a:lumMod val="40000"/>
                  <a:lumOff val="60000"/>
                </a:schemeClr>
              </a:gs>
            </a:gsLst>
            <a:lin ang="0"/>
          </a:gradFill>
        </p:spPr>
      </p:sp>
      <p:sp>
        <p:nvSpPr>
          <p:cNvPr id="6" name="Freeform 6"/>
          <p:cNvSpPr/>
          <p:nvPr/>
        </p:nvSpPr>
        <p:spPr>
          <a:xfrm>
            <a:off x="3930110" y="2576989"/>
            <a:ext cx="4331779" cy="2267426"/>
          </a:xfrm>
          <a:custGeom>
            <a:avLst/>
            <a:gdLst/>
            <a:ahLst/>
            <a:cxnLst/>
            <a:rect l="l" t="t" r="r" b="b"/>
            <a:pathLst>
              <a:path w="4622178" h="2267462">
                <a:moveTo>
                  <a:pt x="2311089" y="0"/>
                </a:moveTo>
                <a:cubicBezTo>
                  <a:pt x="3587468" y="0"/>
                  <a:pt x="4622178" y="507589"/>
                  <a:pt x="4622178" y="1133731"/>
                </a:cubicBezTo>
                <a:cubicBezTo>
                  <a:pt x="4622178" y="1759873"/>
                  <a:pt x="3587468" y="2267462"/>
                  <a:pt x="2311089" y="2267462"/>
                </a:cubicBezTo>
                <a:cubicBezTo>
                  <a:pt x="1034710" y="2267462"/>
                  <a:pt x="0" y="1759873"/>
                  <a:pt x="0" y="1133731"/>
                </a:cubicBezTo>
                <a:cubicBezTo>
                  <a:pt x="0" y="507589"/>
                  <a:pt x="1034710" y="0"/>
                  <a:pt x="2311089" y="0"/>
                </a:cubicBezTo>
                <a:close/>
                <a:moveTo>
                  <a:pt x="2311089" y="815947"/>
                </a:moveTo>
                <a:cubicBezTo>
                  <a:pt x="1659921" y="815947"/>
                  <a:pt x="1132045" y="958224"/>
                  <a:pt x="1132045" y="1133731"/>
                </a:cubicBezTo>
                <a:cubicBezTo>
                  <a:pt x="1132045" y="1309238"/>
                  <a:pt x="1659921" y="1451515"/>
                  <a:pt x="2311089" y="1451515"/>
                </a:cubicBezTo>
                <a:cubicBezTo>
                  <a:pt x="2962257" y="1451515"/>
                  <a:pt x="3490133" y="1309238"/>
                  <a:pt x="3490133" y="1133731"/>
                </a:cubicBezTo>
                <a:cubicBezTo>
                  <a:pt x="3490133" y="958224"/>
                  <a:pt x="2962257" y="815947"/>
                  <a:pt x="2311089" y="815947"/>
                </a:cubicBezTo>
                <a:close/>
              </a:path>
            </a:pathLst>
          </a:custGeom>
          <a:gradFill>
            <a:gsLst>
              <a:gs pos="0">
                <a:schemeClr val="accent3">
                  <a:alpha val="85000"/>
                </a:schemeClr>
              </a:gs>
              <a:gs pos="100000">
                <a:schemeClr val="accent3">
                  <a:alpha val="100000"/>
                </a:schemeClr>
              </a:gs>
            </a:gsLst>
            <a:lin ang="0"/>
          </a:gradFill>
        </p:spPr>
      </p:sp>
      <p:sp>
        <p:nvSpPr>
          <p:cNvPr id="7" name="TextBox 7"/>
          <p:cNvSpPr txBox="1"/>
          <p:nvPr/>
        </p:nvSpPr>
        <p:spPr>
          <a:xfrm>
            <a:off x="4633871" y="4253184"/>
            <a:ext cx="2888502" cy="2667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600">
                <a:solidFill>
                  <a:srgbClr val="FDFAFA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改进措施</a:t>
            </a:r>
            <a:endParaRPr lang="en-US" sz="1600">
              <a:solidFill>
                <a:srgbClr val="FDFAFA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96000" y="1912106"/>
            <a:ext cx="1647825" cy="2667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数据异常</a:t>
            </a:r>
            <a:endParaRPr lang="en-US" sz="1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9" name="Connector 9"/>
          <p:cNvCxnSpPr/>
          <p:nvPr/>
        </p:nvCxnSpPr>
        <p:spPr>
          <a:xfrm flipV="1">
            <a:off x="6910554" y="2375599"/>
            <a:ext cx="0" cy="3155935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TextBox 10"/>
          <p:cNvSpPr txBox="1"/>
          <p:nvPr/>
        </p:nvSpPr>
        <p:spPr>
          <a:xfrm>
            <a:off x="4746060" y="1332127"/>
            <a:ext cx="2776313" cy="2667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Cpk偏低</a:t>
            </a:r>
            <a:endParaRPr lang="en-US" sz="1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1" name="Connector 11"/>
          <p:cNvCxnSpPr/>
          <p:nvPr/>
        </p:nvCxnSpPr>
        <p:spPr>
          <a:xfrm flipV="1">
            <a:off x="6102007" y="1795620"/>
            <a:ext cx="0" cy="3849027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2"/>
          <p:cNvSpPr txBox="1"/>
          <p:nvPr/>
        </p:nvSpPr>
        <p:spPr>
          <a:xfrm>
            <a:off x="4456775" y="1779643"/>
            <a:ext cx="1639225" cy="2667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Cp不足</a:t>
            </a:r>
            <a:endParaRPr lang="en-US" sz="1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3" name="Connector 13"/>
          <p:cNvCxnSpPr/>
          <p:nvPr/>
        </p:nvCxnSpPr>
        <p:spPr>
          <a:xfrm flipV="1">
            <a:off x="5237760" y="2243136"/>
            <a:ext cx="0" cy="3155935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AutoShape 14"/>
          <p:cNvSpPr/>
          <p:nvPr/>
        </p:nvSpPr>
        <p:spPr>
          <a:xfrm flipH="1">
            <a:off x="366061" y="1266493"/>
            <a:ext cx="3107328" cy="2427980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 flipH="1">
            <a:off x="366061" y="1266492"/>
            <a:ext cx="3107327" cy="408385"/>
          </a:xfrm>
          <a:prstGeom prst="roundRect">
            <a:avLst>
              <a:gd name="adj" fmla="val 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580792" y="1358201"/>
            <a:ext cx="2765990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BF8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优化控制策略：</a:t>
            </a:r>
            <a:endParaRPr lang="en-US" sz="1500">
              <a:solidFill>
                <a:srgbClr val="FBF8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89336" y="2174058"/>
            <a:ext cx="2916555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通过Minitab分析关键参数，调整工艺窗口使过程能力指数达到目标值。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33871" y="5609112"/>
            <a:ext cx="2888502" cy="2667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600">
                <a:solidFill>
                  <a:srgbClr val="FBF9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根本原因分析</a:t>
            </a:r>
            <a:endParaRPr lang="en-US" sz="1600">
              <a:solidFill>
                <a:srgbClr val="FBF9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8721673" y="4000845"/>
            <a:ext cx="656663" cy="656663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489336" y="3091558"/>
            <a:ext cx="2916555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根据过程能力分析结果修订作业标准书，确保工艺参数合理可控。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flipH="1">
            <a:off x="8721673" y="4993943"/>
            <a:ext cx="3107328" cy="1461946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22" name="AutoShape 22"/>
          <p:cNvSpPr/>
          <p:nvPr/>
        </p:nvSpPr>
        <p:spPr>
          <a:xfrm flipH="1">
            <a:off x="8721673" y="4915391"/>
            <a:ext cx="3107328" cy="408385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23" name="TextBox 23"/>
          <p:cNvSpPr txBox="1"/>
          <p:nvPr/>
        </p:nvSpPr>
        <p:spPr>
          <a:xfrm>
            <a:off x="8930278" y="5003482"/>
            <a:ext cx="2766402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BF9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变异过大问题：</a:t>
            </a:r>
            <a:endParaRPr lang="en-US" sz="1500">
              <a:solidFill>
                <a:srgbClr val="FBF9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844948" y="5595937"/>
            <a:ext cx="2916555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采用方差分析定位变异源，通过DOE实验优化降低过程波动。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flipH="1">
            <a:off x="8718611" y="1266493"/>
            <a:ext cx="3107328" cy="2427980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26" name="AutoShape 26"/>
          <p:cNvSpPr/>
          <p:nvPr/>
        </p:nvSpPr>
        <p:spPr>
          <a:xfrm flipH="1">
            <a:off x="8718611" y="1266492"/>
            <a:ext cx="3107327" cy="408385"/>
          </a:xfrm>
          <a:prstGeom prst="roundRect">
            <a:avLst>
              <a:gd name="adj" fmla="val 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27" name="TextBox 27"/>
          <p:cNvSpPr txBox="1"/>
          <p:nvPr/>
        </p:nvSpPr>
        <p:spPr>
          <a:xfrm>
            <a:off x="8930278" y="1358201"/>
            <a:ext cx="2422414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FFB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提升数据质量：</a:t>
            </a:r>
            <a:endParaRPr lang="en-US" sz="1500">
              <a:solidFill>
                <a:srgbClr val="FFFB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841886" y="2174058"/>
            <a:ext cx="2916555" cy="2724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定期校验测量系统，消除MSA误差对过程能力分析的影响。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841886" y="2925064"/>
            <a:ext cx="2916555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运用Minitab进行数据正态性检验，剔除异常点后再计算能力指数。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flipH="1">
            <a:off x="367382" y="4993943"/>
            <a:ext cx="3107328" cy="1461946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1" name="AutoShape 31"/>
          <p:cNvSpPr/>
          <p:nvPr/>
        </p:nvSpPr>
        <p:spPr>
          <a:xfrm flipH="1">
            <a:off x="367382" y="4993942"/>
            <a:ext cx="3107327" cy="408385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2" name="TextBox 32"/>
          <p:cNvSpPr txBox="1"/>
          <p:nvPr/>
        </p:nvSpPr>
        <p:spPr>
          <a:xfrm>
            <a:off x="582113" y="5085651"/>
            <a:ext cx="28956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rgbClr val="FFFEFE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参数偏移问题：</a:t>
            </a:r>
            <a:endParaRPr lang="en-US" sz="1500">
              <a:solidFill>
                <a:srgbClr val="FFFEFE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90657" y="5595937"/>
            <a:ext cx="2916555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通过假设检验识别关键参数的显著偏移，针对性调整工艺中心值。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8930278" y="4153304"/>
            <a:ext cx="285637" cy="340022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5" name="AutoShape 35"/>
          <p:cNvSpPr/>
          <p:nvPr/>
        </p:nvSpPr>
        <p:spPr>
          <a:xfrm>
            <a:off x="10347273" y="4000845"/>
            <a:ext cx="656663" cy="656663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6" name="AutoShape 36"/>
          <p:cNvSpPr/>
          <p:nvPr/>
        </p:nvSpPr>
        <p:spPr>
          <a:xfrm>
            <a:off x="2000864" y="4000845"/>
            <a:ext cx="656663" cy="656663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7" name="AutoShape 37"/>
          <p:cNvSpPr/>
          <p:nvPr/>
        </p:nvSpPr>
        <p:spPr>
          <a:xfrm>
            <a:off x="1188064" y="4000845"/>
            <a:ext cx="656663" cy="656663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8" name="Freeform 38"/>
          <p:cNvSpPr/>
          <p:nvPr/>
        </p:nvSpPr>
        <p:spPr>
          <a:xfrm>
            <a:off x="1396669" y="4153304"/>
            <a:ext cx="285637" cy="340022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9" name="AutoShape 39"/>
          <p:cNvSpPr/>
          <p:nvPr/>
        </p:nvSpPr>
        <p:spPr>
          <a:xfrm>
            <a:off x="2813664" y="4000845"/>
            <a:ext cx="656663" cy="656663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40" name="TextBox 4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能力不足的改进方向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2072808" y="4135371"/>
            <a:ext cx="512775" cy="38761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42" name="Freeform 42"/>
          <p:cNvSpPr/>
          <p:nvPr/>
        </p:nvSpPr>
        <p:spPr>
          <a:xfrm>
            <a:off x="9624336" y="4180302"/>
            <a:ext cx="497501" cy="33005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43" name="Freeform 43"/>
          <p:cNvSpPr/>
          <p:nvPr/>
        </p:nvSpPr>
        <p:spPr>
          <a:xfrm>
            <a:off x="2937209" y="4124390"/>
            <a:ext cx="409574" cy="40957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44" name="Freeform 44"/>
          <p:cNvSpPr/>
          <p:nvPr/>
        </p:nvSpPr>
        <p:spPr>
          <a:xfrm>
            <a:off x="10470818" y="4124390"/>
            <a:ext cx="409574" cy="40957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45" name="AutoShape 45"/>
          <p:cNvSpPr/>
          <p:nvPr/>
        </p:nvSpPr>
        <p:spPr>
          <a:xfrm>
            <a:off x="569690" y="1849279"/>
            <a:ext cx="1431174" cy="285369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46" name="TextBox 46"/>
          <p:cNvSpPr txBox="1"/>
          <p:nvPr/>
        </p:nvSpPr>
        <p:spPr>
          <a:xfrm>
            <a:off x="896207" y="1905286"/>
            <a:ext cx="952500" cy="20002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EFE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调整参数：</a:t>
            </a:r>
            <a:endParaRPr lang="en-US" sz="1200">
              <a:solidFill>
                <a:srgbClr val="FFFEFE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AutoShape 47"/>
          <p:cNvSpPr/>
          <p:nvPr/>
        </p:nvSpPr>
        <p:spPr>
          <a:xfrm>
            <a:off x="611219" y="1882616"/>
            <a:ext cx="218694" cy="218694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48" name="Freeform 48"/>
          <p:cNvSpPr/>
          <p:nvPr/>
        </p:nvSpPr>
        <p:spPr>
          <a:xfrm rot="2700000">
            <a:off x="694468" y="1927670"/>
            <a:ext cx="57245" cy="98108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3">
                <a:alpha val="100000"/>
              </a:schemeClr>
            </a:solidFill>
            <a:prstDash val="solid"/>
          </a:ln>
        </p:spPr>
      </p:sp>
      <p:sp>
        <p:nvSpPr>
          <p:cNvPr id="49" name="AutoShape 49"/>
          <p:cNvSpPr/>
          <p:nvPr/>
        </p:nvSpPr>
        <p:spPr>
          <a:xfrm>
            <a:off x="569690" y="2766727"/>
            <a:ext cx="1431174" cy="285369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50" name="TextBox 50"/>
          <p:cNvSpPr txBox="1"/>
          <p:nvPr/>
        </p:nvSpPr>
        <p:spPr>
          <a:xfrm>
            <a:off x="896207" y="2822734"/>
            <a:ext cx="952500" cy="20002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DFAFA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更新标准：</a:t>
            </a:r>
            <a:endParaRPr lang="en-US" sz="1200">
              <a:solidFill>
                <a:srgbClr val="FDFAFA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AutoShape 51"/>
          <p:cNvSpPr/>
          <p:nvPr/>
        </p:nvSpPr>
        <p:spPr>
          <a:xfrm>
            <a:off x="611219" y="2800160"/>
            <a:ext cx="218694" cy="218694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52" name="Freeform 52"/>
          <p:cNvSpPr/>
          <p:nvPr/>
        </p:nvSpPr>
        <p:spPr>
          <a:xfrm rot="2700000">
            <a:off x="694468" y="2845213"/>
            <a:ext cx="57245" cy="98108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3">
                <a:alpha val="100000"/>
              </a:schemeClr>
            </a:solidFill>
            <a:prstDash val="solid"/>
          </a:ln>
        </p:spPr>
      </p:sp>
      <p:sp>
        <p:nvSpPr>
          <p:cNvPr id="53" name="AutoShape 53"/>
          <p:cNvSpPr/>
          <p:nvPr/>
        </p:nvSpPr>
        <p:spPr>
          <a:xfrm>
            <a:off x="8922258" y="1849279"/>
            <a:ext cx="1548560" cy="285369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54" name="TextBox 54"/>
          <p:cNvSpPr txBox="1"/>
          <p:nvPr/>
        </p:nvSpPr>
        <p:spPr>
          <a:xfrm>
            <a:off x="9248775" y="1905286"/>
            <a:ext cx="1095375" cy="20002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DFB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校准设备：</a:t>
            </a:r>
            <a:endParaRPr lang="en-US" sz="1200">
              <a:solidFill>
                <a:srgbClr val="FDFB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5" name="AutoShape 55"/>
          <p:cNvSpPr/>
          <p:nvPr/>
        </p:nvSpPr>
        <p:spPr>
          <a:xfrm>
            <a:off x="8963787" y="1882616"/>
            <a:ext cx="218694" cy="218694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56" name="Freeform 56"/>
          <p:cNvSpPr/>
          <p:nvPr/>
        </p:nvSpPr>
        <p:spPr>
          <a:xfrm rot="2700000">
            <a:off x="9047036" y="1927670"/>
            <a:ext cx="57245" cy="98108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3">
                <a:alpha val="100000"/>
              </a:schemeClr>
            </a:solidFill>
            <a:prstDash val="solid"/>
          </a:ln>
        </p:spPr>
      </p:sp>
      <p:sp>
        <p:nvSpPr>
          <p:cNvPr id="57" name="AutoShape 57"/>
          <p:cNvSpPr/>
          <p:nvPr/>
        </p:nvSpPr>
        <p:spPr>
          <a:xfrm>
            <a:off x="8922258" y="2600230"/>
            <a:ext cx="1548560" cy="285369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58" name="TextBox 58"/>
          <p:cNvSpPr txBox="1"/>
          <p:nvPr/>
        </p:nvSpPr>
        <p:spPr>
          <a:xfrm>
            <a:off x="9248775" y="2656237"/>
            <a:ext cx="1095375" cy="20002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BF9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筛选数据：</a:t>
            </a:r>
            <a:endParaRPr lang="en-US" sz="1200">
              <a:solidFill>
                <a:srgbClr val="FBF9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9" name="AutoShape 59"/>
          <p:cNvSpPr/>
          <p:nvPr/>
        </p:nvSpPr>
        <p:spPr>
          <a:xfrm>
            <a:off x="8963787" y="2633663"/>
            <a:ext cx="218694" cy="218694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60" name="Freeform 60"/>
          <p:cNvSpPr/>
          <p:nvPr/>
        </p:nvSpPr>
        <p:spPr>
          <a:xfrm rot="2700000">
            <a:off x="9047036" y="2678716"/>
            <a:ext cx="57245" cy="98108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3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56" name="AutoShape 2"/>
          <p:cNvSpPr/>
          <p:nvPr/>
        </p:nvSpPr>
        <p:spPr>
          <a:xfrm>
            <a:off x="10645094" y="5837420"/>
            <a:ext cx="365876" cy="365876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57" name="AutoShape 3"/>
          <p:cNvSpPr/>
          <p:nvPr/>
        </p:nvSpPr>
        <p:spPr>
          <a:xfrm flipV="1">
            <a:off x="11065590" y="5837420"/>
            <a:ext cx="365876" cy="365876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>
            <a:off x="10787437" y="5934482"/>
            <a:ext cx="83013" cy="83014"/>
          </a:xfrm>
          <a:prstGeom prst="line">
            <a:avLst/>
          </a:prstGeom>
          <a:ln w="22225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5" name="Connector 5"/>
          <p:cNvCxnSpPr/>
          <p:nvPr/>
        </p:nvCxnSpPr>
        <p:spPr>
          <a:xfrm flipV="1">
            <a:off x="10785607" y="6023221"/>
            <a:ext cx="83013" cy="83014"/>
          </a:xfrm>
          <a:prstGeom prst="line">
            <a:avLst/>
          </a:prstGeom>
          <a:ln w="22225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 flipV="1">
            <a:off x="11206110" y="5934482"/>
            <a:ext cx="83013" cy="83014"/>
          </a:xfrm>
          <a:prstGeom prst="line">
            <a:avLst/>
          </a:prstGeom>
          <a:ln w="222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or 7"/>
          <p:cNvCxnSpPr/>
          <p:nvPr/>
        </p:nvCxnSpPr>
        <p:spPr>
          <a:xfrm>
            <a:off x="11207940" y="6023221"/>
            <a:ext cx="83013" cy="83014"/>
          </a:xfrm>
          <a:prstGeom prst="line">
            <a:avLst/>
          </a:prstGeom>
          <a:ln w="222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0063" name="Freeform 8"/>
          <p:cNvSpPr/>
          <p:nvPr/>
        </p:nvSpPr>
        <p:spPr>
          <a:xfrm flipH="1">
            <a:off x="10500003" y="1517904"/>
            <a:ext cx="829728" cy="280275"/>
          </a:xfrm>
          <a:custGeom>
            <a:avLst/>
            <a:gdLst/>
            <a:ahLst/>
            <a:cxnLst/>
            <a:rect l="l" t="t" r="r" b="b"/>
            <a:pathLst>
              <a:path w="1954210" h="1147870">
                <a:moveTo>
                  <a:pt x="985324" y="0"/>
                </a:moveTo>
                <a:lnTo>
                  <a:pt x="1280281" y="0"/>
                </a:lnTo>
                <a:lnTo>
                  <a:pt x="1462005" y="574392"/>
                </a:lnTo>
                <a:lnTo>
                  <a:pt x="1280281" y="1147870"/>
                </a:lnTo>
                <a:lnTo>
                  <a:pt x="985324" y="1147870"/>
                </a:lnTo>
                <a:lnTo>
                  <a:pt x="1167960" y="574392"/>
                </a:lnTo>
                <a:close/>
              </a:path>
              <a:path w="1954210" h="1147870">
                <a:moveTo>
                  <a:pt x="0" y="0"/>
                </a:moveTo>
                <a:lnTo>
                  <a:pt x="294045" y="0"/>
                </a:lnTo>
                <a:lnTo>
                  <a:pt x="475768" y="574392"/>
                </a:lnTo>
                <a:lnTo>
                  <a:pt x="294045" y="1147870"/>
                </a:lnTo>
                <a:lnTo>
                  <a:pt x="0" y="1147870"/>
                </a:lnTo>
                <a:lnTo>
                  <a:pt x="181724" y="574392"/>
                </a:lnTo>
                <a:close/>
              </a:path>
              <a:path w="1954210" h="1147870">
                <a:moveTo>
                  <a:pt x="493118" y="0"/>
                </a:moveTo>
                <a:lnTo>
                  <a:pt x="787163" y="0"/>
                </a:lnTo>
                <a:lnTo>
                  <a:pt x="968886" y="574392"/>
                </a:lnTo>
                <a:lnTo>
                  <a:pt x="787163" y="1147870"/>
                </a:lnTo>
                <a:lnTo>
                  <a:pt x="493118" y="1147870"/>
                </a:lnTo>
                <a:lnTo>
                  <a:pt x="674842" y="574392"/>
                </a:lnTo>
                <a:close/>
              </a:path>
              <a:path w="1954210" h="1147870">
                <a:moveTo>
                  <a:pt x="1478442" y="0"/>
                </a:moveTo>
                <a:lnTo>
                  <a:pt x="1772486" y="0"/>
                </a:lnTo>
                <a:lnTo>
                  <a:pt x="1954210" y="574392"/>
                </a:lnTo>
                <a:lnTo>
                  <a:pt x="1772486" y="1147870"/>
                </a:lnTo>
                <a:lnTo>
                  <a:pt x="1478442" y="1147870"/>
                </a:lnTo>
                <a:lnTo>
                  <a:pt x="1660166" y="574392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  <p:txBody>
          <a:bodyPr vert="horz" wrap="square" rtlCol="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</p:sp>
      <p:sp>
        <p:nvSpPr>
          <p:cNvPr id="900064" name="Freeform 9"/>
          <p:cNvSpPr/>
          <p:nvPr/>
        </p:nvSpPr>
        <p:spPr>
          <a:xfrm flipH="1">
            <a:off x="4751088" y="2447247"/>
            <a:ext cx="1672266" cy="549270"/>
          </a:xfrm>
          <a:custGeom>
            <a:avLst/>
            <a:gdLst/>
            <a:ahLst/>
            <a:cxnLst/>
            <a:rect l="l" t="t" r="r" b="b"/>
            <a:pathLst>
              <a:path w="1108502" h="364097">
                <a:moveTo>
                  <a:pt x="64839" y="32419"/>
                </a:moveTo>
                <a:cubicBezTo>
                  <a:pt x="64839" y="49876"/>
                  <a:pt x="49876" y="64839"/>
                  <a:pt x="32420" y="64839"/>
                </a:cubicBezTo>
                <a:cubicBezTo>
                  <a:pt x="14963" y="64839"/>
                  <a:pt x="0" y="49876"/>
                  <a:pt x="0" y="32419"/>
                </a:cubicBezTo>
                <a:cubicBezTo>
                  <a:pt x="0" y="14963"/>
                  <a:pt x="14963" y="0"/>
                  <a:pt x="32420" y="0"/>
                </a:cubicBezTo>
                <a:cubicBezTo>
                  <a:pt x="49876" y="1247"/>
                  <a:pt x="64839" y="14963"/>
                  <a:pt x="64839" y="32419"/>
                </a:cubicBezTo>
                <a:close/>
              </a:path>
              <a:path w="1108502" h="364097">
                <a:moveTo>
                  <a:pt x="180802" y="1247"/>
                </a:moveTo>
                <a:cubicBezTo>
                  <a:pt x="163345" y="1247"/>
                  <a:pt x="148382" y="16210"/>
                  <a:pt x="148382" y="33666"/>
                </a:cubicBezTo>
                <a:cubicBezTo>
                  <a:pt x="148382" y="51123"/>
                  <a:pt x="163345" y="66086"/>
                  <a:pt x="180802" y="66086"/>
                </a:cubicBezTo>
                <a:cubicBezTo>
                  <a:pt x="198258" y="66086"/>
                  <a:pt x="213222" y="51123"/>
                  <a:pt x="213222" y="33666"/>
                </a:cubicBezTo>
                <a:cubicBezTo>
                  <a:pt x="213222" y="14963"/>
                  <a:pt x="199505" y="1247"/>
                  <a:pt x="180802" y="1247"/>
                </a:cubicBezTo>
                <a:close/>
              </a:path>
              <a:path w="1108502" h="364097">
                <a:moveTo>
                  <a:pt x="64839" y="182048"/>
                </a:moveTo>
                <a:cubicBezTo>
                  <a:pt x="64839" y="164592"/>
                  <a:pt x="49876" y="149629"/>
                  <a:pt x="32420" y="149629"/>
                </a:cubicBezTo>
                <a:cubicBezTo>
                  <a:pt x="14963" y="149629"/>
                  <a:pt x="0" y="164592"/>
                  <a:pt x="0" y="182048"/>
                </a:cubicBezTo>
                <a:cubicBezTo>
                  <a:pt x="0" y="199505"/>
                  <a:pt x="14963" y="214468"/>
                  <a:pt x="32420" y="214468"/>
                </a:cubicBezTo>
                <a:cubicBezTo>
                  <a:pt x="49876" y="214468"/>
                  <a:pt x="64839" y="199505"/>
                  <a:pt x="64839" y="182048"/>
                </a:cubicBezTo>
                <a:close/>
              </a:path>
              <a:path w="1108502" h="364097">
                <a:moveTo>
                  <a:pt x="330431" y="1247"/>
                </a:moveTo>
                <a:cubicBezTo>
                  <a:pt x="312974" y="1247"/>
                  <a:pt x="298011" y="16210"/>
                  <a:pt x="298011" y="33666"/>
                </a:cubicBezTo>
                <a:cubicBezTo>
                  <a:pt x="298011" y="51123"/>
                  <a:pt x="312974" y="66086"/>
                  <a:pt x="330431" y="66086"/>
                </a:cubicBezTo>
                <a:cubicBezTo>
                  <a:pt x="347888" y="66086"/>
                  <a:pt x="362851" y="51123"/>
                  <a:pt x="362851" y="33666"/>
                </a:cubicBezTo>
                <a:cubicBezTo>
                  <a:pt x="362851" y="14963"/>
                  <a:pt x="347888" y="1247"/>
                  <a:pt x="330431" y="1247"/>
                </a:cubicBezTo>
                <a:close/>
              </a:path>
              <a:path w="1108502" h="364097">
                <a:moveTo>
                  <a:pt x="480060" y="1247"/>
                </a:moveTo>
                <a:cubicBezTo>
                  <a:pt x="462603" y="1247"/>
                  <a:pt x="447640" y="16210"/>
                  <a:pt x="447640" y="33666"/>
                </a:cubicBezTo>
                <a:cubicBezTo>
                  <a:pt x="447640" y="51123"/>
                  <a:pt x="462603" y="66086"/>
                  <a:pt x="480060" y="66086"/>
                </a:cubicBezTo>
                <a:cubicBezTo>
                  <a:pt x="497517" y="66086"/>
                  <a:pt x="512480" y="51123"/>
                  <a:pt x="512480" y="33666"/>
                </a:cubicBezTo>
                <a:cubicBezTo>
                  <a:pt x="511233" y="14963"/>
                  <a:pt x="497517" y="1247"/>
                  <a:pt x="480060" y="1247"/>
                </a:cubicBezTo>
                <a:close/>
              </a:path>
              <a:path w="1108502" h="364097">
                <a:moveTo>
                  <a:pt x="628442" y="1247"/>
                </a:moveTo>
                <a:cubicBezTo>
                  <a:pt x="610985" y="1247"/>
                  <a:pt x="596022" y="16210"/>
                  <a:pt x="596022" y="33666"/>
                </a:cubicBezTo>
                <a:cubicBezTo>
                  <a:pt x="596022" y="51123"/>
                  <a:pt x="610985" y="66086"/>
                  <a:pt x="628442" y="66086"/>
                </a:cubicBezTo>
                <a:cubicBezTo>
                  <a:pt x="645899" y="66086"/>
                  <a:pt x="660862" y="51123"/>
                  <a:pt x="660862" y="33666"/>
                </a:cubicBezTo>
                <a:cubicBezTo>
                  <a:pt x="660862" y="14963"/>
                  <a:pt x="645899" y="1247"/>
                  <a:pt x="628442" y="1247"/>
                </a:cubicBezTo>
                <a:close/>
              </a:path>
              <a:path w="1108502" h="364097">
                <a:moveTo>
                  <a:pt x="778071" y="1247"/>
                </a:moveTo>
                <a:cubicBezTo>
                  <a:pt x="760615" y="1247"/>
                  <a:pt x="745652" y="16210"/>
                  <a:pt x="745652" y="33666"/>
                </a:cubicBezTo>
                <a:cubicBezTo>
                  <a:pt x="745652" y="51123"/>
                  <a:pt x="760615" y="66086"/>
                  <a:pt x="778071" y="66086"/>
                </a:cubicBezTo>
                <a:cubicBezTo>
                  <a:pt x="795528" y="66086"/>
                  <a:pt x="810491" y="51123"/>
                  <a:pt x="810491" y="33666"/>
                </a:cubicBezTo>
                <a:cubicBezTo>
                  <a:pt x="809244" y="14963"/>
                  <a:pt x="795528" y="1247"/>
                  <a:pt x="778071" y="1247"/>
                </a:cubicBezTo>
                <a:close/>
              </a:path>
              <a:path w="1108502" h="364097">
                <a:moveTo>
                  <a:pt x="926453" y="1247"/>
                </a:moveTo>
                <a:cubicBezTo>
                  <a:pt x="908997" y="1247"/>
                  <a:pt x="894034" y="16210"/>
                  <a:pt x="894034" y="33666"/>
                </a:cubicBezTo>
                <a:cubicBezTo>
                  <a:pt x="894034" y="51123"/>
                  <a:pt x="908997" y="66086"/>
                  <a:pt x="926453" y="66086"/>
                </a:cubicBezTo>
                <a:cubicBezTo>
                  <a:pt x="943910" y="66086"/>
                  <a:pt x="958873" y="51123"/>
                  <a:pt x="958873" y="33666"/>
                </a:cubicBezTo>
                <a:cubicBezTo>
                  <a:pt x="958873" y="14963"/>
                  <a:pt x="943910" y="1247"/>
                  <a:pt x="926453" y="1247"/>
                </a:cubicBezTo>
                <a:close/>
              </a:path>
              <a:path w="1108502" h="364097">
                <a:moveTo>
                  <a:pt x="1076082" y="1247"/>
                </a:moveTo>
                <a:cubicBezTo>
                  <a:pt x="1058626" y="1247"/>
                  <a:pt x="1043663" y="16210"/>
                  <a:pt x="1043663" y="33666"/>
                </a:cubicBezTo>
                <a:cubicBezTo>
                  <a:pt x="1043663" y="51123"/>
                  <a:pt x="1058626" y="66086"/>
                  <a:pt x="1076082" y="66086"/>
                </a:cubicBezTo>
                <a:cubicBezTo>
                  <a:pt x="1093539" y="66086"/>
                  <a:pt x="1108503" y="51123"/>
                  <a:pt x="1108503" y="33666"/>
                </a:cubicBezTo>
                <a:cubicBezTo>
                  <a:pt x="1107255" y="14963"/>
                  <a:pt x="1093539" y="1247"/>
                  <a:pt x="1076082" y="1247"/>
                </a:cubicBezTo>
                <a:close/>
              </a:path>
              <a:path w="1108502" h="364097">
                <a:moveTo>
                  <a:pt x="180802" y="149629"/>
                </a:moveTo>
                <a:cubicBezTo>
                  <a:pt x="163345" y="149629"/>
                  <a:pt x="148382" y="164592"/>
                  <a:pt x="148382" y="182048"/>
                </a:cubicBezTo>
                <a:cubicBezTo>
                  <a:pt x="148382" y="199505"/>
                  <a:pt x="163345" y="214468"/>
                  <a:pt x="180802" y="214468"/>
                </a:cubicBezTo>
                <a:cubicBezTo>
                  <a:pt x="198258" y="214468"/>
                  <a:pt x="213222" y="199505"/>
                  <a:pt x="213222" y="182048"/>
                </a:cubicBezTo>
                <a:cubicBezTo>
                  <a:pt x="213222" y="164592"/>
                  <a:pt x="199505" y="149629"/>
                  <a:pt x="180802" y="149629"/>
                </a:cubicBezTo>
                <a:close/>
              </a:path>
              <a:path w="1108502" h="364097">
                <a:moveTo>
                  <a:pt x="330431" y="149629"/>
                </a:moveTo>
                <a:cubicBezTo>
                  <a:pt x="312974" y="149629"/>
                  <a:pt x="298011" y="164592"/>
                  <a:pt x="298011" y="182048"/>
                </a:cubicBezTo>
                <a:cubicBezTo>
                  <a:pt x="298011" y="199505"/>
                  <a:pt x="312974" y="214468"/>
                  <a:pt x="330431" y="214468"/>
                </a:cubicBezTo>
                <a:cubicBezTo>
                  <a:pt x="347888" y="214468"/>
                  <a:pt x="362851" y="199505"/>
                  <a:pt x="362851" y="182048"/>
                </a:cubicBezTo>
                <a:cubicBezTo>
                  <a:pt x="362851" y="164592"/>
                  <a:pt x="347888" y="149629"/>
                  <a:pt x="330431" y="149629"/>
                </a:cubicBezTo>
                <a:close/>
              </a:path>
              <a:path w="1108502" h="364097">
                <a:moveTo>
                  <a:pt x="480060" y="149629"/>
                </a:moveTo>
                <a:cubicBezTo>
                  <a:pt x="462603" y="149629"/>
                  <a:pt x="447640" y="164592"/>
                  <a:pt x="447640" y="182048"/>
                </a:cubicBezTo>
                <a:cubicBezTo>
                  <a:pt x="447640" y="199505"/>
                  <a:pt x="462603" y="214468"/>
                  <a:pt x="480060" y="214468"/>
                </a:cubicBezTo>
                <a:cubicBezTo>
                  <a:pt x="497517" y="214468"/>
                  <a:pt x="512480" y="199505"/>
                  <a:pt x="512480" y="182048"/>
                </a:cubicBezTo>
                <a:cubicBezTo>
                  <a:pt x="512480" y="164592"/>
                  <a:pt x="497517" y="149629"/>
                  <a:pt x="480060" y="149629"/>
                </a:cubicBezTo>
                <a:close/>
              </a:path>
              <a:path w="1108502" h="364097">
                <a:moveTo>
                  <a:pt x="628442" y="149629"/>
                </a:moveTo>
                <a:cubicBezTo>
                  <a:pt x="610985" y="149629"/>
                  <a:pt x="596022" y="164592"/>
                  <a:pt x="596022" y="182048"/>
                </a:cubicBezTo>
                <a:cubicBezTo>
                  <a:pt x="596022" y="199505"/>
                  <a:pt x="610985" y="214468"/>
                  <a:pt x="628442" y="214468"/>
                </a:cubicBezTo>
                <a:cubicBezTo>
                  <a:pt x="645899" y="214468"/>
                  <a:pt x="660862" y="199505"/>
                  <a:pt x="660862" y="182048"/>
                </a:cubicBezTo>
                <a:cubicBezTo>
                  <a:pt x="660862" y="164592"/>
                  <a:pt x="645899" y="149629"/>
                  <a:pt x="628442" y="149629"/>
                </a:cubicBezTo>
                <a:close/>
              </a:path>
              <a:path w="1108502" h="364097">
                <a:moveTo>
                  <a:pt x="778071" y="149629"/>
                </a:moveTo>
                <a:cubicBezTo>
                  <a:pt x="760615" y="149629"/>
                  <a:pt x="745652" y="164592"/>
                  <a:pt x="745652" y="182048"/>
                </a:cubicBezTo>
                <a:cubicBezTo>
                  <a:pt x="745652" y="199505"/>
                  <a:pt x="760615" y="214468"/>
                  <a:pt x="778071" y="214468"/>
                </a:cubicBezTo>
                <a:cubicBezTo>
                  <a:pt x="795528" y="214468"/>
                  <a:pt x="810491" y="199505"/>
                  <a:pt x="810491" y="182048"/>
                </a:cubicBezTo>
                <a:cubicBezTo>
                  <a:pt x="810491" y="164592"/>
                  <a:pt x="795528" y="149629"/>
                  <a:pt x="778071" y="149629"/>
                </a:cubicBezTo>
                <a:close/>
              </a:path>
              <a:path w="1108502" h="364097">
                <a:moveTo>
                  <a:pt x="926453" y="149629"/>
                </a:moveTo>
                <a:cubicBezTo>
                  <a:pt x="908997" y="149629"/>
                  <a:pt x="894034" y="164592"/>
                  <a:pt x="894034" y="182048"/>
                </a:cubicBezTo>
                <a:cubicBezTo>
                  <a:pt x="894034" y="199505"/>
                  <a:pt x="908997" y="214468"/>
                  <a:pt x="926453" y="214468"/>
                </a:cubicBezTo>
                <a:cubicBezTo>
                  <a:pt x="943910" y="214468"/>
                  <a:pt x="958873" y="199505"/>
                  <a:pt x="958873" y="182048"/>
                </a:cubicBezTo>
                <a:cubicBezTo>
                  <a:pt x="958873" y="164592"/>
                  <a:pt x="943910" y="149629"/>
                  <a:pt x="926453" y="149629"/>
                </a:cubicBezTo>
                <a:close/>
              </a:path>
              <a:path w="1108502" h="364097">
                <a:moveTo>
                  <a:pt x="1076082" y="149629"/>
                </a:moveTo>
                <a:cubicBezTo>
                  <a:pt x="1058626" y="149629"/>
                  <a:pt x="1043663" y="164592"/>
                  <a:pt x="1043663" y="182048"/>
                </a:cubicBezTo>
                <a:cubicBezTo>
                  <a:pt x="1043663" y="199505"/>
                  <a:pt x="1058626" y="214468"/>
                  <a:pt x="1076082" y="214468"/>
                </a:cubicBezTo>
                <a:cubicBezTo>
                  <a:pt x="1093539" y="214468"/>
                  <a:pt x="1108503" y="199505"/>
                  <a:pt x="1108503" y="182048"/>
                </a:cubicBezTo>
                <a:cubicBezTo>
                  <a:pt x="1108503" y="164592"/>
                  <a:pt x="1093539" y="149629"/>
                  <a:pt x="1076082" y="149629"/>
                </a:cubicBezTo>
                <a:close/>
              </a:path>
              <a:path w="1108502" h="364097">
                <a:moveTo>
                  <a:pt x="32420" y="299258"/>
                </a:moveTo>
                <a:cubicBezTo>
                  <a:pt x="14963" y="299258"/>
                  <a:pt x="0" y="314221"/>
                  <a:pt x="0" y="331678"/>
                </a:cubicBezTo>
                <a:cubicBezTo>
                  <a:pt x="0" y="349135"/>
                  <a:pt x="14963" y="364097"/>
                  <a:pt x="32420" y="364097"/>
                </a:cubicBezTo>
                <a:cubicBezTo>
                  <a:pt x="49876" y="364097"/>
                  <a:pt x="64839" y="349135"/>
                  <a:pt x="64839" y="331678"/>
                </a:cubicBezTo>
                <a:cubicBezTo>
                  <a:pt x="64839" y="314221"/>
                  <a:pt x="49876" y="299258"/>
                  <a:pt x="32420" y="299258"/>
                </a:cubicBezTo>
                <a:close/>
              </a:path>
              <a:path w="1108502" h="364097">
                <a:moveTo>
                  <a:pt x="180802" y="299258"/>
                </a:moveTo>
                <a:cubicBezTo>
                  <a:pt x="163345" y="299258"/>
                  <a:pt x="148382" y="314221"/>
                  <a:pt x="148382" y="331678"/>
                </a:cubicBezTo>
                <a:cubicBezTo>
                  <a:pt x="148382" y="349135"/>
                  <a:pt x="163345" y="364097"/>
                  <a:pt x="180802" y="364097"/>
                </a:cubicBezTo>
                <a:cubicBezTo>
                  <a:pt x="198258" y="364097"/>
                  <a:pt x="213222" y="349135"/>
                  <a:pt x="213222" y="331678"/>
                </a:cubicBezTo>
                <a:cubicBezTo>
                  <a:pt x="213222" y="314221"/>
                  <a:pt x="199505" y="299258"/>
                  <a:pt x="180802" y="299258"/>
                </a:cubicBezTo>
                <a:close/>
              </a:path>
              <a:path w="1108502" h="364097">
                <a:moveTo>
                  <a:pt x="330431" y="299258"/>
                </a:moveTo>
                <a:cubicBezTo>
                  <a:pt x="312974" y="299258"/>
                  <a:pt x="298011" y="314221"/>
                  <a:pt x="298011" y="331678"/>
                </a:cubicBezTo>
                <a:cubicBezTo>
                  <a:pt x="298011" y="349135"/>
                  <a:pt x="312974" y="364097"/>
                  <a:pt x="330431" y="364097"/>
                </a:cubicBezTo>
                <a:cubicBezTo>
                  <a:pt x="347888" y="364097"/>
                  <a:pt x="362851" y="349135"/>
                  <a:pt x="362851" y="331678"/>
                </a:cubicBezTo>
                <a:cubicBezTo>
                  <a:pt x="362851" y="314221"/>
                  <a:pt x="347888" y="299258"/>
                  <a:pt x="330431" y="299258"/>
                </a:cubicBezTo>
                <a:close/>
              </a:path>
              <a:path w="1108502" h="364097">
                <a:moveTo>
                  <a:pt x="480060" y="299258"/>
                </a:moveTo>
                <a:cubicBezTo>
                  <a:pt x="462603" y="299258"/>
                  <a:pt x="447640" y="314221"/>
                  <a:pt x="447640" y="331678"/>
                </a:cubicBezTo>
                <a:cubicBezTo>
                  <a:pt x="447640" y="349135"/>
                  <a:pt x="462603" y="364097"/>
                  <a:pt x="480060" y="364097"/>
                </a:cubicBezTo>
                <a:cubicBezTo>
                  <a:pt x="497517" y="364097"/>
                  <a:pt x="512480" y="349135"/>
                  <a:pt x="512480" y="331678"/>
                </a:cubicBezTo>
                <a:cubicBezTo>
                  <a:pt x="512480" y="314221"/>
                  <a:pt x="497517" y="299258"/>
                  <a:pt x="480060" y="299258"/>
                </a:cubicBezTo>
                <a:close/>
              </a:path>
              <a:path w="1108502" h="364097">
                <a:moveTo>
                  <a:pt x="628442" y="299258"/>
                </a:moveTo>
                <a:cubicBezTo>
                  <a:pt x="610985" y="299258"/>
                  <a:pt x="596022" y="314221"/>
                  <a:pt x="596022" y="331678"/>
                </a:cubicBezTo>
                <a:cubicBezTo>
                  <a:pt x="596022" y="349135"/>
                  <a:pt x="610985" y="364097"/>
                  <a:pt x="628442" y="364097"/>
                </a:cubicBezTo>
                <a:cubicBezTo>
                  <a:pt x="645899" y="364097"/>
                  <a:pt x="660862" y="349135"/>
                  <a:pt x="660862" y="331678"/>
                </a:cubicBezTo>
                <a:cubicBezTo>
                  <a:pt x="660862" y="314221"/>
                  <a:pt x="645899" y="299258"/>
                  <a:pt x="628442" y="299258"/>
                </a:cubicBezTo>
                <a:close/>
              </a:path>
              <a:path w="1108502" h="364097">
                <a:moveTo>
                  <a:pt x="778071" y="299258"/>
                </a:moveTo>
                <a:cubicBezTo>
                  <a:pt x="760615" y="299258"/>
                  <a:pt x="745652" y="314221"/>
                  <a:pt x="745652" y="331678"/>
                </a:cubicBezTo>
                <a:cubicBezTo>
                  <a:pt x="745652" y="349135"/>
                  <a:pt x="760615" y="364097"/>
                  <a:pt x="778071" y="364097"/>
                </a:cubicBezTo>
                <a:cubicBezTo>
                  <a:pt x="795528" y="364097"/>
                  <a:pt x="810491" y="349135"/>
                  <a:pt x="810491" y="331678"/>
                </a:cubicBezTo>
                <a:cubicBezTo>
                  <a:pt x="810491" y="314221"/>
                  <a:pt x="795528" y="299258"/>
                  <a:pt x="778071" y="299258"/>
                </a:cubicBezTo>
                <a:close/>
              </a:path>
              <a:path w="1108502" h="364097">
                <a:moveTo>
                  <a:pt x="926453" y="299258"/>
                </a:moveTo>
                <a:cubicBezTo>
                  <a:pt x="908997" y="299258"/>
                  <a:pt x="894034" y="314221"/>
                  <a:pt x="894034" y="331678"/>
                </a:cubicBezTo>
                <a:cubicBezTo>
                  <a:pt x="894034" y="349135"/>
                  <a:pt x="908997" y="364097"/>
                  <a:pt x="926453" y="364097"/>
                </a:cubicBezTo>
                <a:cubicBezTo>
                  <a:pt x="943910" y="364097"/>
                  <a:pt x="958873" y="349135"/>
                  <a:pt x="958873" y="331678"/>
                </a:cubicBezTo>
                <a:cubicBezTo>
                  <a:pt x="958873" y="314221"/>
                  <a:pt x="943910" y="299258"/>
                  <a:pt x="926453" y="299258"/>
                </a:cubicBezTo>
                <a:close/>
              </a:path>
              <a:path w="1108502" h="364097">
                <a:moveTo>
                  <a:pt x="1076082" y="299258"/>
                </a:moveTo>
                <a:cubicBezTo>
                  <a:pt x="1058626" y="299258"/>
                  <a:pt x="1043663" y="314221"/>
                  <a:pt x="1043663" y="331678"/>
                </a:cubicBezTo>
                <a:cubicBezTo>
                  <a:pt x="1043663" y="349135"/>
                  <a:pt x="1058626" y="364097"/>
                  <a:pt x="1076082" y="364097"/>
                </a:cubicBezTo>
                <a:cubicBezTo>
                  <a:pt x="1093539" y="364097"/>
                  <a:pt x="1108503" y="349135"/>
                  <a:pt x="1108503" y="331678"/>
                </a:cubicBezTo>
                <a:cubicBezTo>
                  <a:pt x="1108503" y="314221"/>
                  <a:pt x="1093539" y="299258"/>
                  <a:pt x="1076082" y="299258"/>
                </a:cubicBezTo>
              </a:path>
            </a:pathLst>
          </a:custGeom>
          <a:gradFill>
            <a:gsLst>
              <a:gs pos="18000">
                <a:schemeClr val="accent1">
                  <a:alpha val="100000"/>
                </a:schemeClr>
              </a:gs>
              <a:gs pos="83000">
                <a:schemeClr val="accent1">
                  <a:alpha val="100000"/>
                  <a:lumMod val="40000"/>
                  <a:lumOff val="60000"/>
                </a:schemeClr>
              </a:gs>
            </a:gsLst>
            <a:lin ang="0"/>
          </a:gradFill>
        </p:spPr>
        <p:txBody>
          <a:bodyPr vert="horz" wrap="square" rtlCol="0" anchor="ctr" anchorCtr="0">
            <a:noAutofit/>
          </a:bodyPr>
          <a:lstStyle/>
          <a:p>
            <a:pPr algn="l">
              <a:defRPr/>
            </a:pPr>
            <a:endParaRPr lang="en-US" sz="1100"/>
          </a:p>
        </p:txBody>
      </p:sp>
      <p:sp>
        <p:nvSpPr>
          <p:cNvPr id="900076" name="AutoShape 10"/>
          <p:cNvSpPr/>
          <p:nvPr/>
        </p:nvSpPr>
        <p:spPr>
          <a:xfrm flipH="1">
            <a:off x="7209387" y="2769571"/>
            <a:ext cx="3530600" cy="285537"/>
          </a:xfrm>
          <a:prstGeom prst="rect">
            <a:avLst/>
          </a:prstGeom>
          <a:gradFill>
            <a:gsLst>
              <a:gs pos="0">
                <a:schemeClr val="accent1">
                  <a:alpha val="100000"/>
                  <a:lumMod val="60000"/>
                  <a:lumOff val="40000"/>
                </a:schemeClr>
              </a:gs>
              <a:gs pos="100000">
                <a:schemeClr val="accent1">
                  <a:alpha val="100000"/>
                  <a:lumMod val="60000"/>
                  <a:lumOff val="40000"/>
                </a:schemeClr>
              </a:gs>
            </a:gsLst>
            <a:lin ang="0"/>
          </a:gra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78" name="TextBox 11"/>
          <p:cNvSpPr txBox="1"/>
          <p:nvPr/>
        </p:nvSpPr>
        <p:spPr>
          <a:xfrm flipH="1">
            <a:off x="7209386" y="1919394"/>
            <a:ext cx="2853996" cy="12239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Part.</a:t>
            </a:r>
            <a:endParaRPr lang="en-US" sz="6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00081" name="TextBox 12"/>
          <p:cNvSpPr txBox="1"/>
          <p:nvPr/>
        </p:nvSpPr>
        <p:spPr>
          <a:xfrm flipH="1">
            <a:off x="5881179" y="3081881"/>
            <a:ext cx="5448551" cy="121809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过程异常分析与处理</a:t>
            </a:r>
            <a:endParaRPr lang="en-US" sz="3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00083" name="TextBox 13"/>
          <p:cNvSpPr txBox="1"/>
          <p:nvPr/>
        </p:nvSpPr>
        <p:spPr>
          <a:xfrm flipH="1">
            <a:off x="8764333" y="1919394"/>
            <a:ext cx="2565398" cy="12239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6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4" name="Connector 14"/>
          <p:cNvCxnSpPr/>
          <p:nvPr/>
        </p:nvCxnSpPr>
        <p:spPr>
          <a:xfrm flipH="1">
            <a:off x="6106075" y="4579041"/>
            <a:ext cx="5100035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5" name="Connector 15"/>
          <p:cNvCxnSpPr/>
          <p:nvPr/>
        </p:nvCxnSpPr>
        <p:spPr>
          <a:xfrm flipH="1">
            <a:off x="6106074" y="1658041"/>
            <a:ext cx="3851442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特殊原因识别方法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22005" r="22005"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控制图法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利用控制图对过程数据进行实时监控，通过观察数据点是否超出控制限或呈现非随机分布来识别特殊原因，如点出界、连续几点在中心线同一侧、趋势性变化等。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因果图（鱼骨图）法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通过绘制因果图，将问题作为结果，从人、机、料、法、环等多个方面分析可能的原因，并逐一排查，找出导致过程异常的特殊原因。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假设检验法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基于统计学原理，对过程数据进行假设检验，如t检验、方差分析等，通过比较实际数据与理论分布或预期值的差异，判断是否存在特殊原因导致的异常波动。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特殊原因识别方法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 rot="2700000">
            <a:off x="1608934" y="1966945"/>
            <a:ext cx="1796464" cy="1796464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  <a:lumMod val="75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l="2432" r="2432"/>
          <a:stretch>
            <a:fillRect/>
          </a:stretch>
        </p:blipFill>
        <p:spPr>
          <a:xfrm>
            <a:off x="1608934" y="1965191"/>
            <a:ext cx="1794813" cy="1799972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5" name="TextBox 5"/>
          <p:cNvSpPr txBox="1"/>
          <p:nvPr/>
        </p:nvSpPr>
        <p:spPr>
          <a:xfrm>
            <a:off x="949625" y="3954618"/>
            <a:ext cx="3115083" cy="738707"/>
          </a:xfrm>
          <a:prstGeom prst="rect">
            <a:avLst/>
          </a:prstGeom>
        </p:spPr>
        <p:txBody>
          <a:bodyPr vert="horz" wrap="square" lIns="57150" tIns="123825" rIns="57150" bIns="123825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散点图法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7228" y="4621348"/>
            <a:ext cx="3048547" cy="1643668"/>
          </a:xfrm>
          <a:prstGeom prst="rect">
            <a:avLst/>
          </a:prstGeom>
        </p:spPr>
        <p:txBody>
          <a:bodyPr vert="horz" wrap="square" lIns="57150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利用散点图展示两个变量之间的关系，通过观察散点的分布形态、趋势等，判断是否存在特殊原因引起的相关性变化，进而识别异常原因。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 rot="2700000">
            <a:off x="5206201" y="1966945"/>
            <a:ext cx="1796464" cy="1796464"/>
          </a:xfrm>
          <a:prstGeom prst="roundRect">
            <a:avLst>
              <a:gd name="adj" fmla="val 16667"/>
            </a:avLst>
          </a:prstGeom>
          <a:solidFill>
            <a:schemeClr val="accent3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00000"/>
          </a:blip>
          <a:srcRect l="13563" r="13563"/>
          <a:stretch>
            <a:fillRect/>
          </a:stretch>
        </p:blipFill>
        <p:spPr>
          <a:xfrm>
            <a:off x="5206201" y="1965191"/>
            <a:ext cx="1794813" cy="1799972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9" name="TextBox 9"/>
          <p:cNvSpPr txBox="1"/>
          <p:nvPr/>
        </p:nvSpPr>
        <p:spPr>
          <a:xfrm>
            <a:off x="4551539" y="3954618"/>
            <a:ext cx="3088468" cy="738707"/>
          </a:xfrm>
          <a:prstGeom prst="rect">
            <a:avLst/>
          </a:prstGeom>
        </p:spPr>
        <p:txBody>
          <a:bodyPr vert="horz" wrap="square" lIns="57150" tIns="123825" rIns="57150" bIns="123825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回归分析法</a:t>
            </a:r>
            <a:endParaRPr lang="en-US" sz="2400" b="1">
              <a:solidFill>
                <a:schemeClr val="accent3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38036" y="4621348"/>
            <a:ext cx="3021933" cy="1643668"/>
          </a:xfrm>
          <a:prstGeom prst="rect">
            <a:avLst/>
          </a:prstGeom>
        </p:spPr>
        <p:txBody>
          <a:bodyPr vert="horz" wrap="square" lIns="57150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通过建立回归模型，分析自变量与因变量之间的关系，利用模型预测值与实际值的差异，识别是否存在特殊原因导致的异常波动，并进一步定位原因。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 rot="2700000">
            <a:off x="8717324" y="1966945"/>
            <a:ext cx="1796464" cy="1796464"/>
          </a:xfrm>
          <a:prstGeom prst="roundRect">
            <a:avLst>
              <a:gd name="adj" fmla="val 16667"/>
            </a:avLst>
          </a:prstGeom>
          <a:solidFill>
            <a:schemeClr val="accent6">
              <a:alpha val="100000"/>
            </a:schemeClr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alphaModFix amt="100000"/>
          </a:blip>
          <a:srcRect l="13654" r="13654"/>
          <a:stretch>
            <a:fillRect/>
          </a:stretch>
        </p:blipFill>
        <p:spPr>
          <a:xfrm>
            <a:off x="8717324" y="1965191"/>
            <a:ext cx="1794813" cy="1799972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13" name="TextBox 13"/>
          <p:cNvSpPr txBox="1"/>
          <p:nvPr/>
        </p:nvSpPr>
        <p:spPr>
          <a:xfrm>
            <a:off x="8104590" y="3954618"/>
            <a:ext cx="3021933" cy="738707"/>
          </a:xfrm>
          <a:prstGeom prst="rect">
            <a:avLst/>
          </a:prstGeom>
        </p:spPr>
        <p:txBody>
          <a:bodyPr vert="horz" wrap="square" lIns="57150" tIns="123825" rIns="57150" bIns="123825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实验设计法</a:t>
            </a:r>
            <a:endParaRPr lang="en-US" sz="2400" b="1">
              <a:solidFill>
                <a:schemeClr val="accent6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198886" y="4621348"/>
            <a:ext cx="2982011" cy="1643668"/>
          </a:xfrm>
          <a:prstGeom prst="rect">
            <a:avLst/>
          </a:prstGeom>
        </p:spPr>
        <p:txBody>
          <a:bodyPr vert="horz" wrap="square" lIns="57150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通过设计合理的实验方案，对过程参数进行有计划的改变，观察过程输出的变化，从而识别出对过程稳定性有显著影响的特殊原因，为后续改进提供依据。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05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0047" name="TextBox 3"/>
          <p:cNvSpPr txBox="1"/>
          <p:nvPr/>
        </p:nvSpPr>
        <p:spPr>
          <a:xfrm>
            <a:off x="742453" y="2269103"/>
            <a:ext cx="2436752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CONTENTS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0048" name="TextBox 4"/>
          <p:cNvSpPr txBox="1"/>
          <p:nvPr/>
        </p:nvSpPr>
        <p:spPr>
          <a:xfrm>
            <a:off x="658256" y="1158886"/>
            <a:ext cx="2487552" cy="109375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 lang="en-US" sz="6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0049" name="AutoShape 5"/>
          <p:cNvSpPr/>
          <p:nvPr/>
        </p:nvSpPr>
        <p:spPr>
          <a:xfrm>
            <a:off x="10645094" y="5837420"/>
            <a:ext cx="365876" cy="365876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200050" name="AutoShape 6"/>
          <p:cNvSpPr/>
          <p:nvPr/>
        </p:nvSpPr>
        <p:spPr>
          <a:xfrm flipV="1">
            <a:off x="11065590" y="5837420"/>
            <a:ext cx="365876" cy="365876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>
            <a:off x="10787437" y="5934482"/>
            <a:ext cx="83013" cy="83014"/>
          </a:xfrm>
          <a:prstGeom prst="line">
            <a:avLst/>
          </a:prstGeom>
          <a:ln w="22225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8" name="Connector 8"/>
          <p:cNvCxnSpPr/>
          <p:nvPr/>
        </p:nvCxnSpPr>
        <p:spPr>
          <a:xfrm flipV="1">
            <a:off x="10785607" y="6023221"/>
            <a:ext cx="83013" cy="83014"/>
          </a:xfrm>
          <a:prstGeom prst="line">
            <a:avLst/>
          </a:prstGeom>
          <a:ln w="22225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9" name="Connector 9"/>
          <p:cNvCxnSpPr/>
          <p:nvPr/>
        </p:nvCxnSpPr>
        <p:spPr>
          <a:xfrm flipV="1">
            <a:off x="11206110" y="5934482"/>
            <a:ext cx="83013" cy="83014"/>
          </a:xfrm>
          <a:prstGeom prst="line">
            <a:avLst/>
          </a:prstGeom>
          <a:ln w="222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nector 10"/>
          <p:cNvCxnSpPr/>
          <p:nvPr/>
        </p:nvCxnSpPr>
        <p:spPr>
          <a:xfrm>
            <a:off x="11207940" y="6023221"/>
            <a:ext cx="83013" cy="83014"/>
          </a:xfrm>
          <a:prstGeom prst="line">
            <a:avLst/>
          </a:prstGeom>
          <a:ln w="222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0055" name="TextBox 11"/>
          <p:cNvSpPr txBox="1"/>
          <p:nvPr/>
        </p:nvSpPr>
        <p:spPr>
          <a:xfrm>
            <a:off x="5536430" y="1131533"/>
            <a:ext cx="4603748" cy="459493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228600" lvl="1" indent="-228600" algn="l">
              <a:lnSpc>
                <a:spcPct val="180000"/>
              </a:lnSpc>
              <a:buFont typeface="Arial" panose="020B0604020202090204"/>
              <a:buChar char="•"/>
            </a:pPr>
            <a:r>
              <a:rPr lang="en-US" sz="2200">
                <a:solidFill>
                  <a:srgbClr val="0A4F8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SPC基础与统计原理</a:t>
            </a:r>
            <a:endParaRPr lang="en-US" sz="2200">
              <a:solidFill>
                <a:srgbClr val="0A4F84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80000"/>
              </a:lnSpc>
              <a:buFont typeface="Arial" panose="020B0604020202090204"/>
              <a:buChar char="•"/>
            </a:pPr>
            <a:r>
              <a:rPr lang="en-US" sz="2200">
                <a:solidFill>
                  <a:srgbClr val="0A4F8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控制图原理与应用</a:t>
            </a:r>
            <a:endParaRPr lang="en-US" sz="2200">
              <a:solidFill>
                <a:srgbClr val="0A4F84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80000"/>
              </a:lnSpc>
              <a:buFont typeface="Arial" panose="020B0604020202090204"/>
              <a:buChar char="•"/>
            </a:pPr>
            <a:r>
              <a:rPr lang="en-US" sz="2200">
                <a:solidFill>
                  <a:srgbClr val="0A4F8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过程能力分析实战</a:t>
            </a:r>
            <a:endParaRPr lang="en-US" sz="2200">
              <a:solidFill>
                <a:srgbClr val="0A4F84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80000"/>
              </a:lnSpc>
              <a:buFont typeface="Arial" panose="020B0604020202090204"/>
              <a:buChar char="•"/>
            </a:pPr>
            <a:r>
              <a:rPr lang="en-US" sz="2200">
                <a:solidFill>
                  <a:srgbClr val="0A4F8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过程异常分析与处理</a:t>
            </a:r>
            <a:endParaRPr lang="en-US" sz="2200">
              <a:solidFill>
                <a:srgbClr val="0A4F84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80000"/>
              </a:lnSpc>
              <a:buFont typeface="Arial" panose="020B0604020202090204"/>
              <a:buChar char="•"/>
            </a:pPr>
            <a:r>
              <a:rPr lang="en-US" sz="2200">
                <a:solidFill>
                  <a:srgbClr val="0A4F8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Minitab实操演练</a:t>
            </a:r>
            <a:endParaRPr lang="en-US" sz="2200">
              <a:solidFill>
                <a:srgbClr val="0A4F84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80000"/>
              </a:lnSpc>
              <a:buFont typeface="Arial" panose="020B0604020202090204"/>
              <a:buChar char="•"/>
            </a:pPr>
            <a:r>
              <a:rPr lang="en-US" sz="2200">
                <a:solidFill>
                  <a:srgbClr val="0A4F8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综合案例实战</a:t>
            </a:r>
            <a:endParaRPr lang="en-US" sz="2200">
              <a:solidFill>
                <a:srgbClr val="0A4F84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异常根本原因分析工具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0183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069343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87557" y="3275506"/>
            <a:ext cx="2019300" cy="301078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通过连续追问5层"为什么"，穿透表面现象直达根本原因，需配合现场验证防止逻辑偏差。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5725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710003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377515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2795728" y="3275506"/>
            <a:ext cx="2019300" cy="301078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使用Minitab的图形工具构建包含人、机、料、法、环、测六大维度的因果分析框架。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03897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00322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670734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5186928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失效模式与效应分析（FMEA）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88947" y="3275506"/>
            <a:ext cx="2019300" cy="294745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量化评估潜在失效模式的严重度、频度和探测度，计算风险优先数RPN指导改进方向。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97116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7275952" y="2079919"/>
            <a:ext cx="2190750" cy="4398684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7943464" y="1679885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7361677" y="3305411"/>
            <a:ext cx="2019300" cy="298087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灵活运用双样本t检验、方差分析（ANOVA）、卡方检验等统计方法验证根本原因假设。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69846" y="174264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954868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216194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9634407" y="3275506"/>
            <a:ext cx="2019300" cy="294745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通过响应曲面法（RSM）建立关键参数与质量特性的数学模型，找出最优参数组合窗口。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42576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896533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鱼骨图（特性要因图）绘制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717122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三维参数优化设计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426726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假设检验工具组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88361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5Why分析法实战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637350" y="1080401"/>
            <a:ext cx="901428" cy="1215456"/>
          </a:xfrm>
          <a:prstGeom prst="downArrow">
            <a:avLst/>
          </a:prstGeom>
          <a:gradFill>
            <a:gsLst>
              <a:gs pos="20000">
                <a:schemeClr val="dk2">
                  <a:alpha val="0"/>
                </a:schemeClr>
              </a:gs>
              <a:gs pos="100000">
                <a:schemeClr val="dk2">
                  <a:alpha val="57481"/>
                </a:schemeClr>
              </a:gs>
            </a:gsLst>
            <a:lin ang="5400000"/>
          </a:gradFill>
        </p:spPr>
      </p:sp>
      <p:sp>
        <p:nvSpPr>
          <p:cNvPr id="3" name="TextBox 3"/>
          <p:cNvSpPr txBox="1"/>
          <p:nvPr/>
        </p:nvSpPr>
        <p:spPr>
          <a:xfrm>
            <a:off x="379948" y="1175479"/>
            <a:ext cx="2269181" cy="3048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chemeClr val="accen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异常分析</a:t>
            </a:r>
            <a:endParaRPr lang="en-US" sz="1800">
              <a:solidFill>
                <a:schemeClr val="accen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406994" y="1175479"/>
            <a:ext cx="2419472" cy="3143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chemeClr val="accen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预防机制</a:t>
            </a:r>
            <a:endParaRPr lang="en-US" sz="1800">
              <a:solidFill>
                <a:schemeClr val="accen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406994" y="1549453"/>
            <a:ext cx="2419350" cy="381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en-US" sz="1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完善FMEA分析，提前识别潜在失效模式及影响。</a:t>
            </a:r>
            <a:endParaRPr lang="en-US" sz="1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9949" y="1516180"/>
            <a:ext cx="2409825" cy="381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识别异常数据点，分析根本原因，制定针对性改进方案。</a:t>
            </a:r>
            <a:endParaRPr lang="en-US" sz="1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771525" y="2184845"/>
            <a:ext cx="804196" cy="915448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flipH="1">
            <a:off x="771525" y="2184845"/>
            <a:ext cx="3026854" cy="910781"/>
          </a:xfrm>
          <a:prstGeom prst="parallelogram">
            <a:avLst>
              <a:gd name="adj" fmla="val 56484"/>
            </a:avLst>
          </a:prstGeom>
          <a:solidFill>
            <a:srgbClr val="FFFFFF">
              <a:alpha val="100000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379952" y="2184845"/>
            <a:ext cx="871633" cy="915448"/>
          </a:xfrm>
          <a:prstGeom prst="homePlate">
            <a:avLst>
              <a:gd name="adj" fmla="val 33119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418177" y="2347293"/>
            <a:ext cx="1733550" cy="5905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</a:pPr>
            <a:r>
              <a:rPr lang="en-US" sz="1000">
                <a:solidFill>
                  <a:srgbClr val="000000">
                    <a:alpha val="64706"/>
                    <a:alpha val="65000"/>
                  </a:srgbClr>
                </a:solidFill>
                <a:latin typeface="Noto Sans SC"/>
                <a:ea typeface="Noto Sans SC"/>
                <a:cs typeface="Noto Sans SC"/>
              </a:rPr>
              <a:t>建立快速响应机制，及时调整过程参数，防止问题扩大。</a:t>
            </a:r>
            <a:endParaRPr lang="en-US" sz="1000">
              <a:solidFill>
                <a:srgbClr val="000000">
                  <a:alpha val="64706"/>
                  <a:alpha val="65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2722" y="2461451"/>
            <a:ext cx="525971" cy="359093"/>
          </a:xfrm>
          <a:prstGeom prst="rect">
            <a:avLst/>
          </a:prstGeom>
        </p:spPr>
        <p:txBody>
          <a:bodyPr vert="horz" wrap="square" lIns="25432" tIns="25432" rIns="25432" bIns="25432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71525" y="3359753"/>
            <a:ext cx="804196" cy="915448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 flipH="1">
            <a:off x="771525" y="3359753"/>
            <a:ext cx="3735514" cy="910781"/>
          </a:xfrm>
          <a:prstGeom prst="parallelogram">
            <a:avLst>
              <a:gd name="adj" fmla="val 56484"/>
            </a:avLst>
          </a:prstGeom>
          <a:solidFill>
            <a:srgbClr val="FFFFFF">
              <a:alpha val="100000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379952" y="3359753"/>
            <a:ext cx="871633" cy="915448"/>
          </a:xfrm>
          <a:prstGeom prst="homePlate">
            <a:avLst>
              <a:gd name="adj" fmla="val 33119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1390650" y="3628263"/>
            <a:ext cx="2409825" cy="4000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</a:pPr>
            <a:r>
              <a:rPr lang="en-US" sz="1000">
                <a:solidFill>
                  <a:srgbClr val="000000">
                    <a:alpha val="64706"/>
                    <a:alpha val="65000"/>
                  </a:srgbClr>
                </a:solidFill>
                <a:latin typeface="Noto Sans SC"/>
                <a:ea typeface="Noto Sans SC"/>
                <a:cs typeface="Noto Sans SC"/>
              </a:rPr>
              <a:t>优化控制计划，完善作业指导书，降低变异风险。</a:t>
            </a:r>
            <a:endParaRPr lang="en-US" sz="1000">
              <a:solidFill>
                <a:srgbClr val="000000">
                  <a:alpha val="64706"/>
                  <a:alpha val="65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2722" y="3636264"/>
            <a:ext cx="525971" cy="359093"/>
          </a:xfrm>
          <a:prstGeom prst="rect">
            <a:avLst/>
          </a:prstGeom>
        </p:spPr>
        <p:txBody>
          <a:bodyPr vert="horz" wrap="square" lIns="25432" tIns="25432" rIns="25432" bIns="25432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771525" y="4457033"/>
            <a:ext cx="804196" cy="915448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 flipH="1">
            <a:off x="771525" y="4457033"/>
            <a:ext cx="4357402" cy="910781"/>
          </a:xfrm>
          <a:prstGeom prst="parallelogram">
            <a:avLst>
              <a:gd name="adj" fmla="val 56484"/>
            </a:avLst>
          </a:prstGeom>
          <a:solidFill>
            <a:srgbClr val="FFFFFF">
              <a:alpha val="100000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379952" y="4457033"/>
            <a:ext cx="871633" cy="915448"/>
          </a:xfrm>
          <a:prstGeom prst="homePlate">
            <a:avLst>
              <a:gd name="adj" fmla="val 33119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1390650" y="4725543"/>
            <a:ext cx="3114675" cy="4000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</a:pPr>
            <a:r>
              <a:rPr lang="en-US" sz="1000">
                <a:solidFill>
                  <a:srgbClr val="000000">
                    <a:alpha val="64706"/>
                    <a:alpha val="65000"/>
                  </a:srgbClr>
                </a:solidFill>
                <a:latin typeface="Noto Sans SC"/>
                <a:ea typeface="Noto Sans SC"/>
                <a:cs typeface="Noto Sans SC"/>
              </a:rPr>
              <a:t>加强人员培训，提升操作规范性，减少人为失误。</a:t>
            </a:r>
            <a:endParaRPr lang="en-US" sz="1000">
              <a:solidFill>
                <a:srgbClr val="000000">
                  <a:alpha val="64706"/>
                  <a:alpha val="65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42722" y="4733544"/>
            <a:ext cx="525971" cy="359093"/>
          </a:xfrm>
          <a:prstGeom prst="rect">
            <a:avLst/>
          </a:prstGeom>
        </p:spPr>
        <p:txBody>
          <a:bodyPr vert="horz" wrap="square" lIns="25432" tIns="25432" rIns="25432" bIns="25432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771525" y="5583174"/>
            <a:ext cx="804196" cy="915448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3" name="AutoShape 23"/>
          <p:cNvSpPr/>
          <p:nvPr/>
        </p:nvSpPr>
        <p:spPr>
          <a:xfrm flipH="1">
            <a:off x="771525" y="5583174"/>
            <a:ext cx="4958143" cy="910781"/>
          </a:xfrm>
          <a:prstGeom prst="parallelogram">
            <a:avLst>
              <a:gd name="adj" fmla="val 56484"/>
            </a:avLst>
          </a:prstGeom>
          <a:solidFill>
            <a:srgbClr val="FFFFFF">
              <a:alpha val="100000"/>
            </a:srgbClr>
          </a:solidFill>
        </p:spPr>
      </p:sp>
      <p:sp>
        <p:nvSpPr>
          <p:cNvPr id="24" name="AutoShape 24"/>
          <p:cNvSpPr/>
          <p:nvPr/>
        </p:nvSpPr>
        <p:spPr>
          <a:xfrm>
            <a:off x="379952" y="5583174"/>
            <a:ext cx="871633" cy="915448"/>
          </a:xfrm>
          <a:prstGeom prst="homePlate">
            <a:avLst>
              <a:gd name="adj" fmla="val 33119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25" name="TextBox 25"/>
          <p:cNvSpPr txBox="1"/>
          <p:nvPr/>
        </p:nvSpPr>
        <p:spPr>
          <a:xfrm>
            <a:off x="1390650" y="5851684"/>
            <a:ext cx="37338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</a:pPr>
            <a:r>
              <a:rPr lang="en-US" sz="1000">
                <a:solidFill>
                  <a:srgbClr val="000000">
                    <a:alpha val="64706"/>
                    <a:alpha val="65000"/>
                  </a:srgbClr>
                </a:solidFill>
                <a:latin typeface="Noto Sans SC"/>
                <a:ea typeface="Noto Sans SC"/>
                <a:cs typeface="Noto Sans SC"/>
              </a:rPr>
              <a:t>实施持续监控，验证措施有效性，确保过程稳定。</a:t>
            </a:r>
            <a:endParaRPr lang="en-US" sz="1000">
              <a:solidFill>
                <a:srgbClr val="000000">
                  <a:alpha val="64706"/>
                  <a:alpha val="65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2722" y="5859780"/>
            <a:ext cx="525971" cy="359093"/>
          </a:xfrm>
          <a:prstGeom prst="rect">
            <a:avLst/>
          </a:prstGeom>
        </p:spPr>
        <p:txBody>
          <a:bodyPr vert="horz" wrap="square" lIns="25432" tIns="25432" rIns="25432" bIns="25432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flipH="1">
            <a:off x="10625519" y="2184845"/>
            <a:ext cx="804196" cy="915448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8402860" y="2184845"/>
            <a:ext cx="3026854" cy="910781"/>
          </a:xfrm>
          <a:prstGeom prst="parallelogram">
            <a:avLst>
              <a:gd name="adj" fmla="val 56484"/>
            </a:avLst>
          </a:prstGeom>
          <a:solidFill>
            <a:srgbClr val="FFFFFF">
              <a:alpha val="100000"/>
            </a:srgbClr>
          </a:solidFill>
        </p:spPr>
      </p:sp>
      <p:sp>
        <p:nvSpPr>
          <p:cNvPr id="29" name="AutoShape 29"/>
          <p:cNvSpPr/>
          <p:nvPr/>
        </p:nvSpPr>
        <p:spPr>
          <a:xfrm flipH="1">
            <a:off x="10949654" y="2184845"/>
            <a:ext cx="871633" cy="915448"/>
          </a:xfrm>
          <a:prstGeom prst="homePlate">
            <a:avLst>
              <a:gd name="adj" fmla="val 33119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0" name="TextBox 30"/>
          <p:cNvSpPr txBox="1"/>
          <p:nvPr/>
        </p:nvSpPr>
        <p:spPr>
          <a:xfrm flipH="1">
            <a:off x="9075801" y="2453354"/>
            <a:ext cx="1733550" cy="4000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</a:pPr>
            <a:r>
              <a:rPr lang="en-US" sz="1000">
                <a:solidFill>
                  <a:srgbClr val="000000">
                    <a:alpha val="64706"/>
                    <a:alpha val="65000"/>
                  </a:srgbClr>
                </a:solidFill>
                <a:latin typeface="Noto Sans SC"/>
                <a:ea typeface="Noto Sans SC"/>
                <a:cs typeface="Noto Sans SC"/>
              </a:rPr>
              <a:t>建立SPC预警系统，实时监控关键质量特性。</a:t>
            </a:r>
            <a:endParaRPr lang="en-US" sz="1000">
              <a:solidFill>
                <a:srgbClr val="000000">
                  <a:alpha val="64706"/>
                  <a:alpha val="65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 flipH="1">
            <a:off x="11232547" y="2461451"/>
            <a:ext cx="525971" cy="359093"/>
          </a:xfrm>
          <a:prstGeom prst="rect">
            <a:avLst/>
          </a:prstGeom>
        </p:spPr>
        <p:txBody>
          <a:bodyPr vert="horz" wrap="square" lIns="25432" tIns="25432" rIns="25432" bIns="25432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flipH="1">
            <a:off x="10625519" y="3359753"/>
            <a:ext cx="804196" cy="915448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3" name="AutoShape 33"/>
          <p:cNvSpPr/>
          <p:nvPr/>
        </p:nvSpPr>
        <p:spPr>
          <a:xfrm>
            <a:off x="7694200" y="3359753"/>
            <a:ext cx="3735514" cy="910781"/>
          </a:xfrm>
          <a:prstGeom prst="parallelogram">
            <a:avLst>
              <a:gd name="adj" fmla="val 56484"/>
            </a:avLst>
          </a:prstGeom>
          <a:solidFill>
            <a:srgbClr val="FFFFFF">
              <a:alpha val="100000"/>
            </a:srgbClr>
          </a:solidFill>
        </p:spPr>
      </p:sp>
      <p:sp>
        <p:nvSpPr>
          <p:cNvPr id="34" name="AutoShape 34"/>
          <p:cNvSpPr/>
          <p:nvPr/>
        </p:nvSpPr>
        <p:spPr>
          <a:xfrm flipH="1">
            <a:off x="10949654" y="3359753"/>
            <a:ext cx="871633" cy="915448"/>
          </a:xfrm>
          <a:prstGeom prst="homePlate">
            <a:avLst>
              <a:gd name="adj" fmla="val 33119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5" name="TextBox 35"/>
          <p:cNvSpPr txBox="1"/>
          <p:nvPr/>
        </p:nvSpPr>
        <p:spPr>
          <a:xfrm flipH="1">
            <a:off x="8402860" y="3628263"/>
            <a:ext cx="2409825" cy="4000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</a:pPr>
            <a:r>
              <a:rPr lang="en-US" sz="1000">
                <a:solidFill>
                  <a:srgbClr val="000000">
                    <a:alpha val="64706"/>
                    <a:alpha val="65000"/>
                  </a:srgbClr>
                </a:solidFill>
                <a:latin typeface="Noto Sans SC"/>
                <a:ea typeface="Noto Sans SC"/>
                <a:cs typeface="Noto Sans SC"/>
              </a:rPr>
              <a:t>定期评审控制图，发现趋势性变化，提前干预。</a:t>
            </a:r>
            <a:endParaRPr lang="en-US" sz="1000">
              <a:solidFill>
                <a:srgbClr val="000000">
                  <a:alpha val="64706"/>
                  <a:alpha val="65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6" name="TextBox 36"/>
          <p:cNvSpPr txBox="1"/>
          <p:nvPr/>
        </p:nvSpPr>
        <p:spPr>
          <a:xfrm flipH="1">
            <a:off x="11232547" y="3636264"/>
            <a:ext cx="525971" cy="359093"/>
          </a:xfrm>
          <a:prstGeom prst="rect">
            <a:avLst/>
          </a:prstGeom>
        </p:spPr>
        <p:txBody>
          <a:bodyPr vert="horz" wrap="square" lIns="25432" tIns="25432" rIns="25432" bIns="25432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7" name="AutoShape 37"/>
          <p:cNvSpPr/>
          <p:nvPr/>
        </p:nvSpPr>
        <p:spPr>
          <a:xfrm flipH="1">
            <a:off x="10625519" y="4457033"/>
            <a:ext cx="804196" cy="915448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8" name="AutoShape 38"/>
          <p:cNvSpPr/>
          <p:nvPr/>
        </p:nvSpPr>
        <p:spPr>
          <a:xfrm>
            <a:off x="7072313" y="4457033"/>
            <a:ext cx="4357402" cy="910781"/>
          </a:xfrm>
          <a:prstGeom prst="parallelogram">
            <a:avLst>
              <a:gd name="adj" fmla="val 56484"/>
            </a:avLst>
          </a:prstGeom>
          <a:solidFill>
            <a:srgbClr val="FFFFFF">
              <a:alpha val="100000"/>
            </a:srgbClr>
          </a:solidFill>
        </p:spPr>
      </p:sp>
      <p:sp>
        <p:nvSpPr>
          <p:cNvPr id="39" name="AutoShape 39"/>
          <p:cNvSpPr/>
          <p:nvPr/>
        </p:nvSpPr>
        <p:spPr>
          <a:xfrm flipH="1">
            <a:off x="10949654" y="4457033"/>
            <a:ext cx="871633" cy="915448"/>
          </a:xfrm>
          <a:prstGeom prst="homePlate">
            <a:avLst>
              <a:gd name="adj" fmla="val 33119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0" name="TextBox 40"/>
          <p:cNvSpPr txBox="1"/>
          <p:nvPr/>
        </p:nvSpPr>
        <p:spPr>
          <a:xfrm flipH="1">
            <a:off x="7694105" y="4725543"/>
            <a:ext cx="3114675" cy="4000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</a:pPr>
            <a:r>
              <a:rPr lang="en-US" sz="1000">
                <a:solidFill>
                  <a:srgbClr val="000000">
                    <a:alpha val="64706"/>
                    <a:alpha val="65000"/>
                  </a:srgbClr>
                </a:solidFill>
                <a:latin typeface="Noto Sans SC"/>
                <a:ea typeface="Noto Sans SC"/>
                <a:cs typeface="Noto Sans SC"/>
              </a:rPr>
              <a:t>标准化最佳实践，形成防错技术文件库。</a:t>
            </a:r>
            <a:endParaRPr lang="en-US" sz="1000">
              <a:solidFill>
                <a:srgbClr val="000000">
                  <a:alpha val="64706"/>
                  <a:alpha val="65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1" name="TextBox 41"/>
          <p:cNvSpPr txBox="1"/>
          <p:nvPr/>
        </p:nvSpPr>
        <p:spPr>
          <a:xfrm flipH="1">
            <a:off x="11232547" y="4733544"/>
            <a:ext cx="525971" cy="359093"/>
          </a:xfrm>
          <a:prstGeom prst="rect">
            <a:avLst/>
          </a:prstGeom>
        </p:spPr>
        <p:txBody>
          <a:bodyPr vert="horz" wrap="square" lIns="25432" tIns="25432" rIns="25432" bIns="25432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2" name="AutoShape 42"/>
          <p:cNvSpPr/>
          <p:nvPr/>
        </p:nvSpPr>
        <p:spPr>
          <a:xfrm flipH="1">
            <a:off x="10625519" y="5583174"/>
            <a:ext cx="804196" cy="915448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3" name="AutoShape 43"/>
          <p:cNvSpPr/>
          <p:nvPr/>
        </p:nvSpPr>
        <p:spPr>
          <a:xfrm>
            <a:off x="6471571" y="5583174"/>
            <a:ext cx="4958143" cy="910781"/>
          </a:xfrm>
          <a:prstGeom prst="parallelogram">
            <a:avLst>
              <a:gd name="adj" fmla="val 56484"/>
            </a:avLst>
          </a:prstGeom>
          <a:solidFill>
            <a:srgbClr val="FFFFFF">
              <a:alpha val="100000"/>
            </a:srgbClr>
          </a:solidFill>
        </p:spPr>
      </p:sp>
      <p:sp>
        <p:nvSpPr>
          <p:cNvPr id="44" name="AutoShape 44"/>
          <p:cNvSpPr/>
          <p:nvPr/>
        </p:nvSpPr>
        <p:spPr>
          <a:xfrm flipH="1">
            <a:off x="10949654" y="5583174"/>
            <a:ext cx="871633" cy="915448"/>
          </a:xfrm>
          <a:prstGeom prst="homePlate">
            <a:avLst>
              <a:gd name="adj" fmla="val 33119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5" name="TextBox 45"/>
          <p:cNvSpPr txBox="1"/>
          <p:nvPr/>
        </p:nvSpPr>
        <p:spPr>
          <a:xfrm flipH="1">
            <a:off x="7072217" y="5851684"/>
            <a:ext cx="37338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</a:pPr>
            <a:r>
              <a:rPr lang="en-US" sz="1000">
                <a:solidFill>
                  <a:srgbClr val="000000">
                    <a:alpha val="64706"/>
                    <a:alpha val="65000"/>
                  </a:srgbClr>
                </a:solidFill>
                <a:latin typeface="Noto Sans SC"/>
                <a:ea typeface="Noto Sans SC"/>
                <a:cs typeface="Noto Sans SC"/>
              </a:rPr>
              <a:t>开展过程能力研究，持续优化工艺参数设置。</a:t>
            </a:r>
            <a:endParaRPr lang="en-US" sz="1000">
              <a:solidFill>
                <a:srgbClr val="000000">
                  <a:alpha val="64706"/>
                  <a:alpha val="65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6" name="TextBox 46"/>
          <p:cNvSpPr txBox="1"/>
          <p:nvPr/>
        </p:nvSpPr>
        <p:spPr>
          <a:xfrm flipH="1">
            <a:off x="11232547" y="5859780"/>
            <a:ext cx="525971" cy="359093"/>
          </a:xfrm>
          <a:prstGeom prst="rect">
            <a:avLst/>
          </a:prstGeom>
        </p:spPr>
        <p:txBody>
          <a:bodyPr vert="horz" wrap="square" lIns="25432" tIns="25432" rIns="25432" bIns="25432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5526724" y="5592798"/>
            <a:ext cx="1238536" cy="1057751"/>
          </a:xfrm>
          <a:custGeom>
            <a:avLst/>
            <a:gdLst/>
            <a:ahLst/>
            <a:cxnLst/>
            <a:rect l="l" t="t" r="r" b="b"/>
            <a:pathLst>
              <a:path w="598714" h="511324">
                <a:moveTo>
                  <a:pt x="598715" y="185"/>
                </a:moveTo>
                <a:lnTo>
                  <a:pt x="299450" y="511325"/>
                </a:lnTo>
                <a:lnTo>
                  <a:pt x="0" y="0"/>
                </a:lnTo>
                <a:cubicBezTo>
                  <a:pt x="33416" y="33885"/>
                  <a:pt x="154802" y="58999"/>
                  <a:pt x="299450" y="58999"/>
                </a:cubicBezTo>
                <a:cubicBezTo>
                  <a:pt x="443913" y="58999"/>
                  <a:pt x="565207" y="33977"/>
                  <a:pt x="598715" y="185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  <a:lumMod val="50000"/>
                </a:schemeClr>
              </a:gs>
              <a:gs pos="96000">
                <a:schemeClr val="accent1">
                  <a:alpha val="100000"/>
                  <a:lumMod val="75000"/>
                </a:schemeClr>
              </a:gs>
            </a:gsLst>
            <a:lin ang="0"/>
          </a:gradFill>
        </p:spPr>
      </p:sp>
      <p:sp>
        <p:nvSpPr>
          <p:cNvPr id="48" name="Freeform 48"/>
          <p:cNvSpPr/>
          <p:nvPr/>
        </p:nvSpPr>
        <p:spPr>
          <a:xfrm>
            <a:off x="5507959" y="5393059"/>
            <a:ext cx="1276541" cy="322040"/>
          </a:xfrm>
          <a:custGeom>
            <a:avLst/>
            <a:gdLst/>
            <a:ahLst/>
            <a:cxnLst/>
            <a:rect l="l" t="t" r="r" b="b"/>
            <a:pathLst>
              <a:path w="617084" h="155668">
                <a:moveTo>
                  <a:pt x="617084" y="77742"/>
                </a:moveTo>
                <a:cubicBezTo>
                  <a:pt x="617084" y="79035"/>
                  <a:pt x="616992" y="80327"/>
                  <a:pt x="616715" y="81620"/>
                </a:cubicBezTo>
                <a:cubicBezTo>
                  <a:pt x="615792" y="86790"/>
                  <a:pt x="612653" y="91961"/>
                  <a:pt x="607761" y="96854"/>
                </a:cubicBezTo>
                <a:cubicBezTo>
                  <a:pt x="574253" y="130647"/>
                  <a:pt x="452959" y="155669"/>
                  <a:pt x="308496" y="155669"/>
                </a:cubicBezTo>
                <a:cubicBezTo>
                  <a:pt x="163848" y="155669"/>
                  <a:pt x="42370" y="130555"/>
                  <a:pt x="9046" y="96670"/>
                </a:cubicBezTo>
                <a:cubicBezTo>
                  <a:pt x="4339" y="91869"/>
                  <a:pt x="1477" y="86975"/>
                  <a:pt x="369" y="81897"/>
                </a:cubicBezTo>
                <a:cubicBezTo>
                  <a:pt x="92" y="80512"/>
                  <a:pt x="0" y="79219"/>
                  <a:pt x="0" y="77834"/>
                </a:cubicBezTo>
                <a:cubicBezTo>
                  <a:pt x="0" y="34809"/>
                  <a:pt x="138186" y="0"/>
                  <a:pt x="308496" y="0"/>
                </a:cubicBezTo>
                <a:cubicBezTo>
                  <a:pt x="478898" y="-92"/>
                  <a:pt x="617084" y="34716"/>
                  <a:pt x="617084" y="77742"/>
                </a:cubicBez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28000">
                <a:schemeClr val="accent1">
                  <a:alpha val="100000"/>
                </a:schemeClr>
              </a:gs>
              <a:gs pos="100000">
                <a:schemeClr val="accent1">
                  <a:alpha val="100000"/>
                  <a:lumMod val="60000"/>
                  <a:lumOff val="40000"/>
                </a:schemeClr>
              </a:gs>
            </a:gsLst>
            <a:lin ang="5400000"/>
          </a:gra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9" name="Freeform 49"/>
          <p:cNvSpPr/>
          <p:nvPr/>
        </p:nvSpPr>
        <p:spPr>
          <a:xfrm>
            <a:off x="4990656" y="4670683"/>
            <a:ext cx="2311051" cy="884682"/>
          </a:xfrm>
          <a:custGeom>
            <a:avLst/>
            <a:gdLst/>
            <a:ahLst/>
            <a:cxnLst/>
            <a:rect l="l" t="t" r="r" b="b"/>
            <a:pathLst>
              <a:path w="1117213" h="427673">
                <a:moveTo>
                  <a:pt x="1112875" y="4340"/>
                </a:moveTo>
                <a:cubicBezTo>
                  <a:pt x="1041612" y="71094"/>
                  <a:pt x="820348" y="119937"/>
                  <a:pt x="558468" y="119937"/>
                </a:cubicBezTo>
                <a:cubicBezTo>
                  <a:pt x="296496" y="119937"/>
                  <a:pt x="75509" y="71186"/>
                  <a:pt x="3969" y="4340"/>
                </a:cubicBezTo>
                <a:cubicBezTo>
                  <a:pt x="2585" y="3047"/>
                  <a:pt x="1292" y="1662"/>
                  <a:pt x="0" y="369"/>
                </a:cubicBezTo>
                <a:lnTo>
                  <a:pt x="183325" y="313369"/>
                </a:lnTo>
                <a:cubicBezTo>
                  <a:pt x="183325" y="313461"/>
                  <a:pt x="183418" y="313553"/>
                  <a:pt x="183418" y="313646"/>
                </a:cubicBezTo>
                <a:cubicBezTo>
                  <a:pt x="185264" y="319647"/>
                  <a:pt x="188218" y="325556"/>
                  <a:pt x="192464" y="331373"/>
                </a:cubicBezTo>
                <a:cubicBezTo>
                  <a:pt x="193941" y="333312"/>
                  <a:pt x="195510" y="335251"/>
                  <a:pt x="197172" y="337190"/>
                </a:cubicBezTo>
                <a:cubicBezTo>
                  <a:pt x="243788" y="389541"/>
                  <a:pt x="387789" y="427673"/>
                  <a:pt x="558468" y="427673"/>
                </a:cubicBezTo>
                <a:cubicBezTo>
                  <a:pt x="729147" y="427673"/>
                  <a:pt x="873334" y="389449"/>
                  <a:pt x="919765" y="337190"/>
                </a:cubicBezTo>
                <a:cubicBezTo>
                  <a:pt x="921334" y="335343"/>
                  <a:pt x="922811" y="333497"/>
                  <a:pt x="924196" y="331650"/>
                </a:cubicBezTo>
                <a:cubicBezTo>
                  <a:pt x="928719" y="325648"/>
                  <a:pt x="931949" y="319462"/>
                  <a:pt x="933796" y="313184"/>
                </a:cubicBezTo>
                <a:cubicBezTo>
                  <a:pt x="933796" y="313092"/>
                  <a:pt x="933796" y="313092"/>
                  <a:pt x="933796" y="313092"/>
                </a:cubicBezTo>
                <a:lnTo>
                  <a:pt x="1117213" y="0"/>
                </a:lnTo>
                <a:cubicBezTo>
                  <a:pt x="1115829" y="1385"/>
                  <a:pt x="1114352" y="2862"/>
                  <a:pt x="1112875" y="4340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  <a:lumMod val="50000"/>
                </a:schemeClr>
              </a:gs>
              <a:gs pos="96000">
                <a:schemeClr val="accent1">
                  <a:alpha val="100000"/>
                  <a:lumMod val="75000"/>
                </a:schemeClr>
              </a:gs>
            </a:gsLst>
            <a:lin ang="0"/>
          </a:gra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50" name="Freeform 50"/>
          <p:cNvSpPr/>
          <p:nvPr/>
        </p:nvSpPr>
        <p:spPr>
          <a:xfrm>
            <a:off x="4948842" y="4247106"/>
            <a:ext cx="2394299" cy="671703"/>
          </a:xfrm>
          <a:custGeom>
            <a:avLst/>
            <a:gdLst/>
            <a:ahLst/>
            <a:cxnLst/>
            <a:rect l="l" t="t" r="r" b="b"/>
            <a:pathLst>
              <a:path w="1157460" h="324725">
                <a:moveTo>
                  <a:pt x="1157460" y="162316"/>
                </a:moveTo>
                <a:cubicBezTo>
                  <a:pt x="1157460" y="164902"/>
                  <a:pt x="1157183" y="167672"/>
                  <a:pt x="1156629" y="170257"/>
                </a:cubicBezTo>
                <a:cubicBezTo>
                  <a:pt x="1156537" y="171180"/>
                  <a:pt x="1156352" y="172011"/>
                  <a:pt x="1156075" y="172842"/>
                </a:cubicBezTo>
                <a:cubicBezTo>
                  <a:pt x="1155798" y="174689"/>
                  <a:pt x="1155244" y="176443"/>
                  <a:pt x="1154691" y="178290"/>
                </a:cubicBezTo>
                <a:cubicBezTo>
                  <a:pt x="1154691" y="178290"/>
                  <a:pt x="1154691" y="178290"/>
                  <a:pt x="1154691" y="178474"/>
                </a:cubicBezTo>
                <a:cubicBezTo>
                  <a:pt x="1151829" y="186415"/>
                  <a:pt x="1146844" y="194355"/>
                  <a:pt x="1139921" y="202018"/>
                </a:cubicBezTo>
                <a:cubicBezTo>
                  <a:pt x="1139090" y="202942"/>
                  <a:pt x="1138260" y="203865"/>
                  <a:pt x="1137429" y="204788"/>
                </a:cubicBezTo>
                <a:cubicBezTo>
                  <a:pt x="1136044" y="206173"/>
                  <a:pt x="1134567" y="207650"/>
                  <a:pt x="1133090" y="209128"/>
                </a:cubicBezTo>
                <a:cubicBezTo>
                  <a:pt x="1061828" y="275883"/>
                  <a:pt x="840564" y="324725"/>
                  <a:pt x="578684" y="324725"/>
                </a:cubicBezTo>
                <a:cubicBezTo>
                  <a:pt x="316711" y="324725"/>
                  <a:pt x="95724" y="275975"/>
                  <a:pt x="24185" y="209128"/>
                </a:cubicBezTo>
                <a:cubicBezTo>
                  <a:pt x="22800" y="207835"/>
                  <a:pt x="21508" y="206450"/>
                  <a:pt x="20216" y="205158"/>
                </a:cubicBezTo>
                <a:cubicBezTo>
                  <a:pt x="19108" y="203957"/>
                  <a:pt x="18000" y="202849"/>
                  <a:pt x="16985" y="201649"/>
                </a:cubicBezTo>
                <a:cubicBezTo>
                  <a:pt x="10431" y="194263"/>
                  <a:pt x="5908" y="186692"/>
                  <a:pt x="3046" y="179028"/>
                </a:cubicBezTo>
                <a:cubicBezTo>
                  <a:pt x="3046" y="178936"/>
                  <a:pt x="2954" y="178751"/>
                  <a:pt x="2954" y="178659"/>
                </a:cubicBezTo>
                <a:cubicBezTo>
                  <a:pt x="2215" y="176812"/>
                  <a:pt x="1754" y="174873"/>
                  <a:pt x="1385" y="172934"/>
                </a:cubicBezTo>
                <a:cubicBezTo>
                  <a:pt x="1108" y="172196"/>
                  <a:pt x="1016" y="171457"/>
                  <a:pt x="831" y="170718"/>
                </a:cubicBezTo>
                <a:cubicBezTo>
                  <a:pt x="277" y="167949"/>
                  <a:pt x="0" y="165086"/>
                  <a:pt x="0" y="162316"/>
                </a:cubicBezTo>
                <a:cubicBezTo>
                  <a:pt x="0" y="72664"/>
                  <a:pt x="259111" y="0"/>
                  <a:pt x="578684" y="0"/>
                </a:cubicBezTo>
                <a:cubicBezTo>
                  <a:pt x="898349" y="0"/>
                  <a:pt x="1157460" y="72664"/>
                  <a:pt x="1157460" y="162316"/>
                </a:cubicBez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47000">
                <a:schemeClr val="accent1">
                  <a:alpha val="100000"/>
                </a:schemeClr>
              </a:gs>
              <a:gs pos="100000">
                <a:schemeClr val="accent1">
                  <a:alpha val="100000"/>
                  <a:lumMod val="60000"/>
                  <a:lumOff val="40000"/>
                </a:schemeClr>
              </a:gs>
            </a:gsLst>
            <a:lin ang="5400000"/>
          </a:gra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51" name="Freeform 51"/>
          <p:cNvSpPr/>
          <p:nvPr/>
        </p:nvSpPr>
        <p:spPr>
          <a:xfrm>
            <a:off x="4387724" y="3639316"/>
            <a:ext cx="3517868" cy="1093660"/>
          </a:xfrm>
          <a:custGeom>
            <a:avLst/>
            <a:gdLst/>
            <a:ahLst/>
            <a:cxnLst/>
            <a:rect l="l" t="t" r="r" b="b"/>
            <a:pathLst>
              <a:path w="1700604" h="528682">
                <a:moveTo>
                  <a:pt x="1695066" y="6832"/>
                </a:moveTo>
                <a:cubicBezTo>
                  <a:pt x="1628881" y="82082"/>
                  <a:pt x="1477956" y="145051"/>
                  <a:pt x="1279954" y="182814"/>
                </a:cubicBezTo>
                <a:cubicBezTo>
                  <a:pt x="1165583" y="151791"/>
                  <a:pt x="1015027" y="132863"/>
                  <a:pt x="849979" y="132863"/>
                </a:cubicBezTo>
                <a:cubicBezTo>
                  <a:pt x="684931" y="132863"/>
                  <a:pt x="534375" y="151791"/>
                  <a:pt x="420005" y="182814"/>
                </a:cubicBezTo>
                <a:cubicBezTo>
                  <a:pt x="222095" y="145051"/>
                  <a:pt x="71170" y="82174"/>
                  <a:pt x="4708" y="6832"/>
                </a:cubicBezTo>
                <a:cubicBezTo>
                  <a:pt x="3046" y="4986"/>
                  <a:pt x="1569" y="2955"/>
                  <a:pt x="0" y="1108"/>
                </a:cubicBezTo>
                <a:lnTo>
                  <a:pt x="207049" y="354640"/>
                </a:lnTo>
                <a:cubicBezTo>
                  <a:pt x="207049" y="354640"/>
                  <a:pt x="207049" y="354640"/>
                  <a:pt x="207141" y="354733"/>
                </a:cubicBezTo>
                <a:cubicBezTo>
                  <a:pt x="210095" y="362396"/>
                  <a:pt x="214433" y="369875"/>
                  <a:pt x="220249" y="377261"/>
                </a:cubicBezTo>
                <a:cubicBezTo>
                  <a:pt x="220618" y="377723"/>
                  <a:pt x="220987" y="378184"/>
                  <a:pt x="221356" y="378646"/>
                </a:cubicBezTo>
                <a:cubicBezTo>
                  <a:pt x="222464" y="380123"/>
                  <a:pt x="223756" y="381508"/>
                  <a:pt x="224956" y="382986"/>
                </a:cubicBezTo>
                <a:cubicBezTo>
                  <a:pt x="226433" y="384555"/>
                  <a:pt x="227818" y="386217"/>
                  <a:pt x="229387" y="387787"/>
                </a:cubicBezTo>
                <a:cubicBezTo>
                  <a:pt x="309511" y="469222"/>
                  <a:pt x="556806" y="528683"/>
                  <a:pt x="849979" y="528683"/>
                </a:cubicBezTo>
                <a:cubicBezTo>
                  <a:pt x="1143060" y="528683"/>
                  <a:pt x="1390724" y="469130"/>
                  <a:pt x="1470479" y="387787"/>
                </a:cubicBezTo>
                <a:cubicBezTo>
                  <a:pt x="1472140" y="385940"/>
                  <a:pt x="1473710" y="384186"/>
                  <a:pt x="1475279" y="382524"/>
                </a:cubicBezTo>
                <a:cubicBezTo>
                  <a:pt x="1476202" y="381323"/>
                  <a:pt x="1477125" y="380216"/>
                  <a:pt x="1478048" y="379108"/>
                </a:cubicBezTo>
                <a:cubicBezTo>
                  <a:pt x="1478879" y="378184"/>
                  <a:pt x="1479617" y="377169"/>
                  <a:pt x="1480356" y="376245"/>
                </a:cubicBezTo>
                <a:cubicBezTo>
                  <a:pt x="1485895" y="369136"/>
                  <a:pt x="1490233" y="361750"/>
                  <a:pt x="1493095" y="354363"/>
                </a:cubicBezTo>
                <a:cubicBezTo>
                  <a:pt x="1493187" y="354271"/>
                  <a:pt x="1493187" y="354179"/>
                  <a:pt x="1493279" y="353994"/>
                </a:cubicBezTo>
                <a:lnTo>
                  <a:pt x="1700605" y="0"/>
                </a:lnTo>
                <a:cubicBezTo>
                  <a:pt x="1698851" y="2216"/>
                  <a:pt x="1696912" y="4432"/>
                  <a:pt x="1695066" y="6832"/>
                </a:cubicBezTo>
              </a:path>
            </a:pathLst>
          </a:custGeom>
          <a:gradFill>
            <a:gsLst>
              <a:gs pos="100000">
                <a:schemeClr val="accent1">
                  <a:alpha val="100000"/>
                  <a:lumMod val="75000"/>
                </a:schemeClr>
              </a:gs>
              <a:gs pos="0">
                <a:schemeClr val="accent1">
                  <a:alpha val="100000"/>
                  <a:lumMod val="50000"/>
                </a:schemeClr>
              </a:gs>
            </a:gsLst>
            <a:lin ang="0"/>
          </a:gra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52" name="Freeform 52"/>
          <p:cNvSpPr/>
          <p:nvPr/>
        </p:nvSpPr>
        <p:spPr>
          <a:xfrm>
            <a:off x="4321240" y="2852074"/>
            <a:ext cx="3649599" cy="1244346"/>
          </a:xfrm>
          <a:custGeom>
            <a:avLst/>
            <a:gdLst/>
            <a:ahLst/>
            <a:cxnLst/>
            <a:rect l="l" t="t" r="r" b="b"/>
            <a:pathLst>
              <a:path w="1764297" h="601530">
                <a:moveTo>
                  <a:pt x="1764298" y="300719"/>
                </a:moveTo>
                <a:cubicBezTo>
                  <a:pt x="1764298" y="305521"/>
                  <a:pt x="1763929" y="310691"/>
                  <a:pt x="1763006" y="315492"/>
                </a:cubicBezTo>
                <a:cubicBezTo>
                  <a:pt x="1762913" y="317154"/>
                  <a:pt x="1762636" y="318632"/>
                  <a:pt x="1762083" y="320201"/>
                </a:cubicBezTo>
                <a:cubicBezTo>
                  <a:pt x="1761713" y="323617"/>
                  <a:pt x="1760883" y="326849"/>
                  <a:pt x="1759959" y="330357"/>
                </a:cubicBezTo>
                <a:cubicBezTo>
                  <a:pt x="1759959" y="330357"/>
                  <a:pt x="1759959" y="330357"/>
                  <a:pt x="1759959" y="330634"/>
                </a:cubicBezTo>
                <a:cubicBezTo>
                  <a:pt x="1759498" y="332389"/>
                  <a:pt x="1758852" y="334235"/>
                  <a:pt x="1758205" y="336082"/>
                </a:cubicBezTo>
                <a:cubicBezTo>
                  <a:pt x="1758113" y="336359"/>
                  <a:pt x="1758113" y="336451"/>
                  <a:pt x="1758021" y="336636"/>
                </a:cubicBezTo>
                <a:cubicBezTo>
                  <a:pt x="1757744" y="337467"/>
                  <a:pt x="1757375" y="338390"/>
                  <a:pt x="1757006" y="339221"/>
                </a:cubicBezTo>
                <a:cubicBezTo>
                  <a:pt x="1753128" y="349654"/>
                  <a:pt x="1747590" y="359903"/>
                  <a:pt x="1740667" y="369875"/>
                </a:cubicBezTo>
                <a:cubicBezTo>
                  <a:pt x="1739652" y="371260"/>
                  <a:pt x="1738636" y="372829"/>
                  <a:pt x="1737528" y="374214"/>
                </a:cubicBezTo>
                <a:cubicBezTo>
                  <a:pt x="1736236" y="375876"/>
                  <a:pt x="1734944" y="377630"/>
                  <a:pt x="1733744" y="379385"/>
                </a:cubicBezTo>
                <a:cubicBezTo>
                  <a:pt x="1733467" y="379754"/>
                  <a:pt x="1733098" y="380123"/>
                  <a:pt x="1732729" y="380585"/>
                </a:cubicBezTo>
                <a:cubicBezTo>
                  <a:pt x="1730975" y="382801"/>
                  <a:pt x="1729036" y="385017"/>
                  <a:pt x="1727190" y="387417"/>
                </a:cubicBezTo>
                <a:cubicBezTo>
                  <a:pt x="1618542" y="511048"/>
                  <a:pt x="1281246" y="601531"/>
                  <a:pt x="882103" y="601531"/>
                </a:cubicBezTo>
                <a:cubicBezTo>
                  <a:pt x="482775" y="601531"/>
                  <a:pt x="146033" y="511140"/>
                  <a:pt x="36831" y="387417"/>
                </a:cubicBezTo>
                <a:cubicBezTo>
                  <a:pt x="35170" y="385571"/>
                  <a:pt x="33693" y="383540"/>
                  <a:pt x="32124" y="381693"/>
                </a:cubicBezTo>
                <a:cubicBezTo>
                  <a:pt x="31662" y="381139"/>
                  <a:pt x="31293" y="380677"/>
                  <a:pt x="30831" y="380123"/>
                </a:cubicBezTo>
                <a:cubicBezTo>
                  <a:pt x="29170" y="377907"/>
                  <a:pt x="27416" y="375784"/>
                  <a:pt x="25939" y="373568"/>
                </a:cubicBezTo>
                <a:cubicBezTo>
                  <a:pt x="25385" y="372829"/>
                  <a:pt x="24923" y="372090"/>
                  <a:pt x="24462" y="371444"/>
                </a:cubicBezTo>
                <a:cubicBezTo>
                  <a:pt x="17077" y="360919"/>
                  <a:pt x="11446" y="350393"/>
                  <a:pt x="7385" y="339590"/>
                </a:cubicBezTo>
                <a:cubicBezTo>
                  <a:pt x="7108" y="338759"/>
                  <a:pt x="6831" y="338021"/>
                  <a:pt x="6554" y="337190"/>
                </a:cubicBezTo>
                <a:cubicBezTo>
                  <a:pt x="6462" y="337098"/>
                  <a:pt x="6462" y="337098"/>
                  <a:pt x="6462" y="337098"/>
                </a:cubicBezTo>
                <a:cubicBezTo>
                  <a:pt x="5815" y="335251"/>
                  <a:pt x="5169" y="333589"/>
                  <a:pt x="4708" y="331742"/>
                </a:cubicBezTo>
                <a:cubicBezTo>
                  <a:pt x="4708" y="331465"/>
                  <a:pt x="4523" y="331188"/>
                  <a:pt x="4523" y="331004"/>
                </a:cubicBezTo>
                <a:cubicBezTo>
                  <a:pt x="3415" y="327495"/>
                  <a:pt x="2677" y="323987"/>
                  <a:pt x="2215" y="320386"/>
                </a:cubicBezTo>
                <a:cubicBezTo>
                  <a:pt x="1661" y="318908"/>
                  <a:pt x="1569" y="317708"/>
                  <a:pt x="1292" y="316323"/>
                </a:cubicBezTo>
                <a:cubicBezTo>
                  <a:pt x="369" y="311060"/>
                  <a:pt x="0" y="305890"/>
                  <a:pt x="0" y="300719"/>
                </a:cubicBezTo>
                <a:cubicBezTo>
                  <a:pt x="0" y="134617"/>
                  <a:pt x="394897" y="0"/>
                  <a:pt x="882103" y="0"/>
                </a:cubicBezTo>
                <a:cubicBezTo>
                  <a:pt x="1369401" y="0"/>
                  <a:pt x="1764298" y="134617"/>
                  <a:pt x="1764298" y="300719"/>
                </a:cubicBezTo>
              </a:path>
            </a:pathLst>
          </a:custGeom>
          <a:gradFill>
            <a:gsLst>
              <a:gs pos="17000">
                <a:schemeClr val="accent1">
                  <a:alpha val="0"/>
                </a:schemeClr>
              </a:gs>
              <a:gs pos="56000">
                <a:schemeClr val="accent1">
                  <a:alpha val="100000"/>
                </a:schemeClr>
              </a:gs>
              <a:gs pos="96000">
                <a:schemeClr val="accent1">
                  <a:alpha val="100000"/>
                  <a:lumMod val="60000"/>
                  <a:lumOff val="40000"/>
                </a:schemeClr>
              </a:gs>
            </a:gsLst>
            <a:lin ang="5400000"/>
          </a:gradFill>
        </p:spPr>
      </p:sp>
      <p:sp>
        <p:nvSpPr>
          <p:cNvPr id="53" name="Freeform 53"/>
          <p:cNvSpPr/>
          <p:nvPr/>
        </p:nvSpPr>
        <p:spPr>
          <a:xfrm>
            <a:off x="3634963" y="1840996"/>
            <a:ext cx="5022532" cy="2080450"/>
          </a:xfrm>
          <a:custGeom>
            <a:avLst/>
            <a:gdLst/>
            <a:ahLst/>
            <a:cxnLst/>
            <a:rect l="l" t="t" r="r" b="b"/>
            <a:pathLst>
              <a:path w="2427998" h="1005752">
                <a:moveTo>
                  <a:pt x="2427075" y="179213"/>
                </a:moveTo>
                <a:lnTo>
                  <a:pt x="110494" y="0"/>
                </a:lnTo>
                <a:cubicBezTo>
                  <a:pt x="107632" y="2401"/>
                  <a:pt x="104863" y="4893"/>
                  <a:pt x="102094" y="7294"/>
                </a:cubicBezTo>
                <a:cubicBezTo>
                  <a:pt x="36370" y="65554"/>
                  <a:pt x="0" y="130001"/>
                  <a:pt x="0" y="197679"/>
                </a:cubicBezTo>
                <a:cubicBezTo>
                  <a:pt x="0" y="205804"/>
                  <a:pt x="461" y="213929"/>
                  <a:pt x="1661" y="222331"/>
                </a:cubicBezTo>
                <a:cubicBezTo>
                  <a:pt x="2123" y="224455"/>
                  <a:pt x="2308" y="226301"/>
                  <a:pt x="2954" y="228702"/>
                </a:cubicBezTo>
                <a:cubicBezTo>
                  <a:pt x="3692" y="234334"/>
                  <a:pt x="4708" y="239874"/>
                  <a:pt x="6185" y="245414"/>
                </a:cubicBezTo>
                <a:cubicBezTo>
                  <a:pt x="6185" y="245598"/>
                  <a:pt x="6462" y="246060"/>
                  <a:pt x="6462" y="246522"/>
                </a:cubicBezTo>
                <a:cubicBezTo>
                  <a:pt x="7108" y="249384"/>
                  <a:pt x="7939" y="252061"/>
                  <a:pt x="8862" y="255016"/>
                </a:cubicBezTo>
                <a:cubicBezTo>
                  <a:pt x="8862" y="255016"/>
                  <a:pt x="8862" y="255016"/>
                  <a:pt x="8954" y="255108"/>
                </a:cubicBezTo>
                <a:cubicBezTo>
                  <a:pt x="9323" y="256401"/>
                  <a:pt x="9785" y="257694"/>
                  <a:pt x="10062" y="258894"/>
                </a:cubicBezTo>
                <a:cubicBezTo>
                  <a:pt x="11169" y="262125"/>
                  <a:pt x="12277" y="265357"/>
                  <a:pt x="13569" y="268496"/>
                </a:cubicBezTo>
                <a:cubicBezTo>
                  <a:pt x="15231" y="272928"/>
                  <a:pt x="17077" y="277360"/>
                  <a:pt x="19108" y="281792"/>
                </a:cubicBezTo>
                <a:lnTo>
                  <a:pt x="46431" y="328418"/>
                </a:lnTo>
                <a:lnTo>
                  <a:pt x="252742" y="680750"/>
                </a:lnTo>
                <a:cubicBezTo>
                  <a:pt x="252742" y="680750"/>
                  <a:pt x="252742" y="680750"/>
                  <a:pt x="252742" y="680750"/>
                </a:cubicBezTo>
                <a:cubicBezTo>
                  <a:pt x="256803" y="691830"/>
                  <a:pt x="262249" y="702540"/>
                  <a:pt x="268803" y="713435"/>
                </a:cubicBezTo>
                <a:cubicBezTo>
                  <a:pt x="269265" y="714266"/>
                  <a:pt x="269819" y="715189"/>
                  <a:pt x="270373" y="716113"/>
                </a:cubicBezTo>
                <a:cubicBezTo>
                  <a:pt x="272034" y="718975"/>
                  <a:pt x="273972" y="721653"/>
                  <a:pt x="275819" y="724515"/>
                </a:cubicBezTo>
                <a:cubicBezTo>
                  <a:pt x="276280" y="725161"/>
                  <a:pt x="276742" y="725808"/>
                  <a:pt x="277203" y="726454"/>
                </a:cubicBezTo>
                <a:cubicBezTo>
                  <a:pt x="278957" y="728854"/>
                  <a:pt x="280619" y="731440"/>
                  <a:pt x="282465" y="733748"/>
                </a:cubicBezTo>
                <a:cubicBezTo>
                  <a:pt x="284126" y="735872"/>
                  <a:pt x="285788" y="737995"/>
                  <a:pt x="287542" y="740119"/>
                </a:cubicBezTo>
                <a:cubicBezTo>
                  <a:pt x="287542" y="740119"/>
                  <a:pt x="287542" y="740119"/>
                  <a:pt x="287542" y="740119"/>
                </a:cubicBezTo>
                <a:lnTo>
                  <a:pt x="287542" y="740119"/>
                </a:lnTo>
                <a:cubicBezTo>
                  <a:pt x="412897" y="894033"/>
                  <a:pt x="779917" y="1005752"/>
                  <a:pt x="1213953" y="1005752"/>
                </a:cubicBezTo>
                <a:cubicBezTo>
                  <a:pt x="1648543" y="1005752"/>
                  <a:pt x="2016578" y="893571"/>
                  <a:pt x="2140825" y="739380"/>
                </a:cubicBezTo>
                <a:lnTo>
                  <a:pt x="2140918" y="739195"/>
                </a:lnTo>
                <a:cubicBezTo>
                  <a:pt x="2142395" y="737349"/>
                  <a:pt x="2143779" y="735595"/>
                  <a:pt x="2145257" y="733655"/>
                </a:cubicBezTo>
                <a:cubicBezTo>
                  <a:pt x="2147287" y="730609"/>
                  <a:pt x="2149410" y="727746"/>
                  <a:pt x="2151349" y="724977"/>
                </a:cubicBezTo>
                <a:cubicBezTo>
                  <a:pt x="2151810" y="724422"/>
                  <a:pt x="2152180" y="723961"/>
                  <a:pt x="2152456" y="723407"/>
                </a:cubicBezTo>
                <a:cubicBezTo>
                  <a:pt x="2153841" y="721191"/>
                  <a:pt x="2155226" y="718975"/>
                  <a:pt x="2156703" y="716852"/>
                </a:cubicBezTo>
                <a:cubicBezTo>
                  <a:pt x="2157903" y="715097"/>
                  <a:pt x="2159011" y="713158"/>
                  <a:pt x="2160118" y="711404"/>
                </a:cubicBezTo>
                <a:cubicBezTo>
                  <a:pt x="2166303" y="701248"/>
                  <a:pt x="2171288" y="690907"/>
                  <a:pt x="2175257" y="680473"/>
                </a:cubicBezTo>
                <a:lnTo>
                  <a:pt x="2175349" y="680289"/>
                </a:lnTo>
                <a:lnTo>
                  <a:pt x="2383782" y="324448"/>
                </a:lnTo>
                <a:lnTo>
                  <a:pt x="2408428" y="282161"/>
                </a:lnTo>
                <a:cubicBezTo>
                  <a:pt x="2410736" y="277452"/>
                  <a:pt x="2412675" y="272743"/>
                  <a:pt x="2414521" y="267942"/>
                </a:cubicBezTo>
                <a:cubicBezTo>
                  <a:pt x="2415814" y="264803"/>
                  <a:pt x="2416921" y="261479"/>
                  <a:pt x="2417937" y="258247"/>
                </a:cubicBezTo>
                <a:cubicBezTo>
                  <a:pt x="2418583" y="256863"/>
                  <a:pt x="2419044" y="255478"/>
                  <a:pt x="2419321" y="254093"/>
                </a:cubicBezTo>
                <a:cubicBezTo>
                  <a:pt x="2419506" y="253908"/>
                  <a:pt x="2419506" y="253631"/>
                  <a:pt x="2419598" y="253354"/>
                </a:cubicBezTo>
                <a:cubicBezTo>
                  <a:pt x="2420521" y="250307"/>
                  <a:pt x="2421444" y="247537"/>
                  <a:pt x="2421998" y="244767"/>
                </a:cubicBezTo>
                <a:cubicBezTo>
                  <a:pt x="2421998" y="244306"/>
                  <a:pt x="2421998" y="244306"/>
                  <a:pt x="2421998" y="244306"/>
                </a:cubicBezTo>
                <a:cubicBezTo>
                  <a:pt x="2423291" y="238766"/>
                  <a:pt x="2424398" y="233688"/>
                  <a:pt x="2425045" y="228240"/>
                </a:cubicBezTo>
                <a:cubicBezTo>
                  <a:pt x="2425691" y="225840"/>
                  <a:pt x="2426152" y="223439"/>
                  <a:pt x="2426245" y="220854"/>
                </a:cubicBezTo>
                <a:cubicBezTo>
                  <a:pt x="2427536" y="213283"/>
                  <a:pt x="2427998" y="205158"/>
                  <a:pt x="2427998" y="197587"/>
                </a:cubicBezTo>
                <a:cubicBezTo>
                  <a:pt x="2427998" y="191493"/>
                  <a:pt x="2427721" y="185307"/>
                  <a:pt x="2427075" y="179213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  <a:lumMod val="50000"/>
                </a:schemeClr>
              </a:gs>
              <a:gs pos="96000">
                <a:schemeClr val="accent1">
                  <a:alpha val="100000"/>
                </a:schemeClr>
              </a:gs>
            </a:gsLst>
            <a:lin ang="0"/>
          </a:gra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54" name="Freeform 54"/>
          <p:cNvSpPr/>
          <p:nvPr/>
        </p:nvSpPr>
        <p:spPr>
          <a:xfrm>
            <a:off x="3634963" y="1270829"/>
            <a:ext cx="5022532" cy="1958626"/>
          </a:xfrm>
          <a:custGeom>
            <a:avLst/>
            <a:gdLst/>
            <a:ahLst/>
            <a:cxnLst/>
            <a:rect l="l" t="t" r="r" b="b"/>
            <a:pathLst>
              <a:path w="2427998" h="946845">
                <a:moveTo>
                  <a:pt x="2427998" y="473284"/>
                </a:moveTo>
                <a:cubicBezTo>
                  <a:pt x="2427998" y="480856"/>
                  <a:pt x="2427536" y="488981"/>
                  <a:pt x="2426245" y="496552"/>
                </a:cubicBezTo>
                <a:cubicBezTo>
                  <a:pt x="2426152" y="499137"/>
                  <a:pt x="2425691" y="501537"/>
                  <a:pt x="2425045" y="503938"/>
                </a:cubicBezTo>
                <a:cubicBezTo>
                  <a:pt x="2424398" y="509386"/>
                  <a:pt x="2423291" y="514464"/>
                  <a:pt x="2421998" y="520003"/>
                </a:cubicBezTo>
                <a:cubicBezTo>
                  <a:pt x="2421998" y="520003"/>
                  <a:pt x="2421998" y="520003"/>
                  <a:pt x="2421998" y="520465"/>
                </a:cubicBezTo>
                <a:cubicBezTo>
                  <a:pt x="2421444" y="523235"/>
                  <a:pt x="2420521" y="526005"/>
                  <a:pt x="2419598" y="529052"/>
                </a:cubicBezTo>
                <a:cubicBezTo>
                  <a:pt x="2419506" y="529329"/>
                  <a:pt x="2419506" y="529606"/>
                  <a:pt x="2419321" y="529790"/>
                </a:cubicBezTo>
                <a:cubicBezTo>
                  <a:pt x="2419044" y="531175"/>
                  <a:pt x="2418583" y="532560"/>
                  <a:pt x="2417937" y="533945"/>
                </a:cubicBezTo>
                <a:cubicBezTo>
                  <a:pt x="2416921" y="537177"/>
                  <a:pt x="2415814" y="540501"/>
                  <a:pt x="2414521" y="543640"/>
                </a:cubicBezTo>
                <a:cubicBezTo>
                  <a:pt x="2412675" y="548441"/>
                  <a:pt x="2410736" y="553150"/>
                  <a:pt x="2408428" y="557859"/>
                </a:cubicBezTo>
                <a:cubicBezTo>
                  <a:pt x="2404736" y="566076"/>
                  <a:pt x="2400398" y="574109"/>
                  <a:pt x="2395506" y="582234"/>
                </a:cubicBezTo>
                <a:cubicBezTo>
                  <a:pt x="2394121" y="584358"/>
                  <a:pt x="2392736" y="586758"/>
                  <a:pt x="2391259" y="588974"/>
                </a:cubicBezTo>
                <a:cubicBezTo>
                  <a:pt x="2389413" y="591559"/>
                  <a:pt x="2387659" y="594329"/>
                  <a:pt x="2385906" y="597099"/>
                </a:cubicBezTo>
                <a:cubicBezTo>
                  <a:pt x="2385628" y="597745"/>
                  <a:pt x="2385167" y="598392"/>
                  <a:pt x="2384521" y="599038"/>
                </a:cubicBezTo>
                <a:cubicBezTo>
                  <a:pt x="2384244" y="599407"/>
                  <a:pt x="2383967" y="599777"/>
                  <a:pt x="2383782" y="600146"/>
                </a:cubicBezTo>
                <a:cubicBezTo>
                  <a:pt x="2381567" y="603193"/>
                  <a:pt x="2379167" y="606425"/>
                  <a:pt x="2376951" y="609748"/>
                </a:cubicBezTo>
                <a:cubicBezTo>
                  <a:pt x="2375105" y="612241"/>
                  <a:pt x="2373259" y="614457"/>
                  <a:pt x="2371413" y="616766"/>
                </a:cubicBezTo>
                <a:cubicBezTo>
                  <a:pt x="2216242" y="807797"/>
                  <a:pt x="1756636" y="946846"/>
                  <a:pt x="1213953" y="946846"/>
                </a:cubicBezTo>
                <a:cubicBezTo>
                  <a:pt x="671916" y="946846"/>
                  <a:pt x="213603" y="808443"/>
                  <a:pt x="57047" y="617689"/>
                </a:cubicBezTo>
                <a:cubicBezTo>
                  <a:pt x="54831" y="615011"/>
                  <a:pt x="52801" y="612426"/>
                  <a:pt x="50677" y="609748"/>
                </a:cubicBezTo>
                <a:cubicBezTo>
                  <a:pt x="49201" y="607994"/>
                  <a:pt x="47816" y="605963"/>
                  <a:pt x="46431" y="604024"/>
                </a:cubicBezTo>
                <a:cubicBezTo>
                  <a:pt x="45693" y="602916"/>
                  <a:pt x="44954" y="601808"/>
                  <a:pt x="44124" y="600792"/>
                </a:cubicBezTo>
                <a:cubicBezTo>
                  <a:pt x="43570" y="599961"/>
                  <a:pt x="42924" y="599130"/>
                  <a:pt x="42370" y="598392"/>
                </a:cubicBezTo>
                <a:cubicBezTo>
                  <a:pt x="40062" y="594791"/>
                  <a:pt x="37662" y="591467"/>
                  <a:pt x="35539" y="587958"/>
                </a:cubicBezTo>
                <a:cubicBezTo>
                  <a:pt x="34893" y="586758"/>
                  <a:pt x="34154" y="585650"/>
                  <a:pt x="33601" y="584635"/>
                </a:cubicBezTo>
                <a:cubicBezTo>
                  <a:pt x="28154" y="575494"/>
                  <a:pt x="23262" y="566538"/>
                  <a:pt x="19108" y="557397"/>
                </a:cubicBezTo>
                <a:cubicBezTo>
                  <a:pt x="17077" y="552965"/>
                  <a:pt x="15231" y="548533"/>
                  <a:pt x="13569" y="544102"/>
                </a:cubicBezTo>
                <a:cubicBezTo>
                  <a:pt x="12277" y="540962"/>
                  <a:pt x="11169" y="537731"/>
                  <a:pt x="10062" y="534499"/>
                </a:cubicBezTo>
                <a:cubicBezTo>
                  <a:pt x="9785" y="533299"/>
                  <a:pt x="9323" y="532006"/>
                  <a:pt x="8954" y="530714"/>
                </a:cubicBezTo>
                <a:cubicBezTo>
                  <a:pt x="8862" y="530622"/>
                  <a:pt x="8862" y="530622"/>
                  <a:pt x="8862" y="530622"/>
                </a:cubicBezTo>
                <a:cubicBezTo>
                  <a:pt x="7939" y="527667"/>
                  <a:pt x="7108" y="524989"/>
                  <a:pt x="6462" y="522127"/>
                </a:cubicBezTo>
                <a:cubicBezTo>
                  <a:pt x="6462" y="521665"/>
                  <a:pt x="6185" y="521204"/>
                  <a:pt x="6185" y="521019"/>
                </a:cubicBezTo>
                <a:cubicBezTo>
                  <a:pt x="4708" y="515479"/>
                  <a:pt x="3692" y="509939"/>
                  <a:pt x="2954" y="504307"/>
                </a:cubicBezTo>
                <a:cubicBezTo>
                  <a:pt x="2308" y="501907"/>
                  <a:pt x="2123" y="500060"/>
                  <a:pt x="1661" y="497937"/>
                </a:cubicBezTo>
                <a:cubicBezTo>
                  <a:pt x="461" y="489534"/>
                  <a:pt x="0" y="481410"/>
                  <a:pt x="0" y="473284"/>
                </a:cubicBezTo>
                <a:cubicBezTo>
                  <a:pt x="0" y="405606"/>
                  <a:pt x="36370" y="341160"/>
                  <a:pt x="102094" y="282900"/>
                </a:cubicBezTo>
                <a:cubicBezTo>
                  <a:pt x="104863" y="280499"/>
                  <a:pt x="107632" y="278006"/>
                  <a:pt x="110494" y="275605"/>
                </a:cubicBezTo>
                <a:cubicBezTo>
                  <a:pt x="302588" y="112920"/>
                  <a:pt x="724347" y="0"/>
                  <a:pt x="1213953" y="0"/>
                </a:cubicBezTo>
                <a:cubicBezTo>
                  <a:pt x="1710759" y="0"/>
                  <a:pt x="2137871" y="116336"/>
                  <a:pt x="2325720" y="282900"/>
                </a:cubicBezTo>
                <a:cubicBezTo>
                  <a:pt x="2385444" y="335805"/>
                  <a:pt x="2421075" y="393880"/>
                  <a:pt x="2427075" y="454818"/>
                </a:cubicBezTo>
                <a:cubicBezTo>
                  <a:pt x="2427721" y="460912"/>
                  <a:pt x="2427998" y="467098"/>
                  <a:pt x="2427998" y="473284"/>
                </a:cubicBezTo>
              </a:path>
            </a:pathLst>
          </a:custGeom>
          <a:gradFill>
            <a:gsLst>
              <a:gs pos="100000">
                <a:schemeClr val="accent1">
                  <a:alpha val="100000"/>
                </a:schemeClr>
              </a:gs>
              <a:gs pos="0">
                <a:schemeClr val="accent1">
                  <a:alpha val="100000"/>
                  <a:lumMod val="75000"/>
                </a:schemeClr>
              </a:gs>
            </a:gsLst>
            <a:lin ang="5400000"/>
          </a:gra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55" name="Freeform 55"/>
          <p:cNvSpPr/>
          <p:nvPr/>
        </p:nvSpPr>
        <p:spPr>
          <a:xfrm>
            <a:off x="4948651" y="1919101"/>
            <a:ext cx="2394490" cy="662178"/>
          </a:xfrm>
          <a:custGeom>
            <a:avLst/>
            <a:gdLst/>
            <a:ahLst/>
            <a:cxnLst/>
            <a:rect l="l" t="t" r="r" b="b"/>
            <a:pathLst>
              <a:path w="2427998" h="946845">
                <a:moveTo>
                  <a:pt x="2427998" y="473284"/>
                </a:moveTo>
                <a:cubicBezTo>
                  <a:pt x="2427998" y="480856"/>
                  <a:pt x="2427536" y="488981"/>
                  <a:pt x="2426245" y="496552"/>
                </a:cubicBezTo>
                <a:cubicBezTo>
                  <a:pt x="2426152" y="499137"/>
                  <a:pt x="2425691" y="501537"/>
                  <a:pt x="2425045" y="503938"/>
                </a:cubicBezTo>
                <a:cubicBezTo>
                  <a:pt x="2424398" y="509386"/>
                  <a:pt x="2423291" y="514464"/>
                  <a:pt x="2421998" y="520003"/>
                </a:cubicBezTo>
                <a:cubicBezTo>
                  <a:pt x="2421998" y="520003"/>
                  <a:pt x="2421998" y="520003"/>
                  <a:pt x="2421998" y="520465"/>
                </a:cubicBezTo>
                <a:cubicBezTo>
                  <a:pt x="2421444" y="523235"/>
                  <a:pt x="2420521" y="526005"/>
                  <a:pt x="2419598" y="529052"/>
                </a:cubicBezTo>
                <a:cubicBezTo>
                  <a:pt x="2419506" y="529329"/>
                  <a:pt x="2419506" y="529606"/>
                  <a:pt x="2419321" y="529790"/>
                </a:cubicBezTo>
                <a:cubicBezTo>
                  <a:pt x="2419044" y="531175"/>
                  <a:pt x="2418583" y="532560"/>
                  <a:pt x="2417937" y="533945"/>
                </a:cubicBezTo>
                <a:cubicBezTo>
                  <a:pt x="2416921" y="537177"/>
                  <a:pt x="2415814" y="540501"/>
                  <a:pt x="2414521" y="543640"/>
                </a:cubicBezTo>
                <a:cubicBezTo>
                  <a:pt x="2412675" y="548441"/>
                  <a:pt x="2410736" y="553150"/>
                  <a:pt x="2408428" y="557859"/>
                </a:cubicBezTo>
                <a:cubicBezTo>
                  <a:pt x="2404736" y="566076"/>
                  <a:pt x="2400398" y="574109"/>
                  <a:pt x="2395506" y="582234"/>
                </a:cubicBezTo>
                <a:cubicBezTo>
                  <a:pt x="2394121" y="584358"/>
                  <a:pt x="2392736" y="586758"/>
                  <a:pt x="2391259" y="588974"/>
                </a:cubicBezTo>
                <a:cubicBezTo>
                  <a:pt x="2389413" y="591559"/>
                  <a:pt x="2387659" y="594329"/>
                  <a:pt x="2385906" y="597099"/>
                </a:cubicBezTo>
                <a:cubicBezTo>
                  <a:pt x="2385628" y="597745"/>
                  <a:pt x="2385167" y="598392"/>
                  <a:pt x="2384521" y="599038"/>
                </a:cubicBezTo>
                <a:cubicBezTo>
                  <a:pt x="2384244" y="599407"/>
                  <a:pt x="2383967" y="599777"/>
                  <a:pt x="2383782" y="600146"/>
                </a:cubicBezTo>
                <a:cubicBezTo>
                  <a:pt x="2381567" y="603193"/>
                  <a:pt x="2379167" y="606425"/>
                  <a:pt x="2376951" y="609748"/>
                </a:cubicBezTo>
                <a:cubicBezTo>
                  <a:pt x="2375105" y="612241"/>
                  <a:pt x="2373259" y="614457"/>
                  <a:pt x="2371413" y="616766"/>
                </a:cubicBezTo>
                <a:cubicBezTo>
                  <a:pt x="2216242" y="807797"/>
                  <a:pt x="1756636" y="946846"/>
                  <a:pt x="1213953" y="946846"/>
                </a:cubicBezTo>
                <a:cubicBezTo>
                  <a:pt x="671916" y="946846"/>
                  <a:pt x="213603" y="808443"/>
                  <a:pt x="57047" y="617689"/>
                </a:cubicBezTo>
                <a:cubicBezTo>
                  <a:pt x="54831" y="615011"/>
                  <a:pt x="52801" y="612426"/>
                  <a:pt x="50677" y="609748"/>
                </a:cubicBezTo>
                <a:cubicBezTo>
                  <a:pt x="49201" y="607994"/>
                  <a:pt x="47816" y="605963"/>
                  <a:pt x="46431" y="604024"/>
                </a:cubicBezTo>
                <a:cubicBezTo>
                  <a:pt x="45693" y="602916"/>
                  <a:pt x="44954" y="601808"/>
                  <a:pt x="44124" y="600792"/>
                </a:cubicBezTo>
                <a:cubicBezTo>
                  <a:pt x="43570" y="599961"/>
                  <a:pt x="42924" y="599130"/>
                  <a:pt x="42370" y="598392"/>
                </a:cubicBezTo>
                <a:cubicBezTo>
                  <a:pt x="40062" y="594791"/>
                  <a:pt x="37662" y="591467"/>
                  <a:pt x="35539" y="587958"/>
                </a:cubicBezTo>
                <a:cubicBezTo>
                  <a:pt x="34893" y="586758"/>
                  <a:pt x="34154" y="585650"/>
                  <a:pt x="33601" y="584635"/>
                </a:cubicBezTo>
                <a:cubicBezTo>
                  <a:pt x="28154" y="575494"/>
                  <a:pt x="23262" y="566538"/>
                  <a:pt x="19108" y="557397"/>
                </a:cubicBezTo>
                <a:cubicBezTo>
                  <a:pt x="17077" y="552965"/>
                  <a:pt x="15231" y="548533"/>
                  <a:pt x="13569" y="544102"/>
                </a:cubicBezTo>
                <a:cubicBezTo>
                  <a:pt x="12277" y="540962"/>
                  <a:pt x="11169" y="537731"/>
                  <a:pt x="10062" y="534499"/>
                </a:cubicBezTo>
                <a:cubicBezTo>
                  <a:pt x="9785" y="533299"/>
                  <a:pt x="9323" y="532006"/>
                  <a:pt x="8954" y="530714"/>
                </a:cubicBezTo>
                <a:cubicBezTo>
                  <a:pt x="8862" y="530622"/>
                  <a:pt x="8862" y="530622"/>
                  <a:pt x="8862" y="530622"/>
                </a:cubicBezTo>
                <a:cubicBezTo>
                  <a:pt x="7939" y="527667"/>
                  <a:pt x="7108" y="524989"/>
                  <a:pt x="6462" y="522127"/>
                </a:cubicBezTo>
                <a:cubicBezTo>
                  <a:pt x="6462" y="521665"/>
                  <a:pt x="6185" y="521204"/>
                  <a:pt x="6185" y="521019"/>
                </a:cubicBezTo>
                <a:cubicBezTo>
                  <a:pt x="4708" y="515479"/>
                  <a:pt x="3692" y="509939"/>
                  <a:pt x="2954" y="504307"/>
                </a:cubicBezTo>
                <a:cubicBezTo>
                  <a:pt x="2308" y="501907"/>
                  <a:pt x="2123" y="500060"/>
                  <a:pt x="1661" y="497937"/>
                </a:cubicBezTo>
                <a:cubicBezTo>
                  <a:pt x="461" y="489534"/>
                  <a:pt x="0" y="481410"/>
                  <a:pt x="0" y="473284"/>
                </a:cubicBezTo>
                <a:cubicBezTo>
                  <a:pt x="0" y="405606"/>
                  <a:pt x="36370" y="341160"/>
                  <a:pt x="102094" y="282900"/>
                </a:cubicBezTo>
                <a:cubicBezTo>
                  <a:pt x="104863" y="280499"/>
                  <a:pt x="107632" y="278006"/>
                  <a:pt x="110494" y="275605"/>
                </a:cubicBezTo>
                <a:cubicBezTo>
                  <a:pt x="302588" y="112920"/>
                  <a:pt x="724347" y="0"/>
                  <a:pt x="1213953" y="0"/>
                </a:cubicBezTo>
                <a:cubicBezTo>
                  <a:pt x="1710759" y="0"/>
                  <a:pt x="2137871" y="116336"/>
                  <a:pt x="2325720" y="282900"/>
                </a:cubicBezTo>
                <a:cubicBezTo>
                  <a:pt x="2385444" y="335805"/>
                  <a:pt x="2421075" y="393880"/>
                  <a:pt x="2427075" y="454818"/>
                </a:cubicBezTo>
                <a:cubicBezTo>
                  <a:pt x="2427721" y="460912"/>
                  <a:pt x="2427998" y="467098"/>
                  <a:pt x="2427998" y="473284"/>
                </a:cubicBezTo>
              </a:path>
            </a:pathLst>
          </a:custGeom>
          <a:gradFill>
            <a:gsLst>
              <a:gs pos="100000">
                <a:schemeClr val="accent1">
                  <a:alpha val="100000"/>
                  <a:lumMod val="75000"/>
                </a:schemeClr>
              </a:gs>
              <a:gs pos="0">
                <a:schemeClr val="accent1">
                  <a:alpha val="100000"/>
                  <a:lumMod val="50000"/>
                </a:schemeClr>
              </a:gs>
            </a:gsLst>
            <a:lin ang="5400000"/>
          </a:gradFill>
        </p:spPr>
      </p:sp>
      <p:sp>
        <p:nvSpPr>
          <p:cNvPr id="56" name="TextBox 56"/>
          <p:cNvSpPr txBox="1"/>
          <p:nvPr/>
        </p:nvSpPr>
        <p:spPr>
          <a:xfrm flipH="1">
            <a:off x="5827079" y="5870547"/>
            <a:ext cx="644492" cy="2667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制度</a:t>
            </a:r>
            <a:endParaRPr lang="en-US" sz="1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7" name="TextBox 57"/>
          <p:cNvSpPr txBox="1"/>
          <p:nvPr/>
        </p:nvSpPr>
        <p:spPr>
          <a:xfrm flipH="1">
            <a:off x="5346386" y="5112833"/>
            <a:ext cx="1568870" cy="2762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技术</a:t>
            </a:r>
            <a:endParaRPr lang="en-US" sz="1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8" name="TextBox 58"/>
          <p:cNvSpPr txBox="1"/>
          <p:nvPr/>
        </p:nvSpPr>
        <p:spPr>
          <a:xfrm flipH="1">
            <a:off x="5128926" y="4315210"/>
            <a:ext cx="1943386" cy="2762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</a:t>
            </a:r>
            <a:endParaRPr lang="en-US" sz="1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9" name="TextBox 59"/>
          <p:cNvSpPr txBox="1"/>
          <p:nvPr/>
        </p:nvSpPr>
        <p:spPr>
          <a:xfrm flipH="1">
            <a:off x="5128926" y="3500251"/>
            <a:ext cx="1943386" cy="2762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人员</a:t>
            </a:r>
            <a:endParaRPr lang="en-US" sz="1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纠正措施与预防机制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56" name="AutoShape 2"/>
          <p:cNvSpPr/>
          <p:nvPr/>
        </p:nvSpPr>
        <p:spPr>
          <a:xfrm>
            <a:off x="10645094" y="5837420"/>
            <a:ext cx="365876" cy="365876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57" name="AutoShape 3"/>
          <p:cNvSpPr/>
          <p:nvPr/>
        </p:nvSpPr>
        <p:spPr>
          <a:xfrm flipV="1">
            <a:off x="11065590" y="5837420"/>
            <a:ext cx="365876" cy="365876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>
            <a:off x="10787437" y="5934482"/>
            <a:ext cx="83013" cy="83014"/>
          </a:xfrm>
          <a:prstGeom prst="line">
            <a:avLst/>
          </a:prstGeom>
          <a:ln w="22225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5" name="Connector 5"/>
          <p:cNvCxnSpPr/>
          <p:nvPr/>
        </p:nvCxnSpPr>
        <p:spPr>
          <a:xfrm flipV="1">
            <a:off x="10785607" y="6023221"/>
            <a:ext cx="83013" cy="83014"/>
          </a:xfrm>
          <a:prstGeom prst="line">
            <a:avLst/>
          </a:prstGeom>
          <a:ln w="22225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 flipV="1">
            <a:off x="11206110" y="5934482"/>
            <a:ext cx="83013" cy="83014"/>
          </a:xfrm>
          <a:prstGeom prst="line">
            <a:avLst/>
          </a:prstGeom>
          <a:ln w="222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or 7"/>
          <p:cNvCxnSpPr/>
          <p:nvPr/>
        </p:nvCxnSpPr>
        <p:spPr>
          <a:xfrm>
            <a:off x="11207940" y="6023221"/>
            <a:ext cx="83013" cy="83014"/>
          </a:xfrm>
          <a:prstGeom prst="line">
            <a:avLst/>
          </a:prstGeom>
          <a:ln w="222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0063" name="Freeform 8"/>
          <p:cNvSpPr/>
          <p:nvPr/>
        </p:nvSpPr>
        <p:spPr>
          <a:xfrm flipH="1">
            <a:off x="10500003" y="1517904"/>
            <a:ext cx="829728" cy="280275"/>
          </a:xfrm>
          <a:custGeom>
            <a:avLst/>
            <a:gdLst/>
            <a:ahLst/>
            <a:cxnLst/>
            <a:rect l="l" t="t" r="r" b="b"/>
            <a:pathLst>
              <a:path w="1954210" h="1147870">
                <a:moveTo>
                  <a:pt x="985324" y="0"/>
                </a:moveTo>
                <a:lnTo>
                  <a:pt x="1280281" y="0"/>
                </a:lnTo>
                <a:lnTo>
                  <a:pt x="1462005" y="574392"/>
                </a:lnTo>
                <a:lnTo>
                  <a:pt x="1280281" y="1147870"/>
                </a:lnTo>
                <a:lnTo>
                  <a:pt x="985324" y="1147870"/>
                </a:lnTo>
                <a:lnTo>
                  <a:pt x="1167960" y="574392"/>
                </a:lnTo>
                <a:close/>
              </a:path>
              <a:path w="1954210" h="1147870">
                <a:moveTo>
                  <a:pt x="0" y="0"/>
                </a:moveTo>
                <a:lnTo>
                  <a:pt x="294045" y="0"/>
                </a:lnTo>
                <a:lnTo>
                  <a:pt x="475768" y="574392"/>
                </a:lnTo>
                <a:lnTo>
                  <a:pt x="294045" y="1147870"/>
                </a:lnTo>
                <a:lnTo>
                  <a:pt x="0" y="1147870"/>
                </a:lnTo>
                <a:lnTo>
                  <a:pt x="181724" y="574392"/>
                </a:lnTo>
                <a:close/>
              </a:path>
              <a:path w="1954210" h="1147870">
                <a:moveTo>
                  <a:pt x="493118" y="0"/>
                </a:moveTo>
                <a:lnTo>
                  <a:pt x="787163" y="0"/>
                </a:lnTo>
                <a:lnTo>
                  <a:pt x="968886" y="574392"/>
                </a:lnTo>
                <a:lnTo>
                  <a:pt x="787163" y="1147870"/>
                </a:lnTo>
                <a:lnTo>
                  <a:pt x="493118" y="1147870"/>
                </a:lnTo>
                <a:lnTo>
                  <a:pt x="674842" y="574392"/>
                </a:lnTo>
                <a:close/>
              </a:path>
              <a:path w="1954210" h="1147870">
                <a:moveTo>
                  <a:pt x="1478442" y="0"/>
                </a:moveTo>
                <a:lnTo>
                  <a:pt x="1772486" y="0"/>
                </a:lnTo>
                <a:lnTo>
                  <a:pt x="1954210" y="574392"/>
                </a:lnTo>
                <a:lnTo>
                  <a:pt x="1772486" y="1147870"/>
                </a:lnTo>
                <a:lnTo>
                  <a:pt x="1478442" y="1147870"/>
                </a:lnTo>
                <a:lnTo>
                  <a:pt x="1660166" y="574392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  <p:txBody>
          <a:bodyPr vert="horz" wrap="square" rtlCol="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</p:sp>
      <p:sp>
        <p:nvSpPr>
          <p:cNvPr id="900064" name="Freeform 9"/>
          <p:cNvSpPr/>
          <p:nvPr/>
        </p:nvSpPr>
        <p:spPr>
          <a:xfrm flipH="1">
            <a:off x="4751088" y="2447247"/>
            <a:ext cx="1672266" cy="549270"/>
          </a:xfrm>
          <a:custGeom>
            <a:avLst/>
            <a:gdLst/>
            <a:ahLst/>
            <a:cxnLst/>
            <a:rect l="l" t="t" r="r" b="b"/>
            <a:pathLst>
              <a:path w="1108502" h="364097">
                <a:moveTo>
                  <a:pt x="64839" y="32419"/>
                </a:moveTo>
                <a:cubicBezTo>
                  <a:pt x="64839" y="49876"/>
                  <a:pt x="49876" y="64839"/>
                  <a:pt x="32420" y="64839"/>
                </a:cubicBezTo>
                <a:cubicBezTo>
                  <a:pt x="14963" y="64839"/>
                  <a:pt x="0" y="49876"/>
                  <a:pt x="0" y="32419"/>
                </a:cubicBezTo>
                <a:cubicBezTo>
                  <a:pt x="0" y="14963"/>
                  <a:pt x="14963" y="0"/>
                  <a:pt x="32420" y="0"/>
                </a:cubicBezTo>
                <a:cubicBezTo>
                  <a:pt x="49876" y="1247"/>
                  <a:pt x="64839" y="14963"/>
                  <a:pt x="64839" y="32419"/>
                </a:cubicBezTo>
                <a:close/>
              </a:path>
              <a:path w="1108502" h="364097">
                <a:moveTo>
                  <a:pt x="180802" y="1247"/>
                </a:moveTo>
                <a:cubicBezTo>
                  <a:pt x="163345" y="1247"/>
                  <a:pt x="148382" y="16210"/>
                  <a:pt x="148382" y="33666"/>
                </a:cubicBezTo>
                <a:cubicBezTo>
                  <a:pt x="148382" y="51123"/>
                  <a:pt x="163345" y="66086"/>
                  <a:pt x="180802" y="66086"/>
                </a:cubicBezTo>
                <a:cubicBezTo>
                  <a:pt x="198258" y="66086"/>
                  <a:pt x="213222" y="51123"/>
                  <a:pt x="213222" y="33666"/>
                </a:cubicBezTo>
                <a:cubicBezTo>
                  <a:pt x="213222" y="14963"/>
                  <a:pt x="199505" y="1247"/>
                  <a:pt x="180802" y="1247"/>
                </a:cubicBezTo>
                <a:close/>
              </a:path>
              <a:path w="1108502" h="364097">
                <a:moveTo>
                  <a:pt x="64839" y="182048"/>
                </a:moveTo>
                <a:cubicBezTo>
                  <a:pt x="64839" y="164592"/>
                  <a:pt x="49876" y="149629"/>
                  <a:pt x="32420" y="149629"/>
                </a:cubicBezTo>
                <a:cubicBezTo>
                  <a:pt x="14963" y="149629"/>
                  <a:pt x="0" y="164592"/>
                  <a:pt x="0" y="182048"/>
                </a:cubicBezTo>
                <a:cubicBezTo>
                  <a:pt x="0" y="199505"/>
                  <a:pt x="14963" y="214468"/>
                  <a:pt x="32420" y="214468"/>
                </a:cubicBezTo>
                <a:cubicBezTo>
                  <a:pt x="49876" y="214468"/>
                  <a:pt x="64839" y="199505"/>
                  <a:pt x="64839" y="182048"/>
                </a:cubicBezTo>
                <a:close/>
              </a:path>
              <a:path w="1108502" h="364097">
                <a:moveTo>
                  <a:pt x="330431" y="1247"/>
                </a:moveTo>
                <a:cubicBezTo>
                  <a:pt x="312974" y="1247"/>
                  <a:pt x="298011" y="16210"/>
                  <a:pt x="298011" y="33666"/>
                </a:cubicBezTo>
                <a:cubicBezTo>
                  <a:pt x="298011" y="51123"/>
                  <a:pt x="312974" y="66086"/>
                  <a:pt x="330431" y="66086"/>
                </a:cubicBezTo>
                <a:cubicBezTo>
                  <a:pt x="347888" y="66086"/>
                  <a:pt x="362851" y="51123"/>
                  <a:pt x="362851" y="33666"/>
                </a:cubicBezTo>
                <a:cubicBezTo>
                  <a:pt x="362851" y="14963"/>
                  <a:pt x="347888" y="1247"/>
                  <a:pt x="330431" y="1247"/>
                </a:cubicBezTo>
                <a:close/>
              </a:path>
              <a:path w="1108502" h="364097">
                <a:moveTo>
                  <a:pt x="480060" y="1247"/>
                </a:moveTo>
                <a:cubicBezTo>
                  <a:pt x="462603" y="1247"/>
                  <a:pt x="447640" y="16210"/>
                  <a:pt x="447640" y="33666"/>
                </a:cubicBezTo>
                <a:cubicBezTo>
                  <a:pt x="447640" y="51123"/>
                  <a:pt x="462603" y="66086"/>
                  <a:pt x="480060" y="66086"/>
                </a:cubicBezTo>
                <a:cubicBezTo>
                  <a:pt x="497517" y="66086"/>
                  <a:pt x="512480" y="51123"/>
                  <a:pt x="512480" y="33666"/>
                </a:cubicBezTo>
                <a:cubicBezTo>
                  <a:pt x="511233" y="14963"/>
                  <a:pt x="497517" y="1247"/>
                  <a:pt x="480060" y="1247"/>
                </a:cubicBezTo>
                <a:close/>
              </a:path>
              <a:path w="1108502" h="364097">
                <a:moveTo>
                  <a:pt x="628442" y="1247"/>
                </a:moveTo>
                <a:cubicBezTo>
                  <a:pt x="610985" y="1247"/>
                  <a:pt x="596022" y="16210"/>
                  <a:pt x="596022" y="33666"/>
                </a:cubicBezTo>
                <a:cubicBezTo>
                  <a:pt x="596022" y="51123"/>
                  <a:pt x="610985" y="66086"/>
                  <a:pt x="628442" y="66086"/>
                </a:cubicBezTo>
                <a:cubicBezTo>
                  <a:pt x="645899" y="66086"/>
                  <a:pt x="660862" y="51123"/>
                  <a:pt x="660862" y="33666"/>
                </a:cubicBezTo>
                <a:cubicBezTo>
                  <a:pt x="660862" y="14963"/>
                  <a:pt x="645899" y="1247"/>
                  <a:pt x="628442" y="1247"/>
                </a:cubicBezTo>
                <a:close/>
              </a:path>
              <a:path w="1108502" h="364097">
                <a:moveTo>
                  <a:pt x="778071" y="1247"/>
                </a:moveTo>
                <a:cubicBezTo>
                  <a:pt x="760615" y="1247"/>
                  <a:pt x="745652" y="16210"/>
                  <a:pt x="745652" y="33666"/>
                </a:cubicBezTo>
                <a:cubicBezTo>
                  <a:pt x="745652" y="51123"/>
                  <a:pt x="760615" y="66086"/>
                  <a:pt x="778071" y="66086"/>
                </a:cubicBezTo>
                <a:cubicBezTo>
                  <a:pt x="795528" y="66086"/>
                  <a:pt x="810491" y="51123"/>
                  <a:pt x="810491" y="33666"/>
                </a:cubicBezTo>
                <a:cubicBezTo>
                  <a:pt x="809244" y="14963"/>
                  <a:pt x="795528" y="1247"/>
                  <a:pt x="778071" y="1247"/>
                </a:cubicBezTo>
                <a:close/>
              </a:path>
              <a:path w="1108502" h="364097">
                <a:moveTo>
                  <a:pt x="926453" y="1247"/>
                </a:moveTo>
                <a:cubicBezTo>
                  <a:pt x="908997" y="1247"/>
                  <a:pt x="894034" y="16210"/>
                  <a:pt x="894034" y="33666"/>
                </a:cubicBezTo>
                <a:cubicBezTo>
                  <a:pt x="894034" y="51123"/>
                  <a:pt x="908997" y="66086"/>
                  <a:pt x="926453" y="66086"/>
                </a:cubicBezTo>
                <a:cubicBezTo>
                  <a:pt x="943910" y="66086"/>
                  <a:pt x="958873" y="51123"/>
                  <a:pt x="958873" y="33666"/>
                </a:cubicBezTo>
                <a:cubicBezTo>
                  <a:pt x="958873" y="14963"/>
                  <a:pt x="943910" y="1247"/>
                  <a:pt x="926453" y="1247"/>
                </a:cubicBezTo>
                <a:close/>
              </a:path>
              <a:path w="1108502" h="364097">
                <a:moveTo>
                  <a:pt x="1076082" y="1247"/>
                </a:moveTo>
                <a:cubicBezTo>
                  <a:pt x="1058626" y="1247"/>
                  <a:pt x="1043663" y="16210"/>
                  <a:pt x="1043663" y="33666"/>
                </a:cubicBezTo>
                <a:cubicBezTo>
                  <a:pt x="1043663" y="51123"/>
                  <a:pt x="1058626" y="66086"/>
                  <a:pt x="1076082" y="66086"/>
                </a:cubicBezTo>
                <a:cubicBezTo>
                  <a:pt x="1093539" y="66086"/>
                  <a:pt x="1108503" y="51123"/>
                  <a:pt x="1108503" y="33666"/>
                </a:cubicBezTo>
                <a:cubicBezTo>
                  <a:pt x="1107255" y="14963"/>
                  <a:pt x="1093539" y="1247"/>
                  <a:pt x="1076082" y="1247"/>
                </a:cubicBezTo>
                <a:close/>
              </a:path>
              <a:path w="1108502" h="364097">
                <a:moveTo>
                  <a:pt x="180802" y="149629"/>
                </a:moveTo>
                <a:cubicBezTo>
                  <a:pt x="163345" y="149629"/>
                  <a:pt x="148382" y="164592"/>
                  <a:pt x="148382" y="182048"/>
                </a:cubicBezTo>
                <a:cubicBezTo>
                  <a:pt x="148382" y="199505"/>
                  <a:pt x="163345" y="214468"/>
                  <a:pt x="180802" y="214468"/>
                </a:cubicBezTo>
                <a:cubicBezTo>
                  <a:pt x="198258" y="214468"/>
                  <a:pt x="213222" y="199505"/>
                  <a:pt x="213222" y="182048"/>
                </a:cubicBezTo>
                <a:cubicBezTo>
                  <a:pt x="213222" y="164592"/>
                  <a:pt x="199505" y="149629"/>
                  <a:pt x="180802" y="149629"/>
                </a:cubicBezTo>
                <a:close/>
              </a:path>
              <a:path w="1108502" h="364097">
                <a:moveTo>
                  <a:pt x="330431" y="149629"/>
                </a:moveTo>
                <a:cubicBezTo>
                  <a:pt x="312974" y="149629"/>
                  <a:pt x="298011" y="164592"/>
                  <a:pt x="298011" y="182048"/>
                </a:cubicBezTo>
                <a:cubicBezTo>
                  <a:pt x="298011" y="199505"/>
                  <a:pt x="312974" y="214468"/>
                  <a:pt x="330431" y="214468"/>
                </a:cubicBezTo>
                <a:cubicBezTo>
                  <a:pt x="347888" y="214468"/>
                  <a:pt x="362851" y="199505"/>
                  <a:pt x="362851" y="182048"/>
                </a:cubicBezTo>
                <a:cubicBezTo>
                  <a:pt x="362851" y="164592"/>
                  <a:pt x="347888" y="149629"/>
                  <a:pt x="330431" y="149629"/>
                </a:cubicBezTo>
                <a:close/>
              </a:path>
              <a:path w="1108502" h="364097">
                <a:moveTo>
                  <a:pt x="480060" y="149629"/>
                </a:moveTo>
                <a:cubicBezTo>
                  <a:pt x="462603" y="149629"/>
                  <a:pt x="447640" y="164592"/>
                  <a:pt x="447640" y="182048"/>
                </a:cubicBezTo>
                <a:cubicBezTo>
                  <a:pt x="447640" y="199505"/>
                  <a:pt x="462603" y="214468"/>
                  <a:pt x="480060" y="214468"/>
                </a:cubicBezTo>
                <a:cubicBezTo>
                  <a:pt x="497517" y="214468"/>
                  <a:pt x="512480" y="199505"/>
                  <a:pt x="512480" y="182048"/>
                </a:cubicBezTo>
                <a:cubicBezTo>
                  <a:pt x="512480" y="164592"/>
                  <a:pt x="497517" y="149629"/>
                  <a:pt x="480060" y="149629"/>
                </a:cubicBezTo>
                <a:close/>
              </a:path>
              <a:path w="1108502" h="364097">
                <a:moveTo>
                  <a:pt x="628442" y="149629"/>
                </a:moveTo>
                <a:cubicBezTo>
                  <a:pt x="610985" y="149629"/>
                  <a:pt x="596022" y="164592"/>
                  <a:pt x="596022" y="182048"/>
                </a:cubicBezTo>
                <a:cubicBezTo>
                  <a:pt x="596022" y="199505"/>
                  <a:pt x="610985" y="214468"/>
                  <a:pt x="628442" y="214468"/>
                </a:cubicBezTo>
                <a:cubicBezTo>
                  <a:pt x="645899" y="214468"/>
                  <a:pt x="660862" y="199505"/>
                  <a:pt x="660862" y="182048"/>
                </a:cubicBezTo>
                <a:cubicBezTo>
                  <a:pt x="660862" y="164592"/>
                  <a:pt x="645899" y="149629"/>
                  <a:pt x="628442" y="149629"/>
                </a:cubicBezTo>
                <a:close/>
              </a:path>
              <a:path w="1108502" h="364097">
                <a:moveTo>
                  <a:pt x="778071" y="149629"/>
                </a:moveTo>
                <a:cubicBezTo>
                  <a:pt x="760615" y="149629"/>
                  <a:pt x="745652" y="164592"/>
                  <a:pt x="745652" y="182048"/>
                </a:cubicBezTo>
                <a:cubicBezTo>
                  <a:pt x="745652" y="199505"/>
                  <a:pt x="760615" y="214468"/>
                  <a:pt x="778071" y="214468"/>
                </a:cubicBezTo>
                <a:cubicBezTo>
                  <a:pt x="795528" y="214468"/>
                  <a:pt x="810491" y="199505"/>
                  <a:pt x="810491" y="182048"/>
                </a:cubicBezTo>
                <a:cubicBezTo>
                  <a:pt x="810491" y="164592"/>
                  <a:pt x="795528" y="149629"/>
                  <a:pt x="778071" y="149629"/>
                </a:cubicBezTo>
                <a:close/>
              </a:path>
              <a:path w="1108502" h="364097">
                <a:moveTo>
                  <a:pt x="926453" y="149629"/>
                </a:moveTo>
                <a:cubicBezTo>
                  <a:pt x="908997" y="149629"/>
                  <a:pt x="894034" y="164592"/>
                  <a:pt x="894034" y="182048"/>
                </a:cubicBezTo>
                <a:cubicBezTo>
                  <a:pt x="894034" y="199505"/>
                  <a:pt x="908997" y="214468"/>
                  <a:pt x="926453" y="214468"/>
                </a:cubicBezTo>
                <a:cubicBezTo>
                  <a:pt x="943910" y="214468"/>
                  <a:pt x="958873" y="199505"/>
                  <a:pt x="958873" y="182048"/>
                </a:cubicBezTo>
                <a:cubicBezTo>
                  <a:pt x="958873" y="164592"/>
                  <a:pt x="943910" y="149629"/>
                  <a:pt x="926453" y="149629"/>
                </a:cubicBezTo>
                <a:close/>
              </a:path>
              <a:path w="1108502" h="364097">
                <a:moveTo>
                  <a:pt x="1076082" y="149629"/>
                </a:moveTo>
                <a:cubicBezTo>
                  <a:pt x="1058626" y="149629"/>
                  <a:pt x="1043663" y="164592"/>
                  <a:pt x="1043663" y="182048"/>
                </a:cubicBezTo>
                <a:cubicBezTo>
                  <a:pt x="1043663" y="199505"/>
                  <a:pt x="1058626" y="214468"/>
                  <a:pt x="1076082" y="214468"/>
                </a:cubicBezTo>
                <a:cubicBezTo>
                  <a:pt x="1093539" y="214468"/>
                  <a:pt x="1108503" y="199505"/>
                  <a:pt x="1108503" y="182048"/>
                </a:cubicBezTo>
                <a:cubicBezTo>
                  <a:pt x="1108503" y="164592"/>
                  <a:pt x="1093539" y="149629"/>
                  <a:pt x="1076082" y="149629"/>
                </a:cubicBezTo>
                <a:close/>
              </a:path>
              <a:path w="1108502" h="364097">
                <a:moveTo>
                  <a:pt x="32420" y="299258"/>
                </a:moveTo>
                <a:cubicBezTo>
                  <a:pt x="14963" y="299258"/>
                  <a:pt x="0" y="314221"/>
                  <a:pt x="0" y="331678"/>
                </a:cubicBezTo>
                <a:cubicBezTo>
                  <a:pt x="0" y="349135"/>
                  <a:pt x="14963" y="364097"/>
                  <a:pt x="32420" y="364097"/>
                </a:cubicBezTo>
                <a:cubicBezTo>
                  <a:pt x="49876" y="364097"/>
                  <a:pt x="64839" y="349135"/>
                  <a:pt x="64839" y="331678"/>
                </a:cubicBezTo>
                <a:cubicBezTo>
                  <a:pt x="64839" y="314221"/>
                  <a:pt x="49876" y="299258"/>
                  <a:pt x="32420" y="299258"/>
                </a:cubicBezTo>
                <a:close/>
              </a:path>
              <a:path w="1108502" h="364097">
                <a:moveTo>
                  <a:pt x="180802" y="299258"/>
                </a:moveTo>
                <a:cubicBezTo>
                  <a:pt x="163345" y="299258"/>
                  <a:pt x="148382" y="314221"/>
                  <a:pt x="148382" y="331678"/>
                </a:cubicBezTo>
                <a:cubicBezTo>
                  <a:pt x="148382" y="349135"/>
                  <a:pt x="163345" y="364097"/>
                  <a:pt x="180802" y="364097"/>
                </a:cubicBezTo>
                <a:cubicBezTo>
                  <a:pt x="198258" y="364097"/>
                  <a:pt x="213222" y="349135"/>
                  <a:pt x="213222" y="331678"/>
                </a:cubicBezTo>
                <a:cubicBezTo>
                  <a:pt x="213222" y="314221"/>
                  <a:pt x="199505" y="299258"/>
                  <a:pt x="180802" y="299258"/>
                </a:cubicBezTo>
                <a:close/>
              </a:path>
              <a:path w="1108502" h="364097">
                <a:moveTo>
                  <a:pt x="330431" y="299258"/>
                </a:moveTo>
                <a:cubicBezTo>
                  <a:pt x="312974" y="299258"/>
                  <a:pt x="298011" y="314221"/>
                  <a:pt x="298011" y="331678"/>
                </a:cubicBezTo>
                <a:cubicBezTo>
                  <a:pt x="298011" y="349135"/>
                  <a:pt x="312974" y="364097"/>
                  <a:pt x="330431" y="364097"/>
                </a:cubicBezTo>
                <a:cubicBezTo>
                  <a:pt x="347888" y="364097"/>
                  <a:pt x="362851" y="349135"/>
                  <a:pt x="362851" y="331678"/>
                </a:cubicBezTo>
                <a:cubicBezTo>
                  <a:pt x="362851" y="314221"/>
                  <a:pt x="347888" y="299258"/>
                  <a:pt x="330431" y="299258"/>
                </a:cubicBezTo>
                <a:close/>
              </a:path>
              <a:path w="1108502" h="364097">
                <a:moveTo>
                  <a:pt x="480060" y="299258"/>
                </a:moveTo>
                <a:cubicBezTo>
                  <a:pt x="462603" y="299258"/>
                  <a:pt x="447640" y="314221"/>
                  <a:pt x="447640" y="331678"/>
                </a:cubicBezTo>
                <a:cubicBezTo>
                  <a:pt x="447640" y="349135"/>
                  <a:pt x="462603" y="364097"/>
                  <a:pt x="480060" y="364097"/>
                </a:cubicBezTo>
                <a:cubicBezTo>
                  <a:pt x="497517" y="364097"/>
                  <a:pt x="512480" y="349135"/>
                  <a:pt x="512480" y="331678"/>
                </a:cubicBezTo>
                <a:cubicBezTo>
                  <a:pt x="512480" y="314221"/>
                  <a:pt x="497517" y="299258"/>
                  <a:pt x="480060" y="299258"/>
                </a:cubicBezTo>
                <a:close/>
              </a:path>
              <a:path w="1108502" h="364097">
                <a:moveTo>
                  <a:pt x="628442" y="299258"/>
                </a:moveTo>
                <a:cubicBezTo>
                  <a:pt x="610985" y="299258"/>
                  <a:pt x="596022" y="314221"/>
                  <a:pt x="596022" y="331678"/>
                </a:cubicBezTo>
                <a:cubicBezTo>
                  <a:pt x="596022" y="349135"/>
                  <a:pt x="610985" y="364097"/>
                  <a:pt x="628442" y="364097"/>
                </a:cubicBezTo>
                <a:cubicBezTo>
                  <a:pt x="645899" y="364097"/>
                  <a:pt x="660862" y="349135"/>
                  <a:pt x="660862" y="331678"/>
                </a:cubicBezTo>
                <a:cubicBezTo>
                  <a:pt x="660862" y="314221"/>
                  <a:pt x="645899" y="299258"/>
                  <a:pt x="628442" y="299258"/>
                </a:cubicBezTo>
                <a:close/>
              </a:path>
              <a:path w="1108502" h="364097">
                <a:moveTo>
                  <a:pt x="778071" y="299258"/>
                </a:moveTo>
                <a:cubicBezTo>
                  <a:pt x="760615" y="299258"/>
                  <a:pt x="745652" y="314221"/>
                  <a:pt x="745652" y="331678"/>
                </a:cubicBezTo>
                <a:cubicBezTo>
                  <a:pt x="745652" y="349135"/>
                  <a:pt x="760615" y="364097"/>
                  <a:pt x="778071" y="364097"/>
                </a:cubicBezTo>
                <a:cubicBezTo>
                  <a:pt x="795528" y="364097"/>
                  <a:pt x="810491" y="349135"/>
                  <a:pt x="810491" y="331678"/>
                </a:cubicBezTo>
                <a:cubicBezTo>
                  <a:pt x="810491" y="314221"/>
                  <a:pt x="795528" y="299258"/>
                  <a:pt x="778071" y="299258"/>
                </a:cubicBezTo>
                <a:close/>
              </a:path>
              <a:path w="1108502" h="364097">
                <a:moveTo>
                  <a:pt x="926453" y="299258"/>
                </a:moveTo>
                <a:cubicBezTo>
                  <a:pt x="908997" y="299258"/>
                  <a:pt x="894034" y="314221"/>
                  <a:pt x="894034" y="331678"/>
                </a:cubicBezTo>
                <a:cubicBezTo>
                  <a:pt x="894034" y="349135"/>
                  <a:pt x="908997" y="364097"/>
                  <a:pt x="926453" y="364097"/>
                </a:cubicBezTo>
                <a:cubicBezTo>
                  <a:pt x="943910" y="364097"/>
                  <a:pt x="958873" y="349135"/>
                  <a:pt x="958873" y="331678"/>
                </a:cubicBezTo>
                <a:cubicBezTo>
                  <a:pt x="958873" y="314221"/>
                  <a:pt x="943910" y="299258"/>
                  <a:pt x="926453" y="299258"/>
                </a:cubicBezTo>
                <a:close/>
              </a:path>
              <a:path w="1108502" h="364097">
                <a:moveTo>
                  <a:pt x="1076082" y="299258"/>
                </a:moveTo>
                <a:cubicBezTo>
                  <a:pt x="1058626" y="299258"/>
                  <a:pt x="1043663" y="314221"/>
                  <a:pt x="1043663" y="331678"/>
                </a:cubicBezTo>
                <a:cubicBezTo>
                  <a:pt x="1043663" y="349135"/>
                  <a:pt x="1058626" y="364097"/>
                  <a:pt x="1076082" y="364097"/>
                </a:cubicBezTo>
                <a:cubicBezTo>
                  <a:pt x="1093539" y="364097"/>
                  <a:pt x="1108503" y="349135"/>
                  <a:pt x="1108503" y="331678"/>
                </a:cubicBezTo>
                <a:cubicBezTo>
                  <a:pt x="1108503" y="314221"/>
                  <a:pt x="1093539" y="299258"/>
                  <a:pt x="1076082" y="299258"/>
                </a:cubicBezTo>
              </a:path>
            </a:pathLst>
          </a:custGeom>
          <a:gradFill>
            <a:gsLst>
              <a:gs pos="18000">
                <a:schemeClr val="accent1">
                  <a:alpha val="100000"/>
                </a:schemeClr>
              </a:gs>
              <a:gs pos="83000">
                <a:schemeClr val="accent1">
                  <a:alpha val="100000"/>
                  <a:lumMod val="40000"/>
                  <a:lumOff val="60000"/>
                </a:schemeClr>
              </a:gs>
            </a:gsLst>
            <a:lin ang="0"/>
          </a:gradFill>
        </p:spPr>
        <p:txBody>
          <a:bodyPr vert="horz" wrap="square" rtlCol="0" anchor="ctr" anchorCtr="0">
            <a:noAutofit/>
          </a:bodyPr>
          <a:lstStyle/>
          <a:p>
            <a:pPr algn="l">
              <a:defRPr/>
            </a:pPr>
            <a:endParaRPr lang="en-US" sz="1100"/>
          </a:p>
        </p:txBody>
      </p:sp>
      <p:sp>
        <p:nvSpPr>
          <p:cNvPr id="900076" name="AutoShape 10"/>
          <p:cNvSpPr/>
          <p:nvPr/>
        </p:nvSpPr>
        <p:spPr>
          <a:xfrm flipH="1">
            <a:off x="7209387" y="2769571"/>
            <a:ext cx="3530600" cy="285537"/>
          </a:xfrm>
          <a:prstGeom prst="rect">
            <a:avLst/>
          </a:prstGeom>
          <a:gradFill>
            <a:gsLst>
              <a:gs pos="0">
                <a:schemeClr val="accent1">
                  <a:alpha val="100000"/>
                  <a:lumMod val="60000"/>
                  <a:lumOff val="40000"/>
                </a:schemeClr>
              </a:gs>
              <a:gs pos="100000">
                <a:schemeClr val="accent1">
                  <a:alpha val="100000"/>
                  <a:lumMod val="60000"/>
                  <a:lumOff val="40000"/>
                </a:schemeClr>
              </a:gs>
            </a:gsLst>
            <a:lin ang="0"/>
          </a:gra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78" name="TextBox 11"/>
          <p:cNvSpPr txBox="1"/>
          <p:nvPr/>
        </p:nvSpPr>
        <p:spPr>
          <a:xfrm flipH="1">
            <a:off x="7209386" y="1919394"/>
            <a:ext cx="2853996" cy="12239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Part.</a:t>
            </a:r>
            <a:endParaRPr lang="en-US" sz="6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00081" name="TextBox 12"/>
          <p:cNvSpPr txBox="1"/>
          <p:nvPr/>
        </p:nvSpPr>
        <p:spPr>
          <a:xfrm flipH="1">
            <a:off x="5881179" y="3081881"/>
            <a:ext cx="5448551" cy="121809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Minitab实操演练</a:t>
            </a:r>
            <a:endParaRPr lang="en-US" sz="3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00083" name="TextBox 13"/>
          <p:cNvSpPr txBox="1"/>
          <p:nvPr/>
        </p:nvSpPr>
        <p:spPr>
          <a:xfrm flipH="1">
            <a:off x="8764333" y="1919394"/>
            <a:ext cx="2565398" cy="12239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6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4" name="Connector 14"/>
          <p:cNvCxnSpPr/>
          <p:nvPr/>
        </p:nvCxnSpPr>
        <p:spPr>
          <a:xfrm flipH="1">
            <a:off x="6106075" y="4579041"/>
            <a:ext cx="5100035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5" name="Connector 15"/>
          <p:cNvCxnSpPr/>
          <p:nvPr/>
        </p:nvCxnSpPr>
        <p:spPr>
          <a:xfrm flipH="1">
            <a:off x="6106074" y="1658041"/>
            <a:ext cx="3851442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数据导入与预处理技巧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11542" r="11542"/>
          <a:stretch>
            <a:fillRect/>
          </a:stretch>
        </p:blipFill>
        <p:spPr>
          <a:xfrm>
            <a:off x="1466885" y="2187982"/>
            <a:ext cx="2739046" cy="2739046"/>
          </a:xfrm>
          <a:prstGeom prst="ellipse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4509171" y="1790522"/>
            <a:ext cx="583851" cy="3533966"/>
          </a:xfrm>
          <a:custGeom>
            <a:avLst/>
            <a:gdLst/>
            <a:ahLst/>
            <a:cxnLst/>
            <a:rect l="l" t="t" r="r" b="b"/>
            <a:pathLst>
              <a:path w="583851" h="3533966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5347614" y="506720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414867" y="5045544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数据格式转换与标准化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452715" y="5573201"/>
            <a:ext cx="5194466" cy="96479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根据分析需求，对数据进行必要的格式转换，如日期格式、文本格式等，同时，对数据进行标准化处理，消除量纲影响，使不同变量之间具有可比性，提高分析的准确性。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47614" y="3298365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14867" y="3276708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数据清洗与异常值处理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452715" y="3804364"/>
            <a:ext cx="5194466" cy="10612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运用Minitab的数据筛选和排序功能，识别并处理数据中的异常值、缺失值和重复值，通过替换、删除或插值等方法，保证数据质量，为后续分析奠定基础。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347614" y="155656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414867" y="1534903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数据导入方式选择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452715" y="2062560"/>
            <a:ext cx="5194466" cy="105794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根据数据来源和格式，选择合适的数据导入方式，如从Excel、CSV、TXT等文件导入，或直接连接数据库导入数据，确保数据准确无误地进入Minitab工作表。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掌握Minitab中的数据分列功能，将一列数据按照特定规则拆分成多列，便于后续分析，同时，运用数据合并功能，将多个数据表按照共同字段进行合并，实现数据的整合与关联。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1845" r="11845"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7799" r="17799"/>
          <a:stretch>
            <a:fillRect/>
          </a:stretch>
        </p:blipFill>
        <p:spPr>
          <a:xfrm>
            <a:off x="9176894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1845" r="11845"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数据导入与预处理技巧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数据分列与合并技巧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根据分析目的，灵活运用Minitab的数据筛选功能，提取满足特定条件的数据子集，此外，掌握数据抽样方法，如简单随机抽样、分层抽样等，从大量数据中抽取具有代表性的样本进行分析。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数据筛选与抽样方法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为了提高数据预处理效率，可以编写Minitab脚本，将数据导入、清洗、转换等步骤自动化，减少重复操作，同时，通过脚本实现数据预处理的标准化，确保每次处理的数据质量一致。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数据预处理自动化脚本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控制图自动生成操作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84075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5401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在"统计-控制图-子组的变量控制图"中选择子组容量，自动计算CL/UCL/LCL并标注超出界限点。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827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均值-极差控制图(Xbar-R)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297736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36767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针对连续生产场景，通过"单值的变量控制图"生成实时监控图表，联动过程偏移报警功能。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7193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单值-移动极差图(I-MR)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2127802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2197737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通过"多变量控制图"模块实现相关参数联合监控，运用T²统计量检测多元过程异常。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02002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多变量控制图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142390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6212325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在"选项-检验"中设置8大Western Electric规则，自动标记连续7点上升/周期波动等异常模式。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16589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自定义规则配置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8177754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8247690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在"属性控制图"中设置样本容量和缺陷数，自动计算比例控制限并标识特殊原因变异模式。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51954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不合格品率P图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正态过程能力分析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5764" y="130828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短期/长期能力对比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65764" y="400037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目标值偏离分析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二项分布能力分析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非正态数据转换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8" name="AutoShape 8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1" name="Connector 11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过程能力分析实现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55568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55568" y="424149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5" name="Connector 15"/>
          <p:cNvCxnSpPr/>
          <p:nvPr/>
        </p:nvCxnSpPr>
        <p:spPr>
          <a:xfrm>
            <a:off x="6554162" y="1670999"/>
            <a:ext cx="0" cy="5208748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6"/>
          <p:cNvSpPr txBox="1"/>
          <p:nvPr/>
        </p:nvSpPr>
        <p:spPr>
          <a:xfrm>
            <a:off x="1297192" y="1804349"/>
            <a:ext cx="448665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使用"统计-质量工具-能力分析-正态"计算Cp/Cpk/Pp/Ppk，输出潜在能力与实际能力对比报告。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通过"Johnson变换"或"Box-Cox变换"将偏态数据正态化，在"个体分布标识"中选择最优拟合分布。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针对缺陷品率数据，运用"二项能力分析"计算Z基准值及置信区间，可视化DPU/DPO指标。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1804349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通过"组间/组内"方差分解区分σwithin与σoverall，评估过程稳定性和改进空间。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451800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在"能力六pack"中显示过程中心与规格中心的偏移量，计算西格玛水平及DPMO值。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动态图表交互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5764" y="1981135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实时看板配置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65764" y="400037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数据导出标准化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三维过程能力图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定制化报告生成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8" name="AutoShape 8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1" name="Connector 11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结果可视化与报告输出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55568" y="2185437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55568" y="424149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5" name="Connector 15"/>
          <p:cNvCxnSpPr/>
          <p:nvPr/>
        </p:nvCxnSpPr>
        <p:spPr>
          <a:xfrm>
            <a:off x="6554162" y="2284030"/>
            <a:ext cx="0" cy="462561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6"/>
          <p:cNvSpPr txBox="1"/>
          <p:nvPr/>
        </p:nvSpPr>
        <p:spPr>
          <a:xfrm>
            <a:off x="1297192" y="1804349"/>
            <a:ext cx="441452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支持控制图点击钻取查看子组明细，右键菜单可添加参考线/调整坐标轴范围/切换显示维度。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14526" cy="1218548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通过"报告-创建报告"功能组合控制图/能力分析/直方图等元素，自动生成PDF/HTML格式文档。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14526" cy="1215852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在"图形-3D散点图"中展示LSL/USL/Target的空间分布，直观呈现过程偏移风险。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2477197"/>
            <a:ext cx="4416675" cy="1231684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将关键控制图保存为"首选项-仪表板"，实现多指标监控视图的自动刷新与邮件报警。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4518000"/>
            <a:ext cx="4416675" cy="1144609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支持将分析结果按ASQ/ISO格式导出，包含完整元数据注释和计算过程追溯信息。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56" name="AutoShape 2"/>
          <p:cNvSpPr/>
          <p:nvPr/>
        </p:nvSpPr>
        <p:spPr>
          <a:xfrm>
            <a:off x="10645094" y="5837420"/>
            <a:ext cx="365876" cy="365876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57" name="AutoShape 3"/>
          <p:cNvSpPr/>
          <p:nvPr/>
        </p:nvSpPr>
        <p:spPr>
          <a:xfrm flipV="1">
            <a:off x="11065590" y="5837420"/>
            <a:ext cx="365876" cy="365876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>
            <a:off x="10787437" y="5934482"/>
            <a:ext cx="83013" cy="83014"/>
          </a:xfrm>
          <a:prstGeom prst="line">
            <a:avLst/>
          </a:prstGeom>
          <a:ln w="22225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5" name="Connector 5"/>
          <p:cNvCxnSpPr/>
          <p:nvPr/>
        </p:nvCxnSpPr>
        <p:spPr>
          <a:xfrm flipV="1">
            <a:off x="10785607" y="6023221"/>
            <a:ext cx="83013" cy="83014"/>
          </a:xfrm>
          <a:prstGeom prst="line">
            <a:avLst/>
          </a:prstGeom>
          <a:ln w="22225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 flipV="1">
            <a:off x="11206110" y="5934482"/>
            <a:ext cx="83013" cy="83014"/>
          </a:xfrm>
          <a:prstGeom prst="line">
            <a:avLst/>
          </a:prstGeom>
          <a:ln w="222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or 7"/>
          <p:cNvCxnSpPr/>
          <p:nvPr/>
        </p:nvCxnSpPr>
        <p:spPr>
          <a:xfrm>
            <a:off x="11207940" y="6023221"/>
            <a:ext cx="83013" cy="83014"/>
          </a:xfrm>
          <a:prstGeom prst="line">
            <a:avLst/>
          </a:prstGeom>
          <a:ln w="222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0063" name="Freeform 8"/>
          <p:cNvSpPr/>
          <p:nvPr/>
        </p:nvSpPr>
        <p:spPr>
          <a:xfrm flipH="1">
            <a:off x="10500003" y="1517904"/>
            <a:ext cx="829728" cy="280275"/>
          </a:xfrm>
          <a:custGeom>
            <a:avLst/>
            <a:gdLst/>
            <a:ahLst/>
            <a:cxnLst/>
            <a:rect l="l" t="t" r="r" b="b"/>
            <a:pathLst>
              <a:path w="1954210" h="1147870">
                <a:moveTo>
                  <a:pt x="985324" y="0"/>
                </a:moveTo>
                <a:lnTo>
                  <a:pt x="1280281" y="0"/>
                </a:lnTo>
                <a:lnTo>
                  <a:pt x="1462005" y="574392"/>
                </a:lnTo>
                <a:lnTo>
                  <a:pt x="1280281" y="1147870"/>
                </a:lnTo>
                <a:lnTo>
                  <a:pt x="985324" y="1147870"/>
                </a:lnTo>
                <a:lnTo>
                  <a:pt x="1167960" y="574392"/>
                </a:lnTo>
                <a:close/>
              </a:path>
              <a:path w="1954210" h="1147870">
                <a:moveTo>
                  <a:pt x="0" y="0"/>
                </a:moveTo>
                <a:lnTo>
                  <a:pt x="294045" y="0"/>
                </a:lnTo>
                <a:lnTo>
                  <a:pt x="475768" y="574392"/>
                </a:lnTo>
                <a:lnTo>
                  <a:pt x="294045" y="1147870"/>
                </a:lnTo>
                <a:lnTo>
                  <a:pt x="0" y="1147870"/>
                </a:lnTo>
                <a:lnTo>
                  <a:pt x="181724" y="574392"/>
                </a:lnTo>
                <a:close/>
              </a:path>
              <a:path w="1954210" h="1147870">
                <a:moveTo>
                  <a:pt x="493118" y="0"/>
                </a:moveTo>
                <a:lnTo>
                  <a:pt x="787163" y="0"/>
                </a:lnTo>
                <a:lnTo>
                  <a:pt x="968886" y="574392"/>
                </a:lnTo>
                <a:lnTo>
                  <a:pt x="787163" y="1147870"/>
                </a:lnTo>
                <a:lnTo>
                  <a:pt x="493118" y="1147870"/>
                </a:lnTo>
                <a:lnTo>
                  <a:pt x="674842" y="574392"/>
                </a:lnTo>
                <a:close/>
              </a:path>
              <a:path w="1954210" h="1147870">
                <a:moveTo>
                  <a:pt x="1478442" y="0"/>
                </a:moveTo>
                <a:lnTo>
                  <a:pt x="1772486" y="0"/>
                </a:lnTo>
                <a:lnTo>
                  <a:pt x="1954210" y="574392"/>
                </a:lnTo>
                <a:lnTo>
                  <a:pt x="1772486" y="1147870"/>
                </a:lnTo>
                <a:lnTo>
                  <a:pt x="1478442" y="1147870"/>
                </a:lnTo>
                <a:lnTo>
                  <a:pt x="1660166" y="574392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  <p:txBody>
          <a:bodyPr vert="horz" wrap="square" rtlCol="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</p:sp>
      <p:sp>
        <p:nvSpPr>
          <p:cNvPr id="900064" name="Freeform 9"/>
          <p:cNvSpPr/>
          <p:nvPr/>
        </p:nvSpPr>
        <p:spPr>
          <a:xfrm flipH="1">
            <a:off x="4751088" y="2447247"/>
            <a:ext cx="1672266" cy="549270"/>
          </a:xfrm>
          <a:custGeom>
            <a:avLst/>
            <a:gdLst/>
            <a:ahLst/>
            <a:cxnLst/>
            <a:rect l="l" t="t" r="r" b="b"/>
            <a:pathLst>
              <a:path w="1108502" h="364097">
                <a:moveTo>
                  <a:pt x="64839" y="32419"/>
                </a:moveTo>
                <a:cubicBezTo>
                  <a:pt x="64839" y="49876"/>
                  <a:pt x="49876" y="64839"/>
                  <a:pt x="32420" y="64839"/>
                </a:cubicBezTo>
                <a:cubicBezTo>
                  <a:pt x="14963" y="64839"/>
                  <a:pt x="0" y="49876"/>
                  <a:pt x="0" y="32419"/>
                </a:cubicBezTo>
                <a:cubicBezTo>
                  <a:pt x="0" y="14963"/>
                  <a:pt x="14963" y="0"/>
                  <a:pt x="32420" y="0"/>
                </a:cubicBezTo>
                <a:cubicBezTo>
                  <a:pt x="49876" y="1247"/>
                  <a:pt x="64839" y="14963"/>
                  <a:pt x="64839" y="32419"/>
                </a:cubicBezTo>
                <a:close/>
              </a:path>
              <a:path w="1108502" h="364097">
                <a:moveTo>
                  <a:pt x="180802" y="1247"/>
                </a:moveTo>
                <a:cubicBezTo>
                  <a:pt x="163345" y="1247"/>
                  <a:pt x="148382" y="16210"/>
                  <a:pt x="148382" y="33666"/>
                </a:cubicBezTo>
                <a:cubicBezTo>
                  <a:pt x="148382" y="51123"/>
                  <a:pt x="163345" y="66086"/>
                  <a:pt x="180802" y="66086"/>
                </a:cubicBezTo>
                <a:cubicBezTo>
                  <a:pt x="198258" y="66086"/>
                  <a:pt x="213222" y="51123"/>
                  <a:pt x="213222" y="33666"/>
                </a:cubicBezTo>
                <a:cubicBezTo>
                  <a:pt x="213222" y="14963"/>
                  <a:pt x="199505" y="1247"/>
                  <a:pt x="180802" y="1247"/>
                </a:cubicBezTo>
                <a:close/>
              </a:path>
              <a:path w="1108502" h="364097">
                <a:moveTo>
                  <a:pt x="64839" y="182048"/>
                </a:moveTo>
                <a:cubicBezTo>
                  <a:pt x="64839" y="164592"/>
                  <a:pt x="49876" y="149629"/>
                  <a:pt x="32420" y="149629"/>
                </a:cubicBezTo>
                <a:cubicBezTo>
                  <a:pt x="14963" y="149629"/>
                  <a:pt x="0" y="164592"/>
                  <a:pt x="0" y="182048"/>
                </a:cubicBezTo>
                <a:cubicBezTo>
                  <a:pt x="0" y="199505"/>
                  <a:pt x="14963" y="214468"/>
                  <a:pt x="32420" y="214468"/>
                </a:cubicBezTo>
                <a:cubicBezTo>
                  <a:pt x="49876" y="214468"/>
                  <a:pt x="64839" y="199505"/>
                  <a:pt x="64839" y="182048"/>
                </a:cubicBezTo>
                <a:close/>
              </a:path>
              <a:path w="1108502" h="364097">
                <a:moveTo>
                  <a:pt x="330431" y="1247"/>
                </a:moveTo>
                <a:cubicBezTo>
                  <a:pt x="312974" y="1247"/>
                  <a:pt x="298011" y="16210"/>
                  <a:pt x="298011" y="33666"/>
                </a:cubicBezTo>
                <a:cubicBezTo>
                  <a:pt x="298011" y="51123"/>
                  <a:pt x="312974" y="66086"/>
                  <a:pt x="330431" y="66086"/>
                </a:cubicBezTo>
                <a:cubicBezTo>
                  <a:pt x="347888" y="66086"/>
                  <a:pt x="362851" y="51123"/>
                  <a:pt x="362851" y="33666"/>
                </a:cubicBezTo>
                <a:cubicBezTo>
                  <a:pt x="362851" y="14963"/>
                  <a:pt x="347888" y="1247"/>
                  <a:pt x="330431" y="1247"/>
                </a:cubicBezTo>
                <a:close/>
              </a:path>
              <a:path w="1108502" h="364097">
                <a:moveTo>
                  <a:pt x="480060" y="1247"/>
                </a:moveTo>
                <a:cubicBezTo>
                  <a:pt x="462603" y="1247"/>
                  <a:pt x="447640" y="16210"/>
                  <a:pt x="447640" y="33666"/>
                </a:cubicBezTo>
                <a:cubicBezTo>
                  <a:pt x="447640" y="51123"/>
                  <a:pt x="462603" y="66086"/>
                  <a:pt x="480060" y="66086"/>
                </a:cubicBezTo>
                <a:cubicBezTo>
                  <a:pt x="497517" y="66086"/>
                  <a:pt x="512480" y="51123"/>
                  <a:pt x="512480" y="33666"/>
                </a:cubicBezTo>
                <a:cubicBezTo>
                  <a:pt x="511233" y="14963"/>
                  <a:pt x="497517" y="1247"/>
                  <a:pt x="480060" y="1247"/>
                </a:cubicBezTo>
                <a:close/>
              </a:path>
              <a:path w="1108502" h="364097">
                <a:moveTo>
                  <a:pt x="628442" y="1247"/>
                </a:moveTo>
                <a:cubicBezTo>
                  <a:pt x="610985" y="1247"/>
                  <a:pt x="596022" y="16210"/>
                  <a:pt x="596022" y="33666"/>
                </a:cubicBezTo>
                <a:cubicBezTo>
                  <a:pt x="596022" y="51123"/>
                  <a:pt x="610985" y="66086"/>
                  <a:pt x="628442" y="66086"/>
                </a:cubicBezTo>
                <a:cubicBezTo>
                  <a:pt x="645899" y="66086"/>
                  <a:pt x="660862" y="51123"/>
                  <a:pt x="660862" y="33666"/>
                </a:cubicBezTo>
                <a:cubicBezTo>
                  <a:pt x="660862" y="14963"/>
                  <a:pt x="645899" y="1247"/>
                  <a:pt x="628442" y="1247"/>
                </a:cubicBezTo>
                <a:close/>
              </a:path>
              <a:path w="1108502" h="364097">
                <a:moveTo>
                  <a:pt x="778071" y="1247"/>
                </a:moveTo>
                <a:cubicBezTo>
                  <a:pt x="760615" y="1247"/>
                  <a:pt x="745652" y="16210"/>
                  <a:pt x="745652" y="33666"/>
                </a:cubicBezTo>
                <a:cubicBezTo>
                  <a:pt x="745652" y="51123"/>
                  <a:pt x="760615" y="66086"/>
                  <a:pt x="778071" y="66086"/>
                </a:cubicBezTo>
                <a:cubicBezTo>
                  <a:pt x="795528" y="66086"/>
                  <a:pt x="810491" y="51123"/>
                  <a:pt x="810491" y="33666"/>
                </a:cubicBezTo>
                <a:cubicBezTo>
                  <a:pt x="809244" y="14963"/>
                  <a:pt x="795528" y="1247"/>
                  <a:pt x="778071" y="1247"/>
                </a:cubicBezTo>
                <a:close/>
              </a:path>
              <a:path w="1108502" h="364097">
                <a:moveTo>
                  <a:pt x="926453" y="1247"/>
                </a:moveTo>
                <a:cubicBezTo>
                  <a:pt x="908997" y="1247"/>
                  <a:pt x="894034" y="16210"/>
                  <a:pt x="894034" y="33666"/>
                </a:cubicBezTo>
                <a:cubicBezTo>
                  <a:pt x="894034" y="51123"/>
                  <a:pt x="908997" y="66086"/>
                  <a:pt x="926453" y="66086"/>
                </a:cubicBezTo>
                <a:cubicBezTo>
                  <a:pt x="943910" y="66086"/>
                  <a:pt x="958873" y="51123"/>
                  <a:pt x="958873" y="33666"/>
                </a:cubicBezTo>
                <a:cubicBezTo>
                  <a:pt x="958873" y="14963"/>
                  <a:pt x="943910" y="1247"/>
                  <a:pt x="926453" y="1247"/>
                </a:cubicBezTo>
                <a:close/>
              </a:path>
              <a:path w="1108502" h="364097">
                <a:moveTo>
                  <a:pt x="1076082" y="1247"/>
                </a:moveTo>
                <a:cubicBezTo>
                  <a:pt x="1058626" y="1247"/>
                  <a:pt x="1043663" y="16210"/>
                  <a:pt x="1043663" y="33666"/>
                </a:cubicBezTo>
                <a:cubicBezTo>
                  <a:pt x="1043663" y="51123"/>
                  <a:pt x="1058626" y="66086"/>
                  <a:pt x="1076082" y="66086"/>
                </a:cubicBezTo>
                <a:cubicBezTo>
                  <a:pt x="1093539" y="66086"/>
                  <a:pt x="1108503" y="51123"/>
                  <a:pt x="1108503" y="33666"/>
                </a:cubicBezTo>
                <a:cubicBezTo>
                  <a:pt x="1107255" y="14963"/>
                  <a:pt x="1093539" y="1247"/>
                  <a:pt x="1076082" y="1247"/>
                </a:cubicBezTo>
                <a:close/>
              </a:path>
              <a:path w="1108502" h="364097">
                <a:moveTo>
                  <a:pt x="180802" y="149629"/>
                </a:moveTo>
                <a:cubicBezTo>
                  <a:pt x="163345" y="149629"/>
                  <a:pt x="148382" y="164592"/>
                  <a:pt x="148382" y="182048"/>
                </a:cubicBezTo>
                <a:cubicBezTo>
                  <a:pt x="148382" y="199505"/>
                  <a:pt x="163345" y="214468"/>
                  <a:pt x="180802" y="214468"/>
                </a:cubicBezTo>
                <a:cubicBezTo>
                  <a:pt x="198258" y="214468"/>
                  <a:pt x="213222" y="199505"/>
                  <a:pt x="213222" y="182048"/>
                </a:cubicBezTo>
                <a:cubicBezTo>
                  <a:pt x="213222" y="164592"/>
                  <a:pt x="199505" y="149629"/>
                  <a:pt x="180802" y="149629"/>
                </a:cubicBezTo>
                <a:close/>
              </a:path>
              <a:path w="1108502" h="364097">
                <a:moveTo>
                  <a:pt x="330431" y="149629"/>
                </a:moveTo>
                <a:cubicBezTo>
                  <a:pt x="312974" y="149629"/>
                  <a:pt x="298011" y="164592"/>
                  <a:pt x="298011" y="182048"/>
                </a:cubicBezTo>
                <a:cubicBezTo>
                  <a:pt x="298011" y="199505"/>
                  <a:pt x="312974" y="214468"/>
                  <a:pt x="330431" y="214468"/>
                </a:cubicBezTo>
                <a:cubicBezTo>
                  <a:pt x="347888" y="214468"/>
                  <a:pt x="362851" y="199505"/>
                  <a:pt x="362851" y="182048"/>
                </a:cubicBezTo>
                <a:cubicBezTo>
                  <a:pt x="362851" y="164592"/>
                  <a:pt x="347888" y="149629"/>
                  <a:pt x="330431" y="149629"/>
                </a:cubicBezTo>
                <a:close/>
              </a:path>
              <a:path w="1108502" h="364097">
                <a:moveTo>
                  <a:pt x="480060" y="149629"/>
                </a:moveTo>
                <a:cubicBezTo>
                  <a:pt x="462603" y="149629"/>
                  <a:pt x="447640" y="164592"/>
                  <a:pt x="447640" y="182048"/>
                </a:cubicBezTo>
                <a:cubicBezTo>
                  <a:pt x="447640" y="199505"/>
                  <a:pt x="462603" y="214468"/>
                  <a:pt x="480060" y="214468"/>
                </a:cubicBezTo>
                <a:cubicBezTo>
                  <a:pt x="497517" y="214468"/>
                  <a:pt x="512480" y="199505"/>
                  <a:pt x="512480" y="182048"/>
                </a:cubicBezTo>
                <a:cubicBezTo>
                  <a:pt x="512480" y="164592"/>
                  <a:pt x="497517" y="149629"/>
                  <a:pt x="480060" y="149629"/>
                </a:cubicBezTo>
                <a:close/>
              </a:path>
              <a:path w="1108502" h="364097">
                <a:moveTo>
                  <a:pt x="628442" y="149629"/>
                </a:moveTo>
                <a:cubicBezTo>
                  <a:pt x="610985" y="149629"/>
                  <a:pt x="596022" y="164592"/>
                  <a:pt x="596022" y="182048"/>
                </a:cubicBezTo>
                <a:cubicBezTo>
                  <a:pt x="596022" y="199505"/>
                  <a:pt x="610985" y="214468"/>
                  <a:pt x="628442" y="214468"/>
                </a:cubicBezTo>
                <a:cubicBezTo>
                  <a:pt x="645899" y="214468"/>
                  <a:pt x="660862" y="199505"/>
                  <a:pt x="660862" y="182048"/>
                </a:cubicBezTo>
                <a:cubicBezTo>
                  <a:pt x="660862" y="164592"/>
                  <a:pt x="645899" y="149629"/>
                  <a:pt x="628442" y="149629"/>
                </a:cubicBezTo>
                <a:close/>
              </a:path>
              <a:path w="1108502" h="364097">
                <a:moveTo>
                  <a:pt x="778071" y="149629"/>
                </a:moveTo>
                <a:cubicBezTo>
                  <a:pt x="760615" y="149629"/>
                  <a:pt x="745652" y="164592"/>
                  <a:pt x="745652" y="182048"/>
                </a:cubicBezTo>
                <a:cubicBezTo>
                  <a:pt x="745652" y="199505"/>
                  <a:pt x="760615" y="214468"/>
                  <a:pt x="778071" y="214468"/>
                </a:cubicBezTo>
                <a:cubicBezTo>
                  <a:pt x="795528" y="214468"/>
                  <a:pt x="810491" y="199505"/>
                  <a:pt x="810491" y="182048"/>
                </a:cubicBezTo>
                <a:cubicBezTo>
                  <a:pt x="810491" y="164592"/>
                  <a:pt x="795528" y="149629"/>
                  <a:pt x="778071" y="149629"/>
                </a:cubicBezTo>
                <a:close/>
              </a:path>
              <a:path w="1108502" h="364097">
                <a:moveTo>
                  <a:pt x="926453" y="149629"/>
                </a:moveTo>
                <a:cubicBezTo>
                  <a:pt x="908997" y="149629"/>
                  <a:pt x="894034" y="164592"/>
                  <a:pt x="894034" y="182048"/>
                </a:cubicBezTo>
                <a:cubicBezTo>
                  <a:pt x="894034" y="199505"/>
                  <a:pt x="908997" y="214468"/>
                  <a:pt x="926453" y="214468"/>
                </a:cubicBezTo>
                <a:cubicBezTo>
                  <a:pt x="943910" y="214468"/>
                  <a:pt x="958873" y="199505"/>
                  <a:pt x="958873" y="182048"/>
                </a:cubicBezTo>
                <a:cubicBezTo>
                  <a:pt x="958873" y="164592"/>
                  <a:pt x="943910" y="149629"/>
                  <a:pt x="926453" y="149629"/>
                </a:cubicBezTo>
                <a:close/>
              </a:path>
              <a:path w="1108502" h="364097">
                <a:moveTo>
                  <a:pt x="1076082" y="149629"/>
                </a:moveTo>
                <a:cubicBezTo>
                  <a:pt x="1058626" y="149629"/>
                  <a:pt x="1043663" y="164592"/>
                  <a:pt x="1043663" y="182048"/>
                </a:cubicBezTo>
                <a:cubicBezTo>
                  <a:pt x="1043663" y="199505"/>
                  <a:pt x="1058626" y="214468"/>
                  <a:pt x="1076082" y="214468"/>
                </a:cubicBezTo>
                <a:cubicBezTo>
                  <a:pt x="1093539" y="214468"/>
                  <a:pt x="1108503" y="199505"/>
                  <a:pt x="1108503" y="182048"/>
                </a:cubicBezTo>
                <a:cubicBezTo>
                  <a:pt x="1108503" y="164592"/>
                  <a:pt x="1093539" y="149629"/>
                  <a:pt x="1076082" y="149629"/>
                </a:cubicBezTo>
                <a:close/>
              </a:path>
              <a:path w="1108502" h="364097">
                <a:moveTo>
                  <a:pt x="32420" y="299258"/>
                </a:moveTo>
                <a:cubicBezTo>
                  <a:pt x="14963" y="299258"/>
                  <a:pt x="0" y="314221"/>
                  <a:pt x="0" y="331678"/>
                </a:cubicBezTo>
                <a:cubicBezTo>
                  <a:pt x="0" y="349135"/>
                  <a:pt x="14963" y="364097"/>
                  <a:pt x="32420" y="364097"/>
                </a:cubicBezTo>
                <a:cubicBezTo>
                  <a:pt x="49876" y="364097"/>
                  <a:pt x="64839" y="349135"/>
                  <a:pt x="64839" y="331678"/>
                </a:cubicBezTo>
                <a:cubicBezTo>
                  <a:pt x="64839" y="314221"/>
                  <a:pt x="49876" y="299258"/>
                  <a:pt x="32420" y="299258"/>
                </a:cubicBezTo>
                <a:close/>
              </a:path>
              <a:path w="1108502" h="364097">
                <a:moveTo>
                  <a:pt x="180802" y="299258"/>
                </a:moveTo>
                <a:cubicBezTo>
                  <a:pt x="163345" y="299258"/>
                  <a:pt x="148382" y="314221"/>
                  <a:pt x="148382" y="331678"/>
                </a:cubicBezTo>
                <a:cubicBezTo>
                  <a:pt x="148382" y="349135"/>
                  <a:pt x="163345" y="364097"/>
                  <a:pt x="180802" y="364097"/>
                </a:cubicBezTo>
                <a:cubicBezTo>
                  <a:pt x="198258" y="364097"/>
                  <a:pt x="213222" y="349135"/>
                  <a:pt x="213222" y="331678"/>
                </a:cubicBezTo>
                <a:cubicBezTo>
                  <a:pt x="213222" y="314221"/>
                  <a:pt x="199505" y="299258"/>
                  <a:pt x="180802" y="299258"/>
                </a:cubicBezTo>
                <a:close/>
              </a:path>
              <a:path w="1108502" h="364097">
                <a:moveTo>
                  <a:pt x="330431" y="299258"/>
                </a:moveTo>
                <a:cubicBezTo>
                  <a:pt x="312974" y="299258"/>
                  <a:pt x="298011" y="314221"/>
                  <a:pt x="298011" y="331678"/>
                </a:cubicBezTo>
                <a:cubicBezTo>
                  <a:pt x="298011" y="349135"/>
                  <a:pt x="312974" y="364097"/>
                  <a:pt x="330431" y="364097"/>
                </a:cubicBezTo>
                <a:cubicBezTo>
                  <a:pt x="347888" y="364097"/>
                  <a:pt x="362851" y="349135"/>
                  <a:pt x="362851" y="331678"/>
                </a:cubicBezTo>
                <a:cubicBezTo>
                  <a:pt x="362851" y="314221"/>
                  <a:pt x="347888" y="299258"/>
                  <a:pt x="330431" y="299258"/>
                </a:cubicBezTo>
                <a:close/>
              </a:path>
              <a:path w="1108502" h="364097">
                <a:moveTo>
                  <a:pt x="480060" y="299258"/>
                </a:moveTo>
                <a:cubicBezTo>
                  <a:pt x="462603" y="299258"/>
                  <a:pt x="447640" y="314221"/>
                  <a:pt x="447640" y="331678"/>
                </a:cubicBezTo>
                <a:cubicBezTo>
                  <a:pt x="447640" y="349135"/>
                  <a:pt x="462603" y="364097"/>
                  <a:pt x="480060" y="364097"/>
                </a:cubicBezTo>
                <a:cubicBezTo>
                  <a:pt x="497517" y="364097"/>
                  <a:pt x="512480" y="349135"/>
                  <a:pt x="512480" y="331678"/>
                </a:cubicBezTo>
                <a:cubicBezTo>
                  <a:pt x="512480" y="314221"/>
                  <a:pt x="497517" y="299258"/>
                  <a:pt x="480060" y="299258"/>
                </a:cubicBezTo>
                <a:close/>
              </a:path>
              <a:path w="1108502" h="364097">
                <a:moveTo>
                  <a:pt x="628442" y="299258"/>
                </a:moveTo>
                <a:cubicBezTo>
                  <a:pt x="610985" y="299258"/>
                  <a:pt x="596022" y="314221"/>
                  <a:pt x="596022" y="331678"/>
                </a:cubicBezTo>
                <a:cubicBezTo>
                  <a:pt x="596022" y="349135"/>
                  <a:pt x="610985" y="364097"/>
                  <a:pt x="628442" y="364097"/>
                </a:cubicBezTo>
                <a:cubicBezTo>
                  <a:pt x="645899" y="364097"/>
                  <a:pt x="660862" y="349135"/>
                  <a:pt x="660862" y="331678"/>
                </a:cubicBezTo>
                <a:cubicBezTo>
                  <a:pt x="660862" y="314221"/>
                  <a:pt x="645899" y="299258"/>
                  <a:pt x="628442" y="299258"/>
                </a:cubicBezTo>
                <a:close/>
              </a:path>
              <a:path w="1108502" h="364097">
                <a:moveTo>
                  <a:pt x="778071" y="299258"/>
                </a:moveTo>
                <a:cubicBezTo>
                  <a:pt x="760615" y="299258"/>
                  <a:pt x="745652" y="314221"/>
                  <a:pt x="745652" y="331678"/>
                </a:cubicBezTo>
                <a:cubicBezTo>
                  <a:pt x="745652" y="349135"/>
                  <a:pt x="760615" y="364097"/>
                  <a:pt x="778071" y="364097"/>
                </a:cubicBezTo>
                <a:cubicBezTo>
                  <a:pt x="795528" y="364097"/>
                  <a:pt x="810491" y="349135"/>
                  <a:pt x="810491" y="331678"/>
                </a:cubicBezTo>
                <a:cubicBezTo>
                  <a:pt x="810491" y="314221"/>
                  <a:pt x="795528" y="299258"/>
                  <a:pt x="778071" y="299258"/>
                </a:cubicBezTo>
                <a:close/>
              </a:path>
              <a:path w="1108502" h="364097">
                <a:moveTo>
                  <a:pt x="926453" y="299258"/>
                </a:moveTo>
                <a:cubicBezTo>
                  <a:pt x="908997" y="299258"/>
                  <a:pt x="894034" y="314221"/>
                  <a:pt x="894034" y="331678"/>
                </a:cubicBezTo>
                <a:cubicBezTo>
                  <a:pt x="894034" y="349135"/>
                  <a:pt x="908997" y="364097"/>
                  <a:pt x="926453" y="364097"/>
                </a:cubicBezTo>
                <a:cubicBezTo>
                  <a:pt x="943910" y="364097"/>
                  <a:pt x="958873" y="349135"/>
                  <a:pt x="958873" y="331678"/>
                </a:cubicBezTo>
                <a:cubicBezTo>
                  <a:pt x="958873" y="314221"/>
                  <a:pt x="943910" y="299258"/>
                  <a:pt x="926453" y="299258"/>
                </a:cubicBezTo>
                <a:close/>
              </a:path>
              <a:path w="1108502" h="364097">
                <a:moveTo>
                  <a:pt x="1076082" y="299258"/>
                </a:moveTo>
                <a:cubicBezTo>
                  <a:pt x="1058626" y="299258"/>
                  <a:pt x="1043663" y="314221"/>
                  <a:pt x="1043663" y="331678"/>
                </a:cubicBezTo>
                <a:cubicBezTo>
                  <a:pt x="1043663" y="349135"/>
                  <a:pt x="1058626" y="364097"/>
                  <a:pt x="1076082" y="364097"/>
                </a:cubicBezTo>
                <a:cubicBezTo>
                  <a:pt x="1093539" y="364097"/>
                  <a:pt x="1108503" y="349135"/>
                  <a:pt x="1108503" y="331678"/>
                </a:cubicBezTo>
                <a:cubicBezTo>
                  <a:pt x="1108503" y="314221"/>
                  <a:pt x="1093539" y="299258"/>
                  <a:pt x="1076082" y="299258"/>
                </a:cubicBezTo>
              </a:path>
            </a:pathLst>
          </a:custGeom>
          <a:gradFill>
            <a:gsLst>
              <a:gs pos="18000">
                <a:schemeClr val="accent1">
                  <a:alpha val="100000"/>
                </a:schemeClr>
              </a:gs>
              <a:gs pos="83000">
                <a:schemeClr val="accent1">
                  <a:alpha val="100000"/>
                  <a:lumMod val="40000"/>
                  <a:lumOff val="60000"/>
                </a:schemeClr>
              </a:gs>
            </a:gsLst>
            <a:lin ang="0"/>
          </a:gradFill>
        </p:spPr>
        <p:txBody>
          <a:bodyPr vert="horz" wrap="square" rtlCol="0" anchor="ctr" anchorCtr="0">
            <a:noAutofit/>
          </a:bodyPr>
          <a:lstStyle/>
          <a:p>
            <a:pPr algn="l">
              <a:defRPr/>
            </a:pPr>
            <a:endParaRPr lang="en-US" sz="1100"/>
          </a:p>
        </p:txBody>
      </p:sp>
      <p:sp>
        <p:nvSpPr>
          <p:cNvPr id="900076" name="AutoShape 10"/>
          <p:cNvSpPr/>
          <p:nvPr/>
        </p:nvSpPr>
        <p:spPr>
          <a:xfrm flipH="1">
            <a:off x="7209387" y="2769571"/>
            <a:ext cx="3530600" cy="285537"/>
          </a:xfrm>
          <a:prstGeom prst="rect">
            <a:avLst/>
          </a:prstGeom>
          <a:gradFill>
            <a:gsLst>
              <a:gs pos="0">
                <a:schemeClr val="accent1">
                  <a:alpha val="100000"/>
                  <a:lumMod val="60000"/>
                  <a:lumOff val="40000"/>
                </a:schemeClr>
              </a:gs>
              <a:gs pos="100000">
                <a:schemeClr val="accent1">
                  <a:alpha val="100000"/>
                  <a:lumMod val="60000"/>
                  <a:lumOff val="40000"/>
                </a:schemeClr>
              </a:gs>
            </a:gsLst>
            <a:lin ang="0"/>
          </a:gra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78" name="TextBox 11"/>
          <p:cNvSpPr txBox="1"/>
          <p:nvPr/>
        </p:nvSpPr>
        <p:spPr>
          <a:xfrm flipH="1">
            <a:off x="7209386" y="1919394"/>
            <a:ext cx="2853996" cy="12239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Part.</a:t>
            </a:r>
            <a:endParaRPr lang="en-US" sz="6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00081" name="TextBox 12"/>
          <p:cNvSpPr txBox="1"/>
          <p:nvPr/>
        </p:nvSpPr>
        <p:spPr>
          <a:xfrm flipH="1">
            <a:off x="5881179" y="3081881"/>
            <a:ext cx="5448551" cy="121809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综合案例实战</a:t>
            </a:r>
            <a:endParaRPr lang="en-US" sz="3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00083" name="TextBox 13"/>
          <p:cNvSpPr txBox="1"/>
          <p:nvPr/>
        </p:nvSpPr>
        <p:spPr>
          <a:xfrm flipH="1">
            <a:off x="8764333" y="1919394"/>
            <a:ext cx="2565398" cy="12239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6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4" name="Connector 14"/>
          <p:cNvCxnSpPr/>
          <p:nvPr/>
        </p:nvCxnSpPr>
        <p:spPr>
          <a:xfrm flipH="1">
            <a:off x="6106075" y="4579041"/>
            <a:ext cx="5100035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5" name="Connector 15"/>
          <p:cNvCxnSpPr/>
          <p:nvPr/>
        </p:nvCxnSpPr>
        <p:spPr>
          <a:xfrm flipH="1">
            <a:off x="6106074" y="1658041"/>
            <a:ext cx="3851442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制造业过程控制案例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48466" y="1833388"/>
            <a:ext cx="3542492" cy="360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注塑成型参数优化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48466" y="2297252"/>
            <a:ext cx="3542492" cy="136916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通过SPC监控熔体温度、注射压力等关键参数，识别过程变异根源，结合Minitab分析Cp/Cpk值，优化工艺窗口以减少产品翘曲缺陷。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64262" y="1833388"/>
            <a:ext cx="3542492" cy="360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焊接强度稳定性分析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64262" y="2297252"/>
            <a:ext cx="3542492" cy="136916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采集焊缝强度数据，利用控制图判断过程是否受控，针对特殊原因变异制定焊枪维护计划，提升焊接一致性。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5287" y="4158866"/>
            <a:ext cx="3542492" cy="360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装配线尺寸公差监控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5287" y="4622729"/>
            <a:ext cx="3542492" cy="136916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对关键装配尺寸实施Xbar-R图实时监控，通过Minitab进行正态性检验与过程能力分析，降低返工率15%以上。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16600" y="4158866"/>
            <a:ext cx="3542492" cy="360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涂装厚度均匀性改进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16600" y="4622729"/>
            <a:ext cx="3542492" cy="136916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基于直方图与Pareto图识别喷涂设备喷嘴磨损问题，调整气压参数后使厚度CPK从0.8提升至1.33。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37121" y="4158866"/>
            <a:ext cx="3542492" cy="360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冲压件不良率降低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37121" y="4622729"/>
            <a:ext cx="3542492" cy="136916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通过缺陷类型分层分析，锁定模具间隙为关键因子，采用DOE实验优化后实现不良率从5%降至0.7%。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56" name="AutoShape 2"/>
          <p:cNvSpPr/>
          <p:nvPr/>
        </p:nvSpPr>
        <p:spPr>
          <a:xfrm>
            <a:off x="10645094" y="5837420"/>
            <a:ext cx="365876" cy="365876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57" name="AutoShape 3"/>
          <p:cNvSpPr/>
          <p:nvPr/>
        </p:nvSpPr>
        <p:spPr>
          <a:xfrm flipV="1">
            <a:off x="11065590" y="5837420"/>
            <a:ext cx="365876" cy="365876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>
            <a:off x="10787437" y="5934482"/>
            <a:ext cx="83013" cy="83014"/>
          </a:xfrm>
          <a:prstGeom prst="line">
            <a:avLst/>
          </a:prstGeom>
          <a:ln w="22225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5" name="Connector 5"/>
          <p:cNvCxnSpPr/>
          <p:nvPr/>
        </p:nvCxnSpPr>
        <p:spPr>
          <a:xfrm flipV="1">
            <a:off x="10785607" y="6023221"/>
            <a:ext cx="83013" cy="83014"/>
          </a:xfrm>
          <a:prstGeom prst="line">
            <a:avLst/>
          </a:prstGeom>
          <a:ln w="22225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 flipV="1">
            <a:off x="11206110" y="5934482"/>
            <a:ext cx="83013" cy="83014"/>
          </a:xfrm>
          <a:prstGeom prst="line">
            <a:avLst/>
          </a:prstGeom>
          <a:ln w="222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or 7"/>
          <p:cNvCxnSpPr/>
          <p:nvPr/>
        </p:nvCxnSpPr>
        <p:spPr>
          <a:xfrm>
            <a:off x="11207940" y="6023221"/>
            <a:ext cx="83013" cy="83014"/>
          </a:xfrm>
          <a:prstGeom prst="line">
            <a:avLst/>
          </a:prstGeom>
          <a:ln w="222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0063" name="Freeform 8"/>
          <p:cNvSpPr/>
          <p:nvPr/>
        </p:nvSpPr>
        <p:spPr>
          <a:xfrm flipH="1">
            <a:off x="10500003" y="1517904"/>
            <a:ext cx="829728" cy="280275"/>
          </a:xfrm>
          <a:custGeom>
            <a:avLst/>
            <a:gdLst/>
            <a:ahLst/>
            <a:cxnLst/>
            <a:rect l="l" t="t" r="r" b="b"/>
            <a:pathLst>
              <a:path w="1954210" h="1147870">
                <a:moveTo>
                  <a:pt x="985324" y="0"/>
                </a:moveTo>
                <a:lnTo>
                  <a:pt x="1280281" y="0"/>
                </a:lnTo>
                <a:lnTo>
                  <a:pt x="1462005" y="574392"/>
                </a:lnTo>
                <a:lnTo>
                  <a:pt x="1280281" y="1147870"/>
                </a:lnTo>
                <a:lnTo>
                  <a:pt x="985324" y="1147870"/>
                </a:lnTo>
                <a:lnTo>
                  <a:pt x="1167960" y="574392"/>
                </a:lnTo>
                <a:close/>
              </a:path>
              <a:path w="1954210" h="1147870">
                <a:moveTo>
                  <a:pt x="0" y="0"/>
                </a:moveTo>
                <a:lnTo>
                  <a:pt x="294045" y="0"/>
                </a:lnTo>
                <a:lnTo>
                  <a:pt x="475768" y="574392"/>
                </a:lnTo>
                <a:lnTo>
                  <a:pt x="294045" y="1147870"/>
                </a:lnTo>
                <a:lnTo>
                  <a:pt x="0" y="1147870"/>
                </a:lnTo>
                <a:lnTo>
                  <a:pt x="181724" y="574392"/>
                </a:lnTo>
                <a:close/>
              </a:path>
              <a:path w="1954210" h="1147870">
                <a:moveTo>
                  <a:pt x="493118" y="0"/>
                </a:moveTo>
                <a:lnTo>
                  <a:pt x="787163" y="0"/>
                </a:lnTo>
                <a:lnTo>
                  <a:pt x="968886" y="574392"/>
                </a:lnTo>
                <a:lnTo>
                  <a:pt x="787163" y="1147870"/>
                </a:lnTo>
                <a:lnTo>
                  <a:pt x="493118" y="1147870"/>
                </a:lnTo>
                <a:lnTo>
                  <a:pt x="674842" y="574392"/>
                </a:lnTo>
                <a:close/>
              </a:path>
              <a:path w="1954210" h="1147870">
                <a:moveTo>
                  <a:pt x="1478442" y="0"/>
                </a:moveTo>
                <a:lnTo>
                  <a:pt x="1772486" y="0"/>
                </a:lnTo>
                <a:lnTo>
                  <a:pt x="1954210" y="574392"/>
                </a:lnTo>
                <a:lnTo>
                  <a:pt x="1772486" y="1147870"/>
                </a:lnTo>
                <a:lnTo>
                  <a:pt x="1478442" y="1147870"/>
                </a:lnTo>
                <a:lnTo>
                  <a:pt x="1660166" y="574392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  <p:txBody>
          <a:bodyPr vert="horz" wrap="square" rtlCol="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</p:sp>
      <p:sp>
        <p:nvSpPr>
          <p:cNvPr id="900064" name="Freeform 9"/>
          <p:cNvSpPr/>
          <p:nvPr/>
        </p:nvSpPr>
        <p:spPr>
          <a:xfrm flipH="1">
            <a:off x="4751088" y="2447247"/>
            <a:ext cx="1672266" cy="549270"/>
          </a:xfrm>
          <a:custGeom>
            <a:avLst/>
            <a:gdLst/>
            <a:ahLst/>
            <a:cxnLst/>
            <a:rect l="l" t="t" r="r" b="b"/>
            <a:pathLst>
              <a:path w="1108502" h="364097">
                <a:moveTo>
                  <a:pt x="64839" y="32419"/>
                </a:moveTo>
                <a:cubicBezTo>
                  <a:pt x="64839" y="49876"/>
                  <a:pt x="49876" y="64839"/>
                  <a:pt x="32420" y="64839"/>
                </a:cubicBezTo>
                <a:cubicBezTo>
                  <a:pt x="14963" y="64839"/>
                  <a:pt x="0" y="49876"/>
                  <a:pt x="0" y="32419"/>
                </a:cubicBezTo>
                <a:cubicBezTo>
                  <a:pt x="0" y="14963"/>
                  <a:pt x="14963" y="0"/>
                  <a:pt x="32420" y="0"/>
                </a:cubicBezTo>
                <a:cubicBezTo>
                  <a:pt x="49876" y="1247"/>
                  <a:pt x="64839" y="14963"/>
                  <a:pt x="64839" y="32419"/>
                </a:cubicBezTo>
                <a:close/>
              </a:path>
              <a:path w="1108502" h="364097">
                <a:moveTo>
                  <a:pt x="180802" y="1247"/>
                </a:moveTo>
                <a:cubicBezTo>
                  <a:pt x="163345" y="1247"/>
                  <a:pt x="148382" y="16210"/>
                  <a:pt x="148382" y="33666"/>
                </a:cubicBezTo>
                <a:cubicBezTo>
                  <a:pt x="148382" y="51123"/>
                  <a:pt x="163345" y="66086"/>
                  <a:pt x="180802" y="66086"/>
                </a:cubicBezTo>
                <a:cubicBezTo>
                  <a:pt x="198258" y="66086"/>
                  <a:pt x="213222" y="51123"/>
                  <a:pt x="213222" y="33666"/>
                </a:cubicBezTo>
                <a:cubicBezTo>
                  <a:pt x="213222" y="14963"/>
                  <a:pt x="199505" y="1247"/>
                  <a:pt x="180802" y="1247"/>
                </a:cubicBezTo>
                <a:close/>
              </a:path>
              <a:path w="1108502" h="364097">
                <a:moveTo>
                  <a:pt x="64839" y="182048"/>
                </a:moveTo>
                <a:cubicBezTo>
                  <a:pt x="64839" y="164592"/>
                  <a:pt x="49876" y="149629"/>
                  <a:pt x="32420" y="149629"/>
                </a:cubicBezTo>
                <a:cubicBezTo>
                  <a:pt x="14963" y="149629"/>
                  <a:pt x="0" y="164592"/>
                  <a:pt x="0" y="182048"/>
                </a:cubicBezTo>
                <a:cubicBezTo>
                  <a:pt x="0" y="199505"/>
                  <a:pt x="14963" y="214468"/>
                  <a:pt x="32420" y="214468"/>
                </a:cubicBezTo>
                <a:cubicBezTo>
                  <a:pt x="49876" y="214468"/>
                  <a:pt x="64839" y="199505"/>
                  <a:pt x="64839" y="182048"/>
                </a:cubicBezTo>
                <a:close/>
              </a:path>
              <a:path w="1108502" h="364097">
                <a:moveTo>
                  <a:pt x="330431" y="1247"/>
                </a:moveTo>
                <a:cubicBezTo>
                  <a:pt x="312974" y="1247"/>
                  <a:pt x="298011" y="16210"/>
                  <a:pt x="298011" y="33666"/>
                </a:cubicBezTo>
                <a:cubicBezTo>
                  <a:pt x="298011" y="51123"/>
                  <a:pt x="312974" y="66086"/>
                  <a:pt x="330431" y="66086"/>
                </a:cubicBezTo>
                <a:cubicBezTo>
                  <a:pt x="347888" y="66086"/>
                  <a:pt x="362851" y="51123"/>
                  <a:pt x="362851" y="33666"/>
                </a:cubicBezTo>
                <a:cubicBezTo>
                  <a:pt x="362851" y="14963"/>
                  <a:pt x="347888" y="1247"/>
                  <a:pt x="330431" y="1247"/>
                </a:cubicBezTo>
                <a:close/>
              </a:path>
              <a:path w="1108502" h="364097">
                <a:moveTo>
                  <a:pt x="480060" y="1247"/>
                </a:moveTo>
                <a:cubicBezTo>
                  <a:pt x="462603" y="1247"/>
                  <a:pt x="447640" y="16210"/>
                  <a:pt x="447640" y="33666"/>
                </a:cubicBezTo>
                <a:cubicBezTo>
                  <a:pt x="447640" y="51123"/>
                  <a:pt x="462603" y="66086"/>
                  <a:pt x="480060" y="66086"/>
                </a:cubicBezTo>
                <a:cubicBezTo>
                  <a:pt x="497517" y="66086"/>
                  <a:pt x="512480" y="51123"/>
                  <a:pt x="512480" y="33666"/>
                </a:cubicBezTo>
                <a:cubicBezTo>
                  <a:pt x="511233" y="14963"/>
                  <a:pt x="497517" y="1247"/>
                  <a:pt x="480060" y="1247"/>
                </a:cubicBezTo>
                <a:close/>
              </a:path>
              <a:path w="1108502" h="364097">
                <a:moveTo>
                  <a:pt x="628442" y="1247"/>
                </a:moveTo>
                <a:cubicBezTo>
                  <a:pt x="610985" y="1247"/>
                  <a:pt x="596022" y="16210"/>
                  <a:pt x="596022" y="33666"/>
                </a:cubicBezTo>
                <a:cubicBezTo>
                  <a:pt x="596022" y="51123"/>
                  <a:pt x="610985" y="66086"/>
                  <a:pt x="628442" y="66086"/>
                </a:cubicBezTo>
                <a:cubicBezTo>
                  <a:pt x="645899" y="66086"/>
                  <a:pt x="660862" y="51123"/>
                  <a:pt x="660862" y="33666"/>
                </a:cubicBezTo>
                <a:cubicBezTo>
                  <a:pt x="660862" y="14963"/>
                  <a:pt x="645899" y="1247"/>
                  <a:pt x="628442" y="1247"/>
                </a:cubicBezTo>
                <a:close/>
              </a:path>
              <a:path w="1108502" h="364097">
                <a:moveTo>
                  <a:pt x="778071" y="1247"/>
                </a:moveTo>
                <a:cubicBezTo>
                  <a:pt x="760615" y="1247"/>
                  <a:pt x="745652" y="16210"/>
                  <a:pt x="745652" y="33666"/>
                </a:cubicBezTo>
                <a:cubicBezTo>
                  <a:pt x="745652" y="51123"/>
                  <a:pt x="760615" y="66086"/>
                  <a:pt x="778071" y="66086"/>
                </a:cubicBezTo>
                <a:cubicBezTo>
                  <a:pt x="795528" y="66086"/>
                  <a:pt x="810491" y="51123"/>
                  <a:pt x="810491" y="33666"/>
                </a:cubicBezTo>
                <a:cubicBezTo>
                  <a:pt x="809244" y="14963"/>
                  <a:pt x="795528" y="1247"/>
                  <a:pt x="778071" y="1247"/>
                </a:cubicBezTo>
                <a:close/>
              </a:path>
              <a:path w="1108502" h="364097">
                <a:moveTo>
                  <a:pt x="926453" y="1247"/>
                </a:moveTo>
                <a:cubicBezTo>
                  <a:pt x="908997" y="1247"/>
                  <a:pt x="894034" y="16210"/>
                  <a:pt x="894034" y="33666"/>
                </a:cubicBezTo>
                <a:cubicBezTo>
                  <a:pt x="894034" y="51123"/>
                  <a:pt x="908997" y="66086"/>
                  <a:pt x="926453" y="66086"/>
                </a:cubicBezTo>
                <a:cubicBezTo>
                  <a:pt x="943910" y="66086"/>
                  <a:pt x="958873" y="51123"/>
                  <a:pt x="958873" y="33666"/>
                </a:cubicBezTo>
                <a:cubicBezTo>
                  <a:pt x="958873" y="14963"/>
                  <a:pt x="943910" y="1247"/>
                  <a:pt x="926453" y="1247"/>
                </a:cubicBezTo>
                <a:close/>
              </a:path>
              <a:path w="1108502" h="364097">
                <a:moveTo>
                  <a:pt x="1076082" y="1247"/>
                </a:moveTo>
                <a:cubicBezTo>
                  <a:pt x="1058626" y="1247"/>
                  <a:pt x="1043663" y="16210"/>
                  <a:pt x="1043663" y="33666"/>
                </a:cubicBezTo>
                <a:cubicBezTo>
                  <a:pt x="1043663" y="51123"/>
                  <a:pt x="1058626" y="66086"/>
                  <a:pt x="1076082" y="66086"/>
                </a:cubicBezTo>
                <a:cubicBezTo>
                  <a:pt x="1093539" y="66086"/>
                  <a:pt x="1108503" y="51123"/>
                  <a:pt x="1108503" y="33666"/>
                </a:cubicBezTo>
                <a:cubicBezTo>
                  <a:pt x="1107255" y="14963"/>
                  <a:pt x="1093539" y="1247"/>
                  <a:pt x="1076082" y="1247"/>
                </a:cubicBezTo>
                <a:close/>
              </a:path>
              <a:path w="1108502" h="364097">
                <a:moveTo>
                  <a:pt x="180802" y="149629"/>
                </a:moveTo>
                <a:cubicBezTo>
                  <a:pt x="163345" y="149629"/>
                  <a:pt x="148382" y="164592"/>
                  <a:pt x="148382" y="182048"/>
                </a:cubicBezTo>
                <a:cubicBezTo>
                  <a:pt x="148382" y="199505"/>
                  <a:pt x="163345" y="214468"/>
                  <a:pt x="180802" y="214468"/>
                </a:cubicBezTo>
                <a:cubicBezTo>
                  <a:pt x="198258" y="214468"/>
                  <a:pt x="213222" y="199505"/>
                  <a:pt x="213222" y="182048"/>
                </a:cubicBezTo>
                <a:cubicBezTo>
                  <a:pt x="213222" y="164592"/>
                  <a:pt x="199505" y="149629"/>
                  <a:pt x="180802" y="149629"/>
                </a:cubicBezTo>
                <a:close/>
              </a:path>
              <a:path w="1108502" h="364097">
                <a:moveTo>
                  <a:pt x="330431" y="149629"/>
                </a:moveTo>
                <a:cubicBezTo>
                  <a:pt x="312974" y="149629"/>
                  <a:pt x="298011" y="164592"/>
                  <a:pt x="298011" y="182048"/>
                </a:cubicBezTo>
                <a:cubicBezTo>
                  <a:pt x="298011" y="199505"/>
                  <a:pt x="312974" y="214468"/>
                  <a:pt x="330431" y="214468"/>
                </a:cubicBezTo>
                <a:cubicBezTo>
                  <a:pt x="347888" y="214468"/>
                  <a:pt x="362851" y="199505"/>
                  <a:pt x="362851" y="182048"/>
                </a:cubicBezTo>
                <a:cubicBezTo>
                  <a:pt x="362851" y="164592"/>
                  <a:pt x="347888" y="149629"/>
                  <a:pt x="330431" y="149629"/>
                </a:cubicBezTo>
                <a:close/>
              </a:path>
              <a:path w="1108502" h="364097">
                <a:moveTo>
                  <a:pt x="480060" y="149629"/>
                </a:moveTo>
                <a:cubicBezTo>
                  <a:pt x="462603" y="149629"/>
                  <a:pt x="447640" y="164592"/>
                  <a:pt x="447640" y="182048"/>
                </a:cubicBezTo>
                <a:cubicBezTo>
                  <a:pt x="447640" y="199505"/>
                  <a:pt x="462603" y="214468"/>
                  <a:pt x="480060" y="214468"/>
                </a:cubicBezTo>
                <a:cubicBezTo>
                  <a:pt x="497517" y="214468"/>
                  <a:pt x="512480" y="199505"/>
                  <a:pt x="512480" y="182048"/>
                </a:cubicBezTo>
                <a:cubicBezTo>
                  <a:pt x="512480" y="164592"/>
                  <a:pt x="497517" y="149629"/>
                  <a:pt x="480060" y="149629"/>
                </a:cubicBezTo>
                <a:close/>
              </a:path>
              <a:path w="1108502" h="364097">
                <a:moveTo>
                  <a:pt x="628442" y="149629"/>
                </a:moveTo>
                <a:cubicBezTo>
                  <a:pt x="610985" y="149629"/>
                  <a:pt x="596022" y="164592"/>
                  <a:pt x="596022" y="182048"/>
                </a:cubicBezTo>
                <a:cubicBezTo>
                  <a:pt x="596022" y="199505"/>
                  <a:pt x="610985" y="214468"/>
                  <a:pt x="628442" y="214468"/>
                </a:cubicBezTo>
                <a:cubicBezTo>
                  <a:pt x="645899" y="214468"/>
                  <a:pt x="660862" y="199505"/>
                  <a:pt x="660862" y="182048"/>
                </a:cubicBezTo>
                <a:cubicBezTo>
                  <a:pt x="660862" y="164592"/>
                  <a:pt x="645899" y="149629"/>
                  <a:pt x="628442" y="149629"/>
                </a:cubicBezTo>
                <a:close/>
              </a:path>
              <a:path w="1108502" h="364097">
                <a:moveTo>
                  <a:pt x="778071" y="149629"/>
                </a:moveTo>
                <a:cubicBezTo>
                  <a:pt x="760615" y="149629"/>
                  <a:pt x="745652" y="164592"/>
                  <a:pt x="745652" y="182048"/>
                </a:cubicBezTo>
                <a:cubicBezTo>
                  <a:pt x="745652" y="199505"/>
                  <a:pt x="760615" y="214468"/>
                  <a:pt x="778071" y="214468"/>
                </a:cubicBezTo>
                <a:cubicBezTo>
                  <a:pt x="795528" y="214468"/>
                  <a:pt x="810491" y="199505"/>
                  <a:pt x="810491" y="182048"/>
                </a:cubicBezTo>
                <a:cubicBezTo>
                  <a:pt x="810491" y="164592"/>
                  <a:pt x="795528" y="149629"/>
                  <a:pt x="778071" y="149629"/>
                </a:cubicBezTo>
                <a:close/>
              </a:path>
              <a:path w="1108502" h="364097">
                <a:moveTo>
                  <a:pt x="926453" y="149629"/>
                </a:moveTo>
                <a:cubicBezTo>
                  <a:pt x="908997" y="149629"/>
                  <a:pt x="894034" y="164592"/>
                  <a:pt x="894034" y="182048"/>
                </a:cubicBezTo>
                <a:cubicBezTo>
                  <a:pt x="894034" y="199505"/>
                  <a:pt x="908997" y="214468"/>
                  <a:pt x="926453" y="214468"/>
                </a:cubicBezTo>
                <a:cubicBezTo>
                  <a:pt x="943910" y="214468"/>
                  <a:pt x="958873" y="199505"/>
                  <a:pt x="958873" y="182048"/>
                </a:cubicBezTo>
                <a:cubicBezTo>
                  <a:pt x="958873" y="164592"/>
                  <a:pt x="943910" y="149629"/>
                  <a:pt x="926453" y="149629"/>
                </a:cubicBezTo>
                <a:close/>
              </a:path>
              <a:path w="1108502" h="364097">
                <a:moveTo>
                  <a:pt x="1076082" y="149629"/>
                </a:moveTo>
                <a:cubicBezTo>
                  <a:pt x="1058626" y="149629"/>
                  <a:pt x="1043663" y="164592"/>
                  <a:pt x="1043663" y="182048"/>
                </a:cubicBezTo>
                <a:cubicBezTo>
                  <a:pt x="1043663" y="199505"/>
                  <a:pt x="1058626" y="214468"/>
                  <a:pt x="1076082" y="214468"/>
                </a:cubicBezTo>
                <a:cubicBezTo>
                  <a:pt x="1093539" y="214468"/>
                  <a:pt x="1108503" y="199505"/>
                  <a:pt x="1108503" y="182048"/>
                </a:cubicBezTo>
                <a:cubicBezTo>
                  <a:pt x="1108503" y="164592"/>
                  <a:pt x="1093539" y="149629"/>
                  <a:pt x="1076082" y="149629"/>
                </a:cubicBezTo>
                <a:close/>
              </a:path>
              <a:path w="1108502" h="364097">
                <a:moveTo>
                  <a:pt x="32420" y="299258"/>
                </a:moveTo>
                <a:cubicBezTo>
                  <a:pt x="14963" y="299258"/>
                  <a:pt x="0" y="314221"/>
                  <a:pt x="0" y="331678"/>
                </a:cubicBezTo>
                <a:cubicBezTo>
                  <a:pt x="0" y="349135"/>
                  <a:pt x="14963" y="364097"/>
                  <a:pt x="32420" y="364097"/>
                </a:cubicBezTo>
                <a:cubicBezTo>
                  <a:pt x="49876" y="364097"/>
                  <a:pt x="64839" y="349135"/>
                  <a:pt x="64839" y="331678"/>
                </a:cubicBezTo>
                <a:cubicBezTo>
                  <a:pt x="64839" y="314221"/>
                  <a:pt x="49876" y="299258"/>
                  <a:pt x="32420" y="299258"/>
                </a:cubicBezTo>
                <a:close/>
              </a:path>
              <a:path w="1108502" h="364097">
                <a:moveTo>
                  <a:pt x="180802" y="299258"/>
                </a:moveTo>
                <a:cubicBezTo>
                  <a:pt x="163345" y="299258"/>
                  <a:pt x="148382" y="314221"/>
                  <a:pt x="148382" y="331678"/>
                </a:cubicBezTo>
                <a:cubicBezTo>
                  <a:pt x="148382" y="349135"/>
                  <a:pt x="163345" y="364097"/>
                  <a:pt x="180802" y="364097"/>
                </a:cubicBezTo>
                <a:cubicBezTo>
                  <a:pt x="198258" y="364097"/>
                  <a:pt x="213222" y="349135"/>
                  <a:pt x="213222" y="331678"/>
                </a:cubicBezTo>
                <a:cubicBezTo>
                  <a:pt x="213222" y="314221"/>
                  <a:pt x="199505" y="299258"/>
                  <a:pt x="180802" y="299258"/>
                </a:cubicBezTo>
                <a:close/>
              </a:path>
              <a:path w="1108502" h="364097">
                <a:moveTo>
                  <a:pt x="330431" y="299258"/>
                </a:moveTo>
                <a:cubicBezTo>
                  <a:pt x="312974" y="299258"/>
                  <a:pt x="298011" y="314221"/>
                  <a:pt x="298011" y="331678"/>
                </a:cubicBezTo>
                <a:cubicBezTo>
                  <a:pt x="298011" y="349135"/>
                  <a:pt x="312974" y="364097"/>
                  <a:pt x="330431" y="364097"/>
                </a:cubicBezTo>
                <a:cubicBezTo>
                  <a:pt x="347888" y="364097"/>
                  <a:pt x="362851" y="349135"/>
                  <a:pt x="362851" y="331678"/>
                </a:cubicBezTo>
                <a:cubicBezTo>
                  <a:pt x="362851" y="314221"/>
                  <a:pt x="347888" y="299258"/>
                  <a:pt x="330431" y="299258"/>
                </a:cubicBezTo>
                <a:close/>
              </a:path>
              <a:path w="1108502" h="364097">
                <a:moveTo>
                  <a:pt x="480060" y="299258"/>
                </a:moveTo>
                <a:cubicBezTo>
                  <a:pt x="462603" y="299258"/>
                  <a:pt x="447640" y="314221"/>
                  <a:pt x="447640" y="331678"/>
                </a:cubicBezTo>
                <a:cubicBezTo>
                  <a:pt x="447640" y="349135"/>
                  <a:pt x="462603" y="364097"/>
                  <a:pt x="480060" y="364097"/>
                </a:cubicBezTo>
                <a:cubicBezTo>
                  <a:pt x="497517" y="364097"/>
                  <a:pt x="512480" y="349135"/>
                  <a:pt x="512480" y="331678"/>
                </a:cubicBezTo>
                <a:cubicBezTo>
                  <a:pt x="512480" y="314221"/>
                  <a:pt x="497517" y="299258"/>
                  <a:pt x="480060" y="299258"/>
                </a:cubicBezTo>
                <a:close/>
              </a:path>
              <a:path w="1108502" h="364097">
                <a:moveTo>
                  <a:pt x="628442" y="299258"/>
                </a:moveTo>
                <a:cubicBezTo>
                  <a:pt x="610985" y="299258"/>
                  <a:pt x="596022" y="314221"/>
                  <a:pt x="596022" y="331678"/>
                </a:cubicBezTo>
                <a:cubicBezTo>
                  <a:pt x="596022" y="349135"/>
                  <a:pt x="610985" y="364097"/>
                  <a:pt x="628442" y="364097"/>
                </a:cubicBezTo>
                <a:cubicBezTo>
                  <a:pt x="645899" y="364097"/>
                  <a:pt x="660862" y="349135"/>
                  <a:pt x="660862" y="331678"/>
                </a:cubicBezTo>
                <a:cubicBezTo>
                  <a:pt x="660862" y="314221"/>
                  <a:pt x="645899" y="299258"/>
                  <a:pt x="628442" y="299258"/>
                </a:cubicBezTo>
                <a:close/>
              </a:path>
              <a:path w="1108502" h="364097">
                <a:moveTo>
                  <a:pt x="778071" y="299258"/>
                </a:moveTo>
                <a:cubicBezTo>
                  <a:pt x="760615" y="299258"/>
                  <a:pt x="745652" y="314221"/>
                  <a:pt x="745652" y="331678"/>
                </a:cubicBezTo>
                <a:cubicBezTo>
                  <a:pt x="745652" y="349135"/>
                  <a:pt x="760615" y="364097"/>
                  <a:pt x="778071" y="364097"/>
                </a:cubicBezTo>
                <a:cubicBezTo>
                  <a:pt x="795528" y="364097"/>
                  <a:pt x="810491" y="349135"/>
                  <a:pt x="810491" y="331678"/>
                </a:cubicBezTo>
                <a:cubicBezTo>
                  <a:pt x="810491" y="314221"/>
                  <a:pt x="795528" y="299258"/>
                  <a:pt x="778071" y="299258"/>
                </a:cubicBezTo>
                <a:close/>
              </a:path>
              <a:path w="1108502" h="364097">
                <a:moveTo>
                  <a:pt x="926453" y="299258"/>
                </a:moveTo>
                <a:cubicBezTo>
                  <a:pt x="908997" y="299258"/>
                  <a:pt x="894034" y="314221"/>
                  <a:pt x="894034" y="331678"/>
                </a:cubicBezTo>
                <a:cubicBezTo>
                  <a:pt x="894034" y="349135"/>
                  <a:pt x="908997" y="364097"/>
                  <a:pt x="926453" y="364097"/>
                </a:cubicBezTo>
                <a:cubicBezTo>
                  <a:pt x="943910" y="364097"/>
                  <a:pt x="958873" y="349135"/>
                  <a:pt x="958873" y="331678"/>
                </a:cubicBezTo>
                <a:cubicBezTo>
                  <a:pt x="958873" y="314221"/>
                  <a:pt x="943910" y="299258"/>
                  <a:pt x="926453" y="299258"/>
                </a:cubicBezTo>
                <a:close/>
              </a:path>
              <a:path w="1108502" h="364097">
                <a:moveTo>
                  <a:pt x="1076082" y="299258"/>
                </a:moveTo>
                <a:cubicBezTo>
                  <a:pt x="1058626" y="299258"/>
                  <a:pt x="1043663" y="314221"/>
                  <a:pt x="1043663" y="331678"/>
                </a:cubicBezTo>
                <a:cubicBezTo>
                  <a:pt x="1043663" y="349135"/>
                  <a:pt x="1058626" y="364097"/>
                  <a:pt x="1076082" y="364097"/>
                </a:cubicBezTo>
                <a:cubicBezTo>
                  <a:pt x="1093539" y="364097"/>
                  <a:pt x="1108503" y="349135"/>
                  <a:pt x="1108503" y="331678"/>
                </a:cubicBezTo>
                <a:cubicBezTo>
                  <a:pt x="1108503" y="314221"/>
                  <a:pt x="1093539" y="299258"/>
                  <a:pt x="1076082" y="299258"/>
                </a:cubicBezTo>
              </a:path>
            </a:pathLst>
          </a:custGeom>
          <a:gradFill>
            <a:gsLst>
              <a:gs pos="18000">
                <a:schemeClr val="accent1">
                  <a:alpha val="100000"/>
                </a:schemeClr>
              </a:gs>
              <a:gs pos="83000">
                <a:schemeClr val="accent1">
                  <a:alpha val="100000"/>
                  <a:lumMod val="40000"/>
                  <a:lumOff val="60000"/>
                </a:schemeClr>
              </a:gs>
            </a:gsLst>
            <a:lin ang="0"/>
          </a:gradFill>
        </p:spPr>
        <p:txBody>
          <a:bodyPr vert="horz" wrap="square" rtlCol="0" anchor="ctr" anchorCtr="0">
            <a:noAutofit/>
          </a:bodyPr>
          <a:lstStyle/>
          <a:p>
            <a:pPr algn="l">
              <a:defRPr/>
            </a:pPr>
            <a:endParaRPr lang="en-US" sz="1100"/>
          </a:p>
        </p:txBody>
      </p:sp>
      <p:sp>
        <p:nvSpPr>
          <p:cNvPr id="900076" name="AutoShape 10"/>
          <p:cNvSpPr/>
          <p:nvPr/>
        </p:nvSpPr>
        <p:spPr>
          <a:xfrm flipH="1">
            <a:off x="7209387" y="2769571"/>
            <a:ext cx="3530600" cy="285537"/>
          </a:xfrm>
          <a:prstGeom prst="rect">
            <a:avLst/>
          </a:prstGeom>
          <a:gradFill>
            <a:gsLst>
              <a:gs pos="0">
                <a:schemeClr val="accent1">
                  <a:alpha val="100000"/>
                  <a:lumMod val="60000"/>
                  <a:lumOff val="40000"/>
                </a:schemeClr>
              </a:gs>
              <a:gs pos="100000">
                <a:schemeClr val="accent1">
                  <a:alpha val="100000"/>
                  <a:lumMod val="60000"/>
                  <a:lumOff val="40000"/>
                </a:schemeClr>
              </a:gs>
            </a:gsLst>
            <a:lin ang="0"/>
          </a:gra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78" name="TextBox 11"/>
          <p:cNvSpPr txBox="1"/>
          <p:nvPr/>
        </p:nvSpPr>
        <p:spPr>
          <a:xfrm flipH="1">
            <a:off x="7209386" y="1919394"/>
            <a:ext cx="2853996" cy="12239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Part.</a:t>
            </a:r>
            <a:endParaRPr lang="en-US" sz="6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00081" name="TextBox 12"/>
          <p:cNvSpPr txBox="1"/>
          <p:nvPr/>
        </p:nvSpPr>
        <p:spPr>
          <a:xfrm flipH="1">
            <a:off x="5881179" y="3081881"/>
            <a:ext cx="5448551" cy="121809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SPC基础与统计原理</a:t>
            </a:r>
            <a:endParaRPr lang="en-US" sz="3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00083" name="TextBox 13"/>
          <p:cNvSpPr txBox="1"/>
          <p:nvPr/>
        </p:nvSpPr>
        <p:spPr>
          <a:xfrm flipH="1">
            <a:off x="8764333" y="1919394"/>
            <a:ext cx="2565398" cy="12239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6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4" name="Connector 14"/>
          <p:cNvCxnSpPr/>
          <p:nvPr/>
        </p:nvCxnSpPr>
        <p:spPr>
          <a:xfrm flipH="1">
            <a:off x="6106075" y="4579041"/>
            <a:ext cx="5100035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5" name="Connector 15"/>
          <p:cNvCxnSpPr/>
          <p:nvPr/>
        </p:nvCxnSpPr>
        <p:spPr>
          <a:xfrm flipH="1">
            <a:off x="6106074" y="1658041"/>
            <a:ext cx="3851442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5567" y="1333976"/>
            <a:ext cx="5468684" cy="2529078"/>
          </a:xfrm>
          <a:custGeom>
            <a:avLst/>
            <a:gdLst/>
            <a:ahLst/>
            <a:cxnLst/>
            <a:rect l="l" t="t" r="r" b="b"/>
            <a:pathLst>
              <a:path w="2495014" h="1153850">
                <a:moveTo>
                  <a:pt x="2495014" y="0"/>
                </a:moveTo>
                <a:lnTo>
                  <a:pt x="1829006" y="1153850"/>
                </a:lnTo>
                <a:lnTo>
                  <a:pt x="0" y="115385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1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Freeform 3"/>
          <p:cNvSpPr/>
          <p:nvPr/>
        </p:nvSpPr>
        <p:spPr>
          <a:xfrm flipH="1">
            <a:off x="6373368" y="1362551"/>
            <a:ext cx="5468684" cy="2529078"/>
          </a:xfrm>
          <a:custGeom>
            <a:avLst/>
            <a:gdLst/>
            <a:ahLst/>
            <a:cxnLst/>
            <a:rect l="l" t="t" r="r" b="b"/>
            <a:pathLst>
              <a:path w="2495014" h="1153850">
                <a:moveTo>
                  <a:pt x="2495014" y="0"/>
                </a:moveTo>
                <a:lnTo>
                  <a:pt x="1829006" y="1153850"/>
                </a:lnTo>
                <a:lnTo>
                  <a:pt x="0" y="115385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1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Freeform 4"/>
          <p:cNvSpPr/>
          <p:nvPr/>
        </p:nvSpPr>
        <p:spPr>
          <a:xfrm flipH="1">
            <a:off x="8580787" y="5158264"/>
            <a:ext cx="3261265" cy="1133285"/>
          </a:xfrm>
          <a:custGeom>
            <a:avLst/>
            <a:gdLst/>
            <a:ahLst/>
            <a:cxnLst/>
            <a:rect l="l" t="t" r="r" b="b"/>
            <a:pathLst>
              <a:path w="1487925" h="517048">
                <a:moveTo>
                  <a:pt x="1487925" y="0"/>
                </a:moveTo>
                <a:lnTo>
                  <a:pt x="1189491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 flipH="1">
            <a:off x="7879937" y="3944017"/>
            <a:ext cx="3962114" cy="1133285"/>
          </a:xfrm>
          <a:custGeom>
            <a:avLst/>
            <a:gdLst/>
            <a:ahLst/>
            <a:cxnLst/>
            <a:rect l="l" t="t" r="r" b="b"/>
            <a:pathLst>
              <a:path w="1807683" h="517048">
                <a:moveTo>
                  <a:pt x="1807683" y="0"/>
                </a:moveTo>
                <a:lnTo>
                  <a:pt x="1509249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345567" y="5158264"/>
            <a:ext cx="3261265" cy="1133285"/>
          </a:xfrm>
          <a:custGeom>
            <a:avLst/>
            <a:gdLst/>
            <a:ahLst/>
            <a:cxnLst/>
            <a:rect l="l" t="t" r="r" b="b"/>
            <a:pathLst>
              <a:path w="1487925" h="517048">
                <a:moveTo>
                  <a:pt x="1487925" y="0"/>
                </a:moveTo>
                <a:lnTo>
                  <a:pt x="1189491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345567" y="3944017"/>
            <a:ext cx="3962114" cy="1133285"/>
          </a:xfrm>
          <a:custGeom>
            <a:avLst/>
            <a:gdLst/>
            <a:ahLst/>
            <a:cxnLst/>
            <a:rect l="l" t="t" r="r" b="b"/>
            <a:pathLst>
              <a:path w="1807683" h="517048">
                <a:moveTo>
                  <a:pt x="1807683" y="0"/>
                </a:moveTo>
                <a:lnTo>
                  <a:pt x="1509249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7465511" y="5155091"/>
            <a:ext cx="1312093" cy="1136448"/>
          </a:xfrm>
          <a:custGeom>
            <a:avLst/>
            <a:gdLst/>
            <a:ahLst/>
            <a:cxnLst/>
            <a:rect l="l" t="t" r="r" b="b"/>
            <a:pathLst>
              <a:path w="596961" h="517048">
                <a:moveTo>
                  <a:pt x="0" y="517049"/>
                </a:moveTo>
                <a:lnTo>
                  <a:pt x="0" y="517049"/>
                </a:lnTo>
                <a:lnTo>
                  <a:pt x="596961" y="517049"/>
                </a:lnTo>
                <a:lnTo>
                  <a:pt x="298527" y="0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6142870" y="2863519"/>
            <a:ext cx="1931923" cy="3346845"/>
          </a:xfrm>
          <a:custGeom>
            <a:avLst/>
            <a:gdLst/>
            <a:ahLst/>
            <a:cxnLst/>
            <a:rect l="l" t="t" r="r" b="b"/>
            <a:pathLst>
              <a:path w="878964" h="1522709">
                <a:moveTo>
                  <a:pt x="878964" y="1005660"/>
                </a:moveTo>
                <a:lnTo>
                  <a:pt x="298434" y="0"/>
                </a:lnTo>
                <a:lnTo>
                  <a:pt x="0" y="517049"/>
                </a:lnTo>
                <a:lnTo>
                  <a:pt x="580437" y="1522709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>
            <a:off x="3414397" y="5155091"/>
            <a:ext cx="1312093" cy="1136448"/>
          </a:xfrm>
          <a:custGeom>
            <a:avLst/>
            <a:gdLst/>
            <a:ahLst/>
            <a:cxnLst/>
            <a:rect l="l" t="t" r="r" b="b"/>
            <a:pathLst>
              <a:path w="596961" h="517048">
                <a:moveTo>
                  <a:pt x="298434" y="0"/>
                </a:moveTo>
                <a:lnTo>
                  <a:pt x="298434" y="0"/>
                </a:lnTo>
                <a:lnTo>
                  <a:pt x="0" y="517049"/>
                </a:lnTo>
                <a:lnTo>
                  <a:pt x="596961" y="517049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4164078" y="5155091"/>
            <a:ext cx="3207697" cy="1136448"/>
          </a:xfrm>
          <a:custGeom>
            <a:avLst/>
            <a:gdLst/>
            <a:ahLst/>
            <a:cxnLst/>
            <a:rect l="l" t="t" r="r" b="b"/>
            <a:pathLst>
              <a:path w="1459401" h="517048">
                <a:moveTo>
                  <a:pt x="298434" y="517049"/>
                </a:moveTo>
                <a:lnTo>
                  <a:pt x="1459402" y="517049"/>
                </a:lnTo>
                <a:lnTo>
                  <a:pt x="1160968" y="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5440056" y="1645894"/>
            <a:ext cx="1311889" cy="1136448"/>
          </a:xfrm>
          <a:custGeom>
            <a:avLst/>
            <a:gdLst/>
            <a:ahLst/>
            <a:cxnLst/>
            <a:rect l="l" t="t" r="r" b="b"/>
            <a:pathLst>
              <a:path w="596868" h="517048">
                <a:moveTo>
                  <a:pt x="596869" y="517049"/>
                </a:moveTo>
                <a:lnTo>
                  <a:pt x="596869" y="517049"/>
                </a:lnTo>
                <a:lnTo>
                  <a:pt x="298434" y="0"/>
                </a:lnTo>
                <a:lnTo>
                  <a:pt x="0" y="517049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4117211" y="2863519"/>
            <a:ext cx="2587867" cy="2210395"/>
          </a:xfrm>
          <a:custGeom>
            <a:avLst/>
            <a:gdLst/>
            <a:ahLst/>
            <a:cxnLst/>
            <a:rect l="l" t="t" r="r" b="b"/>
            <a:pathLst>
              <a:path w="1177398" h="1005660">
                <a:moveTo>
                  <a:pt x="580530" y="0"/>
                </a:moveTo>
                <a:lnTo>
                  <a:pt x="0" y="1005660"/>
                </a:lnTo>
                <a:lnTo>
                  <a:pt x="596961" y="1005660"/>
                </a:lnTo>
                <a:lnTo>
                  <a:pt x="1177399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5379244" y="5460397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数据收集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51952" y="3706273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团队协同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61214" y="4305490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过程能力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5617" y="5421809"/>
            <a:ext cx="23622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开展SPC数据收集培训，指导团队成员制定测量计划、确定合理抽样频率，掌握特殊原因与普通原因的识别方法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5617" y="4235977"/>
            <a:ext cx="30194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针对当前生产流程开展过程能力分析培训，掌握CP/CPK计算与解读方法，学习使用控制图识别过程变异来源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1643809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753667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2533951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725617" y="2188528"/>
            <a:ext cx="39338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SPC专项培训：组织控制图判读、过程稳定性分析等实战训练，提升团队对变异信号的敏感度与响应速度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25617" y="1686081"/>
            <a:ext cx="3883378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改进措施：技能强化</a:t>
            </a:r>
            <a:endParaRPr lang="en-US" sz="2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 flipH="1">
            <a:off x="9101017" y="5421809"/>
            <a:ext cx="23622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Minitab应用：使用Minitab进行数据录入与异常值筛查，建立标准化数据采集模板确保测量系统稳定性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 flipH="1">
            <a:off x="8441129" y="4235977"/>
            <a:ext cx="30194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自动化分析：运用Minitab宏命令自动生成过程能力报告，建立实时监控系统降低人工分析误差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AutoShape 26"/>
          <p:cNvSpPr/>
          <p:nvPr/>
        </p:nvSpPr>
        <p:spPr>
          <a:xfrm flipH="1">
            <a:off x="10009606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 flipH="1">
            <a:off x="10899747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8" name="AutoShape 28"/>
          <p:cNvSpPr/>
          <p:nvPr/>
        </p:nvSpPr>
        <p:spPr>
          <a:xfrm flipH="1">
            <a:off x="9119464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 flipH="1">
            <a:off x="7528879" y="2188528"/>
            <a:ext cx="39338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Minitab协作：建立共享分析模板库，通过中央数据库实现控制图数据实时同步与多岗位协同分析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 flipH="1">
            <a:off x="7642088" y="1686081"/>
            <a:ext cx="3822902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改进措施：系统优化</a:t>
            </a:r>
            <a:endParaRPr lang="en-US" sz="2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连续改进项目实施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734503" y="3094672"/>
            <a:ext cx="372427" cy="37242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</a:path>
              <a:path w="304800" h="304800"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</a:path>
            </a:pathLst>
          </a:custGeom>
          <a:solidFill>
            <a:srgbClr val="FDFDFD">
              <a:alpha val="100000"/>
            </a:srgbClr>
          </a:solidFill>
        </p:spPr>
      </p:sp>
      <p:sp>
        <p:nvSpPr>
          <p:cNvPr id="33" name="Freeform 33"/>
          <p:cNvSpPr/>
          <p:nvPr/>
        </p:nvSpPr>
        <p:spPr>
          <a:xfrm>
            <a:off x="844549" y="3094477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50749" y="121920"/>
                </a:moveTo>
                <a:lnTo>
                  <a:pt x="152400" y="182880"/>
                </a:lnTo>
                <a:lnTo>
                  <a:pt x="304800" y="91440"/>
                </a:lnTo>
                <a:lnTo>
                  <a:pt x="152400" y="0"/>
                </a:lnTo>
                <a:lnTo>
                  <a:pt x="0" y="91440"/>
                </a:lnTo>
                <a:lnTo>
                  <a:pt x="152400" y="91440"/>
                </a:lnTo>
                <a:lnTo>
                  <a:pt x="152400" y="121920"/>
                </a:lnTo>
                <a:lnTo>
                  <a:pt x="50749" y="121920"/>
                </a:lnTo>
                <a:close/>
              </a:path>
              <a:path w="304800" h="304800">
                <a:moveTo>
                  <a:pt x="0" y="121920"/>
                </a:moveTo>
                <a:lnTo>
                  <a:pt x="0" y="243840"/>
                </a:lnTo>
                <a:lnTo>
                  <a:pt x="30480" y="210007"/>
                </a:lnTo>
                <a:lnTo>
                  <a:pt x="30480" y="140208"/>
                </a:lnTo>
                <a:lnTo>
                  <a:pt x="0" y="121920"/>
                </a:lnTo>
                <a:close/>
              </a:path>
              <a:path w="304800" h="304800">
                <a:moveTo>
                  <a:pt x="152400" y="304800"/>
                </a:moveTo>
                <a:lnTo>
                  <a:pt x="45720" y="240792"/>
                </a:lnTo>
                <a:lnTo>
                  <a:pt x="45720" y="149352"/>
                </a:lnTo>
                <a:lnTo>
                  <a:pt x="152400" y="213360"/>
                </a:lnTo>
                <a:lnTo>
                  <a:pt x="259080" y="149352"/>
                </a:lnTo>
                <a:lnTo>
                  <a:pt x="259080" y="240792"/>
                </a:lnTo>
                <a:lnTo>
                  <a:pt x="152400" y="3048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4" name="Freeform 34"/>
          <p:cNvSpPr/>
          <p:nvPr/>
        </p:nvSpPr>
        <p:spPr>
          <a:xfrm>
            <a:off x="2624833" y="3113527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5" name="Freeform 35"/>
          <p:cNvSpPr/>
          <p:nvPr/>
        </p:nvSpPr>
        <p:spPr>
          <a:xfrm>
            <a:off x="9200820" y="3104002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50749" y="121920"/>
                </a:moveTo>
                <a:lnTo>
                  <a:pt x="152400" y="182880"/>
                </a:lnTo>
                <a:lnTo>
                  <a:pt x="304800" y="91440"/>
                </a:lnTo>
                <a:lnTo>
                  <a:pt x="152400" y="0"/>
                </a:lnTo>
                <a:lnTo>
                  <a:pt x="0" y="91440"/>
                </a:lnTo>
                <a:lnTo>
                  <a:pt x="152400" y="91440"/>
                </a:lnTo>
                <a:lnTo>
                  <a:pt x="152400" y="121920"/>
                </a:lnTo>
                <a:lnTo>
                  <a:pt x="50749" y="121920"/>
                </a:lnTo>
                <a:close/>
              </a:path>
              <a:path w="304800" h="304800">
                <a:moveTo>
                  <a:pt x="0" y="121920"/>
                </a:moveTo>
                <a:lnTo>
                  <a:pt x="0" y="243840"/>
                </a:lnTo>
                <a:lnTo>
                  <a:pt x="30480" y="210007"/>
                </a:lnTo>
                <a:lnTo>
                  <a:pt x="30480" y="140208"/>
                </a:lnTo>
                <a:lnTo>
                  <a:pt x="0" y="121920"/>
                </a:lnTo>
                <a:close/>
              </a:path>
              <a:path w="304800" h="304800">
                <a:moveTo>
                  <a:pt x="152400" y="304800"/>
                </a:moveTo>
                <a:lnTo>
                  <a:pt x="45720" y="240792"/>
                </a:lnTo>
                <a:lnTo>
                  <a:pt x="45720" y="149352"/>
                </a:lnTo>
                <a:lnTo>
                  <a:pt x="152400" y="213360"/>
                </a:lnTo>
                <a:lnTo>
                  <a:pt x="259080" y="149352"/>
                </a:lnTo>
                <a:lnTo>
                  <a:pt x="259080" y="240792"/>
                </a:lnTo>
                <a:lnTo>
                  <a:pt x="152400" y="3048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6" name="Freeform 36"/>
          <p:cNvSpPr/>
          <p:nvPr/>
        </p:nvSpPr>
        <p:spPr>
          <a:xfrm>
            <a:off x="10086379" y="3094477"/>
            <a:ext cx="372427" cy="37242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</a:path>
              <a:path w="304800" h="304800"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</a:path>
            </a:pathLst>
          </a:custGeom>
          <a:solidFill>
            <a:srgbClr val="FDFDFD">
              <a:alpha val="100000"/>
            </a:srgbClr>
          </a:solidFill>
        </p:spPr>
      </p:sp>
      <p:sp>
        <p:nvSpPr>
          <p:cNvPr id="37" name="Freeform 37"/>
          <p:cNvSpPr/>
          <p:nvPr/>
        </p:nvSpPr>
        <p:spPr>
          <a:xfrm>
            <a:off x="10981103" y="3104002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课后练习数据解析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15104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740613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螺纹孔径稳定性：提供300组孔径测量数据，学员需完成稳定性分析、过程能力计算及异常点根本原因推测。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5104" y="1376998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案例1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78857" y="1377315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案例2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42611" y="1377315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案例3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5104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案例4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78857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案例5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42611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案例6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278857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504366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电池电压一致性：包含5条产线的电压测试数据，要求使用箱线图对比产线差异，并设计改进方案。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42611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68120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包装重量合规性：模拟FDA审计场景，基于2000条重量数据生成报告，包含趋势分析、超标批次追溯及纠正措施。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515104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40613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热处理硬度分布：给出不同炉次硬度值，指导学员完成正态性转换、控制限重算及长期过程性能评估。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278857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4504366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冲压速度影响分析：包含速度参数与尺寸偏差的配对数据，练习回归分析与交互作用图绘制。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8042611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8268120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清洁度检测数据：针对微粒计数数据，教学员使用Poisson分布控制图进行监控，制定清洁标准优化建议。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2457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08125" y="1268413"/>
            <a:ext cx="9180513" cy="2351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859338" y="4030663"/>
            <a:ext cx="2395537" cy="87312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Eras Light ITC" panose="020B0402030504020804" pitchFamily="2" charset="0"/>
              </a:rPr>
              <a:t>Thanks </a:t>
            </a:r>
            <a:endParaRPr lang="zh-CN" altLang="en-US" sz="4800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cxnSp>
        <p:nvCxnSpPr>
          <p:cNvPr id="21508" name="直接连接符 4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09" name="直接连接符 5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10" name="直接连接符 7"/>
          <p:cNvCxnSpPr/>
          <p:nvPr/>
        </p:nvCxnSpPr>
        <p:spPr>
          <a:xfrm>
            <a:off x="4195763" y="5172075"/>
            <a:ext cx="3800475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11" name="矩形 10"/>
          <p:cNvSpPr/>
          <p:nvPr/>
        </p:nvSpPr>
        <p:spPr>
          <a:xfrm>
            <a:off x="15240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sp>
        <p:nvSpPr>
          <p:cNvPr id="21512" name="矩形 15"/>
          <p:cNvSpPr/>
          <p:nvPr/>
        </p:nvSpPr>
        <p:spPr>
          <a:xfrm>
            <a:off x="103632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32113" y="5184323"/>
            <a:ext cx="2429542" cy="1127284"/>
          </a:xfrm>
          <a:custGeom>
            <a:avLst/>
            <a:gdLst/>
            <a:ahLst/>
            <a:cxnLst/>
            <a:rect l="l" t="t" r="r" b="b"/>
            <a:pathLst>
              <a:path w="292" h="135">
                <a:moveTo>
                  <a:pt x="130" y="19"/>
                </a:moveTo>
                <a:cubicBezTo>
                  <a:pt x="75" y="38"/>
                  <a:pt x="31" y="73"/>
                  <a:pt x="0" y="118"/>
                </a:cubicBezTo>
                <a:cubicBezTo>
                  <a:pt x="52" y="134"/>
                  <a:pt x="108" y="135"/>
                  <a:pt x="163" y="116"/>
                </a:cubicBezTo>
                <a:cubicBezTo>
                  <a:pt x="218" y="97"/>
                  <a:pt x="262" y="61"/>
                  <a:pt x="292" y="17"/>
                </a:cubicBezTo>
                <a:cubicBezTo>
                  <a:pt x="241" y="0"/>
                  <a:pt x="184" y="0"/>
                  <a:pt x="130" y="19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6032113" y="4073042"/>
            <a:ext cx="1515142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49" y="96"/>
                </a:moveTo>
                <a:cubicBezTo>
                  <a:pt x="15" y="143"/>
                  <a:pt x="0" y="197"/>
                  <a:pt x="1" y="251"/>
                </a:cubicBezTo>
                <a:cubicBezTo>
                  <a:pt x="52" y="235"/>
                  <a:pt x="99" y="203"/>
                  <a:pt x="132" y="156"/>
                </a:cubicBezTo>
                <a:cubicBezTo>
                  <a:pt x="166" y="109"/>
                  <a:pt x="182" y="54"/>
                  <a:pt x="181" y="0"/>
                </a:cubicBezTo>
                <a:cubicBezTo>
                  <a:pt x="130" y="16"/>
                  <a:pt x="83" y="49"/>
                  <a:pt x="49" y="96"/>
                </a:cubicBezTo>
              </a:path>
            </a:pathLst>
          </a:custGeom>
          <a:solidFill>
            <a:schemeClr val="accent1">
              <a:alpha val="6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612763" y="5184323"/>
            <a:ext cx="2419350" cy="1127284"/>
          </a:xfrm>
          <a:custGeom>
            <a:avLst/>
            <a:gdLst/>
            <a:ahLst/>
            <a:cxnLst/>
            <a:rect l="l" t="t" r="r" b="b"/>
            <a:pathLst>
              <a:path w="291" h="135">
                <a:moveTo>
                  <a:pt x="162" y="19"/>
                </a:moveTo>
                <a:cubicBezTo>
                  <a:pt x="217" y="38"/>
                  <a:pt x="261" y="73"/>
                  <a:pt x="291" y="118"/>
                </a:cubicBezTo>
                <a:cubicBezTo>
                  <a:pt x="240" y="134"/>
                  <a:pt x="184" y="135"/>
                  <a:pt x="129" y="116"/>
                </a:cubicBezTo>
                <a:cubicBezTo>
                  <a:pt x="74" y="97"/>
                  <a:pt x="30" y="61"/>
                  <a:pt x="0" y="17"/>
                </a:cubicBezTo>
                <a:cubicBezTo>
                  <a:pt x="51" y="0"/>
                  <a:pt x="108" y="0"/>
                  <a:pt x="162" y="19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527163" y="4073042"/>
            <a:ext cx="1513713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133" y="96"/>
                </a:moveTo>
                <a:cubicBezTo>
                  <a:pt x="167" y="143"/>
                  <a:pt x="182" y="197"/>
                  <a:pt x="181" y="251"/>
                </a:cubicBezTo>
                <a:cubicBezTo>
                  <a:pt x="130" y="235"/>
                  <a:pt x="83" y="203"/>
                  <a:pt x="50" y="156"/>
                </a:cubicBezTo>
                <a:cubicBezTo>
                  <a:pt x="16" y="109"/>
                  <a:pt x="0" y="54"/>
                  <a:pt x="1" y="0"/>
                </a:cubicBezTo>
                <a:cubicBezTo>
                  <a:pt x="52" y="16"/>
                  <a:pt x="99" y="49"/>
                  <a:pt x="133" y="96"/>
                </a:cubicBezTo>
              </a:path>
            </a:pathLst>
          </a:custGeom>
          <a:solidFill>
            <a:schemeClr val="accent1">
              <a:alpha val="6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609203" y="3588886"/>
            <a:ext cx="856012" cy="2579751"/>
          </a:xfrm>
          <a:custGeom>
            <a:avLst/>
            <a:gdLst/>
            <a:ahLst/>
            <a:cxnLst/>
            <a:rect l="l" t="t" r="r" b="b"/>
            <a:pathLst>
              <a:path w="103" h="309">
                <a:moveTo>
                  <a:pt x="0" y="154"/>
                </a:moveTo>
                <a:cubicBezTo>
                  <a:pt x="0" y="212"/>
                  <a:pt x="19" y="266"/>
                  <a:pt x="51" y="309"/>
                </a:cubicBezTo>
                <a:cubicBezTo>
                  <a:pt x="84" y="266"/>
                  <a:pt x="103" y="212"/>
                  <a:pt x="103" y="154"/>
                </a:cubicBezTo>
                <a:cubicBezTo>
                  <a:pt x="103" y="97"/>
                  <a:pt x="84" y="43"/>
                  <a:pt x="51" y="0"/>
                </a:cubicBezTo>
                <a:cubicBezTo>
                  <a:pt x="19" y="43"/>
                  <a:pt x="0" y="97"/>
                  <a:pt x="0" y="154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63378" y="4535812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统计过程控制定义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9597" y="5004954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SPC是一种通过统计分析技术对生产过程进行实时监控的方法，旨在识别异常变异并采取纠正措施，确保过程稳定受控。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88216" y="2422580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质量预防工具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4435" y="2891723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SPC的核心作用在于从被动检测转向主动预防，通过控制图等工具提前发现潜在问题，减少不良品产生和质量成本。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40944" y="1591726"/>
            <a:ext cx="302009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过程能力量化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64095" y="2060868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通过计算CPK、PPK等指标量化过程能力，为质量改进提供数据支撑，帮助企业达到六西格玛管理水平。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61908" y="2422580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决策支持系统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248127" y="2891723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SPC数据为管理层提供客观的决策依据，避免凭经验判断，实现数据驱动的质量管理模式。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14029" y="4535812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持续改进基础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00248" y="5004954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SPC是PDCA循环中Check阶段的关键工具，为持续改进提供可视化反馈机制。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SPC定义与核心作用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94737" y="526600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27163" y="4396796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607298" y="4073042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697625" y="4396796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495431" y="526600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18379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369165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 rot="10800000">
            <a:off x="369166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369164" y="5935180"/>
            <a:ext cx="11459847" cy="621927"/>
          </a:xfrm>
          <a:prstGeom prst="roundRect">
            <a:avLst>
              <a:gd name="adj" fmla="val 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818363" y="6032005"/>
            <a:ext cx="10565130" cy="4248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solidFill>
                  <a:srgbClr val="FBFAFA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通过变异分析识别改进机会，提升过程稳定性和能力指数</a:t>
            </a:r>
            <a:endParaRPr lang="en-US" sz="1400">
              <a:solidFill>
                <a:srgbClr val="FBFAFA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4609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6F9F6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普通原因变异</a:t>
            </a:r>
            <a:endParaRPr lang="en-US" sz="1400">
              <a:solidFill>
                <a:srgbClr val="F6F9F6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3737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BF9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随机波动
固有过程变异
不可归因于特定原因</a:t>
            </a:r>
            <a:endParaRPr lang="en-US" sz="1000">
              <a:solidFill>
                <a:srgbClr val="FBF9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3068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调整设备参数
优化工艺参数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49300" y="4177181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610887" y="4204151"/>
            <a:ext cx="2667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3068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采用防错技术
减少人为干预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9300" y="4875748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601759" y="4902718"/>
            <a:ext cx="27622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369165" y="5680733"/>
            <a:ext cx="2691410" cy="6568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Freeform 16"/>
          <p:cNvSpPr/>
          <p:nvPr/>
        </p:nvSpPr>
        <p:spPr>
          <a:xfrm>
            <a:off x="6216174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17" name="Freeform 17"/>
          <p:cNvSpPr/>
          <p:nvPr/>
        </p:nvSpPr>
        <p:spPr>
          <a:xfrm rot="10800000">
            <a:off x="6216175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6391618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5F6F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趋势性变异</a:t>
            </a:r>
            <a:endParaRPr lang="en-US" sz="1400">
              <a:solidFill>
                <a:srgbClr val="F5F6F4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400746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6F3F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渐进偏移
工具磨损
材料老化</a:t>
            </a:r>
            <a:endParaRPr lang="en-US" sz="1000">
              <a:solidFill>
                <a:srgbClr val="F6F3F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650077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定期设备保养
建立更换标准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6496309" y="4177181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6474012" y="4204151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50077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SPC监控
预测性维护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6496309" y="4875748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5" name="TextBox 25"/>
          <p:cNvSpPr txBox="1"/>
          <p:nvPr/>
        </p:nvSpPr>
        <p:spPr>
          <a:xfrm>
            <a:off x="6474012" y="4902718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8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8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6216174" y="5680733"/>
            <a:ext cx="2691410" cy="6568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7" name="Freeform 27"/>
          <p:cNvSpPr/>
          <p:nvPr/>
        </p:nvSpPr>
        <p:spPr>
          <a:xfrm>
            <a:off x="3292670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28" name="Freeform 28"/>
          <p:cNvSpPr/>
          <p:nvPr/>
        </p:nvSpPr>
        <p:spPr>
          <a:xfrm rot="10800000">
            <a:off x="3292671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3468114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9FB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特殊原因变异</a:t>
            </a:r>
            <a:endParaRPr lang="en-US" sz="1400">
              <a:solidFill>
                <a:srgbClr val="F9FB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477242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BF9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异常波动
可识别原因
需立即干预</a:t>
            </a:r>
            <a:endParaRPr lang="en-US" sz="1000">
              <a:solidFill>
                <a:srgbClr val="FBF9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726573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5Why分析法
鱼骨图分析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>
            <a:off x="3572805" y="4177181"/>
            <a:ext cx="184666" cy="18466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550508" y="4204151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726573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实施控制图
建立报警机制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AutoShape 35"/>
          <p:cNvSpPr/>
          <p:nvPr/>
        </p:nvSpPr>
        <p:spPr>
          <a:xfrm>
            <a:off x="3572805" y="4875748"/>
            <a:ext cx="184666" cy="18466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6" name="TextBox 36"/>
          <p:cNvSpPr txBox="1"/>
          <p:nvPr/>
        </p:nvSpPr>
        <p:spPr>
          <a:xfrm>
            <a:off x="3550508" y="4902718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3286858" y="5680733"/>
            <a:ext cx="2691410" cy="6568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8" name="Freeform 38"/>
          <p:cNvSpPr/>
          <p:nvPr/>
        </p:nvSpPr>
        <p:spPr>
          <a:xfrm rot="10800000">
            <a:off x="9108855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39" name="TextBox 39"/>
          <p:cNvSpPr txBox="1"/>
          <p:nvPr/>
        </p:nvSpPr>
        <p:spPr>
          <a:xfrm>
            <a:off x="9284298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9FB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周期性变异</a:t>
            </a:r>
            <a:endParaRPr lang="en-US" sz="1400">
              <a:solidFill>
                <a:srgbClr val="F9FB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9293426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9F6F6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季节波动
换班差异
环境周期</a:t>
            </a:r>
            <a:endParaRPr lang="en-US" sz="1000">
              <a:solidFill>
                <a:srgbClr val="F9F6F6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542757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时间序列分析
频谱分析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2" name="AutoShape 42"/>
          <p:cNvSpPr/>
          <p:nvPr/>
        </p:nvSpPr>
        <p:spPr>
          <a:xfrm>
            <a:off x="9388989" y="4177181"/>
            <a:ext cx="184666" cy="184666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43" name="TextBox 43"/>
          <p:cNvSpPr txBox="1"/>
          <p:nvPr/>
        </p:nvSpPr>
        <p:spPr>
          <a:xfrm>
            <a:off x="9366692" y="4204151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542757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调整控制限
分层分析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AutoShape 45"/>
          <p:cNvSpPr/>
          <p:nvPr/>
        </p:nvSpPr>
        <p:spPr>
          <a:xfrm>
            <a:off x="9388989" y="4875748"/>
            <a:ext cx="184666" cy="184666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46" name="TextBox 46"/>
          <p:cNvSpPr txBox="1"/>
          <p:nvPr/>
        </p:nvSpPr>
        <p:spPr>
          <a:xfrm>
            <a:off x="9366692" y="4902718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AutoShape 47"/>
          <p:cNvSpPr/>
          <p:nvPr/>
        </p:nvSpPr>
        <p:spPr>
          <a:xfrm>
            <a:off x="9108854" y="5680733"/>
            <a:ext cx="2691410" cy="6568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48" name="AutoShape 48"/>
          <p:cNvSpPr/>
          <p:nvPr/>
        </p:nvSpPr>
        <p:spPr>
          <a:xfrm>
            <a:off x="4294632" y="1043654"/>
            <a:ext cx="687419" cy="687419"/>
          </a:xfrm>
          <a:prstGeom prst="ellipse">
            <a:avLst/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49" name="AutoShape 49"/>
          <p:cNvSpPr/>
          <p:nvPr/>
        </p:nvSpPr>
        <p:spPr>
          <a:xfrm>
            <a:off x="10110788" y="1043654"/>
            <a:ext cx="687419" cy="687419"/>
          </a:xfrm>
          <a:prstGeom prst="ellipse">
            <a:avLst/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50" name="TextBox 5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过程变异类型与原因分析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Freeform 51"/>
          <p:cNvSpPr/>
          <p:nvPr/>
        </p:nvSpPr>
        <p:spPr>
          <a:xfrm>
            <a:off x="10242715" y="1189396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BF9F9">
              <a:alpha val="100000"/>
            </a:srgbClr>
          </a:solidFill>
        </p:spPr>
      </p:sp>
      <p:sp>
        <p:nvSpPr>
          <p:cNvPr id="52" name="Freeform 52"/>
          <p:cNvSpPr/>
          <p:nvPr/>
        </p:nvSpPr>
        <p:spPr>
          <a:xfrm>
            <a:off x="4426532" y="1189396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BF8F8">
              <a:alpha val="100000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1371124" y="1041273"/>
            <a:ext cx="687419" cy="687419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54" name="Freeform 54"/>
          <p:cNvSpPr/>
          <p:nvPr/>
        </p:nvSpPr>
        <p:spPr>
          <a:xfrm>
            <a:off x="1588865" y="1229963"/>
            <a:ext cx="285655" cy="340043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5" name="AutoShape 55"/>
          <p:cNvSpPr/>
          <p:nvPr/>
        </p:nvSpPr>
        <p:spPr>
          <a:xfrm>
            <a:off x="3637121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56" name="TextBox 56"/>
          <p:cNvSpPr txBox="1"/>
          <p:nvPr/>
        </p:nvSpPr>
        <p:spPr>
          <a:xfrm>
            <a:off x="3936111" y="3623691"/>
            <a:ext cx="1664399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改进策略：根源分析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7" name="AutoShape 57"/>
          <p:cNvSpPr/>
          <p:nvPr/>
        </p:nvSpPr>
        <p:spPr>
          <a:xfrm>
            <a:off x="3684746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58" name="Freeform 58"/>
          <p:cNvSpPr/>
          <p:nvPr/>
        </p:nvSpPr>
        <p:spPr>
          <a:xfrm rot="2700000">
            <a:off x="3780568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59" name="AutoShape 59"/>
          <p:cNvSpPr/>
          <p:nvPr/>
        </p:nvSpPr>
        <p:spPr>
          <a:xfrm>
            <a:off x="9453276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60" name="TextBox 60"/>
          <p:cNvSpPr txBox="1"/>
          <p:nvPr/>
        </p:nvSpPr>
        <p:spPr>
          <a:xfrm>
            <a:off x="9752362" y="3623691"/>
            <a:ext cx="1664303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改进策略：模式识别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1" name="AutoShape 61"/>
          <p:cNvSpPr/>
          <p:nvPr/>
        </p:nvSpPr>
        <p:spPr>
          <a:xfrm>
            <a:off x="9500997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62" name="Freeform 62"/>
          <p:cNvSpPr/>
          <p:nvPr/>
        </p:nvSpPr>
        <p:spPr>
          <a:xfrm rot="2700000">
            <a:off x="9596724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solidFill>
            <a:srgbClr val="007C85">
              <a:alpha val="0"/>
            </a:srgbClr>
          </a:solidFill>
          <a:ln w="381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63" name="AutoShape 63"/>
          <p:cNvSpPr/>
          <p:nvPr/>
        </p:nvSpPr>
        <p:spPr>
          <a:xfrm>
            <a:off x="7218140" y="1041273"/>
            <a:ext cx="687419" cy="687419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4" name="Freeform 64"/>
          <p:cNvSpPr/>
          <p:nvPr/>
        </p:nvSpPr>
        <p:spPr>
          <a:xfrm>
            <a:off x="7435882" y="1229963"/>
            <a:ext cx="285655" cy="340043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65" name="AutoShape 65"/>
          <p:cNvSpPr/>
          <p:nvPr/>
        </p:nvSpPr>
        <p:spPr>
          <a:xfrm>
            <a:off x="713613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6" name="TextBox 66"/>
          <p:cNvSpPr txBox="1"/>
          <p:nvPr/>
        </p:nvSpPr>
        <p:spPr>
          <a:xfrm>
            <a:off x="1012603" y="3623691"/>
            <a:ext cx="1619441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改进策略：过程优化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7" name="AutoShape 67"/>
          <p:cNvSpPr/>
          <p:nvPr/>
        </p:nvSpPr>
        <p:spPr>
          <a:xfrm>
            <a:off x="761238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68" name="Freeform 68"/>
          <p:cNvSpPr/>
          <p:nvPr/>
        </p:nvSpPr>
        <p:spPr>
          <a:xfrm rot="2700000">
            <a:off x="857060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9" name="AutoShape 69"/>
          <p:cNvSpPr/>
          <p:nvPr/>
        </p:nvSpPr>
        <p:spPr>
          <a:xfrm>
            <a:off x="6560630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70" name="TextBox 70"/>
          <p:cNvSpPr txBox="1"/>
          <p:nvPr/>
        </p:nvSpPr>
        <p:spPr>
          <a:xfrm>
            <a:off x="6859619" y="3623691"/>
            <a:ext cx="1619441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改进策略：预防维护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1" name="AutoShape 71"/>
          <p:cNvSpPr/>
          <p:nvPr/>
        </p:nvSpPr>
        <p:spPr>
          <a:xfrm>
            <a:off x="6608255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72" name="Freeform 72"/>
          <p:cNvSpPr/>
          <p:nvPr/>
        </p:nvSpPr>
        <p:spPr>
          <a:xfrm rot="2700000">
            <a:off x="6704076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9437" y="4255117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8061524" y="4255117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194952" y="4255117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8112652" y="1525054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246081" y="1525054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400566" y="1525054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正态分布与统计量基础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926519" y="114879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624948" y="1815546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正态分布特征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8352" y="2405129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钟形对称曲线，由均值μ和标准差σ完全确定，涵盖68-95-99.7%经验法则的实际应用场景。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58413" y="1117066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782367" y="114879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4480796" y="1815546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中心极限定理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74199" y="2405129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无论原始分布形态如何，样本均值分布随样本量增大趋近正态分布，这是控制图的理论基础。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714261" y="1117066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9628970" y="114879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8327399" y="1815546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统计量计算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220802" y="2405129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详细说明均值、极差、移动极差、标准差等统计量的计算公式及在Minitab中的实现路径。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560864" y="1117066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883095" y="3866252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581524" y="4533002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分布形态诊断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74928" y="5132111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通过正态概率图、Anderson-Darling检验等方法验证数据正态性，指导后续分析方法选择。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14989" y="383452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5738942" y="3866252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4437371" y="4533002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非正态数据处理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330775" y="5132111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针对偏态/峰态数据介绍Box-Cox变换、Johnson变换等正态化处理方法及其Minitab操作要点。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670836" y="383452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9585545" y="3866252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0" name="TextBox 30"/>
          <p:cNvSpPr txBox="1"/>
          <p:nvPr/>
        </p:nvSpPr>
        <p:spPr>
          <a:xfrm>
            <a:off x="8283974" y="4533002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过程能力分析前提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177378" y="5132111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强调正态性检验、稳定性验证、数据独立性三大前提条件对过程能力分析的准确性影响。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517439" y="383452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56" name="AutoShape 2"/>
          <p:cNvSpPr/>
          <p:nvPr/>
        </p:nvSpPr>
        <p:spPr>
          <a:xfrm>
            <a:off x="10645094" y="5837420"/>
            <a:ext cx="365876" cy="365876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57" name="AutoShape 3"/>
          <p:cNvSpPr/>
          <p:nvPr/>
        </p:nvSpPr>
        <p:spPr>
          <a:xfrm flipV="1">
            <a:off x="11065590" y="5837420"/>
            <a:ext cx="365876" cy="365876"/>
          </a:xfrm>
          <a:prstGeom prst="rect">
            <a:avLst/>
          </a:prstGeom>
          <a:solidFill>
            <a:schemeClr val="l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>
            <a:off x="10787437" y="5934482"/>
            <a:ext cx="83013" cy="83014"/>
          </a:xfrm>
          <a:prstGeom prst="line">
            <a:avLst/>
          </a:prstGeom>
          <a:ln w="22225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5" name="Connector 5"/>
          <p:cNvCxnSpPr/>
          <p:nvPr/>
        </p:nvCxnSpPr>
        <p:spPr>
          <a:xfrm flipV="1">
            <a:off x="10785607" y="6023221"/>
            <a:ext cx="83013" cy="83014"/>
          </a:xfrm>
          <a:prstGeom prst="line">
            <a:avLst/>
          </a:prstGeom>
          <a:ln w="22225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 flipV="1">
            <a:off x="11206110" y="5934482"/>
            <a:ext cx="83013" cy="83014"/>
          </a:xfrm>
          <a:prstGeom prst="line">
            <a:avLst/>
          </a:prstGeom>
          <a:ln w="222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or 7"/>
          <p:cNvCxnSpPr/>
          <p:nvPr/>
        </p:nvCxnSpPr>
        <p:spPr>
          <a:xfrm>
            <a:off x="11207940" y="6023221"/>
            <a:ext cx="83013" cy="83014"/>
          </a:xfrm>
          <a:prstGeom prst="line">
            <a:avLst/>
          </a:prstGeom>
          <a:ln w="222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0063" name="Freeform 8"/>
          <p:cNvSpPr/>
          <p:nvPr/>
        </p:nvSpPr>
        <p:spPr>
          <a:xfrm flipH="1">
            <a:off x="10500003" y="1517904"/>
            <a:ext cx="829728" cy="280275"/>
          </a:xfrm>
          <a:custGeom>
            <a:avLst/>
            <a:gdLst/>
            <a:ahLst/>
            <a:cxnLst/>
            <a:rect l="l" t="t" r="r" b="b"/>
            <a:pathLst>
              <a:path w="1954210" h="1147870">
                <a:moveTo>
                  <a:pt x="985324" y="0"/>
                </a:moveTo>
                <a:lnTo>
                  <a:pt x="1280281" y="0"/>
                </a:lnTo>
                <a:lnTo>
                  <a:pt x="1462005" y="574392"/>
                </a:lnTo>
                <a:lnTo>
                  <a:pt x="1280281" y="1147870"/>
                </a:lnTo>
                <a:lnTo>
                  <a:pt x="985324" y="1147870"/>
                </a:lnTo>
                <a:lnTo>
                  <a:pt x="1167960" y="574392"/>
                </a:lnTo>
                <a:close/>
              </a:path>
              <a:path w="1954210" h="1147870">
                <a:moveTo>
                  <a:pt x="0" y="0"/>
                </a:moveTo>
                <a:lnTo>
                  <a:pt x="294045" y="0"/>
                </a:lnTo>
                <a:lnTo>
                  <a:pt x="475768" y="574392"/>
                </a:lnTo>
                <a:lnTo>
                  <a:pt x="294045" y="1147870"/>
                </a:lnTo>
                <a:lnTo>
                  <a:pt x="0" y="1147870"/>
                </a:lnTo>
                <a:lnTo>
                  <a:pt x="181724" y="574392"/>
                </a:lnTo>
                <a:close/>
              </a:path>
              <a:path w="1954210" h="1147870">
                <a:moveTo>
                  <a:pt x="493118" y="0"/>
                </a:moveTo>
                <a:lnTo>
                  <a:pt x="787163" y="0"/>
                </a:lnTo>
                <a:lnTo>
                  <a:pt x="968886" y="574392"/>
                </a:lnTo>
                <a:lnTo>
                  <a:pt x="787163" y="1147870"/>
                </a:lnTo>
                <a:lnTo>
                  <a:pt x="493118" y="1147870"/>
                </a:lnTo>
                <a:lnTo>
                  <a:pt x="674842" y="574392"/>
                </a:lnTo>
                <a:close/>
              </a:path>
              <a:path w="1954210" h="1147870">
                <a:moveTo>
                  <a:pt x="1478442" y="0"/>
                </a:moveTo>
                <a:lnTo>
                  <a:pt x="1772486" y="0"/>
                </a:lnTo>
                <a:lnTo>
                  <a:pt x="1954210" y="574392"/>
                </a:lnTo>
                <a:lnTo>
                  <a:pt x="1772486" y="1147870"/>
                </a:lnTo>
                <a:lnTo>
                  <a:pt x="1478442" y="1147870"/>
                </a:lnTo>
                <a:lnTo>
                  <a:pt x="1660166" y="574392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  <p:txBody>
          <a:bodyPr vert="horz" wrap="square" rtlCol="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</p:sp>
      <p:sp>
        <p:nvSpPr>
          <p:cNvPr id="900064" name="Freeform 9"/>
          <p:cNvSpPr/>
          <p:nvPr/>
        </p:nvSpPr>
        <p:spPr>
          <a:xfrm flipH="1">
            <a:off x="4751088" y="2447247"/>
            <a:ext cx="1672266" cy="549270"/>
          </a:xfrm>
          <a:custGeom>
            <a:avLst/>
            <a:gdLst/>
            <a:ahLst/>
            <a:cxnLst/>
            <a:rect l="l" t="t" r="r" b="b"/>
            <a:pathLst>
              <a:path w="1108502" h="364097">
                <a:moveTo>
                  <a:pt x="64839" y="32419"/>
                </a:moveTo>
                <a:cubicBezTo>
                  <a:pt x="64839" y="49876"/>
                  <a:pt x="49876" y="64839"/>
                  <a:pt x="32420" y="64839"/>
                </a:cubicBezTo>
                <a:cubicBezTo>
                  <a:pt x="14963" y="64839"/>
                  <a:pt x="0" y="49876"/>
                  <a:pt x="0" y="32419"/>
                </a:cubicBezTo>
                <a:cubicBezTo>
                  <a:pt x="0" y="14963"/>
                  <a:pt x="14963" y="0"/>
                  <a:pt x="32420" y="0"/>
                </a:cubicBezTo>
                <a:cubicBezTo>
                  <a:pt x="49876" y="1247"/>
                  <a:pt x="64839" y="14963"/>
                  <a:pt x="64839" y="32419"/>
                </a:cubicBezTo>
                <a:close/>
              </a:path>
              <a:path w="1108502" h="364097">
                <a:moveTo>
                  <a:pt x="180802" y="1247"/>
                </a:moveTo>
                <a:cubicBezTo>
                  <a:pt x="163345" y="1247"/>
                  <a:pt x="148382" y="16210"/>
                  <a:pt x="148382" y="33666"/>
                </a:cubicBezTo>
                <a:cubicBezTo>
                  <a:pt x="148382" y="51123"/>
                  <a:pt x="163345" y="66086"/>
                  <a:pt x="180802" y="66086"/>
                </a:cubicBezTo>
                <a:cubicBezTo>
                  <a:pt x="198258" y="66086"/>
                  <a:pt x="213222" y="51123"/>
                  <a:pt x="213222" y="33666"/>
                </a:cubicBezTo>
                <a:cubicBezTo>
                  <a:pt x="213222" y="14963"/>
                  <a:pt x="199505" y="1247"/>
                  <a:pt x="180802" y="1247"/>
                </a:cubicBezTo>
                <a:close/>
              </a:path>
              <a:path w="1108502" h="364097">
                <a:moveTo>
                  <a:pt x="64839" y="182048"/>
                </a:moveTo>
                <a:cubicBezTo>
                  <a:pt x="64839" y="164592"/>
                  <a:pt x="49876" y="149629"/>
                  <a:pt x="32420" y="149629"/>
                </a:cubicBezTo>
                <a:cubicBezTo>
                  <a:pt x="14963" y="149629"/>
                  <a:pt x="0" y="164592"/>
                  <a:pt x="0" y="182048"/>
                </a:cubicBezTo>
                <a:cubicBezTo>
                  <a:pt x="0" y="199505"/>
                  <a:pt x="14963" y="214468"/>
                  <a:pt x="32420" y="214468"/>
                </a:cubicBezTo>
                <a:cubicBezTo>
                  <a:pt x="49876" y="214468"/>
                  <a:pt x="64839" y="199505"/>
                  <a:pt x="64839" y="182048"/>
                </a:cubicBezTo>
                <a:close/>
              </a:path>
              <a:path w="1108502" h="364097">
                <a:moveTo>
                  <a:pt x="330431" y="1247"/>
                </a:moveTo>
                <a:cubicBezTo>
                  <a:pt x="312974" y="1247"/>
                  <a:pt x="298011" y="16210"/>
                  <a:pt x="298011" y="33666"/>
                </a:cubicBezTo>
                <a:cubicBezTo>
                  <a:pt x="298011" y="51123"/>
                  <a:pt x="312974" y="66086"/>
                  <a:pt x="330431" y="66086"/>
                </a:cubicBezTo>
                <a:cubicBezTo>
                  <a:pt x="347888" y="66086"/>
                  <a:pt x="362851" y="51123"/>
                  <a:pt x="362851" y="33666"/>
                </a:cubicBezTo>
                <a:cubicBezTo>
                  <a:pt x="362851" y="14963"/>
                  <a:pt x="347888" y="1247"/>
                  <a:pt x="330431" y="1247"/>
                </a:cubicBezTo>
                <a:close/>
              </a:path>
              <a:path w="1108502" h="364097">
                <a:moveTo>
                  <a:pt x="480060" y="1247"/>
                </a:moveTo>
                <a:cubicBezTo>
                  <a:pt x="462603" y="1247"/>
                  <a:pt x="447640" y="16210"/>
                  <a:pt x="447640" y="33666"/>
                </a:cubicBezTo>
                <a:cubicBezTo>
                  <a:pt x="447640" y="51123"/>
                  <a:pt x="462603" y="66086"/>
                  <a:pt x="480060" y="66086"/>
                </a:cubicBezTo>
                <a:cubicBezTo>
                  <a:pt x="497517" y="66086"/>
                  <a:pt x="512480" y="51123"/>
                  <a:pt x="512480" y="33666"/>
                </a:cubicBezTo>
                <a:cubicBezTo>
                  <a:pt x="511233" y="14963"/>
                  <a:pt x="497517" y="1247"/>
                  <a:pt x="480060" y="1247"/>
                </a:cubicBezTo>
                <a:close/>
              </a:path>
              <a:path w="1108502" h="364097">
                <a:moveTo>
                  <a:pt x="628442" y="1247"/>
                </a:moveTo>
                <a:cubicBezTo>
                  <a:pt x="610985" y="1247"/>
                  <a:pt x="596022" y="16210"/>
                  <a:pt x="596022" y="33666"/>
                </a:cubicBezTo>
                <a:cubicBezTo>
                  <a:pt x="596022" y="51123"/>
                  <a:pt x="610985" y="66086"/>
                  <a:pt x="628442" y="66086"/>
                </a:cubicBezTo>
                <a:cubicBezTo>
                  <a:pt x="645899" y="66086"/>
                  <a:pt x="660862" y="51123"/>
                  <a:pt x="660862" y="33666"/>
                </a:cubicBezTo>
                <a:cubicBezTo>
                  <a:pt x="660862" y="14963"/>
                  <a:pt x="645899" y="1247"/>
                  <a:pt x="628442" y="1247"/>
                </a:cubicBezTo>
                <a:close/>
              </a:path>
              <a:path w="1108502" h="364097">
                <a:moveTo>
                  <a:pt x="778071" y="1247"/>
                </a:moveTo>
                <a:cubicBezTo>
                  <a:pt x="760615" y="1247"/>
                  <a:pt x="745652" y="16210"/>
                  <a:pt x="745652" y="33666"/>
                </a:cubicBezTo>
                <a:cubicBezTo>
                  <a:pt x="745652" y="51123"/>
                  <a:pt x="760615" y="66086"/>
                  <a:pt x="778071" y="66086"/>
                </a:cubicBezTo>
                <a:cubicBezTo>
                  <a:pt x="795528" y="66086"/>
                  <a:pt x="810491" y="51123"/>
                  <a:pt x="810491" y="33666"/>
                </a:cubicBezTo>
                <a:cubicBezTo>
                  <a:pt x="809244" y="14963"/>
                  <a:pt x="795528" y="1247"/>
                  <a:pt x="778071" y="1247"/>
                </a:cubicBezTo>
                <a:close/>
              </a:path>
              <a:path w="1108502" h="364097">
                <a:moveTo>
                  <a:pt x="926453" y="1247"/>
                </a:moveTo>
                <a:cubicBezTo>
                  <a:pt x="908997" y="1247"/>
                  <a:pt x="894034" y="16210"/>
                  <a:pt x="894034" y="33666"/>
                </a:cubicBezTo>
                <a:cubicBezTo>
                  <a:pt x="894034" y="51123"/>
                  <a:pt x="908997" y="66086"/>
                  <a:pt x="926453" y="66086"/>
                </a:cubicBezTo>
                <a:cubicBezTo>
                  <a:pt x="943910" y="66086"/>
                  <a:pt x="958873" y="51123"/>
                  <a:pt x="958873" y="33666"/>
                </a:cubicBezTo>
                <a:cubicBezTo>
                  <a:pt x="958873" y="14963"/>
                  <a:pt x="943910" y="1247"/>
                  <a:pt x="926453" y="1247"/>
                </a:cubicBezTo>
                <a:close/>
              </a:path>
              <a:path w="1108502" h="364097">
                <a:moveTo>
                  <a:pt x="1076082" y="1247"/>
                </a:moveTo>
                <a:cubicBezTo>
                  <a:pt x="1058626" y="1247"/>
                  <a:pt x="1043663" y="16210"/>
                  <a:pt x="1043663" y="33666"/>
                </a:cubicBezTo>
                <a:cubicBezTo>
                  <a:pt x="1043663" y="51123"/>
                  <a:pt x="1058626" y="66086"/>
                  <a:pt x="1076082" y="66086"/>
                </a:cubicBezTo>
                <a:cubicBezTo>
                  <a:pt x="1093539" y="66086"/>
                  <a:pt x="1108503" y="51123"/>
                  <a:pt x="1108503" y="33666"/>
                </a:cubicBezTo>
                <a:cubicBezTo>
                  <a:pt x="1107255" y="14963"/>
                  <a:pt x="1093539" y="1247"/>
                  <a:pt x="1076082" y="1247"/>
                </a:cubicBezTo>
                <a:close/>
              </a:path>
              <a:path w="1108502" h="364097">
                <a:moveTo>
                  <a:pt x="180802" y="149629"/>
                </a:moveTo>
                <a:cubicBezTo>
                  <a:pt x="163345" y="149629"/>
                  <a:pt x="148382" y="164592"/>
                  <a:pt x="148382" y="182048"/>
                </a:cubicBezTo>
                <a:cubicBezTo>
                  <a:pt x="148382" y="199505"/>
                  <a:pt x="163345" y="214468"/>
                  <a:pt x="180802" y="214468"/>
                </a:cubicBezTo>
                <a:cubicBezTo>
                  <a:pt x="198258" y="214468"/>
                  <a:pt x="213222" y="199505"/>
                  <a:pt x="213222" y="182048"/>
                </a:cubicBezTo>
                <a:cubicBezTo>
                  <a:pt x="213222" y="164592"/>
                  <a:pt x="199505" y="149629"/>
                  <a:pt x="180802" y="149629"/>
                </a:cubicBezTo>
                <a:close/>
              </a:path>
              <a:path w="1108502" h="364097">
                <a:moveTo>
                  <a:pt x="330431" y="149629"/>
                </a:moveTo>
                <a:cubicBezTo>
                  <a:pt x="312974" y="149629"/>
                  <a:pt x="298011" y="164592"/>
                  <a:pt x="298011" y="182048"/>
                </a:cubicBezTo>
                <a:cubicBezTo>
                  <a:pt x="298011" y="199505"/>
                  <a:pt x="312974" y="214468"/>
                  <a:pt x="330431" y="214468"/>
                </a:cubicBezTo>
                <a:cubicBezTo>
                  <a:pt x="347888" y="214468"/>
                  <a:pt x="362851" y="199505"/>
                  <a:pt x="362851" y="182048"/>
                </a:cubicBezTo>
                <a:cubicBezTo>
                  <a:pt x="362851" y="164592"/>
                  <a:pt x="347888" y="149629"/>
                  <a:pt x="330431" y="149629"/>
                </a:cubicBezTo>
                <a:close/>
              </a:path>
              <a:path w="1108502" h="364097">
                <a:moveTo>
                  <a:pt x="480060" y="149629"/>
                </a:moveTo>
                <a:cubicBezTo>
                  <a:pt x="462603" y="149629"/>
                  <a:pt x="447640" y="164592"/>
                  <a:pt x="447640" y="182048"/>
                </a:cubicBezTo>
                <a:cubicBezTo>
                  <a:pt x="447640" y="199505"/>
                  <a:pt x="462603" y="214468"/>
                  <a:pt x="480060" y="214468"/>
                </a:cubicBezTo>
                <a:cubicBezTo>
                  <a:pt x="497517" y="214468"/>
                  <a:pt x="512480" y="199505"/>
                  <a:pt x="512480" y="182048"/>
                </a:cubicBezTo>
                <a:cubicBezTo>
                  <a:pt x="512480" y="164592"/>
                  <a:pt x="497517" y="149629"/>
                  <a:pt x="480060" y="149629"/>
                </a:cubicBezTo>
                <a:close/>
              </a:path>
              <a:path w="1108502" h="364097">
                <a:moveTo>
                  <a:pt x="628442" y="149629"/>
                </a:moveTo>
                <a:cubicBezTo>
                  <a:pt x="610985" y="149629"/>
                  <a:pt x="596022" y="164592"/>
                  <a:pt x="596022" y="182048"/>
                </a:cubicBezTo>
                <a:cubicBezTo>
                  <a:pt x="596022" y="199505"/>
                  <a:pt x="610985" y="214468"/>
                  <a:pt x="628442" y="214468"/>
                </a:cubicBezTo>
                <a:cubicBezTo>
                  <a:pt x="645899" y="214468"/>
                  <a:pt x="660862" y="199505"/>
                  <a:pt x="660862" y="182048"/>
                </a:cubicBezTo>
                <a:cubicBezTo>
                  <a:pt x="660862" y="164592"/>
                  <a:pt x="645899" y="149629"/>
                  <a:pt x="628442" y="149629"/>
                </a:cubicBezTo>
                <a:close/>
              </a:path>
              <a:path w="1108502" h="364097">
                <a:moveTo>
                  <a:pt x="778071" y="149629"/>
                </a:moveTo>
                <a:cubicBezTo>
                  <a:pt x="760615" y="149629"/>
                  <a:pt x="745652" y="164592"/>
                  <a:pt x="745652" y="182048"/>
                </a:cubicBezTo>
                <a:cubicBezTo>
                  <a:pt x="745652" y="199505"/>
                  <a:pt x="760615" y="214468"/>
                  <a:pt x="778071" y="214468"/>
                </a:cubicBezTo>
                <a:cubicBezTo>
                  <a:pt x="795528" y="214468"/>
                  <a:pt x="810491" y="199505"/>
                  <a:pt x="810491" y="182048"/>
                </a:cubicBezTo>
                <a:cubicBezTo>
                  <a:pt x="810491" y="164592"/>
                  <a:pt x="795528" y="149629"/>
                  <a:pt x="778071" y="149629"/>
                </a:cubicBezTo>
                <a:close/>
              </a:path>
              <a:path w="1108502" h="364097">
                <a:moveTo>
                  <a:pt x="926453" y="149629"/>
                </a:moveTo>
                <a:cubicBezTo>
                  <a:pt x="908997" y="149629"/>
                  <a:pt x="894034" y="164592"/>
                  <a:pt x="894034" y="182048"/>
                </a:cubicBezTo>
                <a:cubicBezTo>
                  <a:pt x="894034" y="199505"/>
                  <a:pt x="908997" y="214468"/>
                  <a:pt x="926453" y="214468"/>
                </a:cubicBezTo>
                <a:cubicBezTo>
                  <a:pt x="943910" y="214468"/>
                  <a:pt x="958873" y="199505"/>
                  <a:pt x="958873" y="182048"/>
                </a:cubicBezTo>
                <a:cubicBezTo>
                  <a:pt x="958873" y="164592"/>
                  <a:pt x="943910" y="149629"/>
                  <a:pt x="926453" y="149629"/>
                </a:cubicBezTo>
                <a:close/>
              </a:path>
              <a:path w="1108502" h="364097">
                <a:moveTo>
                  <a:pt x="1076082" y="149629"/>
                </a:moveTo>
                <a:cubicBezTo>
                  <a:pt x="1058626" y="149629"/>
                  <a:pt x="1043663" y="164592"/>
                  <a:pt x="1043663" y="182048"/>
                </a:cubicBezTo>
                <a:cubicBezTo>
                  <a:pt x="1043663" y="199505"/>
                  <a:pt x="1058626" y="214468"/>
                  <a:pt x="1076082" y="214468"/>
                </a:cubicBezTo>
                <a:cubicBezTo>
                  <a:pt x="1093539" y="214468"/>
                  <a:pt x="1108503" y="199505"/>
                  <a:pt x="1108503" y="182048"/>
                </a:cubicBezTo>
                <a:cubicBezTo>
                  <a:pt x="1108503" y="164592"/>
                  <a:pt x="1093539" y="149629"/>
                  <a:pt x="1076082" y="149629"/>
                </a:cubicBezTo>
                <a:close/>
              </a:path>
              <a:path w="1108502" h="364097">
                <a:moveTo>
                  <a:pt x="32420" y="299258"/>
                </a:moveTo>
                <a:cubicBezTo>
                  <a:pt x="14963" y="299258"/>
                  <a:pt x="0" y="314221"/>
                  <a:pt x="0" y="331678"/>
                </a:cubicBezTo>
                <a:cubicBezTo>
                  <a:pt x="0" y="349135"/>
                  <a:pt x="14963" y="364097"/>
                  <a:pt x="32420" y="364097"/>
                </a:cubicBezTo>
                <a:cubicBezTo>
                  <a:pt x="49876" y="364097"/>
                  <a:pt x="64839" y="349135"/>
                  <a:pt x="64839" y="331678"/>
                </a:cubicBezTo>
                <a:cubicBezTo>
                  <a:pt x="64839" y="314221"/>
                  <a:pt x="49876" y="299258"/>
                  <a:pt x="32420" y="299258"/>
                </a:cubicBezTo>
                <a:close/>
              </a:path>
              <a:path w="1108502" h="364097">
                <a:moveTo>
                  <a:pt x="180802" y="299258"/>
                </a:moveTo>
                <a:cubicBezTo>
                  <a:pt x="163345" y="299258"/>
                  <a:pt x="148382" y="314221"/>
                  <a:pt x="148382" y="331678"/>
                </a:cubicBezTo>
                <a:cubicBezTo>
                  <a:pt x="148382" y="349135"/>
                  <a:pt x="163345" y="364097"/>
                  <a:pt x="180802" y="364097"/>
                </a:cubicBezTo>
                <a:cubicBezTo>
                  <a:pt x="198258" y="364097"/>
                  <a:pt x="213222" y="349135"/>
                  <a:pt x="213222" y="331678"/>
                </a:cubicBezTo>
                <a:cubicBezTo>
                  <a:pt x="213222" y="314221"/>
                  <a:pt x="199505" y="299258"/>
                  <a:pt x="180802" y="299258"/>
                </a:cubicBezTo>
                <a:close/>
              </a:path>
              <a:path w="1108502" h="364097">
                <a:moveTo>
                  <a:pt x="330431" y="299258"/>
                </a:moveTo>
                <a:cubicBezTo>
                  <a:pt x="312974" y="299258"/>
                  <a:pt x="298011" y="314221"/>
                  <a:pt x="298011" y="331678"/>
                </a:cubicBezTo>
                <a:cubicBezTo>
                  <a:pt x="298011" y="349135"/>
                  <a:pt x="312974" y="364097"/>
                  <a:pt x="330431" y="364097"/>
                </a:cubicBezTo>
                <a:cubicBezTo>
                  <a:pt x="347888" y="364097"/>
                  <a:pt x="362851" y="349135"/>
                  <a:pt x="362851" y="331678"/>
                </a:cubicBezTo>
                <a:cubicBezTo>
                  <a:pt x="362851" y="314221"/>
                  <a:pt x="347888" y="299258"/>
                  <a:pt x="330431" y="299258"/>
                </a:cubicBezTo>
                <a:close/>
              </a:path>
              <a:path w="1108502" h="364097">
                <a:moveTo>
                  <a:pt x="480060" y="299258"/>
                </a:moveTo>
                <a:cubicBezTo>
                  <a:pt x="462603" y="299258"/>
                  <a:pt x="447640" y="314221"/>
                  <a:pt x="447640" y="331678"/>
                </a:cubicBezTo>
                <a:cubicBezTo>
                  <a:pt x="447640" y="349135"/>
                  <a:pt x="462603" y="364097"/>
                  <a:pt x="480060" y="364097"/>
                </a:cubicBezTo>
                <a:cubicBezTo>
                  <a:pt x="497517" y="364097"/>
                  <a:pt x="512480" y="349135"/>
                  <a:pt x="512480" y="331678"/>
                </a:cubicBezTo>
                <a:cubicBezTo>
                  <a:pt x="512480" y="314221"/>
                  <a:pt x="497517" y="299258"/>
                  <a:pt x="480060" y="299258"/>
                </a:cubicBezTo>
                <a:close/>
              </a:path>
              <a:path w="1108502" h="364097">
                <a:moveTo>
                  <a:pt x="628442" y="299258"/>
                </a:moveTo>
                <a:cubicBezTo>
                  <a:pt x="610985" y="299258"/>
                  <a:pt x="596022" y="314221"/>
                  <a:pt x="596022" y="331678"/>
                </a:cubicBezTo>
                <a:cubicBezTo>
                  <a:pt x="596022" y="349135"/>
                  <a:pt x="610985" y="364097"/>
                  <a:pt x="628442" y="364097"/>
                </a:cubicBezTo>
                <a:cubicBezTo>
                  <a:pt x="645899" y="364097"/>
                  <a:pt x="660862" y="349135"/>
                  <a:pt x="660862" y="331678"/>
                </a:cubicBezTo>
                <a:cubicBezTo>
                  <a:pt x="660862" y="314221"/>
                  <a:pt x="645899" y="299258"/>
                  <a:pt x="628442" y="299258"/>
                </a:cubicBezTo>
                <a:close/>
              </a:path>
              <a:path w="1108502" h="364097">
                <a:moveTo>
                  <a:pt x="778071" y="299258"/>
                </a:moveTo>
                <a:cubicBezTo>
                  <a:pt x="760615" y="299258"/>
                  <a:pt x="745652" y="314221"/>
                  <a:pt x="745652" y="331678"/>
                </a:cubicBezTo>
                <a:cubicBezTo>
                  <a:pt x="745652" y="349135"/>
                  <a:pt x="760615" y="364097"/>
                  <a:pt x="778071" y="364097"/>
                </a:cubicBezTo>
                <a:cubicBezTo>
                  <a:pt x="795528" y="364097"/>
                  <a:pt x="810491" y="349135"/>
                  <a:pt x="810491" y="331678"/>
                </a:cubicBezTo>
                <a:cubicBezTo>
                  <a:pt x="810491" y="314221"/>
                  <a:pt x="795528" y="299258"/>
                  <a:pt x="778071" y="299258"/>
                </a:cubicBezTo>
                <a:close/>
              </a:path>
              <a:path w="1108502" h="364097">
                <a:moveTo>
                  <a:pt x="926453" y="299258"/>
                </a:moveTo>
                <a:cubicBezTo>
                  <a:pt x="908997" y="299258"/>
                  <a:pt x="894034" y="314221"/>
                  <a:pt x="894034" y="331678"/>
                </a:cubicBezTo>
                <a:cubicBezTo>
                  <a:pt x="894034" y="349135"/>
                  <a:pt x="908997" y="364097"/>
                  <a:pt x="926453" y="364097"/>
                </a:cubicBezTo>
                <a:cubicBezTo>
                  <a:pt x="943910" y="364097"/>
                  <a:pt x="958873" y="349135"/>
                  <a:pt x="958873" y="331678"/>
                </a:cubicBezTo>
                <a:cubicBezTo>
                  <a:pt x="958873" y="314221"/>
                  <a:pt x="943910" y="299258"/>
                  <a:pt x="926453" y="299258"/>
                </a:cubicBezTo>
                <a:close/>
              </a:path>
              <a:path w="1108502" h="364097">
                <a:moveTo>
                  <a:pt x="1076082" y="299258"/>
                </a:moveTo>
                <a:cubicBezTo>
                  <a:pt x="1058626" y="299258"/>
                  <a:pt x="1043663" y="314221"/>
                  <a:pt x="1043663" y="331678"/>
                </a:cubicBezTo>
                <a:cubicBezTo>
                  <a:pt x="1043663" y="349135"/>
                  <a:pt x="1058626" y="364097"/>
                  <a:pt x="1076082" y="364097"/>
                </a:cubicBezTo>
                <a:cubicBezTo>
                  <a:pt x="1093539" y="364097"/>
                  <a:pt x="1108503" y="349135"/>
                  <a:pt x="1108503" y="331678"/>
                </a:cubicBezTo>
                <a:cubicBezTo>
                  <a:pt x="1108503" y="314221"/>
                  <a:pt x="1093539" y="299258"/>
                  <a:pt x="1076082" y="299258"/>
                </a:cubicBezTo>
              </a:path>
            </a:pathLst>
          </a:custGeom>
          <a:gradFill>
            <a:gsLst>
              <a:gs pos="18000">
                <a:schemeClr val="accent1">
                  <a:alpha val="100000"/>
                </a:schemeClr>
              </a:gs>
              <a:gs pos="83000">
                <a:schemeClr val="accent1">
                  <a:alpha val="100000"/>
                  <a:lumMod val="40000"/>
                  <a:lumOff val="60000"/>
                </a:schemeClr>
              </a:gs>
            </a:gsLst>
            <a:lin ang="0"/>
          </a:gradFill>
        </p:spPr>
        <p:txBody>
          <a:bodyPr vert="horz" wrap="square" rtlCol="0" anchor="ctr" anchorCtr="0">
            <a:noAutofit/>
          </a:bodyPr>
          <a:lstStyle/>
          <a:p>
            <a:pPr algn="l">
              <a:defRPr/>
            </a:pPr>
            <a:endParaRPr lang="en-US" sz="1100"/>
          </a:p>
        </p:txBody>
      </p:sp>
      <p:sp>
        <p:nvSpPr>
          <p:cNvPr id="900076" name="AutoShape 10"/>
          <p:cNvSpPr/>
          <p:nvPr/>
        </p:nvSpPr>
        <p:spPr>
          <a:xfrm flipH="1">
            <a:off x="7209387" y="2769571"/>
            <a:ext cx="3530600" cy="285537"/>
          </a:xfrm>
          <a:prstGeom prst="rect">
            <a:avLst/>
          </a:prstGeom>
          <a:gradFill>
            <a:gsLst>
              <a:gs pos="0">
                <a:schemeClr val="accent1">
                  <a:alpha val="100000"/>
                  <a:lumMod val="60000"/>
                  <a:lumOff val="40000"/>
                </a:schemeClr>
              </a:gs>
              <a:gs pos="100000">
                <a:schemeClr val="accent1">
                  <a:alpha val="100000"/>
                  <a:lumMod val="60000"/>
                  <a:lumOff val="40000"/>
                </a:schemeClr>
              </a:gs>
            </a:gsLst>
            <a:lin ang="0"/>
          </a:gra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78" name="TextBox 11"/>
          <p:cNvSpPr txBox="1"/>
          <p:nvPr/>
        </p:nvSpPr>
        <p:spPr>
          <a:xfrm flipH="1">
            <a:off x="7209386" y="1919394"/>
            <a:ext cx="2853996" cy="12239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Part.</a:t>
            </a:r>
            <a:endParaRPr lang="en-US" sz="6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00081" name="TextBox 12"/>
          <p:cNvSpPr txBox="1"/>
          <p:nvPr/>
        </p:nvSpPr>
        <p:spPr>
          <a:xfrm flipH="1">
            <a:off x="5881179" y="3081881"/>
            <a:ext cx="5448551" cy="121809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控制图原理与应用</a:t>
            </a:r>
            <a:endParaRPr lang="en-US" sz="3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00083" name="TextBox 13"/>
          <p:cNvSpPr txBox="1"/>
          <p:nvPr/>
        </p:nvSpPr>
        <p:spPr>
          <a:xfrm flipH="1">
            <a:off x="8764333" y="1919394"/>
            <a:ext cx="2565398" cy="12239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6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4" name="Connector 14"/>
          <p:cNvCxnSpPr/>
          <p:nvPr/>
        </p:nvCxnSpPr>
        <p:spPr>
          <a:xfrm flipH="1">
            <a:off x="6106075" y="4579041"/>
            <a:ext cx="5100035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5" name="Connector 15"/>
          <p:cNvCxnSpPr/>
          <p:nvPr/>
        </p:nvCxnSpPr>
        <p:spPr>
          <a:xfrm flipH="1">
            <a:off x="6106074" y="1658041"/>
            <a:ext cx="3851442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控制图类型及选用准则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299662" y="1813376"/>
            <a:ext cx="3553224" cy="2114550"/>
          </a:xfrm>
          <a:prstGeom prst="roundRect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8035860" y="1813376"/>
            <a:ext cx="3553224" cy="2114550"/>
          </a:xfrm>
          <a:prstGeom prst="roundRect">
            <a:avLst/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6000"/>
              </a:srgbClr>
            </a:outerShdw>
          </a:effectLst>
        </p:spPr>
      </p:sp>
      <p:sp>
        <p:nvSpPr>
          <p:cNvPr id="5" name="AutoShape 5"/>
          <p:cNvSpPr/>
          <p:nvPr/>
        </p:nvSpPr>
        <p:spPr>
          <a:xfrm>
            <a:off x="584855" y="4100731"/>
            <a:ext cx="3553224" cy="2114550"/>
          </a:xfrm>
          <a:prstGeom prst="roundRect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8035860" y="4100731"/>
            <a:ext cx="3553224" cy="2114550"/>
          </a:xfrm>
          <a:prstGeom prst="roundRect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4299662" y="4100731"/>
            <a:ext cx="3553224" cy="2114550"/>
          </a:xfrm>
          <a:prstGeom prst="roundRect">
            <a:avLst/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6000"/>
              </a:srgbClr>
            </a:outerShdw>
          </a:effectLst>
        </p:spPr>
      </p:sp>
      <p:sp>
        <p:nvSpPr>
          <p:cNvPr id="8" name="AutoShape 8"/>
          <p:cNvSpPr/>
          <p:nvPr/>
        </p:nvSpPr>
        <p:spPr>
          <a:xfrm>
            <a:off x="584855" y="1813376"/>
            <a:ext cx="3553224" cy="2114550"/>
          </a:xfrm>
          <a:prstGeom prst="roundRect">
            <a:avLst/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6000"/>
              </a:srgbClr>
            </a:outerShdw>
          </a:effectLst>
        </p:spPr>
      </p:sp>
      <p:sp>
        <p:nvSpPr>
          <p:cNvPr id="9" name="TextBox 9"/>
          <p:cNvSpPr txBox="1"/>
          <p:nvPr/>
        </p:nvSpPr>
        <p:spPr>
          <a:xfrm>
            <a:off x="8196556" y="2671352"/>
            <a:ext cx="3231832" cy="11421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选用控制图前需进行正态性检验，非正态数据需考虑转换或选用非参数控制图。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96556" y="1948503"/>
            <a:ext cx="2486025" cy="70485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数据分布分析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45551" y="2671352"/>
            <a:ext cx="3231832" cy="11421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适用于连续变量数据，如尺寸、重量、温度等，当数据服从正态分布且样本量较小时优先选用。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5551" y="1948503"/>
            <a:ext cx="2486025" cy="70485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计量型控制图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60358" y="4964947"/>
            <a:ext cx="3231832" cy="11421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短期过程波动分析宜用I-MR图，长期过程稳定性监控适用Xbar-R图。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60358" y="4242098"/>
            <a:ext cx="2486025" cy="70485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过程特性匹配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49025" y="2682199"/>
            <a:ext cx="3231832" cy="11421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适用于离散变量数据，如缺陷数、不合格品率等，根据数据类型可分为P图、U图和C图。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449025" y="1959350"/>
            <a:ext cx="2486025" cy="70485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计数型控制图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67245" y="4964947"/>
            <a:ext cx="3231832" cy="11421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大样本推荐使用Xbar-S图替代Xbar-R图，小样本则优先考虑I-MR图。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67245" y="4242098"/>
            <a:ext cx="2486025" cy="70485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样本容量考量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196556" y="4964947"/>
            <a:ext cx="3231832" cy="11421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当存在多个相关质量特性时，需采用T²控制图等多元控制方法。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184447" y="4242098"/>
            <a:ext cx="2486025" cy="70485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多变量控制图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89345" y="1687996"/>
            <a:ext cx="5229225" cy="3819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Xbar-R图优势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：适用于小样本量，能同时监控过程中心和离散程度，计算简单，实施成本低。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Xbar-S图适用性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：适用于大样本量，用标准差代替极差，变异性监控更精确。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I-MR图特点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：适用于单个测量值或高成本检测，通过移动极差监控相邻样本波动。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P图与C图区别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：P图监控不合格品率，C图监控单位产品缺陷数，适用于不同离散数据场景。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控制图选择原则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：根据数据类型、样本量、检测成本及过程波动来源选择合适的控制图类型。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实际应用案例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：Xbar-R图用于电芯卷绕松紧度检测，I-MR图用于光谱实验室钢成分分析。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571500" y="1857375"/>
          <a:ext cx="5086350" cy="344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50"/>
                <a:gridCol w="1695450"/>
                <a:gridCol w="1695450"/>
              </a:tblGrid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控制图类型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适用场景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主要特点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Xbar-R图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子组样本量较小(2-9)，需同时监控均值和变异性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计算简单，实施成本低，能反映过程中心和离散程度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Xbar-S图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子组样本量较大(≥10)，需更精确监控变异性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用标准差代替极差，适用于大样本量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I-MR图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单个测量值、无法分组，如液体、气体或混合均匀的材料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通过移动极差监控相邻样本波动，适用于高成本或耗时检测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P图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监控不合格品率，适用于离散型数据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直观展示不合格品率变化，适用于质量监控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C图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监控单位产品缺陷数，适用于缺陷数固定的场景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直接反映缺陷数变化，适用于缺陷数固定的生产过程</a:t>
                      </a:r>
                      <a:endParaRPr lang="en-US" sz="1100"/>
                    </a:p>
                  </a:txBody>
                  <a:tcPr anchor="t"/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计量型控制图（Xbar-R, I-MR）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AFBFF"/>
      </a:lt1>
      <a:dk2>
        <a:srgbClr val="313141"/>
      </a:dk2>
      <a:lt2>
        <a:srgbClr val="EDF6FD"/>
      </a:lt2>
      <a:accent1>
        <a:srgbClr val="2D9AEF"/>
      </a:accent1>
      <a:accent2>
        <a:srgbClr val="2D9AEF"/>
      </a:accent2>
      <a:accent3>
        <a:srgbClr val="00B0F0"/>
      </a:accent3>
      <a:accent4>
        <a:srgbClr val="158DEA"/>
      </a:accent4>
      <a:accent5>
        <a:srgbClr val="2789D5"/>
      </a:accent5>
      <a:accent6>
        <a:srgbClr val="0D80DA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2D"/>
      </a:accent1>
      <a:accent2>
        <a:srgbClr val="0079C2"/>
      </a:accent2>
      <a:accent3>
        <a:srgbClr val="FFFFFF"/>
      </a:accent3>
      <a:accent4>
        <a:srgbClr val="000000"/>
      </a:accent4>
      <a:accent5>
        <a:srgbClr val="DBAEAC"/>
      </a:accent5>
      <a:accent6>
        <a:srgbClr val="006CAE"/>
      </a:accent6>
      <a:hlink>
        <a:srgbClr val="0563C1"/>
      </a:hlink>
      <a:folHlink>
        <a:srgbClr val="954F72"/>
      </a:folHlink>
    </a:clrScheme>
    <a:fontScheme name="">
      <a:majorFont>
        <a:latin typeface="Eras Medium ITC"/>
        <a:ea typeface="微软雅黑"/>
        <a:cs typeface=""/>
      </a:majorFont>
      <a:minorFont>
        <a:latin typeface="Eras Medium IT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BE382D"/>
        </a:accent1>
        <a:accent2>
          <a:srgbClr val="0079C2"/>
        </a:accent2>
        <a:accent3>
          <a:srgbClr val="FFFFFF"/>
        </a:accent3>
        <a:accent4>
          <a:srgbClr val="000000"/>
        </a:accent4>
        <a:accent5>
          <a:srgbClr val="DBAEAC"/>
        </a:accent5>
        <a:accent6>
          <a:srgbClr val="006CA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6699</Words>
  <Application>WPS 演示</Application>
  <PresentationFormat>宽屏</PresentationFormat>
  <Paragraphs>700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57" baseType="lpstr">
      <vt:lpstr>Arial</vt:lpstr>
      <vt:lpstr>宋体</vt:lpstr>
      <vt:lpstr>Wingdings</vt:lpstr>
      <vt:lpstr>Noto Sans SC</vt:lpstr>
      <vt:lpstr>Thonburi</vt:lpstr>
      <vt:lpstr>Arial</vt:lpstr>
      <vt:lpstr>等线</vt:lpstr>
      <vt:lpstr>苹方-简</vt:lpstr>
      <vt:lpstr>宋体</vt:lpstr>
      <vt:lpstr>宋体-简</vt:lpstr>
      <vt:lpstr>微软雅黑</vt:lpstr>
      <vt:lpstr>汉仪旗黑</vt:lpstr>
      <vt:lpstr>Arial Unicode MS</vt:lpstr>
      <vt:lpstr>等线 Light</vt:lpstr>
      <vt:lpstr>Calibri</vt:lpstr>
      <vt:lpstr>Helvetica Neue</vt:lpstr>
      <vt:lpstr>Microsoft Yahei</vt:lpstr>
      <vt:lpstr>Microsoft Yahei</vt:lpstr>
      <vt:lpstr>Noto Sans SC</vt:lpstr>
      <vt:lpstr>Eras Medium ITC</vt:lpstr>
      <vt:lpstr>儷宋 Pro</vt:lpstr>
      <vt:lpstr>Eras Light ITC</vt:lpstr>
      <vt:lpstr>Segoe UI</vt:lpstr>
      <vt:lpstr>Office 主题​​</vt:lpstr>
      <vt:lpstr>2_Office 主题</vt:lpstr>
      <vt:lpstr>VDA6.3过程审核实战培训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zhangqishou</dc:creator>
  <cp:lastModifiedBy>王新民</cp:lastModifiedBy>
  <cp:revision>3</cp:revision>
  <dcterms:created xsi:type="dcterms:W3CDTF">2026-03-31T13:49:00Z</dcterms:created>
  <dcterms:modified xsi:type="dcterms:W3CDTF">2026-03-31T13:49:00Z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293cb431f1c0f0243c96f806eeb69cf1_1774964790_2ed961682164c36c68c6ccbf632db3dd","ReservedCode1":"c941156069b3f2cce20afcd4ff90725567bd1ad7d1300e58c01af94ac10a8c74","ContentPropagator":"001191110000802100433B10001","PropagateID":"293cb431f1c0f0243c96f806eeb69cf1_1774964790_2ed961682164c36c68c6ccbf632db3dd","ReservedCode2":"c941156069b3f2cce20afcd4ff90725567bd1ad7d1300e58c01af94ac10a8c74"}</vt:lpwstr>
  </property>
  <property fmtid="{D5CDD505-2E9C-101B-9397-08002B2CF9AE}" pid="3" name="ICV">
    <vt:lpwstr>2210136D6EFB4F9FCCD0CB694879C634_42</vt:lpwstr>
  </property>
  <property fmtid="{D5CDD505-2E9C-101B-9397-08002B2CF9AE}" pid="4" name="KSOProductBuildVer">
    <vt:lpwstr>2052-12.1.23155.23155</vt:lpwstr>
  </property>
</Properties>
</file>