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</p:sldMasterIdLst>
  <p:sldIdLst>
    <p:sldId id="28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5" r:id="rId31"/>
  </p:sldIdLst>
  <p:sldSz cx="12192000" cy="68580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0"/>
    <p:restoredTop sz="94674"/>
  </p:normalViewPr>
  <p:slideViewPr>
    <p:cSldViewPr snapToGrid="0">
      <p:cViewPr varScale="1">
        <p:scale>
          <a:sx n="124" d="100"/>
          <a:sy n="124" d="100"/>
        </p:scale>
        <p:origin x="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hiliangclub.com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eaLnBrk="1" fontAlgn="base" hangingPunct="1"/>
            <a:r>
              <a:rPr lang="zh-CN" altLang="en-US" strike="noStrike" noProof="1" dirty="0">
                <a:latin typeface="Eras Medium ITC" panose="020B0602030504020804" pitchFamily="2" charset="0"/>
                <a:ea typeface="微软雅黑" charset="-122"/>
                <a:cs typeface="+mn-cs"/>
              </a:rPr>
              <a:t> </a:t>
            </a:r>
            <a:endParaRPr lang="zh-CN" altLang="en-US" strike="noStrike" noProof="1" dirty="0">
              <a:latin typeface="Eras Medium ITC" panose="020B0602030504020804" pitchFamily="2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775335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eaLnBrk="1" fontAlgn="base" hangingPunct="1"/>
            <a:r>
              <a:rPr lang="zh-CN" altLang="en-US" strike="noStrike" noProof="1" dirty="0">
                <a:latin typeface="Eras Medium ITC" panose="020B0602030504020804" pitchFamily="2" charset="0"/>
                <a:ea typeface="微软雅黑" charset="-122"/>
                <a:cs typeface="+mn-cs"/>
              </a:rPr>
              <a:t> </a:t>
            </a:r>
            <a:endParaRPr lang="zh-CN" altLang="en-US" strike="noStrike" noProof="1" dirty="0">
              <a:latin typeface="Eras Medium ITC" panose="020B0602030504020804" pitchFamily="2" charset="0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75" y="59690"/>
            <a:ext cx="1301750" cy="55372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4764405" y="6445885"/>
            <a:ext cx="285051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6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儷宋 Pro" panose="02020300000000000000" charset="-120"/>
                <a:cs typeface="儷宋 Pro" panose="02020300000000000000" charset="-120"/>
                <a:hlinkClick r:id="rId3" action="ppaction://hlinkfile"/>
              </a:rPr>
              <a:t>卓越质量智库</a:t>
            </a:r>
            <a:r>
              <a:rPr lang="en-US" altLang="zh-CN" sz="1200">
                <a:solidFill>
                  <a:schemeClr val="bg2">
                    <a:lumMod val="50000"/>
                  </a:schemeClr>
                </a:solidFill>
                <a:latin typeface="儷宋 Pro" panose="02020300000000000000" charset="-120"/>
                <a:cs typeface="儷宋 Pro" panose="02020300000000000000" charset="-120"/>
                <a:hlinkClick r:id="rId3" action="ppaction://hlinkfile"/>
              </a:rPr>
              <a:t> | www.</a:t>
            </a:r>
            <a:r>
              <a:rPr lang="en-US" altLang="zh-CN" sz="1200">
                <a:solidFill>
                  <a:schemeClr val="bg2">
                    <a:lumMod val="50000"/>
                  </a:schemeClr>
                </a:solidFill>
                <a:uFillTx/>
                <a:latin typeface="儷宋 Pro" panose="02020300000000000000" charset="-120"/>
                <a:cs typeface="儷宋 Pro" panose="02020300000000000000" charset="-120"/>
                <a:hlinkClick r:id="rId3" action="ppaction://hlinkfile"/>
              </a:rPr>
              <a:t>zhiliangclub</a:t>
            </a:r>
            <a:r>
              <a:rPr lang="en-US" altLang="zh-CN" sz="1200">
                <a:solidFill>
                  <a:schemeClr val="bg2">
                    <a:lumMod val="50000"/>
                  </a:schemeClr>
                </a:solidFill>
                <a:latin typeface="儷宋 Pro" panose="02020300000000000000" charset="-120"/>
                <a:cs typeface="儷宋 Pro" panose="02020300000000000000" charset="-120"/>
                <a:hlinkClick r:id="rId3" action="ppaction://hlinkfile"/>
              </a:rPr>
              <a:t>.com</a:t>
            </a:r>
            <a:endParaRPr lang="en-US" altLang="zh-CN" sz="1200">
              <a:solidFill>
                <a:schemeClr val="bg2">
                  <a:lumMod val="50000"/>
                </a:schemeClr>
              </a:solidFill>
              <a:latin typeface="儷宋 Pro" panose="02020300000000000000" charset="-120"/>
              <a:cs typeface="儷宋 Pro" panose="02020300000000000000" charset="-120"/>
              <a:hlinkClick r:id="rId3" action="ppaction://hlinkfil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Click to edit Master text style</a:t>
            </a:r>
            <a:endParaRPr lang="zh-CN" altLang="en-US"/>
          </a:p>
          <a:p>
            <a:pPr lvl="1"/>
            <a:r>
              <a:rPr lang="zh-CN" altLang="en-US"/>
              <a:t>Second level</a:t>
            </a:r>
            <a:endParaRPr lang="zh-CN" altLang="en-US"/>
          </a:p>
          <a:p>
            <a:pPr lvl="2"/>
            <a:r>
              <a:rPr lang="zh-CN" altLang="en-US"/>
              <a:t>Third level</a:t>
            </a:r>
            <a:endParaRPr lang="zh-CN" altLang="en-US"/>
          </a:p>
          <a:p>
            <a:pPr lvl="3"/>
            <a:r>
              <a:rPr lang="zh-CN" altLang="en-US"/>
              <a:t>Fourth level</a:t>
            </a:r>
            <a:endParaRPr lang="zh-CN" altLang="en-US"/>
          </a:p>
          <a:p>
            <a:pPr lvl="4"/>
            <a:r>
              <a:rPr lang="zh-CN" altLang="en-US"/>
              <a:t>Fifth level</a:t>
            </a:r>
            <a:endParaRPr lang="zh-CN" altLang="en-US"/>
          </a:p>
        </p:txBody>
      </p:sp>
      <p:sp>
        <p:nvSpPr>
          <p:cNvPr id="3076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endParaRPr lang="zh-CN" altLang="en-US" strike="noStrike" noProof="1" dirty="0">
              <a:latin typeface="Eras Medium ITC" panose="020B0602030504020804" pitchFamily="2" charset="0"/>
            </a:endParaRPr>
          </a:p>
        </p:txBody>
      </p:sp>
      <p:sp>
        <p:nvSpPr>
          <p:cNvPr id="3077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endParaRPr lang="zh-CN" altLang="en-US" strike="noStrike" noProof="1" dirty="0">
              <a:latin typeface="Eras Medium ITC" panose="020B0602030504020804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marL="0" lvl="0" indent="0" algn="l" defTabSz="914400" eaLnBrk="0" fontAlgn="base" latinLnBrk="0" hangingPunct="0">
        <a:lnSpc>
          <a:spcPct val="9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lvl="0" indent="-228600" algn="l" defTabSz="914400" eaLnBrk="0" fontAlgn="base" latinLnBrk="0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90204" pitchFamily="34" charset="0"/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标题 1"/>
          <p:cNvSpPr>
            <a:spLocks noGrp="1"/>
          </p:cNvSpPr>
          <p:nvPr>
            <p:ph type="ctrTitle"/>
          </p:nvPr>
        </p:nvSpPr>
        <p:spPr>
          <a:xfrm>
            <a:off x="1527175" y="4040188"/>
            <a:ext cx="9144000" cy="871537"/>
          </a:xfrm>
        </p:spPr>
        <p:txBody>
          <a:bodyPr wrap="square" anchor="b" anchorCtr="0"/>
          <a:lstStyle>
            <a:lvl1pPr lvl="0">
              <a:buClrTx/>
              <a:buSzTx/>
              <a:buFontTx/>
              <a:defRPr/>
            </a:lvl1pPr>
          </a:lstStyle>
          <a:p>
            <a:pPr lvl="0" algn="ctr" defTabSz="914400" eaLnBrk="1" hangingPunct="1"/>
            <a:r>
              <a:rPr lang="zh-CN" altLang="en-US" sz="5400" dirty="0">
                <a:solidFill>
                  <a:srgbClr val="404040"/>
                </a:solidFill>
              </a:rPr>
              <a:t>问题解决与</a:t>
            </a:r>
            <a:r>
              <a:rPr lang="en-US" altLang="zh-CN" sz="5400" dirty="0">
                <a:solidFill>
                  <a:srgbClr val="404040"/>
                </a:solidFill>
              </a:rPr>
              <a:t>8D</a:t>
            </a:r>
            <a:r>
              <a:rPr lang="zh-CN" altLang="en-US" sz="5400" dirty="0">
                <a:solidFill>
                  <a:srgbClr val="404040"/>
                </a:solidFill>
              </a:rPr>
              <a:t>报告实战</a:t>
            </a:r>
            <a:endParaRPr lang="zh-CN" altLang="en-US" sz="5400" dirty="0">
              <a:solidFill>
                <a:srgbClr val="404040"/>
              </a:solidFill>
            </a:endParaRPr>
          </a:p>
        </p:txBody>
      </p:sp>
      <p:sp>
        <p:nvSpPr>
          <p:cNvPr id="5123" name="副标题 2"/>
          <p:cNvSpPr>
            <a:spLocks noGrp="1"/>
          </p:cNvSpPr>
          <p:nvPr>
            <p:ph type="subTitle"/>
          </p:nvPr>
        </p:nvSpPr>
        <p:spPr>
          <a:xfrm>
            <a:off x="1524000" y="5332413"/>
            <a:ext cx="9144000" cy="1093787"/>
          </a:xfrm>
        </p:spPr>
        <p:txBody>
          <a:bodyPr wrap="square" anchor="t" anchorCtr="0"/>
          <a:lstStyle>
            <a:lvl1pPr marL="0" lvl="0" indent="0" algn="ctr">
              <a:buClrTx/>
              <a:buSzTx/>
              <a:buFont typeface="Arial" panose="020B0604020202090204" pitchFamily="34" charset="0"/>
              <a:defRPr/>
            </a:lvl1pPr>
            <a:lvl2pPr marL="457200" lvl="1" indent="0" algn="ctr">
              <a:buClrTx/>
              <a:buSzTx/>
              <a:buFont typeface="Arial" panose="020B0604020202090204" pitchFamily="34" charset="0"/>
              <a:defRPr/>
            </a:lvl2pPr>
            <a:lvl3pPr marL="914400" lvl="2" indent="0" algn="ctr">
              <a:buClrTx/>
              <a:buSzTx/>
              <a:buFont typeface="Arial" panose="020B0604020202090204" pitchFamily="34" charset="0"/>
              <a:defRPr/>
            </a:lvl3pPr>
            <a:lvl4pPr marL="1371600" lvl="3" indent="0" algn="ctr">
              <a:buClrTx/>
              <a:buSzTx/>
              <a:buFont typeface="Arial" panose="020B0604020202090204" pitchFamily="34" charset="0"/>
              <a:defRPr/>
            </a:lvl4pPr>
            <a:lvl5pPr marL="1828800" lvl="4" indent="0" algn="ctr">
              <a:buClrTx/>
              <a:buSzTx/>
              <a:buFont typeface="Arial" panose="020B0604020202090204" pitchFamily="34" charset="0"/>
              <a:defRPr/>
            </a:lvl5pPr>
          </a:lstStyle>
          <a:p>
            <a:pPr marL="0" lvl="0" indent="0" algn="ctr" defTabSz="914400" eaLnBrk="1" hangingPunct="1">
              <a:buNone/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2" charset="0"/>
              </a:rPr>
              <a:t>卓越质量智库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Eras Light ITC" panose="020B0402030504020804" pitchFamily="2" charset="0"/>
            </a:endParaRPr>
          </a:p>
        </p:txBody>
      </p:sp>
      <p:cxnSp>
        <p:nvCxnSpPr>
          <p:cNvPr id="5124" name="直接连接符 4"/>
          <p:cNvCxnSpPr/>
          <p:nvPr/>
        </p:nvCxnSpPr>
        <p:spPr>
          <a:xfrm>
            <a:off x="1524000" y="3762375"/>
            <a:ext cx="9144000" cy="0"/>
          </a:xfrm>
          <a:prstGeom prst="line">
            <a:avLst/>
          </a:prstGeom>
          <a:ln w="317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5" name="直接连接符 5"/>
          <p:cNvCxnSpPr/>
          <p:nvPr/>
        </p:nvCxnSpPr>
        <p:spPr>
          <a:xfrm>
            <a:off x="1524000" y="1122363"/>
            <a:ext cx="9144000" cy="0"/>
          </a:xfrm>
          <a:prstGeom prst="line">
            <a:avLst/>
          </a:prstGeom>
          <a:ln w="317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6" name="直接连接符 7"/>
          <p:cNvCxnSpPr/>
          <p:nvPr/>
        </p:nvCxnSpPr>
        <p:spPr>
          <a:xfrm>
            <a:off x="2392363" y="5056188"/>
            <a:ext cx="7407275" cy="0"/>
          </a:xfrm>
          <a:prstGeom prst="line">
            <a:avLst/>
          </a:prstGeom>
          <a:ln w="317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27" name="矩形 10"/>
          <p:cNvSpPr/>
          <p:nvPr/>
        </p:nvSpPr>
        <p:spPr>
          <a:xfrm>
            <a:off x="1524000" y="2125663"/>
            <a:ext cx="304800" cy="585787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ctr" anchorCtr="0"/>
          <a:p>
            <a:pPr algn="ctr"/>
            <a:endParaRPr lang="zh-CN" altLang="zh-CN">
              <a:solidFill>
                <a:srgbClr val="FFFFFF"/>
              </a:solidFill>
              <a:latin typeface="Eras Medium ITC" panose="020B0602030504020804" pitchFamily="2" charset="0"/>
              <a:ea typeface="微软雅黑" charset="-122"/>
            </a:endParaRPr>
          </a:p>
        </p:txBody>
      </p:sp>
      <p:sp>
        <p:nvSpPr>
          <p:cNvPr id="5128" name="矩形 15"/>
          <p:cNvSpPr/>
          <p:nvPr/>
        </p:nvSpPr>
        <p:spPr>
          <a:xfrm>
            <a:off x="10363200" y="2125663"/>
            <a:ext cx="304800" cy="585787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ctr" anchorCtr="0"/>
          <a:p>
            <a:pPr algn="ctr"/>
            <a:endParaRPr lang="zh-CN" altLang="zh-CN">
              <a:solidFill>
                <a:srgbClr val="FFFFFF"/>
              </a:solidFill>
              <a:latin typeface="Eras Medium ITC" panose="020B0602030504020804" pitchFamily="2" charset="0"/>
              <a:ea typeface="微软雅黑" charset="-122"/>
            </a:endParaRPr>
          </a:p>
        </p:txBody>
      </p:sp>
      <p:pic>
        <p:nvPicPr>
          <p:cNvPr id="21505" name="图片 2457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508125" y="1268413"/>
            <a:ext cx="9180513" cy="2351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416821" y="4938314"/>
            <a:ext cx="5039441" cy="1606314"/>
          </a:xfrm>
          <a:prstGeom prst="round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6416821" y="3128036"/>
            <a:ext cx="5039441" cy="1606314"/>
          </a:xfrm>
          <a:prstGeom prst="round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4" name="AutoShape 4"/>
          <p:cNvSpPr/>
          <p:nvPr/>
        </p:nvSpPr>
        <p:spPr>
          <a:xfrm>
            <a:off x="6416821" y="1317759"/>
            <a:ext cx="5039441" cy="1606314"/>
          </a:xfrm>
          <a:prstGeom prst="round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5" name="AutoShape 5"/>
          <p:cNvSpPr/>
          <p:nvPr/>
        </p:nvSpPr>
        <p:spPr>
          <a:xfrm>
            <a:off x="709129" y="4960709"/>
            <a:ext cx="5039441" cy="1606314"/>
          </a:xfrm>
          <a:prstGeom prst="round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6" name="AutoShape 6"/>
          <p:cNvSpPr/>
          <p:nvPr/>
        </p:nvSpPr>
        <p:spPr>
          <a:xfrm>
            <a:off x="709129" y="3159322"/>
            <a:ext cx="5039441" cy="1606314"/>
          </a:xfrm>
          <a:prstGeom prst="round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7" name="AutoShape 7"/>
          <p:cNvSpPr/>
          <p:nvPr/>
        </p:nvSpPr>
        <p:spPr>
          <a:xfrm>
            <a:off x="709129" y="1369316"/>
            <a:ext cx="5039441" cy="1606314"/>
          </a:xfrm>
          <a:prstGeom prst="round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8" name="AutoShape 8"/>
          <p:cNvSpPr/>
          <p:nvPr/>
        </p:nvSpPr>
        <p:spPr>
          <a:xfrm>
            <a:off x="538887" y="1969963"/>
            <a:ext cx="405020" cy="405020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9" name="AutoShape 9"/>
          <p:cNvSpPr/>
          <p:nvPr/>
        </p:nvSpPr>
        <p:spPr>
          <a:xfrm>
            <a:off x="619891" y="2050967"/>
            <a:ext cx="243012" cy="24301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0" name="AutoShape 10"/>
          <p:cNvSpPr/>
          <p:nvPr/>
        </p:nvSpPr>
        <p:spPr>
          <a:xfrm>
            <a:off x="537650" y="3759969"/>
            <a:ext cx="405020" cy="405020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11" name="AutoShape 11"/>
          <p:cNvSpPr/>
          <p:nvPr/>
        </p:nvSpPr>
        <p:spPr>
          <a:xfrm>
            <a:off x="618654" y="3840973"/>
            <a:ext cx="243012" cy="24301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2" name="AutoShape 12"/>
          <p:cNvSpPr/>
          <p:nvPr/>
        </p:nvSpPr>
        <p:spPr>
          <a:xfrm>
            <a:off x="547802" y="5561356"/>
            <a:ext cx="405020" cy="405020"/>
          </a:xfrm>
          <a:prstGeom prst="ellipse">
            <a:avLst/>
          </a:prstGeom>
          <a:solidFill>
            <a:schemeClr val="accent1">
              <a:alpha val="21000"/>
            </a:schemeClr>
          </a:solidFill>
        </p:spPr>
      </p:sp>
      <p:sp>
        <p:nvSpPr>
          <p:cNvPr id="13" name="AutoShape 13"/>
          <p:cNvSpPr/>
          <p:nvPr/>
        </p:nvSpPr>
        <p:spPr>
          <a:xfrm>
            <a:off x="628806" y="5642360"/>
            <a:ext cx="243012" cy="24301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4" name="TextBox 14"/>
          <p:cNvSpPr txBox="1"/>
          <p:nvPr/>
        </p:nvSpPr>
        <p:spPr>
          <a:xfrm>
            <a:off x="1193316" y="1437499"/>
            <a:ext cx="3733800" cy="665541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隔离遏制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93316" y="1953730"/>
            <a:ext cx="4258181" cy="8477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立即冻结可疑库存（如批次#A203），物理隔离待检品防止缺陷品继续流出。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93316" y="3760065"/>
            <a:ext cx="4258181" cy="8477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对在制品实施全检，采用GO/NOGO量具或光学检测设备快速筛选缺陷品。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93316" y="5515961"/>
            <a:ext cx="4259980" cy="8477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临时加装传感器或机械限位，强制阻断错误操作路径（如装反防护罩时设备无法启动）。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D3: 实施临时纠正措施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93316" y="3254323"/>
            <a:ext cx="3733800" cy="665541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100%检验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93316" y="5066405"/>
            <a:ext cx="3733800" cy="665541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防错装置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6235740" y="1918405"/>
            <a:ext cx="405020" cy="405020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22" name="AutoShape 22"/>
          <p:cNvSpPr/>
          <p:nvPr/>
        </p:nvSpPr>
        <p:spPr>
          <a:xfrm>
            <a:off x="6316744" y="1999409"/>
            <a:ext cx="243012" cy="24301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3" name="AutoShape 23"/>
          <p:cNvSpPr/>
          <p:nvPr/>
        </p:nvSpPr>
        <p:spPr>
          <a:xfrm>
            <a:off x="6234503" y="3728683"/>
            <a:ext cx="405020" cy="405020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24" name="AutoShape 24"/>
          <p:cNvSpPr/>
          <p:nvPr/>
        </p:nvSpPr>
        <p:spPr>
          <a:xfrm>
            <a:off x="6315507" y="3809688"/>
            <a:ext cx="243012" cy="24301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5" name="AutoShape 25"/>
          <p:cNvSpPr/>
          <p:nvPr/>
        </p:nvSpPr>
        <p:spPr>
          <a:xfrm>
            <a:off x="6244655" y="5538961"/>
            <a:ext cx="405020" cy="405020"/>
          </a:xfrm>
          <a:prstGeom prst="ellipse">
            <a:avLst/>
          </a:prstGeom>
          <a:solidFill>
            <a:schemeClr val="accent1">
              <a:alpha val="21000"/>
            </a:schemeClr>
          </a:solidFill>
        </p:spPr>
      </p:sp>
      <p:sp>
        <p:nvSpPr>
          <p:cNvPr id="26" name="AutoShape 26"/>
          <p:cNvSpPr/>
          <p:nvPr/>
        </p:nvSpPr>
        <p:spPr>
          <a:xfrm>
            <a:off x="6325659" y="5619966"/>
            <a:ext cx="243012" cy="24301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7" name="TextBox 27"/>
          <p:cNvSpPr txBox="1"/>
          <p:nvPr/>
        </p:nvSpPr>
        <p:spPr>
          <a:xfrm>
            <a:off x="6892339" y="1436283"/>
            <a:ext cx="3733800" cy="665541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流程冻结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892339" y="1952513"/>
            <a:ext cx="4258181" cy="8477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暂停问题工序运行，切换备用生产线或启用旧版作业指导书作为临时标准。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6892339" y="3758848"/>
            <a:ext cx="4258181" cy="8477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24小时内发出异常通报，提供替代方案或紧急补货计划以维持客户生产。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892339" y="5514744"/>
            <a:ext cx="4259980" cy="8477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建立备用模具/夹具库，确保关键工具损坏时可30分钟内完成切换恢复生产。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892339" y="3253106"/>
            <a:ext cx="3733800" cy="665541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客户沟通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892339" y="5065189"/>
            <a:ext cx="3733800" cy="665541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快速换型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30" name="AutoShape 2"/>
          <p:cNvSpPr/>
          <p:nvPr/>
        </p:nvSpPr>
        <p:spPr>
          <a:xfrm>
            <a:off x="2504214" y="2359284"/>
            <a:ext cx="7183573" cy="3148334"/>
          </a:xfrm>
          <a:prstGeom prst="roundRect">
            <a:avLst>
              <a:gd name="adj" fmla="val 16667"/>
            </a:avLst>
          </a:prstGeom>
          <a:solidFill>
            <a:srgbClr val="FFFFFF">
              <a:alpha val="61000"/>
            </a:srgbClr>
          </a:solidFill>
          <a:ln w="19050">
            <a:solidFill>
              <a:schemeClr val="lt1">
                <a:alpha val="100000"/>
              </a:schemeClr>
            </a:solidFill>
            <a:prstDash val="solid"/>
          </a:ln>
        </p:spPr>
      </p:sp>
      <p:sp>
        <p:nvSpPr>
          <p:cNvPr id="900011" name="TextBox 3"/>
          <p:cNvSpPr txBox="1"/>
          <p:nvPr/>
        </p:nvSpPr>
        <p:spPr>
          <a:xfrm>
            <a:off x="3248487" y="3558795"/>
            <a:ext cx="5695028" cy="15610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关键分析工具应用</a:t>
            </a:r>
            <a:endParaRPr lang="en-US" sz="36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13" name="AutoShape 4"/>
          <p:cNvSpPr/>
          <p:nvPr/>
        </p:nvSpPr>
        <p:spPr>
          <a:xfrm>
            <a:off x="5190911" y="1574924"/>
            <a:ext cx="1733978" cy="1733978"/>
          </a:xfrm>
          <a:prstGeom prst="ellipse">
            <a:avLst/>
          </a:prstGeom>
          <a:solidFill>
            <a:srgbClr val="285EF8">
              <a:alpha val="100000"/>
            </a:srgbClr>
          </a:solidFill>
        </p:spPr>
      </p:sp>
      <p:sp>
        <p:nvSpPr>
          <p:cNvPr id="900010" name="TextBox 5"/>
          <p:cNvSpPr txBox="1"/>
          <p:nvPr/>
        </p:nvSpPr>
        <p:spPr>
          <a:xfrm>
            <a:off x="5180565" y="1741915"/>
            <a:ext cx="1754670" cy="139999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7200">
                <a:solidFill>
                  <a:srgbClr val="FFFFFF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03</a:t>
            </a:r>
            <a:endParaRPr lang="en-US" sz="7200">
              <a:solidFill>
                <a:srgbClr val="FFFFFF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32" name="AutoShape 6"/>
          <p:cNvSpPr/>
          <p:nvPr/>
        </p:nvSpPr>
        <p:spPr>
          <a:xfrm>
            <a:off x="5891485" y="5341204"/>
            <a:ext cx="332830" cy="332828"/>
          </a:xfrm>
          <a:prstGeom prst="ellipse">
            <a:avLst/>
          </a:prstGeom>
          <a:solidFill>
            <a:srgbClr val="7D9EFA">
              <a:alpha val="100000"/>
            </a:srgbClr>
          </a:solidFill>
          <a:ln w="19050">
            <a:solidFill>
              <a:schemeClr val="lt1">
                <a:alpha val="100000"/>
              </a:schemeClr>
            </a:solidFill>
            <a:prstDash val="solid"/>
          </a:ln>
        </p:spPr>
      </p:sp>
      <p:sp>
        <p:nvSpPr>
          <p:cNvPr id="900033" name="Freeform 7"/>
          <p:cNvSpPr/>
          <p:nvPr/>
        </p:nvSpPr>
        <p:spPr>
          <a:xfrm rot="18900000" flipV="1">
            <a:off x="5989150" y="5438868"/>
            <a:ext cx="137500" cy="137500"/>
          </a:xfrm>
          <a:custGeom>
            <a:avLst/>
            <a:gdLst/>
            <a:ahLst/>
            <a:cxnLst/>
            <a:rect l="l" t="t" r="r" b="b"/>
            <a:pathLst>
              <a:path w="433225" h="433225">
                <a:moveTo>
                  <a:pt x="377976" y="53751"/>
                </a:moveTo>
                <a:lnTo>
                  <a:pt x="379474" y="55249"/>
                </a:lnTo>
                <a:lnTo>
                  <a:pt x="379474" y="53751"/>
                </a:lnTo>
                <a:close/>
                <a:moveTo>
                  <a:pt x="0" y="0"/>
                </a:moveTo>
                <a:lnTo>
                  <a:pt x="379474" y="0"/>
                </a:lnTo>
                <a:lnTo>
                  <a:pt x="433225" y="0"/>
                </a:lnTo>
                <a:lnTo>
                  <a:pt x="433225" y="53751"/>
                </a:lnTo>
                <a:lnTo>
                  <a:pt x="433225" y="433225"/>
                </a:lnTo>
                <a:lnTo>
                  <a:pt x="379474" y="433225"/>
                </a:lnTo>
                <a:lnTo>
                  <a:pt x="379474" y="100332"/>
                </a:lnTo>
                <a:lnTo>
                  <a:pt x="95679" y="384127"/>
                </a:lnTo>
                <a:lnTo>
                  <a:pt x="57671" y="346119"/>
                </a:lnTo>
                <a:lnTo>
                  <a:pt x="350039" y="53751"/>
                </a:lnTo>
                <a:lnTo>
                  <a:pt x="0" y="53751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5Why分析法实战</a:t>
            </a:r>
            <a:endParaRPr lang="en-US" sz="3000" b="1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100000"/>
          </a:blip>
          <a:srcRect l="16667" r="16667"/>
          <a:stretch>
            <a:fillRect/>
          </a:stretch>
        </p:blipFill>
        <p:spPr>
          <a:xfrm>
            <a:off x="1466885" y="2187982"/>
            <a:ext cx="2739046" cy="2739046"/>
          </a:xfrm>
          <a:prstGeom prst="ellipse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4509171" y="1790522"/>
            <a:ext cx="583851" cy="3533966"/>
          </a:xfrm>
          <a:custGeom>
            <a:avLst/>
            <a:gdLst/>
            <a:ahLst/>
            <a:cxnLst/>
            <a:rect l="l" t="t" r="r" b="b"/>
            <a:pathLst>
              <a:path w="583851" h="3533966">
                <a:moveTo>
                  <a:pt x="583851" y="0"/>
                </a:moveTo>
                <a:quadBezTo>
                  <a:pt x="291925" y="0"/>
                  <a:pt x="291925" y="353397"/>
                </a:quadBezTo>
                <a:lnTo>
                  <a:pt x="291925" y="1413586"/>
                </a:lnTo>
                <a:quadBezTo>
                  <a:pt x="291925" y="1766983"/>
                  <a:pt x="0" y="1766983"/>
                </a:quadBezTo>
                <a:quadBezTo>
                  <a:pt x="291925" y="1766983"/>
                  <a:pt x="291925" y="2120379"/>
                </a:quadBezTo>
                <a:lnTo>
                  <a:pt x="291925" y="3180569"/>
                </a:lnTo>
                <a:quadBezTo>
                  <a:pt x="291925" y="3533966"/>
                  <a:pt x="583851" y="3533966"/>
                </a:quadBezTo>
              </a:path>
            </a:pathLst>
          </a:cu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5" name="AutoShape 5"/>
          <p:cNvSpPr/>
          <p:nvPr/>
        </p:nvSpPr>
        <p:spPr>
          <a:xfrm>
            <a:off x="5347614" y="5067201"/>
            <a:ext cx="5299568" cy="468573"/>
          </a:xfrm>
          <a:prstGeom prst="roundRect">
            <a:avLst>
              <a:gd name="adj" fmla="val 50000"/>
            </a:avLst>
          </a:prstGeom>
          <a:solidFill>
            <a:schemeClr val="accent3">
              <a:alpha val="100000"/>
              <a:lumMod val="50000"/>
            </a:schemeClr>
          </a:solidFill>
        </p:spPr>
      </p:sp>
      <p:sp>
        <p:nvSpPr>
          <p:cNvPr id="6" name="AutoShape 6"/>
          <p:cNvSpPr/>
          <p:nvPr/>
        </p:nvSpPr>
        <p:spPr>
          <a:xfrm>
            <a:off x="6414867" y="5045544"/>
            <a:ext cx="3165062" cy="4547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逐层深入提问</a:t>
            </a:r>
            <a:endParaRPr lang="en-US" sz="1100"/>
          </a:p>
        </p:txBody>
      </p:sp>
      <p:sp>
        <p:nvSpPr>
          <p:cNvPr id="7" name="TextBox 7"/>
          <p:cNvSpPr txBox="1"/>
          <p:nvPr/>
        </p:nvSpPr>
        <p:spPr>
          <a:xfrm>
            <a:off x="5452715" y="5573201"/>
            <a:ext cx="5194466" cy="964797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15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从问题现象出发，连续提出“为什么”的问题，逐层深入，直至找到问题的根本原因。每一层的提问都应基于前一层的原因，确保分析的连贯性和逻辑性。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5347614" y="3298365"/>
            <a:ext cx="5299568" cy="468573"/>
          </a:xfrm>
          <a:prstGeom prst="roundRect">
            <a:avLst>
              <a:gd name="adj" fmla="val 50000"/>
            </a:avLst>
          </a:prstGeom>
          <a:solidFill>
            <a:schemeClr val="accent2">
              <a:alpha val="100000"/>
              <a:lumMod val="75000"/>
            </a:schemeClr>
          </a:solidFill>
        </p:spPr>
      </p:sp>
      <p:sp>
        <p:nvSpPr>
          <p:cNvPr id="9" name="AutoShape 9"/>
          <p:cNvSpPr/>
          <p:nvPr/>
        </p:nvSpPr>
        <p:spPr>
          <a:xfrm>
            <a:off x="6414867" y="3276708"/>
            <a:ext cx="3165062" cy="4547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确定问题并明确目标</a:t>
            </a:r>
            <a:endParaRPr lang="en-US" sz="1100"/>
          </a:p>
        </p:txBody>
      </p:sp>
      <p:sp>
        <p:nvSpPr>
          <p:cNvPr id="10" name="TextBox 10"/>
          <p:cNvSpPr txBox="1"/>
          <p:nvPr/>
        </p:nvSpPr>
        <p:spPr>
          <a:xfrm>
            <a:off x="5452715" y="3804364"/>
            <a:ext cx="5194466" cy="1061273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15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在使用5Why分析法时，首先要明确问题的具体表现，并设定清晰的目标，即希望通过分析找到问题的根本原因并采取相应的解决措施。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5347614" y="1556561"/>
            <a:ext cx="5299568" cy="468573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2" name="AutoShape 12"/>
          <p:cNvSpPr/>
          <p:nvPr/>
        </p:nvSpPr>
        <p:spPr>
          <a:xfrm>
            <a:off x="6414867" y="1534903"/>
            <a:ext cx="3165062" cy="4547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5Why分析法概述</a:t>
            </a:r>
            <a:endParaRPr lang="en-US" sz="1100"/>
          </a:p>
        </p:txBody>
      </p:sp>
      <p:sp>
        <p:nvSpPr>
          <p:cNvPr id="13" name="TextBox 13"/>
          <p:cNvSpPr txBox="1"/>
          <p:nvPr/>
        </p:nvSpPr>
        <p:spPr>
          <a:xfrm>
            <a:off x="5452715" y="2062560"/>
            <a:ext cx="5194466" cy="1057947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15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5Why分析法是一种通过连续追问“为什么”来深入挖掘问题根本原因的方法，它强调从现象出发，逐步深入到问题的本质，有助于找到问题的根源并制定有效的纠正措施。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004" name="TextBox 2"/>
          <p:cNvSpPr txBox="1"/>
          <p:nvPr/>
        </p:nvSpPr>
        <p:spPr>
          <a:xfrm>
            <a:off x="606514" y="445251"/>
            <a:ext cx="10874375" cy="55142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rm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63BD1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5Why分析法实战</a:t>
            </a:r>
            <a:endParaRPr lang="en-US" sz="3000" b="1">
              <a:solidFill>
                <a:srgbClr val="063BD1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1700005" name="Freeform 3"/>
          <p:cNvSpPr/>
          <p:nvPr/>
        </p:nvSpPr>
        <p:spPr>
          <a:xfrm>
            <a:off x="-3581565" y="5126925"/>
            <a:ext cx="19258611" cy="2457580"/>
          </a:xfrm>
          <a:custGeom>
            <a:avLst/>
            <a:gdLst/>
            <a:ahLst/>
            <a:cxnLst/>
            <a:rect l="l" t="t" r="r" b="b"/>
            <a:pathLst>
              <a:path w="9325252" h="411480">
                <a:moveTo>
                  <a:pt x="4662626" y="0"/>
                </a:moveTo>
                <a:cubicBezTo>
                  <a:pt x="6770119" y="0"/>
                  <a:pt x="8565868" y="160334"/>
                  <a:pt x="9250661" y="384999"/>
                </a:cubicBezTo>
                <a:lnTo>
                  <a:pt x="9325252" y="411480"/>
                </a:lnTo>
                <a:lnTo>
                  <a:pt x="0" y="411480"/>
                </a:lnTo>
                <a:lnTo>
                  <a:pt x="74591" y="384999"/>
                </a:lnTo>
                <a:cubicBezTo>
                  <a:pt x="759385" y="160334"/>
                  <a:pt x="2555133" y="0"/>
                  <a:pt x="4662626" y="0"/>
                </a:cubicBezTo>
              </a:path>
            </a:pathLst>
          </a:custGeom>
          <a:gradFill>
            <a:gsLst>
              <a:gs pos="0">
                <a:srgbClr val="A9BEFC">
                  <a:alpha val="0"/>
                  <a:lumMod val="40000"/>
                  <a:lumOff val="60000"/>
                </a:srgbClr>
              </a:gs>
              <a:gs pos="100000">
                <a:srgbClr val="A9BEFC">
                  <a:alpha val="48000"/>
                  <a:lumMod val="40000"/>
                  <a:lumOff val="60000"/>
                </a:srgbClr>
              </a:gs>
            </a:gsLst>
            <a:lin ang="16200000"/>
          </a:gradFill>
        </p:spPr>
      </p:sp>
      <p:sp>
        <p:nvSpPr>
          <p:cNvPr id="1700006" name="Freeform 4"/>
          <p:cNvSpPr/>
          <p:nvPr/>
        </p:nvSpPr>
        <p:spPr>
          <a:xfrm>
            <a:off x="-1211446" y="5429375"/>
            <a:ext cx="14518372" cy="1852680"/>
          </a:xfrm>
          <a:custGeom>
            <a:avLst/>
            <a:gdLst/>
            <a:ahLst/>
            <a:cxnLst/>
            <a:rect l="l" t="t" r="r" b="b"/>
            <a:pathLst>
              <a:path w="9325252" h="411480">
                <a:moveTo>
                  <a:pt x="4662626" y="0"/>
                </a:moveTo>
                <a:cubicBezTo>
                  <a:pt x="6770119" y="0"/>
                  <a:pt x="8565868" y="160334"/>
                  <a:pt x="9250661" y="384999"/>
                </a:cubicBezTo>
                <a:lnTo>
                  <a:pt x="9325252" y="411480"/>
                </a:lnTo>
                <a:lnTo>
                  <a:pt x="0" y="411480"/>
                </a:lnTo>
                <a:lnTo>
                  <a:pt x="74591" y="384999"/>
                </a:lnTo>
                <a:cubicBezTo>
                  <a:pt x="759385" y="160334"/>
                  <a:pt x="2555133" y="0"/>
                  <a:pt x="4662626" y="0"/>
                </a:cubicBezTo>
              </a:path>
            </a:pathLst>
          </a:custGeom>
          <a:gradFill>
            <a:gsLst>
              <a:gs pos="0">
                <a:srgbClr val="A9BEFC">
                  <a:alpha val="0"/>
                  <a:lumMod val="40000"/>
                  <a:lumOff val="60000"/>
                </a:srgbClr>
              </a:gs>
              <a:gs pos="100000">
                <a:srgbClr val="A9BEFC">
                  <a:alpha val="100000"/>
                  <a:lumMod val="40000"/>
                  <a:lumOff val="60000"/>
                </a:srgbClr>
              </a:gs>
            </a:gsLst>
            <a:lin ang="16200000"/>
          </a:gradFill>
        </p:spPr>
      </p:sp>
      <p:sp>
        <p:nvSpPr>
          <p:cNvPr id="1700007" name="AutoShape 5"/>
          <p:cNvSpPr/>
          <p:nvPr/>
        </p:nvSpPr>
        <p:spPr>
          <a:xfrm flipV="1">
            <a:off x="4865008" y="5272225"/>
            <a:ext cx="2449284" cy="1090722"/>
          </a:xfrm>
          <a:prstGeom prst="roundRect">
            <a:avLst>
              <a:gd name="adj" fmla="val 50000"/>
            </a:avLst>
          </a:prstGeom>
          <a:solidFill>
            <a:schemeClr val="accent4">
              <a:alpha val="100000"/>
            </a:schemeClr>
          </a:solidFill>
        </p:spPr>
      </p:sp>
      <p:sp>
        <p:nvSpPr>
          <p:cNvPr id="1700008" name="AutoShape 6"/>
          <p:cNvSpPr/>
          <p:nvPr/>
        </p:nvSpPr>
        <p:spPr>
          <a:xfrm>
            <a:off x="1023866" y="1613782"/>
            <a:ext cx="3044965" cy="766053"/>
          </a:xfrm>
          <a:prstGeom prst="roundRect">
            <a:avLst>
              <a:gd name="adj" fmla="val 50000"/>
            </a:avLst>
          </a:prstGeom>
          <a:solidFill>
            <a:schemeClr val="accent4">
              <a:alpha val="100000"/>
            </a:schemeClr>
          </a:solidFill>
        </p:spPr>
      </p:sp>
      <p:sp>
        <p:nvSpPr>
          <p:cNvPr id="1700009" name="TextBox 7"/>
          <p:cNvSpPr txBox="1"/>
          <p:nvPr/>
        </p:nvSpPr>
        <p:spPr>
          <a:xfrm>
            <a:off x="1023866" y="1613782"/>
            <a:ext cx="3044965" cy="76605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>
                <a:solidFill>
                  <a:srgbClr val="FFFFFF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验证根本原因</a:t>
            </a:r>
            <a:endParaRPr lang="en-US" sz="2400" b="1">
              <a:solidFill>
                <a:srgbClr val="FFFFFF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1700010" name="TextBox 8"/>
          <p:cNvSpPr txBox="1"/>
          <p:nvPr/>
        </p:nvSpPr>
        <p:spPr>
          <a:xfrm>
            <a:off x="1102482" y="2542367"/>
            <a:ext cx="2887733" cy="19674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sz="1500">
                <a:solidFill>
                  <a:srgbClr val="000000">
                    <a:alpha val="100000"/>
                  </a:srgbClr>
                </a:solidFill>
                <a:latin typeface="Noto Sans SC Light"/>
                <a:ea typeface="Noto Sans SC Light"/>
                <a:cs typeface="Noto Sans SC Light"/>
              </a:rPr>
              <a:t>在找到可能的根本原因后，需要进行验证，确认其是否真正导致问题发生。可以通过实验、数据收集、对比分析等方法进行验证，确保分析结果的准确性。</a:t>
            </a:r>
            <a:endParaRPr lang="en-US" sz="1500">
              <a:solidFill>
                <a:srgbClr val="000000">
                  <a:alpha val="100000"/>
                </a:srgbClr>
              </a:solidFill>
              <a:latin typeface="Noto Sans SC Light"/>
              <a:ea typeface="Noto Sans SC Light"/>
              <a:cs typeface="Noto Sans SC Light"/>
            </a:endParaRPr>
          </a:p>
        </p:txBody>
      </p:sp>
      <p:sp>
        <p:nvSpPr>
          <p:cNvPr id="1700011" name="AutoShape 9"/>
          <p:cNvSpPr/>
          <p:nvPr/>
        </p:nvSpPr>
        <p:spPr>
          <a:xfrm flipV="1">
            <a:off x="2402887" y="4621577"/>
            <a:ext cx="286922" cy="247346"/>
          </a:xfrm>
          <a:prstGeom prst="triangle">
            <a:avLst>
              <a:gd name="adj" fmla="val 50000"/>
            </a:avLst>
          </a:prstGeom>
          <a:solidFill>
            <a:schemeClr val="accent4">
              <a:alpha val="100000"/>
            </a:schemeClr>
          </a:solidFill>
        </p:spPr>
      </p:sp>
      <p:sp>
        <p:nvSpPr>
          <p:cNvPr id="1700012" name="AutoShape 10"/>
          <p:cNvSpPr/>
          <p:nvPr/>
        </p:nvSpPr>
        <p:spPr>
          <a:xfrm>
            <a:off x="4550533" y="1613782"/>
            <a:ext cx="3044965" cy="766053"/>
          </a:xfrm>
          <a:prstGeom prst="roundRect">
            <a:avLst>
              <a:gd name="adj" fmla="val 50000"/>
            </a:avLst>
          </a:prstGeom>
          <a:solidFill>
            <a:srgbClr val="7D9EFA">
              <a:alpha val="100000"/>
            </a:srgbClr>
          </a:solidFill>
        </p:spPr>
      </p:sp>
      <p:sp>
        <p:nvSpPr>
          <p:cNvPr id="1700013" name="TextBox 11"/>
          <p:cNvSpPr txBox="1"/>
          <p:nvPr/>
        </p:nvSpPr>
        <p:spPr>
          <a:xfrm>
            <a:off x="4550533" y="1613782"/>
            <a:ext cx="3044965" cy="76605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>
                <a:solidFill>
                  <a:srgbClr val="FFFFFF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制定纠正措施</a:t>
            </a:r>
            <a:endParaRPr lang="en-US" sz="2400" b="1">
              <a:solidFill>
                <a:srgbClr val="FFFFFF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1700014" name="TextBox 12"/>
          <p:cNvSpPr txBox="1"/>
          <p:nvPr/>
        </p:nvSpPr>
        <p:spPr>
          <a:xfrm>
            <a:off x="4629149" y="2542367"/>
            <a:ext cx="2887733" cy="19674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sz="1500">
                <a:solidFill>
                  <a:srgbClr val="000000">
                    <a:alpha val="100000"/>
                  </a:srgbClr>
                </a:solidFill>
                <a:latin typeface="Noto Sans SC Light"/>
                <a:ea typeface="Noto Sans SC Light"/>
                <a:cs typeface="Noto Sans SC Light"/>
              </a:rPr>
              <a:t>根据验证后的根本原因，制定相应的纠正措施。纠正措施应具有针对性和可操作性，能够直接解决问题并防止问题再次发生。</a:t>
            </a:r>
            <a:endParaRPr lang="en-US" sz="1500">
              <a:solidFill>
                <a:srgbClr val="000000">
                  <a:alpha val="100000"/>
                </a:srgbClr>
              </a:solidFill>
              <a:latin typeface="Noto Sans SC Light"/>
              <a:ea typeface="Noto Sans SC Light"/>
              <a:cs typeface="Noto Sans SC Light"/>
            </a:endParaRPr>
          </a:p>
        </p:txBody>
      </p:sp>
      <p:sp>
        <p:nvSpPr>
          <p:cNvPr id="1700015" name="AutoShape 13"/>
          <p:cNvSpPr/>
          <p:nvPr/>
        </p:nvSpPr>
        <p:spPr>
          <a:xfrm flipV="1">
            <a:off x="5929554" y="4621577"/>
            <a:ext cx="286922" cy="247346"/>
          </a:xfrm>
          <a:prstGeom prst="triangle">
            <a:avLst>
              <a:gd name="adj" fmla="val 50000"/>
            </a:avLst>
          </a:prstGeom>
          <a:solidFill>
            <a:srgbClr val="7D9EFA">
              <a:alpha val="100000"/>
            </a:srgbClr>
          </a:solidFill>
        </p:spPr>
      </p:sp>
      <p:sp>
        <p:nvSpPr>
          <p:cNvPr id="1700016" name="AutoShape 14"/>
          <p:cNvSpPr/>
          <p:nvPr/>
        </p:nvSpPr>
        <p:spPr>
          <a:xfrm>
            <a:off x="8077199" y="1613782"/>
            <a:ext cx="3044965" cy="766053"/>
          </a:xfrm>
          <a:prstGeom prst="roundRect">
            <a:avLst>
              <a:gd name="adj" fmla="val 50000"/>
            </a:avLst>
          </a:prstGeom>
          <a:solidFill>
            <a:schemeClr val="accent4">
              <a:alpha val="100000"/>
            </a:schemeClr>
          </a:solidFill>
        </p:spPr>
      </p:sp>
      <p:sp>
        <p:nvSpPr>
          <p:cNvPr id="1700017" name="TextBox 15"/>
          <p:cNvSpPr txBox="1"/>
          <p:nvPr/>
        </p:nvSpPr>
        <p:spPr>
          <a:xfrm>
            <a:off x="8077199" y="1613782"/>
            <a:ext cx="3044965" cy="76605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>
                <a:solidFill>
                  <a:srgbClr val="FFFFFF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跟踪与评估</a:t>
            </a:r>
            <a:endParaRPr lang="en-US" sz="2400" b="1">
              <a:solidFill>
                <a:srgbClr val="FFFFFF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1700018" name="TextBox 16"/>
          <p:cNvSpPr txBox="1"/>
          <p:nvPr/>
        </p:nvSpPr>
        <p:spPr>
          <a:xfrm>
            <a:off x="8155815" y="2542367"/>
            <a:ext cx="2887733" cy="19674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sz="1500">
                <a:solidFill>
                  <a:srgbClr val="000000">
                    <a:alpha val="100000"/>
                  </a:srgbClr>
                </a:solidFill>
                <a:latin typeface="Noto Sans SC Light"/>
                <a:ea typeface="Noto Sans SC Light"/>
                <a:cs typeface="Noto Sans SC Light"/>
              </a:rPr>
              <a:t>在实施纠正措施后，需要进行跟踪和评估，确保措施的有效性。如果问题仍然存在或出现新的问题，需要重新进行5Why分析，找到新的根本原因并采取相应的措施。</a:t>
            </a:r>
            <a:endParaRPr lang="en-US" sz="1500">
              <a:solidFill>
                <a:srgbClr val="000000">
                  <a:alpha val="100000"/>
                </a:srgbClr>
              </a:solidFill>
              <a:latin typeface="Noto Sans SC Light"/>
              <a:ea typeface="Noto Sans SC Light"/>
              <a:cs typeface="Noto Sans SC Light"/>
            </a:endParaRPr>
          </a:p>
        </p:txBody>
      </p:sp>
      <p:sp>
        <p:nvSpPr>
          <p:cNvPr id="1700019" name="AutoShape 17"/>
          <p:cNvSpPr/>
          <p:nvPr/>
        </p:nvSpPr>
        <p:spPr>
          <a:xfrm flipV="1">
            <a:off x="9456220" y="4621577"/>
            <a:ext cx="286922" cy="247346"/>
          </a:xfrm>
          <a:prstGeom prst="triangle">
            <a:avLst>
              <a:gd name="adj" fmla="val 50000"/>
            </a:avLst>
          </a:prstGeom>
          <a:solidFill>
            <a:schemeClr val="accent4">
              <a:alpha val="100000"/>
            </a:schemeClr>
          </a:solidFill>
        </p:spPr>
      </p:sp>
      <p:sp>
        <p:nvSpPr>
          <p:cNvPr id="1700020" name="Freeform 18"/>
          <p:cNvSpPr/>
          <p:nvPr/>
        </p:nvSpPr>
        <p:spPr>
          <a:xfrm>
            <a:off x="5851243" y="5576888"/>
            <a:ext cx="476816" cy="441086"/>
          </a:xfrm>
          <a:custGeom>
            <a:avLst/>
            <a:gdLst/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</a:path>
              <a:path w="5834559" h="5397372"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</a:path>
              <a:path w="5834559" h="5397372"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</a:path>
              <a:path w="5834559" h="5397372"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7331443" y="1931960"/>
            <a:ext cx="2312842" cy="339807"/>
          </a:xfrm>
          <a:prstGeom prst="parallelogram">
            <a:avLst>
              <a:gd name="adj" fmla="val 42455"/>
            </a:avLst>
          </a:prstGeom>
          <a:gradFill>
            <a:gsLst>
              <a:gs pos="0">
                <a:schemeClr val="accent2">
                  <a:alpha val="50000"/>
                </a:schemeClr>
              </a:gs>
              <a:gs pos="85000">
                <a:srgbClr val="FFFFFF">
                  <a:alpha val="0"/>
                </a:srgbClr>
              </a:gs>
            </a:gsLst>
            <a:lin ang="0"/>
          </a:gradFill>
        </p:spPr>
      </p:sp>
      <p:sp>
        <p:nvSpPr>
          <p:cNvPr id="3" name="AutoShape 3"/>
          <p:cNvSpPr/>
          <p:nvPr/>
        </p:nvSpPr>
        <p:spPr>
          <a:xfrm flipH="1" flipV="1">
            <a:off x="7710624" y="3643027"/>
            <a:ext cx="2312842" cy="339807"/>
          </a:xfrm>
          <a:prstGeom prst="parallelogram">
            <a:avLst>
              <a:gd name="adj" fmla="val 42455"/>
            </a:avLst>
          </a:prstGeom>
          <a:gradFill>
            <a:gsLst>
              <a:gs pos="0">
                <a:schemeClr val="accent2">
                  <a:alpha val="53000"/>
                </a:schemeClr>
              </a:gs>
              <a:gs pos="85000">
                <a:srgbClr val="FFFFFF">
                  <a:alpha val="0"/>
                </a:srgbClr>
              </a:gs>
            </a:gsLst>
            <a:lin ang="0"/>
          </a:gradFill>
        </p:spPr>
      </p:sp>
      <p:sp>
        <p:nvSpPr>
          <p:cNvPr id="4" name="AutoShape 4"/>
          <p:cNvSpPr/>
          <p:nvPr/>
        </p:nvSpPr>
        <p:spPr>
          <a:xfrm flipH="1" flipV="1">
            <a:off x="4375731" y="4522749"/>
            <a:ext cx="2312842" cy="339807"/>
          </a:xfrm>
          <a:prstGeom prst="parallelogram">
            <a:avLst>
              <a:gd name="adj" fmla="val 42455"/>
            </a:avLst>
          </a:prstGeom>
          <a:gradFill>
            <a:gsLst>
              <a:gs pos="0">
                <a:schemeClr val="accent2">
                  <a:alpha val="53000"/>
                </a:schemeClr>
              </a:gs>
              <a:gs pos="85000">
                <a:srgbClr val="FFFFFF">
                  <a:alpha val="0"/>
                </a:srgbClr>
              </a:gs>
            </a:gsLst>
            <a:lin ang="0"/>
          </a:gradFill>
        </p:spPr>
      </p:sp>
      <p:sp>
        <p:nvSpPr>
          <p:cNvPr id="5" name="AutoShape 5"/>
          <p:cNvSpPr/>
          <p:nvPr/>
        </p:nvSpPr>
        <p:spPr>
          <a:xfrm flipH="1" flipV="1">
            <a:off x="4553374" y="4085388"/>
            <a:ext cx="2312842" cy="339807"/>
          </a:xfrm>
          <a:prstGeom prst="parallelogram">
            <a:avLst>
              <a:gd name="adj" fmla="val 42455"/>
            </a:avLst>
          </a:prstGeom>
          <a:gradFill>
            <a:gsLst>
              <a:gs pos="0">
                <a:schemeClr val="accent2">
                  <a:alpha val="51000"/>
                </a:schemeClr>
              </a:gs>
              <a:gs pos="85000">
                <a:srgbClr val="FFFFFF">
                  <a:alpha val="0"/>
                </a:srgbClr>
              </a:gs>
            </a:gsLst>
            <a:lin ang="0"/>
          </a:gradFill>
        </p:spPr>
      </p:sp>
      <p:sp>
        <p:nvSpPr>
          <p:cNvPr id="6" name="AutoShape 6"/>
          <p:cNvSpPr/>
          <p:nvPr/>
        </p:nvSpPr>
        <p:spPr>
          <a:xfrm flipH="1" flipV="1">
            <a:off x="4754540" y="3643027"/>
            <a:ext cx="2312842" cy="339807"/>
          </a:xfrm>
          <a:prstGeom prst="parallelogram">
            <a:avLst>
              <a:gd name="adj" fmla="val 42455"/>
            </a:avLst>
          </a:prstGeom>
          <a:gradFill>
            <a:gsLst>
              <a:gs pos="0">
                <a:schemeClr val="accent2">
                  <a:alpha val="51000"/>
                </a:schemeClr>
              </a:gs>
              <a:gs pos="85000">
                <a:srgbClr val="FFFFFF">
                  <a:alpha val="0"/>
                </a:srgbClr>
              </a:gs>
            </a:gsLst>
            <a:lin ang="0"/>
          </a:gradFill>
        </p:spPr>
      </p:sp>
      <p:sp>
        <p:nvSpPr>
          <p:cNvPr id="7" name="AutoShape 7"/>
          <p:cNvSpPr/>
          <p:nvPr/>
        </p:nvSpPr>
        <p:spPr>
          <a:xfrm flipH="1">
            <a:off x="4754540" y="2804915"/>
            <a:ext cx="2312842" cy="339807"/>
          </a:xfrm>
          <a:prstGeom prst="parallelogram">
            <a:avLst>
              <a:gd name="adj" fmla="val 42455"/>
            </a:avLst>
          </a:prstGeom>
          <a:gradFill>
            <a:gsLst>
              <a:gs pos="0">
                <a:schemeClr val="accent2">
                  <a:alpha val="51000"/>
                </a:schemeClr>
              </a:gs>
              <a:gs pos="85000">
                <a:srgbClr val="FFFFFF">
                  <a:alpha val="0"/>
                </a:srgbClr>
              </a:gs>
            </a:gsLst>
            <a:lin ang="0"/>
          </a:gradFill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  <a:defRPr/>
            </a:pPr>
            <a:endParaRPr lang="en-US" sz="1100"/>
          </a:p>
        </p:txBody>
      </p:sp>
      <p:sp>
        <p:nvSpPr>
          <p:cNvPr id="8" name="AutoShape 8"/>
          <p:cNvSpPr/>
          <p:nvPr/>
        </p:nvSpPr>
        <p:spPr>
          <a:xfrm flipH="1">
            <a:off x="4572424" y="2363003"/>
            <a:ext cx="2312842" cy="339807"/>
          </a:xfrm>
          <a:prstGeom prst="parallelogram">
            <a:avLst>
              <a:gd name="adj" fmla="val 42455"/>
            </a:avLst>
          </a:prstGeom>
          <a:gradFill>
            <a:gsLst>
              <a:gs pos="0">
                <a:schemeClr val="accent2">
                  <a:alpha val="52000"/>
                </a:schemeClr>
              </a:gs>
              <a:gs pos="85000">
                <a:srgbClr val="FFFFFF">
                  <a:alpha val="0"/>
                </a:srgbClr>
              </a:gs>
            </a:gsLst>
            <a:lin ang="0"/>
          </a:gradFill>
        </p:spPr>
      </p:sp>
      <p:sp>
        <p:nvSpPr>
          <p:cNvPr id="9" name="AutoShape 9"/>
          <p:cNvSpPr/>
          <p:nvPr/>
        </p:nvSpPr>
        <p:spPr>
          <a:xfrm flipH="1">
            <a:off x="4385256" y="1931960"/>
            <a:ext cx="2312842" cy="339807"/>
          </a:xfrm>
          <a:prstGeom prst="parallelogram">
            <a:avLst>
              <a:gd name="adj" fmla="val 42455"/>
            </a:avLst>
          </a:prstGeom>
          <a:gradFill>
            <a:gsLst>
              <a:gs pos="0">
                <a:schemeClr val="accent2">
                  <a:alpha val="50000"/>
                </a:schemeClr>
              </a:gs>
              <a:gs pos="85000">
                <a:srgbClr val="FFFFFF">
                  <a:alpha val="0"/>
                </a:srgbClr>
              </a:gs>
            </a:gsLst>
            <a:lin ang="0"/>
          </a:gradFill>
        </p:spPr>
      </p:sp>
      <p:sp>
        <p:nvSpPr>
          <p:cNvPr id="10" name="AutoShape 10"/>
          <p:cNvSpPr/>
          <p:nvPr/>
        </p:nvSpPr>
        <p:spPr>
          <a:xfrm flipH="1" flipV="1">
            <a:off x="1360701" y="4521699"/>
            <a:ext cx="2312842" cy="339807"/>
          </a:xfrm>
          <a:prstGeom prst="parallelogram">
            <a:avLst>
              <a:gd name="adj" fmla="val 42455"/>
            </a:avLst>
          </a:prstGeom>
          <a:gradFill>
            <a:gsLst>
              <a:gs pos="0">
                <a:schemeClr val="accent2">
                  <a:alpha val="53000"/>
                </a:schemeClr>
              </a:gs>
              <a:gs pos="85000">
                <a:srgbClr val="FFFFFF">
                  <a:alpha val="0"/>
                </a:srgbClr>
              </a:gs>
            </a:gsLst>
            <a:lin ang="0"/>
          </a:gradFill>
        </p:spPr>
      </p:sp>
      <p:sp>
        <p:nvSpPr>
          <p:cNvPr id="11" name="AutoShape 11"/>
          <p:cNvSpPr/>
          <p:nvPr/>
        </p:nvSpPr>
        <p:spPr>
          <a:xfrm flipH="1" flipV="1">
            <a:off x="1558666" y="4085388"/>
            <a:ext cx="2312842" cy="339807"/>
          </a:xfrm>
          <a:prstGeom prst="parallelogram">
            <a:avLst>
              <a:gd name="adj" fmla="val 42455"/>
            </a:avLst>
          </a:prstGeom>
          <a:gradFill>
            <a:gsLst>
              <a:gs pos="0">
                <a:schemeClr val="accent2">
                  <a:alpha val="53000"/>
                </a:schemeClr>
              </a:gs>
              <a:gs pos="85000">
                <a:srgbClr val="FFFFFF">
                  <a:alpha val="0"/>
                </a:srgbClr>
              </a:gs>
            </a:gsLst>
            <a:lin ang="0"/>
          </a:gradFill>
        </p:spPr>
      </p:sp>
      <p:sp>
        <p:nvSpPr>
          <p:cNvPr id="12" name="TextBox 12"/>
          <p:cNvSpPr txBox="1"/>
          <p:nvPr/>
        </p:nvSpPr>
        <p:spPr>
          <a:xfrm>
            <a:off x="8188598" y="2844065"/>
            <a:ext cx="1611630" cy="291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库存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032655" y="2402153"/>
            <a:ext cx="1611630" cy="291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纯度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cxnSp>
        <p:nvCxnSpPr>
          <p:cNvPr id="14" name="Connector 14"/>
          <p:cNvCxnSpPr/>
          <p:nvPr/>
        </p:nvCxnSpPr>
        <p:spPr>
          <a:xfrm>
            <a:off x="487603" y="3392355"/>
            <a:ext cx="10688916" cy="0"/>
          </a:xfrm>
          <a:prstGeom prst="line">
            <a:avLst/>
          </a:prstGeom>
          <a:ln w="15240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Freeform 15"/>
          <p:cNvSpPr/>
          <p:nvPr/>
        </p:nvSpPr>
        <p:spPr>
          <a:xfrm>
            <a:off x="10518778" y="2497419"/>
            <a:ext cx="1105514" cy="894936"/>
          </a:xfrm>
          <a:custGeom>
            <a:avLst/>
            <a:gdLst/>
            <a:ahLst/>
            <a:cxnLst/>
            <a:rect l="l" t="t" r="r" b="b"/>
            <a:pathLst>
              <a:path w="866783" h="894936">
                <a:moveTo>
                  <a:pt x="202956" y="894936"/>
                </a:moveTo>
                <a:lnTo>
                  <a:pt x="0" y="0"/>
                </a:lnTo>
                <a:lnTo>
                  <a:pt x="866783" y="894936"/>
                </a:lnTo>
                <a:lnTo>
                  <a:pt x="202956" y="894936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16" name="Freeform 16"/>
          <p:cNvSpPr/>
          <p:nvPr/>
        </p:nvSpPr>
        <p:spPr>
          <a:xfrm flipV="1">
            <a:off x="10518778" y="3392355"/>
            <a:ext cx="1105514" cy="894936"/>
          </a:xfrm>
          <a:custGeom>
            <a:avLst/>
            <a:gdLst/>
            <a:ahLst/>
            <a:cxnLst/>
            <a:rect l="l" t="t" r="r" b="b"/>
            <a:pathLst>
              <a:path w="866783" h="894936">
                <a:moveTo>
                  <a:pt x="202956" y="894936"/>
                </a:moveTo>
                <a:lnTo>
                  <a:pt x="0" y="0"/>
                </a:lnTo>
                <a:lnTo>
                  <a:pt x="866783" y="894936"/>
                </a:lnTo>
                <a:lnTo>
                  <a:pt x="202956" y="894936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17" name="Freeform 17"/>
          <p:cNvSpPr/>
          <p:nvPr/>
        </p:nvSpPr>
        <p:spPr>
          <a:xfrm>
            <a:off x="375190" y="2979134"/>
            <a:ext cx="510445" cy="413290"/>
          </a:xfrm>
          <a:custGeom>
            <a:avLst/>
            <a:gdLst/>
            <a:ahLst/>
            <a:cxnLst/>
            <a:rect l="l" t="t" r="r" b="b"/>
            <a:pathLst>
              <a:path w="866783" h="894936">
                <a:moveTo>
                  <a:pt x="202956" y="894936"/>
                </a:moveTo>
                <a:lnTo>
                  <a:pt x="0" y="0"/>
                </a:lnTo>
                <a:lnTo>
                  <a:pt x="866783" y="894936"/>
                </a:lnTo>
                <a:lnTo>
                  <a:pt x="202956" y="894936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18" name="Freeform 18"/>
          <p:cNvSpPr/>
          <p:nvPr/>
        </p:nvSpPr>
        <p:spPr>
          <a:xfrm flipV="1">
            <a:off x="375190" y="3392329"/>
            <a:ext cx="510445" cy="413290"/>
          </a:xfrm>
          <a:custGeom>
            <a:avLst/>
            <a:gdLst/>
            <a:ahLst/>
            <a:cxnLst/>
            <a:rect l="l" t="t" r="r" b="b"/>
            <a:pathLst>
              <a:path w="866783" h="894936">
                <a:moveTo>
                  <a:pt x="202956" y="894936"/>
                </a:moveTo>
                <a:lnTo>
                  <a:pt x="0" y="0"/>
                </a:lnTo>
                <a:lnTo>
                  <a:pt x="866783" y="894936"/>
                </a:lnTo>
                <a:lnTo>
                  <a:pt x="202956" y="894936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19" name="TextBox 19"/>
          <p:cNvSpPr txBox="1"/>
          <p:nvPr/>
        </p:nvSpPr>
        <p:spPr>
          <a:xfrm>
            <a:off x="7795452" y="1971110"/>
            <a:ext cx="1640205" cy="291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批次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AutoShape 20"/>
          <p:cNvSpPr/>
          <p:nvPr/>
        </p:nvSpPr>
        <p:spPr>
          <a:xfrm flipH="1">
            <a:off x="7156087" y="1379110"/>
            <a:ext cx="2312842" cy="419094"/>
          </a:xfrm>
          <a:prstGeom prst="parallelogram">
            <a:avLst>
              <a:gd name="adj" fmla="val 42455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21" name="TextBox 21"/>
          <p:cNvSpPr txBox="1"/>
          <p:nvPr/>
        </p:nvSpPr>
        <p:spPr>
          <a:xfrm>
            <a:off x="7455622" y="1465507"/>
            <a:ext cx="1676400" cy="2381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500">
                <a:solidFill>
                  <a:srgbClr val="FBF8F9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材料</a:t>
            </a:r>
            <a:endParaRPr lang="en-US" sz="1500">
              <a:solidFill>
                <a:srgbClr val="FBF8F9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369165" y="5788807"/>
            <a:ext cx="11459846" cy="764921"/>
          </a:xfrm>
          <a:prstGeom prst="roundRect">
            <a:avLst>
              <a:gd name="adj" fmla="val 0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23" name="TextBox 23"/>
          <p:cNvSpPr txBox="1"/>
          <p:nvPr/>
        </p:nvSpPr>
        <p:spPr>
          <a:xfrm>
            <a:off x="375190" y="5989082"/>
            <a:ext cx="11453822" cy="3962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DF9FB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通过鱼骨图系统分析根本原因，聚焦人机料法环测六大维度实施改进</a:t>
            </a:r>
            <a:endParaRPr lang="en-US" sz="1800">
              <a:solidFill>
                <a:srgbClr val="FDF9FB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cxnSp>
        <p:nvCxnSpPr>
          <p:cNvPr id="24" name="Connector 24"/>
          <p:cNvCxnSpPr/>
          <p:nvPr/>
        </p:nvCxnSpPr>
        <p:spPr>
          <a:xfrm flipH="1" flipV="1">
            <a:off x="9277717" y="1398342"/>
            <a:ext cx="838629" cy="1930319"/>
          </a:xfrm>
          <a:prstGeom prst="line">
            <a:avLst/>
          </a:prstGeom>
          <a:ln w="38100">
            <a:solidFill>
              <a:schemeClr val="accent1"/>
            </a:solidFill>
            <a:prstDash val="solid"/>
            <a:headEnd type="stealth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TextBox 25"/>
          <p:cNvSpPr txBox="1"/>
          <p:nvPr/>
        </p:nvSpPr>
        <p:spPr>
          <a:xfrm>
            <a:off x="4680142" y="2844065"/>
            <a:ext cx="2173605" cy="291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老化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086468" y="2402153"/>
            <a:ext cx="1611630" cy="291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维护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626613" y="1971110"/>
            <a:ext cx="1868805" cy="291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精度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8" name="AutoShape 28"/>
          <p:cNvSpPr/>
          <p:nvPr/>
        </p:nvSpPr>
        <p:spPr>
          <a:xfrm flipH="1">
            <a:off x="4209900" y="1379110"/>
            <a:ext cx="2312842" cy="419094"/>
          </a:xfrm>
          <a:prstGeom prst="parallelogram">
            <a:avLst>
              <a:gd name="adj" fmla="val 42455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29" name="TextBox 29"/>
          <p:cNvSpPr txBox="1"/>
          <p:nvPr/>
        </p:nvSpPr>
        <p:spPr>
          <a:xfrm>
            <a:off x="4509435" y="1465507"/>
            <a:ext cx="1676400" cy="2381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500">
                <a:solidFill>
                  <a:srgbClr val="F9F8F8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设备</a:t>
            </a:r>
            <a:endParaRPr lang="en-US" sz="1500">
              <a:solidFill>
                <a:srgbClr val="F9F8F8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0" name="AutoShape 30"/>
          <p:cNvSpPr/>
          <p:nvPr/>
        </p:nvSpPr>
        <p:spPr>
          <a:xfrm flipH="1">
            <a:off x="1753251" y="2804915"/>
            <a:ext cx="2312842" cy="339807"/>
          </a:xfrm>
          <a:prstGeom prst="parallelogram">
            <a:avLst>
              <a:gd name="adj" fmla="val 42455"/>
            </a:avLst>
          </a:prstGeom>
          <a:gradFill>
            <a:gsLst>
              <a:gs pos="0">
                <a:schemeClr val="accent2">
                  <a:alpha val="53000"/>
                </a:schemeClr>
              </a:gs>
              <a:gs pos="85000">
                <a:srgbClr val="FFFFFF">
                  <a:alpha val="0"/>
                </a:srgbClr>
              </a:gs>
            </a:gsLst>
            <a:lin ang="0"/>
          </a:gradFill>
        </p:spPr>
      </p:sp>
      <p:sp>
        <p:nvSpPr>
          <p:cNvPr id="31" name="TextBox 31"/>
          <p:cNvSpPr txBox="1"/>
          <p:nvPr/>
        </p:nvSpPr>
        <p:spPr>
          <a:xfrm>
            <a:off x="1669328" y="2844065"/>
            <a:ext cx="2173605" cy="291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排班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2" name="AutoShape 32"/>
          <p:cNvSpPr/>
          <p:nvPr/>
        </p:nvSpPr>
        <p:spPr>
          <a:xfrm flipH="1">
            <a:off x="1597308" y="2363003"/>
            <a:ext cx="2312842" cy="339807"/>
          </a:xfrm>
          <a:prstGeom prst="parallelogram">
            <a:avLst>
              <a:gd name="adj" fmla="val 42455"/>
            </a:avLst>
          </a:prstGeom>
          <a:gradFill>
            <a:gsLst>
              <a:gs pos="0">
                <a:schemeClr val="accent2">
                  <a:alpha val="54000"/>
                </a:schemeClr>
              </a:gs>
              <a:gs pos="85000">
                <a:srgbClr val="FFFFFF">
                  <a:alpha val="0"/>
                </a:srgbClr>
              </a:gs>
            </a:gsLst>
            <a:lin ang="0"/>
          </a:gradFill>
        </p:spPr>
      </p:sp>
      <p:sp>
        <p:nvSpPr>
          <p:cNvPr id="33" name="TextBox 33"/>
          <p:cNvSpPr txBox="1"/>
          <p:nvPr/>
        </p:nvSpPr>
        <p:spPr>
          <a:xfrm>
            <a:off x="2075654" y="2402153"/>
            <a:ext cx="1611630" cy="291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培训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4" name="AutoShape 34"/>
          <p:cNvSpPr/>
          <p:nvPr/>
        </p:nvSpPr>
        <p:spPr>
          <a:xfrm flipH="1">
            <a:off x="1391583" y="1931960"/>
            <a:ext cx="2312842" cy="339807"/>
          </a:xfrm>
          <a:prstGeom prst="parallelogram">
            <a:avLst>
              <a:gd name="adj" fmla="val 42455"/>
            </a:avLst>
          </a:prstGeom>
          <a:gradFill>
            <a:gsLst>
              <a:gs pos="0">
                <a:schemeClr val="accent2">
                  <a:alpha val="53000"/>
                </a:schemeClr>
              </a:gs>
              <a:gs pos="85000">
                <a:srgbClr val="FFFFFF">
                  <a:alpha val="0"/>
                </a:srgbClr>
              </a:gs>
            </a:gsLst>
            <a:lin ang="0"/>
          </a:gradFill>
        </p:spPr>
      </p:sp>
      <p:sp>
        <p:nvSpPr>
          <p:cNvPr id="35" name="TextBox 35"/>
          <p:cNvSpPr txBox="1"/>
          <p:nvPr/>
        </p:nvSpPr>
        <p:spPr>
          <a:xfrm>
            <a:off x="1615799" y="1971110"/>
            <a:ext cx="1868805" cy="291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技能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6" name="AutoShape 36"/>
          <p:cNvSpPr/>
          <p:nvPr/>
        </p:nvSpPr>
        <p:spPr>
          <a:xfrm flipH="1">
            <a:off x="1199086" y="1379110"/>
            <a:ext cx="2312842" cy="419094"/>
          </a:xfrm>
          <a:prstGeom prst="parallelogram">
            <a:avLst>
              <a:gd name="adj" fmla="val 42455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37" name="TextBox 37"/>
          <p:cNvSpPr txBox="1"/>
          <p:nvPr/>
        </p:nvSpPr>
        <p:spPr>
          <a:xfrm>
            <a:off x="1498621" y="1465507"/>
            <a:ext cx="1676400" cy="2381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500">
                <a:solidFill>
                  <a:srgbClr val="FFFE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人员</a:t>
            </a:r>
            <a:endParaRPr lang="en-US" sz="1500">
              <a:solidFill>
                <a:srgbClr val="FFFE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7821720" y="4560849"/>
            <a:ext cx="1611630" cy="291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量具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8003039" y="4115013"/>
            <a:ext cx="1611630" cy="291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校准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8159179" y="3662794"/>
            <a:ext cx="1640205" cy="291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误差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1" name="AutoShape 41"/>
          <p:cNvSpPr/>
          <p:nvPr/>
        </p:nvSpPr>
        <p:spPr>
          <a:xfrm flipH="1" flipV="1">
            <a:off x="7144962" y="4986506"/>
            <a:ext cx="2312842" cy="419094"/>
          </a:xfrm>
          <a:prstGeom prst="parallelogram">
            <a:avLst>
              <a:gd name="adj" fmla="val 42455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42" name="TextBox 42"/>
          <p:cNvSpPr txBox="1"/>
          <p:nvPr/>
        </p:nvSpPr>
        <p:spPr>
          <a:xfrm>
            <a:off x="7444497" y="5072903"/>
            <a:ext cx="1676400" cy="2381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500">
                <a:solidFill>
                  <a:srgbClr val="FFFCFC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测量</a:t>
            </a:r>
            <a:endParaRPr lang="en-US" sz="1500">
              <a:solidFill>
                <a:srgbClr val="FFFCFC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cxnSp>
        <p:nvCxnSpPr>
          <p:cNvPr id="43" name="Connector 43"/>
          <p:cNvCxnSpPr/>
          <p:nvPr/>
        </p:nvCxnSpPr>
        <p:spPr>
          <a:xfrm flipH="1">
            <a:off x="9266560" y="3458223"/>
            <a:ext cx="845592" cy="1917331"/>
          </a:xfrm>
          <a:prstGeom prst="line">
            <a:avLst/>
          </a:prstGeom>
          <a:ln w="38100">
            <a:solidFill>
              <a:schemeClr val="accent1"/>
            </a:solidFill>
            <a:prstDash val="solid"/>
            <a:headEnd type="stealth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TextBox 44"/>
          <p:cNvSpPr txBox="1"/>
          <p:nvPr/>
        </p:nvSpPr>
        <p:spPr>
          <a:xfrm>
            <a:off x="4870747" y="4560849"/>
            <a:ext cx="1611630" cy="291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温湿度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5052066" y="4115013"/>
            <a:ext cx="1611630" cy="291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洁净度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5208206" y="3662794"/>
            <a:ext cx="1640205" cy="291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照明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7" name="AutoShape 47"/>
          <p:cNvSpPr/>
          <p:nvPr/>
        </p:nvSpPr>
        <p:spPr>
          <a:xfrm flipH="1" flipV="1">
            <a:off x="4193989" y="4986506"/>
            <a:ext cx="2312842" cy="419094"/>
          </a:xfrm>
          <a:prstGeom prst="parallelogram">
            <a:avLst>
              <a:gd name="adj" fmla="val 42455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48" name="TextBox 48"/>
          <p:cNvSpPr txBox="1"/>
          <p:nvPr/>
        </p:nvSpPr>
        <p:spPr>
          <a:xfrm>
            <a:off x="4493524" y="5072903"/>
            <a:ext cx="1676400" cy="2381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500">
                <a:solidFill>
                  <a:srgbClr val="FDFCFC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环境</a:t>
            </a:r>
            <a:endParaRPr lang="en-US" sz="1500">
              <a:solidFill>
                <a:srgbClr val="FDFCFC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861544" y="4560849"/>
            <a:ext cx="1611630" cy="291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参数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2042863" y="4115013"/>
            <a:ext cx="1611630" cy="291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标准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1" name="AutoShape 51"/>
          <p:cNvSpPr/>
          <p:nvPr/>
        </p:nvSpPr>
        <p:spPr>
          <a:xfrm flipH="1" flipV="1">
            <a:off x="1752135" y="3623644"/>
            <a:ext cx="2312842" cy="339807"/>
          </a:xfrm>
          <a:prstGeom prst="parallelogram">
            <a:avLst>
              <a:gd name="adj" fmla="val 42455"/>
            </a:avLst>
          </a:prstGeom>
          <a:gradFill>
            <a:gsLst>
              <a:gs pos="0">
                <a:schemeClr val="accent2">
                  <a:alpha val="53000"/>
                </a:schemeClr>
              </a:gs>
              <a:gs pos="85000">
                <a:srgbClr val="FFFFFF">
                  <a:alpha val="0"/>
                </a:srgbClr>
              </a:gs>
            </a:gsLst>
            <a:lin ang="0"/>
          </a:gradFill>
        </p:spPr>
      </p:sp>
      <p:sp>
        <p:nvSpPr>
          <p:cNvPr id="52" name="TextBox 52"/>
          <p:cNvSpPr txBox="1"/>
          <p:nvPr/>
        </p:nvSpPr>
        <p:spPr>
          <a:xfrm>
            <a:off x="2199003" y="3662794"/>
            <a:ext cx="1640205" cy="291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SOP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3" name="AutoShape 53"/>
          <p:cNvSpPr/>
          <p:nvPr/>
        </p:nvSpPr>
        <p:spPr>
          <a:xfrm flipH="1" flipV="1">
            <a:off x="1184786" y="4986506"/>
            <a:ext cx="2312842" cy="419094"/>
          </a:xfrm>
          <a:prstGeom prst="parallelogram">
            <a:avLst>
              <a:gd name="adj" fmla="val 42455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54" name="TextBox 54"/>
          <p:cNvSpPr txBox="1"/>
          <p:nvPr/>
        </p:nvSpPr>
        <p:spPr>
          <a:xfrm>
            <a:off x="1484321" y="5072903"/>
            <a:ext cx="1676400" cy="2381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500">
                <a:solidFill>
                  <a:srgbClr val="F6F1F4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工艺</a:t>
            </a:r>
            <a:endParaRPr lang="en-US" sz="1500">
              <a:solidFill>
                <a:srgbClr val="F6F1F4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5" name="AutoShape 55"/>
          <p:cNvSpPr/>
          <p:nvPr/>
        </p:nvSpPr>
        <p:spPr>
          <a:xfrm>
            <a:off x="10023466" y="1438917"/>
            <a:ext cx="1640713" cy="290838"/>
          </a:xfrm>
          <a:prstGeom prst="roundRect">
            <a:avLst>
              <a:gd name="adj" fmla="val 0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56" name="TextBox 56"/>
          <p:cNvSpPr txBox="1"/>
          <p:nvPr/>
        </p:nvSpPr>
        <p:spPr>
          <a:xfrm>
            <a:off x="10023466" y="1484947"/>
            <a:ext cx="1600826" cy="200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DFCFC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人机料法环</a:t>
            </a:r>
            <a:endParaRPr lang="en-US" sz="1200">
              <a:solidFill>
                <a:srgbClr val="FDFCFC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7" name="AutoShape 57"/>
          <p:cNvSpPr/>
          <p:nvPr/>
        </p:nvSpPr>
        <p:spPr>
          <a:xfrm>
            <a:off x="10023466" y="5095530"/>
            <a:ext cx="1640713" cy="290838"/>
          </a:xfrm>
          <a:prstGeom prst="roundRect">
            <a:avLst>
              <a:gd name="adj" fmla="val 0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58" name="TextBox 58"/>
          <p:cNvSpPr txBox="1"/>
          <p:nvPr/>
        </p:nvSpPr>
        <p:spPr>
          <a:xfrm>
            <a:off x="10023466" y="5133975"/>
            <a:ext cx="1600826" cy="200025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FFDFD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方法</a:t>
            </a:r>
            <a:endParaRPr lang="en-US" sz="1200">
              <a:solidFill>
                <a:srgbClr val="FFFDFD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cxnSp>
        <p:nvCxnSpPr>
          <p:cNvPr id="59" name="Connector 59"/>
          <p:cNvCxnSpPr/>
          <p:nvPr/>
        </p:nvCxnSpPr>
        <p:spPr>
          <a:xfrm flipH="1" flipV="1">
            <a:off x="6335735" y="1398342"/>
            <a:ext cx="838629" cy="1930319"/>
          </a:xfrm>
          <a:prstGeom prst="line">
            <a:avLst/>
          </a:prstGeom>
          <a:ln w="38100">
            <a:solidFill>
              <a:schemeClr val="accent1"/>
            </a:solidFill>
            <a:prstDash val="solid"/>
            <a:headEnd type="stealth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" name="Connector 60"/>
          <p:cNvCxnSpPr/>
          <p:nvPr/>
        </p:nvCxnSpPr>
        <p:spPr>
          <a:xfrm flipH="1">
            <a:off x="6324578" y="3458223"/>
            <a:ext cx="845592" cy="1917331"/>
          </a:xfrm>
          <a:prstGeom prst="line">
            <a:avLst/>
          </a:prstGeom>
          <a:ln w="38100">
            <a:solidFill>
              <a:schemeClr val="accent1"/>
            </a:solidFill>
            <a:prstDash val="solid"/>
            <a:headEnd type="stealth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Connector 61"/>
          <p:cNvCxnSpPr/>
          <p:nvPr/>
        </p:nvCxnSpPr>
        <p:spPr>
          <a:xfrm flipH="1" flipV="1">
            <a:off x="3327492" y="1398342"/>
            <a:ext cx="838629" cy="1930319"/>
          </a:xfrm>
          <a:prstGeom prst="line">
            <a:avLst/>
          </a:prstGeom>
          <a:ln w="38100">
            <a:solidFill>
              <a:schemeClr val="accent1"/>
            </a:solidFill>
            <a:prstDash val="solid"/>
            <a:headEnd type="stealth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Connector 62"/>
          <p:cNvCxnSpPr/>
          <p:nvPr/>
        </p:nvCxnSpPr>
        <p:spPr>
          <a:xfrm flipH="1">
            <a:off x="3316335" y="3458223"/>
            <a:ext cx="845592" cy="1917331"/>
          </a:xfrm>
          <a:prstGeom prst="line">
            <a:avLst/>
          </a:prstGeom>
          <a:ln w="38100">
            <a:solidFill>
              <a:schemeClr val="accent1"/>
            </a:solidFill>
            <a:prstDash val="solid"/>
            <a:headEnd type="stealth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3" name="TextBox 63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  <a:gradFill>
            <a:gsLst>
              <a:gs pos="0">
                <a:schemeClr val="accent2">
                  <a:alpha val="53000"/>
                </a:schemeClr>
              </a:gs>
              <a:gs pos="85000">
                <a:srgbClr val="FFFFFF">
                  <a:alpha val="0"/>
                </a:srgbClr>
              </a:gs>
            </a:gsLst>
            <a:lin ang="0"/>
          </a:gradFill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鱼骨图使用技巧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4" name="AutoShape 64"/>
          <p:cNvSpPr/>
          <p:nvPr/>
        </p:nvSpPr>
        <p:spPr>
          <a:xfrm flipH="1" flipV="1">
            <a:off x="7506436" y="4085388"/>
            <a:ext cx="2312842" cy="339807"/>
          </a:xfrm>
          <a:prstGeom prst="parallelogram">
            <a:avLst>
              <a:gd name="adj" fmla="val 42455"/>
            </a:avLst>
          </a:prstGeom>
          <a:gradFill>
            <a:gsLst>
              <a:gs pos="0">
                <a:schemeClr val="accent2">
                  <a:alpha val="53000"/>
                </a:schemeClr>
              </a:gs>
              <a:gs pos="85000">
                <a:srgbClr val="FFFFFF">
                  <a:alpha val="0"/>
                </a:srgbClr>
              </a:gs>
            </a:gsLst>
            <a:lin ang="0"/>
          </a:gradFill>
        </p:spPr>
      </p:sp>
      <p:sp>
        <p:nvSpPr>
          <p:cNvPr id="65" name="AutoShape 65"/>
          <p:cNvSpPr/>
          <p:nvPr/>
        </p:nvSpPr>
        <p:spPr>
          <a:xfrm flipH="1" flipV="1">
            <a:off x="7331443" y="4522749"/>
            <a:ext cx="2312842" cy="339807"/>
          </a:xfrm>
          <a:prstGeom prst="parallelogram">
            <a:avLst>
              <a:gd name="adj" fmla="val 42455"/>
            </a:avLst>
          </a:prstGeom>
          <a:gradFill>
            <a:gsLst>
              <a:gs pos="0">
                <a:schemeClr val="accent2">
                  <a:alpha val="53000"/>
                </a:schemeClr>
              </a:gs>
              <a:gs pos="85000">
                <a:srgbClr val="FFFFFF">
                  <a:alpha val="0"/>
                </a:srgbClr>
              </a:gs>
            </a:gsLst>
            <a:lin ang="0"/>
          </a:gradFill>
        </p:spPr>
      </p:sp>
      <p:sp>
        <p:nvSpPr>
          <p:cNvPr id="66" name="AutoShape 66"/>
          <p:cNvSpPr/>
          <p:nvPr/>
        </p:nvSpPr>
        <p:spPr>
          <a:xfrm flipH="1">
            <a:off x="7506436" y="2363003"/>
            <a:ext cx="2312842" cy="339807"/>
          </a:xfrm>
          <a:prstGeom prst="parallelogram">
            <a:avLst>
              <a:gd name="adj" fmla="val 42455"/>
            </a:avLst>
          </a:prstGeom>
          <a:gradFill>
            <a:gsLst>
              <a:gs pos="0">
                <a:schemeClr val="accent2">
                  <a:alpha val="50000"/>
                </a:schemeClr>
              </a:gs>
              <a:gs pos="85000">
                <a:srgbClr val="FFFFFF">
                  <a:alpha val="0"/>
                </a:srgbClr>
              </a:gs>
            </a:gsLst>
            <a:lin ang="0"/>
          </a:gradFill>
        </p:spPr>
      </p:sp>
      <p:sp>
        <p:nvSpPr>
          <p:cNvPr id="67" name="AutoShape 67"/>
          <p:cNvSpPr/>
          <p:nvPr/>
        </p:nvSpPr>
        <p:spPr>
          <a:xfrm flipH="1">
            <a:off x="7710624" y="2804915"/>
            <a:ext cx="2312842" cy="339807"/>
          </a:xfrm>
          <a:prstGeom prst="parallelogram">
            <a:avLst>
              <a:gd name="adj" fmla="val 42455"/>
            </a:avLst>
          </a:prstGeom>
          <a:gradFill>
            <a:gsLst>
              <a:gs pos="0">
                <a:schemeClr val="accent2">
                  <a:alpha val="50000"/>
                </a:schemeClr>
              </a:gs>
              <a:gs pos="85000">
                <a:srgbClr val="FFFFFF">
                  <a:alpha val="0"/>
                </a:srgbClr>
              </a:gs>
            </a:gsLst>
            <a:lin ang="0"/>
          </a:grad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FTA与根本原因验证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4299662" y="1813376"/>
            <a:ext cx="3553224" cy="2114550"/>
          </a:xfrm>
          <a:prstGeom prst="roundRect">
            <a:avLst/>
          </a:prstGeom>
          <a:solidFill>
            <a:schemeClr val="accent1">
              <a:alpha val="80000"/>
            </a:schemeClr>
          </a:solidFill>
        </p:spPr>
      </p:sp>
      <p:sp>
        <p:nvSpPr>
          <p:cNvPr id="4" name="AutoShape 4"/>
          <p:cNvSpPr/>
          <p:nvPr/>
        </p:nvSpPr>
        <p:spPr>
          <a:xfrm>
            <a:off x="8035860" y="1813376"/>
            <a:ext cx="3553224" cy="2114550"/>
          </a:xfrm>
          <a:prstGeom prst="roundRect">
            <a:avLst/>
          </a:prstGeom>
          <a:solidFill>
            <a:srgbClr val="FFFFFF">
              <a:alpha val="100000"/>
            </a:srgbClr>
          </a:solidFill>
          <a:effectLst>
            <a:outerShdw blurRad="342900">
              <a:srgbClr val="000000">
                <a:alpha val="6000"/>
              </a:srgbClr>
            </a:outerShdw>
          </a:effectLst>
        </p:spPr>
      </p:sp>
      <p:sp>
        <p:nvSpPr>
          <p:cNvPr id="5" name="AutoShape 5"/>
          <p:cNvSpPr/>
          <p:nvPr/>
        </p:nvSpPr>
        <p:spPr>
          <a:xfrm>
            <a:off x="584855" y="4100731"/>
            <a:ext cx="3553224" cy="2114550"/>
          </a:xfrm>
          <a:prstGeom prst="roundRect">
            <a:avLst/>
          </a:prstGeom>
          <a:solidFill>
            <a:schemeClr val="accent1">
              <a:alpha val="80000"/>
            </a:schemeClr>
          </a:solidFill>
        </p:spPr>
      </p:sp>
      <p:sp>
        <p:nvSpPr>
          <p:cNvPr id="6" name="AutoShape 6"/>
          <p:cNvSpPr/>
          <p:nvPr/>
        </p:nvSpPr>
        <p:spPr>
          <a:xfrm>
            <a:off x="8035860" y="4100731"/>
            <a:ext cx="3553224" cy="2114550"/>
          </a:xfrm>
          <a:prstGeom prst="roundRect">
            <a:avLst/>
          </a:prstGeom>
          <a:solidFill>
            <a:schemeClr val="accent1">
              <a:alpha val="80000"/>
            </a:schemeClr>
          </a:solidFill>
        </p:spPr>
      </p:sp>
      <p:sp>
        <p:nvSpPr>
          <p:cNvPr id="7" name="AutoShape 7"/>
          <p:cNvSpPr/>
          <p:nvPr/>
        </p:nvSpPr>
        <p:spPr>
          <a:xfrm>
            <a:off x="4299662" y="4100731"/>
            <a:ext cx="3553224" cy="2114550"/>
          </a:xfrm>
          <a:prstGeom prst="roundRect">
            <a:avLst/>
          </a:prstGeom>
          <a:solidFill>
            <a:srgbClr val="FFFFFF">
              <a:alpha val="100000"/>
            </a:srgbClr>
          </a:solidFill>
          <a:effectLst>
            <a:outerShdw blurRad="342900">
              <a:srgbClr val="000000">
                <a:alpha val="6000"/>
              </a:srgbClr>
            </a:outerShdw>
          </a:effectLst>
        </p:spPr>
      </p:sp>
      <p:sp>
        <p:nvSpPr>
          <p:cNvPr id="8" name="AutoShape 8"/>
          <p:cNvSpPr/>
          <p:nvPr/>
        </p:nvSpPr>
        <p:spPr>
          <a:xfrm>
            <a:off x="584855" y="1813376"/>
            <a:ext cx="3553224" cy="2114550"/>
          </a:xfrm>
          <a:prstGeom prst="roundRect">
            <a:avLst/>
          </a:prstGeom>
          <a:solidFill>
            <a:srgbClr val="FFFFFF">
              <a:alpha val="100000"/>
            </a:srgbClr>
          </a:solidFill>
          <a:effectLst>
            <a:outerShdw blurRad="342900">
              <a:srgbClr val="000000">
                <a:alpha val="6000"/>
              </a:srgbClr>
            </a:outerShdw>
          </a:effectLst>
        </p:spPr>
      </p:sp>
      <p:sp>
        <p:nvSpPr>
          <p:cNvPr id="9" name="TextBox 9"/>
          <p:cNvSpPr txBox="1"/>
          <p:nvPr/>
        </p:nvSpPr>
        <p:spPr>
          <a:xfrm>
            <a:off x="8196556" y="2671352"/>
            <a:ext cx="3231832" cy="114210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>
              <a:lnSpc>
                <a:spcPct val="140000"/>
              </a:lnSpc>
              <a:spcBef>
                <a:spcPts val="375"/>
              </a:spcBef>
            </a:pPr>
            <a:r>
              <a:rPr lang="en-US" sz="1500">
                <a:solidFill>
                  <a:srgbClr val="0000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对关键节点进行蒙特卡洛模拟，评估不同改善方案对顶事件发生概率的影响。</a:t>
            </a:r>
            <a:endParaRPr lang="en-US" sz="1500">
              <a:solidFill>
                <a:srgbClr val="000000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196556" y="1948503"/>
            <a:ext cx="2486025" cy="70485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rgbClr val="0000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敏感性测试</a:t>
            </a:r>
            <a:endParaRPr lang="en-US" sz="2400" b="1">
              <a:solidFill>
                <a:srgbClr val="000000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45551" y="2671352"/>
            <a:ext cx="3231832" cy="114210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>
              <a:lnSpc>
                <a:spcPct val="140000"/>
              </a:lnSpc>
              <a:spcBef>
                <a:spcPts val="375"/>
              </a:spcBef>
            </a:pPr>
            <a:r>
              <a:rPr lang="en-US" sz="1500">
                <a:solidFill>
                  <a:srgbClr val="0000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从顶事件开始向下展开至少3级逻辑门（AND/OR），每个分支必须符合布尔代数规则。</a:t>
            </a:r>
            <a:endParaRPr lang="en-US" sz="1500">
              <a:solidFill>
                <a:srgbClr val="000000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45551" y="1948503"/>
            <a:ext cx="2486025" cy="70485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rgbClr val="0000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树状结构构建</a:t>
            </a:r>
            <a:endParaRPr lang="en-US" sz="2400" b="1">
              <a:solidFill>
                <a:srgbClr val="000000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460358" y="4964947"/>
            <a:ext cx="3231832" cy="114210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>
              <a:lnSpc>
                <a:spcPct val="140000"/>
              </a:lnSpc>
              <a:spcBef>
                <a:spcPts val="375"/>
              </a:spcBef>
            </a:pPr>
            <a:r>
              <a:rPr lang="en-US" sz="1500">
                <a:solidFill>
                  <a:srgbClr val="0000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按照IEC61025标准编制FTA报告，包含所有假设条件、数据来源和计算过程。</a:t>
            </a:r>
            <a:endParaRPr lang="en-US" sz="1500">
              <a:solidFill>
                <a:srgbClr val="000000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460358" y="4242098"/>
            <a:ext cx="2486025" cy="70485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rgbClr val="0000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文档标准化</a:t>
            </a:r>
            <a:endParaRPr lang="en-US" sz="2400" b="1">
              <a:solidFill>
                <a:srgbClr val="000000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449025" y="2682199"/>
            <a:ext cx="3231832" cy="114210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>
              <a:lnSpc>
                <a:spcPct val="140000"/>
              </a:lnSpc>
              <a:spcBef>
                <a:spcPts val="375"/>
              </a:spcBef>
            </a:pPr>
            <a:r>
              <a:rPr lang="en-US" sz="15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对基本事件赋予故障率数据，通过割集分析识别关键失效路径。</a:t>
            </a:r>
            <a:endParaRPr lang="en-US" sz="15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449025" y="1959350"/>
            <a:ext cx="2486025" cy="70485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概率计算应用</a:t>
            </a:r>
            <a:endParaRPr lang="en-US" sz="2400" b="1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67245" y="4964947"/>
            <a:ext cx="3231832" cy="114210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>
              <a:lnSpc>
                <a:spcPct val="140000"/>
              </a:lnSpc>
              <a:spcBef>
                <a:spcPts val="375"/>
              </a:spcBef>
            </a:pPr>
            <a:r>
              <a:rPr lang="en-US" sz="15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设计对照实验（如故意移除疑似原因）验证故障是否复现，记录验证过程视频证据。</a:t>
            </a:r>
            <a:endParaRPr lang="en-US" sz="15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67245" y="4242098"/>
            <a:ext cx="2486025" cy="70485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现场验证方法</a:t>
            </a:r>
            <a:endParaRPr lang="en-US" sz="2400" b="1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196556" y="4964947"/>
            <a:ext cx="3231832" cy="114210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>
              <a:lnSpc>
                <a:spcPct val="140000"/>
              </a:lnSpc>
              <a:spcBef>
                <a:spcPts val="375"/>
              </a:spcBef>
            </a:pPr>
            <a:r>
              <a:rPr lang="en-US" sz="15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将验证后的根本原因转化为防错装置（如传感器互锁）或标准化作业指导书。</a:t>
            </a:r>
            <a:endParaRPr lang="en-US" sz="15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184447" y="4242098"/>
            <a:ext cx="2486025" cy="70485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防错措施转化</a:t>
            </a:r>
            <a:endParaRPr lang="en-US" sz="2400" b="1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30" name="AutoShape 2"/>
          <p:cNvSpPr/>
          <p:nvPr/>
        </p:nvSpPr>
        <p:spPr>
          <a:xfrm>
            <a:off x="2504214" y="2359284"/>
            <a:ext cx="7183573" cy="3148334"/>
          </a:xfrm>
          <a:prstGeom prst="roundRect">
            <a:avLst>
              <a:gd name="adj" fmla="val 16667"/>
            </a:avLst>
          </a:prstGeom>
          <a:solidFill>
            <a:srgbClr val="FFFFFF">
              <a:alpha val="61000"/>
            </a:srgbClr>
          </a:solidFill>
          <a:ln w="19050">
            <a:solidFill>
              <a:schemeClr val="lt1">
                <a:alpha val="100000"/>
              </a:schemeClr>
            </a:solidFill>
            <a:prstDash val="solid"/>
          </a:ln>
        </p:spPr>
      </p:sp>
      <p:sp>
        <p:nvSpPr>
          <p:cNvPr id="900011" name="TextBox 3"/>
          <p:cNvSpPr txBox="1"/>
          <p:nvPr/>
        </p:nvSpPr>
        <p:spPr>
          <a:xfrm>
            <a:off x="3248487" y="3558795"/>
            <a:ext cx="5695028" cy="15610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纠正与预防措施实施</a:t>
            </a:r>
            <a:endParaRPr lang="en-US" sz="36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13" name="AutoShape 4"/>
          <p:cNvSpPr/>
          <p:nvPr/>
        </p:nvSpPr>
        <p:spPr>
          <a:xfrm>
            <a:off x="5190911" y="1574924"/>
            <a:ext cx="1733978" cy="1733978"/>
          </a:xfrm>
          <a:prstGeom prst="ellipse">
            <a:avLst/>
          </a:prstGeom>
          <a:solidFill>
            <a:srgbClr val="285EF8">
              <a:alpha val="100000"/>
            </a:srgbClr>
          </a:solidFill>
        </p:spPr>
      </p:sp>
      <p:sp>
        <p:nvSpPr>
          <p:cNvPr id="900010" name="TextBox 5"/>
          <p:cNvSpPr txBox="1"/>
          <p:nvPr/>
        </p:nvSpPr>
        <p:spPr>
          <a:xfrm>
            <a:off x="5180565" y="1741915"/>
            <a:ext cx="1754670" cy="139999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7200">
                <a:solidFill>
                  <a:srgbClr val="FFFFFF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04</a:t>
            </a:r>
            <a:endParaRPr lang="en-US" sz="7200">
              <a:solidFill>
                <a:srgbClr val="FFFFFF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32" name="AutoShape 6"/>
          <p:cNvSpPr/>
          <p:nvPr/>
        </p:nvSpPr>
        <p:spPr>
          <a:xfrm>
            <a:off x="5891485" y="5341204"/>
            <a:ext cx="332830" cy="332828"/>
          </a:xfrm>
          <a:prstGeom prst="ellipse">
            <a:avLst/>
          </a:prstGeom>
          <a:solidFill>
            <a:srgbClr val="7D9EFA">
              <a:alpha val="100000"/>
            </a:srgbClr>
          </a:solidFill>
          <a:ln w="19050">
            <a:solidFill>
              <a:schemeClr val="lt1">
                <a:alpha val="100000"/>
              </a:schemeClr>
            </a:solidFill>
            <a:prstDash val="solid"/>
          </a:ln>
        </p:spPr>
      </p:sp>
      <p:sp>
        <p:nvSpPr>
          <p:cNvPr id="900033" name="Freeform 7"/>
          <p:cNvSpPr/>
          <p:nvPr/>
        </p:nvSpPr>
        <p:spPr>
          <a:xfrm rot="18900000" flipV="1">
            <a:off x="5989150" y="5438868"/>
            <a:ext cx="137500" cy="137500"/>
          </a:xfrm>
          <a:custGeom>
            <a:avLst/>
            <a:gdLst/>
            <a:ahLst/>
            <a:cxnLst/>
            <a:rect l="l" t="t" r="r" b="b"/>
            <a:pathLst>
              <a:path w="433225" h="433225">
                <a:moveTo>
                  <a:pt x="377976" y="53751"/>
                </a:moveTo>
                <a:lnTo>
                  <a:pt x="379474" y="55249"/>
                </a:lnTo>
                <a:lnTo>
                  <a:pt x="379474" y="53751"/>
                </a:lnTo>
                <a:close/>
                <a:moveTo>
                  <a:pt x="0" y="0"/>
                </a:moveTo>
                <a:lnTo>
                  <a:pt x="379474" y="0"/>
                </a:lnTo>
                <a:lnTo>
                  <a:pt x="433225" y="0"/>
                </a:lnTo>
                <a:lnTo>
                  <a:pt x="433225" y="53751"/>
                </a:lnTo>
                <a:lnTo>
                  <a:pt x="433225" y="433225"/>
                </a:lnTo>
                <a:lnTo>
                  <a:pt x="379474" y="433225"/>
                </a:lnTo>
                <a:lnTo>
                  <a:pt x="379474" y="100332"/>
                </a:lnTo>
                <a:lnTo>
                  <a:pt x="95679" y="384127"/>
                </a:lnTo>
                <a:lnTo>
                  <a:pt x="57671" y="346119"/>
                </a:lnTo>
                <a:lnTo>
                  <a:pt x="350039" y="53751"/>
                </a:lnTo>
                <a:lnTo>
                  <a:pt x="0" y="53751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18379" y="3184929"/>
            <a:ext cx="2691410" cy="2561488"/>
          </a:xfrm>
          <a:custGeom>
            <a:avLst/>
            <a:gdLst/>
            <a:ahLst/>
            <a:cxnLst/>
            <a:rect l="l" t="t" r="r" b="b"/>
            <a:pathLst>
              <a:path w="2402958" h="1929036">
                <a:moveTo>
                  <a:pt x="0" y="0"/>
                </a:moveTo>
                <a:lnTo>
                  <a:pt x="961823" y="0"/>
                </a:lnTo>
                <a:lnTo>
                  <a:pt x="1201480" y="148630"/>
                </a:lnTo>
                <a:lnTo>
                  <a:pt x="1441137" y="0"/>
                </a:lnTo>
                <a:lnTo>
                  <a:pt x="2402958" y="0"/>
                </a:lnTo>
                <a:lnTo>
                  <a:pt x="2402958" y="1929036"/>
                </a:lnTo>
                <a:lnTo>
                  <a:pt x="0" y="1929036"/>
                </a:lnTo>
              </a:path>
            </a:pathLst>
          </a:custGeom>
          <a:solidFill>
            <a:schemeClr val="lt2">
              <a:alpha val="100000"/>
            </a:schemeClr>
          </a:solidFill>
        </p:spPr>
      </p:sp>
      <p:sp>
        <p:nvSpPr>
          <p:cNvPr id="3" name="Freeform 3"/>
          <p:cNvSpPr/>
          <p:nvPr/>
        </p:nvSpPr>
        <p:spPr>
          <a:xfrm>
            <a:off x="369165" y="3184929"/>
            <a:ext cx="2691410" cy="2561488"/>
          </a:xfrm>
          <a:custGeom>
            <a:avLst/>
            <a:gdLst/>
            <a:ahLst/>
            <a:cxnLst/>
            <a:rect l="l" t="t" r="r" b="b"/>
            <a:pathLst>
              <a:path w="2402958" h="1929036">
                <a:moveTo>
                  <a:pt x="0" y="0"/>
                </a:moveTo>
                <a:lnTo>
                  <a:pt x="961823" y="0"/>
                </a:lnTo>
                <a:lnTo>
                  <a:pt x="1201480" y="148630"/>
                </a:lnTo>
                <a:lnTo>
                  <a:pt x="1441137" y="0"/>
                </a:lnTo>
                <a:lnTo>
                  <a:pt x="2402958" y="0"/>
                </a:lnTo>
                <a:lnTo>
                  <a:pt x="2402958" y="1929036"/>
                </a:lnTo>
                <a:lnTo>
                  <a:pt x="0" y="1929036"/>
                </a:lnTo>
              </a:path>
            </a:pathLst>
          </a:custGeom>
          <a:solidFill>
            <a:schemeClr val="lt2">
              <a:alpha val="100000"/>
            </a:schemeClr>
          </a:solidFill>
        </p:spPr>
      </p:sp>
      <p:sp>
        <p:nvSpPr>
          <p:cNvPr id="4" name="Freeform 4"/>
          <p:cNvSpPr/>
          <p:nvPr/>
        </p:nvSpPr>
        <p:spPr>
          <a:xfrm rot="10800000">
            <a:off x="369166" y="1388510"/>
            <a:ext cx="2691410" cy="1891157"/>
          </a:xfrm>
          <a:custGeom>
            <a:avLst/>
            <a:gdLst/>
            <a:ahLst/>
            <a:cxnLst/>
            <a:rect l="l" t="t" r="r" b="b"/>
            <a:pathLst>
              <a:path w="2402958" h="2530526">
                <a:moveTo>
                  <a:pt x="2402958" y="2530526"/>
                </a:moveTo>
                <a:lnTo>
                  <a:pt x="0" y="2530526"/>
                </a:lnTo>
                <a:lnTo>
                  <a:pt x="0" y="233893"/>
                </a:lnTo>
                <a:lnTo>
                  <a:pt x="1002448" y="233893"/>
                </a:lnTo>
                <a:lnTo>
                  <a:pt x="1201478" y="0"/>
                </a:lnTo>
                <a:lnTo>
                  <a:pt x="1400508" y="233893"/>
                </a:lnTo>
                <a:lnTo>
                  <a:pt x="2402958" y="233893"/>
                </a:lnTo>
                <a:lnTo>
                  <a:pt x="2402958" y="2530526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5" name="AutoShape 5"/>
          <p:cNvSpPr/>
          <p:nvPr/>
        </p:nvSpPr>
        <p:spPr>
          <a:xfrm>
            <a:off x="369164" y="5935180"/>
            <a:ext cx="11459847" cy="621927"/>
          </a:xfrm>
          <a:prstGeom prst="roundRect">
            <a:avLst>
              <a:gd name="adj" fmla="val 0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818363" y="6032005"/>
            <a:ext cx="10565130" cy="42481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400">
                <a:solidFill>
                  <a:srgbClr val="FBFAFA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完成问题分析并制定改进计划</a:t>
            </a:r>
            <a:endParaRPr lang="en-US" sz="1400">
              <a:solidFill>
                <a:srgbClr val="FBFAFA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4609" y="1906126"/>
            <a:ext cx="2345055" cy="3200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400">
                <a:solidFill>
                  <a:srgbClr val="F6F9F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信息偏差</a:t>
            </a:r>
            <a:endParaRPr lang="en-US" sz="1400">
              <a:solidFill>
                <a:srgbClr val="F6F9F6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53737" y="2239240"/>
            <a:ext cx="2326005" cy="6629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1000">
                <a:solidFill>
                  <a:srgbClr val="FBF9F9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沟通不畅致信息失真</a:t>
            </a:r>
            <a:endParaRPr lang="en-US" sz="1000">
              <a:solidFill>
                <a:srgbClr val="FBF9F9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03068" y="4112977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加强沟通技能培训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649300" y="4177181"/>
            <a:ext cx="184666" cy="18466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1" name="TextBox 11"/>
          <p:cNvSpPr txBox="1"/>
          <p:nvPr/>
        </p:nvSpPr>
        <p:spPr>
          <a:xfrm>
            <a:off x="610887" y="4204151"/>
            <a:ext cx="266700" cy="152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1</a:t>
            </a:r>
            <a:endParaRPr lang="en-US" sz="9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03068" y="4811544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引入在线协作工具实现信息共享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649300" y="4875748"/>
            <a:ext cx="184666" cy="18466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4" name="TextBox 14"/>
          <p:cNvSpPr txBox="1"/>
          <p:nvPr/>
        </p:nvSpPr>
        <p:spPr>
          <a:xfrm>
            <a:off x="601759" y="4902718"/>
            <a:ext cx="276225" cy="152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2</a:t>
            </a:r>
            <a:endParaRPr lang="en-US" sz="9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369165" y="5680733"/>
            <a:ext cx="2691410" cy="65684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6" name="Freeform 16"/>
          <p:cNvSpPr/>
          <p:nvPr/>
        </p:nvSpPr>
        <p:spPr>
          <a:xfrm>
            <a:off x="6216174" y="3184929"/>
            <a:ext cx="2691410" cy="2561488"/>
          </a:xfrm>
          <a:custGeom>
            <a:avLst/>
            <a:gdLst/>
            <a:ahLst/>
            <a:cxnLst/>
            <a:rect l="l" t="t" r="r" b="b"/>
            <a:pathLst>
              <a:path w="2402958" h="1929036">
                <a:moveTo>
                  <a:pt x="0" y="0"/>
                </a:moveTo>
                <a:lnTo>
                  <a:pt x="961823" y="0"/>
                </a:lnTo>
                <a:lnTo>
                  <a:pt x="1201480" y="148630"/>
                </a:lnTo>
                <a:lnTo>
                  <a:pt x="1441137" y="0"/>
                </a:lnTo>
                <a:lnTo>
                  <a:pt x="2402958" y="0"/>
                </a:lnTo>
                <a:lnTo>
                  <a:pt x="2402958" y="1929036"/>
                </a:lnTo>
                <a:lnTo>
                  <a:pt x="0" y="1929036"/>
                </a:lnTo>
              </a:path>
            </a:pathLst>
          </a:custGeom>
          <a:solidFill>
            <a:schemeClr val="lt2">
              <a:alpha val="100000"/>
            </a:schemeClr>
          </a:solidFill>
        </p:spPr>
      </p:sp>
      <p:sp>
        <p:nvSpPr>
          <p:cNvPr id="17" name="Freeform 17"/>
          <p:cNvSpPr/>
          <p:nvPr/>
        </p:nvSpPr>
        <p:spPr>
          <a:xfrm rot="10800000">
            <a:off x="6216175" y="1388510"/>
            <a:ext cx="2691410" cy="1891157"/>
          </a:xfrm>
          <a:custGeom>
            <a:avLst/>
            <a:gdLst/>
            <a:ahLst/>
            <a:cxnLst/>
            <a:rect l="l" t="t" r="r" b="b"/>
            <a:pathLst>
              <a:path w="2402958" h="2530526">
                <a:moveTo>
                  <a:pt x="2402958" y="2530526"/>
                </a:moveTo>
                <a:lnTo>
                  <a:pt x="0" y="2530526"/>
                </a:lnTo>
                <a:lnTo>
                  <a:pt x="0" y="233893"/>
                </a:lnTo>
                <a:lnTo>
                  <a:pt x="1002448" y="233893"/>
                </a:lnTo>
                <a:lnTo>
                  <a:pt x="1201478" y="0"/>
                </a:lnTo>
                <a:lnTo>
                  <a:pt x="1400508" y="233893"/>
                </a:lnTo>
                <a:lnTo>
                  <a:pt x="2402958" y="233893"/>
                </a:lnTo>
                <a:lnTo>
                  <a:pt x="2402958" y="2530526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18" name="TextBox 18"/>
          <p:cNvSpPr txBox="1"/>
          <p:nvPr/>
        </p:nvSpPr>
        <p:spPr>
          <a:xfrm>
            <a:off x="6391618" y="1906126"/>
            <a:ext cx="2345055" cy="3200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400">
                <a:solidFill>
                  <a:srgbClr val="F5F6F4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进度失控</a:t>
            </a:r>
            <a:endParaRPr lang="en-US" sz="1400">
              <a:solidFill>
                <a:srgbClr val="F5F6F4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400746" y="2239240"/>
            <a:ext cx="2326005" cy="6629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1000">
                <a:solidFill>
                  <a:srgbClr val="F6F3F3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进度管控不严致延期</a:t>
            </a:r>
            <a:endParaRPr lang="en-US" sz="1000">
              <a:solidFill>
                <a:srgbClr val="F6F3F3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650077" y="4112977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设立项目里程碑节点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6496309" y="4177181"/>
            <a:ext cx="184666" cy="18466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2" name="TextBox 22"/>
          <p:cNvSpPr txBox="1"/>
          <p:nvPr/>
        </p:nvSpPr>
        <p:spPr>
          <a:xfrm>
            <a:off x="6474012" y="4204151"/>
            <a:ext cx="219075" cy="152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1</a:t>
            </a:r>
            <a:endParaRPr lang="en-US" sz="9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650077" y="4811544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定期会议跟进进度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AutoShape 24"/>
          <p:cNvSpPr/>
          <p:nvPr/>
        </p:nvSpPr>
        <p:spPr>
          <a:xfrm>
            <a:off x="6496309" y="4875748"/>
            <a:ext cx="184666" cy="18466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5" name="TextBox 25"/>
          <p:cNvSpPr txBox="1"/>
          <p:nvPr/>
        </p:nvSpPr>
        <p:spPr>
          <a:xfrm>
            <a:off x="6474012" y="4902718"/>
            <a:ext cx="219075" cy="152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FFF8F8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2</a:t>
            </a:r>
            <a:endParaRPr lang="en-US" sz="900">
              <a:solidFill>
                <a:srgbClr val="FFF8F8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6216174" y="5680733"/>
            <a:ext cx="2691410" cy="65684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7" name="Freeform 27"/>
          <p:cNvSpPr/>
          <p:nvPr/>
        </p:nvSpPr>
        <p:spPr>
          <a:xfrm>
            <a:off x="3292670" y="3184929"/>
            <a:ext cx="2691410" cy="2561488"/>
          </a:xfrm>
          <a:custGeom>
            <a:avLst/>
            <a:gdLst/>
            <a:ahLst/>
            <a:cxnLst/>
            <a:rect l="l" t="t" r="r" b="b"/>
            <a:pathLst>
              <a:path w="2402958" h="1929036">
                <a:moveTo>
                  <a:pt x="0" y="0"/>
                </a:moveTo>
                <a:lnTo>
                  <a:pt x="961823" y="0"/>
                </a:lnTo>
                <a:lnTo>
                  <a:pt x="1201480" y="148630"/>
                </a:lnTo>
                <a:lnTo>
                  <a:pt x="1441137" y="0"/>
                </a:lnTo>
                <a:lnTo>
                  <a:pt x="2402958" y="0"/>
                </a:lnTo>
                <a:lnTo>
                  <a:pt x="2402958" y="1929036"/>
                </a:lnTo>
                <a:lnTo>
                  <a:pt x="0" y="1929036"/>
                </a:lnTo>
              </a:path>
            </a:pathLst>
          </a:custGeom>
          <a:solidFill>
            <a:schemeClr val="lt2">
              <a:alpha val="100000"/>
            </a:schemeClr>
          </a:solidFill>
        </p:spPr>
      </p:sp>
      <p:sp>
        <p:nvSpPr>
          <p:cNvPr id="28" name="Freeform 28"/>
          <p:cNvSpPr/>
          <p:nvPr/>
        </p:nvSpPr>
        <p:spPr>
          <a:xfrm rot="10800000">
            <a:off x="3292671" y="1388510"/>
            <a:ext cx="2691410" cy="1891157"/>
          </a:xfrm>
          <a:custGeom>
            <a:avLst/>
            <a:gdLst/>
            <a:ahLst/>
            <a:cxnLst/>
            <a:rect l="l" t="t" r="r" b="b"/>
            <a:pathLst>
              <a:path w="2402958" h="2530526">
                <a:moveTo>
                  <a:pt x="2402958" y="2530526"/>
                </a:moveTo>
                <a:lnTo>
                  <a:pt x="0" y="2530526"/>
                </a:lnTo>
                <a:lnTo>
                  <a:pt x="0" y="233893"/>
                </a:lnTo>
                <a:lnTo>
                  <a:pt x="1002448" y="233893"/>
                </a:lnTo>
                <a:lnTo>
                  <a:pt x="1201478" y="0"/>
                </a:lnTo>
                <a:lnTo>
                  <a:pt x="1400508" y="233893"/>
                </a:lnTo>
                <a:lnTo>
                  <a:pt x="2402958" y="233893"/>
                </a:lnTo>
                <a:lnTo>
                  <a:pt x="2402958" y="2530526"/>
                </a:lnTo>
              </a:path>
            </a:pathLst>
          </a:custGeom>
          <a:solidFill>
            <a:schemeClr val="accent2">
              <a:alpha val="100000"/>
            </a:schemeClr>
          </a:solidFill>
        </p:spPr>
      </p:sp>
      <p:sp>
        <p:nvSpPr>
          <p:cNvPr id="29" name="TextBox 29"/>
          <p:cNvSpPr txBox="1"/>
          <p:nvPr/>
        </p:nvSpPr>
        <p:spPr>
          <a:xfrm>
            <a:off x="3468114" y="1906126"/>
            <a:ext cx="2345055" cy="3200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400">
                <a:solidFill>
                  <a:srgbClr val="F9FBF9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流程低效</a:t>
            </a:r>
            <a:endParaRPr lang="en-US" sz="1400">
              <a:solidFill>
                <a:srgbClr val="F9FBF9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3477242" y="2239240"/>
            <a:ext cx="2326005" cy="6629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1000">
                <a:solidFill>
                  <a:srgbClr val="FBF9F9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流程繁琐影响效率</a:t>
            </a:r>
            <a:endParaRPr lang="en-US" sz="1000">
              <a:solidFill>
                <a:srgbClr val="FBF9F9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726573" y="4112977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简化冗余工作步骤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2" name="AutoShape 32"/>
          <p:cNvSpPr/>
          <p:nvPr/>
        </p:nvSpPr>
        <p:spPr>
          <a:xfrm>
            <a:off x="3572805" y="4177181"/>
            <a:ext cx="184666" cy="184666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33" name="TextBox 33"/>
          <p:cNvSpPr txBox="1"/>
          <p:nvPr/>
        </p:nvSpPr>
        <p:spPr>
          <a:xfrm>
            <a:off x="3550508" y="4204151"/>
            <a:ext cx="219075" cy="152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1</a:t>
            </a:r>
            <a:endParaRPr lang="en-US" sz="9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726573" y="4811544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采用自动化工具替代人工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5" name="AutoShape 35"/>
          <p:cNvSpPr/>
          <p:nvPr/>
        </p:nvSpPr>
        <p:spPr>
          <a:xfrm>
            <a:off x="3572805" y="4875748"/>
            <a:ext cx="184666" cy="184666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36" name="TextBox 36"/>
          <p:cNvSpPr txBox="1"/>
          <p:nvPr/>
        </p:nvSpPr>
        <p:spPr>
          <a:xfrm>
            <a:off x="3550508" y="4902718"/>
            <a:ext cx="219075" cy="152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2</a:t>
            </a:r>
            <a:endParaRPr lang="en-US" sz="9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7" name="AutoShape 37"/>
          <p:cNvSpPr/>
          <p:nvPr/>
        </p:nvSpPr>
        <p:spPr>
          <a:xfrm>
            <a:off x="3286858" y="5680733"/>
            <a:ext cx="2691410" cy="65684"/>
          </a:xfrm>
          <a:prstGeom prst="rect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38" name="Freeform 38"/>
          <p:cNvSpPr/>
          <p:nvPr/>
        </p:nvSpPr>
        <p:spPr>
          <a:xfrm rot="10800000">
            <a:off x="9108855" y="1388510"/>
            <a:ext cx="2691410" cy="1891157"/>
          </a:xfrm>
          <a:custGeom>
            <a:avLst/>
            <a:gdLst/>
            <a:ahLst/>
            <a:cxnLst/>
            <a:rect l="l" t="t" r="r" b="b"/>
            <a:pathLst>
              <a:path w="2402958" h="2530526">
                <a:moveTo>
                  <a:pt x="2402958" y="2530526"/>
                </a:moveTo>
                <a:lnTo>
                  <a:pt x="0" y="2530526"/>
                </a:lnTo>
                <a:lnTo>
                  <a:pt x="0" y="233893"/>
                </a:lnTo>
                <a:lnTo>
                  <a:pt x="1002448" y="233893"/>
                </a:lnTo>
                <a:lnTo>
                  <a:pt x="1201478" y="0"/>
                </a:lnTo>
                <a:lnTo>
                  <a:pt x="1400508" y="233893"/>
                </a:lnTo>
                <a:lnTo>
                  <a:pt x="2402958" y="233893"/>
                </a:lnTo>
                <a:lnTo>
                  <a:pt x="2402958" y="2530526"/>
                </a:lnTo>
              </a:path>
            </a:pathLst>
          </a:custGeom>
          <a:solidFill>
            <a:schemeClr val="accent2">
              <a:alpha val="100000"/>
            </a:schemeClr>
          </a:solidFill>
        </p:spPr>
      </p:sp>
      <p:sp>
        <p:nvSpPr>
          <p:cNvPr id="39" name="TextBox 39"/>
          <p:cNvSpPr txBox="1"/>
          <p:nvPr/>
        </p:nvSpPr>
        <p:spPr>
          <a:xfrm>
            <a:off x="9284298" y="1906126"/>
            <a:ext cx="2345055" cy="3200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400">
                <a:solidFill>
                  <a:srgbClr val="F9FBF9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协作障碍</a:t>
            </a:r>
            <a:endParaRPr lang="en-US" sz="1400">
              <a:solidFill>
                <a:srgbClr val="F9FBF9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9293426" y="2239240"/>
            <a:ext cx="2326005" cy="6629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1000">
                <a:solidFill>
                  <a:srgbClr val="F9F6F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跨部门协作不足</a:t>
            </a:r>
            <a:endParaRPr lang="en-US" sz="1000">
              <a:solidFill>
                <a:srgbClr val="F9F6F6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9542757" y="4112977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建立跨部门协作流程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2" name="AutoShape 42"/>
          <p:cNvSpPr/>
          <p:nvPr/>
        </p:nvSpPr>
        <p:spPr>
          <a:xfrm>
            <a:off x="9388989" y="4177181"/>
            <a:ext cx="184666" cy="184666"/>
          </a:xfrm>
          <a:prstGeom prst="ellipse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43" name="TextBox 43"/>
          <p:cNvSpPr txBox="1"/>
          <p:nvPr/>
        </p:nvSpPr>
        <p:spPr>
          <a:xfrm>
            <a:off x="9366692" y="4204151"/>
            <a:ext cx="219075" cy="152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1</a:t>
            </a:r>
            <a:endParaRPr lang="en-US" sz="9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9542757" y="4811544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搭建专项沟通渠道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5" name="AutoShape 45"/>
          <p:cNvSpPr/>
          <p:nvPr/>
        </p:nvSpPr>
        <p:spPr>
          <a:xfrm>
            <a:off x="9388989" y="4875748"/>
            <a:ext cx="184666" cy="184666"/>
          </a:xfrm>
          <a:prstGeom prst="ellipse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46" name="TextBox 46"/>
          <p:cNvSpPr txBox="1"/>
          <p:nvPr/>
        </p:nvSpPr>
        <p:spPr>
          <a:xfrm>
            <a:off x="9366692" y="4902718"/>
            <a:ext cx="219075" cy="152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2</a:t>
            </a:r>
            <a:endParaRPr lang="en-US" sz="9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7" name="AutoShape 47"/>
          <p:cNvSpPr/>
          <p:nvPr/>
        </p:nvSpPr>
        <p:spPr>
          <a:xfrm>
            <a:off x="9108854" y="5680733"/>
            <a:ext cx="2691410" cy="65684"/>
          </a:xfrm>
          <a:prstGeom prst="rect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48" name="AutoShape 48"/>
          <p:cNvSpPr/>
          <p:nvPr/>
        </p:nvSpPr>
        <p:spPr>
          <a:xfrm>
            <a:off x="4294632" y="1043654"/>
            <a:ext cx="687419" cy="687419"/>
          </a:xfrm>
          <a:prstGeom prst="ellipse">
            <a:avLst/>
          </a:prstGeom>
          <a:solidFill>
            <a:schemeClr val="accent2">
              <a:alpha val="100000"/>
              <a:lumMod val="75000"/>
            </a:schemeClr>
          </a:solidFill>
        </p:spPr>
      </p:sp>
      <p:sp>
        <p:nvSpPr>
          <p:cNvPr id="49" name="AutoShape 49"/>
          <p:cNvSpPr/>
          <p:nvPr/>
        </p:nvSpPr>
        <p:spPr>
          <a:xfrm>
            <a:off x="10110788" y="1043654"/>
            <a:ext cx="687419" cy="687419"/>
          </a:xfrm>
          <a:prstGeom prst="ellipse">
            <a:avLst/>
          </a:prstGeom>
          <a:solidFill>
            <a:schemeClr val="accent2">
              <a:alpha val="100000"/>
              <a:lumMod val="75000"/>
            </a:schemeClr>
          </a:solidFill>
        </p:spPr>
      </p:sp>
      <p:sp>
        <p:nvSpPr>
          <p:cNvPr id="50" name="TextBox 50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D5: 确定纠正措施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1" name="Freeform 51"/>
          <p:cNvSpPr/>
          <p:nvPr/>
        </p:nvSpPr>
        <p:spPr>
          <a:xfrm>
            <a:off x="10242715" y="1189396"/>
            <a:ext cx="423687" cy="398229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409" y="185366"/>
                </a:moveTo>
                <a:lnTo>
                  <a:pt x="66913" y="266338"/>
                </a:lnTo>
                <a:lnTo>
                  <a:pt x="66913" y="47987"/>
                </a:lnTo>
                <a:lnTo>
                  <a:pt x="228371" y="47987"/>
                </a:lnTo>
                <a:lnTo>
                  <a:pt x="228371" y="266338"/>
                </a:lnTo>
                <a:lnTo>
                  <a:pt x="147409" y="185366"/>
                </a:lnTo>
              </a:path>
            </a:pathLst>
          </a:custGeom>
          <a:solidFill>
            <a:srgbClr val="FBF9F9">
              <a:alpha val="100000"/>
            </a:srgbClr>
          </a:solidFill>
        </p:spPr>
      </p:sp>
      <p:sp>
        <p:nvSpPr>
          <p:cNvPr id="52" name="Freeform 52"/>
          <p:cNvSpPr/>
          <p:nvPr/>
        </p:nvSpPr>
        <p:spPr>
          <a:xfrm>
            <a:off x="4426532" y="1189396"/>
            <a:ext cx="423687" cy="398229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409" y="185366"/>
                </a:moveTo>
                <a:lnTo>
                  <a:pt x="66913" y="266338"/>
                </a:lnTo>
                <a:lnTo>
                  <a:pt x="66913" y="47987"/>
                </a:lnTo>
                <a:lnTo>
                  <a:pt x="228371" y="47987"/>
                </a:lnTo>
                <a:lnTo>
                  <a:pt x="228371" y="266338"/>
                </a:lnTo>
                <a:lnTo>
                  <a:pt x="147409" y="185366"/>
                </a:lnTo>
              </a:path>
            </a:pathLst>
          </a:custGeom>
          <a:solidFill>
            <a:srgbClr val="FBF8F8">
              <a:alpha val="100000"/>
            </a:srgbClr>
          </a:solidFill>
        </p:spPr>
      </p:sp>
      <p:sp>
        <p:nvSpPr>
          <p:cNvPr id="53" name="AutoShape 53"/>
          <p:cNvSpPr/>
          <p:nvPr/>
        </p:nvSpPr>
        <p:spPr>
          <a:xfrm>
            <a:off x="1371124" y="1041273"/>
            <a:ext cx="687419" cy="687419"/>
          </a:xfrm>
          <a:prstGeom prst="ellipse">
            <a:avLst/>
          </a:prstGeom>
          <a:solidFill>
            <a:schemeClr val="accent1">
              <a:alpha val="100000"/>
              <a:lumMod val="75000"/>
            </a:schemeClr>
          </a:solidFill>
        </p:spPr>
      </p:sp>
      <p:sp>
        <p:nvSpPr>
          <p:cNvPr id="54" name="Freeform 54"/>
          <p:cNvSpPr/>
          <p:nvPr/>
        </p:nvSpPr>
        <p:spPr>
          <a:xfrm>
            <a:off x="1588865" y="1229963"/>
            <a:ext cx="285655" cy="340043"/>
          </a:xfrm>
          <a:custGeom>
            <a:avLst/>
            <a:gdLst/>
            <a:ahLst/>
            <a:cxnLst/>
            <a:rect l="l" t="t" r="r" b="b"/>
            <a:pathLst>
              <a:path w="401" h="478">
                <a:moveTo>
                  <a:pt x="401" y="89"/>
                </a:moveTo>
                <a:lnTo>
                  <a:pt x="401" y="293"/>
                </a:lnTo>
                <a:cubicBezTo>
                  <a:pt x="292" y="212"/>
                  <a:pt x="182" y="375"/>
                  <a:pt x="73" y="293"/>
                </a:cubicBezTo>
                <a:lnTo>
                  <a:pt x="73" y="89"/>
                </a:lnTo>
                <a:cubicBezTo>
                  <a:pt x="182" y="171"/>
                  <a:pt x="292" y="7"/>
                  <a:pt x="401" y="89"/>
                </a:cubicBezTo>
                <a:close/>
              </a:path>
              <a:path w="401" h="478">
                <a:moveTo>
                  <a:pt x="39" y="0"/>
                </a:moveTo>
                <a:cubicBezTo>
                  <a:pt x="18" y="0"/>
                  <a:pt x="0" y="17"/>
                  <a:pt x="0" y="39"/>
                </a:cubicBezTo>
                <a:cubicBezTo>
                  <a:pt x="0" y="54"/>
                  <a:pt x="9" y="68"/>
                  <a:pt x="23" y="74"/>
                </a:cubicBezTo>
                <a:lnTo>
                  <a:pt x="23" y="478"/>
                </a:lnTo>
                <a:lnTo>
                  <a:pt x="56" y="478"/>
                </a:lnTo>
                <a:lnTo>
                  <a:pt x="56" y="74"/>
                </a:lnTo>
                <a:cubicBezTo>
                  <a:pt x="69" y="68"/>
                  <a:pt x="78" y="54"/>
                  <a:pt x="78" y="39"/>
                </a:cubicBezTo>
                <a:cubicBezTo>
                  <a:pt x="78" y="17"/>
                  <a:pt x="61" y="0"/>
                  <a:pt x="39" y="0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55" name="AutoShape 55"/>
          <p:cNvSpPr/>
          <p:nvPr/>
        </p:nvSpPr>
        <p:spPr>
          <a:xfrm>
            <a:off x="3637121" y="3546062"/>
            <a:ext cx="2002631" cy="328136"/>
          </a:xfrm>
          <a:prstGeom prst="roundRect">
            <a:avLst>
              <a:gd name="adj" fmla="val 50000"/>
            </a:avLst>
          </a:prstGeom>
          <a:solidFill>
            <a:schemeClr val="accent2">
              <a:alpha val="100000"/>
            </a:schemeClr>
          </a:solidFill>
        </p:spPr>
      </p:sp>
      <p:sp>
        <p:nvSpPr>
          <p:cNvPr id="56" name="TextBox 56"/>
          <p:cNvSpPr txBox="1"/>
          <p:nvPr/>
        </p:nvSpPr>
        <p:spPr>
          <a:xfrm>
            <a:off x="3936111" y="3623691"/>
            <a:ext cx="1664399" cy="200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改进：流程优化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7" name="AutoShape 57"/>
          <p:cNvSpPr/>
          <p:nvPr/>
        </p:nvSpPr>
        <p:spPr>
          <a:xfrm>
            <a:off x="3684746" y="3584448"/>
            <a:ext cx="251365" cy="251365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</p:sp>
      <p:sp>
        <p:nvSpPr>
          <p:cNvPr id="58" name="Freeform 58"/>
          <p:cNvSpPr/>
          <p:nvPr/>
        </p:nvSpPr>
        <p:spPr>
          <a:xfrm rot="2700000">
            <a:off x="3780568" y="3636264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2">
                <a:alpha val="100000"/>
              </a:schemeClr>
            </a:solidFill>
            <a:prstDash val="solid"/>
          </a:ln>
        </p:spPr>
      </p:sp>
      <p:sp>
        <p:nvSpPr>
          <p:cNvPr id="59" name="AutoShape 59"/>
          <p:cNvSpPr/>
          <p:nvPr/>
        </p:nvSpPr>
        <p:spPr>
          <a:xfrm>
            <a:off x="9453276" y="3546062"/>
            <a:ext cx="2002631" cy="328136"/>
          </a:xfrm>
          <a:prstGeom prst="roundRect">
            <a:avLst>
              <a:gd name="adj" fmla="val 50000"/>
            </a:avLst>
          </a:prstGeom>
          <a:solidFill>
            <a:schemeClr val="accent2">
              <a:alpha val="100000"/>
            </a:schemeClr>
          </a:solidFill>
        </p:spPr>
      </p:sp>
      <p:sp>
        <p:nvSpPr>
          <p:cNvPr id="60" name="TextBox 60"/>
          <p:cNvSpPr txBox="1"/>
          <p:nvPr/>
        </p:nvSpPr>
        <p:spPr>
          <a:xfrm>
            <a:off x="9752362" y="3623691"/>
            <a:ext cx="1664303" cy="200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改进：协作机制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1" name="AutoShape 61"/>
          <p:cNvSpPr/>
          <p:nvPr/>
        </p:nvSpPr>
        <p:spPr>
          <a:xfrm>
            <a:off x="9500997" y="3584448"/>
            <a:ext cx="251365" cy="251365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</p:sp>
      <p:sp>
        <p:nvSpPr>
          <p:cNvPr id="62" name="Freeform 62"/>
          <p:cNvSpPr/>
          <p:nvPr/>
        </p:nvSpPr>
        <p:spPr>
          <a:xfrm rot="2700000">
            <a:off x="9596724" y="3636264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solidFill>
            <a:srgbClr val="007C85">
              <a:alpha val="0"/>
            </a:srgbClr>
          </a:solidFill>
          <a:ln w="38100">
            <a:solidFill>
              <a:schemeClr val="accent2">
                <a:alpha val="100000"/>
              </a:schemeClr>
            </a:solidFill>
            <a:prstDash val="solid"/>
          </a:ln>
        </p:spPr>
      </p:sp>
      <p:sp>
        <p:nvSpPr>
          <p:cNvPr id="63" name="AutoShape 63"/>
          <p:cNvSpPr/>
          <p:nvPr/>
        </p:nvSpPr>
        <p:spPr>
          <a:xfrm>
            <a:off x="7218140" y="1041273"/>
            <a:ext cx="687419" cy="687419"/>
          </a:xfrm>
          <a:prstGeom prst="ellipse">
            <a:avLst/>
          </a:prstGeom>
          <a:solidFill>
            <a:schemeClr val="accent1">
              <a:alpha val="100000"/>
              <a:lumMod val="75000"/>
            </a:schemeClr>
          </a:solidFill>
        </p:spPr>
      </p:sp>
      <p:sp>
        <p:nvSpPr>
          <p:cNvPr id="64" name="Freeform 64"/>
          <p:cNvSpPr/>
          <p:nvPr/>
        </p:nvSpPr>
        <p:spPr>
          <a:xfrm>
            <a:off x="7435882" y="1229963"/>
            <a:ext cx="285655" cy="340043"/>
          </a:xfrm>
          <a:custGeom>
            <a:avLst/>
            <a:gdLst/>
            <a:ahLst/>
            <a:cxnLst/>
            <a:rect l="l" t="t" r="r" b="b"/>
            <a:pathLst>
              <a:path w="401" h="478">
                <a:moveTo>
                  <a:pt x="401" y="89"/>
                </a:moveTo>
                <a:lnTo>
                  <a:pt x="401" y="293"/>
                </a:lnTo>
                <a:cubicBezTo>
                  <a:pt x="292" y="212"/>
                  <a:pt x="182" y="375"/>
                  <a:pt x="73" y="293"/>
                </a:cubicBezTo>
                <a:lnTo>
                  <a:pt x="73" y="89"/>
                </a:lnTo>
                <a:cubicBezTo>
                  <a:pt x="182" y="171"/>
                  <a:pt x="292" y="7"/>
                  <a:pt x="401" y="89"/>
                </a:cubicBezTo>
                <a:close/>
              </a:path>
              <a:path w="401" h="478">
                <a:moveTo>
                  <a:pt x="39" y="0"/>
                </a:moveTo>
                <a:cubicBezTo>
                  <a:pt x="18" y="0"/>
                  <a:pt x="0" y="17"/>
                  <a:pt x="0" y="39"/>
                </a:cubicBezTo>
                <a:cubicBezTo>
                  <a:pt x="0" y="54"/>
                  <a:pt x="9" y="68"/>
                  <a:pt x="23" y="74"/>
                </a:cubicBezTo>
                <a:lnTo>
                  <a:pt x="23" y="478"/>
                </a:lnTo>
                <a:lnTo>
                  <a:pt x="56" y="478"/>
                </a:lnTo>
                <a:lnTo>
                  <a:pt x="56" y="74"/>
                </a:lnTo>
                <a:cubicBezTo>
                  <a:pt x="69" y="68"/>
                  <a:pt x="78" y="54"/>
                  <a:pt x="78" y="39"/>
                </a:cubicBezTo>
                <a:cubicBezTo>
                  <a:pt x="78" y="17"/>
                  <a:pt x="61" y="0"/>
                  <a:pt x="39" y="0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65" name="AutoShape 65"/>
          <p:cNvSpPr/>
          <p:nvPr/>
        </p:nvSpPr>
        <p:spPr>
          <a:xfrm>
            <a:off x="713613" y="3546062"/>
            <a:ext cx="2002631" cy="328136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66" name="TextBox 66"/>
          <p:cNvSpPr txBox="1"/>
          <p:nvPr/>
        </p:nvSpPr>
        <p:spPr>
          <a:xfrm>
            <a:off x="1012603" y="3623691"/>
            <a:ext cx="1619441" cy="200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改进：沟通培训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7" name="AutoShape 67"/>
          <p:cNvSpPr/>
          <p:nvPr/>
        </p:nvSpPr>
        <p:spPr>
          <a:xfrm>
            <a:off x="761238" y="3584448"/>
            <a:ext cx="251365" cy="251365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</p:sp>
      <p:sp>
        <p:nvSpPr>
          <p:cNvPr id="68" name="Freeform 68"/>
          <p:cNvSpPr/>
          <p:nvPr/>
        </p:nvSpPr>
        <p:spPr>
          <a:xfrm rot="2700000">
            <a:off x="857060" y="3636264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69" name="AutoShape 69"/>
          <p:cNvSpPr/>
          <p:nvPr/>
        </p:nvSpPr>
        <p:spPr>
          <a:xfrm>
            <a:off x="6560630" y="3546062"/>
            <a:ext cx="2002631" cy="328136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70" name="TextBox 70"/>
          <p:cNvSpPr txBox="1"/>
          <p:nvPr/>
        </p:nvSpPr>
        <p:spPr>
          <a:xfrm>
            <a:off x="6859619" y="3623691"/>
            <a:ext cx="1619441" cy="200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改进：计划管控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1" name="AutoShape 71"/>
          <p:cNvSpPr/>
          <p:nvPr/>
        </p:nvSpPr>
        <p:spPr>
          <a:xfrm>
            <a:off x="6608255" y="3584448"/>
            <a:ext cx="251365" cy="251365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</p:sp>
      <p:sp>
        <p:nvSpPr>
          <p:cNvPr id="72" name="Freeform 72"/>
          <p:cNvSpPr/>
          <p:nvPr/>
        </p:nvSpPr>
        <p:spPr>
          <a:xfrm rot="2700000">
            <a:off x="6704076" y="3636264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1">
                <a:alpha val="100000"/>
              </a:schemeClr>
            </a:solidFill>
            <a:prstDash val="solid"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5700" y="1701094"/>
            <a:ext cx="3419475" cy="571500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分阶段实施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65700" y="3875308"/>
            <a:ext cx="3419475" cy="571500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数据监控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310539" y="2205325"/>
            <a:ext cx="3419475" cy="11144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同步修订作业指导书、FMEA等文件，确保操作规范与改进措施一致。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310539" y="1701094"/>
            <a:ext cx="3419475" cy="571500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文档更新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310539" y="4380130"/>
            <a:ext cx="3409950" cy="11144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针对客户端问题，通过样品送检或现场审核确认措施是否满足客户需求。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10539" y="3875308"/>
            <a:ext cx="3423043" cy="571500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客户反馈验证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422541" y="5507338"/>
            <a:ext cx="3438525" cy="11144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联动生产、质量、采购等部门确保措施落地，例如调整检验标准或更换供应商。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76738" y="5021566"/>
            <a:ext cx="3438525" cy="4953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ctr">
              <a:lnSpc>
                <a:spcPct val="96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跨部门协作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65700" y="2205325"/>
            <a:ext cx="3419475" cy="11144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将复杂措施拆解为小步骤，通过试点验证（如小批量生产测试）确认有效性后再全面推广。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65700" y="4380130"/>
            <a:ext cx="3419475" cy="11144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收集关键指标（如不良率、客户投诉数）的变化趋势，使用SPC控制图量化改进效果。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D6: 执行与验证效果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5527532" y="1590406"/>
            <a:ext cx="1175454" cy="1037165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4" name="AutoShape 14"/>
          <p:cNvSpPr/>
          <p:nvPr/>
        </p:nvSpPr>
        <p:spPr>
          <a:xfrm rot="4275690">
            <a:off x="6785438" y="2506602"/>
            <a:ext cx="1175454" cy="1037165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5" name="AutoShape 15"/>
          <p:cNvSpPr/>
          <p:nvPr/>
        </p:nvSpPr>
        <p:spPr>
          <a:xfrm rot="2700000" flipH="1">
            <a:off x="4584703" y="2469836"/>
            <a:ext cx="1175454" cy="1037165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6" name="AutoShape 16"/>
          <p:cNvSpPr/>
          <p:nvPr/>
        </p:nvSpPr>
        <p:spPr>
          <a:xfrm rot="-8546356" flipH="1">
            <a:off x="4774012" y="4013018"/>
            <a:ext cx="1175454" cy="1037165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7" name="AutoShape 17"/>
          <p:cNvSpPr/>
          <p:nvPr/>
        </p:nvSpPr>
        <p:spPr>
          <a:xfrm rot="8546493" flipH="1">
            <a:off x="6327203" y="4006453"/>
            <a:ext cx="1175454" cy="1037165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8" name="Freeform 18"/>
          <p:cNvSpPr/>
          <p:nvPr/>
        </p:nvSpPr>
        <p:spPr>
          <a:xfrm>
            <a:off x="5803666" y="2981611"/>
            <a:ext cx="676277" cy="676277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67640" y="0"/>
                </a:moveTo>
                <a:lnTo>
                  <a:pt x="182880" y="0"/>
                </a:lnTo>
                <a:lnTo>
                  <a:pt x="182880" y="45720"/>
                </a:lnTo>
                <a:lnTo>
                  <a:pt x="228600" y="152400"/>
                </a:lnTo>
                <a:lnTo>
                  <a:pt x="228600" y="274320"/>
                </a:lnTo>
                <a:cubicBezTo>
                  <a:pt x="228600" y="291151"/>
                  <a:pt x="214951" y="304800"/>
                  <a:pt x="198120" y="304800"/>
                </a:cubicBezTo>
                <a:lnTo>
                  <a:pt x="198120" y="304800"/>
                </a:lnTo>
                <a:lnTo>
                  <a:pt x="76200" y="304800"/>
                </a:lnTo>
                <a:cubicBezTo>
                  <a:pt x="59436" y="304800"/>
                  <a:pt x="40996" y="291998"/>
                  <a:pt x="35052" y="276149"/>
                </a:cubicBezTo>
                <a:lnTo>
                  <a:pt x="0" y="182880"/>
                </a:lnTo>
                <a:lnTo>
                  <a:pt x="0" y="152400"/>
                </a:lnTo>
                <a:cubicBezTo>
                  <a:pt x="0" y="135569"/>
                  <a:pt x="13649" y="121920"/>
                  <a:pt x="30480" y="121920"/>
                </a:cubicBezTo>
                <a:lnTo>
                  <a:pt x="30480" y="121920"/>
                </a:lnTo>
                <a:lnTo>
                  <a:pt x="137160" y="121920"/>
                </a:lnTo>
                <a:lnTo>
                  <a:pt x="137160" y="30480"/>
                </a:lnTo>
                <a:cubicBezTo>
                  <a:pt x="137160" y="13649"/>
                  <a:pt x="150809" y="0"/>
                  <a:pt x="167640" y="0"/>
                </a:cubicBezTo>
                <a:lnTo>
                  <a:pt x="167640" y="0"/>
                </a:lnTo>
                <a:close/>
              </a:path>
              <a:path w="304800" h="304800">
                <a:moveTo>
                  <a:pt x="259080" y="152400"/>
                </a:moveTo>
                <a:lnTo>
                  <a:pt x="304800" y="152400"/>
                </a:lnTo>
                <a:lnTo>
                  <a:pt x="304800" y="304800"/>
                </a:lnTo>
                <a:lnTo>
                  <a:pt x="259080" y="304800"/>
                </a:lnTo>
                <a:lnTo>
                  <a:pt x="259080" y="15240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59322" y="4198625"/>
            <a:ext cx="3289060" cy="2153269"/>
          </a:xfrm>
          <a:prstGeom prst="roundRect">
            <a:avLst>
              <a:gd name="adj" fmla="val 13370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8304831" y="4198625"/>
            <a:ext cx="3289060" cy="2153269"/>
          </a:xfrm>
          <a:prstGeom prst="roundRect">
            <a:avLst>
              <a:gd name="adj" fmla="val 13370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4" name="AutoShape 4"/>
          <p:cNvSpPr/>
          <p:nvPr/>
        </p:nvSpPr>
        <p:spPr>
          <a:xfrm>
            <a:off x="4451470" y="4198625"/>
            <a:ext cx="3289060" cy="2153269"/>
          </a:xfrm>
          <a:prstGeom prst="roundRect">
            <a:avLst>
              <a:gd name="adj" fmla="val 13370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5" name="AutoShape 5"/>
          <p:cNvSpPr/>
          <p:nvPr/>
        </p:nvSpPr>
        <p:spPr>
          <a:xfrm>
            <a:off x="4451470" y="1524185"/>
            <a:ext cx="3289060" cy="2153269"/>
          </a:xfrm>
          <a:prstGeom prst="roundRect">
            <a:avLst>
              <a:gd name="adj" fmla="val 13370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6" name="AutoShape 6"/>
          <p:cNvSpPr/>
          <p:nvPr/>
        </p:nvSpPr>
        <p:spPr>
          <a:xfrm>
            <a:off x="8304831" y="1524185"/>
            <a:ext cx="3289060" cy="2153269"/>
          </a:xfrm>
          <a:prstGeom prst="roundRect">
            <a:avLst>
              <a:gd name="adj" fmla="val 13370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7" name="AutoShape 7"/>
          <p:cNvSpPr/>
          <p:nvPr/>
        </p:nvSpPr>
        <p:spPr>
          <a:xfrm>
            <a:off x="559322" y="1524185"/>
            <a:ext cx="3289060" cy="2153269"/>
          </a:xfrm>
          <a:prstGeom prst="roundRect">
            <a:avLst>
              <a:gd name="adj" fmla="val 13370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8" name="TextBox 8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D7: 制定预防措施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97828" y="1832605"/>
            <a:ext cx="2612049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流程标准化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97828" y="2257297"/>
            <a:ext cx="2612049" cy="111318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将有效改进方法固化为标准操作程序（SOP），并通过培训确保全员执行。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789975" y="1832605"/>
            <a:ext cx="2612049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防错设计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789975" y="2257297"/>
            <a:ext cx="2612049" cy="111318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引入Poka-Yoke机制（如传感器或夹具改造），从硬件上杜绝人为错误。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643337" y="1840080"/>
            <a:ext cx="2612049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供应链协同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643337" y="2264771"/>
            <a:ext cx="2612049" cy="111318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与关键供应商签订质量协议，要求其提供过程能力分析报告并定期审核。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97828" y="4531858"/>
            <a:ext cx="2612049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知识库建设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97828" y="4956550"/>
            <a:ext cx="2612049" cy="111318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将案例经验归档至企业知识管理系统，供其他项目参考以避免类似问题。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789975" y="4531858"/>
            <a:ext cx="2612049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持续改进机制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789975" y="4956550"/>
            <a:ext cx="2612049" cy="111318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建立定期评审会议制度，结合PDCA循环持续优化预防措施。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643337" y="4539333"/>
            <a:ext cx="2612049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预警系统开发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643337" y="4964024"/>
            <a:ext cx="2612049" cy="111318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利用MES或IoT技术设置实时异常报警阈值，提前拦截潜在风险。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0005" name="TextBox 3"/>
          <p:cNvSpPr txBox="1"/>
          <p:nvPr/>
        </p:nvSpPr>
        <p:spPr>
          <a:xfrm>
            <a:off x="4769744" y="1028700"/>
            <a:ext cx="1198248" cy="2035451"/>
          </a:xfrm>
          <a:prstGeom prst="rect">
            <a:avLst/>
          </a:prstGeom>
          <a:noFill/>
        </p:spPr>
        <p:txBody>
          <a:bodyPr vert="eaVert" wrap="square" lIns="91440" tIns="45720" rIns="91440" bIns="45720" rtlCol="0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6000">
                <a:solidFill>
                  <a:srgbClr val="063BD1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目 录</a:t>
            </a:r>
            <a:endParaRPr lang="en-US" sz="6000">
              <a:solidFill>
                <a:srgbClr val="063BD1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800006" name="AutoShape 4"/>
          <p:cNvSpPr/>
          <p:nvPr/>
        </p:nvSpPr>
        <p:spPr>
          <a:xfrm>
            <a:off x="7061967" y="1460614"/>
            <a:ext cx="568451" cy="568451"/>
          </a:xfrm>
          <a:prstGeom prst="ellipse">
            <a:avLst/>
          </a:prstGeom>
          <a:solidFill>
            <a:srgbClr val="285EF8">
              <a:alpha val="100000"/>
            </a:srgbClr>
          </a:solidFill>
        </p:spPr>
      </p:sp>
      <p:sp>
        <p:nvSpPr>
          <p:cNvPr id="800007" name="TextBox 5"/>
          <p:cNvSpPr txBox="1"/>
          <p:nvPr/>
        </p:nvSpPr>
        <p:spPr>
          <a:xfrm>
            <a:off x="7061966" y="1582453"/>
            <a:ext cx="568451" cy="32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01</a:t>
            </a:r>
            <a:endParaRPr lang="en-US" sz="2200">
              <a:solidFill>
                <a:srgbClr val="FFFFFF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800008" name="TextBox 6"/>
          <p:cNvSpPr txBox="1"/>
          <p:nvPr/>
        </p:nvSpPr>
        <p:spPr>
          <a:xfrm>
            <a:off x="7683510" y="1443254"/>
            <a:ext cx="3776653" cy="60317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0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问题解决与8D方法概述</a:t>
            </a:r>
            <a:endParaRPr lang="en-US" sz="20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800013" name="AutoShape 7"/>
          <p:cNvSpPr/>
          <p:nvPr/>
        </p:nvSpPr>
        <p:spPr>
          <a:xfrm>
            <a:off x="7061967" y="2236547"/>
            <a:ext cx="568451" cy="568451"/>
          </a:xfrm>
          <a:prstGeom prst="ellipse">
            <a:avLst/>
          </a:prstGeom>
          <a:solidFill>
            <a:srgbClr val="7D9EFA">
              <a:alpha val="100000"/>
            </a:srgbClr>
          </a:solidFill>
        </p:spPr>
      </p:sp>
      <p:sp>
        <p:nvSpPr>
          <p:cNvPr id="800014" name="TextBox 8"/>
          <p:cNvSpPr txBox="1"/>
          <p:nvPr/>
        </p:nvSpPr>
        <p:spPr>
          <a:xfrm>
            <a:off x="7061966" y="2358386"/>
            <a:ext cx="568451" cy="32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02</a:t>
            </a:r>
            <a:endParaRPr lang="en-US" sz="2200">
              <a:solidFill>
                <a:srgbClr val="FFFFFF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800015" name="TextBox 9"/>
          <p:cNvSpPr txBox="1"/>
          <p:nvPr/>
        </p:nvSpPr>
        <p:spPr>
          <a:xfrm>
            <a:off x="7683510" y="2219187"/>
            <a:ext cx="3776653" cy="60317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0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8D八大步骤详解</a:t>
            </a:r>
            <a:endParaRPr lang="en-US" sz="20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800017" name="AutoShape 10"/>
          <p:cNvSpPr/>
          <p:nvPr/>
        </p:nvSpPr>
        <p:spPr>
          <a:xfrm>
            <a:off x="7061967" y="3012480"/>
            <a:ext cx="568451" cy="568451"/>
          </a:xfrm>
          <a:prstGeom prst="ellipse">
            <a:avLst/>
          </a:prstGeom>
          <a:solidFill>
            <a:srgbClr val="285EF8">
              <a:alpha val="100000"/>
            </a:srgbClr>
          </a:solidFill>
        </p:spPr>
      </p:sp>
      <p:sp>
        <p:nvSpPr>
          <p:cNvPr id="800018" name="TextBox 11"/>
          <p:cNvSpPr txBox="1"/>
          <p:nvPr/>
        </p:nvSpPr>
        <p:spPr>
          <a:xfrm>
            <a:off x="7061966" y="3134319"/>
            <a:ext cx="568451" cy="32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03</a:t>
            </a:r>
            <a:endParaRPr lang="en-US" sz="2200">
              <a:solidFill>
                <a:srgbClr val="FFFFFF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800019" name="TextBox 12"/>
          <p:cNvSpPr txBox="1"/>
          <p:nvPr/>
        </p:nvSpPr>
        <p:spPr>
          <a:xfrm>
            <a:off x="7683510" y="2995120"/>
            <a:ext cx="3776653" cy="60317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0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关键分析工具应用</a:t>
            </a:r>
            <a:endParaRPr lang="en-US" sz="20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800021" name="AutoShape 13"/>
          <p:cNvSpPr/>
          <p:nvPr/>
        </p:nvSpPr>
        <p:spPr>
          <a:xfrm>
            <a:off x="7061967" y="3788413"/>
            <a:ext cx="568451" cy="568451"/>
          </a:xfrm>
          <a:prstGeom prst="ellipse">
            <a:avLst/>
          </a:prstGeom>
          <a:solidFill>
            <a:srgbClr val="7D9EFA">
              <a:alpha val="100000"/>
            </a:srgbClr>
          </a:solidFill>
        </p:spPr>
      </p:sp>
      <p:sp>
        <p:nvSpPr>
          <p:cNvPr id="800022" name="TextBox 14"/>
          <p:cNvSpPr txBox="1"/>
          <p:nvPr/>
        </p:nvSpPr>
        <p:spPr>
          <a:xfrm>
            <a:off x="7061966" y="3910252"/>
            <a:ext cx="568451" cy="32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04</a:t>
            </a:r>
            <a:endParaRPr lang="en-US" sz="2200">
              <a:solidFill>
                <a:srgbClr val="FFFFFF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800023" name="TextBox 15"/>
          <p:cNvSpPr txBox="1"/>
          <p:nvPr/>
        </p:nvSpPr>
        <p:spPr>
          <a:xfrm>
            <a:off x="7683510" y="3771053"/>
            <a:ext cx="3776653" cy="60317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0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纠正与预防措施实施</a:t>
            </a:r>
            <a:endParaRPr lang="en-US" sz="20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800025" name="AutoShape 16"/>
          <p:cNvSpPr/>
          <p:nvPr/>
        </p:nvSpPr>
        <p:spPr>
          <a:xfrm>
            <a:off x="7061967" y="4564346"/>
            <a:ext cx="568451" cy="568451"/>
          </a:xfrm>
          <a:prstGeom prst="ellipse">
            <a:avLst/>
          </a:prstGeom>
          <a:solidFill>
            <a:srgbClr val="285EF8">
              <a:alpha val="100000"/>
            </a:srgbClr>
          </a:solidFill>
        </p:spPr>
      </p:sp>
      <p:sp>
        <p:nvSpPr>
          <p:cNvPr id="800026" name="TextBox 17"/>
          <p:cNvSpPr txBox="1"/>
          <p:nvPr/>
        </p:nvSpPr>
        <p:spPr>
          <a:xfrm>
            <a:off x="7061966" y="4686185"/>
            <a:ext cx="568451" cy="32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05</a:t>
            </a:r>
            <a:endParaRPr lang="en-US" sz="2200">
              <a:solidFill>
                <a:srgbClr val="FFFFFF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800027" name="TextBox 18"/>
          <p:cNvSpPr txBox="1"/>
          <p:nvPr/>
        </p:nvSpPr>
        <p:spPr>
          <a:xfrm>
            <a:off x="7683510" y="4546986"/>
            <a:ext cx="3776653" cy="60317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0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8D报告模板与结构</a:t>
            </a:r>
            <a:endParaRPr lang="en-US" sz="20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800029" name="AutoShape 19"/>
          <p:cNvSpPr/>
          <p:nvPr/>
        </p:nvSpPr>
        <p:spPr>
          <a:xfrm>
            <a:off x="7061967" y="5340281"/>
            <a:ext cx="568451" cy="568451"/>
          </a:xfrm>
          <a:prstGeom prst="ellipse">
            <a:avLst/>
          </a:prstGeom>
          <a:solidFill>
            <a:srgbClr val="7D9EFA">
              <a:alpha val="100000"/>
            </a:srgbClr>
          </a:solidFill>
        </p:spPr>
      </p:sp>
      <p:sp>
        <p:nvSpPr>
          <p:cNvPr id="800030" name="TextBox 20"/>
          <p:cNvSpPr txBox="1"/>
          <p:nvPr/>
        </p:nvSpPr>
        <p:spPr>
          <a:xfrm>
            <a:off x="7061966" y="5462120"/>
            <a:ext cx="568451" cy="32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200">
                <a:solidFill>
                  <a:srgbClr val="FFFFFF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06</a:t>
            </a:r>
            <a:endParaRPr lang="en-US" sz="2200">
              <a:solidFill>
                <a:srgbClr val="FFFFFF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800031" name="TextBox 21"/>
          <p:cNvSpPr txBox="1"/>
          <p:nvPr/>
        </p:nvSpPr>
        <p:spPr>
          <a:xfrm>
            <a:off x="7683510" y="5322921"/>
            <a:ext cx="3776653" cy="60317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0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案例库与实战演练</a:t>
            </a:r>
            <a:endParaRPr lang="en-US" sz="20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30" name="AutoShape 2"/>
          <p:cNvSpPr/>
          <p:nvPr/>
        </p:nvSpPr>
        <p:spPr>
          <a:xfrm>
            <a:off x="2504214" y="2359284"/>
            <a:ext cx="7183573" cy="3148334"/>
          </a:xfrm>
          <a:prstGeom prst="roundRect">
            <a:avLst>
              <a:gd name="adj" fmla="val 16667"/>
            </a:avLst>
          </a:prstGeom>
          <a:solidFill>
            <a:srgbClr val="FFFFFF">
              <a:alpha val="61000"/>
            </a:srgbClr>
          </a:solidFill>
          <a:ln w="19050">
            <a:solidFill>
              <a:schemeClr val="lt1">
                <a:alpha val="100000"/>
              </a:schemeClr>
            </a:solidFill>
            <a:prstDash val="solid"/>
          </a:ln>
        </p:spPr>
      </p:sp>
      <p:sp>
        <p:nvSpPr>
          <p:cNvPr id="900011" name="TextBox 3"/>
          <p:cNvSpPr txBox="1"/>
          <p:nvPr/>
        </p:nvSpPr>
        <p:spPr>
          <a:xfrm>
            <a:off x="3248487" y="3558795"/>
            <a:ext cx="5695028" cy="15610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8D报告模板与结构</a:t>
            </a:r>
            <a:endParaRPr lang="en-US" sz="36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13" name="AutoShape 4"/>
          <p:cNvSpPr/>
          <p:nvPr/>
        </p:nvSpPr>
        <p:spPr>
          <a:xfrm>
            <a:off x="5190911" y="1574924"/>
            <a:ext cx="1733978" cy="1733978"/>
          </a:xfrm>
          <a:prstGeom prst="ellipse">
            <a:avLst/>
          </a:prstGeom>
          <a:solidFill>
            <a:srgbClr val="285EF8">
              <a:alpha val="100000"/>
            </a:srgbClr>
          </a:solidFill>
        </p:spPr>
      </p:sp>
      <p:sp>
        <p:nvSpPr>
          <p:cNvPr id="900010" name="TextBox 5"/>
          <p:cNvSpPr txBox="1"/>
          <p:nvPr/>
        </p:nvSpPr>
        <p:spPr>
          <a:xfrm>
            <a:off x="5180565" y="1741915"/>
            <a:ext cx="1754670" cy="139999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7200">
                <a:solidFill>
                  <a:srgbClr val="FFFFFF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05</a:t>
            </a:r>
            <a:endParaRPr lang="en-US" sz="7200">
              <a:solidFill>
                <a:srgbClr val="FFFFFF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32" name="AutoShape 6"/>
          <p:cNvSpPr/>
          <p:nvPr/>
        </p:nvSpPr>
        <p:spPr>
          <a:xfrm>
            <a:off x="5891485" y="5341204"/>
            <a:ext cx="332830" cy="332828"/>
          </a:xfrm>
          <a:prstGeom prst="ellipse">
            <a:avLst/>
          </a:prstGeom>
          <a:solidFill>
            <a:srgbClr val="7D9EFA">
              <a:alpha val="100000"/>
            </a:srgbClr>
          </a:solidFill>
          <a:ln w="19050">
            <a:solidFill>
              <a:schemeClr val="lt1">
                <a:alpha val="100000"/>
              </a:schemeClr>
            </a:solidFill>
            <a:prstDash val="solid"/>
          </a:ln>
        </p:spPr>
      </p:sp>
      <p:sp>
        <p:nvSpPr>
          <p:cNvPr id="900033" name="Freeform 7"/>
          <p:cNvSpPr/>
          <p:nvPr/>
        </p:nvSpPr>
        <p:spPr>
          <a:xfrm rot="18900000" flipV="1">
            <a:off x="5989150" y="5438868"/>
            <a:ext cx="137500" cy="137500"/>
          </a:xfrm>
          <a:custGeom>
            <a:avLst/>
            <a:gdLst/>
            <a:ahLst/>
            <a:cxnLst/>
            <a:rect l="l" t="t" r="r" b="b"/>
            <a:pathLst>
              <a:path w="433225" h="433225">
                <a:moveTo>
                  <a:pt x="377976" y="53751"/>
                </a:moveTo>
                <a:lnTo>
                  <a:pt x="379474" y="55249"/>
                </a:lnTo>
                <a:lnTo>
                  <a:pt x="379474" y="53751"/>
                </a:lnTo>
                <a:close/>
                <a:moveTo>
                  <a:pt x="0" y="0"/>
                </a:moveTo>
                <a:lnTo>
                  <a:pt x="379474" y="0"/>
                </a:lnTo>
                <a:lnTo>
                  <a:pt x="433225" y="0"/>
                </a:lnTo>
                <a:lnTo>
                  <a:pt x="433225" y="53751"/>
                </a:lnTo>
                <a:lnTo>
                  <a:pt x="433225" y="433225"/>
                </a:lnTo>
                <a:lnTo>
                  <a:pt x="379474" y="433225"/>
                </a:lnTo>
                <a:lnTo>
                  <a:pt x="379474" y="100332"/>
                </a:lnTo>
                <a:lnTo>
                  <a:pt x="95679" y="384127"/>
                </a:lnTo>
                <a:lnTo>
                  <a:pt x="57671" y="346119"/>
                </a:lnTo>
                <a:lnTo>
                  <a:pt x="350039" y="53751"/>
                </a:lnTo>
                <a:lnTo>
                  <a:pt x="0" y="53751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9164" y="3086153"/>
            <a:ext cx="2274704" cy="547649"/>
          </a:xfrm>
          <a:custGeom>
            <a:avLst/>
            <a:gdLst/>
            <a:ahLst/>
            <a:cxnLst/>
            <a:rect l="l" t="t" r="r" b="b"/>
            <a:pathLst>
              <a:path w="2274704" h="547649">
                <a:moveTo>
                  <a:pt x="0" y="0"/>
                </a:moveTo>
                <a:lnTo>
                  <a:pt x="2274704" y="0"/>
                </a:lnTo>
                <a:lnTo>
                  <a:pt x="227470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3" name="Freeform 3"/>
          <p:cNvSpPr/>
          <p:nvPr/>
        </p:nvSpPr>
        <p:spPr>
          <a:xfrm>
            <a:off x="2689587" y="3086153"/>
            <a:ext cx="2247094" cy="547649"/>
          </a:xfrm>
          <a:custGeom>
            <a:avLst/>
            <a:gdLst/>
            <a:ahLst/>
            <a:cxnLst/>
            <a:rect l="l" t="t" r="r" b="b"/>
            <a:pathLst>
              <a:path w="2247094" h="547649">
                <a:moveTo>
                  <a:pt x="0" y="0"/>
                </a:moveTo>
                <a:lnTo>
                  <a:pt x="2247094" y="0"/>
                </a:lnTo>
                <a:lnTo>
                  <a:pt x="224709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  <p:txBody>
          <a:bodyPr vert="horz" wrap="square" rtlCol="0" anchor="t" anchorCtr="0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  <a:defRPr/>
            </a:pPr>
            <a:endParaRPr lang="en-US" sz="1100"/>
          </a:p>
        </p:txBody>
      </p:sp>
      <p:sp>
        <p:nvSpPr>
          <p:cNvPr id="4" name="Freeform 4"/>
          <p:cNvSpPr/>
          <p:nvPr/>
        </p:nvSpPr>
        <p:spPr>
          <a:xfrm>
            <a:off x="4982400" y="3086153"/>
            <a:ext cx="2247094" cy="547649"/>
          </a:xfrm>
          <a:custGeom>
            <a:avLst/>
            <a:gdLst/>
            <a:ahLst/>
            <a:cxnLst/>
            <a:rect l="l" t="t" r="r" b="b"/>
            <a:pathLst>
              <a:path w="2247094" h="547649">
                <a:moveTo>
                  <a:pt x="0" y="0"/>
                </a:moveTo>
                <a:lnTo>
                  <a:pt x="2247094" y="0"/>
                </a:lnTo>
                <a:lnTo>
                  <a:pt x="224709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5" name="Freeform 5"/>
          <p:cNvSpPr/>
          <p:nvPr/>
        </p:nvSpPr>
        <p:spPr>
          <a:xfrm>
            <a:off x="7275213" y="3086153"/>
            <a:ext cx="2247094" cy="547649"/>
          </a:xfrm>
          <a:custGeom>
            <a:avLst/>
            <a:gdLst/>
            <a:ahLst/>
            <a:cxnLst/>
            <a:rect l="l" t="t" r="r" b="b"/>
            <a:pathLst>
              <a:path w="2247094" h="547649">
                <a:moveTo>
                  <a:pt x="0" y="0"/>
                </a:moveTo>
                <a:lnTo>
                  <a:pt x="2247094" y="0"/>
                </a:lnTo>
                <a:lnTo>
                  <a:pt x="224709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369164" y="3175310"/>
            <a:ext cx="2278380" cy="38671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D1准备阶段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89587" y="3175310"/>
            <a:ext cx="2249805" cy="38671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D2问题描述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82400" y="3175310"/>
            <a:ext cx="2249805" cy="38671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D3临时措施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275213" y="3175310"/>
            <a:ext cx="2249805" cy="38671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D4根因分析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568026" y="3086153"/>
            <a:ext cx="2260984" cy="547649"/>
          </a:xfrm>
          <a:custGeom>
            <a:avLst/>
            <a:gdLst/>
            <a:ahLst/>
            <a:cxnLst/>
            <a:rect l="l" t="t" r="r" b="b"/>
            <a:pathLst>
              <a:path w="2260984" h="547649">
                <a:moveTo>
                  <a:pt x="0" y="0"/>
                </a:moveTo>
                <a:lnTo>
                  <a:pt x="2260984" y="0"/>
                </a:lnTo>
                <a:lnTo>
                  <a:pt x="226098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solidFill>
            <a:schemeClr val="accent2">
              <a:alpha val="100000"/>
            </a:schemeClr>
          </a:solidFill>
        </p:spPr>
      </p:sp>
      <p:sp>
        <p:nvSpPr>
          <p:cNvPr id="11" name="TextBox 11"/>
          <p:cNvSpPr txBox="1"/>
          <p:nvPr/>
        </p:nvSpPr>
        <p:spPr>
          <a:xfrm>
            <a:off x="9568026" y="3175310"/>
            <a:ext cx="2176775" cy="38671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D5永久对策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1413355" y="2969916"/>
            <a:ext cx="186322" cy="116234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3" name="AutoShape 13"/>
          <p:cNvSpPr/>
          <p:nvPr/>
        </p:nvSpPr>
        <p:spPr>
          <a:xfrm>
            <a:off x="6012786" y="2969916"/>
            <a:ext cx="186322" cy="116234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4" name="AutoShape 14"/>
          <p:cNvSpPr/>
          <p:nvPr/>
        </p:nvSpPr>
        <p:spPr>
          <a:xfrm rot="10800000">
            <a:off x="3719974" y="3630699"/>
            <a:ext cx="186322" cy="116234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5" name="AutoShape 15"/>
          <p:cNvSpPr/>
          <p:nvPr/>
        </p:nvSpPr>
        <p:spPr>
          <a:xfrm rot="10800000">
            <a:off x="8305599" y="3630699"/>
            <a:ext cx="186322" cy="116234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cxnSp>
        <p:nvCxnSpPr>
          <p:cNvPr id="16" name="Connector 16"/>
          <p:cNvCxnSpPr/>
          <p:nvPr/>
        </p:nvCxnSpPr>
        <p:spPr>
          <a:xfrm>
            <a:off x="1506516" y="2037587"/>
            <a:ext cx="0" cy="932329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TextBox 17"/>
          <p:cNvSpPr txBox="1"/>
          <p:nvPr/>
        </p:nvSpPr>
        <p:spPr>
          <a:xfrm>
            <a:off x="2049591" y="2037587"/>
            <a:ext cx="2390775" cy="6477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明确问题范围与目标，建立8D工作小组。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021015" y="1585561"/>
            <a:ext cx="2334600" cy="3333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组建团队</a:t>
            </a:r>
            <a:endParaRPr lang="en-US" sz="20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440508" y="4726196"/>
            <a:ext cx="2390775" cy="6477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运用5W2H法描述问题，量化不良现象特征。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450033" y="4274170"/>
            <a:ext cx="1781175" cy="32385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现象分析</a:t>
            </a:r>
            <a:endParaRPr lang="en-US" sz="20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cxnSp>
        <p:nvCxnSpPr>
          <p:cNvPr id="21" name="Connector 21"/>
          <p:cNvCxnSpPr/>
          <p:nvPr/>
        </p:nvCxnSpPr>
        <p:spPr>
          <a:xfrm>
            <a:off x="6094845" y="2037587"/>
            <a:ext cx="0" cy="932329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TextBox 22"/>
          <p:cNvSpPr txBox="1"/>
          <p:nvPr/>
        </p:nvSpPr>
        <p:spPr>
          <a:xfrm>
            <a:off x="6637920" y="2037587"/>
            <a:ext cx="2390775" cy="8667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实施围堵措施防止问题扩散，保护客户利益。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609344" y="1585561"/>
            <a:ext cx="2247900" cy="3238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遏制行动</a:t>
            </a:r>
            <a:endParaRPr lang="en-US" sz="20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066936" y="4726196"/>
            <a:ext cx="2390775" cy="6477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通过鱼骨图、5Why等工具验证根本原因。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038361" y="4274170"/>
            <a:ext cx="1781175" cy="32385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真因验证</a:t>
            </a:r>
            <a:endParaRPr lang="en-US" sz="20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916002" y="1585561"/>
            <a:ext cx="1828800" cy="2762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25000"/>
              </a:lnSpc>
              <a:spcBef>
                <a:spcPct val="0"/>
              </a:spcBef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方案制定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916002" y="2037587"/>
            <a:ext cx="1828800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25000"/>
              </a:lnSpc>
              <a:spcBef>
                <a:spcPct val="0"/>
              </a:spcBef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对策验证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916002" y="2470974"/>
            <a:ext cx="1828800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25000"/>
              </a:lnSpc>
              <a:spcBef>
                <a:spcPct val="0"/>
              </a:spcBef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效果确认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9" name="AutoShape 29"/>
          <p:cNvSpPr/>
          <p:nvPr/>
        </p:nvSpPr>
        <p:spPr>
          <a:xfrm>
            <a:off x="369164" y="5834790"/>
            <a:ext cx="11459847" cy="621927"/>
          </a:xfrm>
          <a:prstGeom prst="roundRect">
            <a:avLst>
              <a:gd name="adj" fmla="val 0"/>
            </a:avLst>
          </a:prstGeom>
          <a:solidFill>
            <a:schemeClr val="accent2">
              <a:alpha val="100000"/>
            </a:schemeClr>
          </a:solidFill>
        </p:spPr>
      </p:sp>
      <p:sp>
        <p:nvSpPr>
          <p:cNvPr id="30" name="TextBox 30"/>
          <p:cNvSpPr txBox="1"/>
          <p:nvPr/>
        </p:nvSpPr>
        <p:spPr>
          <a:xfrm>
            <a:off x="818363" y="5916625"/>
            <a:ext cx="10565130" cy="42481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问题解决流程概述</a:t>
            </a:r>
            <a:endParaRPr lang="en-US" sz="1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报告核心组成部分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cxnSp>
        <p:nvCxnSpPr>
          <p:cNvPr id="32" name="Connector 32"/>
          <p:cNvCxnSpPr/>
          <p:nvPr/>
        </p:nvCxnSpPr>
        <p:spPr>
          <a:xfrm>
            <a:off x="8401261" y="3733279"/>
            <a:ext cx="0" cy="932329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AutoShape 33"/>
          <p:cNvSpPr/>
          <p:nvPr/>
        </p:nvSpPr>
        <p:spPr>
          <a:xfrm rot="10800000">
            <a:off x="8305599" y="4598020"/>
            <a:ext cx="627793" cy="627793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4" name="AutoShape 34"/>
          <p:cNvSpPr/>
          <p:nvPr/>
        </p:nvSpPr>
        <p:spPr>
          <a:xfrm>
            <a:off x="5792051" y="1651397"/>
            <a:ext cx="627793" cy="627793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  <a:defRPr/>
            </a:pPr>
            <a:endParaRPr lang="en-US" sz="1100"/>
          </a:p>
        </p:txBody>
      </p:sp>
      <p:cxnSp>
        <p:nvCxnSpPr>
          <p:cNvPr id="35" name="Connector 35"/>
          <p:cNvCxnSpPr/>
          <p:nvPr/>
        </p:nvCxnSpPr>
        <p:spPr>
          <a:xfrm>
            <a:off x="3813014" y="3733279"/>
            <a:ext cx="0" cy="932329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AutoShape 36"/>
          <p:cNvSpPr/>
          <p:nvPr/>
        </p:nvSpPr>
        <p:spPr>
          <a:xfrm rot="10800000">
            <a:off x="3660374" y="4412300"/>
            <a:ext cx="627793" cy="627793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7" name="AutoShape 37"/>
          <p:cNvSpPr/>
          <p:nvPr/>
        </p:nvSpPr>
        <p:spPr>
          <a:xfrm>
            <a:off x="1192625" y="1647730"/>
            <a:ext cx="627793" cy="627793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8" name="Freeform 38"/>
          <p:cNvSpPr/>
          <p:nvPr/>
        </p:nvSpPr>
        <p:spPr>
          <a:xfrm>
            <a:off x="5900922" y="1747486"/>
            <a:ext cx="410050" cy="41005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180" y="28632"/>
                </a:moveTo>
                <a:lnTo>
                  <a:pt x="19907" y="83468"/>
                </a:lnTo>
                <a:lnTo>
                  <a:pt x="147304" y="137874"/>
                </a:lnTo>
                <a:lnTo>
                  <a:pt x="276015" y="83344"/>
                </a:lnTo>
                <a:lnTo>
                  <a:pt x="147180" y="28632"/>
                </a:lnTo>
                <a:close/>
              </a:path>
              <a:path w="304800" h="304800">
                <a:moveTo>
                  <a:pt x="152400" y="144723"/>
                </a:moveTo>
                <a:lnTo>
                  <a:pt x="152400" y="276168"/>
                </a:lnTo>
                <a:lnTo>
                  <a:pt x="276177" y="217408"/>
                </a:lnTo>
                <a:lnTo>
                  <a:pt x="276177" y="92145"/>
                </a:lnTo>
                <a:lnTo>
                  <a:pt x="152400" y="144723"/>
                </a:lnTo>
                <a:close/>
              </a:path>
              <a:path w="304800" h="304800">
                <a:moveTo>
                  <a:pt x="19098" y="217408"/>
                </a:moveTo>
                <a:lnTo>
                  <a:pt x="143294" y="276168"/>
                </a:lnTo>
                <a:lnTo>
                  <a:pt x="143294" y="144723"/>
                </a:lnTo>
                <a:lnTo>
                  <a:pt x="19098" y="92145"/>
                </a:lnTo>
                <a:lnTo>
                  <a:pt x="19098" y="217408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39" name="Freeform 39"/>
          <p:cNvSpPr/>
          <p:nvPr/>
        </p:nvSpPr>
        <p:spPr>
          <a:xfrm>
            <a:off x="1301491" y="1747486"/>
            <a:ext cx="410050" cy="41005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180" y="28632"/>
                </a:moveTo>
                <a:lnTo>
                  <a:pt x="19907" y="83468"/>
                </a:lnTo>
                <a:lnTo>
                  <a:pt x="147304" y="137874"/>
                </a:lnTo>
                <a:lnTo>
                  <a:pt x="276015" y="83344"/>
                </a:lnTo>
                <a:lnTo>
                  <a:pt x="147180" y="28632"/>
                </a:lnTo>
                <a:close/>
              </a:path>
              <a:path w="304800" h="304800">
                <a:moveTo>
                  <a:pt x="152400" y="144723"/>
                </a:moveTo>
                <a:lnTo>
                  <a:pt x="152400" y="276168"/>
                </a:lnTo>
                <a:lnTo>
                  <a:pt x="276177" y="217408"/>
                </a:lnTo>
                <a:lnTo>
                  <a:pt x="276177" y="92145"/>
                </a:lnTo>
                <a:lnTo>
                  <a:pt x="152400" y="144723"/>
                </a:lnTo>
                <a:close/>
              </a:path>
              <a:path w="304800" h="304800">
                <a:moveTo>
                  <a:pt x="19098" y="217408"/>
                </a:moveTo>
                <a:lnTo>
                  <a:pt x="143294" y="276168"/>
                </a:lnTo>
                <a:lnTo>
                  <a:pt x="143294" y="144723"/>
                </a:lnTo>
                <a:lnTo>
                  <a:pt x="19098" y="92145"/>
                </a:lnTo>
                <a:lnTo>
                  <a:pt x="19098" y="217408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40" name="Freeform 40"/>
          <p:cNvSpPr/>
          <p:nvPr/>
        </p:nvSpPr>
        <p:spPr>
          <a:xfrm>
            <a:off x="3775034" y="4521171"/>
            <a:ext cx="410050" cy="41005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180" y="28632"/>
                </a:moveTo>
                <a:lnTo>
                  <a:pt x="19907" y="83468"/>
                </a:lnTo>
                <a:lnTo>
                  <a:pt x="147304" y="137874"/>
                </a:lnTo>
                <a:lnTo>
                  <a:pt x="276015" y="83344"/>
                </a:lnTo>
                <a:lnTo>
                  <a:pt x="147180" y="28632"/>
                </a:lnTo>
                <a:close/>
              </a:path>
              <a:path w="304800" h="304800">
                <a:moveTo>
                  <a:pt x="152400" y="144723"/>
                </a:moveTo>
                <a:lnTo>
                  <a:pt x="152400" y="276168"/>
                </a:lnTo>
                <a:lnTo>
                  <a:pt x="276177" y="217408"/>
                </a:lnTo>
                <a:lnTo>
                  <a:pt x="276177" y="92145"/>
                </a:lnTo>
                <a:lnTo>
                  <a:pt x="152400" y="144723"/>
                </a:lnTo>
                <a:close/>
              </a:path>
              <a:path w="304800" h="304800">
                <a:moveTo>
                  <a:pt x="19098" y="217408"/>
                </a:moveTo>
                <a:lnTo>
                  <a:pt x="143294" y="276168"/>
                </a:lnTo>
                <a:lnTo>
                  <a:pt x="143294" y="144723"/>
                </a:lnTo>
                <a:lnTo>
                  <a:pt x="19098" y="92145"/>
                </a:lnTo>
                <a:lnTo>
                  <a:pt x="19098" y="217408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41" name="Freeform 41"/>
          <p:cNvSpPr/>
          <p:nvPr/>
        </p:nvSpPr>
        <p:spPr>
          <a:xfrm>
            <a:off x="8425246" y="4707146"/>
            <a:ext cx="410050" cy="41005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180" y="28632"/>
                </a:moveTo>
                <a:lnTo>
                  <a:pt x="19907" y="83468"/>
                </a:lnTo>
                <a:lnTo>
                  <a:pt x="147304" y="137874"/>
                </a:lnTo>
                <a:lnTo>
                  <a:pt x="276015" y="83344"/>
                </a:lnTo>
                <a:lnTo>
                  <a:pt x="147180" y="28632"/>
                </a:lnTo>
                <a:close/>
              </a:path>
              <a:path w="304800" h="304800">
                <a:moveTo>
                  <a:pt x="152400" y="144723"/>
                </a:moveTo>
                <a:lnTo>
                  <a:pt x="152400" y="276168"/>
                </a:lnTo>
                <a:lnTo>
                  <a:pt x="276177" y="217408"/>
                </a:lnTo>
                <a:lnTo>
                  <a:pt x="276177" y="92145"/>
                </a:lnTo>
                <a:lnTo>
                  <a:pt x="152400" y="144723"/>
                </a:lnTo>
                <a:close/>
              </a:path>
              <a:path w="304800" h="304800">
                <a:moveTo>
                  <a:pt x="19098" y="217408"/>
                </a:moveTo>
                <a:lnTo>
                  <a:pt x="143294" y="276168"/>
                </a:lnTo>
                <a:lnTo>
                  <a:pt x="143294" y="144723"/>
                </a:lnTo>
                <a:lnTo>
                  <a:pt x="19098" y="92145"/>
                </a:lnTo>
                <a:lnTo>
                  <a:pt x="19098" y="217408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7192" y="1308287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8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封面页设计</a:t>
            </a:r>
            <a:endParaRPr lang="en-US" sz="18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865764" y="1981135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8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审批流配置</a:t>
            </a:r>
            <a:endParaRPr lang="en-US" sz="18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65764" y="4000377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8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可视化元素</a:t>
            </a:r>
            <a:endParaRPr lang="en-US" sz="18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7192" y="4762018"/>
            <a:ext cx="4414526" cy="62484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8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附件管理规范</a:t>
            </a:r>
            <a:endParaRPr lang="en-US" sz="18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97192" y="3025846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8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D3-D5联动逻辑</a:t>
            </a:r>
            <a:endParaRPr lang="en-US" sz="18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grpSp>
        <p:nvGrpSpPr>
          <p:cNvPr id="7" name="Group 7"/>
          <p:cNvGrpSpPr/>
          <p:nvPr/>
        </p:nvGrpSpPr>
        <p:grpSpPr>
          <a:xfrm rot="0">
            <a:off x="839115" y="1512589"/>
            <a:ext cx="197186" cy="5357334"/>
            <a:chOff x="839115" y="1512589"/>
            <a:chExt cx="197186" cy="5357334"/>
          </a:xfrm>
        </p:grpSpPr>
        <p:sp>
          <p:nvSpPr>
            <p:cNvPr id="8" name="AutoShape 8"/>
            <p:cNvSpPr/>
            <p:nvPr/>
          </p:nvSpPr>
          <p:spPr>
            <a:xfrm>
              <a:off x="839115" y="1512589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839115" y="3230148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0" name="AutoShape 10"/>
            <p:cNvSpPr/>
            <p:nvPr/>
          </p:nvSpPr>
          <p:spPr>
            <a:xfrm>
              <a:off x="839115" y="4975845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cxnSp>
          <p:nvCxnSpPr>
            <p:cNvPr id="11" name="Connector 11"/>
            <p:cNvCxnSpPr/>
            <p:nvPr/>
          </p:nvCxnSpPr>
          <p:spPr>
            <a:xfrm>
              <a:off x="937708" y="1624780"/>
              <a:ext cx="0" cy="524514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headEnd type="none"/>
              <a:tailEnd type="none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2" name="TextBox 1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模板示例与填写指南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6455568" y="2185437"/>
            <a:ext cx="197186" cy="19718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4" name="AutoShape 14"/>
          <p:cNvSpPr/>
          <p:nvPr/>
        </p:nvSpPr>
        <p:spPr>
          <a:xfrm>
            <a:off x="6455568" y="4241491"/>
            <a:ext cx="197186" cy="19718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cxnSp>
        <p:nvCxnSpPr>
          <p:cNvPr id="15" name="Connector 15"/>
          <p:cNvCxnSpPr/>
          <p:nvPr/>
        </p:nvCxnSpPr>
        <p:spPr>
          <a:xfrm>
            <a:off x="6554162" y="2284030"/>
            <a:ext cx="0" cy="4625613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TextBox 16"/>
          <p:cNvSpPr txBox="1"/>
          <p:nvPr/>
        </p:nvSpPr>
        <p:spPr>
          <a:xfrm>
            <a:off x="1297192" y="1804349"/>
            <a:ext cx="4414526" cy="1203960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包含项目编号、产品/工艺名称、8D小组成员信息（部门+角色）、签发日期，建议使用公司标准化模板格式。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97192" y="3543470"/>
            <a:ext cx="4414526" cy="1218548"/>
          </a:xfrm>
          <a:prstGeom prst="rect">
            <a:avLst/>
          </a:prstGeom>
          <a:noFill/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展示原因分析→纠正措施→效果验证的闭环逻辑链，模板中应设置交叉引用字段确保逻辑一致性。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97192" y="5282464"/>
            <a:ext cx="4414526" cy="1215852"/>
          </a:xfrm>
          <a:prstGeom prst="rect">
            <a:avLst/>
          </a:prstGeom>
          <a:noFill/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明确支持性文件（如实验报告、会议记录）的编号规则和存放路径，建议采用"8D编号_附件类型_版本号"命名体系。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865764" y="2477197"/>
            <a:ext cx="4416675" cy="1231684"/>
          </a:xfrm>
          <a:prstGeom prst="rect">
            <a:avLst/>
          </a:prstGeom>
          <a:noFill/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根据问题等级设置不同的签批路径（如重大质量事故需质量总监+技术副总双签），模板中需标注各环节审批时限。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865764" y="4518000"/>
            <a:ext cx="4416675" cy="1144609"/>
          </a:xfrm>
          <a:prstGeom prst="rect">
            <a:avLst/>
          </a:prstGeom>
          <a:noFill/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在原因分析部分预留图表插入区域（如帕累托图、过程流程图），建议提供标准化图表模板下载链接。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195174" y="2054018"/>
            <a:ext cx="617410" cy="617410"/>
          </a:xfrm>
          <a:prstGeom prst="ellipse">
            <a:avLst/>
          </a:prstGeom>
          <a:solidFill>
            <a:schemeClr val="lt1">
              <a:alpha val="100000"/>
            </a:schemeClr>
          </a:solidFill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3" name="AutoShape 3"/>
          <p:cNvSpPr/>
          <p:nvPr/>
        </p:nvSpPr>
        <p:spPr>
          <a:xfrm>
            <a:off x="7195174" y="5014854"/>
            <a:ext cx="617410" cy="617410"/>
          </a:xfrm>
          <a:prstGeom prst="ellipse">
            <a:avLst/>
          </a:prstGeom>
          <a:solidFill>
            <a:schemeClr val="lt1">
              <a:alpha val="100000"/>
            </a:schemeClr>
          </a:solidFill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4" name="AutoShape 4"/>
          <p:cNvSpPr/>
          <p:nvPr/>
        </p:nvSpPr>
        <p:spPr>
          <a:xfrm>
            <a:off x="7786731" y="3573017"/>
            <a:ext cx="617410" cy="617410"/>
          </a:xfrm>
          <a:prstGeom prst="ellipse">
            <a:avLst/>
          </a:prstGeom>
          <a:solidFill>
            <a:schemeClr val="lt1">
              <a:alpha val="100000"/>
            </a:schemeClr>
          </a:solidFill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5" name="AutoShape 5"/>
          <p:cNvSpPr/>
          <p:nvPr/>
        </p:nvSpPr>
        <p:spPr>
          <a:xfrm>
            <a:off x="4422454" y="2066288"/>
            <a:ext cx="617410" cy="617410"/>
          </a:xfrm>
          <a:prstGeom prst="ellipse">
            <a:avLst/>
          </a:prstGeom>
          <a:solidFill>
            <a:schemeClr val="lt1">
              <a:alpha val="100000"/>
            </a:schemeClr>
          </a:solidFill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6" name="AutoShape 6"/>
          <p:cNvSpPr/>
          <p:nvPr/>
        </p:nvSpPr>
        <p:spPr>
          <a:xfrm>
            <a:off x="3752022" y="3585288"/>
            <a:ext cx="617410" cy="617410"/>
          </a:xfrm>
          <a:prstGeom prst="ellipse">
            <a:avLst/>
          </a:prstGeom>
          <a:solidFill>
            <a:schemeClr val="lt1">
              <a:alpha val="100000"/>
            </a:schemeClr>
          </a:solidFill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7" name="AutoShape 7"/>
          <p:cNvSpPr/>
          <p:nvPr/>
        </p:nvSpPr>
        <p:spPr>
          <a:xfrm>
            <a:off x="4422454" y="5027125"/>
            <a:ext cx="617410" cy="617410"/>
          </a:xfrm>
          <a:prstGeom prst="ellipse">
            <a:avLst/>
          </a:prstGeom>
          <a:solidFill>
            <a:schemeClr val="lt1">
              <a:alpha val="100000"/>
            </a:schemeClr>
          </a:solidFill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8" name="AutoShape 8"/>
          <p:cNvSpPr/>
          <p:nvPr/>
        </p:nvSpPr>
        <p:spPr>
          <a:xfrm>
            <a:off x="5346335" y="3132057"/>
            <a:ext cx="1499330" cy="149933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grpSp>
        <p:nvGrpSpPr>
          <p:cNvPr id="9" name="Group 9"/>
          <p:cNvGrpSpPr/>
          <p:nvPr/>
        </p:nvGrpSpPr>
        <p:grpSpPr>
          <a:xfrm rot="0">
            <a:off x="5804249" y="3601163"/>
            <a:ext cx="583501" cy="561118"/>
            <a:chOff x="5804249" y="3601163"/>
            <a:chExt cx="583501" cy="561118"/>
          </a:xfrm>
        </p:grpSpPr>
        <p:sp>
          <p:nvSpPr>
            <p:cNvPr id="10" name="AutoShape 10"/>
            <p:cNvSpPr/>
            <p:nvPr/>
          </p:nvSpPr>
          <p:spPr>
            <a:xfrm>
              <a:off x="5964745" y="3601163"/>
              <a:ext cx="262604" cy="265938"/>
            </a:xfrm>
            <a:prstGeom prst="ellipse">
              <a:avLst/>
            </a:prstGeom>
            <a:solidFill>
              <a:schemeClr val="lt1">
                <a:alpha val="100000"/>
              </a:schemeClr>
            </a:solidFill>
            <a:ln w="19050">
              <a:solidFill>
                <a:schemeClr val="accent1">
                  <a:alpha val="100000"/>
                </a:schemeClr>
              </a:solidFill>
              <a:prstDash val="solid"/>
            </a:ln>
          </p:spPr>
        </p:sp>
        <p:sp>
          <p:nvSpPr>
            <p:cNvPr id="11" name="Freeform 11"/>
            <p:cNvSpPr/>
            <p:nvPr/>
          </p:nvSpPr>
          <p:spPr>
            <a:xfrm>
              <a:off x="5804249" y="3908535"/>
              <a:ext cx="583501" cy="253746"/>
            </a:xfrm>
            <a:custGeom>
              <a:avLst/>
              <a:gdLst/>
              <a:ahLst/>
              <a:cxnLst/>
              <a:rect l="l" t="t" r="r" b="b"/>
              <a:pathLst>
                <a:path w="200" h="87">
                  <a:moveTo>
                    <a:pt x="35" y="87"/>
                  </a:moveTo>
                  <a:cubicBezTo>
                    <a:pt x="35" y="72"/>
                    <a:pt x="35" y="72"/>
                    <a:pt x="35" y="72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66" y="72"/>
                    <a:pt x="166" y="72"/>
                    <a:pt x="166" y="72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99" y="87"/>
                    <a:pt x="199" y="87"/>
                    <a:pt x="199" y="87"/>
                  </a:cubicBezTo>
                  <a:cubicBezTo>
                    <a:pt x="199" y="47"/>
                    <a:pt x="200" y="43"/>
                    <a:pt x="200" y="43"/>
                  </a:cubicBezTo>
                  <a:cubicBezTo>
                    <a:pt x="200" y="19"/>
                    <a:pt x="180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4" y="0"/>
                    <a:pt x="44" y="0"/>
                  </a:cubicBezTo>
                  <a:cubicBezTo>
                    <a:pt x="20" y="0"/>
                    <a:pt x="1" y="19"/>
                    <a:pt x="1" y="43"/>
                  </a:cubicBezTo>
                  <a:cubicBezTo>
                    <a:pt x="1" y="43"/>
                    <a:pt x="0" y="47"/>
                    <a:pt x="0" y="87"/>
                  </a:cubicBezTo>
                  <a:lnTo>
                    <a:pt x="35" y="87"/>
                  </a:lnTo>
                </a:path>
              </a:pathLst>
            </a:custGeom>
            <a:solidFill>
              <a:schemeClr val="lt1">
                <a:alpha val="100000"/>
              </a:schemeClr>
            </a:solidFill>
            <a:ln w="19050">
              <a:solidFill>
                <a:schemeClr val="accent1">
                  <a:alpha val="100000"/>
                </a:schemeClr>
              </a:solidFill>
              <a:prstDash val="solid"/>
            </a:ln>
          </p:spPr>
        </p:sp>
      </p:grpSp>
      <p:sp>
        <p:nvSpPr>
          <p:cNvPr id="12" name="TextBox 12"/>
          <p:cNvSpPr txBox="1"/>
          <p:nvPr/>
        </p:nvSpPr>
        <p:spPr>
          <a:xfrm>
            <a:off x="986573" y="1625969"/>
            <a:ext cx="3286271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完整性检查清单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86573" y="2070247"/>
            <a:ext cx="3286271" cy="949747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27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开发包含28个检查项的评审表（如是否定义变异来源、是否评估措施副作用），用于内部预审。</a:t>
            </a:r>
            <a:endParaRPr lang="en-US" sz="1275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16141" y="3178234"/>
            <a:ext cx="3286271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跨部门协同机制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34499" y="3632036"/>
            <a:ext cx="3286271" cy="93799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27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建立质量/工程/生产三方会审制度，重点审核措施的可实施性和资源匹配度，要求会签记录存档。</a:t>
            </a:r>
            <a:endParaRPr lang="en-US" sz="1275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86573" y="4731698"/>
            <a:ext cx="3286271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版本控制规范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86995" y="5195026"/>
            <a:ext cx="3286271" cy="936111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27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实施严格的版本变更管理，任何修改需更新修订历史（含修改人、日期、变更内容），主文件保留历次修订版。</a:t>
            </a:r>
            <a:endParaRPr lang="en-US" sz="1275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954269" y="1601428"/>
            <a:ext cx="3286271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客户特殊要求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954269" y="2045706"/>
            <a:ext cx="3286271" cy="949747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7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针对不同主机厂（如大众Formel-Q、福特Q1）的差异化要求，建立客户定制化模板库并定期更新。</a:t>
            </a:r>
            <a:endParaRPr lang="en-US" sz="1275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545826" y="3153693"/>
            <a:ext cx="3286271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数字化改进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556922" y="3607495"/>
            <a:ext cx="3286271" cy="93799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7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推荐导入8D软件系统实现自动提醒、数据分析看板等功能，逐步替代纸质/Excel管理模式。</a:t>
            </a:r>
            <a:endParaRPr lang="en-US" sz="1275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954269" y="4731698"/>
            <a:ext cx="3286271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持续改进循环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947560" y="5195026"/>
            <a:ext cx="3286271" cy="936111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7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每月统计8D关闭率、复发率等指标，针对典型问题开展TOP3改善项目，更新到年度培训教材中。</a:t>
            </a:r>
            <a:endParaRPr lang="en-US" sz="1275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报告审核与优化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4306344" y="2134011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01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079064" y="2121740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04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635912" y="3653010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02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670621" y="3640740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05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306344" y="5094847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03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079064" y="5082576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06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30" name="AutoShape 2"/>
          <p:cNvSpPr/>
          <p:nvPr/>
        </p:nvSpPr>
        <p:spPr>
          <a:xfrm>
            <a:off x="2504214" y="2359284"/>
            <a:ext cx="7183573" cy="3148334"/>
          </a:xfrm>
          <a:prstGeom prst="roundRect">
            <a:avLst>
              <a:gd name="adj" fmla="val 16667"/>
            </a:avLst>
          </a:prstGeom>
          <a:solidFill>
            <a:srgbClr val="FFFFFF">
              <a:alpha val="61000"/>
            </a:srgbClr>
          </a:solidFill>
          <a:ln w="19050">
            <a:solidFill>
              <a:schemeClr val="lt1">
                <a:alpha val="100000"/>
              </a:schemeClr>
            </a:solidFill>
            <a:prstDash val="solid"/>
          </a:ln>
        </p:spPr>
      </p:sp>
      <p:sp>
        <p:nvSpPr>
          <p:cNvPr id="900011" name="TextBox 3"/>
          <p:cNvSpPr txBox="1"/>
          <p:nvPr/>
        </p:nvSpPr>
        <p:spPr>
          <a:xfrm>
            <a:off x="3248487" y="3558795"/>
            <a:ext cx="5695028" cy="15610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案例库与实战演练</a:t>
            </a:r>
            <a:endParaRPr lang="en-US" sz="36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13" name="AutoShape 4"/>
          <p:cNvSpPr/>
          <p:nvPr/>
        </p:nvSpPr>
        <p:spPr>
          <a:xfrm>
            <a:off x="5190911" y="1574924"/>
            <a:ext cx="1733978" cy="1733978"/>
          </a:xfrm>
          <a:prstGeom prst="ellipse">
            <a:avLst/>
          </a:prstGeom>
          <a:solidFill>
            <a:srgbClr val="285EF8">
              <a:alpha val="100000"/>
            </a:srgbClr>
          </a:solidFill>
        </p:spPr>
      </p:sp>
      <p:sp>
        <p:nvSpPr>
          <p:cNvPr id="900010" name="TextBox 5"/>
          <p:cNvSpPr txBox="1"/>
          <p:nvPr/>
        </p:nvSpPr>
        <p:spPr>
          <a:xfrm>
            <a:off x="5180565" y="1741915"/>
            <a:ext cx="1754670" cy="139999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7200">
                <a:solidFill>
                  <a:srgbClr val="FFFFFF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06</a:t>
            </a:r>
            <a:endParaRPr lang="en-US" sz="7200">
              <a:solidFill>
                <a:srgbClr val="FFFFFF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32" name="AutoShape 6"/>
          <p:cNvSpPr/>
          <p:nvPr/>
        </p:nvSpPr>
        <p:spPr>
          <a:xfrm>
            <a:off x="5891485" y="5341204"/>
            <a:ext cx="332830" cy="332828"/>
          </a:xfrm>
          <a:prstGeom prst="ellipse">
            <a:avLst/>
          </a:prstGeom>
          <a:solidFill>
            <a:srgbClr val="7D9EFA">
              <a:alpha val="100000"/>
            </a:srgbClr>
          </a:solidFill>
          <a:ln w="19050">
            <a:solidFill>
              <a:schemeClr val="lt1">
                <a:alpha val="100000"/>
              </a:schemeClr>
            </a:solidFill>
            <a:prstDash val="solid"/>
          </a:ln>
        </p:spPr>
      </p:sp>
      <p:sp>
        <p:nvSpPr>
          <p:cNvPr id="900033" name="Freeform 7"/>
          <p:cNvSpPr/>
          <p:nvPr/>
        </p:nvSpPr>
        <p:spPr>
          <a:xfrm rot="18900000" flipV="1">
            <a:off x="5989150" y="5438868"/>
            <a:ext cx="137500" cy="137500"/>
          </a:xfrm>
          <a:custGeom>
            <a:avLst/>
            <a:gdLst/>
            <a:ahLst/>
            <a:cxnLst/>
            <a:rect l="l" t="t" r="r" b="b"/>
            <a:pathLst>
              <a:path w="433225" h="433225">
                <a:moveTo>
                  <a:pt x="377976" y="53751"/>
                </a:moveTo>
                <a:lnTo>
                  <a:pt x="379474" y="55249"/>
                </a:lnTo>
                <a:lnTo>
                  <a:pt x="379474" y="53751"/>
                </a:lnTo>
                <a:close/>
                <a:moveTo>
                  <a:pt x="0" y="0"/>
                </a:moveTo>
                <a:lnTo>
                  <a:pt x="379474" y="0"/>
                </a:lnTo>
                <a:lnTo>
                  <a:pt x="433225" y="0"/>
                </a:lnTo>
                <a:lnTo>
                  <a:pt x="433225" y="53751"/>
                </a:lnTo>
                <a:lnTo>
                  <a:pt x="433225" y="433225"/>
                </a:lnTo>
                <a:lnTo>
                  <a:pt x="379474" y="433225"/>
                </a:lnTo>
                <a:lnTo>
                  <a:pt x="379474" y="100332"/>
                </a:lnTo>
                <a:lnTo>
                  <a:pt x="95679" y="384127"/>
                </a:lnTo>
                <a:lnTo>
                  <a:pt x="57671" y="346119"/>
                </a:lnTo>
                <a:lnTo>
                  <a:pt x="350039" y="53751"/>
                </a:lnTo>
                <a:lnTo>
                  <a:pt x="0" y="53751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212980">
            <a:off x="5994460" y="3861620"/>
            <a:ext cx="2993574" cy="377448"/>
          </a:xfrm>
          <a:custGeom>
            <a:avLst/>
            <a:gdLst/>
            <a:ahLst/>
            <a:cxnLst/>
            <a:rect l="l" t="t" r="r" b="b"/>
            <a:pathLst>
              <a:path w="3176417" h="324267">
                <a:moveTo>
                  <a:pt x="2991432" y="0"/>
                </a:moveTo>
                <a:lnTo>
                  <a:pt x="2991432" y="54655"/>
                </a:lnTo>
                <a:lnTo>
                  <a:pt x="2429933" y="54655"/>
                </a:lnTo>
                <a:lnTo>
                  <a:pt x="746484" y="54655"/>
                </a:lnTo>
                <a:lnTo>
                  <a:pt x="184985" y="54655"/>
                </a:lnTo>
                <a:lnTo>
                  <a:pt x="184985" y="0"/>
                </a:lnTo>
                <a:lnTo>
                  <a:pt x="0" y="162134"/>
                </a:lnTo>
                <a:lnTo>
                  <a:pt x="184985" y="324267"/>
                </a:lnTo>
                <a:lnTo>
                  <a:pt x="184985" y="269612"/>
                </a:lnTo>
                <a:lnTo>
                  <a:pt x="746484" y="269612"/>
                </a:lnTo>
                <a:lnTo>
                  <a:pt x="2429933" y="269612"/>
                </a:lnTo>
                <a:lnTo>
                  <a:pt x="2991432" y="269612"/>
                </a:lnTo>
                <a:lnTo>
                  <a:pt x="2991432" y="324267"/>
                </a:lnTo>
                <a:lnTo>
                  <a:pt x="3176417" y="162134"/>
                </a:lnTo>
              </a:path>
            </a:pathLst>
          </a:custGeom>
          <a:solidFill>
            <a:schemeClr val="accent6">
              <a:alpha val="100000"/>
            </a:schemeClr>
          </a:solidFill>
        </p:spPr>
      </p:sp>
      <p:sp>
        <p:nvSpPr>
          <p:cNvPr id="3" name="Freeform 3"/>
          <p:cNvSpPr/>
          <p:nvPr/>
        </p:nvSpPr>
        <p:spPr>
          <a:xfrm flipH="1">
            <a:off x="4442002" y="1595566"/>
            <a:ext cx="3307996" cy="377448"/>
          </a:xfrm>
          <a:custGeom>
            <a:avLst/>
            <a:gdLst/>
            <a:ahLst/>
            <a:cxnLst/>
            <a:rect l="l" t="t" r="r" b="b"/>
            <a:pathLst>
              <a:path w="3176417" h="324267">
                <a:moveTo>
                  <a:pt x="2991432" y="0"/>
                </a:moveTo>
                <a:lnTo>
                  <a:pt x="2991432" y="54655"/>
                </a:lnTo>
                <a:lnTo>
                  <a:pt x="2429933" y="54655"/>
                </a:lnTo>
                <a:lnTo>
                  <a:pt x="746484" y="54655"/>
                </a:lnTo>
                <a:lnTo>
                  <a:pt x="184985" y="54655"/>
                </a:lnTo>
                <a:lnTo>
                  <a:pt x="184985" y="0"/>
                </a:lnTo>
                <a:lnTo>
                  <a:pt x="0" y="162134"/>
                </a:lnTo>
                <a:lnTo>
                  <a:pt x="184985" y="324267"/>
                </a:lnTo>
                <a:lnTo>
                  <a:pt x="184985" y="269612"/>
                </a:lnTo>
                <a:lnTo>
                  <a:pt x="746484" y="269612"/>
                </a:lnTo>
                <a:lnTo>
                  <a:pt x="2429933" y="269612"/>
                </a:lnTo>
                <a:lnTo>
                  <a:pt x="2991432" y="269612"/>
                </a:lnTo>
                <a:lnTo>
                  <a:pt x="2991432" y="324267"/>
                </a:lnTo>
                <a:lnTo>
                  <a:pt x="3176417" y="162134"/>
                </a:lnTo>
              </a:path>
            </a:pathLst>
          </a:custGeom>
          <a:solidFill>
            <a:schemeClr val="accent6">
              <a:alpha val="100000"/>
            </a:schemeClr>
          </a:solidFill>
        </p:spPr>
      </p:sp>
      <p:sp>
        <p:nvSpPr>
          <p:cNvPr id="4" name="TextBox 4"/>
          <p:cNvSpPr txBox="1"/>
          <p:nvPr/>
        </p:nvSpPr>
        <p:spPr>
          <a:xfrm>
            <a:off x="4698933" y="1661079"/>
            <a:ext cx="2878455" cy="26289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失效模式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" name="Freeform 5"/>
          <p:cNvSpPr/>
          <p:nvPr/>
        </p:nvSpPr>
        <p:spPr>
          <a:xfrm rot="3387019" flipH="1">
            <a:off x="3186932" y="3861621"/>
            <a:ext cx="2993574" cy="377448"/>
          </a:xfrm>
          <a:custGeom>
            <a:avLst/>
            <a:gdLst/>
            <a:ahLst/>
            <a:cxnLst/>
            <a:rect l="l" t="t" r="r" b="b"/>
            <a:pathLst>
              <a:path w="3176417" h="324267">
                <a:moveTo>
                  <a:pt x="2991432" y="0"/>
                </a:moveTo>
                <a:lnTo>
                  <a:pt x="2991432" y="54655"/>
                </a:lnTo>
                <a:lnTo>
                  <a:pt x="2429933" y="54655"/>
                </a:lnTo>
                <a:lnTo>
                  <a:pt x="746484" y="54655"/>
                </a:lnTo>
                <a:lnTo>
                  <a:pt x="184985" y="54655"/>
                </a:lnTo>
                <a:lnTo>
                  <a:pt x="184985" y="0"/>
                </a:lnTo>
                <a:lnTo>
                  <a:pt x="0" y="162134"/>
                </a:lnTo>
                <a:lnTo>
                  <a:pt x="184985" y="324267"/>
                </a:lnTo>
                <a:lnTo>
                  <a:pt x="184985" y="269612"/>
                </a:lnTo>
                <a:lnTo>
                  <a:pt x="746484" y="269612"/>
                </a:lnTo>
                <a:lnTo>
                  <a:pt x="2429933" y="269612"/>
                </a:lnTo>
                <a:lnTo>
                  <a:pt x="2991432" y="269612"/>
                </a:lnTo>
                <a:lnTo>
                  <a:pt x="2991432" y="324267"/>
                </a:lnTo>
                <a:lnTo>
                  <a:pt x="3176417" y="162134"/>
                </a:lnTo>
              </a:path>
            </a:pathLst>
          </a:custGeom>
          <a:solidFill>
            <a:schemeClr val="accent6">
              <a:alpha val="100000"/>
            </a:schemeClr>
          </a:solidFill>
        </p:spPr>
      </p:sp>
      <p:sp>
        <p:nvSpPr>
          <p:cNvPr id="6" name="TextBox 6"/>
          <p:cNvSpPr txBox="1"/>
          <p:nvPr/>
        </p:nvSpPr>
        <p:spPr>
          <a:xfrm rot="3387019">
            <a:off x="3372217" y="3906760"/>
            <a:ext cx="2566503" cy="25336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数据统计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AutoShape 7"/>
          <p:cNvSpPr/>
          <p:nvPr/>
        </p:nvSpPr>
        <p:spPr>
          <a:xfrm rot="10800000">
            <a:off x="3684482" y="2043249"/>
            <a:ext cx="4781840" cy="820428"/>
          </a:xfrm>
          <a:prstGeom prst="trapezoid">
            <a:avLst>
              <a:gd name="adj" fmla="val 63339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8" name="AutoShape 8"/>
          <p:cNvSpPr/>
          <p:nvPr/>
        </p:nvSpPr>
        <p:spPr>
          <a:xfrm rot="10800000">
            <a:off x="4203937" y="2863561"/>
            <a:ext cx="3743753" cy="776470"/>
          </a:xfrm>
          <a:prstGeom prst="trapezoid">
            <a:avLst>
              <a:gd name="adj" fmla="val 67393"/>
            </a:avLst>
          </a:prstGeom>
          <a:solidFill>
            <a:schemeClr val="accent1">
              <a:alpha val="90000"/>
            </a:schemeClr>
          </a:solidFill>
        </p:spPr>
      </p:sp>
      <p:sp>
        <p:nvSpPr>
          <p:cNvPr id="9" name="AutoShape 9"/>
          <p:cNvSpPr/>
          <p:nvPr/>
        </p:nvSpPr>
        <p:spPr>
          <a:xfrm rot="10800000">
            <a:off x="4725031" y="3636381"/>
            <a:ext cx="2701561" cy="776470"/>
          </a:xfrm>
          <a:prstGeom prst="trapezoid">
            <a:avLst>
              <a:gd name="adj" fmla="val 67393"/>
            </a:avLst>
          </a:prstGeom>
          <a:solidFill>
            <a:schemeClr val="accent1">
              <a:alpha val="80000"/>
            </a:schemeClr>
          </a:solidFill>
        </p:spPr>
      </p:sp>
      <p:sp>
        <p:nvSpPr>
          <p:cNvPr id="10" name="AutoShape 10"/>
          <p:cNvSpPr/>
          <p:nvPr/>
        </p:nvSpPr>
        <p:spPr>
          <a:xfrm rot="10800000">
            <a:off x="5247652" y="4412732"/>
            <a:ext cx="1656001" cy="993767"/>
          </a:xfrm>
          <a:prstGeom prst="trapezoid">
            <a:avLst>
              <a:gd name="adj" fmla="val 65905"/>
            </a:avLst>
          </a:prstGeom>
          <a:solidFill>
            <a:schemeClr val="accent1">
              <a:alpha val="70000"/>
            </a:schemeClr>
          </a:solidFill>
        </p:spPr>
      </p:sp>
      <p:sp>
        <p:nvSpPr>
          <p:cNvPr id="11" name="AutoShape 11"/>
          <p:cNvSpPr/>
          <p:nvPr/>
        </p:nvSpPr>
        <p:spPr>
          <a:xfrm>
            <a:off x="7942586" y="1737191"/>
            <a:ext cx="747202" cy="747202"/>
          </a:xfrm>
          <a:prstGeom prst="ellipse">
            <a:avLst/>
          </a:prstGeom>
          <a:solidFill>
            <a:srgbClr val="171C35">
              <a:alpha val="100000"/>
            </a:srgbClr>
          </a:solidFill>
          <a:ln w="63500">
            <a:solidFill>
              <a:srgbClr val="E7EAFA">
                <a:alpha val="100000"/>
              </a:srgbClr>
            </a:solidFill>
            <a:prstDash val="solid"/>
          </a:ln>
        </p:spPr>
      </p:sp>
      <p:sp>
        <p:nvSpPr>
          <p:cNvPr id="12" name="AutoShape 12"/>
          <p:cNvSpPr/>
          <p:nvPr/>
        </p:nvSpPr>
        <p:spPr>
          <a:xfrm>
            <a:off x="5706366" y="5316871"/>
            <a:ext cx="747202" cy="747202"/>
          </a:xfrm>
          <a:prstGeom prst="ellipse">
            <a:avLst/>
          </a:prstGeom>
          <a:solidFill>
            <a:srgbClr val="171C35">
              <a:alpha val="100000"/>
            </a:srgbClr>
          </a:solidFill>
          <a:ln w="63500">
            <a:solidFill>
              <a:srgbClr val="E7EAFA">
                <a:alpha val="100000"/>
              </a:srgbClr>
            </a:solidFill>
            <a:prstDash val="solid"/>
          </a:ln>
        </p:spPr>
      </p:sp>
      <p:sp>
        <p:nvSpPr>
          <p:cNvPr id="13" name="TextBox 13"/>
          <p:cNvSpPr txBox="1"/>
          <p:nvPr/>
        </p:nvSpPr>
        <p:spPr>
          <a:xfrm>
            <a:off x="5874785" y="5514660"/>
            <a:ext cx="423932" cy="358253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企</a:t>
            </a:r>
            <a:endParaRPr lang="en-US" sz="1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3302151" y="1561230"/>
            <a:ext cx="1147326" cy="1147326"/>
          </a:xfrm>
          <a:prstGeom prst="ellipse">
            <a:avLst/>
          </a:prstGeom>
          <a:solidFill>
            <a:schemeClr val="accent5">
              <a:alpha val="100000"/>
            </a:schemeClr>
          </a:solidFill>
          <a:ln w="63500">
            <a:solidFill>
              <a:schemeClr val="lt2">
                <a:alpha val="100000"/>
              </a:schemeClr>
            </a:solidFill>
            <a:prstDash val="solid"/>
          </a:ln>
        </p:spPr>
      </p:sp>
      <p:sp>
        <p:nvSpPr>
          <p:cNvPr id="15" name="TextBox 15"/>
          <p:cNvSpPr txBox="1"/>
          <p:nvPr/>
        </p:nvSpPr>
        <p:spPr>
          <a:xfrm>
            <a:off x="4799840" y="2250248"/>
            <a:ext cx="2624114" cy="38677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案例分类</a:t>
            </a:r>
            <a:endParaRPr lang="en-US" sz="1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035468" y="2988859"/>
            <a:ext cx="2152858" cy="38677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问题类型</a:t>
            </a:r>
            <a:endParaRPr lang="en-US" sz="1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071430" y="3795029"/>
            <a:ext cx="2038080" cy="38677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解决工具</a:t>
            </a:r>
            <a:endParaRPr lang="en-US" sz="1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489304" y="4555858"/>
            <a:ext cx="1180360" cy="33829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1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流程步骤</a:t>
            </a:r>
            <a:endParaRPr lang="en-US" sz="1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7738227" y="1561230"/>
            <a:ext cx="1147326" cy="1147326"/>
          </a:xfrm>
          <a:prstGeom prst="ellipse">
            <a:avLst/>
          </a:prstGeom>
          <a:solidFill>
            <a:schemeClr val="accent3">
              <a:alpha val="100000"/>
            </a:schemeClr>
          </a:solidFill>
          <a:ln w="63500">
            <a:solidFill>
              <a:schemeClr val="lt2">
                <a:alpha val="100000"/>
              </a:schemeClr>
            </a:solidFill>
            <a:prstDash val="solid"/>
          </a:ln>
        </p:spPr>
      </p:sp>
      <p:sp>
        <p:nvSpPr>
          <p:cNvPr id="20" name="AutoShape 20"/>
          <p:cNvSpPr/>
          <p:nvPr/>
        </p:nvSpPr>
        <p:spPr>
          <a:xfrm>
            <a:off x="5522337" y="5087683"/>
            <a:ext cx="1147326" cy="1147326"/>
          </a:xfrm>
          <a:prstGeom prst="ellipse">
            <a:avLst/>
          </a:prstGeom>
          <a:solidFill>
            <a:schemeClr val="accent1">
              <a:alpha val="100000"/>
            </a:schemeClr>
          </a:solidFill>
          <a:ln w="63500">
            <a:solidFill>
              <a:schemeClr val="lt2">
                <a:alpha val="100000"/>
              </a:schemeClr>
            </a:solidFill>
            <a:prstDash val="solid"/>
          </a:ln>
        </p:spPr>
      </p:sp>
      <p:sp>
        <p:nvSpPr>
          <p:cNvPr id="21" name="TextBox 21"/>
          <p:cNvSpPr txBox="1"/>
          <p:nvPr/>
        </p:nvSpPr>
        <p:spPr>
          <a:xfrm>
            <a:off x="3520292" y="1821073"/>
            <a:ext cx="706755" cy="672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行业分布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956368" y="1821073"/>
            <a:ext cx="706755" cy="6724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分析维度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740478" y="5341906"/>
            <a:ext cx="706755" cy="6819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效果验证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TextBox 24"/>
          <p:cNvSpPr txBox="1"/>
          <p:nvPr/>
        </p:nvSpPr>
        <p:spPr>
          <a:xfrm rot="18212980" flipH="1">
            <a:off x="6225071" y="3927217"/>
            <a:ext cx="2545080" cy="25336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方法集成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196647" y="2166282"/>
            <a:ext cx="2390775" cy="6477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运用5Why分析法追溯问题根本原因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460421" y="1714256"/>
            <a:ext cx="1781175" cy="32385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根本原因</a:t>
            </a:r>
            <a:endParaRPr lang="en-US" sz="2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24147" y="2135319"/>
            <a:ext cx="2390775" cy="6477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114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收集典型行业质量问题案例建立分类标准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476023" y="1714256"/>
            <a:ext cx="2228850" cy="32385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典型行业</a:t>
            </a:r>
            <a:endParaRPr lang="en-US" sz="2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381633" y="5570989"/>
            <a:ext cx="2390775" cy="6477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建立整改措施有效性验证标准流程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654880" y="5134444"/>
            <a:ext cx="1781175" cy="32385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闭环跟踪</a:t>
            </a:r>
            <a:endParaRPr lang="en-US" sz="2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1" name="AutoShape 31"/>
          <p:cNvSpPr/>
          <p:nvPr/>
        </p:nvSpPr>
        <p:spPr>
          <a:xfrm>
            <a:off x="960737" y="4554068"/>
            <a:ext cx="2051845" cy="482781"/>
          </a:xfrm>
          <a:prstGeom prst="roundRect">
            <a:avLst>
              <a:gd name="adj" fmla="val 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32" name="TextBox 32"/>
          <p:cNvSpPr txBox="1"/>
          <p:nvPr/>
        </p:nvSpPr>
        <p:spPr>
          <a:xfrm>
            <a:off x="960737" y="4667429"/>
            <a:ext cx="2041094" cy="2667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响应速度</a:t>
            </a:r>
            <a:endParaRPr lang="en-US" sz="1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3" name="AutoShape 33"/>
          <p:cNvSpPr/>
          <p:nvPr/>
        </p:nvSpPr>
        <p:spPr>
          <a:xfrm>
            <a:off x="960738" y="5205231"/>
            <a:ext cx="2051843" cy="482781"/>
          </a:xfrm>
          <a:prstGeom prst="roundRect">
            <a:avLst>
              <a:gd name="adj" fmla="val 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34" name="TextBox 34"/>
          <p:cNvSpPr txBox="1"/>
          <p:nvPr/>
        </p:nvSpPr>
        <p:spPr>
          <a:xfrm>
            <a:off x="960737" y="5318592"/>
            <a:ext cx="2054185" cy="2667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成本控制</a:t>
            </a:r>
            <a:endParaRPr lang="en-US" sz="1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5" name="AutoShape 35"/>
          <p:cNvSpPr/>
          <p:nvPr/>
        </p:nvSpPr>
        <p:spPr>
          <a:xfrm>
            <a:off x="960737" y="5856397"/>
            <a:ext cx="2051844" cy="482781"/>
          </a:xfrm>
          <a:prstGeom prst="roundRect">
            <a:avLst>
              <a:gd name="adj" fmla="val 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36" name="TextBox 36"/>
          <p:cNvSpPr txBox="1"/>
          <p:nvPr/>
        </p:nvSpPr>
        <p:spPr>
          <a:xfrm>
            <a:off x="960737" y="5969758"/>
            <a:ext cx="2054185" cy="2667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重复发生率</a:t>
            </a:r>
            <a:endParaRPr lang="en-US" sz="1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cxnSp>
        <p:nvCxnSpPr>
          <p:cNvPr id="37" name="Connector 37"/>
          <p:cNvCxnSpPr/>
          <p:nvPr/>
        </p:nvCxnSpPr>
        <p:spPr>
          <a:xfrm>
            <a:off x="3098940" y="5686162"/>
            <a:ext cx="2337039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/>
            <a:tailEnd type="triangl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TextBox 38"/>
          <p:cNvSpPr txBox="1"/>
          <p:nvPr/>
        </p:nvSpPr>
        <p:spPr>
          <a:xfrm>
            <a:off x="3488602" y="5442221"/>
            <a:ext cx="1371600" cy="200025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优化方向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9196647" y="2890991"/>
            <a:ext cx="2390775" cy="4381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通过鱼骨图识别多重影响因素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0" name="AutoShape 40"/>
          <p:cNvSpPr/>
          <p:nvPr/>
        </p:nvSpPr>
        <p:spPr>
          <a:xfrm>
            <a:off x="9196647" y="1773732"/>
            <a:ext cx="188825" cy="188825"/>
          </a:xfrm>
          <a:prstGeom prst="rect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41" name="AutoShape 41"/>
          <p:cNvSpPr/>
          <p:nvPr/>
        </p:nvSpPr>
        <p:spPr>
          <a:xfrm>
            <a:off x="2813006" y="1773732"/>
            <a:ext cx="188825" cy="188825"/>
          </a:xfrm>
          <a:prstGeom prst="rect">
            <a:avLst/>
          </a:prstGeom>
          <a:solidFill>
            <a:schemeClr val="accent5">
              <a:alpha val="100000"/>
            </a:schemeClr>
          </a:solidFill>
        </p:spPr>
      </p:sp>
      <p:sp>
        <p:nvSpPr>
          <p:cNvPr id="42" name="AutoShape 42"/>
          <p:cNvSpPr/>
          <p:nvPr/>
        </p:nvSpPr>
        <p:spPr>
          <a:xfrm>
            <a:off x="7384473" y="5198576"/>
            <a:ext cx="188825" cy="188825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43" name="TextBox 43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案例库概述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典型问题案例分析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401832" y="2050015"/>
            <a:ext cx="2190750" cy="4428588"/>
          </a:xfrm>
          <a:prstGeom prst="round2Same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4" name="AutoShape 4"/>
          <p:cNvSpPr/>
          <p:nvPr/>
        </p:nvSpPr>
        <p:spPr>
          <a:xfrm>
            <a:off x="1069343" y="1649980"/>
            <a:ext cx="855726" cy="85572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5" name="TextBox 5"/>
          <p:cNvSpPr txBox="1"/>
          <p:nvPr/>
        </p:nvSpPr>
        <p:spPr>
          <a:xfrm>
            <a:off x="487557" y="3275506"/>
            <a:ext cx="2019300" cy="3010781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某供应商生产的制动系统组件出现尺寸超差，通过8D方法锁定热处理工艺参数失控为根本原因，并实施标准化作业程序防止复发。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95725" y="1712738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3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  <a:endParaRPr lang="en-US" sz="3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2710003" y="2050015"/>
            <a:ext cx="2190750" cy="4428588"/>
          </a:xfrm>
          <a:prstGeom prst="round2Same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8" name="AutoShape 8"/>
          <p:cNvSpPr/>
          <p:nvPr/>
        </p:nvSpPr>
        <p:spPr>
          <a:xfrm>
            <a:off x="3377515" y="1649980"/>
            <a:ext cx="855726" cy="85572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9" name="TextBox 9"/>
          <p:cNvSpPr txBox="1"/>
          <p:nvPr/>
        </p:nvSpPr>
        <p:spPr>
          <a:xfrm>
            <a:off x="2795728" y="3275506"/>
            <a:ext cx="2019300" cy="3010781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运用8D分析发现工位布局不合理导致重复搬运，通过精益生产工具优化物流路径后产能提升30%。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403897" y="1712738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3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  <a:endParaRPr lang="en-US" sz="3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5003222" y="2050015"/>
            <a:ext cx="2190750" cy="4428588"/>
          </a:xfrm>
          <a:prstGeom prst="round2Same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12" name="AutoShape 12"/>
          <p:cNvSpPr/>
          <p:nvPr/>
        </p:nvSpPr>
        <p:spPr>
          <a:xfrm>
            <a:off x="5670734" y="1649980"/>
            <a:ext cx="855726" cy="85572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3" name="TextBox 13"/>
          <p:cNvSpPr txBox="1"/>
          <p:nvPr/>
        </p:nvSpPr>
        <p:spPr>
          <a:xfrm>
            <a:off x="5186928" y="2634432"/>
            <a:ext cx="1817690" cy="7048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医疗器械包装密封失效</a:t>
            </a:r>
            <a:endParaRPr lang="en-US" sz="16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088947" y="3275506"/>
            <a:ext cx="2019300" cy="2947454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跨功能团队利用因果矩阵分析，确认封口温度波动是主因，引入SPC控制系统后不良率从5%降至0.2%。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697116" y="1712738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3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  <a:endParaRPr lang="en-US" sz="3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7275952" y="2079919"/>
            <a:ext cx="2190750" cy="4398684"/>
          </a:xfrm>
          <a:prstGeom prst="round2Same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17" name="AutoShape 17"/>
          <p:cNvSpPr/>
          <p:nvPr/>
        </p:nvSpPr>
        <p:spPr>
          <a:xfrm>
            <a:off x="7943464" y="1679885"/>
            <a:ext cx="855726" cy="85572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8" name="TextBox 18"/>
          <p:cNvSpPr txBox="1"/>
          <p:nvPr/>
        </p:nvSpPr>
        <p:spPr>
          <a:xfrm>
            <a:off x="7361677" y="3305411"/>
            <a:ext cx="2019300" cy="2980876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从原料溯源到成品检测的全链条调查，最终识别出冷链运输环节温度记录缺失，建立数字化监控系统后实现全程可追溯。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969846" y="1742642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3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04</a:t>
            </a:r>
            <a:endParaRPr lang="en-US" sz="3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9548682" y="2050015"/>
            <a:ext cx="2190750" cy="4428588"/>
          </a:xfrm>
          <a:prstGeom prst="round2Same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21" name="AutoShape 21"/>
          <p:cNvSpPr/>
          <p:nvPr/>
        </p:nvSpPr>
        <p:spPr>
          <a:xfrm>
            <a:off x="10216194" y="1649980"/>
            <a:ext cx="855726" cy="85572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2" name="TextBox 22"/>
          <p:cNvSpPr txBox="1"/>
          <p:nvPr/>
        </p:nvSpPr>
        <p:spPr>
          <a:xfrm>
            <a:off x="9634407" y="3275506"/>
            <a:ext cx="2019300" cy="2947454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通过假设检验和DOE实验，发现反应釜搅拌速度与投料顺序的交互影响，优化工艺参数后CPK值从0.8提升至1.6。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242576" y="1712738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3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05</a:t>
            </a:r>
            <a:endParaRPr lang="en-US" sz="3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896533" y="2634432"/>
            <a:ext cx="1817690" cy="7048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电子产品装配线效率低下</a:t>
            </a:r>
            <a:endParaRPr lang="en-US" sz="16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717122" y="2634432"/>
            <a:ext cx="1817690" cy="7048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化工原料批次不稳定</a:t>
            </a:r>
            <a:endParaRPr lang="en-US" sz="16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426726" y="2634432"/>
            <a:ext cx="1817690" cy="7048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食品微生物污染事件</a:t>
            </a:r>
            <a:endParaRPr lang="en-US" sz="16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88361" y="2634432"/>
            <a:ext cx="1817690" cy="7048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汽车零部件批量性缺陷</a:t>
            </a:r>
            <a:endParaRPr lang="en-US" sz="16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7192" y="1308287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角色扮演训练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865764" y="1271476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对策有效性评估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78035" y="2989034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专家点评系统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890305" y="4725206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团队竞争力排名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21733" y="4762018"/>
            <a:ext cx="4414526" cy="62484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实时数据诊断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09463" y="3025846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虚拟问题注入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97192" y="1670999"/>
            <a:ext cx="4486656" cy="120396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学员分组扮演8D团队中不同角色（如质量工程师、生产主管、供应商代表），模拟真实问题解决场景中的协作与决策过程。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09463" y="3410120"/>
            <a:ext cx="4486275" cy="11525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在模拟系统中随机生成包含隐藏因素的问题场景（如设备隐性故障、人为操作变异），考验学员全面识别和验证根本原因的能力。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21733" y="5149114"/>
            <a:ext cx="4486275" cy="11525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提供动态生产数据看板，要求学员快速分析异常模式（如趋势漂移、周期性波动）并制定临时遏制措施。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65764" y="1634188"/>
            <a:ext cx="4486275" cy="11525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学员提交的纠正措施方案将导入仿真模型，自动生成实施后的质量成本变化和风险残留度评分。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878035" y="3373308"/>
            <a:ext cx="4486275" cy="11525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每个模拟环节结束后，AI引擎基于行业最佳实践对学员的8D报告逐步骤点评，突出逻辑漏洞和改进建议。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890305" y="5112302"/>
            <a:ext cx="4486275" cy="11525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根据问题解决速度、措施创新性、预防系统性等维度对模拟结果进行量化评分，形成可视化能力雷达图。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实战模拟与反馈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grpSp>
        <p:nvGrpSpPr>
          <p:cNvPr id="15" name="Group 15"/>
          <p:cNvGrpSpPr/>
          <p:nvPr/>
        </p:nvGrpSpPr>
        <p:grpSpPr>
          <a:xfrm rot="0">
            <a:off x="839115" y="1512589"/>
            <a:ext cx="197186" cy="5357334"/>
            <a:chOff x="839115" y="1512589"/>
            <a:chExt cx="197186" cy="5357334"/>
          </a:xfrm>
        </p:grpSpPr>
        <p:sp>
          <p:nvSpPr>
            <p:cNvPr id="16" name="AutoShape 16"/>
            <p:cNvSpPr/>
            <p:nvPr/>
          </p:nvSpPr>
          <p:spPr>
            <a:xfrm>
              <a:off x="839115" y="1512589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7" name="AutoShape 17"/>
            <p:cNvSpPr/>
            <p:nvPr/>
          </p:nvSpPr>
          <p:spPr>
            <a:xfrm>
              <a:off x="839115" y="3230148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8" name="AutoShape 18"/>
            <p:cNvSpPr/>
            <p:nvPr/>
          </p:nvSpPr>
          <p:spPr>
            <a:xfrm>
              <a:off x="839115" y="4975845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cxnSp>
          <p:nvCxnSpPr>
            <p:cNvPr id="19" name="Connector 19"/>
            <p:cNvCxnSpPr/>
            <p:nvPr/>
          </p:nvCxnSpPr>
          <p:spPr>
            <a:xfrm>
              <a:off x="937708" y="1624780"/>
              <a:ext cx="0" cy="524514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headEnd type="none"/>
              <a:tailEnd type="none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0" name="Group 20"/>
          <p:cNvGrpSpPr/>
          <p:nvPr/>
        </p:nvGrpSpPr>
        <p:grpSpPr>
          <a:xfrm rot="0">
            <a:off x="6455568" y="1512589"/>
            <a:ext cx="197186" cy="5357334"/>
            <a:chOff x="6455568" y="1512589"/>
            <a:chExt cx="197186" cy="5357334"/>
          </a:xfrm>
        </p:grpSpPr>
        <p:sp>
          <p:nvSpPr>
            <p:cNvPr id="21" name="AutoShape 21"/>
            <p:cNvSpPr/>
            <p:nvPr/>
          </p:nvSpPr>
          <p:spPr>
            <a:xfrm>
              <a:off x="6455568" y="1512589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2" name="AutoShape 22"/>
            <p:cNvSpPr/>
            <p:nvPr/>
          </p:nvSpPr>
          <p:spPr>
            <a:xfrm>
              <a:off x="6455568" y="3230148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6455568" y="4975845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cxnSp>
          <p:nvCxnSpPr>
            <p:cNvPr id="24" name="Connector 24"/>
            <p:cNvCxnSpPr/>
            <p:nvPr/>
          </p:nvCxnSpPr>
          <p:spPr>
            <a:xfrm>
              <a:off x="6554162" y="1624780"/>
              <a:ext cx="0" cy="524514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headEnd type="none"/>
              <a:tailEnd type="none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标题 1"/>
          <p:cNvSpPr>
            <a:spLocks noGrp="1"/>
          </p:cNvSpPr>
          <p:nvPr>
            <p:ph type="ctrTitle"/>
          </p:nvPr>
        </p:nvSpPr>
        <p:spPr>
          <a:xfrm>
            <a:off x="4782820" y="2209800"/>
            <a:ext cx="2835910" cy="1655445"/>
          </a:xfrm>
        </p:spPr>
        <p:txBody>
          <a:bodyPr wrap="square" anchor="b" anchorCtr="0"/>
          <a:lstStyle>
            <a:lvl1pPr lvl="0">
              <a:buClrTx/>
              <a:buSzTx/>
              <a:buFontTx/>
              <a:defRPr/>
            </a:lvl1pPr>
          </a:lstStyle>
          <a:p>
            <a:pPr lvl="0" algn="ctr" defTabSz="914400" eaLnBrk="1" hangingPunct="1"/>
            <a:r>
              <a:rPr lang="en-US" altLang="zh-CN" sz="4800" dirty="0">
                <a:solidFill>
                  <a:srgbClr val="404040"/>
                </a:solidFill>
                <a:latin typeface="宋体" charset="0"/>
                <a:ea typeface="宋体" charset="0"/>
                <a:cs typeface="宋体" charset="0"/>
              </a:rPr>
              <a:t>Thanks</a:t>
            </a:r>
            <a:r>
              <a:rPr lang="zh-CN" altLang="en-US" sz="4800" dirty="0">
                <a:solidFill>
                  <a:srgbClr val="404040"/>
                </a:solidFill>
                <a:latin typeface="宋体" charset="0"/>
                <a:ea typeface="宋体" charset="0"/>
                <a:cs typeface="宋体" charset="0"/>
              </a:rPr>
              <a:t>！谢谢！</a:t>
            </a:r>
            <a:r>
              <a:rPr lang="en-US" altLang="zh-CN" sz="4800" dirty="0">
                <a:solidFill>
                  <a:srgbClr val="40404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endParaRPr lang="zh-CN" altLang="en-US" sz="4800" dirty="0">
              <a:solidFill>
                <a:srgbClr val="40404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21507" name="副标题 2"/>
          <p:cNvSpPr>
            <a:spLocks noGrp="1"/>
          </p:cNvSpPr>
          <p:nvPr>
            <p:ph type="subTitle"/>
          </p:nvPr>
        </p:nvSpPr>
        <p:spPr>
          <a:xfrm>
            <a:off x="1524000" y="5332413"/>
            <a:ext cx="9144000" cy="1655762"/>
          </a:xfrm>
        </p:spPr>
        <p:txBody>
          <a:bodyPr wrap="square" anchor="t" anchorCtr="0"/>
          <a:lstStyle>
            <a:lvl1pPr marL="0" lvl="0" indent="0" algn="ctr">
              <a:buClrTx/>
              <a:buSzTx/>
              <a:buFont typeface="Arial" panose="020B0604020202090204" pitchFamily="34" charset="0"/>
              <a:defRPr/>
            </a:lvl1pPr>
            <a:lvl2pPr marL="457200" lvl="1" indent="0" algn="ctr">
              <a:buClrTx/>
              <a:buSzTx/>
              <a:buFont typeface="Arial" panose="020B0604020202090204" pitchFamily="34" charset="0"/>
              <a:defRPr/>
            </a:lvl2pPr>
            <a:lvl3pPr marL="914400" lvl="2" indent="0" algn="ctr">
              <a:buClrTx/>
              <a:buSzTx/>
              <a:buFont typeface="Arial" panose="020B0604020202090204" pitchFamily="34" charset="0"/>
              <a:defRPr/>
            </a:lvl3pPr>
            <a:lvl4pPr marL="1371600" lvl="3" indent="0" algn="ctr">
              <a:buClrTx/>
              <a:buSzTx/>
              <a:buFont typeface="Arial" panose="020B0604020202090204" pitchFamily="34" charset="0"/>
              <a:defRPr/>
            </a:lvl4pPr>
            <a:lvl5pPr marL="1828800" lvl="4" indent="0" algn="ctr">
              <a:buClrTx/>
              <a:buSzTx/>
              <a:buFont typeface="Arial" panose="020B0604020202090204" pitchFamily="34" charset="0"/>
              <a:defRPr/>
            </a:lvl5pPr>
          </a:lstStyle>
          <a:p>
            <a:pPr marL="0" lvl="0" indent="0" algn="ctr" defTabSz="914400" eaLnBrk="1" hangingPunct="1">
              <a:buNone/>
            </a:pPr>
            <a:r>
              <a:rPr lang="en-US" altLang="zh-CN" dirty="0">
                <a:solidFill>
                  <a:srgbClr val="404040"/>
                </a:solidFill>
                <a:latin typeface="Eras Light ITC" panose="020B0402030504020804" pitchFamily="2" charset="0"/>
              </a:rPr>
              <a:t> </a:t>
            </a:r>
            <a:endParaRPr lang="en-US" altLang="zh-CN" dirty="0">
              <a:solidFill>
                <a:srgbClr val="404040"/>
              </a:solidFill>
              <a:latin typeface="Eras Light ITC" panose="020B0402030504020804" pitchFamily="2" charset="0"/>
              <a:ea typeface="Segoe UI" pitchFamily="2" charset="0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30" name="AutoShape 2"/>
          <p:cNvSpPr/>
          <p:nvPr/>
        </p:nvSpPr>
        <p:spPr>
          <a:xfrm>
            <a:off x="2504214" y="2359284"/>
            <a:ext cx="7183573" cy="3148334"/>
          </a:xfrm>
          <a:prstGeom prst="roundRect">
            <a:avLst>
              <a:gd name="adj" fmla="val 16667"/>
            </a:avLst>
          </a:prstGeom>
          <a:solidFill>
            <a:srgbClr val="FFFFFF">
              <a:alpha val="61000"/>
            </a:srgbClr>
          </a:solidFill>
          <a:ln w="19050">
            <a:solidFill>
              <a:schemeClr val="lt1">
                <a:alpha val="100000"/>
              </a:schemeClr>
            </a:solidFill>
            <a:prstDash val="solid"/>
          </a:ln>
        </p:spPr>
      </p:sp>
      <p:sp>
        <p:nvSpPr>
          <p:cNvPr id="900011" name="TextBox 3"/>
          <p:cNvSpPr txBox="1"/>
          <p:nvPr/>
        </p:nvSpPr>
        <p:spPr>
          <a:xfrm>
            <a:off x="3248487" y="3558795"/>
            <a:ext cx="5695028" cy="15610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问题解决与8D方法概述</a:t>
            </a:r>
            <a:endParaRPr lang="en-US" sz="36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13" name="AutoShape 4"/>
          <p:cNvSpPr/>
          <p:nvPr/>
        </p:nvSpPr>
        <p:spPr>
          <a:xfrm>
            <a:off x="5190911" y="1574924"/>
            <a:ext cx="1733978" cy="1733978"/>
          </a:xfrm>
          <a:prstGeom prst="ellipse">
            <a:avLst/>
          </a:prstGeom>
          <a:solidFill>
            <a:srgbClr val="285EF8">
              <a:alpha val="100000"/>
            </a:srgbClr>
          </a:solidFill>
        </p:spPr>
      </p:sp>
      <p:sp>
        <p:nvSpPr>
          <p:cNvPr id="900010" name="TextBox 5"/>
          <p:cNvSpPr txBox="1"/>
          <p:nvPr/>
        </p:nvSpPr>
        <p:spPr>
          <a:xfrm>
            <a:off x="5180565" y="1741915"/>
            <a:ext cx="1754670" cy="139999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7200">
                <a:solidFill>
                  <a:srgbClr val="FFFFFF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01</a:t>
            </a:r>
            <a:endParaRPr lang="en-US" sz="7200">
              <a:solidFill>
                <a:srgbClr val="FFFFFF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32" name="AutoShape 6"/>
          <p:cNvSpPr/>
          <p:nvPr/>
        </p:nvSpPr>
        <p:spPr>
          <a:xfrm>
            <a:off x="5891485" y="5341204"/>
            <a:ext cx="332830" cy="332828"/>
          </a:xfrm>
          <a:prstGeom prst="ellipse">
            <a:avLst/>
          </a:prstGeom>
          <a:solidFill>
            <a:srgbClr val="7D9EFA">
              <a:alpha val="100000"/>
            </a:srgbClr>
          </a:solidFill>
          <a:ln w="19050">
            <a:solidFill>
              <a:schemeClr val="lt1">
                <a:alpha val="100000"/>
              </a:schemeClr>
            </a:solidFill>
            <a:prstDash val="solid"/>
          </a:ln>
        </p:spPr>
      </p:sp>
      <p:sp>
        <p:nvSpPr>
          <p:cNvPr id="900033" name="Freeform 7"/>
          <p:cNvSpPr/>
          <p:nvPr/>
        </p:nvSpPr>
        <p:spPr>
          <a:xfrm rot="18900000" flipV="1">
            <a:off x="5989150" y="5438868"/>
            <a:ext cx="137500" cy="137500"/>
          </a:xfrm>
          <a:custGeom>
            <a:avLst/>
            <a:gdLst/>
            <a:ahLst/>
            <a:cxnLst/>
            <a:rect l="l" t="t" r="r" b="b"/>
            <a:pathLst>
              <a:path w="433225" h="433225">
                <a:moveTo>
                  <a:pt x="377976" y="53751"/>
                </a:moveTo>
                <a:lnTo>
                  <a:pt x="379474" y="55249"/>
                </a:lnTo>
                <a:lnTo>
                  <a:pt x="379474" y="53751"/>
                </a:lnTo>
                <a:close/>
                <a:moveTo>
                  <a:pt x="0" y="0"/>
                </a:moveTo>
                <a:lnTo>
                  <a:pt x="379474" y="0"/>
                </a:lnTo>
                <a:lnTo>
                  <a:pt x="433225" y="0"/>
                </a:lnTo>
                <a:lnTo>
                  <a:pt x="433225" y="53751"/>
                </a:lnTo>
                <a:lnTo>
                  <a:pt x="433225" y="433225"/>
                </a:lnTo>
                <a:lnTo>
                  <a:pt x="379474" y="433225"/>
                </a:lnTo>
                <a:lnTo>
                  <a:pt x="379474" y="100332"/>
                </a:lnTo>
                <a:lnTo>
                  <a:pt x="95679" y="384127"/>
                </a:lnTo>
                <a:lnTo>
                  <a:pt x="57671" y="346119"/>
                </a:lnTo>
                <a:lnTo>
                  <a:pt x="350039" y="53751"/>
                </a:lnTo>
                <a:lnTo>
                  <a:pt x="0" y="53751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问题解决基础概念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grpSp>
        <p:nvGrpSpPr>
          <p:cNvPr id="3" name="Group 3"/>
          <p:cNvGrpSpPr/>
          <p:nvPr/>
        </p:nvGrpSpPr>
        <p:grpSpPr>
          <a:xfrm rot="0">
            <a:off x="839115" y="1512589"/>
            <a:ext cx="197186" cy="5357334"/>
            <a:chOff x="839115" y="1512589"/>
            <a:chExt cx="197186" cy="5357334"/>
          </a:xfrm>
        </p:grpSpPr>
        <p:sp>
          <p:nvSpPr>
            <p:cNvPr id="4" name="AutoShape 4"/>
            <p:cNvSpPr/>
            <p:nvPr/>
          </p:nvSpPr>
          <p:spPr>
            <a:xfrm>
              <a:off x="839115" y="1512589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839115" y="3230148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6" name="AutoShape 6"/>
            <p:cNvSpPr/>
            <p:nvPr/>
          </p:nvSpPr>
          <p:spPr>
            <a:xfrm>
              <a:off x="839115" y="4975845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cxnSp>
          <p:nvCxnSpPr>
            <p:cNvPr id="7" name="Connector 7"/>
            <p:cNvCxnSpPr/>
            <p:nvPr/>
          </p:nvCxnSpPr>
          <p:spPr>
            <a:xfrm>
              <a:off x="937708" y="1624780"/>
              <a:ext cx="0" cy="524514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headEnd type="none"/>
              <a:tailEnd type="none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8" name="Group 8"/>
          <p:cNvGrpSpPr/>
          <p:nvPr/>
        </p:nvGrpSpPr>
        <p:grpSpPr>
          <a:xfrm rot="0">
            <a:off x="6455568" y="1512589"/>
            <a:ext cx="197186" cy="5357334"/>
            <a:chOff x="6455568" y="1512589"/>
            <a:chExt cx="197186" cy="5357334"/>
          </a:xfrm>
        </p:grpSpPr>
        <p:sp>
          <p:nvSpPr>
            <p:cNvPr id="9" name="AutoShape 9"/>
            <p:cNvSpPr/>
            <p:nvPr/>
          </p:nvSpPr>
          <p:spPr>
            <a:xfrm>
              <a:off x="6455568" y="1512589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0" name="AutoShape 10"/>
            <p:cNvSpPr/>
            <p:nvPr/>
          </p:nvSpPr>
          <p:spPr>
            <a:xfrm>
              <a:off x="6455568" y="3230148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1" name="AutoShape 11"/>
            <p:cNvSpPr/>
            <p:nvPr/>
          </p:nvSpPr>
          <p:spPr>
            <a:xfrm>
              <a:off x="6455568" y="4975845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cxnSp>
          <p:nvCxnSpPr>
            <p:cNvPr id="12" name="Connector 12"/>
            <p:cNvCxnSpPr/>
            <p:nvPr/>
          </p:nvCxnSpPr>
          <p:spPr>
            <a:xfrm>
              <a:off x="6554162" y="1624780"/>
              <a:ext cx="0" cy="524514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headEnd type="none"/>
              <a:tailEnd type="none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3" name="TextBox 13"/>
          <p:cNvSpPr txBox="1"/>
          <p:nvPr/>
        </p:nvSpPr>
        <p:spPr>
          <a:xfrm>
            <a:off x="1297192" y="1308287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问题定义与分类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97192" y="4762018"/>
            <a:ext cx="4414526" cy="62484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数据驱动决策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97192" y="3025846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根本原因分析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97192" y="1804349"/>
            <a:ext cx="4486656" cy="1203960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明确问题的性质、范围和影响，区分技术性问题、管理性问题或系统性问题，为后续分析奠定基础。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97192" y="3543470"/>
            <a:ext cx="4486275" cy="1152525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采用鱼骨图、5Why分析法等工具深入挖掘问题根源，避免仅解决表面现象而导致问题反复发生。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97192" y="5282464"/>
            <a:ext cx="4486275" cy="1152525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收集相关质量数据、过程参数和客户反馈，通过统计分析验证假设，确保解决方案的科学性和有效性。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865764" y="1308287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团队协作机制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865764" y="3025846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解决方案验证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865764" y="1804349"/>
            <a:ext cx="4486275" cy="1152525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组建跨职能问题解决小组，明确各成员角色与职责，利用头脑风暴等方法激发集体智慧。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65764" y="3543470"/>
            <a:ext cx="4486275" cy="1152525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通过小规模试点或模拟测试验证改进措施的有效性，评估风险并优化实施计划。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865764" y="4780608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标准化与预防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865764" y="5298231"/>
            <a:ext cx="4486275" cy="1152525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将有效对策纳入标准作业程序，建立监控机制防止复发，同时推广经验至类似场景。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32113" y="5184323"/>
            <a:ext cx="2429542" cy="1127284"/>
          </a:xfrm>
          <a:custGeom>
            <a:avLst/>
            <a:gdLst/>
            <a:ahLst/>
            <a:cxnLst/>
            <a:rect l="l" t="t" r="r" b="b"/>
            <a:pathLst>
              <a:path w="292" h="135">
                <a:moveTo>
                  <a:pt x="130" y="19"/>
                </a:moveTo>
                <a:cubicBezTo>
                  <a:pt x="75" y="38"/>
                  <a:pt x="31" y="73"/>
                  <a:pt x="0" y="118"/>
                </a:cubicBezTo>
                <a:cubicBezTo>
                  <a:pt x="52" y="134"/>
                  <a:pt x="108" y="135"/>
                  <a:pt x="163" y="116"/>
                </a:cubicBezTo>
                <a:cubicBezTo>
                  <a:pt x="218" y="97"/>
                  <a:pt x="262" y="61"/>
                  <a:pt x="292" y="17"/>
                </a:cubicBezTo>
                <a:cubicBezTo>
                  <a:pt x="241" y="0"/>
                  <a:pt x="184" y="0"/>
                  <a:pt x="130" y="19"/>
                </a:cubicBez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3" name="Freeform 3"/>
          <p:cNvSpPr/>
          <p:nvPr/>
        </p:nvSpPr>
        <p:spPr>
          <a:xfrm>
            <a:off x="6032113" y="4073042"/>
            <a:ext cx="1515142" cy="2095595"/>
          </a:xfrm>
          <a:custGeom>
            <a:avLst/>
            <a:gdLst/>
            <a:ahLst/>
            <a:cxnLst/>
            <a:rect l="l" t="t" r="r" b="b"/>
            <a:pathLst>
              <a:path w="182" h="251">
                <a:moveTo>
                  <a:pt x="49" y="96"/>
                </a:moveTo>
                <a:cubicBezTo>
                  <a:pt x="15" y="143"/>
                  <a:pt x="0" y="197"/>
                  <a:pt x="1" y="251"/>
                </a:cubicBezTo>
                <a:cubicBezTo>
                  <a:pt x="52" y="235"/>
                  <a:pt x="99" y="203"/>
                  <a:pt x="132" y="156"/>
                </a:cubicBezTo>
                <a:cubicBezTo>
                  <a:pt x="166" y="109"/>
                  <a:pt x="182" y="54"/>
                  <a:pt x="181" y="0"/>
                </a:cubicBezTo>
                <a:cubicBezTo>
                  <a:pt x="130" y="16"/>
                  <a:pt x="83" y="49"/>
                  <a:pt x="49" y="96"/>
                </a:cubicBezTo>
              </a:path>
            </a:pathLst>
          </a:custGeom>
          <a:solidFill>
            <a:schemeClr val="accent1">
              <a:alpha val="60000"/>
            </a:schemeClr>
          </a:solidFill>
        </p:spPr>
      </p:sp>
      <p:sp>
        <p:nvSpPr>
          <p:cNvPr id="4" name="Freeform 4"/>
          <p:cNvSpPr/>
          <p:nvPr/>
        </p:nvSpPr>
        <p:spPr>
          <a:xfrm>
            <a:off x="3612763" y="5184323"/>
            <a:ext cx="2419350" cy="1127284"/>
          </a:xfrm>
          <a:custGeom>
            <a:avLst/>
            <a:gdLst/>
            <a:ahLst/>
            <a:cxnLst/>
            <a:rect l="l" t="t" r="r" b="b"/>
            <a:pathLst>
              <a:path w="291" h="135">
                <a:moveTo>
                  <a:pt x="162" y="19"/>
                </a:moveTo>
                <a:cubicBezTo>
                  <a:pt x="217" y="38"/>
                  <a:pt x="261" y="73"/>
                  <a:pt x="291" y="118"/>
                </a:cubicBezTo>
                <a:cubicBezTo>
                  <a:pt x="240" y="134"/>
                  <a:pt x="184" y="135"/>
                  <a:pt x="129" y="116"/>
                </a:cubicBezTo>
                <a:cubicBezTo>
                  <a:pt x="74" y="97"/>
                  <a:pt x="30" y="61"/>
                  <a:pt x="0" y="17"/>
                </a:cubicBezTo>
                <a:cubicBezTo>
                  <a:pt x="51" y="0"/>
                  <a:pt x="108" y="0"/>
                  <a:pt x="162" y="19"/>
                </a:cubicBez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5" name="Freeform 5"/>
          <p:cNvSpPr/>
          <p:nvPr/>
        </p:nvSpPr>
        <p:spPr>
          <a:xfrm>
            <a:off x="4527163" y="4073042"/>
            <a:ext cx="1513713" cy="2095595"/>
          </a:xfrm>
          <a:custGeom>
            <a:avLst/>
            <a:gdLst/>
            <a:ahLst/>
            <a:cxnLst/>
            <a:rect l="l" t="t" r="r" b="b"/>
            <a:pathLst>
              <a:path w="182" h="251">
                <a:moveTo>
                  <a:pt x="133" y="96"/>
                </a:moveTo>
                <a:cubicBezTo>
                  <a:pt x="167" y="143"/>
                  <a:pt x="182" y="197"/>
                  <a:pt x="181" y="251"/>
                </a:cubicBezTo>
                <a:cubicBezTo>
                  <a:pt x="130" y="235"/>
                  <a:pt x="83" y="203"/>
                  <a:pt x="50" y="156"/>
                </a:cubicBezTo>
                <a:cubicBezTo>
                  <a:pt x="16" y="109"/>
                  <a:pt x="0" y="54"/>
                  <a:pt x="1" y="0"/>
                </a:cubicBezTo>
                <a:cubicBezTo>
                  <a:pt x="52" y="16"/>
                  <a:pt x="99" y="49"/>
                  <a:pt x="133" y="96"/>
                </a:cubicBezTo>
              </a:path>
            </a:pathLst>
          </a:custGeom>
          <a:solidFill>
            <a:schemeClr val="accent1">
              <a:alpha val="60000"/>
            </a:schemeClr>
          </a:solidFill>
        </p:spPr>
      </p:sp>
      <p:sp>
        <p:nvSpPr>
          <p:cNvPr id="6" name="Freeform 6"/>
          <p:cNvSpPr/>
          <p:nvPr/>
        </p:nvSpPr>
        <p:spPr>
          <a:xfrm>
            <a:off x="5609203" y="3588886"/>
            <a:ext cx="856012" cy="2579751"/>
          </a:xfrm>
          <a:custGeom>
            <a:avLst/>
            <a:gdLst/>
            <a:ahLst/>
            <a:cxnLst/>
            <a:rect l="l" t="t" r="r" b="b"/>
            <a:pathLst>
              <a:path w="103" h="309">
                <a:moveTo>
                  <a:pt x="0" y="154"/>
                </a:moveTo>
                <a:cubicBezTo>
                  <a:pt x="0" y="212"/>
                  <a:pt x="19" y="266"/>
                  <a:pt x="51" y="309"/>
                </a:cubicBezTo>
                <a:cubicBezTo>
                  <a:pt x="84" y="266"/>
                  <a:pt x="103" y="212"/>
                  <a:pt x="103" y="154"/>
                </a:cubicBezTo>
                <a:cubicBezTo>
                  <a:pt x="103" y="97"/>
                  <a:pt x="84" y="43"/>
                  <a:pt x="51" y="0"/>
                </a:cubicBezTo>
                <a:cubicBezTo>
                  <a:pt x="19" y="43"/>
                  <a:pt x="0" y="97"/>
                  <a:pt x="0" y="154"/>
                </a:cubicBez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463378" y="4535812"/>
            <a:ext cx="2931336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1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客户导向思维</a:t>
            </a:r>
            <a:endParaRPr lang="en-US" sz="21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49597" y="5004954"/>
            <a:ext cx="2931336" cy="139850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始终以客户需求和满意度为出发点，优先解决对客户影响最大的关键问题。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88216" y="2422580"/>
            <a:ext cx="2931336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1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结构化流程</a:t>
            </a:r>
            <a:endParaRPr lang="en-US" sz="21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74435" y="2891723"/>
            <a:ext cx="2931336" cy="139850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严格遵循D1-D8八个步骤，确保问题解决的完整性和系统性，避免跳跃式处理。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540944" y="1591726"/>
            <a:ext cx="3020092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1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事实为基础</a:t>
            </a:r>
            <a:endParaRPr lang="en-US" sz="21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564095" y="2060868"/>
            <a:ext cx="2931336" cy="139850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所有分析结论必须基于可验证的数据和证据，杜绝主观臆断和经验主义决策。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261908" y="2422580"/>
            <a:ext cx="2931336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1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管理层承诺</a:t>
            </a:r>
            <a:endParaRPr lang="en-US" sz="21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248127" y="2891723"/>
            <a:ext cx="2931336" cy="139850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需要获得高层领导对资源调配和跨部门协调的支持，确保改进措施能够落地实施。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814029" y="4535812"/>
            <a:ext cx="2931336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1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持续改进文化</a:t>
            </a:r>
            <a:endParaRPr lang="en-US" sz="21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800248" y="5004954"/>
            <a:ext cx="2931336" cy="139850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将8D作为组织学习工具，通过每个案例积累知识库，提升整体问题解决能力。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8D方法核心原则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794737" y="5266000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527163" y="4396796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607298" y="4073042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697625" y="4396796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04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495431" y="5266000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05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200000">
            <a:off x="6845638" y="39874"/>
            <a:ext cx="3559858" cy="6317035"/>
          </a:xfrm>
          <a:custGeom>
            <a:avLst/>
            <a:gdLst/>
            <a:ahLst/>
            <a:cxnLst/>
            <a:rect l="l" t="t" r="r" b="b"/>
            <a:pathLst>
              <a:path w="3834054" h="6803600">
                <a:moveTo>
                  <a:pt x="0" y="477404"/>
                </a:moveTo>
                <a:lnTo>
                  <a:pt x="318363" y="0"/>
                </a:lnTo>
                <a:lnTo>
                  <a:pt x="636726" y="477404"/>
                </a:lnTo>
                <a:lnTo>
                  <a:pt x="490031" y="477404"/>
                </a:lnTo>
                <a:lnTo>
                  <a:pt x="490031" y="2911929"/>
                </a:lnTo>
                <a:lnTo>
                  <a:pt x="489525" y="2911929"/>
                </a:lnTo>
                <a:lnTo>
                  <a:pt x="489525" y="4976334"/>
                </a:lnTo>
                <a:lnTo>
                  <a:pt x="492247" y="4976298"/>
                </a:lnTo>
                <a:cubicBezTo>
                  <a:pt x="499491" y="5510664"/>
                  <a:pt x="791540" y="6000488"/>
                  <a:pt x="1258195" y="6260939"/>
                </a:cubicBezTo>
                <a:cubicBezTo>
                  <a:pt x="1724850" y="6521389"/>
                  <a:pt x="2295068" y="6512816"/>
                  <a:pt x="2753683" y="6238455"/>
                </a:cubicBezTo>
                <a:cubicBezTo>
                  <a:pt x="3212298" y="5964094"/>
                  <a:pt x="3489493" y="5465713"/>
                  <a:pt x="3480670" y="4931370"/>
                </a:cubicBezTo>
                <a:cubicBezTo>
                  <a:pt x="3598380" y="4929426"/>
                  <a:pt x="3716091" y="4927484"/>
                  <a:pt x="3833802" y="4925540"/>
                </a:cubicBezTo>
                <a:cubicBezTo>
                  <a:pt x="3844709" y="5586170"/>
                  <a:pt x="3502003" y="6202338"/>
                  <a:pt x="2934999" y="6541541"/>
                </a:cubicBezTo>
                <a:cubicBezTo>
                  <a:pt x="2367996" y="6880744"/>
                  <a:pt x="1663013" y="6891342"/>
                  <a:pt x="1086069" y="6569336"/>
                </a:cubicBezTo>
                <a:cubicBezTo>
                  <a:pt x="545185" y="6267456"/>
                  <a:pt x="194030" y="5716333"/>
                  <a:pt x="144870" y="5104258"/>
                </a:cubicBezTo>
                <a:lnTo>
                  <a:pt x="139107" y="4981284"/>
                </a:lnTo>
                <a:lnTo>
                  <a:pt x="138930" y="4981284"/>
                </a:lnTo>
                <a:lnTo>
                  <a:pt x="138930" y="2911929"/>
                </a:lnTo>
                <a:lnTo>
                  <a:pt x="138930" y="2853884"/>
                </a:lnTo>
                <a:lnTo>
                  <a:pt x="138930" y="477404"/>
                </a:lnTo>
              </a:path>
            </a:pathLst>
          </a:custGeom>
          <a:gradFill>
            <a:gsLst>
              <a:gs pos="9000">
                <a:schemeClr val="accent1">
                  <a:alpha val="0"/>
                </a:schemeClr>
              </a:gs>
              <a:gs pos="100000">
                <a:schemeClr val="accent2">
                  <a:alpha val="100000"/>
                </a:schemeClr>
              </a:gs>
            </a:gsLst>
            <a:lin ang="10800000"/>
          </a:gradFill>
        </p:spPr>
      </p:sp>
      <p:sp>
        <p:nvSpPr>
          <p:cNvPr id="3" name="Freeform 3"/>
          <p:cNvSpPr/>
          <p:nvPr/>
        </p:nvSpPr>
        <p:spPr>
          <a:xfrm rot="5400000">
            <a:off x="1786508" y="-102735"/>
            <a:ext cx="3559858" cy="6317035"/>
          </a:xfrm>
          <a:custGeom>
            <a:avLst/>
            <a:gdLst/>
            <a:ahLst/>
            <a:cxnLst/>
            <a:rect l="l" t="t" r="r" b="b"/>
            <a:pathLst>
              <a:path w="3834054" h="6803600">
                <a:moveTo>
                  <a:pt x="0" y="477404"/>
                </a:moveTo>
                <a:lnTo>
                  <a:pt x="318363" y="0"/>
                </a:lnTo>
                <a:lnTo>
                  <a:pt x="636726" y="477404"/>
                </a:lnTo>
                <a:lnTo>
                  <a:pt x="490031" y="477404"/>
                </a:lnTo>
                <a:lnTo>
                  <a:pt x="490031" y="2911929"/>
                </a:lnTo>
                <a:lnTo>
                  <a:pt x="489525" y="2911929"/>
                </a:lnTo>
                <a:lnTo>
                  <a:pt x="489525" y="4976334"/>
                </a:lnTo>
                <a:lnTo>
                  <a:pt x="492247" y="4976298"/>
                </a:lnTo>
                <a:cubicBezTo>
                  <a:pt x="499491" y="5510664"/>
                  <a:pt x="791540" y="6000488"/>
                  <a:pt x="1258195" y="6260939"/>
                </a:cubicBezTo>
                <a:cubicBezTo>
                  <a:pt x="1724850" y="6521389"/>
                  <a:pt x="2295068" y="6512816"/>
                  <a:pt x="2753683" y="6238455"/>
                </a:cubicBezTo>
                <a:cubicBezTo>
                  <a:pt x="3212298" y="5964094"/>
                  <a:pt x="3489493" y="5465713"/>
                  <a:pt x="3480670" y="4931370"/>
                </a:cubicBezTo>
                <a:cubicBezTo>
                  <a:pt x="3598380" y="4929426"/>
                  <a:pt x="3716091" y="4927484"/>
                  <a:pt x="3833802" y="4925540"/>
                </a:cubicBezTo>
                <a:cubicBezTo>
                  <a:pt x="3844709" y="5586170"/>
                  <a:pt x="3502003" y="6202338"/>
                  <a:pt x="2934999" y="6541541"/>
                </a:cubicBezTo>
                <a:cubicBezTo>
                  <a:pt x="2367996" y="6880744"/>
                  <a:pt x="1663013" y="6891342"/>
                  <a:pt x="1086069" y="6569336"/>
                </a:cubicBezTo>
                <a:cubicBezTo>
                  <a:pt x="545185" y="6267456"/>
                  <a:pt x="194030" y="5716333"/>
                  <a:pt x="144870" y="5104258"/>
                </a:cubicBezTo>
                <a:lnTo>
                  <a:pt x="139107" y="4981284"/>
                </a:lnTo>
                <a:lnTo>
                  <a:pt x="138930" y="4981284"/>
                </a:lnTo>
                <a:lnTo>
                  <a:pt x="138930" y="2911929"/>
                </a:lnTo>
                <a:lnTo>
                  <a:pt x="138930" y="2853884"/>
                </a:lnTo>
                <a:lnTo>
                  <a:pt x="138930" y="477404"/>
                </a:lnTo>
              </a:path>
            </a:pathLst>
          </a:custGeom>
          <a:gradFill>
            <a:gsLst>
              <a:gs pos="10000">
                <a:schemeClr val="accent1">
                  <a:alpha val="0"/>
                </a:schemeClr>
              </a:gs>
              <a:gs pos="99000">
                <a:schemeClr val="accent1">
                  <a:alpha val="100000"/>
                </a:schemeClr>
              </a:gs>
            </a:gsLst>
            <a:lin ang="10800000"/>
          </a:gradFill>
        </p:spPr>
      </p:sp>
      <p:sp>
        <p:nvSpPr>
          <p:cNvPr id="4" name="AutoShape 4"/>
          <p:cNvSpPr/>
          <p:nvPr/>
        </p:nvSpPr>
        <p:spPr>
          <a:xfrm>
            <a:off x="989601" y="1936317"/>
            <a:ext cx="10201240" cy="2379623"/>
          </a:xfrm>
          <a:prstGeom prst="roundRect">
            <a:avLst>
              <a:gd name="adj" fmla="val 50000"/>
            </a:avLst>
          </a:prstGeom>
          <a:solidFill>
            <a:srgbClr val="FFFFFF">
              <a:alpha val="100000"/>
            </a:srgbClr>
          </a:solidFill>
          <a:ln w="254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5" name="TextBox 5"/>
          <p:cNvSpPr txBox="1"/>
          <p:nvPr/>
        </p:nvSpPr>
        <p:spPr>
          <a:xfrm>
            <a:off x="6707513" y="1473251"/>
            <a:ext cx="971550" cy="2190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3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团队组建</a:t>
            </a:r>
            <a:endParaRPr lang="en-US" sz="13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935602" y="1473251"/>
            <a:ext cx="971550" cy="2190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3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问题描述</a:t>
            </a:r>
            <a:endParaRPr lang="en-US" sz="13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163691" y="1473251"/>
            <a:ext cx="971550" cy="2190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3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临时措施</a:t>
            </a:r>
            <a:endParaRPr lang="en-US" sz="13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54692" y="4603262"/>
            <a:ext cx="1152525" cy="2190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3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改善方案</a:t>
            </a:r>
            <a:endParaRPr lang="en-US" sz="13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193425" y="4603262"/>
            <a:ext cx="1152525" cy="2190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3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原因分析</a:t>
            </a:r>
            <a:endParaRPr lang="en-US" sz="13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432158" y="4603262"/>
            <a:ext cx="1152525" cy="2190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3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问题陈述</a:t>
            </a:r>
            <a:endParaRPr lang="en-US" sz="13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555504" y="1473251"/>
            <a:ext cx="504825" cy="2190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3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&gt;&gt;&gt;</a:t>
            </a:r>
            <a:endParaRPr lang="en-US" sz="13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783594" y="1473251"/>
            <a:ext cx="504825" cy="2190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3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&gt;&gt;&gt;</a:t>
            </a:r>
            <a:endParaRPr lang="en-US" sz="13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TextBox 13"/>
          <p:cNvSpPr txBox="1"/>
          <p:nvPr/>
        </p:nvSpPr>
        <p:spPr>
          <a:xfrm rot="10800000">
            <a:off x="2837153" y="4610608"/>
            <a:ext cx="619125" cy="2190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3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&gt;&gt;&gt;</a:t>
            </a:r>
            <a:endParaRPr lang="en-US" sz="13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 rot="10800000">
            <a:off x="4075885" y="4610608"/>
            <a:ext cx="619125" cy="2190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3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&gt;&gt;&gt;</a:t>
            </a:r>
            <a:endParaRPr lang="en-US" sz="13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3635951" y="2618220"/>
            <a:ext cx="1050383" cy="1050383"/>
          </a:xfrm>
          <a:prstGeom prst="ellipse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16" name="AutoShape 16"/>
          <p:cNvSpPr/>
          <p:nvPr/>
        </p:nvSpPr>
        <p:spPr>
          <a:xfrm>
            <a:off x="3635951" y="3021978"/>
            <a:ext cx="1050383" cy="21287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1200">
                <a:solidFill>
                  <a:srgbClr val="FFFEFE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客户投诉</a:t>
            </a:r>
            <a:endParaRPr lang="en-US" sz="1100"/>
          </a:p>
        </p:txBody>
      </p:sp>
      <p:sp>
        <p:nvSpPr>
          <p:cNvPr id="17" name="AutoShape 17"/>
          <p:cNvSpPr/>
          <p:nvPr/>
        </p:nvSpPr>
        <p:spPr>
          <a:xfrm>
            <a:off x="1425976" y="2244867"/>
            <a:ext cx="642579" cy="328771"/>
          </a:xfrm>
          <a:prstGeom prst="roundRect">
            <a:avLst>
              <a:gd name="adj" fmla="val 50000"/>
            </a:avLst>
          </a:prstGeom>
          <a:solidFill>
            <a:schemeClr val="dk2">
              <a:alpha val="100000"/>
            </a:schemeClr>
          </a:solidFill>
          <a:ln w="127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18" name="AutoShape 18"/>
          <p:cNvSpPr/>
          <p:nvPr/>
        </p:nvSpPr>
        <p:spPr>
          <a:xfrm>
            <a:off x="1425976" y="2332309"/>
            <a:ext cx="642579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000">
                <a:solidFill>
                  <a:schemeClr val="l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现象</a:t>
            </a:r>
            <a:endParaRPr lang="en-US" sz="1100"/>
          </a:p>
        </p:txBody>
      </p:sp>
      <p:sp>
        <p:nvSpPr>
          <p:cNvPr id="19" name="AutoShape 19"/>
          <p:cNvSpPr/>
          <p:nvPr/>
        </p:nvSpPr>
        <p:spPr>
          <a:xfrm>
            <a:off x="1328697" y="2719957"/>
            <a:ext cx="642579" cy="328771"/>
          </a:xfrm>
          <a:prstGeom prst="roundRect">
            <a:avLst>
              <a:gd name="adj" fmla="val 50000"/>
            </a:avLst>
          </a:prstGeom>
          <a:solidFill>
            <a:schemeClr val="dk2">
              <a:alpha val="100000"/>
            </a:schemeClr>
          </a:solidFill>
          <a:ln w="127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20" name="AutoShape 20"/>
          <p:cNvSpPr/>
          <p:nvPr/>
        </p:nvSpPr>
        <p:spPr>
          <a:xfrm>
            <a:off x="1328697" y="2807646"/>
            <a:ext cx="625995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000">
                <a:solidFill>
                  <a:schemeClr val="l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原因</a:t>
            </a:r>
            <a:endParaRPr lang="en-US" sz="1100"/>
          </a:p>
        </p:txBody>
      </p:sp>
      <p:sp>
        <p:nvSpPr>
          <p:cNvPr id="21" name="AutoShape 21"/>
          <p:cNvSpPr/>
          <p:nvPr/>
        </p:nvSpPr>
        <p:spPr>
          <a:xfrm>
            <a:off x="1425976" y="3670632"/>
            <a:ext cx="642579" cy="328771"/>
          </a:xfrm>
          <a:prstGeom prst="roundRect">
            <a:avLst>
              <a:gd name="adj" fmla="val 50000"/>
            </a:avLst>
          </a:prstGeom>
          <a:solidFill>
            <a:schemeClr val="dk2">
              <a:alpha val="100000"/>
            </a:schemeClr>
          </a:solidFill>
          <a:ln w="127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22" name="AutoShape 22"/>
          <p:cNvSpPr/>
          <p:nvPr/>
        </p:nvSpPr>
        <p:spPr>
          <a:xfrm>
            <a:off x="1425976" y="3758321"/>
            <a:ext cx="642579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000">
                <a:solidFill>
                  <a:schemeClr val="l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对策</a:t>
            </a:r>
            <a:endParaRPr lang="en-US" sz="1100"/>
          </a:p>
        </p:txBody>
      </p:sp>
      <p:sp>
        <p:nvSpPr>
          <p:cNvPr id="23" name="AutoShape 23"/>
          <p:cNvSpPr/>
          <p:nvPr/>
        </p:nvSpPr>
        <p:spPr>
          <a:xfrm>
            <a:off x="2191859" y="2557068"/>
            <a:ext cx="1172686" cy="1172687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24" name="AutoShape 24"/>
          <p:cNvSpPr/>
          <p:nvPr/>
        </p:nvSpPr>
        <p:spPr>
          <a:xfrm>
            <a:off x="7505422" y="2624199"/>
            <a:ext cx="1038424" cy="1038424"/>
          </a:xfrm>
          <a:prstGeom prst="ellipse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25" name="AutoShape 25"/>
          <p:cNvSpPr/>
          <p:nvPr/>
        </p:nvSpPr>
        <p:spPr>
          <a:xfrm>
            <a:off x="7505422" y="3021976"/>
            <a:ext cx="1038424" cy="21082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1200">
                <a:solidFill>
                  <a:srgbClr val="FAFBFA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纠正措施</a:t>
            </a:r>
            <a:endParaRPr lang="en-US" sz="1100"/>
          </a:p>
        </p:txBody>
      </p:sp>
      <p:sp>
        <p:nvSpPr>
          <p:cNvPr id="26" name="AutoShape 26"/>
          <p:cNvSpPr/>
          <p:nvPr/>
        </p:nvSpPr>
        <p:spPr>
          <a:xfrm>
            <a:off x="8822071" y="2561291"/>
            <a:ext cx="1164241" cy="1164241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  <a:defRPr/>
            </a:pPr>
            <a:endParaRPr lang="en-US" sz="1100"/>
          </a:p>
        </p:txBody>
      </p:sp>
      <p:sp>
        <p:nvSpPr>
          <p:cNvPr id="27" name="AutoShape 27"/>
          <p:cNvSpPr/>
          <p:nvPr/>
        </p:nvSpPr>
        <p:spPr>
          <a:xfrm>
            <a:off x="10037057" y="2346248"/>
            <a:ext cx="642579" cy="328771"/>
          </a:xfrm>
          <a:prstGeom prst="roundRect">
            <a:avLst>
              <a:gd name="adj" fmla="val 50000"/>
            </a:avLst>
          </a:prstGeom>
          <a:solidFill>
            <a:schemeClr val="dk2">
              <a:alpha val="100000"/>
            </a:schemeClr>
          </a:solidFill>
          <a:ln w="127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28" name="AutoShape 28"/>
          <p:cNvSpPr/>
          <p:nvPr/>
        </p:nvSpPr>
        <p:spPr>
          <a:xfrm>
            <a:off x="10037057" y="2433937"/>
            <a:ext cx="642579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000">
                <a:solidFill>
                  <a:schemeClr val="l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D1</a:t>
            </a:r>
            <a:endParaRPr lang="en-US" sz="1100"/>
          </a:p>
        </p:txBody>
      </p:sp>
      <p:sp>
        <p:nvSpPr>
          <p:cNvPr id="29" name="AutoShape 29"/>
          <p:cNvSpPr/>
          <p:nvPr/>
        </p:nvSpPr>
        <p:spPr>
          <a:xfrm>
            <a:off x="10241289" y="2946384"/>
            <a:ext cx="642579" cy="328771"/>
          </a:xfrm>
          <a:prstGeom prst="roundRect">
            <a:avLst>
              <a:gd name="adj" fmla="val 50000"/>
            </a:avLst>
          </a:prstGeom>
          <a:solidFill>
            <a:schemeClr val="dk2">
              <a:alpha val="100000"/>
            </a:schemeClr>
          </a:solidFill>
          <a:ln w="127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30" name="AutoShape 30"/>
          <p:cNvSpPr/>
          <p:nvPr/>
        </p:nvSpPr>
        <p:spPr>
          <a:xfrm>
            <a:off x="10241289" y="3034075"/>
            <a:ext cx="642579" cy="15538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000">
                <a:solidFill>
                  <a:schemeClr val="l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D2</a:t>
            </a:r>
            <a:endParaRPr lang="en-US" sz="1100"/>
          </a:p>
        </p:txBody>
      </p:sp>
      <p:sp>
        <p:nvSpPr>
          <p:cNvPr id="31" name="AutoShape 31"/>
          <p:cNvSpPr/>
          <p:nvPr/>
        </p:nvSpPr>
        <p:spPr>
          <a:xfrm>
            <a:off x="10037057" y="3546522"/>
            <a:ext cx="642579" cy="328771"/>
          </a:xfrm>
          <a:prstGeom prst="roundRect">
            <a:avLst>
              <a:gd name="adj" fmla="val 50000"/>
            </a:avLst>
          </a:prstGeom>
          <a:solidFill>
            <a:schemeClr val="dk2">
              <a:alpha val="100000"/>
            </a:schemeClr>
          </a:solidFill>
          <a:ln w="127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32" name="AutoShape 32"/>
          <p:cNvSpPr/>
          <p:nvPr/>
        </p:nvSpPr>
        <p:spPr>
          <a:xfrm>
            <a:off x="10037057" y="3634213"/>
            <a:ext cx="642579" cy="15538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000">
                <a:solidFill>
                  <a:schemeClr val="l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D3</a:t>
            </a:r>
            <a:endParaRPr lang="en-US" sz="1100"/>
          </a:p>
        </p:txBody>
      </p:sp>
      <p:sp>
        <p:nvSpPr>
          <p:cNvPr id="33" name="AutoShape 33"/>
          <p:cNvSpPr/>
          <p:nvPr/>
        </p:nvSpPr>
        <p:spPr>
          <a:xfrm>
            <a:off x="1320243" y="3195295"/>
            <a:ext cx="642579" cy="328771"/>
          </a:xfrm>
          <a:prstGeom prst="roundRect">
            <a:avLst>
              <a:gd name="adj" fmla="val 50000"/>
            </a:avLst>
          </a:prstGeom>
          <a:solidFill>
            <a:schemeClr val="dk2">
              <a:alpha val="100000"/>
            </a:schemeClr>
          </a:solidFill>
          <a:ln w="127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34" name="AutoShape 34"/>
          <p:cNvSpPr/>
          <p:nvPr/>
        </p:nvSpPr>
        <p:spPr>
          <a:xfrm>
            <a:off x="1328697" y="3282984"/>
            <a:ext cx="625995" cy="15538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000">
                <a:solidFill>
                  <a:schemeClr val="l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影响</a:t>
            </a:r>
            <a:endParaRPr lang="en-US" sz="1100"/>
          </a:p>
        </p:txBody>
      </p:sp>
      <p:cxnSp>
        <p:nvCxnSpPr>
          <p:cNvPr id="35" name="Connector 35"/>
          <p:cNvCxnSpPr/>
          <p:nvPr/>
        </p:nvCxnSpPr>
        <p:spPr>
          <a:xfrm>
            <a:off x="3349075" y="3143411"/>
            <a:ext cx="286876" cy="0"/>
          </a:xfrm>
          <a:prstGeom prst="line">
            <a:avLst/>
          </a:prstGeom>
          <a:ln w="34925">
            <a:solidFill>
              <a:schemeClr val="accent1"/>
            </a:solidFill>
            <a:prstDash val="solid"/>
            <a:headEnd type="none"/>
            <a:tailEnd type="triangl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AutoShape 36"/>
          <p:cNvSpPr/>
          <p:nvPr/>
        </p:nvSpPr>
        <p:spPr>
          <a:xfrm>
            <a:off x="5212070" y="2242198"/>
            <a:ext cx="1767862" cy="176786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7" name="AutoShape 37"/>
          <p:cNvSpPr/>
          <p:nvPr/>
        </p:nvSpPr>
        <p:spPr>
          <a:xfrm>
            <a:off x="5334745" y="2741678"/>
            <a:ext cx="1519221" cy="3163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制造领域</a:t>
            </a:r>
            <a:endParaRPr lang="en-US" sz="1100"/>
          </a:p>
        </p:txBody>
      </p:sp>
      <p:sp>
        <p:nvSpPr>
          <p:cNvPr id="38" name="TextBox 38"/>
          <p:cNvSpPr txBox="1"/>
          <p:nvPr/>
        </p:nvSpPr>
        <p:spPr>
          <a:xfrm>
            <a:off x="5265311" y="3105600"/>
            <a:ext cx="1680580" cy="1905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1000">
                <a:solidFill>
                  <a:srgbClr val="FFFEFE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质量异常</a:t>
            </a:r>
            <a:endParaRPr lang="en-US" sz="1000">
              <a:solidFill>
                <a:srgbClr val="FFFEFE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5265311" y="3326600"/>
            <a:ext cx="1714621" cy="1905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1000">
                <a:solidFill>
                  <a:srgbClr val="FFFDFD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根本原因</a:t>
            </a:r>
            <a:endParaRPr lang="en-US" sz="1000">
              <a:solidFill>
                <a:srgbClr val="FFFDFD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2688241" y="1444093"/>
            <a:ext cx="3427880" cy="2476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</a:pPr>
            <a:r>
              <a:rPr lang="en-US" sz="13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8D方法-系统化解决问题</a:t>
            </a:r>
            <a:endParaRPr lang="en-US" sz="13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6079045" y="4565156"/>
            <a:ext cx="4056196" cy="2476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13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8D报告-标准化输出</a:t>
            </a:r>
            <a:endParaRPr lang="en-US" sz="13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2" name="AutoShape 42"/>
          <p:cNvSpPr/>
          <p:nvPr/>
        </p:nvSpPr>
        <p:spPr>
          <a:xfrm>
            <a:off x="6945891" y="2979467"/>
            <a:ext cx="465305" cy="327889"/>
          </a:xfrm>
          <a:prstGeom prst="rightArrow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43" name="AutoShape 43"/>
          <p:cNvSpPr/>
          <p:nvPr/>
        </p:nvSpPr>
        <p:spPr>
          <a:xfrm rot="10800000">
            <a:off x="4780807" y="2979467"/>
            <a:ext cx="465305" cy="327889"/>
          </a:xfrm>
          <a:prstGeom prst="rightArrow">
            <a:avLst/>
          </a:prstGeom>
          <a:solidFill>
            <a:schemeClr val="accent1">
              <a:alpha val="100000"/>
            </a:schemeClr>
          </a:solidFill>
        </p:spPr>
      </p:sp>
      <p:cxnSp>
        <p:nvCxnSpPr>
          <p:cNvPr id="44" name="Connector 44"/>
          <p:cNvCxnSpPr/>
          <p:nvPr/>
        </p:nvCxnSpPr>
        <p:spPr>
          <a:xfrm flipH="1">
            <a:off x="8537642" y="3143411"/>
            <a:ext cx="286876" cy="0"/>
          </a:xfrm>
          <a:prstGeom prst="line">
            <a:avLst/>
          </a:prstGeom>
          <a:ln w="34925">
            <a:solidFill>
              <a:schemeClr val="accent1"/>
            </a:solidFill>
            <a:prstDash val="solid"/>
            <a:headEnd type="none"/>
            <a:tailEnd type="triangl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5" name="AutoShape 45"/>
          <p:cNvSpPr/>
          <p:nvPr/>
        </p:nvSpPr>
        <p:spPr>
          <a:xfrm>
            <a:off x="1483936" y="5351942"/>
            <a:ext cx="9160630" cy="1036393"/>
          </a:xfrm>
          <a:prstGeom prst="roundRect">
            <a:avLst>
              <a:gd name="adj" fmla="val 50000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46" name="TextBox 46"/>
          <p:cNvSpPr txBox="1"/>
          <p:nvPr/>
        </p:nvSpPr>
        <p:spPr>
          <a:xfrm>
            <a:off x="2831119" y="5566635"/>
            <a:ext cx="1630680" cy="61531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降低质量成本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7" name="AutoShape 47"/>
          <p:cNvSpPr/>
          <p:nvPr/>
        </p:nvSpPr>
        <p:spPr>
          <a:xfrm>
            <a:off x="4912805" y="5596318"/>
            <a:ext cx="547688" cy="547688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48" name="AutoShape 48"/>
          <p:cNvSpPr/>
          <p:nvPr/>
        </p:nvSpPr>
        <p:spPr>
          <a:xfrm>
            <a:off x="7589425" y="5596318"/>
            <a:ext cx="547688" cy="547688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49" name="AutoShape 49"/>
          <p:cNvSpPr/>
          <p:nvPr/>
        </p:nvSpPr>
        <p:spPr>
          <a:xfrm>
            <a:off x="2265712" y="5596318"/>
            <a:ext cx="547688" cy="547688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50" name="Freeform 50"/>
          <p:cNvSpPr/>
          <p:nvPr/>
        </p:nvSpPr>
        <p:spPr>
          <a:xfrm>
            <a:off x="2402586" y="5707380"/>
            <a:ext cx="285655" cy="340043"/>
          </a:xfrm>
          <a:custGeom>
            <a:avLst/>
            <a:gdLst/>
            <a:ahLst/>
            <a:cxnLst/>
            <a:rect l="l" t="t" r="r" b="b"/>
            <a:pathLst>
              <a:path w="401" h="478">
                <a:moveTo>
                  <a:pt x="401" y="89"/>
                </a:moveTo>
                <a:lnTo>
                  <a:pt x="401" y="293"/>
                </a:lnTo>
                <a:cubicBezTo>
                  <a:pt x="292" y="212"/>
                  <a:pt x="182" y="375"/>
                  <a:pt x="73" y="293"/>
                </a:cubicBezTo>
                <a:lnTo>
                  <a:pt x="73" y="89"/>
                </a:lnTo>
                <a:cubicBezTo>
                  <a:pt x="182" y="171"/>
                  <a:pt x="292" y="7"/>
                  <a:pt x="401" y="89"/>
                </a:cubicBezTo>
                <a:close/>
              </a:path>
              <a:path w="401" h="478">
                <a:moveTo>
                  <a:pt x="39" y="0"/>
                </a:moveTo>
                <a:cubicBezTo>
                  <a:pt x="18" y="0"/>
                  <a:pt x="0" y="17"/>
                  <a:pt x="0" y="39"/>
                </a:cubicBezTo>
                <a:cubicBezTo>
                  <a:pt x="0" y="54"/>
                  <a:pt x="9" y="68"/>
                  <a:pt x="23" y="74"/>
                </a:cubicBezTo>
                <a:lnTo>
                  <a:pt x="23" y="478"/>
                </a:lnTo>
                <a:lnTo>
                  <a:pt x="56" y="478"/>
                </a:lnTo>
                <a:lnTo>
                  <a:pt x="56" y="74"/>
                </a:lnTo>
                <a:cubicBezTo>
                  <a:pt x="69" y="68"/>
                  <a:pt x="78" y="54"/>
                  <a:pt x="78" y="39"/>
                </a:cubicBezTo>
                <a:cubicBezTo>
                  <a:pt x="78" y="17"/>
                  <a:pt x="61" y="0"/>
                  <a:pt x="39" y="0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51" name="TextBox 51"/>
          <p:cNvSpPr txBox="1"/>
          <p:nvPr/>
        </p:nvSpPr>
        <p:spPr>
          <a:xfrm>
            <a:off x="5476142" y="5566635"/>
            <a:ext cx="1630680" cy="61531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缩短处理周期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8154848" y="5566635"/>
            <a:ext cx="1630680" cy="61531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提升客户满意度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3" name="Freeform 53"/>
          <p:cNvSpPr/>
          <p:nvPr/>
        </p:nvSpPr>
        <p:spPr>
          <a:xfrm flipH="1">
            <a:off x="4554021" y="5588496"/>
            <a:ext cx="104644" cy="563284"/>
          </a:xfrm>
          <a:custGeom>
            <a:avLst/>
            <a:gdLst/>
            <a:ahLst/>
            <a:cxnLst/>
            <a:rect l="l" t="t" r="r" b="b"/>
            <a:pathLst>
              <a:path w="6350" h="225425">
                <a:moveTo>
                  <a:pt x="0" y="0"/>
                </a:moveTo>
                <a:lnTo>
                  <a:pt x="0" y="225425"/>
                </a:lnTo>
              </a:path>
            </a:pathLst>
          </a:custGeom>
          <a:noFill/>
          <a:ln w="12700">
            <a:solidFill>
              <a:srgbClr val="747993">
                <a:alpha val="100000"/>
              </a:srgbClr>
            </a:solidFill>
            <a:prstDash val="solid"/>
          </a:ln>
        </p:spPr>
      </p:sp>
      <p:sp>
        <p:nvSpPr>
          <p:cNvPr id="54" name="Freeform 54"/>
          <p:cNvSpPr/>
          <p:nvPr/>
        </p:nvSpPr>
        <p:spPr>
          <a:xfrm flipH="1">
            <a:off x="7220036" y="5588496"/>
            <a:ext cx="104644" cy="563284"/>
          </a:xfrm>
          <a:custGeom>
            <a:avLst/>
            <a:gdLst/>
            <a:ahLst/>
            <a:cxnLst/>
            <a:rect l="l" t="t" r="r" b="b"/>
            <a:pathLst>
              <a:path w="6350" h="225425">
                <a:moveTo>
                  <a:pt x="0" y="0"/>
                </a:moveTo>
                <a:lnTo>
                  <a:pt x="0" y="225425"/>
                </a:lnTo>
              </a:path>
            </a:pathLst>
          </a:custGeom>
          <a:noFill/>
          <a:ln w="12700">
            <a:solidFill>
              <a:srgbClr val="747993">
                <a:alpha val="100000"/>
              </a:srgbClr>
            </a:solidFill>
            <a:prstDash val="solid"/>
          </a:ln>
        </p:spPr>
      </p:sp>
      <p:sp>
        <p:nvSpPr>
          <p:cNvPr id="55" name="AutoShape 55"/>
          <p:cNvSpPr/>
          <p:nvPr/>
        </p:nvSpPr>
        <p:spPr>
          <a:xfrm>
            <a:off x="2402586" y="2875592"/>
            <a:ext cx="790839" cy="56277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1200">
                <a:solidFill>
                  <a:srgbClr val="FDFCFC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问题分析</a:t>
            </a:r>
            <a:endParaRPr lang="en-US" sz="1100"/>
          </a:p>
        </p:txBody>
      </p:sp>
      <p:sp>
        <p:nvSpPr>
          <p:cNvPr id="56" name="TextBox 56"/>
          <p:cNvSpPr txBox="1"/>
          <p:nvPr/>
        </p:nvSpPr>
        <p:spPr>
          <a:xfrm>
            <a:off x="349788" y="-1786001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endParaRPr lang="en-US" sz="900">
              <a:solidFill>
                <a:srgbClr val="000000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7" name="AutoShape 57"/>
          <p:cNvSpPr/>
          <p:nvPr/>
        </p:nvSpPr>
        <p:spPr>
          <a:xfrm>
            <a:off x="8907152" y="2927198"/>
            <a:ext cx="963046" cy="43242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1200">
                <a:solidFill>
                  <a:srgbClr val="FDFCFC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预防机制</a:t>
            </a:r>
            <a:endParaRPr lang="en-US" sz="1100"/>
          </a:p>
        </p:txBody>
      </p:sp>
      <p:sp>
        <p:nvSpPr>
          <p:cNvPr id="58" name="Freeform 58"/>
          <p:cNvSpPr/>
          <p:nvPr/>
        </p:nvSpPr>
        <p:spPr>
          <a:xfrm>
            <a:off x="5036995" y="5721505"/>
            <a:ext cx="297749" cy="297749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409" y="185366"/>
                </a:moveTo>
                <a:lnTo>
                  <a:pt x="66913" y="266338"/>
                </a:lnTo>
                <a:lnTo>
                  <a:pt x="66913" y="47987"/>
                </a:lnTo>
                <a:lnTo>
                  <a:pt x="228371" y="47987"/>
                </a:lnTo>
                <a:lnTo>
                  <a:pt x="228371" y="266338"/>
                </a:lnTo>
                <a:lnTo>
                  <a:pt x="147409" y="185366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59" name="Freeform 59"/>
          <p:cNvSpPr/>
          <p:nvPr/>
        </p:nvSpPr>
        <p:spPr>
          <a:xfrm>
            <a:off x="7707638" y="5749597"/>
            <a:ext cx="312757" cy="241082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61518" y="97841"/>
                </a:moveTo>
                <a:cubicBezTo>
                  <a:pt x="249460" y="74143"/>
                  <a:pt x="230657" y="55340"/>
                  <a:pt x="207655" y="43605"/>
                </a:cubicBezTo>
                <a:lnTo>
                  <a:pt x="206959" y="43282"/>
                </a:lnTo>
                <a:lnTo>
                  <a:pt x="186538" y="84277"/>
                </a:lnTo>
                <a:cubicBezTo>
                  <a:pt x="201292" y="91802"/>
                  <a:pt x="212998" y="103508"/>
                  <a:pt x="220323" y="117834"/>
                </a:cubicBezTo>
                <a:lnTo>
                  <a:pt x="220523" y="118262"/>
                </a:lnTo>
                <a:lnTo>
                  <a:pt x="261518" y="97841"/>
                </a:lnTo>
                <a:close/>
                <a:moveTo>
                  <a:pt x="261518" y="206959"/>
                </a:moveTo>
                <a:lnTo>
                  <a:pt x="220523" y="186538"/>
                </a:lnTo>
                <a:cubicBezTo>
                  <a:pt x="212998" y="201292"/>
                  <a:pt x="201292" y="212998"/>
                  <a:pt x="186966" y="220323"/>
                </a:cubicBezTo>
                <a:lnTo>
                  <a:pt x="186538" y="220523"/>
                </a:lnTo>
                <a:lnTo>
                  <a:pt x="206959" y="261518"/>
                </a:lnTo>
                <a:cubicBezTo>
                  <a:pt x="230657" y="249460"/>
                  <a:pt x="249460" y="230657"/>
                  <a:pt x="261195" y="207655"/>
                </a:cubicBezTo>
                <a:lnTo>
                  <a:pt x="261518" y="206959"/>
                </a:lnTo>
                <a:close/>
                <a:moveTo>
                  <a:pt x="97841" y="43282"/>
                </a:moveTo>
                <a:cubicBezTo>
                  <a:pt x="74143" y="55340"/>
                  <a:pt x="55340" y="74143"/>
                  <a:pt x="43605" y="97145"/>
                </a:cubicBezTo>
                <a:lnTo>
                  <a:pt x="43282" y="97841"/>
                </a:lnTo>
                <a:lnTo>
                  <a:pt x="84277" y="118262"/>
                </a:lnTo>
                <a:cubicBezTo>
                  <a:pt x="91802" y="103508"/>
                  <a:pt x="103508" y="91802"/>
                  <a:pt x="117834" y="84477"/>
                </a:cubicBezTo>
                <a:lnTo>
                  <a:pt x="118262" y="84277"/>
                </a:lnTo>
                <a:lnTo>
                  <a:pt x="97841" y="43282"/>
                </a:lnTo>
                <a:close/>
                <a:moveTo>
                  <a:pt x="43282" y="206959"/>
                </a:moveTo>
                <a:cubicBezTo>
                  <a:pt x="55340" y="230657"/>
                  <a:pt x="74143" y="249460"/>
                  <a:pt x="97145" y="261195"/>
                </a:cubicBezTo>
                <a:lnTo>
                  <a:pt x="97841" y="261518"/>
                </a:lnTo>
                <a:lnTo>
                  <a:pt x="118262" y="220523"/>
                </a:lnTo>
                <a:cubicBezTo>
                  <a:pt x="103508" y="212998"/>
                  <a:pt x="91802" y="201292"/>
                  <a:pt x="84477" y="186966"/>
                </a:cubicBezTo>
                <a:lnTo>
                  <a:pt x="84277" y="186538"/>
                </a:lnTo>
                <a:lnTo>
                  <a:pt x="43282" y="206959"/>
                </a:lnTo>
                <a:close/>
                <a:moveTo>
                  <a:pt x="152400" y="304800"/>
                </a:moveTo>
                <a:cubicBezTo>
                  <a:pt x="68228" y="304800"/>
                  <a:pt x="0" y="236572"/>
                  <a:pt x="0" y="152400"/>
                </a:cubicBezTo>
                <a:cubicBezTo>
                  <a:pt x="0" y="68228"/>
                  <a:pt x="68228" y="0"/>
                  <a:pt x="152400" y="0"/>
                </a:cubicBezTo>
                <a:lnTo>
                  <a:pt x="152400" y="0"/>
                </a:lnTo>
                <a:cubicBezTo>
                  <a:pt x="236572" y="0"/>
                  <a:pt x="304800" y="68228"/>
                  <a:pt x="304800" y="152400"/>
                </a:cubicBezTo>
                <a:cubicBezTo>
                  <a:pt x="304800" y="236572"/>
                  <a:pt x="236572" y="304800"/>
                  <a:pt x="152400" y="304800"/>
                </a:cubicBezTo>
                <a:lnTo>
                  <a:pt x="152400" y="304800"/>
                </a:lnTo>
                <a:close/>
                <a:moveTo>
                  <a:pt x="152400" y="198120"/>
                </a:moveTo>
                <a:cubicBezTo>
                  <a:pt x="177651" y="198120"/>
                  <a:pt x="198120" y="177651"/>
                  <a:pt x="198120" y="152400"/>
                </a:cubicBezTo>
                <a:cubicBezTo>
                  <a:pt x="198120" y="127149"/>
                  <a:pt x="177651" y="106680"/>
                  <a:pt x="152400" y="106680"/>
                </a:cubicBezTo>
                <a:lnTo>
                  <a:pt x="152400" y="106680"/>
                </a:lnTo>
                <a:cubicBezTo>
                  <a:pt x="127149" y="106680"/>
                  <a:pt x="106680" y="127149"/>
                  <a:pt x="106680" y="152400"/>
                </a:cubicBezTo>
                <a:cubicBezTo>
                  <a:pt x="106680" y="177651"/>
                  <a:pt x="127149" y="198120"/>
                  <a:pt x="152400" y="198120"/>
                </a:cubicBezTo>
                <a:lnTo>
                  <a:pt x="152400" y="198120"/>
                </a:lnTo>
                <a:close/>
              </a:path>
            </a:pathLst>
          </a:custGeom>
          <a:solidFill>
            <a:srgbClr val="F8F8FB">
              <a:alpha val="100000"/>
            </a:srgbClr>
          </a:solidFill>
        </p:spPr>
      </p:sp>
      <p:sp>
        <p:nvSpPr>
          <p:cNvPr id="60" name="TextBox 60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应用场景与价值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30" name="AutoShape 2"/>
          <p:cNvSpPr/>
          <p:nvPr/>
        </p:nvSpPr>
        <p:spPr>
          <a:xfrm>
            <a:off x="2504214" y="2359284"/>
            <a:ext cx="7183573" cy="3148334"/>
          </a:xfrm>
          <a:prstGeom prst="roundRect">
            <a:avLst>
              <a:gd name="adj" fmla="val 16667"/>
            </a:avLst>
          </a:prstGeom>
          <a:solidFill>
            <a:srgbClr val="FFFFFF">
              <a:alpha val="61000"/>
            </a:srgbClr>
          </a:solidFill>
          <a:ln w="19050">
            <a:solidFill>
              <a:schemeClr val="lt1">
                <a:alpha val="100000"/>
              </a:schemeClr>
            </a:solidFill>
            <a:prstDash val="solid"/>
          </a:ln>
        </p:spPr>
      </p:sp>
      <p:sp>
        <p:nvSpPr>
          <p:cNvPr id="900011" name="TextBox 3"/>
          <p:cNvSpPr txBox="1"/>
          <p:nvPr/>
        </p:nvSpPr>
        <p:spPr>
          <a:xfrm>
            <a:off x="3248487" y="3558795"/>
            <a:ext cx="5695028" cy="15610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8D八大步骤详解</a:t>
            </a:r>
            <a:endParaRPr lang="en-US" sz="36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13" name="AutoShape 4"/>
          <p:cNvSpPr/>
          <p:nvPr/>
        </p:nvSpPr>
        <p:spPr>
          <a:xfrm>
            <a:off x="5190911" y="1574924"/>
            <a:ext cx="1733978" cy="1733978"/>
          </a:xfrm>
          <a:prstGeom prst="ellipse">
            <a:avLst/>
          </a:prstGeom>
          <a:solidFill>
            <a:srgbClr val="285EF8">
              <a:alpha val="100000"/>
            </a:srgbClr>
          </a:solidFill>
        </p:spPr>
      </p:sp>
      <p:sp>
        <p:nvSpPr>
          <p:cNvPr id="900010" name="TextBox 5"/>
          <p:cNvSpPr txBox="1"/>
          <p:nvPr/>
        </p:nvSpPr>
        <p:spPr>
          <a:xfrm>
            <a:off x="5180565" y="1741915"/>
            <a:ext cx="1754670" cy="139999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7200">
                <a:solidFill>
                  <a:srgbClr val="FFFFFF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02</a:t>
            </a:r>
            <a:endParaRPr lang="en-US" sz="7200">
              <a:solidFill>
                <a:srgbClr val="FFFFFF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32" name="AutoShape 6"/>
          <p:cNvSpPr/>
          <p:nvPr/>
        </p:nvSpPr>
        <p:spPr>
          <a:xfrm>
            <a:off x="5891485" y="5341204"/>
            <a:ext cx="332830" cy="332828"/>
          </a:xfrm>
          <a:prstGeom prst="ellipse">
            <a:avLst/>
          </a:prstGeom>
          <a:solidFill>
            <a:srgbClr val="7D9EFA">
              <a:alpha val="100000"/>
            </a:srgbClr>
          </a:solidFill>
          <a:ln w="19050">
            <a:solidFill>
              <a:schemeClr val="lt1">
                <a:alpha val="100000"/>
              </a:schemeClr>
            </a:solidFill>
            <a:prstDash val="solid"/>
          </a:ln>
        </p:spPr>
      </p:sp>
      <p:sp>
        <p:nvSpPr>
          <p:cNvPr id="900033" name="Freeform 7"/>
          <p:cNvSpPr/>
          <p:nvPr/>
        </p:nvSpPr>
        <p:spPr>
          <a:xfrm rot="18900000" flipV="1">
            <a:off x="5989150" y="5438868"/>
            <a:ext cx="137500" cy="137500"/>
          </a:xfrm>
          <a:custGeom>
            <a:avLst/>
            <a:gdLst/>
            <a:ahLst/>
            <a:cxnLst/>
            <a:rect l="l" t="t" r="r" b="b"/>
            <a:pathLst>
              <a:path w="433225" h="433225">
                <a:moveTo>
                  <a:pt x="377976" y="53751"/>
                </a:moveTo>
                <a:lnTo>
                  <a:pt x="379474" y="55249"/>
                </a:lnTo>
                <a:lnTo>
                  <a:pt x="379474" y="53751"/>
                </a:lnTo>
                <a:close/>
                <a:moveTo>
                  <a:pt x="0" y="0"/>
                </a:moveTo>
                <a:lnTo>
                  <a:pt x="379474" y="0"/>
                </a:lnTo>
                <a:lnTo>
                  <a:pt x="433225" y="0"/>
                </a:lnTo>
                <a:lnTo>
                  <a:pt x="433225" y="53751"/>
                </a:lnTo>
                <a:lnTo>
                  <a:pt x="433225" y="433225"/>
                </a:lnTo>
                <a:lnTo>
                  <a:pt x="379474" y="433225"/>
                </a:lnTo>
                <a:lnTo>
                  <a:pt x="379474" y="100332"/>
                </a:lnTo>
                <a:lnTo>
                  <a:pt x="95679" y="384127"/>
                </a:lnTo>
                <a:lnTo>
                  <a:pt x="57671" y="346119"/>
                </a:lnTo>
                <a:lnTo>
                  <a:pt x="350039" y="53751"/>
                </a:lnTo>
                <a:lnTo>
                  <a:pt x="0" y="53751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D1: 成立问题解决小组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515104" y="1943785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4" name="TextBox 4"/>
          <p:cNvSpPr txBox="1"/>
          <p:nvPr/>
        </p:nvSpPr>
        <p:spPr>
          <a:xfrm>
            <a:off x="740613" y="2105555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问题解决小组应由跨部门、跨职能的成员组成，包括质量、生产、工程、采购等相关部门的专业人员，以确保全面分析问题。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15104" y="1376998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小组构成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278857" y="1377315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明确小组目标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042611" y="1377315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确定小组领导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15104" y="3950072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制定小组计划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78857" y="3950072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建立沟通机制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042611" y="3950072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培训与提升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4278857" y="1943785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12" name="TextBox 12"/>
          <p:cNvSpPr txBox="1"/>
          <p:nvPr/>
        </p:nvSpPr>
        <p:spPr>
          <a:xfrm>
            <a:off x="4504366" y="2105555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小组需明确共同的目标，即解决当前问题并防止问题再次发生，同时提升产品质量和客户满意度。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8042611" y="1943785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14" name="TextBox 14"/>
          <p:cNvSpPr txBox="1"/>
          <p:nvPr/>
        </p:nvSpPr>
        <p:spPr>
          <a:xfrm>
            <a:off x="8268120" y="2105555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小组应指定一名经验丰富、具备领导力的成员作为小组领导，负责协调小组工作、分配任务并监控进度。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515104" y="4500511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16" name="TextBox 16"/>
          <p:cNvSpPr txBox="1"/>
          <p:nvPr/>
        </p:nvSpPr>
        <p:spPr>
          <a:xfrm>
            <a:off x="740613" y="4662281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小组需制定详细的工作计划，包括问题定义、原因分析、解决方案制定、实施与验证等关键步骤的时间节点和责任人。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4278857" y="4500511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18" name="TextBox 18"/>
          <p:cNvSpPr txBox="1"/>
          <p:nvPr/>
        </p:nvSpPr>
        <p:spPr>
          <a:xfrm>
            <a:off x="4504366" y="4662281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小组应建立有效的沟通机制，确保成员之间能够及时、准确地传递信息，共同推进问题解决进程。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8042611" y="4500511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20" name="TextBox 20"/>
          <p:cNvSpPr txBox="1"/>
          <p:nvPr/>
        </p:nvSpPr>
        <p:spPr>
          <a:xfrm>
            <a:off x="8268120" y="4662281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小组成立后，应针对问题解决方法和工具进行培训，提升成员的专业能力和团队协作能力。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13211" y="1978049"/>
            <a:ext cx="3999171" cy="3999175"/>
          </a:xfrm>
          <a:custGeom>
            <a:avLst/>
            <a:gdLst/>
            <a:ahLst/>
            <a:cxnLst/>
            <a:rect l="l" t="t" r="r" b="b"/>
            <a:pathLst>
              <a:path w="1116283" h="1116283">
                <a:moveTo>
                  <a:pt x="0" y="558142"/>
                </a:moveTo>
                <a:cubicBezTo>
                  <a:pt x="0" y="249889"/>
                  <a:pt x="249889" y="0"/>
                  <a:pt x="558142" y="0"/>
                </a:cubicBezTo>
                <a:cubicBezTo>
                  <a:pt x="866395" y="0"/>
                  <a:pt x="1116284" y="249889"/>
                  <a:pt x="1116284" y="558142"/>
                </a:cubicBezTo>
                <a:cubicBezTo>
                  <a:pt x="1116284" y="866395"/>
                  <a:pt x="866395" y="1116284"/>
                  <a:pt x="558142" y="1116284"/>
                </a:cubicBezTo>
                <a:cubicBezTo>
                  <a:pt x="249889" y="1116284"/>
                  <a:pt x="0" y="866395"/>
                  <a:pt x="0" y="558142"/>
                </a:cubicBezTo>
              </a:path>
            </a:pathLst>
          </a:custGeom>
          <a:noFill/>
          <a:ln w="15875">
            <a:solidFill>
              <a:schemeClr val="accent2">
                <a:alpha val="100000"/>
              </a:schemeClr>
            </a:solidFill>
            <a:prstDash val="dash"/>
          </a:ln>
        </p:spPr>
      </p:sp>
      <p:sp>
        <p:nvSpPr>
          <p:cNvPr id="3" name="Freeform 3"/>
          <p:cNvSpPr/>
          <p:nvPr/>
        </p:nvSpPr>
        <p:spPr>
          <a:xfrm>
            <a:off x="7430769" y="1344308"/>
            <a:ext cx="2010407" cy="2010409"/>
          </a:xfrm>
          <a:custGeom>
            <a:avLst/>
            <a:gdLst/>
            <a:ahLst/>
            <a:cxnLst/>
            <a:rect l="l" t="t" r="r" b="b"/>
            <a:pathLst>
              <a:path w="1116283" h="1116283">
                <a:moveTo>
                  <a:pt x="0" y="558142"/>
                </a:moveTo>
                <a:cubicBezTo>
                  <a:pt x="0" y="249889"/>
                  <a:pt x="249889" y="0"/>
                  <a:pt x="558142" y="0"/>
                </a:cubicBezTo>
                <a:cubicBezTo>
                  <a:pt x="866395" y="0"/>
                  <a:pt x="1116284" y="249889"/>
                  <a:pt x="1116284" y="558142"/>
                </a:cubicBezTo>
                <a:cubicBezTo>
                  <a:pt x="1116284" y="866395"/>
                  <a:pt x="866395" y="1116284"/>
                  <a:pt x="558142" y="1116284"/>
                </a:cubicBezTo>
                <a:cubicBezTo>
                  <a:pt x="249889" y="1116284"/>
                  <a:pt x="0" y="866395"/>
                  <a:pt x="0" y="558142"/>
                </a:cubicBezTo>
              </a:path>
            </a:pathLst>
          </a:custGeom>
          <a:solidFill>
            <a:schemeClr val="accent2">
              <a:alpha val="100000"/>
            </a:schemeClr>
          </a:solidFill>
        </p:spPr>
      </p:sp>
      <p:sp>
        <p:nvSpPr>
          <p:cNvPr id="4" name="Freeform 4"/>
          <p:cNvSpPr/>
          <p:nvPr/>
        </p:nvSpPr>
        <p:spPr>
          <a:xfrm>
            <a:off x="9043103" y="3868212"/>
            <a:ext cx="2010407" cy="2010409"/>
          </a:xfrm>
          <a:custGeom>
            <a:avLst/>
            <a:gdLst/>
            <a:ahLst/>
            <a:cxnLst/>
            <a:rect l="l" t="t" r="r" b="b"/>
            <a:pathLst>
              <a:path w="1116283" h="1116283">
                <a:moveTo>
                  <a:pt x="0" y="558142"/>
                </a:moveTo>
                <a:cubicBezTo>
                  <a:pt x="0" y="249889"/>
                  <a:pt x="249889" y="0"/>
                  <a:pt x="558142" y="0"/>
                </a:cubicBezTo>
                <a:cubicBezTo>
                  <a:pt x="866395" y="0"/>
                  <a:pt x="1116284" y="249889"/>
                  <a:pt x="1116284" y="558142"/>
                </a:cubicBezTo>
                <a:cubicBezTo>
                  <a:pt x="1116284" y="866395"/>
                  <a:pt x="866395" y="1116284"/>
                  <a:pt x="558142" y="1116284"/>
                </a:cubicBezTo>
                <a:cubicBezTo>
                  <a:pt x="249889" y="1116284"/>
                  <a:pt x="0" y="866395"/>
                  <a:pt x="0" y="558142"/>
                </a:cubicBezTo>
              </a:path>
            </a:pathLst>
          </a:custGeom>
          <a:solidFill>
            <a:schemeClr val="accent2">
              <a:alpha val="100000"/>
            </a:schemeClr>
          </a:solidFill>
        </p:spPr>
      </p:sp>
      <p:sp>
        <p:nvSpPr>
          <p:cNvPr id="5" name="Freeform 5"/>
          <p:cNvSpPr/>
          <p:nvPr/>
        </p:nvSpPr>
        <p:spPr>
          <a:xfrm>
            <a:off x="5831373" y="3868212"/>
            <a:ext cx="2010407" cy="2010409"/>
          </a:xfrm>
          <a:custGeom>
            <a:avLst/>
            <a:gdLst/>
            <a:ahLst/>
            <a:cxnLst/>
            <a:rect l="l" t="t" r="r" b="b"/>
            <a:pathLst>
              <a:path w="1116283" h="1116283">
                <a:moveTo>
                  <a:pt x="0" y="558142"/>
                </a:moveTo>
                <a:cubicBezTo>
                  <a:pt x="0" y="249889"/>
                  <a:pt x="249889" y="0"/>
                  <a:pt x="558142" y="0"/>
                </a:cubicBezTo>
                <a:cubicBezTo>
                  <a:pt x="866395" y="0"/>
                  <a:pt x="1116284" y="249889"/>
                  <a:pt x="1116284" y="558142"/>
                </a:cubicBezTo>
                <a:cubicBezTo>
                  <a:pt x="1116284" y="866395"/>
                  <a:pt x="866395" y="1116284"/>
                  <a:pt x="558142" y="1116284"/>
                </a:cubicBezTo>
                <a:cubicBezTo>
                  <a:pt x="249889" y="1116284"/>
                  <a:pt x="0" y="866395"/>
                  <a:pt x="0" y="558142"/>
                </a:cubicBezTo>
              </a:path>
            </a:pathLst>
          </a:custGeom>
          <a:solidFill>
            <a:schemeClr val="accent2">
              <a:alpha val="10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7965981" y="2420978"/>
            <a:ext cx="954107" cy="4001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2F5F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现象描述</a:t>
            </a:r>
            <a:endParaRPr lang="en-US" sz="2000">
              <a:solidFill>
                <a:srgbClr val="F2F5F6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359523" y="4994984"/>
            <a:ext cx="954107" cy="4001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rgbClr val="F2F5F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数据对比</a:t>
            </a:r>
            <a:endParaRPr lang="en-US" sz="2000">
              <a:solidFill>
                <a:srgbClr val="F2F5F6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623451" y="4994984"/>
            <a:ext cx="954405" cy="4152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现场证据</a:t>
            </a:r>
            <a:endParaRPr lang="en-US" sz="2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78980" y="4479791"/>
            <a:ext cx="515193" cy="515193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6624449" y="2209156"/>
            <a:ext cx="3535816" cy="3535816"/>
          </a:xfrm>
          <a:prstGeom prst="arc">
            <a:avLst>
              <a:gd name="adj1" fmla="val 18840768"/>
              <a:gd name="adj2" fmla="val 20807216"/>
            </a:avLst>
          </a:prstGeom>
          <a:noFill/>
          <a:ln w="28575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11" name="AutoShape 11"/>
          <p:cNvSpPr/>
          <p:nvPr/>
        </p:nvSpPr>
        <p:spPr>
          <a:xfrm>
            <a:off x="6644889" y="2209728"/>
            <a:ext cx="3535816" cy="3535816"/>
          </a:xfrm>
          <a:prstGeom prst="arc">
            <a:avLst>
              <a:gd name="adj1" fmla="val 3996370"/>
              <a:gd name="adj2" fmla="val 6625973"/>
            </a:avLst>
          </a:prstGeom>
          <a:noFill/>
          <a:ln w="28575">
            <a:solidFill>
              <a:schemeClr val="accent1">
                <a:alpha val="100000"/>
              </a:schemeClr>
            </a:solidFill>
            <a:prstDash val="solid"/>
          </a:ln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  <a:defRPr/>
            </a:pPr>
            <a:endParaRPr lang="en-US" sz="1100"/>
          </a:p>
        </p:txBody>
      </p:sp>
      <p:sp>
        <p:nvSpPr>
          <p:cNvPr id="12" name="AutoShape 12"/>
          <p:cNvSpPr/>
          <p:nvPr/>
        </p:nvSpPr>
        <p:spPr>
          <a:xfrm>
            <a:off x="6668065" y="2293297"/>
            <a:ext cx="3535816" cy="3535816"/>
          </a:xfrm>
          <a:prstGeom prst="arc">
            <a:avLst>
              <a:gd name="adj1" fmla="val 11560467"/>
              <a:gd name="adj2" fmla="val 13937848"/>
            </a:avLst>
          </a:prstGeom>
          <a:noFill/>
          <a:ln w="28575">
            <a:solidFill>
              <a:schemeClr val="accent1">
                <a:alpha val="100000"/>
              </a:schemeClr>
            </a:solidFill>
            <a:prstDash val="solid"/>
          </a:ln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  <a:defRPr/>
            </a:pPr>
            <a:endParaRPr lang="en-US" sz="1100"/>
          </a:p>
        </p:txBody>
      </p:sp>
      <p:sp>
        <p:nvSpPr>
          <p:cNvPr id="13" name="TextBox 13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D2: 问题描述与5W2H分析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927656" y="4479791"/>
            <a:ext cx="495300" cy="4953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33350" y="0"/>
                </a:moveTo>
                <a:lnTo>
                  <a:pt x="0" y="0"/>
                </a:lnTo>
                <a:lnTo>
                  <a:pt x="0" y="304800"/>
                </a:lnTo>
                <a:lnTo>
                  <a:pt x="228600" y="304800"/>
                </a:lnTo>
                <a:lnTo>
                  <a:pt x="228600" y="95231"/>
                </a:lnTo>
                <a:lnTo>
                  <a:pt x="133350" y="0"/>
                </a:lnTo>
                <a:close/>
                <a:moveTo>
                  <a:pt x="113519" y="114300"/>
                </a:moveTo>
                <a:lnTo>
                  <a:pt x="113519" y="38100"/>
                </a:lnTo>
                <a:lnTo>
                  <a:pt x="189719" y="114300"/>
                </a:lnTo>
                <a:lnTo>
                  <a:pt x="113519" y="114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15" name="Freeform 15"/>
          <p:cNvSpPr/>
          <p:nvPr/>
        </p:nvSpPr>
        <p:spPr>
          <a:xfrm>
            <a:off x="8188322" y="1854213"/>
            <a:ext cx="495300" cy="4953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61518" y="97841"/>
                </a:moveTo>
                <a:cubicBezTo>
                  <a:pt x="249460" y="74143"/>
                  <a:pt x="230657" y="55340"/>
                  <a:pt x="207655" y="43605"/>
                </a:cubicBezTo>
                <a:lnTo>
                  <a:pt x="206959" y="43282"/>
                </a:lnTo>
                <a:lnTo>
                  <a:pt x="186538" y="84277"/>
                </a:lnTo>
                <a:cubicBezTo>
                  <a:pt x="201292" y="91802"/>
                  <a:pt x="212998" y="103508"/>
                  <a:pt x="220323" y="117834"/>
                </a:cubicBezTo>
                <a:lnTo>
                  <a:pt x="220523" y="118262"/>
                </a:lnTo>
                <a:lnTo>
                  <a:pt x="261518" y="97841"/>
                </a:lnTo>
                <a:close/>
                <a:moveTo>
                  <a:pt x="261518" y="206959"/>
                </a:moveTo>
                <a:lnTo>
                  <a:pt x="220523" y="186538"/>
                </a:lnTo>
                <a:cubicBezTo>
                  <a:pt x="212998" y="201292"/>
                  <a:pt x="201292" y="212998"/>
                  <a:pt x="186966" y="220323"/>
                </a:cubicBezTo>
                <a:lnTo>
                  <a:pt x="186538" y="220523"/>
                </a:lnTo>
                <a:lnTo>
                  <a:pt x="206959" y="261518"/>
                </a:lnTo>
                <a:cubicBezTo>
                  <a:pt x="230657" y="249460"/>
                  <a:pt x="249460" y="230657"/>
                  <a:pt x="261195" y="207655"/>
                </a:cubicBezTo>
                <a:lnTo>
                  <a:pt x="261518" y="206959"/>
                </a:lnTo>
                <a:close/>
                <a:moveTo>
                  <a:pt x="97841" y="43282"/>
                </a:moveTo>
                <a:cubicBezTo>
                  <a:pt x="74143" y="55340"/>
                  <a:pt x="55340" y="74143"/>
                  <a:pt x="43605" y="97145"/>
                </a:cubicBezTo>
                <a:lnTo>
                  <a:pt x="43282" y="97841"/>
                </a:lnTo>
                <a:lnTo>
                  <a:pt x="84277" y="118262"/>
                </a:lnTo>
                <a:cubicBezTo>
                  <a:pt x="91802" y="103508"/>
                  <a:pt x="103508" y="91802"/>
                  <a:pt x="117834" y="84477"/>
                </a:cubicBezTo>
                <a:lnTo>
                  <a:pt x="118262" y="84277"/>
                </a:lnTo>
                <a:lnTo>
                  <a:pt x="97841" y="43282"/>
                </a:lnTo>
                <a:close/>
                <a:moveTo>
                  <a:pt x="43282" y="206959"/>
                </a:moveTo>
                <a:cubicBezTo>
                  <a:pt x="55340" y="230657"/>
                  <a:pt x="74143" y="249460"/>
                  <a:pt x="97145" y="261195"/>
                </a:cubicBezTo>
                <a:lnTo>
                  <a:pt x="97841" y="261518"/>
                </a:lnTo>
                <a:lnTo>
                  <a:pt x="118262" y="220523"/>
                </a:lnTo>
                <a:cubicBezTo>
                  <a:pt x="103508" y="212998"/>
                  <a:pt x="91802" y="201292"/>
                  <a:pt x="84477" y="186966"/>
                </a:cubicBezTo>
                <a:lnTo>
                  <a:pt x="84277" y="186538"/>
                </a:lnTo>
                <a:lnTo>
                  <a:pt x="43282" y="206959"/>
                </a:lnTo>
                <a:close/>
                <a:moveTo>
                  <a:pt x="152400" y="304800"/>
                </a:moveTo>
                <a:cubicBezTo>
                  <a:pt x="68228" y="304800"/>
                  <a:pt x="0" y="236572"/>
                  <a:pt x="0" y="152400"/>
                </a:cubicBezTo>
                <a:cubicBezTo>
                  <a:pt x="0" y="68228"/>
                  <a:pt x="68228" y="0"/>
                  <a:pt x="152400" y="0"/>
                </a:cubicBezTo>
                <a:lnTo>
                  <a:pt x="152400" y="0"/>
                </a:lnTo>
                <a:cubicBezTo>
                  <a:pt x="236572" y="0"/>
                  <a:pt x="304800" y="68228"/>
                  <a:pt x="304800" y="152400"/>
                </a:cubicBezTo>
                <a:cubicBezTo>
                  <a:pt x="304800" y="236572"/>
                  <a:pt x="236572" y="304800"/>
                  <a:pt x="152400" y="304800"/>
                </a:cubicBezTo>
                <a:lnTo>
                  <a:pt x="152400" y="304800"/>
                </a:lnTo>
                <a:close/>
                <a:moveTo>
                  <a:pt x="152400" y="198120"/>
                </a:moveTo>
                <a:cubicBezTo>
                  <a:pt x="177651" y="198120"/>
                  <a:pt x="198120" y="177651"/>
                  <a:pt x="198120" y="152400"/>
                </a:cubicBezTo>
                <a:cubicBezTo>
                  <a:pt x="198120" y="127149"/>
                  <a:pt x="177651" y="106680"/>
                  <a:pt x="152400" y="106680"/>
                </a:cubicBezTo>
                <a:lnTo>
                  <a:pt x="152400" y="106680"/>
                </a:lnTo>
                <a:cubicBezTo>
                  <a:pt x="127149" y="106680"/>
                  <a:pt x="106680" y="127149"/>
                  <a:pt x="106680" y="152400"/>
                </a:cubicBezTo>
                <a:cubicBezTo>
                  <a:pt x="106680" y="177651"/>
                  <a:pt x="127149" y="198120"/>
                  <a:pt x="152400" y="198120"/>
                </a:cubicBezTo>
                <a:lnTo>
                  <a:pt x="152400" y="19812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cxnSp>
        <p:nvCxnSpPr>
          <p:cNvPr id="16" name="Connector 16"/>
          <p:cNvCxnSpPr/>
          <p:nvPr/>
        </p:nvCxnSpPr>
        <p:spPr>
          <a:xfrm flipH="1">
            <a:off x="1267386" y="2002593"/>
            <a:ext cx="1" cy="2981501"/>
          </a:xfrm>
          <a:prstGeom prst="line">
            <a:avLst/>
          </a:prstGeom>
          <a:ln w="12700">
            <a:solidFill>
              <a:schemeClr val="dk1"/>
            </a:solidFill>
            <a:prstDash val="dash"/>
            <a:headEnd type="none"/>
            <a:tailEnd type="none"/>
          </a:ln>
        </p:spPr>
        <p:style>
          <a:lnRef idx="0">
            <a:schemeClr val="dk1"/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17" name="TextBox 17"/>
          <p:cNvSpPr txBox="1"/>
          <p:nvPr/>
        </p:nvSpPr>
        <p:spPr>
          <a:xfrm>
            <a:off x="1708499" y="1627518"/>
            <a:ext cx="1954530" cy="39624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800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问题定位</a:t>
            </a:r>
            <a:endParaRPr lang="en-US" sz="1800" b="1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89449" y="2012251"/>
            <a:ext cx="3630930" cy="7772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通过准确记录问题发生的时间、地点、现象等客观事实，为后续分析提供依据。例如：2023年Q3产线A出现5次包装密封不良。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1003268" y="1551718"/>
            <a:ext cx="524542" cy="52454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0" name="TextBox 20"/>
          <p:cNvSpPr txBox="1"/>
          <p:nvPr/>
        </p:nvSpPr>
        <p:spPr>
          <a:xfrm>
            <a:off x="1653826" y="3148965"/>
            <a:ext cx="1649730" cy="39624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800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根本原因</a:t>
            </a:r>
            <a:endParaRPr lang="en-US" sz="1800" b="1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89449" y="3550063"/>
            <a:ext cx="3630930" cy="10058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运用鱼骨图等工具展示问题发生的潜在原因链。例如：设备老化导致温度波动，进而影响密封强度。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1003268" y="3089624"/>
            <a:ext cx="524542" cy="524542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23" name="TextBox 23"/>
          <p:cNvSpPr txBox="1"/>
          <p:nvPr/>
        </p:nvSpPr>
        <p:spPr>
          <a:xfrm>
            <a:off x="1689449" y="4873416"/>
            <a:ext cx="2164080" cy="39624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800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措施验证</a:t>
            </a:r>
            <a:endParaRPr lang="en-US" sz="1800" b="1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689449" y="5326193"/>
            <a:ext cx="3630930" cy="10058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通过对比改善前后的关键数据，证明纠正措施的有效性。例如：实施设备维护后，密封不良率从3.2%降至0.5%。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5" name="AutoShape 25"/>
          <p:cNvSpPr/>
          <p:nvPr/>
        </p:nvSpPr>
        <p:spPr>
          <a:xfrm>
            <a:off x="1003268" y="4767739"/>
            <a:ext cx="524542" cy="524542"/>
          </a:xfrm>
          <a:prstGeom prst="ellipse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26" name="TextBox 26"/>
          <p:cNvSpPr txBox="1"/>
          <p:nvPr/>
        </p:nvSpPr>
        <p:spPr>
          <a:xfrm>
            <a:off x="971264" y="1633252"/>
            <a:ext cx="592360" cy="36937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71264" y="3171158"/>
            <a:ext cx="592360" cy="36937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71264" y="4861370"/>
            <a:ext cx="592360" cy="36937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1F4F9"/>
      </a:lt1>
      <a:dk2>
        <a:srgbClr val="063BD1"/>
      </a:dk2>
      <a:lt2>
        <a:srgbClr val="D4DEFD"/>
      </a:lt2>
      <a:accent1>
        <a:srgbClr val="063BD1"/>
      </a:accent1>
      <a:accent2>
        <a:srgbClr val="063BD1"/>
      </a:accent2>
      <a:accent3>
        <a:srgbClr val="547FFA"/>
      </a:accent3>
      <a:accent4>
        <a:srgbClr val="285EF8"/>
      </a:accent4>
      <a:accent5>
        <a:srgbClr val="7E9EFB"/>
      </a:accent5>
      <a:accent6>
        <a:srgbClr val="0741E3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E382D"/>
      </a:accent1>
      <a:accent2>
        <a:srgbClr val="0079C2"/>
      </a:accent2>
      <a:accent3>
        <a:srgbClr val="FFFFFF"/>
      </a:accent3>
      <a:accent4>
        <a:srgbClr val="000000"/>
      </a:accent4>
      <a:accent5>
        <a:srgbClr val="DBAEAC"/>
      </a:accent5>
      <a:accent6>
        <a:srgbClr val="006CAE"/>
      </a:accent6>
      <a:hlink>
        <a:srgbClr val="0563C1"/>
      </a:hlink>
      <a:folHlink>
        <a:srgbClr val="954F72"/>
      </a:folHlink>
    </a:clrScheme>
    <a:fontScheme name="">
      <a:majorFont>
        <a:latin typeface="Eras Medium ITC"/>
        <a:ea typeface="微软雅黑"/>
        <a:cs typeface=""/>
      </a:majorFont>
      <a:minorFont>
        <a:latin typeface="Eras Medium IT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BE382D"/>
        </a:accent1>
        <a:accent2>
          <a:srgbClr val="0079C2"/>
        </a:accent2>
        <a:accent3>
          <a:srgbClr val="FFFFFF"/>
        </a:accent3>
        <a:accent4>
          <a:srgbClr val="000000"/>
        </a:accent4>
        <a:accent5>
          <a:srgbClr val="DBAEAC"/>
        </a:accent5>
        <a:accent6>
          <a:srgbClr val="006CAE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4584</Words>
  <Application>WPS 演示</Application>
  <PresentationFormat>宽屏</PresentationFormat>
  <Paragraphs>672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55" baseType="lpstr">
      <vt:lpstr>Arial</vt:lpstr>
      <vt:lpstr>宋体</vt:lpstr>
      <vt:lpstr>Wingdings</vt:lpstr>
      <vt:lpstr>Noto Sans SC Black</vt:lpstr>
      <vt:lpstr>Thonburi</vt:lpstr>
      <vt:lpstr>Noto Sans SC Light</vt:lpstr>
      <vt:lpstr>Noto Sans SC</vt:lpstr>
      <vt:lpstr>宋体</vt:lpstr>
      <vt:lpstr>宋体-简</vt:lpstr>
      <vt:lpstr>微软雅黑</vt:lpstr>
      <vt:lpstr>汉仪旗黑</vt:lpstr>
      <vt:lpstr>Arial Unicode MS</vt:lpstr>
      <vt:lpstr>等线 Light</vt:lpstr>
      <vt:lpstr>苹方-简</vt:lpstr>
      <vt:lpstr>等线</vt:lpstr>
      <vt:lpstr>Calibri</vt:lpstr>
      <vt:lpstr>Helvetica Neue</vt:lpstr>
      <vt:lpstr>Noto Sans SC</vt:lpstr>
      <vt:lpstr>Noto Sans SC Black</vt:lpstr>
      <vt:lpstr>Noto Sans SC Light</vt:lpstr>
      <vt:lpstr>Eras Medium ITC</vt:lpstr>
      <vt:lpstr>儷宋 Pro</vt:lpstr>
      <vt:lpstr>Eras Light ITC</vt:lpstr>
      <vt:lpstr>微软雅黑</vt:lpstr>
      <vt:lpstr>Segoe UI</vt:lpstr>
      <vt:lpstr>Office 主题​​</vt:lpstr>
      <vt:lpstr>2_Office 主题</vt:lpstr>
      <vt:lpstr>供应商质量管理体系搭建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Thanks！谢谢！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zhangqishou</dc:creator>
  <cp:lastModifiedBy>王新民</cp:lastModifiedBy>
  <cp:revision>3</cp:revision>
  <dcterms:created xsi:type="dcterms:W3CDTF">2026-03-31T15:38:38Z</dcterms:created>
  <dcterms:modified xsi:type="dcterms:W3CDTF">2026-03-31T15:38:38Z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001191110000802100433B10001","ProduceID":"4bed3dc7ba858c17be502adc689c2346_1774971421_10f8180b13e089e2a4746aa20a4a9438","ReservedCode1":"5a3b5ec94d06afac9d0dea33325522cee38541c18fee4d67955d1cc44d02f968","ContentPropagator":"001191110000802100433B10001","PropagateID":"4bed3dc7ba858c17be502adc689c2346_1774971421_10f8180b13e089e2a4746aa20a4a9438","ReservedCode2":"5a3b5ec94d06afac9d0dea33325522cee38541c18fee4d67955d1cc44d02f968"}</vt:lpwstr>
  </property>
  <property fmtid="{D5CDD505-2E9C-101B-9397-08002B2CF9AE}" pid="3" name="ICV">
    <vt:lpwstr>09DB49D74ADEAE027EEACB69D8BFE602_42</vt:lpwstr>
  </property>
  <property fmtid="{D5CDD505-2E9C-101B-9397-08002B2CF9AE}" pid="4" name="KSOProductBuildVer">
    <vt:lpwstr>2052-12.1.23155.23155</vt:lpwstr>
  </property>
</Properties>
</file>