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xml" ContentType="application/xml"/>
  <Default Extension="rels" ContentType="application/vnd.openxmlformats-package.relationshi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5.xml" ContentType="application/vnd.openxmlformats-officedocument.presentationml.slide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theme/theme1.xml" ContentType="application/vnd.openxmlformats-officedocument.them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2" Type="http://schemas.openxmlformats.org/officeDocument/2006/relationships/extended-properties" Target="docProps/app.xml" /><Relationship Id="rId1" Type="http://schemas.openxmlformats.org/package/2006/relationships/metadata/core-properties" Target="docProps/core.xml" /><Relationship Id="rId0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">
  <p:sldMasterIdLst>
    <p:sldMasterId id="2147483648" r:id="rId0"/>
  </p:sldMasterIdLst>
  <p:notesMasterIdLst>
    <p:notesMasterId r:id="rId17"/>
  </p:notesMasterIdLst>
  <p:sldIdLst>
    <p:sldId id="256" r:id="rId1"/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uri="{E76CE94A-603C-4142-B9EB-6D1370010A27}"/>
    <p:ext uri="{D31A062A-798A-4329-ABDD-BBA856620510}"/>
    <p:ext uri="{FD5EFAAD-0ECE-453E-9831-46B23BE46B34}"/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9" Type="http://schemas.openxmlformats.org/officeDocument/2006/relationships/slide" Target="slides/slide9.xml" /><Relationship Id="rId8" Type="http://schemas.openxmlformats.org/officeDocument/2006/relationships/slide" Target="slides/slide8.xml" /><Relationship Id="rId7" Type="http://schemas.openxmlformats.org/officeDocument/2006/relationships/slide" Target="slides/slide7.xml" /><Relationship Id="rId6" Type="http://schemas.openxmlformats.org/officeDocument/2006/relationships/slide" Target="slides/slide6.xml" /><Relationship Id="rId4" Type="http://schemas.openxmlformats.org/officeDocument/2006/relationships/slide" Target="slides/slide4.xml" /><Relationship Id="rId5" Type="http://schemas.openxmlformats.org/officeDocument/2006/relationships/slide" Target="slides/slide5.xml" /><Relationship Id="rId3" Type="http://schemas.openxmlformats.org/officeDocument/2006/relationships/slide" Target="slides/slide3.xml" /><Relationship Id="rId2" Type="http://schemas.openxmlformats.org/officeDocument/2006/relationships/slide" Target="slides/slide2.xml" /><Relationship Id="rId20" Type="http://schemas.openxmlformats.org/officeDocument/2006/relationships/viewProps" Target="viewProps.xml" /><Relationship Id="rId18" Type="http://schemas.openxmlformats.org/officeDocument/2006/relationships/presProps" Target="presProps.xml" /><Relationship Id="rId16" Type="http://schemas.openxmlformats.org/officeDocument/2006/relationships/slide" Target="slides/slide16.xml" /><Relationship Id="rId19" Type="http://schemas.openxmlformats.org/officeDocument/2006/relationships/tableStyles" Target="tableStyles.xml" /><Relationship Id="rId14" Type="http://schemas.openxmlformats.org/officeDocument/2006/relationships/slide" Target="slides/slide14.xml" /><Relationship Id="rId17" Type="http://schemas.openxmlformats.org/officeDocument/2006/relationships/notesMaster" Target="notesMasters/notesMaster1.xml" /><Relationship Id="rId15" Type="http://schemas.openxmlformats.org/officeDocument/2006/relationships/slide" Target="slides/slide15.xml" /><Relationship Id="rId13" Type="http://schemas.openxmlformats.org/officeDocument/2006/relationships/slide" Target="slides/slide13.xml" /><Relationship Id="rId12" Type="http://schemas.openxmlformats.org/officeDocument/2006/relationships/slide" Target="slides/slide12.xml" /><Relationship Id="rId11" Type="http://schemas.openxmlformats.org/officeDocument/2006/relationships/slide" Target="slides/slide11.xml" /><Relationship Id="rId10" Type="http://schemas.openxmlformats.org/officeDocument/2006/relationships/slide" Target="slides/slide10.xml" /><Relationship Id="rId1" Type="http://schemas.openxmlformats.org/officeDocument/2006/relationships/slide" Target="slides/slide1.xml" /><Relationship Id="rId0" Type="http://schemas.openxmlformats.org/officeDocument/2006/relationships/slideMaster" Target="slideMasters/slideMaster1.xml" /></Relationships>
</file>

<file path=ppt/notesMasters/_rels/notesMaster1.xml.rels><?xml version="1.0" encoding="UTF-8" standalone="yes"?><Relationships xmlns="http://schemas.openxmlformats.org/package/2006/relationships"><Relationship Id="rId0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 /><Relationship Id="rId0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0"/>
  </p:sldLayoutIdLst>
  <p:hf sldNum="0" hdr="0" ftr="0" dt="0"/>
  <p:txStyles>
    <p:titleStyle>
      <a:lvl1pPr algn="ctr" defTabSz="914400" rtl="0" eaLnBrk="1" latinLnBrk="0" hangingPunct="1">
        <a:spcBef>
          <a:spcPct val="1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media/image2.svg" /><Relationship Id="rId2" Type="http://schemas.openxmlformats.org/officeDocument/2006/relationships/image" Target="media/image3.svg" /><Relationship Id="rId0" Type="http://schemas.openxmlformats.org/officeDocument/2006/relationships/slideLayout" Target="../slideLayouts/slideLayout1.xml" /></Relationships>
</file>

<file path=ppt/slides/_rels/slide11.xml.rels><?xml version="1.0" encoding="UTF-8" standalone="yes"?><Relationships xmlns="http://schemas.openxmlformats.org/package/2006/relationships"><Relationship Id="rId5" Type="http://schemas.openxmlformats.org/officeDocument/2006/relationships/image" Target="media/image8.svg" /><Relationship Id="rId1" Type="http://schemas.openxmlformats.org/officeDocument/2006/relationships/image" Target="media/image4.svg" /><Relationship Id="rId3" Type="http://schemas.openxmlformats.org/officeDocument/2006/relationships/image" Target="media/image6.svg" /><Relationship Id="rId4" Type="http://schemas.openxmlformats.org/officeDocument/2006/relationships/image" Target="media/image7.svg" /><Relationship Id="rId2" Type="http://schemas.openxmlformats.org/officeDocument/2006/relationships/image" Target="media/image5.svg" /><Relationship Id="rId0" Type="http://schemas.openxmlformats.org/officeDocument/2006/relationships/slideLayout" Target="../slideLayouts/slideLayout1.xml" 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media/image9.svg" /><Relationship Id="rId0" Type="http://schemas.openxmlformats.org/officeDocument/2006/relationships/slideLayout" Target="../slideLayouts/slideLayout1.xml" /></Relationships>
</file>

<file path=ppt/slides/_rels/slide13.xml.rels><?xml version="1.0" encoding="UTF-8" standalone="yes"?><Relationships xmlns="http://schemas.openxmlformats.org/package/2006/relationships"><Relationship Id="rId5" Type="http://schemas.openxmlformats.org/officeDocument/2006/relationships/image" Target="media/image14.svg" /><Relationship Id="rId4" Type="http://schemas.openxmlformats.org/officeDocument/2006/relationships/image" Target="media/image13.svg" /><Relationship Id="rId3" Type="http://schemas.openxmlformats.org/officeDocument/2006/relationships/image" Target="media/image12.svg" /><Relationship Id="rId2" Type="http://schemas.openxmlformats.org/officeDocument/2006/relationships/image" Target="media/image11.svg" /><Relationship Id="rId1" Type="http://schemas.openxmlformats.org/officeDocument/2006/relationships/image" Target="media/image10.svg" /><Relationship Id="rId0" Type="http://schemas.openxmlformats.org/officeDocument/2006/relationships/slideLayout" Target="../slideLayouts/slideLayout1.xml" /></Relationships>
</file>

<file path=ppt/slides/_rels/slide14.xml.rels><?xml version="1.0" encoding="UTF-8" standalone="yes"?><Relationships xmlns="http://schemas.openxmlformats.org/package/2006/relationships"><Relationship Id="rId5" Type="http://schemas.openxmlformats.org/officeDocument/2006/relationships/image" Target="media/image19.svg" /><Relationship Id="rId4" Type="http://schemas.openxmlformats.org/officeDocument/2006/relationships/image" Target="media/image18.svg" /><Relationship Id="rId3" Type="http://schemas.openxmlformats.org/officeDocument/2006/relationships/image" Target="media/image17.svg" /><Relationship Id="rId2" Type="http://schemas.openxmlformats.org/officeDocument/2006/relationships/image" Target="media/image16.svg" /><Relationship Id="rId1" Type="http://schemas.openxmlformats.org/officeDocument/2006/relationships/image" Target="media/image15.svg" /><Relationship Id="rId0" Type="http://schemas.openxmlformats.org/officeDocument/2006/relationships/slideLayout" Target="../slideLayouts/slideLayout1.xml" /></Relationships>
</file>

<file path=ppt/slides/_rels/slide15.xml.rels><?xml version="1.0" encoding="UTF-8" standalone="yes"?><Relationships xmlns="http://schemas.openxmlformats.org/package/2006/relationships"><Relationship Id="rId6" Type="http://schemas.openxmlformats.org/officeDocument/2006/relationships/image" Target="media/image25.svg" /><Relationship Id="rId5" Type="http://schemas.openxmlformats.org/officeDocument/2006/relationships/image" Target="media/image24.svg" /><Relationship Id="rId4" Type="http://schemas.openxmlformats.org/officeDocument/2006/relationships/image" Target="media/image23.svg" /><Relationship Id="rId3" Type="http://schemas.openxmlformats.org/officeDocument/2006/relationships/image" Target="media/image22.svg" /><Relationship Id="rId0" Type="http://schemas.openxmlformats.org/officeDocument/2006/relationships/slideLayout" Target="../slideLayouts/slideLayout1.xml" /><Relationship Id="rId2" Type="http://schemas.openxmlformats.org/officeDocument/2006/relationships/image" Target="media/image21.svg" /><Relationship Id="rId1" Type="http://schemas.openxmlformats.org/officeDocument/2006/relationships/image" Target="media/image20.svg" 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media/image9.svg" /><Relationship Id="rId0" Type="http://schemas.openxmlformats.org/officeDocument/2006/relationships/slideLayout" Target="../slideLayouts/slideLayout1.xml" /></Relationships>
</file>

<file path=ppt/slides/_rels/slide4.xml.rels><?xml version="1.0" encoding="UTF-8" standalone="yes"?><Relationships xmlns="http://schemas.openxmlformats.org/package/2006/relationships"><Relationship Id="rId4" Type="http://schemas.openxmlformats.org/officeDocument/2006/relationships/image" Target="media/image14.svg" /><Relationship Id="rId2" Type="http://schemas.openxmlformats.org/officeDocument/2006/relationships/image" Target="media/image28.svg" /><Relationship Id="rId1" Type="http://schemas.openxmlformats.org/officeDocument/2006/relationships/image" Target="media/image27.svg" /><Relationship Id="rId3" Type="http://schemas.openxmlformats.org/officeDocument/2006/relationships/image" Target="media/image29.svg" /><Relationship Id="rId0" Type="http://schemas.openxmlformats.org/officeDocument/2006/relationships/slideLayout" Target="../slideLayouts/slideLayout1.xml" 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media/image9.svg" /><Relationship Id="rId0" Type="http://schemas.openxmlformats.org/officeDocument/2006/relationships/slideLayout" Target="../slideLayouts/slideLayout1.xml" /></Relationships>
</file>

<file path=ppt/slides/_rels/slide6.xml.rels><?xml version="1.0" encoding="UTF-8" standalone="yes"?><Relationships xmlns="http://schemas.openxmlformats.org/package/2006/relationships"><Relationship Id="rId5" Type="http://schemas.openxmlformats.org/officeDocument/2006/relationships/image" Target="media/image34.svg" /><Relationship Id="rId4" Type="http://schemas.openxmlformats.org/officeDocument/2006/relationships/image" Target="media/image33.svg" /><Relationship Id="rId3" Type="http://schemas.openxmlformats.org/officeDocument/2006/relationships/image" Target="media/image32.svg" /><Relationship Id="rId2" Type="http://schemas.openxmlformats.org/officeDocument/2006/relationships/image" Target="media/image31.svg" /><Relationship Id="rId1" Type="http://schemas.openxmlformats.org/officeDocument/2006/relationships/image" Target="media/image30.svg" /><Relationship Id="rId0" Type="http://schemas.openxmlformats.org/officeDocument/2006/relationships/slideLayout" Target="../slideLayouts/slideLayout1.xml" 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media/image9.svg" /><Relationship Id="rId0" Type="http://schemas.openxmlformats.org/officeDocument/2006/relationships/slideLayout" Target="../slideLayouts/slideLayout1.xml" /></Relationships>
</file>

<file path=ppt/slides/_rels/slide8.xml.rels><?xml version="1.0" encoding="UTF-8" standalone="yes"?><Relationships xmlns="http://schemas.openxmlformats.org/package/2006/relationships"><Relationship Id="rId7" Type="http://schemas.openxmlformats.org/officeDocument/2006/relationships/image" Target="media/image20.svg" /><Relationship Id="rId6" Type="http://schemas.openxmlformats.org/officeDocument/2006/relationships/image" Target="media/image39.svg" /><Relationship Id="rId5" Type="http://schemas.openxmlformats.org/officeDocument/2006/relationships/image" Target="media/image38.svg" /><Relationship Id="rId4" Type="http://schemas.openxmlformats.org/officeDocument/2006/relationships/image" Target="media/image37.svg" /><Relationship Id="rId3" Type="http://schemas.openxmlformats.org/officeDocument/2006/relationships/image" Target="media/image36.svg" /><Relationship Id="rId2" Type="http://schemas.openxmlformats.org/officeDocument/2006/relationships/image" Target="media/image35.svg" /><Relationship Id="rId1" Type="http://schemas.openxmlformats.org/officeDocument/2006/relationships/image" Target="media/image22.svg" /><Relationship Id="rId0" Type="http://schemas.openxmlformats.org/officeDocument/2006/relationships/slideLayout" Target="../slideLayouts/slideLayout1.xml" 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media/image9.svg" /><Relationship Id="rId0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厂内物流质量管控五步法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把灯下黑变成质量防线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货损、错料、混批年年有？搬运·仓储·配送·包装·标识串成闭环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7.4.2 · 布局与物流质量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19" name="" descr="&lt;Slide style={{ width: '1280px', height: '720px', background: '#F8FAFC' }}&gt;&#10;    {/* A 区 - 标题 */}&#10;    &lt;Box style={{ padding: '40px 64px 0', flexDirection: 'row', alignItems: 'center', gap: 16 }}&gt;&#10;        &lt;Box style={{&#10;            width: 56, height: 56, borderRadius: 12,&#10;            background: 'linear-gradient(135deg, #3B82F6 0%, #2563EB 100%)',&#10;            justifyContent: 'center', alignItems: 'center',&#10;        }}&gt;&#10;            &lt;FAIcon name='dolly' style={{ fill: '#FFFFFF', width: 28, height: 28 }} /&gt;&#10;        &lt;/Box&gt;&#10;        &lt;Box style={{ flex: 1 }}&gt;&#10;            &lt;Text style={{ fontSize: 14, color: '#3B82F6', letterSpacing: 3, marginBottom: 4 }}&gt;STEP 01 · 搬运管控&lt;/Text&gt;&#10;            &lt;Text style={{ fontSize: 30, fontWeight: 'bold', color: '#1E3A5F', lineHeight: 1.2 }}&gt;&#10;                让&quot;运输&quot;不再产生缺陷&#10;            &lt;/Text&gt;&#10;        &lt;/Box&gt;&#10;    &lt;/Box&gt;&#10;&#10;    {/* B 区 - 非对称双栏 (左大图+右侧要点) */}&#10;    &lt;Box style={{ padding: '32px 64px 0', flexDirection: 'row', gap: 24, flex: 1 }}&gt;&#10;        {/* 左侧大图 55% */}&#10;        &lt;Box style={{&#10;            flex: 11,&#10;            background: '#FFFFFF',&#10;            borderRadius: 12,&#10;            padding: 24,&#10;            boxShadow: '0 4px 16px rgba(30, 58, 95, 0.08)',&#10;            flexDirection: 'column',&#10;        }}&gt;&#10;            &lt;Text style={{ fontSize: 14, color: '#64748B', letterSpacing: 2, marginBottom: 16 }}&gt;搬运场景示意 · 标准化作业&lt;/Text&gt;&#10;            &lt;Box style={{ flex: 1, background: '#EFF6FF', borderRadius: 8, padding: 16, justifyContent: 'center', alignItems: 'center', position: 'relative' }}&gt;&#10;                &lt;svg width='100%' height='320' viewBox='0 0 560 320' style={{ overflow: 'visible' }}&gt;&#10;                    {/* 仓库平面 */}&#10;                    &lt;rect x='20' y='40' width='520' height='240' fill='#DBEAFE' stroke='#3B82F6' strokeWidth='2' rx='8' /&gt;&#10;                    {/* 货架组 */}&#10;                    &lt;rect x='40' y='60' width='100' height='200' fill='#FFFFFF' stroke='#94A3B8' strokeWidth='1.5' /&gt;&#10;                    &lt;line x1='40' y1='110' x2='140' y2='110' stroke='#94A3B8' strokeWidth='1' /&gt;&#10;                    &lt;line x1='40' y1='160' x2='140' y2='160' stroke='#94A3B8' strokeWidth='1' /&gt;&#10;                    &lt;line x1='40' y1='210' x2='140' y2='210' stroke='#94A3B8' strokeWidth='1' /&gt;&#10;                    {/* 货物 - 周转箱 */}&#10;                    &lt;rect x='50' y='70' width='40' height='30' fill='#3B82F6' rx='2' /&gt;&#10;                    &lt;rect x='95' y='70' width='35' height='30' fill='#60A5FA' rx='2' /&gt;&#10;                    &lt;rect x='50' y='120' width='35' height='30' fill='#1E3A5F' rx='2' /&gt;&#10;                    &lt;rect x='90' y='120' width='40' height='30' fill='#3B82F6' rx='2' /&gt;&#10;                    &lt;rect x='50' y='170' width='40' height='30' fill='#F97316' rx='2' /&gt;&#10;                    &lt;rect x='95' y='170' width='35' height='30' fill='#FB923C' rx='2' /&gt;&#10;                    &lt;rect x='50' y='220' width='40' height='30' fill='#3B82F6' rx='2' /&gt;&#10;&#10;                    {/* 叉车 */}&#10;                    &lt;rect x='190' y='110' width='80' height='70' fill='#F97316' stroke='#C2410C' strokeWidth='2' rx='4' /&gt;&#10;                    &lt;rect x='180' y='130' width='30' height='50' fill='#1E3A5F' rx='2' /&gt;&#10;                    &lt;circle cx='200' cy='190' r='14' fill='#1F2937' /&gt;&#10;                    &lt;circle cx='260' cy='190' r='14' fill='#1F2937' /&gt;&#10;                    &lt;text x='225' y='150' fontSize='14' fontWeight='bold' fill='#FFFFFF' textAnchor='middle'&gt;叉车&lt;/text&gt;&#10;&#10;                    {/* 路径箭头 */}&#10;                    &lt;path d='M 290 145 Q 360 145 380 90' stroke='#3B82F6' strokeWidth='3' fill='none' strokeDasharray='6,4' /&gt;&#10;                    &lt;polygon points='380,90 374,98 386,98' fill='#3B82F6' /&gt;&#10;&#10;                    {/* 配送区 */}&#10;                    &lt;rect x='380' y='40' width='140' height='100' fill='#FEF3C7' stroke='#F97316' strokeWidth='2' rx='6' /&gt;&#10;                    &lt;text x='450' y='80' fontSize='14' fontWeight='bold' fill='#92400E' textAnchor='middle'&gt;线边配送区&lt;/text&gt;&#10;                    &lt;text x='450' y='105' fontSize='12' fill='#92400E' textAnchor='middle'&gt;&quot;对的时间&quot;&lt;/text&gt;&#10;                    &lt;rect x='395' y='115' width='40' height='20' fill='#3B82F6' rx='2' /&gt;&#10;                    &lt;rect x='440' y='115' width='40' height='20' fill='#3B82F6' rx='2' /&gt;&#10;&#10;                    {/* 限速标识 */}&#10;                    &lt;circle cx='450' cy='200' r='28' fill='#FFFFFF' stroke='#EF4444' strokeWidth='3' /&gt;&#10;                    &lt;text x='450' y='208' fontSize='20' fontWeight='bold' fill='#EF4444' textAnchor='middle'&gt;5&lt;/text&gt;&#10;                    &lt;text x='450' y='222' fontSize='9' fill='#EF4444' textAnchor='middle'&gt;km/h&lt;/text&gt;&#10;                &lt;/svg&gt;&#10;            &lt;/Box&gt;&#10;            &lt;Box style={{ flexDirection: 'row', gap: 8, marginTop: 12 }}&gt;&#10;                &lt;Box style={{ background: '#EFF6FF', padding: '4px 8px', borderRadius: 4 }}&gt;&#10;                    &lt;Text style={{ fontSize: 11, color: '#3B82F6' }}&gt;标准化器具&lt;/Text&gt;&#10;                &lt;/Box&gt;&#10;                &lt;Box style={{ background: '#EFF6FF', padding: '4px 8px', borderRadius: 4 }}&gt;&#10;                    &lt;Text style={{ fontSize: 11, color: '#3B82F6' }}&gt;固定路径&lt;/Text&gt;&#10;                &lt;/Box&gt;&#10;                &lt;Box style={{ background: '#EFF6FF', padding: '4px 8px', borderRadius: 4 }}&gt;&#10;                    &lt;Text style={{ fontSize: 11, color: '#3B82F6' }}&gt;限速 5km/h&lt;/Text&gt;&#10;                &lt;/Box&gt;&#10;                &lt;Box style={{ background: '#EFF6FF', padding: '4px 8px', borderRadius: 4 }}&gt;&#10;                    &lt;Text style={{ fontSize: 11, color: '#3B82F6' }}&gt;持证上岗&lt;/Text&gt;&#10;                &lt;/Box&gt;&#10;            &lt;/Box&gt;&#10;        &lt;/Box&gt;&#10;&#10;        {/* 右侧 4 要点 45% */}&#10;        &lt;Box style={{ flex: 9, gap: 12 }}&gt;&#10;            {[&#10;                { num: '1', title: '搬运方式与物料特性匹配', desc: '精密件 / 外观件用专用器具 + 隔板泡棉;防静电用防静电箱;液体粉料用密封容器。什么样的物料配什么样的器具,写进包装规范。', icon: 'puzzle-piece' },&#10;                { num: '2', title: '周转器具标准化', desc: '周转箱、料架、托盘统一规格、统一颜色、统一承载量;超高超载物理限位;破损器具纳入点检。', icon: 'cubes' },&#10;                { num: '3', title: '搬运路径与速度受控', desc: '固定路线避人密集区;转弯、过门、上下坡减速;易碎 / 精密物料专用通道 + 限速。', icon: 'route' },&#10;                { num: '4', title: '装卸规范与培训', desc: '装车、卸货、上架、下线动作有标准;轻拿轻放、不抛不掷;搬运工持证上岗。', icon: 'user-graduate' },&#10;            ].map((item, i) =&gt; (&#10;                &lt;Box key={i} style={{&#10;                    background: '#FFFFFF',&#10;                    borderLeft: '4px solid #3B82F6',&#10;                    borderRadius: 8,&#10;                    padding: 14,&#10;                    flexDirection: 'row',&#10;                    alignItems: 'flex-start',&#10;                    gap: 10,&#10;                    boxShadow: '0 2px 8px rgba(30, 58, 95, 0.05)',&#10;                }}&gt;&#10;                    &lt;Box style={{&#10;                        width: 32, height: 32, borderRadius: 8,&#10;                        background: '#3B82F6',&#10;                        justifyContent: 'center', alignItems: 'center',&#10;                        flexShrink: 0,&#10;                    }}&gt;&#10;                        &lt;Text style={{ fontSize: 14, color: '#FFFFFF', fontWeight: 'bold' }}&gt;{item.num}&lt;/Text&gt;&#10;                    &lt;/Box&gt;&#10;                    &lt;Box style={{ flex: 1 }}&gt;&#10;                        &lt;Text style={{ fontSize: 15, fontWeight: 600, color: '#1F2937', marginBottom: 4 }}&gt;{item.title}&lt;/Text&gt;&#10;                        &lt;Text style={{ fontSize: 12, color: '#64748B', lineHeight: 1.6 }}&gt;{item.desc}&lt;/Text&gt;&#10;                    &lt;/Box&gt;&#10;                &lt;/Box&gt;&#10;            ))}&#10;        &lt;/Box&gt;&#10;    &lt;/Box&gt;&#10;&#10;    {/* C 区 */}&#10;    &lt;Box style={{ position: 'absolute', left: 64, bottom: 16, right: 64, flexDirection: 'row', justifyContent: 'space-between' }}&gt;&#10;        &lt;Text style={{ fontSize: 14, color: '#94A3B8' }}&gt;卓越质量智库 · 质量管理培训系列&lt;/Text&gt;&#10;        &lt;Text style={{ fontSize: 14, color: '#94A3B8' }}&gt;10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21" name=""/>
          <p:cNvSpPr/>
          <p:nvPr/>
        </p:nvSpPr>
        <p:spPr>
          <a:xfrm rot="0" flipH="0" flipV="0">
            <a:off x="609600" y="428625"/>
            <a:ext cx="533400" cy="533400"/>
          </a:xfrm>
          <a:prstGeom prst="roundRect">
            <a:avLst>
              <a:gd name="adj" fmla="val 21429"/>
            </a:avLst>
          </a:prstGeom>
          <a:gradFill>
            <a:gsLst>
              <a:gs pos="0">
                <a:srgbClr val="3B82F6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22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742950" y="561975"/>
            <a:ext cx="266700" cy="266700"/>
          </a:xfrm>
          <a:prstGeom prst="rect">
            <a:avLst/>
          </a:prstGeom>
          <a:ln/>
        </p:spPr>
      </p:pic>
      <p:sp>
        <p:nvSpPr>
          <p:cNvPr id="23" name="" descr="{&quot;isTemplate&quot;:true,&quot;type&quot;:&quot;text&quot;}"/>
          <p:cNvSpPr txBox="1"/>
          <p:nvPr/>
        </p:nvSpPr>
        <p:spPr>
          <a:xfrm rot="0" flipH="0" flipV="0">
            <a:off x="1295400" y="381000"/>
            <a:ext cx="102870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225">
                <a:solidFill>
                  <a:srgbClr val="3B82F6"/>
                </a:solidFill>
                <a:latin typeface="Microsoft YaHei"/>
                <a:ea typeface="Microsoft YaHei"/>
              </a:rPr>
              <a:t>STEP 01 · </a:t>
            </a:r>
            <a:r>
              <a:rPr lang="zh-CN" sz="1050" spc="225">
                <a:solidFill>
                  <a:srgbClr val="3B82F6"/>
                </a:solidFill>
                <a:latin typeface="Microsoft YaHei"/>
                <a:ea typeface="Microsoft YaHei"/>
              </a:rPr>
              <a:t>搬运管控</a:t>
            </a:r>
            <a:endParaRPr/>
          </a:p>
        </p:txBody>
      </p:sp>
      <p:sp>
        <p:nvSpPr>
          <p:cNvPr id="24" name="" descr="{&quot;isTemplate&quot;:true,&quot;type&quot;:&quot;text&quot;}"/>
          <p:cNvSpPr txBox="1"/>
          <p:nvPr/>
        </p:nvSpPr>
        <p:spPr>
          <a:xfrm rot="0" flipH="0" flipV="0">
            <a:off x="1295400" y="581025"/>
            <a:ext cx="10287000" cy="4191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让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运输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不再产生缺陷</a:t>
            </a:r>
            <a:endParaRPr/>
          </a:p>
        </p:txBody>
      </p:sp>
      <p:sp>
        <p:nvSpPr>
          <p:cNvPr id="25" name=""/>
          <p:cNvSpPr/>
          <p:nvPr/>
        </p:nvSpPr>
        <p:spPr>
          <a:xfrm rot="0" flipH="0" flipV="0">
            <a:off x="609600" y="1304925"/>
            <a:ext cx="5905500" cy="5553075"/>
          </a:xfrm>
          <a:prstGeom prst="roundRect">
            <a:avLst>
              <a:gd name="adj" fmla="val 2058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26" name="" descr="{&quot;isTemplate&quot;:true,&quot;type&quot;:&quot;text&quot;}"/>
          <p:cNvSpPr txBox="1"/>
          <p:nvPr/>
        </p:nvSpPr>
        <p:spPr>
          <a:xfrm rot="0" flipH="0" flipV="0">
            <a:off x="838200" y="1533525"/>
            <a:ext cx="54483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搬运场景示意</a:t>
            </a: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标准化作业</a:t>
            </a:r>
            <a:endParaRPr/>
          </a:p>
        </p:txBody>
      </p:sp>
      <p:sp>
        <p:nvSpPr>
          <p:cNvPr id="27" name=""/>
          <p:cNvSpPr/>
          <p:nvPr/>
        </p:nvSpPr>
        <p:spPr>
          <a:xfrm rot="0" flipH="0" flipV="0">
            <a:off x="838200" y="6419850"/>
            <a:ext cx="676275" cy="209550"/>
          </a:xfrm>
          <a:prstGeom prst="roundRect">
            <a:avLst>
              <a:gd name="adj" fmla="val 18182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28" name="" descr="{&quot;isTemplate&quot;:true,&quot;type&quot;:&quot;text&quot;}"/>
          <p:cNvSpPr txBox="1"/>
          <p:nvPr/>
        </p:nvSpPr>
        <p:spPr>
          <a:xfrm rot="0" flipH="0" flipV="0">
            <a:off x="914400" y="6457950"/>
            <a:ext cx="523875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3B82F6"/>
                </a:solidFill>
                <a:latin typeface="Microsoft YaHei"/>
                <a:ea typeface="Microsoft YaHei"/>
              </a:rPr>
              <a:t>标准化器具</a:t>
            </a:r>
            <a:endParaRPr/>
          </a:p>
        </p:txBody>
      </p:sp>
      <p:sp>
        <p:nvSpPr>
          <p:cNvPr id="29" name=""/>
          <p:cNvSpPr/>
          <p:nvPr/>
        </p:nvSpPr>
        <p:spPr>
          <a:xfrm rot="0" flipH="0" flipV="0">
            <a:off x="1590675" y="6419850"/>
            <a:ext cx="571500" cy="209550"/>
          </a:xfrm>
          <a:prstGeom prst="roundRect">
            <a:avLst>
              <a:gd name="adj" fmla="val 18182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30" name="" descr="{&quot;isTemplate&quot;:true,&quot;type&quot;:&quot;text&quot;}"/>
          <p:cNvSpPr txBox="1"/>
          <p:nvPr/>
        </p:nvSpPr>
        <p:spPr>
          <a:xfrm rot="0" flipH="0" flipV="0">
            <a:off x="1666875" y="6457950"/>
            <a:ext cx="419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3B82F6"/>
                </a:solidFill>
                <a:latin typeface="Microsoft YaHei"/>
                <a:ea typeface="Microsoft YaHei"/>
              </a:rPr>
              <a:t>固定路径</a:t>
            </a:r>
            <a:endParaRPr/>
          </a:p>
        </p:txBody>
      </p:sp>
      <p:sp>
        <p:nvSpPr>
          <p:cNvPr id="31" name=""/>
          <p:cNvSpPr/>
          <p:nvPr/>
        </p:nvSpPr>
        <p:spPr>
          <a:xfrm rot="0" flipH="0" flipV="0">
            <a:off x="2238375" y="6419850"/>
            <a:ext cx="685800" cy="209550"/>
          </a:xfrm>
          <a:prstGeom prst="roundRect">
            <a:avLst>
              <a:gd name="adj" fmla="val 18182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32" name="" descr="{&quot;isTemplate&quot;:true,&quot;type&quot;:&quot;text&quot;}"/>
          <p:cNvSpPr txBox="1"/>
          <p:nvPr/>
        </p:nvSpPr>
        <p:spPr>
          <a:xfrm rot="0" flipH="0" flipV="0">
            <a:off x="2314575" y="6457950"/>
            <a:ext cx="5334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3B82F6"/>
                </a:solidFill>
                <a:latin typeface="Microsoft YaHei"/>
                <a:ea typeface="Microsoft YaHei"/>
              </a:rPr>
              <a:t>限速</a:t>
            </a:r>
            <a:r>
              <a:rPr lang="en-US" sz="825">
                <a:solidFill>
                  <a:srgbClr val="3B82F6"/>
                </a:solidFill>
                <a:latin typeface="Microsoft YaHei"/>
                <a:ea typeface="Microsoft YaHei"/>
              </a:rPr>
              <a:t> 5km/h</a:t>
            </a:r>
            <a:endParaRPr/>
          </a:p>
        </p:txBody>
      </p:sp>
      <p:sp>
        <p:nvSpPr>
          <p:cNvPr id="33" name=""/>
          <p:cNvSpPr/>
          <p:nvPr/>
        </p:nvSpPr>
        <p:spPr>
          <a:xfrm rot="0" flipH="0" flipV="0">
            <a:off x="3000375" y="6419850"/>
            <a:ext cx="571500" cy="209550"/>
          </a:xfrm>
          <a:prstGeom prst="roundRect">
            <a:avLst>
              <a:gd name="adj" fmla="val 18182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34" name="" descr="{&quot;isTemplate&quot;:true,&quot;type&quot;:&quot;text&quot;}"/>
          <p:cNvSpPr txBox="1"/>
          <p:nvPr/>
        </p:nvSpPr>
        <p:spPr>
          <a:xfrm rot="0" flipH="0" flipV="0">
            <a:off x="3076575" y="6457950"/>
            <a:ext cx="419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3B82F6"/>
                </a:solidFill>
                <a:latin typeface="Microsoft YaHei"/>
                <a:ea typeface="Microsoft YaHei"/>
              </a:rPr>
              <a:t>持证上岗</a:t>
            </a:r>
            <a:endParaRPr/>
          </a:p>
        </p:txBody>
      </p:sp>
      <p:sp>
        <p:nvSpPr>
          <p:cNvPr id="35" name=""/>
          <p:cNvSpPr/>
          <p:nvPr/>
        </p:nvSpPr>
        <p:spPr>
          <a:xfrm rot="0" flipH="0" flipV="0">
            <a:off x="6781800" y="1304925"/>
            <a:ext cx="4838700" cy="923925"/>
          </a:xfrm>
          <a:prstGeom prst="roundRect">
            <a:avLst>
              <a:gd name="adj" fmla="val 8247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36" name=""/>
          <p:cNvSpPr/>
          <p:nvPr/>
        </p:nvSpPr>
        <p:spPr>
          <a:xfrm rot="0" flipH="0" flipV="0">
            <a:off x="6781800" y="1304925"/>
            <a:ext cx="4838700" cy="923925"/>
          </a:xfrm>
          <a:custGeom>
            <a:pathLst>
              <a:path w="508" h="97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3"/>
                </a:lnTo>
                <a:cubicBezTo>
                  <a:pt x="4" y="95"/>
                  <a:pt x="5" y="97"/>
                  <a:pt x="7" y="97"/>
                </a:cubicBezTo>
                <a:cubicBezTo>
                  <a:pt x="3" y="97"/>
                  <a:pt x="0" y="93"/>
                  <a:pt x="0" y="89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37" name=""/>
          <p:cNvSpPr/>
          <p:nvPr/>
        </p:nvSpPr>
        <p:spPr>
          <a:xfrm rot="0" flipH="0" flipV="0">
            <a:off x="6915150" y="1438275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3B82F6"/>
          </a:solidFill>
          <a:ln/>
        </p:spPr>
        <p:txBody>
          <a:bodyPr/>
          <a:p/>
        </p:txBody>
      </p:sp>
      <p:sp>
        <p:nvSpPr>
          <p:cNvPr id="38" name="" descr="{&quot;isTemplate&quot;:true,&quot;type&quot;:&quot;text&quot;}"/>
          <p:cNvSpPr txBox="1"/>
          <p:nvPr/>
        </p:nvSpPr>
        <p:spPr>
          <a:xfrm rot="0" flipH="0" flipV="0">
            <a:off x="7029450" y="1514475"/>
            <a:ext cx="76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39" name="" descr="{&quot;isTemplate&quot;:true,&quot;type&quot;:&quot;text&quot;}"/>
          <p:cNvSpPr txBox="1"/>
          <p:nvPr/>
        </p:nvSpPr>
        <p:spPr>
          <a:xfrm rot="0" flipH="0" flipV="0">
            <a:off x="7315200" y="1438275"/>
            <a:ext cx="413385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搬运方式与物料特性匹配</a:t>
            </a:r>
            <a:endParaRPr/>
          </a:p>
        </p:txBody>
      </p:sp>
      <p:sp>
        <p:nvSpPr>
          <p:cNvPr id="40" name="" descr="{&quot;isTemplate&quot;:true,&quot;type&quot;:&quot;text&quot;}"/>
          <p:cNvSpPr txBox="1"/>
          <p:nvPr/>
        </p:nvSpPr>
        <p:spPr>
          <a:xfrm rot="0" flipH="0" flipV="0">
            <a:off x="7315200" y="1647825"/>
            <a:ext cx="4133850" cy="4476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精密件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外观件用专用器具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隔板泡棉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防静电用防静电箱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液体粉料用密封容器。什么样的物料配什么样的器具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写进包装规范。</a:t>
            </a:r>
            <a:endParaRPr/>
          </a:p>
        </p:txBody>
      </p:sp>
      <p:sp>
        <p:nvSpPr>
          <p:cNvPr id="41" name=""/>
          <p:cNvSpPr/>
          <p:nvPr/>
        </p:nvSpPr>
        <p:spPr>
          <a:xfrm rot="0" flipH="0" flipV="0">
            <a:off x="6781800" y="2343150"/>
            <a:ext cx="4838700" cy="923925"/>
          </a:xfrm>
          <a:prstGeom prst="roundRect">
            <a:avLst>
              <a:gd name="adj" fmla="val 8247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42" name=""/>
          <p:cNvSpPr/>
          <p:nvPr/>
        </p:nvSpPr>
        <p:spPr>
          <a:xfrm rot="0" flipH="0" flipV="0">
            <a:off x="6781800" y="2343150"/>
            <a:ext cx="4838700" cy="923925"/>
          </a:xfrm>
          <a:custGeom>
            <a:pathLst>
              <a:path w="508" h="97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93"/>
                </a:lnTo>
                <a:cubicBezTo>
                  <a:pt x="4" y="95"/>
                  <a:pt x="5" y="97"/>
                  <a:pt x="7" y="97"/>
                </a:cubicBezTo>
                <a:cubicBezTo>
                  <a:pt x="3" y="97"/>
                  <a:pt x="0" y="93"/>
                  <a:pt x="0" y="89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43" name=""/>
          <p:cNvSpPr/>
          <p:nvPr/>
        </p:nvSpPr>
        <p:spPr>
          <a:xfrm rot="0" flipH="0" flipV="0">
            <a:off x="6915150" y="247650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3B82F6"/>
          </a:solidFill>
          <a:ln/>
        </p:spPr>
        <p:txBody>
          <a:bodyPr/>
          <a:p/>
        </p:txBody>
      </p:sp>
      <p:sp>
        <p:nvSpPr>
          <p:cNvPr id="44" name="" descr="{&quot;isTemplate&quot;:true,&quot;type&quot;:&quot;text&quot;}"/>
          <p:cNvSpPr txBox="1"/>
          <p:nvPr/>
        </p:nvSpPr>
        <p:spPr>
          <a:xfrm rot="0" flipH="0" flipV="0">
            <a:off x="7029450" y="2552700"/>
            <a:ext cx="76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45" name="" descr="{&quot;isTemplate&quot;:true,&quot;type&quot;:&quot;text&quot;}"/>
          <p:cNvSpPr txBox="1"/>
          <p:nvPr/>
        </p:nvSpPr>
        <p:spPr>
          <a:xfrm rot="0" flipH="0" flipV="0">
            <a:off x="7315200" y="2476500"/>
            <a:ext cx="413385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周转器具标准化</a:t>
            </a:r>
            <a:endParaRPr/>
          </a:p>
        </p:txBody>
      </p:sp>
      <p:sp>
        <p:nvSpPr>
          <p:cNvPr id="46" name="" descr="{&quot;isTemplate&quot;:true,&quot;type&quot;:&quot;text&quot;}"/>
          <p:cNvSpPr txBox="1"/>
          <p:nvPr/>
        </p:nvSpPr>
        <p:spPr>
          <a:xfrm rot="0" flipH="0" flipV="0">
            <a:off x="7315200" y="2686050"/>
            <a:ext cx="4133850" cy="4476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周转箱、料架、托盘统一规格、统一颜色、统一承载量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超高超载物理限位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破损器具纳入点检。</a:t>
            </a:r>
            <a:endParaRPr/>
          </a:p>
        </p:txBody>
      </p:sp>
      <p:sp>
        <p:nvSpPr>
          <p:cNvPr id="47" name=""/>
          <p:cNvSpPr/>
          <p:nvPr/>
        </p:nvSpPr>
        <p:spPr>
          <a:xfrm rot="0" flipH="0" flipV="0">
            <a:off x="6781800" y="3381375"/>
            <a:ext cx="4838700" cy="704850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48" name=""/>
          <p:cNvSpPr/>
          <p:nvPr/>
        </p:nvSpPr>
        <p:spPr>
          <a:xfrm rot="0" flipH="0" flipV="0">
            <a:off x="6781800" y="3381375"/>
            <a:ext cx="4838700" cy="704850"/>
          </a:xfrm>
          <a:custGeom>
            <a:pathLst>
              <a:path w="508" h="74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70"/>
                </a:lnTo>
                <a:cubicBezTo>
                  <a:pt x="4" y="72"/>
                  <a:pt x="5" y="74"/>
                  <a:pt x="7" y="74"/>
                </a:cubicBezTo>
                <a:cubicBezTo>
                  <a:pt x="3" y="74"/>
                  <a:pt x="0" y="70"/>
                  <a:pt x="0" y="66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49" name=""/>
          <p:cNvSpPr/>
          <p:nvPr/>
        </p:nvSpPr>
        <p:spPr>
          <a:xfrm rot="0" flipH="0" flipV="0">
            <a:off x="6915150" y="3514725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3B82F6"/>
          </a:solidFill>
          <a:ln/>
        </p:spPr>
        <p:txBody>
          <a:bodyPr/>
          <a:p/>
        </p:txBody>
      </p:sp>
      <p:sp>
        <p:nvSpPr>
          <p:cNvPr id="50" name="" descr="{&quot;isTemplate&quot;:true,&quot;type&quot;:&quot;text&quot;}"/>
          <p:cNvSpPr txBox="1"/>
          <p:nvPr/>
        </p:nvSpPr>
        <p:spPr>
          <a:xfrm rot="0" flipH="0" flipV="0">
            <a:off x="7029450" y="3590925"/>
            <a:ext cx="76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51" name="" descr="{&quot;isTemplate&quot;:true,&quot;type&quot;:&quot;text&quot;}"/>
          <p:cNvSpPr txBox="1"/>
          <p:nvPr/>
        </p:nvSpPr>
        <p:spPr>
          <a:xfrm rot="0" flipH="0" flipV="0">
            <a:off x="7315200" y="3514725"/>
            <a:ext cx="413385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搬运路径与速度受控</a:t>
            </a:r>
            <a:endParaRPr/>
          </a:p>
        </p:txBody>
      </p:sp>
      <p:sp>
        <p:nvSpPr>
          <p:cNvPr id="52" name="" descr="{&quot;isTemplate&quot;:true,&quot;type&quot;:&quot;text&quot;}"/>
          <p:cNvSpPr txBox="1"/>
          <p:nvPr/>
        </p:nvSpPr>
        <p:spPr>
          <a:xfrm rot="0" flipH="0" flipV="0">
            <a:off x="7315200" y="3724275"/>
            <a:ext cx="4133850" cy="228600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固定路线避人密集区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转弯、过门、上下坡减速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易碎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精密物料专用通道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限速。</a:t>
            </a:r>
            <a:endParaRPr/>
          </a:p>
        </p:txBody>
      </p:sp>
      <p:sp>
        <p:nvSpPr>
          <p:cNvPr id="53" name=""/>
          <p:cNvSpPr/>
          <p:nvPr/>
        </p:nvSpPr>
        <p:spPr>
          <a:xfrm rot="0" flipH="0" flipV="0">
            <a:off x="6781800" y="4200525"/>
            <a:ext cx="4838700" cy="704850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5000"/>
              </a:srgbClr>
            </a:outerShdw>
          </a:effectLst>
        </p:spPr>
        <p:txBody>
          <a:bodyPr/>
          <a:p/>
        </p:txBody>
      </p:sp>
      <p:sp>
        <p:nvSpPr>
          <p:cNvPr id="54" name=""/>
          <p:cNvSpPr/>
          <p:nvPr/>
        </p:nvSpPr>
        <p:spPr>
          <a:xfrm rot="0" flipH="0" flipV="0">
            <a:off x="6781800" y="4200525"/>
            <a:ext cx="4838700" cy="704850"/>
          </a:xfrm>
          <a:custGeom>
            <a:pathLst>
              <a:path w="508" h="74">
                <a:moveTo>
                  <a:pt x="8" y="0"/>
                </a:moveTo>
                <a:cubicBezTo>
                  <a:pt x="6" y="0"/>
                  <a:pt x="4" y="2"/>
                  <a:pt x="4" y="4"/>
                </a:cubicBezTo>
                <a:lnTo>
                  <a:pt x="4" y="70"/>
                </a:lnTo>
                <a:cubicBezTo>
                  <a:pt x="4" y="72"/>
                  <a:pt x="5" y="74"/>
                  <a:pt x="7" y="74"/>
                </a:cubicBezTo>
                <a:cubicBezTo>
                  <a:pt x="3" y="74"/>
                  <a:pt x="0" y="70"/>
                  <a:pt x="0" y="66"/>
                </a:cubicBezTo>
                <a:lnTo>
                  <a:pt x="0" y="8"/>
                </a:lnTo>
                <a:cubicBezTo>
                  <a:pt x="0" y="4"/>
                  <a:pt x="3" y="0"/>
                  <a:pt x="8" y="0"/>
                </a:cubicBez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55" name=""/>
          <p:cNvSpPr/>
          <p:nvPr/>
        </p:nvSpPr>
        <p:spPr>
          <a:xfrm rot="0" flipH="0" flipV="0">
            <a:off x="6915150" y="4333875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3B82F6"/>
          </a:solidFill>
          <a:ln/>
        </p:spPr>
        <p:txBody>
          <a:bodyPr/>
          <a:p/>
        </p:txBody>
      </p:sp>
      <p:sp>
        <p:nvSpPr>
          <p:cNvPr id="56" name="" descr="{&quot;isTemplate&quot;:true,&quot;type&quot;:&quot;text&quot;}"/>
          <p:cNvSpPr txBox="1"/>
          <p:nvPr/>
        </p:nvSpPr>
        <p:spPr>
          <a:xfrm rot="0" flipH="0" flipV="0">
            <a:off x="7029450" y="4410075"/>
            <a:ext cx="762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b="1">
                <a:solidFill>
                  <a:srgbClr val="FFFFFF"/>
                </a:solidFill>
                <a:latin typeface="Microsoft YaHei"/>
                <a:ea typeface="Microsoft YaHei"/>
              </a:rPr>
              <a:t>4</a:t>
            </a:r>
            <a:endParaRPr/>
          </a:p>
        </p:txBody>
      </p:sp>
      <p:sp>
        <p:nvSpPr>
          <p:cNvPr id="57" name="" descr="{&quot;isTemplate&quot;:true,&quot;type&quot;:&quot;text&quot;}"/>
          <p:cNvSpPr txBox="1"/>
          <p:nvPr/>
        </p:nvSpPr>
        <p:spPr>
          <a:xfrm rot="0" flipH="0" flipV="0">
            <a:off x="7315200" y="4333875"/>
            <a:ext cx="413385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装卸规范与培训</a:t>
            </a:r>
            <a:endParaRPr/>
          </a:p>
        </p:txBody>
      </p:sp>
      <p:sp>
        <p:nvSpPr>
          <p:cNvPr id="58" name="" descr="{&quot;isTemplate&quot;:true,&quot;type&quot;:&quot;text&quot;}"/>
          <p:cNvSpPr txBox="1"/>
          <p:nvPr/>
        </p:nvSpPr>
        <p:spPr>
          <a:xfrm rot="0" flipH="0" flipV="0">
            <a:off x="7315200" y="4543425"/>
            <a:ext cx="4133850" cy="228600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装车、卸货、上架、下线动作有标准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轻拿轻放、不抛不掷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搬运工持证上岗。</a:t>
            </a:r>
            <a:endParaRPr/>
          </a:p>
        </p:txBody>
      </p:sp>
      <p:sp>
        <p:nvSpPr>
          <p:cNvPr id="59" name=""/>
          <p:cNvSpPr/>
          <p:nvPr/>
        </p:nvSpPr>
        <p:spPr>
          <a:xfrm rot="0" flipH="0" flipV="0">
            <a:off x="838200" y="1847850"/>
            <a:ext cx="5448300" cy="4457700"/>
          </a:xfrm>
          <a:prstGeom prst="roundRect">
            <a:avLst>
              <a:gd name="adj" fmla="val 1709"/>
            </a:avLst>
          </a:prstGeom>
          <a:solidFill>
            <a:srgbClr val="EFF6FF"/>
          </a:solidFill>
          <a:ln/>
        </p:spPr>
        <p:txBody>
          <a:bodyPr/>
          <a:p/>
        </p:txBody>
      </p:sp>
      <p:pic>
        <p:nvPicPr>
          <p:cNvPr id="6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990600" y="2552700"/>
            <a:ext cx="5143500" cy="3048000"/>
          </a:xfrm>
          <a:prstGeom prst="rect">
            <a:avLst/>
          </a:prstGeom>
          <a:ln/>
        </p:spPr>
      </p:pic>
      <p:sp>
        <p:nvSpPr>
          <p:cNvPr id="61" name="" descr="{&quot;isTemplate&quot;:true,&quot;type&quot;:&quot;text&quot;}"/>
          <p:cNvSpPr txBox="1"/>
          <p:nvPr/>
        </p:nvSpPr>
        <p:spPr>
          <a:xfrm rot="0" flipH="0" flipV="0">
            <a:off x="609600" y="65436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62" name="" descr="{&quot;isTemplate&quot;:true,&quot;type&quot;:&quot;text&quot;}"/>
          <p:cNvSpPr txBox="1"/>
          <p:nvPr/>
        </p:nvSpPr>
        <p:spPr>
          <a:xfrm rot="0" flipH="0" flipV="0">
            <a:off x="11172825" y="65436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10 / 16</a:t>
            </a:r>
            <a:endParaRPr/>
          </a:p>
        </p:txBody>
      </p:sp>
    </p:spTree>
  </p:cSld>
</p:sld>
</file>

<file path=ppt/slides/slide11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63" name="" descr="&lt;Slide style={{ width: '1280px', height: '720px', background: '#F8FAFC' }}&gt;&#10;    {/* A 区 - 标题 */}&#10;    &lt;Box style={{ padding: '40px 64px 0', flexDirection: 'row', alignItems: 'center', gap: 16 }}&gt;&#10;        &lt;Box style={{&#10;            width: 56, height: 56, borderRadius: 12,&#10;            background: 'linear-gradient(135deg, #0EA5E9 0%, #0284C7 100%)',&#10;            justifyContent: 'center', alignItems: 'center',&#10;        }}&gt;&#10;            &lt;FAIcon name='warehouse' style={{ fill: '#FFFFFF', width: 28, height: 28 }} /&gt;&#10;        &lt;/Box&gt;&#10;        &lt;Box style={{ flex: 1 }}&gt;&#10;            &lt;Text style={{ fontSize: 14, color: '#0EA5E9', letterSpacing: 3, marginBottom: 4 }}&gt;STEP 02 · 仓储管控&lt;/Text&gt;&#10;            &lt;Text style={{ fontSize: 30, fontWeight: 'bold', color: '#1E3A5F', lineHeight: 1.2 }}&gt;&#10;                让&quot;存放&quot;不改变产品状态&#10;            &lt;/Text&gt;&#10;        &lt;/Box&gt;&#10;    &lt;/Box&gt;&#10;&#10;    {/* B 区 - 上大图+下方四卡片 */}&#10;    &lt;Box style={{ padding: '20px 64px 0', gap: 18, flex: 1 }}&gt;&#10;        {/* 上方仓储网格示意 */}&#10;        &lt;Box style={{&#10;            background: '#FFFFFF',&#10;            borderRadius: 12,&#10;            padding: 20,&#10;            boxShadow: '0 4px 16px rgba(30, 58, 95, 0.08)',&#10;        }}&gt;&#10;            &lt;Box style={{ flexDirection: 'row', alignItems: 'center', marginBottom: 12 }}&gt;&#10;                &lt;Text style={{ fontSize: 14, color: '#64748B', letterSpacing: 2 }}&gt;仓储分区 · 一格一料 · 账卡物一致&lt;/Text&gt;&#10;                &lt;Box style={{ flex: 1 }} /&gt;&#10;                &lt;Box style={{ flexDirection: 'row', gap: 12 }}&gt;&#10;                    &lt;Box style={{ flexDirection: 'row', alignItems: 'center', gap: 4 }}&gt;&#10;                        &lt;Box style={{ width: 12, height: 12, borderRadius: 2, background: '#10B981' }} /&gt;&#10;                        &lt;Text style={{ fontSize: 11, color: '#64748B' }}&gt;合格区&lt;/Text&gt;&#10;                    &lt;/Box&gt;&#10;                    &lt;Box style={{ flexDirection: 'row', alignItems: 'center', gap: 4 }}&gt;&#10;                        &lt;Box style={{ width: 12, height: 12, borderRadius: 2, background: '#F59E0B' }} /&gt;&#10;                        &lt;Text style={{ fontSize: 11, color: '#64748B' }}&gt;待检区&lt;/Text&gt;&#10;                    &lt;/Box&gt;&#10;                    &lt;Box style={{ flexDirection: 'row', alignItems: 'center', gap: 4 }}&gt;&#10;                        &lt;Box style={{ width: 12, height: 12, borderRadius: 2, background: '#EF4444' }} /&gt;&#10;                        &lt;Text style={{ fontSize: 11, color: '#64748B' }}&gt;不合格&lt;/Text&gt;&#10;                    &lt;/Box&gt;&#10;                &lt;/Box&gt;&#10;            &lt;/Box&gt;&#10;            &lt;Box style={{ flexDirection: 'row', gap: 8 }}&gt;&#10;                {/* 三列分区 */}&#10;                &lt;Box style={{ flex: 1 }}&gt;&#10;                    &lt;Box style={{ height: 18, background: '#10B981', borderRadius: '4px 4px 0 0', justifyContent: 'center', alignItems: 'center' }}&gt;&#10;                        &lt;Text style={{ fontSize: 11, color: '#FFFFFF', fontWeight: 'bold' }}&gt;A · 合格区&lt;/Text&gt;&#10;                    &lt;/Box&gt;&#10;                    &lt;Box style={{ flexDirection: 'row', flexWrap: 'wrap', gap: 4, padding: 8, background: '#D1FAE5', borderRadius: '0 0 4px 4px' }}&gt;&#10;                        {['A01', 'A02', 'A03', 'A04', 'A05', 'A06', 'A07', 'A08'].map((code, i) =&gt; (&#10;                            &lt;Box key={i} style={{ width: 70, height: 36, background: '#FFFFFF', borderRadius: 4, justifyContent: 'center', alignItems: 'center', border: '1px solid #10B981' }}&gt;&#10;                                &lt;Text style={{ fontSize: 10, color: '#065F46' }}&gt;{code}&lt;/Text&gt;&#10;                            &lt;/Box&gt;&#10;                        ))}&#10;                    &lt;/Box&gt;&#10;                &lt;/Box&gt;&#10;                &lt;Box style={{ flex: 1 }}&gt;&#10;                    &lt;Box style={{ height: 18, background: '#F59E0B', borderRadius: '4px 4px 0 0', justifyContent: 'center', alignItems: 'center' }}&gt;&#10;                        &lt;Text style={{ fontSize: 11, color: '#FFFFFF', fontWeight: 'bold' }}&gt;B · 待检区&lt;/Text&gt;&#10;                    &lt;/Box&gt;&#10;                    &lt;Box style={{ flexDirection: 'row', flexWrap: 'wrap', gap: 4, padding: 8, background: '#FEF3C7', borderRadius: '0 0 4px 4px' }}&gt;&#10;                        {['B01', 'B02', 'B03'].map((code, i) =&gt; (&#10;                            &lt;Box key={i} style={{ width: 70, height: 36, background: '#FFFFFF', borderRadius: 4, justifyContent: 'center', alignItems: 'center', border: '1px solid #F59E0B' }}&gt;&#10;                                &lt;Text style={{ fontSize: 10, color: '#92400E' }}&gt;{code}&lt;/Text&gt;&#10;                            &lt;/Box&gt;&#10;                        ))}&#10;                    &lt;/Box&gt;&#10;                &lt;/Box&gt;&#10;                &lt;Box style={{ flex: 1 }}&gt;&#10;                    &lt;Box style={{ height: 18, background: '#EF4444', borderRadius: '4px 4px 0 0', justifyContent: 'center', alignItems: 'center' }}&gt;&#10;                        &lt;Text style={{ fontSize: 11, color: '#FFFFFF', fontWeight: 'bold' }}&gt;C · 不合格 / 隔离&lt;/Text&gt;&#10;                    &lt;/Box&gt;&#10;                    &lt;Box style={{ flexDirection: 'row', flexWrap: 'wrap', gap: 4, padding: 8, background: '#FEE2E2', borderRadius: '0 0 4px 4px' }}&gt;&#10;                        {['C01', 'C02'].map((code, i) =&gt; (&#10;                            &lt;Box key={i} style={{ width: 70, height: 36, background: '#FFFFFF', borderRadius: 4, justifyContent: 'center', alignItems: 'center', border: '1px solid #EF4444' }}&gt;&#10;                                &lt;Text style={{ fontSize: 10, color: '#991B1B' }}&gt;{code}&lt;/Text&gt;&#10;                            &lt;/Box&gt;&#10;                        ))}&#10;                    &lt;/Box&gt;&#10;                &lt;/Box&gt;&#10;            &lt;/Box&gt;&#10;        &lt;/Box&gt;&#10;&#10;        {/* 下方 4 卡片 */}&#10;        &lt;Box style={{ flexDirection: 'row', gap: 12 }}&gt;&#10;            {[&#10;                { title: '分得清', icon: 'object-group', desc: '按合格/待检/不合格分区域;相似物料分区分架;一格一料、料位固定。', accent: '#10B981' },&#10;                { title: '找得到', icon: 'search', desc: '账卡物一致,库存实时可查;批次信息完整登记——供应商/生产/入库/检验编号,缺一不可。', accent: '#3B82F6' },&#10;                { title: '先出先走', icon: 'clock', desc: '先进先出不能靠&quot;自觉&quot;,要靠机制:立体库系统强配 + 平面库颜色标签 + 双货位轮换,看得见、查得清。', accent: '#F97316' },&#10;                { title: '环境达标', icon: 'thermometer-half', desc: '温湿度、洁净度、静电防护写进规范;每日记录 + 超限报警;效期台账 + 到期预警复检。', accent: '#0EA5E9' },&#10;            ].map((item, i) =&gt; (&#10;                &lt;Box key={i} style={{&#10;                    flex: 1,&#10;                    background: '#FFFFFF',&#10;                    borderRadius: 10,&#10;                    padding: 14,&#10;                    boxShadow: '0 2px 10px rgba(30, 58, 95, 0.06)',&#10;                    borderTop: `4px solid ${item.accent}`,&#10;                }}&gt;&#10;                    &lt;Box style={{ flexDirection: 'row', alignItems: 'center', gap: 8, marginBottom: 10 }}&gt;&#10;                        &lt;Box style={{&#10;                            width: 32, height: 32, borderRadius: 8,&#10;                            background: `${item.accent}15`,&#10;                            justifyContent: 'center', alignItems: 'center',&#10;                        }}&gt;&#10;                            &lt;FAIcon name={item.icon} style={{ fill: item.accent, width: 16, height: 16 }} /&gt;&#10;                        &lt;/Box&gt;&#10;                        &lt;Text style={{ fontSize: 18, fontWeight: 'bold', color: '#1F2937' }}&gt;{item.title}&lt;/Text&gt;&#10;                    &lt;/Box&gt;&#10;                    &lt;Text style={{ fontSize: 12, color: '#64748B', lineHeight: 1.6 }}&gt;{item.desc}&lt;/Text&gt;&#10;                &lt;/Box&gt;&#10;            ))}&#10;        &lt;/Box&gt;&#10;    &lt;/Box&gt;&#10;&#10;    {/* C 区 */}&#10;    &lt;Box style={{ position: 'absolute', left: 64, bottom: 16, right: 64, flexDirection: 'row', justifyContent: 'space-between' }}&gt;&#10;        &lt;Text style={{ fontSize: 14, color: '#94A3B8' }}&gt;卓越质量智库 · 质量管理培训系列&lt;/Text&gt;&#10;        &lt;Text style={{ fontSize: 14, color: '#94A3B8' }}&gt;11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65" name=""/>
          <p:cNvSpPr/>
          <p:nvPr/>
        </p:nvSpPr>
        <p:spPr>
          <a:xfrm rot="0" flipH="0" flipV="0">
            <a:off x="609600" y="428625"/>
            <a:ext cx="533400" cy="533400"/>
          </a:xfrm>
          <a:prstGeom prst="roundRect">
            <a:avLst>
              <a:gd name="adj" fmla="val 21429"/>
            </a:avLst>
          </a:prstGeom>
          <a:gradFill>
            <a:gsLst>
              <a:gs pos="0">
                <a:srgbClr val="0EA5E9"/>
              </a:gs>
              <a:gs pos="100000">
                <a:srgbClr val="0284C7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66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742950" y="561975"/>
            <a:ext cx="266700" cy="266700"/>
          </a:xfrm>
          <a:prstGeom prst="rect">
            <a:avLst/>
          </a:prstGeom>
          <a:ln/>
        </p:spPr>
      </p:pic>
      <p:sp>
        <p:nvSpPr>
          <p:cNvPr id="67" name="" descr="{&quot;isTemplate&quot;:true,&quot;type&quot;:&quot;text&quot;}"/>
          <p:cNvSpPr txBox="1"/>
          <p:nvPr/>
        </p:nvSpPr>
        <p:spPr>
          <a:xfrm rot="0" flipH="0" flipV="0">
            <a:off x="1295400" y="381000"/>
            <a:ext cx="102870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225">
                <a:solidFill>
                  <a:srgbClr val="0EA5E9"/>
                </a:solidFill>
                <a:latin typeface="Microsoft YaHei"/>
                <a:ea typeface="Microsoft YaHei"/>
              </a:rPr>
              <a:t>STEP 02 · </a:t>
            </a:r>
            <a:r>
              <a:rPr lang="zh-CN" sz="1050" spc="225">
                <a:solidFill>
                  <a:srgbClr val="0EA5E9"/>
                </a:solidFill>
                <a:latin typeface="Microsoft YaHei"/>
                <a:ea typeface="Microsoft YaHei"/>
              </a:rPr>
              <a:t>仓储管控</a:t>
            </a:r>
            <a:endParaRPr/>
          </a:p>
        </p:txBody>
      </p:sp>
      <p:sp>
        <p:nvSpPr>
          <p:cNvPr id="68" name="" descr="{&quot;isTemplate&quot;:true,&quot;type&quot;:&quot;text&quot;}"/>
          <p:cNvSpPr txBox="1"/>
          <p:nvPr/>
        </p:nvSpPr>
        <p:spPr>
          <a:xfrm rot="0" flipH="0" flipV="0">
            <a:off x="1295400" y="581025"/>
            <a:ext cx="10287000" cy="4191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让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存放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不改变产品状态</a:t>
            </a:r>
            <a:endParaRPr/>
          </a:p>
        </p:txBody>
      </p:sp>
      <p:sp>
        <p:nvSpPr>
          <p:cNvPr id="69" name=""/>
          <p:cNvSpPr/>
          <p:nvPr/>
        </p:nvSpPr>
        <p:spPr>
          <a:xfrm rot="0" flipH="0" flipV="0">
            <a:off x="609600" y="1190625"/>
            <a:ext cx="10972800" cy="1704975"/>
          </a:xfrm>
          <a:prstGeom prst="roundRect">
            <a:avLst>
              <a:gd name="adj" fmla="val 6704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70" name="" descr="{&quot;isTemplate&quot;:true,&quot;type&quot;:&quot;text&quot;}"/>
          <p:cNvSpPr txBox="1"/>
          <p:nvPr/>
        </p:nvSpPr>
        <p:spPr>
          <a:xfrm rot="0" flipH="0" flipV="0">
            <a:off x="800100" y="1381125"/>
            <a:ext cx="23336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仓储分区</a:t>
            </a: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一格一料</a:t>
            </a: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账卡物一致</a:t>
            </a:r>
            <a:endParaRPr/>
          </a:p>
        </p:txBody>
      </p:sp>
      <p:sp>
        <p:nvSpPr>
          <p:cNvPr id="71" name=""/>
          <p:cNvSpPr/>
          <p:nvPr/>
        </p:nvSpPr>
        <p:spPr>
          <a:xfrm rot="0" flipH="0" flipV="0">
            <a:off x="9763125" y="1409700"/>
            <a:ext cx="114300" cy="114300"/>
          </a:xfrm>
          <a:prstGeom prst="roundRect">
            <a:avLst>
              <a:gd name="adj" fmla="val 16667"/>
            </a:avLst>
          </a:prstGeom>
          <a:solidFill>
            <a:srgbClr val="10B981"/>
          </a:solidFill>
          <a:ln/>
        </p:spPr>
        <p:txBody>
          <a:bodyPr/>
          <a:p/>
        </p:txBody>
      </p:sp>
      <p:sp>
        <p:nvSpPr>
          <p:cNvPr id="72" name="" descr="{&quot;isTemplate&quot;:true,&quot;type&quot;:&quot;text&quot;}"/>
          <p:cNvSpPr txBox="1"/>
          <p:nvPr/>
        </p:nvSpPr>
        <p:spPr>
          <a:xfrm rot="0" flipH="0" flipV="0">
            <a:off x="9915525" y="1400175"/>
            <a:ext cx="314325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合格区</a:t>
            </a:r>
            <a:endParaRPr/>
          </a:p>
        </p:txBody>
      </p:sp>
      <p:sp>
        <p:nvSpPr>
          <p:cNvPr id="73" name=""/>
          <p:cNvSpPr/>
          <p:nvPr/>
        </p:nvSpPr>
        <p:spPr>
          <a:xfrm rot="0" flipH="0" flipV="0">
            <a:off x="10344150" y="1409700"/>
            <a:ext cx="114300" cy="11430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74" name="" descr="{&quot;isTemplate&quot;:true,&quot;type&quot;:&quot;text&quot;}"/>
          <p:cNvSpPr txBox="1"/>
          <p:nvPr/>
        </p:nvSpPr>
        <p:spPr>
          <a:xfrm rot="0" flipH="0" flipV="0">
            <a:off x="10496550" y="1400175"/>
            <a:ext cx="314325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待检区</a:t>
            </a:r>
            <a:endParaRPr/>
          </a:p>
        </p:txBody>
      </p:sp>
      <p:sp>
        <p:nvSpPr>
          <p:cNvPr id="75" name=""/>
          <p:cNvSpPr/>
          <p:nvPr/>
        </p:nvSpPr>
        <p:spPr>
          <a:xfrm rot="0" flipH="0" flipV="0">
            <a:off x="10925175" y="1409700"/>
            <a:ext cx="114300" cy="114300"/>
          </a:xfrm>
          <a:prstGeom prst="roundRect">
            <a:avLst>
              <a:gd name="adj" fmla="val 16667"/>
            </a:avLst>
          </a:prstGeom>
          <a:solidFill>
            <a:srgbClr val="EF4444"/>
          </a:solidFill>
          <a:ln/>
        </p:spPr>
        <p:txBody>
          <a:bodyPr/>
          <a:p/>
        </p:txBody>
      </p:sp>
      <p:sp>
        <p:nvSpPr>
          <p:cNvPr id="76" name="" descr="{&quot;isTemplate&quot;:true,&quot;type&quot;:&quot;text&quot;}"/>
          <p:cNvSpPr txBox="1"/>
          <p:nvPr/>
        </p:nvSpPr>
        <p:spPr>
          <a:xfrm rot="0" flipH="0" flipV="0">
            <a:off x="11077575" y="1400175"/>
            <a:ext cx="314325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64748B"/>
                </a:solidFill>
                <a:latin typeface="Microsoft YaHei"/>
                <a:ea typeface="Microsoft YaHei"/>
              </a:rPr>
              <a:t>不合格</a:t>
            </a:r>
            <a:endParaRPr/>
          </a:p>
        </p:txBody>
      </p:sp>
      <p:sp>
        <p:nvSpPr>
          <p:cNvPr id="77" name=""/>
          <p:cNvSpPr/>
          <p:nvPr/>
        </p:nvSpPr>
        <p:spPr>
          <a:xfrm rot="0" flipH="0" flipV="0">
            <a:off x="800100" y="1657350"/>
            <a:ext cx="3476625" cy="171450"/>
          </a:xfrm>
          <a:custGeom>
            <a:pathLst>
              <a:path w="365" h="18">
                <a:moveTo>
                  <a:pt x="4" y="0"/>
                </a:moveTo>
                <a:lnTo>
                  <a:pt x="361" y="0"/>
                </a:lnTo>
                <a:cubicBezTo>
                  <a:pt x="363" y="0"/>
                  <a:pt x="365" y="2"/>
                  <a:pt x="365" y="4"/>
                </a:cubicBezTo>
                <a:lnTo>
                  <a:pt x="365" y="18"/>
                </a:lnTo>
                <a:lnTo>
                  <a:pt x="365" y="18"/>
                </a:lnTo>
                <a:lnTo>
                  <a:pt x="0" y="18"/>
                </a:lnTo>
                <a:lnTo>
                  <a:pt x="0" y="18"/>
                </a:ln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p/>
        </p:txBody>
      </p:sp>
      <p:sp>
        <p:nvSpPr>
          <p:cNvPr id="78" name="" descr="{&quot;isTemplate&quot;:true,&quot;type&quot;:&quot;text&quot;}"/>
          <p:cNvSpPr txBox="1"/>
          <p:nvPr/>
        </p:nvSpPr>
        <p:spPr>
          <a:xfrm rot="0" flipH="0" flipV="0">
            <a:off x="2295525" y="1676400"/>
            <a:ext cx="485775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A ·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合格区</a:t>
            </a:r>
            <a:endParaRPr/>
          </a:p>
        </p:txBody>
      </p:sp>
      <p:sp>
        <p:nvSpPr>
          <p:cNvPr id="79" name=""/>
          <p:cNvSpPr/>
          <p:nvPr/>
        </p:nvSpPr>
        <p:spPr>
          <a:xfrm rot="0" flipH="0" flipV="0">
            <a:off x="800100" y="1828800"/>
            <a:ext cx="3476625" cy="876300"/>
          </a:xfrm>
          <a:custGeom>
            <a:pathLst>
              <a:path w="365" h="92">
                <a:moveTo>
                  <a:pt x="0" y="0"/>
                </a:moveTo>
                <a:lnTo>
                  <a:pt x="365" y="0"/>
                </a:lnTo>
                <a:lnTo>
                  <a:pt x="365" y="0"/>
                </a:lnTo>
                <a:lnTo>
                  <a:pt x="365" y="88"/>
                </a:lnTo>
                <a:cubicBezTo>
                  <a:pt x="365" y="90"/>
                  <a:pt x="363" y="92"/>
                  <a:pt x="361" y="92"/>
                </a:cubicBezTo>
                <a:lnTo>
                  <a:pt x="4" y="92"/>
                </a:lnTo>
                <a:cubicBezTo>
                  <a:pt x="2" y="92"/>
                  <a:pt x="0" y="90"/>
                  <a:pt x="0" y="88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1FAE5"/>
          </a:solidFill>
          <a:ln/>
        </p:spPr>
        <p:txBody>
          <a:bodyPr/>
          <a:p/>
        </p:txBody>
      </p:sp>
      <p:sp>
        <p:nvSpPr>
          <p:cNvPr id="80" name=""/>
          <p:cNvSpPr/>
          <p:nvPr/>
        </p:nvSpPr>
        <p:spPr>
          <a:xfrm rot="0" flipH="0" flipV="0">
            <a:off x="876300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81" name="" descr="{&quot;isTemplate&quot;:true,&quot;type&quot;:&quot;text&quot;}"/>
          <p:cNvSpPr txBox="1"/>
          <p:nvPr/>
        </p:nvSpPr>
        <p:spPr>
          <a:xfrm rot="0" flipH="0" flipV="0">
            <a:off x="1123950" y="2019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A01</a:t>
            </a:r>
            <a:endParaRPr/>
          </a:p>
        </p:txBody>
      </p:sp>
      <p:sp>
        <p:nvSpPr>
          <p:cNvPr id="82" name=""/>
          <p:cNvSpPr/>
          <p:nvPr/>
        </p:nvSpPr>
        <p:spPr>
          <a:xfrm rot="0" flipH="0" flipV="0">
            <a:off x="1581150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83" name="" descr="{&quot;isTemplate&quot;:true,&quot;type&quot;:&quot;text&quot;}"/>
          <p:cNvSpPr txBox="1"/>
          <p:nvPr/>
        </p:nvSpPr>
        <p:spPr>
          <a:xfrm rot="0" flipH="0" flipV="0">
            <a:off x="1828800" y="2019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A02</a:t>
            </a:r>
            <a:endParaRPr/>
          </a:p>
        </p:txBody>
      </p:sp>
      <p:sp>
        <p:nvSpPr>
          <p:cNvPr id="84" name=""/>
          <p:cNvSpPr/>
          <p:nvPr/>
        </p:nvSpPr>
        <p:spPr>
          <a:xfrm rot="0" flipH="0" flipV="0">
            <a:off x="2286000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85" name="" descr="{&quot;isTemplate&quot;:true,&quot;type&quot;:&quot;text&quot;}"/>
          <p:cNvSpPr txBox="1"/>
          <p:nvPr/>
        </p:nvSpPr>
        <p:spPr>
          <a:xfrm rot="0" flipH="0" flipV="0">
            <a:off x="2533650" y="2019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A03</a:t>
            </a:r>
            <a:endParaRPr/>
          </a:p>
        </p:txBody>
      </p:sp>
      <p:sp>
        <p:nvSpPr>
          <p:cNvPr id="86" name=""/>
          <p:cNvSpPr/>
          <p:nvPr/>
        </p:nvSpPr>
        <p:spPr>
          <a:xfrm rot="0" flipH="0" flipV="0">
            <a:off x="2990850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87" name="" descr="{&quot;isTemplate&quot;:true,&quot;type&quot;:&quot;text&quot;}"/>
          <p:cNvSpPr txBox="1"/>
          <p:nvPr/>
        </p:nvSpPr>
        <p:spPr>
          <a:xfrm rot="0" flipH="0" flipV="0">
            <a:off x="3238500" y="2019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A04</a:t>
            </a:r>
            <a:endParaRPr/>
          </a:p>
        </p:txBody>
      </p:sp>
      <p:sp>
        <p:nvSpPr>
          <p:cNvPr id="88" name=""/>
          <p:cNvSpPr/>
          <p:nvPr/>
        </p:nvSpPr>
        <p:spPr>
          <a:xfrm rot="0" flipH="0" flipV="0">
            <a:off x="876300" y="2286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89" name="" descr="{&quot;isTemplate&quot;:true,&quot;type&quot;:&quot;text&quot;}"/>
          <p:cNvSpPr txBox="1"/>
          <p:nvPr/>
        </p:nvSpPr>
        <p:spPr>
          <a:xfrm rot="0" flipH="0" flipV="0">
            <a:off x="1123950" y="2400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A05</a:t>
            </a:r>
            <a:endParaRPr/>
          </a:p>
        </p:txBody>
      </p:sp>
      <p:sp>
        <p:nvSpPr>
          <p:cNvPr id="90" name=""/>
          <p:cNvSpPr/>
          <p:nvPr/>
        </p:nvSpPr>
        <p:spPr>
          <a:xfrm rot="0" flipH="0" flipV="0">
            <a:off x="1581150" y="2286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91" name="" descr="{&quot;isTemplate&quot;:true,&quot;type&quot;:&quot;text&quot;}"/>
          <p:cNvSpPr txBox="1"/>
          <p:nvPr/>
        </p:nvSpPr>
        <p:spPr>
          <a:xfrm rot="0" flipH="0" flipV="0">
            <a:off x="1828800" y="2400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A06</a:t>
            </a:r>
            <a:endParaRPr/>
          </a:p>
        </p:txBody>
      </p:sp>
      <p:sp>
        <p:nvSpPr>
          <p:cNvPr id="92" name=""/>
          <p:cNvSpPr/>
          <p:nvPr/>
        </p:nvSpPr>
        <p:spPr>
          <a:xfrm rot="0" flipH="0" flipV="0">
            <a:off x="2286000" y="2286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93" name="" descr="{&quot;isTemplate&quot;:true,&quot;type&quot;:&quot;text&quot;}"/>
          <p:cNvSpPr txBox="1"/>
          <p:nvPr/>
        </p:nvSpPr>
        <p:spPr>
          <a:xfrm rot="0" flipH="0" flipV="0">
            <a:off x="2533650" y="2400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A07</a:t>
            </a:r>
            <a:endParaRPr/>
          </a:p>
        </p:txBody>
      </p:sp>
      <p:sp>
        <p:nvSpPr>
          <p:cNvPr id="94" name=""/>
          <p:cNvSpPr/>
          <p:nvPr/>
        </p:nvSpPr>
        <p:spPr>
          <a:xfrm rot="0" flipH="0" flipV="0">
            <a:off x="2990850" y="2286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10B981"/>
            </a:solidFill>
            <a:prstDash val="solid"/>
          </a:ln>
        </p:spPr>
        <p:txBody>
          <a:bodyPr/>
          <a:p/>
        </p:txBody>
      </p:sp>
      <p:sp>
        <p:nvSpPr>
          <p:cNvPr id="95" name="" descr="{&quot;isTemplate&quot;:true,&quot;type&quot;:&quot;text&quot;}"/>
          <p:cNvSpPr txBox="1"/>
          <p:nvPr/>
        </p:nvSpPr>
        <p:spPr>
          <a:xfrm rot="0" flipH="0" flipV="0">
            <a:off x="3238500" y="2400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065F46"/>
                </a:solidFill>
                <a:latin typeface="Microsoft YaHei"/>
                <a:ea typeface="Microsoft YaHei"/>
              </a:rPr>
              <a:t>A08</a:t>
            </a:r>
            <a:endParaRPr/>
          </a:p>
        </p:txBody>
      </p:sp>
      <p:sp>
        <p:nvSpPr>
          <p:cNvPr id="96" name=""/>
          <p:cNvSpPr/>
          <p:nvPr/>
        </p:nvSpPr>
        <p:spPr>
          <a:xfrm rot="0" flipH="0" flipV="0">
            <a:off x="4352925" y="1657350"/>
            <a:ext cx="3486150" cy="171450"/>
          </a:xfrm>
          <a:custGeom>
            <a:pathLst>
              <a:path w="366" h="18">
                <a:moveTo>
                  <a:pt x="4" y="0"/>
                </a:moveTo>
                <a:lnTo>
                  <a:pt x="362" y="0"/>
                </a:lnTo>
                <a:cubicBezTo>
                  <a:pt x="364" y="0"/>
                  <a:pt x="366" y="2"/>
                  <a:pt x="366" y="4"/>
                </a:cubicBezTo>
                <a:lnTo>
                  <a:pt x="366" y="18"/>
                </a:lnTo>
                <a:lnTo>
                  <a:pt x="366" y="18"/>
                </a:lnTo>
                <a:lnTo>
                  <a:pt x="0" y="18"/>
                </a:lnTo>
                <a:lnTo>
                  <a:pt x="0" y="18"/>
                </a:ln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59E0B"/>
          </a:solidFill>
          <a:ln/>
        </p:spPr>
        <p:txBody>
          <a:bodyPr/>
          <a:p/>
        </p:txBody>
      </p:sp>
      <p:sp>
        <p:nvSpPr>
          <p:cNvPr id="97" name="" descr="{&quot;isTemplate&quot;:true,&quot;type&quot;:&quot;text&quot;}"/>
          <p:cNvSpPr txBox="1"/>
          <p:nvPr/>
        </p:nvSpPr>
        <p:spPr>
          <a:xfrm rot="0" flipH="0" flipV="0">
            <a:off x="5857875" y="1676400"/>
            <a:ext cx="485775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B ·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待检区</a:t>
            </a:r>
            <a:endParaRPr/>
          </a:p>
        </p:txBody>
      </p:sp>
      <p:sp>
        <p:nvSpPr>
          <p:cNvPr id="98" name=""/>
          <p:cNvSpPr/>
          <p:nvPr/>
        </p:nvSpPr>
        <p:spPr>
          <a:xfrm rot="0" flipH="0" flipV="0">
            <a:off x="4352925" y="1828800"/>
            <a:ext cx="3486150" cy="495300"/>
          </a:xfrm>
          <a:custGeom>
            <a:pathLst>
              <a:path w="366" h="52">
                <a:moveTo>
                  <a:pt x="0" y="0"/>
                </a:moveTo>
                <a:lnTo>
                  <a:pt x="366" y="0"/>
                </a:lnTo>
                <a:lnTo>
                  <a:pt x="366" y="0"/>
                </a:lnTo>
                <a:lnTo>
                  <a:pt x="366" y="48"/>
                </a:lnTo>
                <a:cubicBezTo>
                  <a:pt x="366" y="50"/>
                  <a:pt x="364" y="52"/>
                  <a:pt x="362" y="52"/>
                </a:cubicBezTo>
                <a:lnTo>
                  <a:pt x="4" y="52"/>
                </a:lnTo>
                <a:cubicBezTo>
                  <a:pt x="2" y="52"/>
                  <a:pt x="0" y="50"/>
                  <a:pt x="0" y="48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p/>
        </p:txBody>
      </p:sp>
      <p:sp>
        <p:nvSpPr>
          <p:cNvPr id="99" name=""/>
          <p:cNvSpPr/>
          <p:nvPr/>
        </p:nvSpPr>
        <p:spPr>
          <a:xfrm rot="0" flipH="0" flipV="0">
            <a:off x="4429125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59E0B"/>
            </a:solidFill>
            <a:prstDash val="solid"/>
          </a:ln>
        </p:spPr>
        <p:txBody>
          <a:bodyPr/>
          <a:p/>
        </p:txBody>
      </p:sp>
      <p:sp>
        <p:nvSpPr>
          <p:cNvPr id="100" name="" descr="{&quot;isTemplate&quot;:true,&quot;type&quot;:&quot;text&quot;}"/>
          <p:cNvSpPr txBox="1"/>
          <p:nvPr/>
        </p:nvSpPr>
        <p:spPr>
          <a:xfrm rot="0" flipH="0" flipV="0">
            <a:off x="4676775" y="2019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92400E"/>
                </a:solidFill>
                <a:latin typeface="Microsoft YaHei"/>
                <a:ea typeface="Microsoft YaHei"/>
              </a:rPr>
              <a:t>B01</a:t>
            </a:r>
            <a:endParaRPr/>
          </a:p>
        </p:txBody>
      </p:sp>
      <p:sp>
        <p:nvSpPr>
          <p:cNvPr id="101" name=""/>
          <p:cNvSpPr/>
          <p:nvPr/>
        </p:nvSpPr>
        <p:spPr>
          <a:xfrm rot="0" flipH="0" flipV="0">
            <a:off x="5133975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59E0B"/>
            </a:solidFill>
            <a:prstDash val="solid"/>
          </a:ln>
        </p:spPr>
        <p:txBody>
          <a:bodyPr/>
          <a:p/>
        </p:txBody>
      </p:sp>
      <p:sp>
        <p:nvSpPr>
          <p:cNvPr id="102" name="" descr="{&quot;isTemplate&quot;:true,&quot;type&quot;:&quot;text&quot;}"/>
          <p:cNvSpPr txBox="1"/>
          <p:nvPr/>
        </p:nvSpPr>
        <p:spPr>
          <a:xfrm rot="0" flipH="0" flipV="0">
            <a:off x="5381625" y="2019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92400E"/>
                </a:solidFill>
                <a:latin typeface="Microsoft YaHei"/>
                <a:ea typeface="Microsoft YaHei"/>
              </a:rPr>
              <a:t>B02</a:t>
            </a:r>
            <a:endParaRPr/>
          </a:p>
        </p:txBody>
      </p:sp>
      <p:sp>
        <p:nvSpPr>
          <p:cNvPr id="103" name=""/>
          <p:cNvSpPr/>
          <p:nvPr/>
        </p:nvSpPr>
        <p:spPr>
          <a:xfrm rot="0" flipH="0" flipV="0">
            <a:off x="5838825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F59E0B"/>
            </a:solidFill>
            <a:prstDash val="solid"/>
          </a:ln>
        </p:spPr>
        <p:txBody>
          <a:bodyPr/>
          <a:p/>
        </p:txBody>
      </p:sp>
      <p:sp>
        <p:nvSpPr>
          <p:cNvPr id="104" name="" descr="{&quot;isTemplate&quot;:true,&quot;type&quot;:&quot;text&quot;}"/>
          <p:cNvSpPr txBox="1"/>
          <p:nvPr/>
        </p:nvSpPr>
        <p:spPr>
          <a:xfrm rot="0" flipH="0" flipV="0">
            <a:off x="6086475" y="2019300"/>
            <a:ext cx="171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92400E"/>
                </a:solidFill>
                <a:latin typeface="Microsoft YaHei"/>
                <a:ea typeface="Microsoft YaHei"/>
              </a:rPr>
              <a:t>B03</a:t>
            </a:r>
            <a:endParaRPr/>
          </a:p>
        </p:txBody>
      </p:sp>
      <p:sp>
        <p:nvSpPr>
          <p:cNvPr id="105" name=""/>
          <p:cNvSpPr/>
          <p:nvPr/>
        </p:nvSpPr>
        <p:spPr>
          <a:xfrm rot="0" flipH="0" flipV="0">
            <a:off x="7915275" y="1657350"/>
            <a:ext cx="3476625" cy="171450"/>
          </a:xfrm>
          <a:custGeom>
            <a:pathLst>
              <a:path w="365" h="18">
                <a:moveTo>
                  <a:pt x="4" y="0"/>
                </a:moveTo>
                <a:lnTo>
                  <a:pt x="361" y="0"/>
                </a:lnTo>
                <a:cubicBezTo>
                  <a:pt x="363" y="0"/>
                  <a:pt x="365" y="2"/>
                  <a:pt x="365" y="4"/>
                </a:cubicBezTo>
                <a:lnTo>
                  <a:pt x="365" y="18"/>
                </a:lnTo>
                <a:lnTo>
                  <a:pt x="365" y="18"/>
                </a:lnTo>
                <a:lnTo>
                  <a:pt x="0" y="18"/>
                </a:lnTo>
                <a:lnTo>
                  <a:pt x="0" y="18"/>
                </a:ln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p/>
        </p:txBody>
      </p:sp>
      <p:sp>
        <p:nvSpPr>
          <p:cNvPr id="106" name="" descr="{&quot;isTemplate&quot;:true,&quot;type&quot;:&quot;text&quot;}"/>
          <p:cNvSpPr txBox="1"/>
          <p:nvPr/>
        </p:nvSpPr>
        <p:spPr>
          <a:xfrm rot="0" flipH="0" flipV="0">
            <a:off x="9267825" y="1676400"/>
            <a:ext cx="78105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C ·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不合格</a:t>
            </a:r>
            <a:r>
              <a:rPr lang="en-US" sz="825" b="1">
                <a:solidFill>
                  <a:srgbClr val="FFFFFF"/>
                </a:solidFill>
                <a:latin typeface="Microsoft YaHei"/>
                <a:ea typeface="Microsoft YaHei"/>
              </a:rPr>
              <a:t> / </a:t>
            </a:r>
            <a:r>
              <a:rPr lang="zh-CN" sz="825" b="1">
                <a:solidFill>
                  <a:srgbClr val="FFFFFF"/>
                </a:solidFill>
                <a:latin typeface="Microsoft YaHei"/>
                <a:ea typeface="Microsoft YaHei"/>
              </a:rPr>
              <a:t>隔离</a:t>
            </a:r>
            <a:endParaRPr/>
          </a:p>
        </p:txBody>
      </p:sp>
      <p:sp>
        <p:nvSpPr>
          <p:cNvPr id="107" name=""/>
          <p:cNvSpPr/>
          <p:nvPr/>
        </p:nvSpPr>
        <p:spPr>
          <a:xfrm rot="0" flipH="0" flipV="0">
            <a:off x="7915275" y="1828800"/>
            <a:ext cx="3476625" cy="495300"/>
          </a:xfrm>
          <a:custGeom>
            <a:pathLst>
              <a:path w="365" h="52">
                <a:moveTo>
                  <a:pt x="0" y="0"/>
                </a:moveTo>
                <a:lnTo>
                  <a:pt x="365" y="0"/>
                </a:lnTo>
                <a:lnTo>
                  <a:pt x="365" y="0"/>
                </a:lnTo>
                <a:lnTo>
                  <a:pt x="365" y="48"/>
                </a:lnTo>
                <a:cubicBezTo>
                  <a:pt x="365" y="50"/>
                  <a:pt x="363" y="52"/>
                  <a:pt x="361" y="52"/>
                </a:cubicBezTo>
                <a:lnTo>
                  <a:pt x="4" y="52"/>
                </a:lnTo>
                <a:cubicBezTo>
                  <a:pt x="2" y="52"/>
                  <a:pt x="0" y="50"/>
                  <a:pt x="0" y="48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E2E2"/>
          </a:solidFill>
          <a:ln/>
        </p:spPr>
        <p:txBody>
          <a:bodyPr/>
          <a:p/>
        </p:txBody>
      </p:sp>
      <p:sp>
        <p:nvSpPr>
          <p:cNvPr id="108" name=""/>
          <p:cNvSpPr/>
          <p:nvPr/>
        </p:nvSpPr>
        <p:spPr>
          <a:xfrm rot="0" flipH="0" flipV="0">
            <a:off x="7991475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F4444"/>
            </a:solidFill>
            <a:prstDash val="solid"/>
          </a:ln>
        </p:spPr>
        <p:txBody>
          <a:bodyPr/>
          <a:p/>
        </p:txBody>
      </p:sp>
      <p:sp>
        <p:nvSpPr>
          <p:cNvPr id="109" name="" descr="{&quot;isTemplate&quot;:true,&quot;type&quot;:&quot;text&quot;}"/>
          <p:cNvSpPr txBox="1"/>
          <p:nvPr/>
        </p:nvSpPr>
        <p:spPr>
          <a:xfrm rot="0" flipH="0" flipV="0">
            <a:off x="8239125" y="2019300"/>
            <a:ext cx="180975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991B1B"/>
                </a:solidFill>
                <a:latin typeface="Microsoft YaHei"/>
                <a:ea typeface="Microsoft YaHei"/>
              </a:rPr>
              <a:t>C01</a:t>
            </a:r>
            <a:endParaRPr/>
          </a:p>
        </p:txBody>
      </p:sp>
      <p:sp>
        <p:nvSpPr>
          <p:cNvPr id="110" name=""/>
          <p:cNvSpPr/>
          <p:nvPr/>
        </p:nvSpPr>
        <p:spPr>
          <a:xfrm rot="0" flipH="0" flipV="0">
            <a:off x="8696325" y="1905000"/>
            <a:ext cx="666750" cy="3429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F4444"/>
            </a:solidFill>
            <a:prstDash val="solid"/>
          </a:ln>
        </p:spPr>
        <p:txBody>
          <a:bodyPr/>
          <a:p/>
        </p:txBody>
      </p:sp>
      <p:sp>
        <p:nvSpPr>
          <p:cNvPr id="111" name="" descr="{&quot;isTemplate&quot;:true,&quot;type&quot;:&quot;text&quot;}"/>
          <p:cNvSpPr txBox="1"/>
          <p:nvPr/>
        </p:nvSpPr>
        <p:spPr>
          <a:xfrm rot="0" flipH="0" flipV="0">
            <a:off x="8943975" y="2019300"/>
            <a:ext cx="180975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>
                <a:solidFill>
                  <a:srgbClr val="991B1B"/>
                </a:solidFill>
                <a:latin typeface="Microsoft YaHei"/>
                <a:ea typeface="Microsoft YaHei"/>
              </a:rPr>
              <a:t>C02</a:t>
            </a:r>
            <a:endParaRPr/>
          </a:p>
        </p:txBody>
      </p:sp>
      <p:sp>
        <p:nvSpPr>
          <p:cNvPr id="112" name=""/>
          <p:cNvSpPr/>
          <p:nvPr/>
        </p:nvSpPr>
        <p:spPr>
          <a:xfrm rot="0" flipH="0" flipV="0">
            <a:off x="609600" y="3105150"/>
            <a:ext cx="2657475" cy="1371600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113" name=""/>
          <p:cNvSpPr/>
          <p:nvPr/>
        </p:nvSpPr>
        <p:spPr>
          <a:xfrm rot="0" flipH="0" flipV="0">
            <a:off x="609600" y="3105150"/>
            <a:ext cx="2657475" cy="1371600"/>
          </a:xfrm>
          <a:custGeom>
            <a:pathLst>
              <a:path w="279" h="144">
                <a:moveTo>
                  <a:pt x="269" y="0"/>
                </a:moveTo>
                <a:cubicBezTo>
                  <a:pt x="274" y="0"/>
                  <a:pt x="278" y="4"/>
                  <a:pt x="279" y="8"/>
                </a:cubicBezTo>
                <a:cubicBezTo>
                  <a:pt x="278" y="6"/>
                  <a:pt x="276" y="4"/>
                  <a:pt x="273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69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p/>
        </p:txBody>
      </p:sp>
      <p:sp>
        <p:nvSpPr>
          <p:cNvPr id="114" name=""/>
          <p:cNvSpPr/>
          <p:nvPr/>
        </p:nvSpPr>
        <p:spPr>
          <a:xfrm rot="0" flipH="0" flipV="0">
            <a:off x="742950" y="323850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10B981">
              <a:alpha val="8235"/>
            </a:srgbClr>
          </a:solidFill>
          <a:ln/>
        </p:spPr>
        <p:txBody>
          <a:bodyPr/>
          <a:p/>
        </p:txBody>
      </p:sp>
      <p:pic>
        <p:nvPicPr>
          <p:cNvPr id="11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819150" y="3314700"/>
            <a:ext cx="152400" cy="152400"/>
          </a:xfrm>
          <a:prstGeom prst="rect">
            <a:avLst/>
          </a:prstGeom>
          <a:ln/>
        </p:spPr>
      </p:pic>
      <p:sp>
        <p:nvSpPr>
          <p:cNvPr id="116" name="" descr="{&quot;isTemplate&quot;:true,&quot;type&quot;:&quot;text&quot;}"/>
          <p:cNvSpPr txBox="1"/>
          <p:nvPr/>
        </p:nvSpPr>
        <p:spPr>
          <a:xfrm rot="0" flipH="0" flipV="0">
            <a:off x="1123950" y="3286125"/>
            <a:ext cx="5143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F2937"/>
                </a:solidFill>
                <a:latin typeface="Microsoft YaHei"/>
                <a:ea typeface="Microsoft YaHei"/>
              </a:rPr>
              <a:t>分得清</a:t>
            </a:r>
            <a:endParaRPr/>
          </a:p>
        </p:txBody>
      </p:sp>
      <p:sp>
        <p:nvSpPr>
          <p:cNvPr id="117" name="" descr="{&quot;isTemplate&quot;:true,&quot;type&quot;:&quot;text&quot;}"/>
          <p:cNvSpPr txBox="1"/>
          <p:nvPr/>
        </p:nvSpPr>
        <p:spPr>
          <a:xfrm rot="0" flipH="0" flipV="0">
            <a:off x="742950" y="3638550"/>
            <a:ext cx="2390775" cy="4476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按合格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待检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不合格分区域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相似物料分区分架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一格一料、料位固定。</a:t>
            </a:r>
            <a:endParaRPr/>
          </a:p>
        </p:txBody>
      </p:sp>
      <p:sp>
        <p:nvSpPr>
          <p:cNvPr id="118" name=""/>
          <p:cNvSpPr/>
          <p:nvPr/>
        </p:nvSpPr>
        <p:spPr>
          <a:xfrm rot="0" flipH="0" flipV="0">
            <a:off x="3381375" y="3105150"/>
            <a:ext cx="2657475" cy="1371600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119" name=""/>
          <p:cNvSpPr/>
          <p:nvPr/>
        </p:nvSpPr>
        <p:spPr>
          <a:xfrm rot="0" flipH="0" flipV="0">
            <a:off x="3381375" y="3105150"/>
            <a:ext cx="2657475" cy="1371600"/>
          </a:xfrm>
          <a:custGeom>
            <a:pathLst>
              <a:path w="279" h="144">
                <a:moveTo>
                  <a:pt x="269" y="0"/>
                </a:moveTo>
                <a:cubicBezTo>
                  <a:pt x="274" y="0"/>
                  <a:pt x="278" y="4"/>
                  <a:pt x="279" y="8"/>
                </a:cubicBezTo>
                <a:cubicBezTo>
                  <a:pt x="278" y="6"/>
                  <a:pt x="276" y="4"/>
                  <a:pt x="273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69" y="0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120" name=""/>
          <p:cNvSpPr/>
          <p:nvPr/>
        </p:nvSpPr>
        <p:spPr>
          <a:xfrm rot="0" flipH="0" flipV="0">
            <a:off x="3514725" y="323850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3B82F6">
              <a:alpha val="8235"/>
            </a:srgbClr>
          </a:solidFill>
          <a:ln/>
        </p:spPr>
        <p:txBody>
          <a:bodyPr/>
          <a:p/>
        </p:txBody>
      </p:sp>
      <p:pic>
        <p:nvPicPr>
          <p:cNvPr id="121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3590925" y="3314700"/>
            <a:ext cx="152400" cy="152400"/>
          </a:xfrm>
          <a:prstGeom prst="rect">
            <a:avLst/>
          </a:prstGeom>
          <a:ln/>
        </p:spPr>
      </p:pic>
      <p:sp>
        <p:nvSpPr>
          <p:cNvPr id="122" name="" descr="{&quot;isTemplate&quot;:true,&quot;type&quot;:&quot;text&quot;}"/>
          <p:cNvSpPr txBox="1"/>
          <p:nvPr/>
        </p:nvSpPr>
        <p:spPr>
          <a:xfrm rot="0" flipH="0" flipV="0">
            <a:off x="3895725" y="3286125"/>
            <a:ext cx="5143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F2937"/>
                </a:solidFill>
                <a:latin typeface="Microsoft YaHei"/>
                <a:ea typeface="Microsoft YaHei"/>
              </a:rPr>
              <a:t>找得到</a:t>
            </a:r>
            <a:endParaRPr/>
          </a:p>
        </p:txBody>
      </p:sp>
      <p:sp>
        <p:nvSpPr>
          <p:cNvPr id="123" name="" descr="{&quot;isTemplate&quot;:true,&quot;type&quot;:&quot;text&quot;}"/>
          <p:cNvSpPr txBox="1"/>
          <p:nvPr/>
        </p:nvSpPr>
        <p:spPr>
          <a:xfrm rot="0" flipH="0" flipV="0">
            <a:off x="3514725" y="3638550"/>
            <a:ext cx="2390775" cy="4476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账卡物一致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库存实时可查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批次信息完整登记——供应商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生产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入库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检验编号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缺一不可。</a:t>
            </a:r>
            <a:endParaRPr/>
          </a:p>
        </p:txBody>
      </p:sp>
      <p:sp>
        <p:nvSpPr>
          <p:cNvPr id="124" name=""/>
          <p:cNvSpPr/>
          <p:nvPr/>
        </p:nvSpPr>
        <p:spPr>
          <a:xfrm rot="0" flipH="0" flipV="0">
            <a:off x="6153150" y="3105150"/>
            <a:ext cx="2657475" cy="1371600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125" name=""/>
          <p:cNvSpPr/>
          <p:nvPr/>
        </p:nvSpPr>
        <p:spPr>
          <a:xfrm rot="0" flipH="0" flipV="0">
            <a:off x="6153150" y="3105150"/>
            <a:ext cx="2657475" cy="1371600"/>
          </a:xfrm>
          <a:custGeom>
            <a:pathLst>
              <a:path w="279" h="144">
                <a:moveTo>
                  <a:pt x="269" y="0"/>
                </a:moveTo>
                <a:cubicBezTo>
                  <a:pt x="274" y="0"/>
                  <a:pt x="278" y="4"/>
                  <a:pt x="279" y="8"/>
                </a:cubicBezTo>
                <a:cubicBezTo>
                  <a:pt x="278" y="6"/>
                  <a:pt x="276" y="4"/>
                  <a:pt x="273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69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126" name=""/>
          <p:cNvSpPr/>
          <p:nvPr/>
        </p:nvSpPr>
        <p:spPr>
          <a:xfrm rot="0" flipH="0" flipV="0">
            <a:off x="6286500" y="323850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F97316">
              <a:alpha val="8235"/>
            </a:srgbClr>
          </a:solidFill>
          <a:ln/>
        </p:spPr>
        <p:txBody>
          <a:bodyPr/>
          <a:p/>
        </p:txBody>
      </p:sp>
      <p:pic>
        <p:nvPicPr>
          <p:cNvPr id="127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6362700" y="3314700"/>
            <a:ext cx="152400" cy="152400"/>
          </a:xfrm>
          <a:prstGeom prst="rect">
            <a:avLst/>
          </a:prstGeom>
          <a:ln/>
        </p:spPr>
      </p:pic>
      <p:sp>
        <p:nvSpPr>
          <p:cNvPr id="128" name="" descr="{&quot;isTemplate&quot;:true,&quot;type&quot;:&quot;text&quot;}"/>
          <p:cNvSpPr txBox="1"/>
          <p:nvPr/>
        </p:nvSpPr>
        <p:spPr>
          <a:xfrm rot="0" flipH="0" flipV="0">
            <a:off x="6667500" y="3286125"/>
            <a:ext cx="685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F2937"/>
                </a:solidFill>
                <a:latin typeface="Microsoft YaHei"/>
                <a:ea typeface="Microsoft YaHei"/>
              </a:rPr>
              <a:t>先出先走</a:t>
            </a:r>
            <a:endParaRPr/>
          </a:p>
        </p:txBody>
      </p:sp>
      <p:sp>
        <p:nvSpPr>
          <p:cNvPr id="129" name="" descr="{&quot;isTemplate&quot;:true,&quot;type&quot;:&quot;text&quot;}"/>
          <p:cNvSpPr txBox="1"/>
          <p:nvPr/>
        </p:nvSpPr>
        <p:spPr>
          <a:xfrm rot="0" flipH="0" flipV="0">
            <a:off x="6286500" y="3638550"/>
            <a:ext cx="2390775" cy="6667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先进先出不能靠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自觉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",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要靠机制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: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立体库系统强配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平面库颜色标签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双货位轮换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看得见、查得清。</a:t>
            </a:r>
            <a:endParaRPr/>
          </a:p>
        </p:txBody>
      </p:sp>
      <p:sp>
        <p:nvSpPr>
          <p:cNvPr id="130" name=""/>
          <p:cNvSpPr/>
          <p:nvPr/>
        </p:nvSpPr>
        <p:spPr>
          <a:xfrm rot="0" flipH="0" flipV="0">
            <a:off x="8924925" y="3105150"/>
            <a:ext cx="2657475" cy="1371600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131" name=""/>
          <p:cNvSpPr/>
          <p:nvPr/>
        </p:nvSpPr>
        <p:spPr>
          <a:xfrm rot="0" flipH="0" flipV="0">
            <a:off x="8924925" y="3105150"/>
            <a:ext cx="2657475" cy="1371600"/>
          </a:xfrm>
          <a:custGeom>
            <a:pathLst>
              <a:path w="279" h="144">
                <a:moveTo>
                  <a:pt x="269" y="0"/>
                </a:moveTo>
                <a:cubicBezTo>
                  <a:pt x="274" y="0"/>
                  <a:pt x="278" y="4"/>
                  <a:pt x="279" y="8"/>
                </a:cubicBezTo>
                <a:cubicBezTo>
                  <a:pt x="278" y="6"/>
                  <a:pt x="276" y="4"/>
                  <a:pt x="273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69" y="0"/>
                </a:ln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p/>
        </p:txBody>
      </p:sp>
      <p:sp>
        <p:nvSpPr>
          <p:cNvPr id="132" name=""/>
          <p:cNvSpPr/>
          <p:nvPr/>
        </p:nvSpPr>
        <p:spPr>
          <a:xfrm rot="0" flipH="0" flipV="0">
            <a:off x="9058275" y="3238500"/>
            <a:ext cx="304800" cy="304800"/>
          </a:xfrm>
          <a:prstGeom prst="roundRect">
            <a:avLst>
              <a:gd name="adj" fmla="val 25000"/>
            </a:avLst>
          </a:prstGeom>
          <a:solidFill>
            <a:srgbClr val="0EA5E9">
              <a:alpha val="8235"/>
            </a:srgbClr>
          </a:solidFill>
          <a:ln/>
        </p:spPr>
        <p:txBody>
          <a:bodyPr/>
          <a:p/>
        </p:txBody>
      </p:sp>
      <p:pic>
        <p:nvPicPr>
          <p:cNvPr id="133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5"/>
              </a:ext>
            </a:extLst>
          </a:blip>
          <a:stretch>
            <a:fillRect/>
          </a:stretch>
        </p:blipFill>
        <p:spPr>
          <a:xfrm rot="0" flipH="0" flipV="0">
            <a:off x="9134475" y="3314700"/>
            <a:ext cx="152400" cy="152400"/>
          </a:xfrm>
          <a:prstGeom prst="rect">
            <a:avLst/>
          </a:prstGeom>
          <a:ln/>
        </p:spPr>
      </p:pic>
      <p:sp>
        <p:nvSpPr>
          <p:cNvPr id="134" name="" descr="{&quot;isTemplate&quot;:true,&quot;type&quot;:&quot;text&quot;}"/>
          <p:cNvSpPr txBox="1"/>
          <p:nvPr/>
        </p:nvSpPr>
        <p:spPr>
          <a:xfrm rot="0" flipH="0" flipV="0">
            <a:off x="9439275" y="3286125"/>
            <a:ext cx="685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F2937"/>
                </a:solidFill>
                <a:latin typeface="Microsoft YaHei"/>
                <a:ea typeface="Microsoft YaHei"/>
              </a:rPr>
              <a:t>环境达标</a:t>
            </a:r>
            <a:endParaRPr/>
          </a:p>
        </p:txBody>
      </p:sp>
      <p:sp>
        <p:nvSpPr>
          <p:cNvPr id="135" name="" descr="{&quot;isTemplate&quot;:true,&quot;type&quot;:&quot;text&quot;}"/>
          <p:cNvSpPr txBox="1"/>
          <p:nvPr/>
        </p:nvSpPr>
        <p:spPr>
          <a:xfrm rot="0" flipH="0" flipV="0">
            <a:off x="9058275" y="3638550"/>
            <a:ext cx="2390775" cy="4476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温湿度、洁净度、静电防护写进规范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每日记录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超限报警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效期台账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到期预警复检。</a:t>
            </a:r>
            <a:endParaRPr/>
          </a:p>
        </p:txBody>
      </p:sp>
      <p:sp>
        <p:nvSpPr>
          <p:cNvPr id="136" name="" descr="{&quot;isTemplate&quot;:true,&quot;type&quot;:&quot;text&quot;}"/>
          <p:cNvSpPr txBox="1"/>
          <p:nvPr/>
        </p:nvSpPr>
        <p:spPr>
          <a:xfrm rot="0" flipH="0" flipV="0">
            <a:off x="609600" y="65436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137" name="" descr="{&quot;isTemplate&quot;:true,&quot;type&quot;:&quot;text&quot;}"/>
          <p:cNvSpPr txBox="1"/>
          <p:nvPr/>
        </p:nvSpPr>
        <p:spPr>
          <a:xfrm rot="0" flipH="0" flipV="0">
            <a:off x="11182350" y="6543675"/>
            <a:ext cx="4000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11 / 16</a:t>
            </a:r>
            <a:endParaRPr/>
          </a:p>
        </p:txBody>
      </p:sp>
    </p:spTree>
  </p:cSld>
</p:sld>
</file>

<file path=ppt/slides/slide12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138" name="" descr="&lt;Slide style={{ width: '1280px', height: '720px', background: '#1E3A5F', position: 'relative' }}&gt;&#10;    &lt;Box style={{ position: 'absolute', top: 0, left: 0, width: '100%', height: '100%', opacity: 0.06 }}&gt;&#10;        &lt;svg width='1280' height='720' viewBox='0 0 1280 720'&gt;&#10;            {Array.from({ length: 14 }).map((_, i) =&gt; (&#10;                &lt;line key={i} x1={i * 100} y1='0' x2={i * 100 + 400} y2='720' stroke='#3B82F6' strokeWidth='1' /&gt;&#10;            ))}&#10;        &lt;/svg&gt;&#10;    &lt;/Box&gt;&#10;&#10;    &lt;Box style={{ position: 'absolute', left: 60, top: 80 }}&gt;&#10;        &lt;Text style={{&#10;            fontSize: 220,&#10;            fontWeight: 'bold',&#10;            color: 'transparent',&#10;            backgroundImage: 'linear-gradient(135deg, #F97316 0%, #FB923C 100%)',&#10;            backgroundClip: 'text',&#10;            lineHeight: 0.85,&#10;            letterSpacing: -8,&#10;        }}&gt;&#10;            05&#10;        &lt;/Text&gt;&#10;    &lt;/Box&gt;&#10;&#10;    &lt;Box style={{ position: 'absolute', right: 64, top: 64, flexDirection: 'row', alignItems: 'center', gap: 12 }}&gt;&#10;        &lt;Box style={{ width: 8, height: 8, borderRadius: '50%', background: '#F97316' }} /&gt;&#10;        &lt;Text style={{ fontSize: 14, color: '#94A3B8', letterSpacing: 4 }}&gt;CHAPTER · 05&lt;/Text&gt;&#10;    &lt;/Box&gt;&#10;&#10;    &lt;Box style={{&#10;        position: 'absolute',&#10;        right: 64, top: 280,&#10;        width: 640,&#10;        flexDirection: 'column',&#10;        alignItems: 'flex-end',&#10;    }}&gt;&#10;        &lt;Text style={{&#10;            fontSize: 48,&#10;            fontWeight: 'bold',&#10;            color: '#FFFFFF',&#10;            lineHeight: 1.2,&#10;            textAlign: 'right',&#10;            marginBottom: 24,&#10;        }}&gt;&#10;            配送 + 包装 + 闭环&#10;        &lt;/Text&gt;&#10;        &lt;Box style={{&#10;            background: 'rgba(59, 130, 246, 0.2)',&#10;            borderRight: '4px solid #3B82F6',&#10;            padding: '8px 16px',&#10;            marginBottom: 32,&#10;        }}&gt;&#10;            &lt;Text style={{ fontSize: 22, color: '#E2E8F0' }}&gt;把对的料、在对的时间、送到对的工位&lt;/Text&gt;&#10;        &lt;/Box&gt;&#10;        &lt;Text style={{&#10;            fontSize: 18,&#10;            color: '#CBD5E1',&#10;            lineHeight: 1.8,&#10;            textAlign: 'right',&#10;            maxWidth: 540,&#10;        }}&gt;&#10;            配送是物流与生产的接口,错料高发区;&lt;br /&gt;&#10;            包装与标识让产品&quot;带着身份&quot;流动;&lt;br /&gt;&#10;            &lt;span style={{ color: '#F97316', fontWeight: 'bold' }}&gt;管而不量 = 没管&lt;/span&gt;——度量与闭环决定前 4 步能否持续见效。&#10;        &lt;/Text&gt;&#10;    &lt;/Box&gt;&#10;&#10;    &lt;Box style={{ position: 'absolute', left: 64, bottom: 64, right: 64, flexDirection: 'row', alignItems: 'center', gap: 12 }}&gt;&#10;        &lt;Text style={{ fontSize: 14, color: '#94A3B8' }}&gt;05&lt;/Text&gt;&#10;        &lt;Box style={{ flex: 1, height: 4, background: 'rgba(255,255,255,0.1)', borderRadius: 2 }}&gt;&#10;            &lt;Box style={{ width: '100%', height: '100%', background: 'linear-gradient(90deg, #F97316, #FB923C)', borderRadius: 2 }} /&gt;&#10;        &lt;/Box&gt;&#10;        &lt;Text style={{ fontSize: 14, color: '#94A3B8' }}&gt;05&lt;/Text&gt;&#10;    &lt;/Box&gt;&#10;&#10;    &lt;Text style={{ position: 'absolute', right: 64, bottom: 24, fontSize: 14, color: '#94A3B8' }}&gt;12 / 16&lt;/Text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p/>
        </p:txBody>
      </p:sp>
      <p:pic>
        <p:nvPicPr>
          <p:cNvPr id="140" name=""/>
          <p:cNvPicPr>
            <a:picLocks noChangeAspect="1"/>
          </p:cNvPicPr>
          <p:nvPr/>
        </p:nvPicPr>
        <p:blipFill>
          <a:blip>
            <a:alphaModFix amt="6000"/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0" y="0"/>
            <a:ext cx="12192000" cy="6858000"/>
          </a:xfrm>
          <a:prstGeom prst="rect">
            <a:avLst/>
          </a:prstGeom>
          <a:ln/>
        </p:spPr>
      </p:pic>
      <p:sp>
        <p:nvSpPr>
          <p:cNvPr id="141" name="" descr="{&quot;isTemplate&quot;:true,&quot;type&quot;:&quot;text&quot;}"/>
          <p:cNvSpPr txBox="1"/>
          <p:nvPr/>
        </p:nvSpPr>
        <p:spPr>
          <a:xfrm rot="0" flipH="0" flipV="0">
            <a:off x="571500" y="762000"/>
            <a:ext cx="2181225" cy="2143125"/>
          </a:xfrm>
          <a:prstGeom prst="rect"/>
        </p:spPr>
        <p:txBody>
          <a:bodyPr wrap="none" lIns="0" tIns="0" rIns="0" bIns="0"/>
          <a:p>
            <a:pPr>
              <a:lnSpc>
                <a:spcPct val="85000"/>
              </a:lnSpc>
            </a:pPr>
            <a:r>
              <a:rPr lang="en-US" sz="16500" b="1" spc="-600">
                <a:gradFill>
                  <a:gsLst>
                    <a:gs pos="0">
                      <a:srgbClr val="F97316"/>
                    </a:gs>
                    <a:gs pos="100000">
                      <a:srgbClr val="FB923C"/>
                    </a:gs>
                  </a:gsLst>
                  <a:lin ang="2700000" scaled="1"/>
                </a:gra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142" name=""/>
          <p:cNvSpPr/>
          <p:nvPr/>
        </p:nvSpPr>
        <p:spPr>
          <a:xfrm rot="0" flipH="0" flipV="0">
            <a:off x="10029825" y="657225"/>
            <a:ext cx="76200" cy="76200"/>
          </a:xfrm>
          <a:custGeom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143" name="" descr="{&quot;isTemplate&quot;:true,&quot;type&quot;:&quot;text&quot;}"/>
          <p:cNvSpPr txBox="1"/>
          <p:nvPr/>
        </p:nvSpPr>
        <p:spPr>
          <a:xfrm rot="0" flipH="0" flipV="0">
            <a:off x="10220325" y="609600"/>
            <a:ext cx="13620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94A3B8"/>
                </a:solidFill>
                <a:latin typeface="Microsoft YaHei"/>
                <a:ea typeface="Microsoft YaHei"/>
              </a:rPr>
              <a:t>CHAPTER · 05</a:t>
            </a:r>
            <a:endParaRPr/>
          </a:p>
        </p:txBody>
      </p:sp>
      <p:sp>
        <p:nvSpPr>
          <p:cNvPr id="144" name="" descr="{&quot;isTemplate&quot;:true,&quot;type&quot;:&quot;text&quot;}"/>
          <p:cNvSpPr txBox="1"/>
          <p:nvPr/>
        </p:nvSpPr>
        <p:spPr>
          <a:xfrm rot="0" flipH="0" flipV="0">
            <a:off x="7791450" y="2667000"/>
            <a:ext cx="3790950" cy="666750"/>
          </a:xfrm>
          <a:prstGeom prst="rect"/>
        </p:spPr>
        <p:txBody>
          <a:bodyPr wrap="none" lIns="0" tIns="0" rIns="0" bIns="0"/>
          <a:p>
            <a:pPr algn="r">
              <a:lnSpc>
                <a:spcPct val="120000"/>
              </a:lnSpc>
            </a:pP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配送</a:t>
            </a:r>
            <a:r>
              <a:rPr lang="en-US" sz="3600" b="1">
                <a:solidFill>
                  <a:srgbClr val="FFFFFF"/>
                </a:solidFill>
                <a:latin typeface="Microsoft YaHei"/>
                <a:ea typeface="Microsoft YaHei"/>
              </a:rPr>
              <a:t> + </a:t>
            </a: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包装</a:t>
            </a:r>
            <a:r>
              <a:rPr lang="en-US" sz="3600" b="1">
                <a:solidFill>
                  <a:srgbClr val="FFFFFF"/>
                </a:solidFill>
                <a:latin typeface="Microsoft YaHei"/>
                <a:ea typeface="Microsoft YaHei"/>
              </a:rPr>
              <a:t> + </a:t>
            </a: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闭环</a:t>
            </a:r>
            <a:endParaRPr/>
          </a:p>
        </p:txBody>
      </p:sp>
      <p:sp>
        <p:nvSpPr>
          <p:cNvPr id="145" name=""/>
          <p:cNvSpPr/>
          <p:nvPr/>
        </p:nvSpPr>
        <p:spPr>
          <a:xfrm rot="0" flipH="0" flipV="0">
            <a:off x="7677150" y="3562350"/>
            <a:ext cx="3905250" cy="409575"/>
          </a:xfrm>
          <a:prstGeom prst="rect">
            <a:avLst/>
          </a:prstGeom>
          <a:solidFill>
            <a:srgbClr val="3B82F6">
              <a:alpha val="20000"/>
            </a:srgbClr>
          </a:solidFill>
          <a:ln/>
        </p:spPr>
        <p:txBody>
          <a:bodyPr/>
          <a:p/>
        </p:txBody>
      </p:sp>
      <p:sp>
        <p:nvSpPr>
          <p:cNvPr id="146" name=""/>
          <p:cNvSpPr/>
          <p:nvPr/>
        </p:nvSpPr>
        <p:spPr>
          <a:xfrm rot="0" flipH="0" flipV="0">
            <a:off x="7677150" y="3562350"/>
            <a:ext cx="3943350" cy="409575"/>
          </a:xfrm>
          <a:custGeom>
            <a:pathLst>
              <a:path w="414" h="43">
                <a:moveTo>
                  <a:pt x="410" y="0"/>
                </a:moveTo>
                <a:lnTo>
                  <a:pt x="414" y="0"/>
                </a:lnTo>
                <a:lnTo>
                  <a:pt x="414" y="43"/>
                </a:lnTo>
                <a:lnTo>
                  <a:pt x="410" y="43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147" name="" descr="{&quot;isTemplate&quot;:true,&quot;type&quot;:&quot;text&quot;}"/>
          <p:cNvSpPr txBox="1"/>
          <p:nvPr/>
        </p:nvSpPr>
        <p:spPr>
          <a:xfrm rot="0" flipH="0" flipV="0">
            <a:off x="7829550" y="3638550"/>
            <a:ext cx="35623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E2E8F0"/>
                </a:solidFill>
                <a:latin typeface="Microsoft YaHei"/>
                <a:ea typeface="Microsoft YaHei"/>
              </a:rPr>
              <a:t>把对的料、在对的时间、送到对的工位</a:t>
            </a:r>
            <a:endParaRPr/>
          </a:p>
        </p:txBody>
      </p:sp>
      <p:sp>
        <p:nvSpPr>
          <p:cNvPr id="148" name="" descr="{&quot;isTemplate&quot;:true,&quot;type&quot;:&quot;text&quot;}"/>
          <p:cNvSpPr txBox="1"/>
          <p:nvPr/>
        </p:nvSpPr>
        <p:spPr>
          <a:xfrm rot="0" flipH="0" flipV="0">
            <a:off x="7077075" y="4276725"/>
            <a:ext cx="4505325" cy="1114425"/>
          </a:xfrm>
          <a:prstGeom prst="rect"/>
        </p:spPr>
        <p:txBody>
          <a:bodyPr wrap="none" lIns="0" tIns="0" rIns="0" bIns="0"/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配送是物流与生产的接口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,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错料高发区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;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包装与标识让产品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带着身份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流动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;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 b="1">
                <a:solidFill>
                  <a:srgbClr val="F97316"/>
                </a:solidFill>
                <a:latin typeface="Microsoft YaHei"/>
                <a:ea typeface="Microsoft YaHei"/>
              </a:rPr>
              <a:t>管而不量</a:t>
            </a:r>
            <a:r>
              <a:rPr lang="en-US" sz="1350" b="1">
                <a:solidFill>
                  <a:srgbClr val="F97316"/>
                </a:solidFill>
                <a:latin typeface="Microsoft YaHei"/>
                <a:ea typeface="Microsoft YaHei"/>
              </a:rPr>
              <a:t> = </a:t>
            </a:r>
            <a:r>
              <a:rPr lang="zh-CN" sz="1350" b="1">
                <a:solidFill>
                  <a:srgbClr val="F97316"/>
                </a:solidFill>
                <a:latin typeface="Microsoft YaHei"/>
                <a:ea typeface="Microsoft YaHei"/>
              </a:rPr>
              <a:t>没管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——度量与闭环决定前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 4 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步能否持续见效。</a:t>
            </a:r>
            <a:endParaRPr/>
          </a:p>
        </p:txBody>
      </p:sp>
      <p:sp>
        <p:nvSpPr>
          <p:cNvPr id="149" name="" descr="{&quot;isTemplate&quot;:true,&quot;type&quot;:&quot;text&quot;}"/>
          <p:cNvSpPr txBox="1"/>
          <p:nvPr/>
        </p:nvSpPr>
        <p:spPr>
          <a:xfrm rot="0" flipH="0" flipV="0">
            <a:off x="6096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150" name=""/>
          <p:cNvSpPr/>
          <p:nvPr/>
        </p:nvSpPr>
        <p:spPr>
          <a:xfrm rot="0" flipH="0" flipV="0">
            <a:off x="876300" y="6153150"/>
            <a:ext cx="10439400" cy="381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151" name=""/>
          <p:cNvSpPr/>
          <p:nvPr/>
        </p:nvSpPr>
        <p:spPr>
          <a:xfrm rot="0" flipH="0" flipV="0">
            <a:off x="876300" y="6153150"/>
            <a:ext cx="10439400" cy="3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97316"/>
              </a:gs>
              <a:gs pos="100000">
                <a:srgbClr val="FB923C"/>
              </a:gs>
            </a:gsLst>
            <a:lin ang="0" scaled="1"/>
          </a:gradFill>
          <a:ln/>
        </p:spPr>
        <p:txBody>
          <a:bodyPr/>
          <a:p/>
        </p:txBody>
      </p:sp>
      <p:sp>
        <p:nvSpPr>
          <p:cNvPr id="152" name="" descr="{&quot;isTemplate&quot;:true,&quot;type&quot;:&quot;text&quot;}"/>
          <p:cNvSpPr txBox="1"/>
          <p:nvPr/>
        </p:nvSpPr>
        <p:spPr>
          <a:xfrm rot="0" flipH="0" flipV="0">
            <a:off x="114300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153" name="" descr="{&quot;isTemplate&quot;:true,&quot;type&quot;:&quot;text&quot;}"/>
          <p:cNvSpPr txBox="1"/>
          <p:nvPr/>
        </p:nvSpPr>
        <p:spPr>
          <a:xfrm rot="0" flipH="0" flipV="0">
            <a:off x="11172825" y="64674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12 / 16</a:t>
            </a:r>
            <a:endParaRPr/>
          </a:p>
        </p:txBody>
      </p:sp>
    </p:spTree>
  </p:cSld>
</p:sld>
</file>

<file path=ppt/slides/slide13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154" name="" descr="&lt;Slide style={{ width: '1280px', height: '720px', background: '#F8FAFC' }}&gt;&#10;    {/* A 区 - 标题 */}&#10;    &lt;Box style={{ padding: '40px 64px 0', flexDirection: 'row', alignItems: 'center', gap: 16 }}&gt;&#10;        &lt;Box style={{&#10;            width: 56, height: 56, borderRadius: 12,&#10;            background: 'linear-gradient(135deg, #6366F1 0%, #4F46E5 100%)',&#10;            justifyContent: 'center', alignItems: 'center',&#10;        }}&gt;&#10;            &lt;FAIcon name='truck' style={{ fill: '#FFFFFF', width: 28, height: 28 }} /&gt;&#10;        &lt;/Box&gt;&#10;        &lt;Box style={{ flex: 1 }}&gt;&#10;            &lt;Text style={{ fontSize: 14, color: '#6366F1', letterSpacing: 3, marginBottom: 4 }}&gt;STEP 03 · 配送管控&lt;/Text&gt;&#10;            &lt;Text style={{ fontSize: 30, fontWeight: 'bold', color: '#1E3A5F', lineHeight: 1.2 }}&gt;&#10;                把&quot;对的料&quot;在&quot;对的时间&quot;送到&quot;对的工位&quot;&#10;            &lt;/Text&gt;&#10;        &lt;/Box&gt;&#10;    &lt;/Box&gt;&#10;&#10;    {/* B 区 - 非对称双栏 (60:40) */}&#10;    &lt;Box style={{ padding: '32px 64px 0', flexDirection: 'row', gap: 24, flex: 1 }}&gt;&#10;        {/* 左侧 60% - 三件事 */}&#10;        &lt;Box style={{ flex: 6, gap: 14, justifyContent: 'space-between' }}&gt;&#10;            &lt;Box style={{ flexDirection: 'row', alignItems: 'center', gap: 8, marginBottom: 4 }}&gt;&#10;                &lt;Box style={{ width: 4, height: 22, background: '#6366F1', borderRadius: 2 }} /&gt;&#10;                &lt;Text style={{ fontSize: 18, fontWeight: 600, color: '#1E3A5F' }}&gt;配送三件事&lt;/Text&gt;&#10;            &lt;/Box&gt;&#10;            {[&#10;                {&#10;                    num: '1', title: '拣选防错', icon: 'check-double',&#10;                    points: ['配料单由系统按工单生成,逐项扫描核对', '物料条码 · 货位码 · 工单号 三码匹配', '小厂兜底:一单一车一标识,杜绝凭记忆配料', '拣选完成设复核环节,逐项点验、签字放行']&#10;                },&#10;                {&#10;                    num: '2', title: '上线准时', icon: 'clock',&#10;                    points: ['早到占线边场地、晚到停线等料', '推行定时定量配送,时间窗固定', '按生产计划倒推配送频次', '配送异常(缺料/错料/延迟)快速响应通道']&#10;                },&#10;                {&#10;                    num: '3', title: '线边受控', icon: 'border-all',&#10;                    points: ['线边料架定置定位,一格一料', '上线前核对批次与工单', '换型时清线确认,上批料全部撤离', '库存水位上下限——低补高警']&#10;                },&#10;            ].map((item, i) =&gt; (&#10;                &lt;Box key={i} style={{&#10;                    background: '#FFFFFF',&#10;                    borderRadius: 10,&#10;                    padding: 16,&#10;                    boxShadow: '0 2px 10px rgba(30, 58, 95, 0.06)',&#10;                    flexDirection: 'row',&#10;                    gap: 14,&#10;                    borderLeft: '3px solid #6366F1',&#10;                }}&gt;&#10;                    &lt;Box style={{&#10;                        width: 44, height: 44, borderRadius: 10,&#10;                        background: '#EEF2FF',&#10;                        justifyContent: 'center', alignItems: 'center',&#10;                        flexShrink: 0,&#10;                    }}&gt;&#10;                        &lt;FAIcon name={item.icon} style={{ fill: '#6366F1', width: 22, height: 22 }} /&gt;&#10;                    &lt;/Box&gt;&#10;                    &lt;Box style={{ flex: 1 }}&gt;&#10;                        &lt;Box style={{ flexDirection: 'row', alignItems: 'center', gap: 8, marginBottom: 6 }}&gt;&#10;                            &lt;Box style={{&#10;                                width: 22, height: 22, borderRadius: '50%',&#10;                                background: '#6366F1',&#10;                                justifyContent: 'center', alignItems: 'center',&#10;                            }}&gt;&#10;                                &lt;Text style={{ fontSize: 12, color: '#FFFFFF', fontWeight: 'bold' }}&gt;{item.num}&lt;/Text&gt;&#10;                            &lt;/Box&gt;&#10;                            &lt;Text style={{ fontSize: 16, fontWeight: 600, color: '#1F2937' }}&gt;{item.title}&lt;/Text&gt;&#10;                        &lt;/Box&gt;&#10;                        &lt;Box style={{ gap: 3 }}&gt;&#10;                            {item.points.map((p, j) =&gt; (&#10;                                &lt;Box key={j} style={{ flexDirection: 'row', alignItems: 'flex-start', gap: 6 }}&gt;&#10;                                    &lt;Box style={{ width: 4, height: 4, borderRadius: '50%', background: '#6366F1', marginTop: 8 }} /&gt;&#10;                                    &lt;Text style={{ fontSize: 12, color: '#64748B', lineHeight: 1.5, flex: 1 }}&gt;{p}&lt;/Text&gt;&#10;                                &lt;/Box&gt;&#10;                            ))}&#10;                        &lt;/Box&gt;&#10;                    &lt;/Box&gt;&#10;                &lt;/Box&gt;&#10;            ))}&#10;        &lt;/Box&gt;&#10;&#10;        {/* 右侧 40% - 时间窗示意图 */}&#10;        &lt;Box style={{&#10;            flex: 4,&#10;            background: '#FFFFFF',&#10;            borderRadius: 12,&#10;            padding: 20,&#10;            boxShadow: '0 4px 16px rgba(30, 58, 95, 0.08)',&#10;            borderTop: '4px solid #F97316',&#10;        }}&gt;&#10;            &lt;Text style={{ fontSize: 14, color: '#64748B', letterSpacing: 2, marginBottom: 12 }}&gt;配送时间窗 · 异常案例&lt;/Text&gt;&#10;&#10;            &lt;Box style={{ marginBottom: 16 }}&gt;&#10;                &lt;Text style={{ fontSize: 12, color: '#10B981', fontWeight: 600, marginBottom: 8 }}&gt;✓ 正点到达&lt;/Text&gt;&#10;                &lt;Box style={{ height: 24, background: '#F3F4F6', borderRadius: 4, position: 'relative' }}&gt;&#10;                    &lt;Box style={{ position: 'absolute', left: '40%', width: '20%', height: '100%', background: '#10B981', borderRadius: 4 }} /&gt;&#10;                    &lt;Text style={{ position: 'absolute', left: '45%', top: 6, fontSize: 10, color: '#FFFFFF', fontWeight: 600 }}&gt;时间窗&lt;/Text&gt;&#10;                &lt;/Box&gt;&#10;            &lt;/Box&gt;&#10;&#10;            &lt;Box style={{ marginBottom: 16 }}&gt;&#10;                &lt;Text style={{ fontSize: 12, color: '#DC2626', fontWeight: 600, marginBottom: 8 }}&gt;✗ 早到 = 占线边&lt;/Text&gt;&#10;                &lt;Box style={{ height: 24, background: '#F3F4F6', borderRadius: 4, position: 'relative' }}&gt;&#10;                    &lt;Box style={{ position: 'absolute', left: '5%', width: '20%', height: '100%', background: '#DC2626', borderRadius: 4 }} /&gt;&#10;                    &lt;Text style={{ position: 'absolute', left: '8%', top: 6, fontSize: 10, color: '#FFFFFF', fontWeight: 600 }}&gt;占场地&lt;/Text&gt;&#10;                &lt;/Box&gt;&#10;            &lt;/Box&gt;&#10;&#10;            &lt;Box style={{ marginBottom: 20 }}&gt;&#10;                &lt;Text style={{ fontSize: 12, color: '#DC2626', fontWeight: 600, marginBottom: 8 }}&gt;✗ 晚到 = 停线&lt;/Text&gt;&#10;                &lt;Box style={{ height: 24, background: '#F3F4F6', borderRadius: 4, position: 'relative' }}&gt;&#10;                    &lt;Box style={{ position: 'absolute', left: '75%', width: '20%', height: '100%', background: '#DC2626', borderRadius: 4 }} /&gt;&#10;                    &lt;Text style={{ position: 'absolute', left: '78%', top: 6, fontSize: 10, color: '#FFFFFF', fontWeight: 600 }}&gt;停线&lt;/Text&gt;&#10;                &lt;/Box&gt;&#10;            &lt;/Box&gt;&#10;&#10;            &lt;Box style={{&#10;                background: 'linear-gradient(135deg, #1E3A5F 0%, #2D5887 100%)',&#10;                padding: 14,&#10;                borderRadius: 8,&#10;            }}&gt;&#10;                &lt;Box style={{ flexDirection: 'row', alignItems: 'center', gap: 8, marginBottom: 8 }}&gt;&#10;                    &lt;FAIcon name='lightbulb' style={{ fill: '#F97316', width: 16, height: 16 }} /&gt;&#10;                    &lt;Text style={{ fontSize: 13, color: '#FFFFFF', fontWeight: 600 }}&gt;判断&lt;/Text&gt;&#10;                &lt;/Box&gt;&#10;                &lt;Text style={{ fontSize: 12, color: '#CBD5E1', lineHeight: 1.6 }}&gt;&#10;                    配送不是&quot;运一下就完了&quot;——&lt;br /&gt;&#10;                    &lt;span style={{ color: '#F97316', fontWeight: 600 }}&gt;时间窗固定、异常快速响应&lt;/span&gt;,才是受控的配送。&#10;                &lt;/Text&gt;&#10;            &lt;/Box&gt;&#10;        &lt;/Box&gt;&#10;    &lt;/Box&gt;&#10;&#10;    {/* C 区 */}&#10;    &lt;Box style={{ position: 'absolute', left: 64, bottom: 16, right: 64, flexDirection: 'row', justifyContent: 'space-between' }}&gt;&#10;        &lt;Text style={{ fontSize: 14, color: '#94A3B8' }}&gt;卓越质量智库 · 质量管理培训系列&lt;/Text&gt;&#10;        &lt;Text style={{ fontSize: 14, color: '#94A3B8' }}&gt;13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156" name=""/>
          <p:cNvSpPr/>
          <p:nvPr/>
        </p:nvSpPr>
        <p:spPr>
          <a:xfrm rot="0" flipH="0" flipV="0">
            <a:off x="609600" y="428625"/>
            <a:ext cx="533400" cy="533400"/>
          </a:xfrm>
          <a:prstGeom prst="roundRect">
            <a:avLst>
              <a:gd name="adj" fmla="val 21429"/>
            </a:avLst>
          </a:prstGeom>
          <a:gradFill>
            <a:gsLst>
              <a:gs pos="0">
                <a:srgbClr val="6366F1"/>
              </a:gs>
              <a:gs pos="100000">
                <a:srgbClr val="4F46E5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157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742950" y="561975"/>
            <a:ext cx="266700" cy="266700"/>
          </a:xfrm>
          <a:prstGeom prst="rect">
            <a:avLst/>
          </a:prstGeom>
          <a:ln/>
        </p:spPr>
      </p:pic>
      <p:sp>
        <p:nvSpPr>
          <p:cNvPr id="158" name="" descr="{&quot;isTemplate&quot;:true,&quot;type&quot;:&quot;text&quot;}"/>
          <p:cNvSpPr txBox="1"/>
          <p:nvPr/>
        </p:nvSpPr>
        <p:spPr>
          <a:xfrm rot="0" flipH="0" flipV="0">
            <a:off x="1295400" y="381000"/>
            <a:ext cx="102870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225">
                <a:solidFill>
                  <a:srgbClr val="6366F1"/>
                </a:solidFill>
                <a:latin typeface="Microsoft YaHei"/>
                <a:ea typeface="Microsoft YaHei"/>
              </a:rPr>
              <a:t>STEP 03 · </a:t>
            </a:r>
            <a:r>
              <a:rPr lang="zh-CN" sz="1050" spc="225">
                <a:solidFill>
                  <a:srgbClr val="6366F1"/>
                </a:solidFill>
                <a:latin typeface="Microsoft YaHei"/>
                <a:ea typeface="Microsoft YaHei"/>
              </a:rPr>
              <a:t>配送管控</a:t>
            </a:r>
            <a:endParaRPr/>
          </a:p>
        </p:txBody>
      </p:sp>
      <p:sp>
        <p:nvSpPr>
          <p:cNvPr id="159" name="" descr="{&quot;isTemplate&quot;:true,&quot;type&quot;:&quot;text&quot;}"/>
          <p:cNvSpPr txBox="1"/>
          <p:nvPr/>
        </p:nvSpPr>
        <p:spPr>
          <a:xfrm rot="0" flipH="0" flipV="0">
            <a:off x="1295400" y="581025"/>
            <a:ext cx="10287000" cy="4191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把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对的料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在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对的时间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送到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对的工位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160" name=""/>
          <p:cNvSpPr/>
          <p:nvPr/>
        </p:nvSpPr>
        <p:spPr>
          <a:xfrm rot="0" flipH="0" flipV="0">
            <a:off x="609600" y="1304925"/>
            <a:ext cx="38100" cy="209550"/>
          </a:xfrm>
          <a:prstGeom prst="roundRect">
            <a:avLst>
              <a:gd name="adj" fmla="val 50000"/>
            </a:avLst>
          </a:prstGeom>
          <a:solidFill>
            <a:srgbClr val="6366F1"/>
          </a:solidFill>
          <a:ln/>
        </p:spPr>
        <p:txBody>
          <a:bodyPr/>
          <a:p/>
        </p:txBody>
      </p:sp>
      <p:sp>
        <p:nvSpPr>
          <p:cNvPr id="161" name="" descr="{&quot;isTemplate&quot;:true,&quot;type&quot;:&quot;text&quot;}"/>
          <p:cNvSpPr txBox="1"/>
          <p:nvPr/>
        </p:nvSpPr>
        <p:spPr>
          <a:xfrm rot="0" flipH="0" flipV="0">
            <a:off x="723900" y="1304925"/>
            <a:ext cx="8572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E3A5F"/>
                </a:solidFill>
                <a:latin typeface="Microsoft YaHei"/>
                <a:ea typeface="Microsoft YaHei"/>
              </a:rPr>
              <a:t>配送三件事</a:t>
            </a:r>
            <a:endParaRPr/>
          </a:p>
        </p:txBody>
      </p:sp>
      <p:sp>
        <p:nvSpPr>
          <p:cNvPr id="162" name=""/>
          <p:cNvSpPr/>
          <p:nvPr/>
        </p:nvSpPr>
        <p:spPr>
          <a:xfrm rot="0" flipH="0" flipV="0">
            <a:off x="638175" y="1828800"/>
            <a:ext cx="6448425" cy="1495425"/>
          </a:xfrm>
          <a:prstGeom prst="roundRect">
            <a:avLst>
              <a:gd name="adj" fmla="val 6369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163" name=""/>
          <p:cNvSpPr/>
          <p:nvPr/>
        </p:nvSpPr>
        <p:spPr>
          <a:xfrm rot="0" flipH="0" flipV="0">
            <a:off x="638175" y="1828800"/>
            <a:ext cx="6448425" cy="1495425"/>
          </a:xfrm>
          <a:custGeom>
            <a:pathLst>
              <a:path w="677" h="157">
                <a:moveTo>
                  <a:pt x="9" y="0"/>
                </a:moveTo>
                <a:cubicBezTo>
                  <a:pt x="6" y="0"/>
                  <a:pt x="3" y="3"/>
                  <a:pt x="3" y="7"/>
                </a:cubicBezTo>
                <a:lnTo>
                  <a:pt x="3" y="150"/>
                </a:lnTo>
                <a:cubicBezTo>
                  <a:pt x="3" y="153"/>
                  <a:pt x="5" y="156"/>
                  <a:pt x="8" y="157"/>
                </a:cubicBezTo>
                <a:cubicBezTo>
                  <a:pt x="3" y="156"/>
                  <a:pt x="0" y="152"/>
                  <a:pt x="0" y="147"/>
                </a:cubicBezTo>
                <a:lnTo>
                  <a:pt x="0" y="10"/>
                </a:lnTo>
                <a:cubicBezTo>
                  <a:pt x="0" y="5"/>
                  <a:pt x="4" y="0"/>
                  <a:pt x="10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64" name=""/>
          <p:cNvSpPr/>
          <p:nvPr/>
        </p:nvSpPr>
        <p:spPr>
          <a:xfrm rot="0" flipH="0" flipV="0">
            <a:off x="790575" y="1981200"/>
            <a:ext cx="419100" cy="419100"/>
          </a:xfrm>
          <a:prstGeom prst="roundRect">
            <a:avLst>
              <a:gd name="adj" fmla="val 22727"/>
            </a:avLst>
          </a:prstGeom>
          <a:solidFill>
            <a:srgbClr val="EEF2FF"/>
          </a:solidFill>
          <a:ln/>
        </p:spPr>
        <p:txBody>
          <a:bodyPr/>
          <a:p/>
        </p:txBody>
      </p:sp>
      <p:pic>
        <p:nvPicPr>
          <p:cNvPr id="16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895350" y="2085975"/>
            <a:ext cx="209550" cy="209550"/>
          </a:xfrm>
          <a:prstGeom prst="rect">
            <a:avLst/>
          </a:prstGeom>
          <a:ln/>
        </p:spPr>
      </p:pic>
      <p:sp>
        <p:nvSpPr>
          <p:cNvPr id="166" name=""/>
          <p:cNvSpPr/>
          <p:nvPr/>
        </p:nvSpPr>
        <p:spPr>
          <a:xfrm rot="0" flipH="0" flipV="0">
            <a:off x="1343025" y="1981200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67" name="" descr="{&quot;isTemplate&quot;:true,&quot;type&quot;:&quot;text&quot;}"/>
          <p:cNvSpPr txBox="1"/>
          <p:nvPr/>
        </p:nvSpPr>
        <p:spPr>
          <a:xfrm rot="0" flipH="0" flipV="0">
            <a:off x="1419225" y="2019300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168" name="" descr="{&quot;isTemplate&quot;:true,&quot;type&quot;:&quot;text&quot;}"/>
          <p:cNvSpPr txBox="1"/>
          <p:nvPr/>
        </p:nvSpPr>
        <p:spPr>
          <a:xfrm rot="0" flipH="0" flipV="0">
            <a:off x="1628775" y="1990725"/>
            <a:ext cx="6096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1F2937"/>
                </a:solidFill>
                <a:latin typeface="Microsoft YaHei"/>
                <a:ea typeface="Microsoft YaHei"/>
              </a:rPr>
              <a:t>拣选防错</a:t>
            </a:r>
            <a:endParaRPr/>
          </a:p>
        </p:txBody>
      </p:sp>
      <p:sp>
        <p:nvSpPr>
          <p:cNvPr id="169" name=""/>
          <p:cNvSpPr/>
          <p:nvPr/>
        </p:nvSpPr>
        <p:spPr>
          <a:xfrm rot="0" flipH="0" flipV="0">
            <a:off x="1343025" y="23241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70" name="" descr="{&quot;isTemplate&quot;:true,&quot;type&quot;:&quot;text&quot;}"/>
          <p:cNvSpPr txBox="1"/>
          <p:nvPr/>
        </p:nvSpPr>
        <p:spPr>
          <a:xfrm rot="0" flipH="0" flipV="0">
            <a:off x="1438275" y="2247900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配料单由系统按工单生成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逐项扫描核对</a:t>
            </a:r>
            <a:endParaRPr/>
          </a:p>
        </p:txBody>
      </p:sp>
      <p:sp>
        <p:nvSpPr>
          <p:cNvPr id="171" name=""/>
          <p:cNvSpPr/>
          <p:nvPr/>
        </p:nvSpPr>
        <p:spPr>
          <a:xfrm rot="0" flipH="0" flipV="0">
            <a:off x="1343025" y="2562225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72" name="" descr="{&quot;isTemplate&quot;:true,&quot;type&quot;:&quot;text&quot;}"/>
          <p:cNvSpPr txBox="1"/>
          <p:nvPr/>
        </p:nvSpPr>
        <p:spPr>
          <a:xfrm rot="0" flipH="0" flipV="0">
            <a:off x="1438275" y="2486025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物料条码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货位码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工单号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三码匹配</a:t>
            </a:r>
            <a:endParaRPr/>
          </a:p>
        </p:txBody>
      </p:sp>
      <p:sp>
        <p:nvSpPr>
          <p:cNvPr id="173" name=""/>
          <p:cNvSpPr/>
          <p:nvPr/>
        </p:nvSpPr>
        <p:spPr>
          <a:xfrm rot="0" flipH="0" flipV="0">
            <a:off x="1343025" y="280035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74" name="" descr="{&quot;isTemplate&quot;:true,&quot;type&quot;:&quot;text&quot;}"/>
          <p:cNvSpPr txBox="1"/>
          <p:nvPr/>
        </p:nvSpPr>
        <p:spPr>
          <a:xfrm rot="0" flipH="0" flipV="0">
            <a:off x="1438275" y="2724150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小厂兜底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: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一单一车一标识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杜绝凭记忆配料</a:t>
            </a:r>
            <a:endParaRPr/>
          </a:p>
        </p:txBody>
      </p:sp>
      <p:sp>
        <p:nvSpPr>
          <p:cNvPr id="175" name=""/>
          <p:cNvSpPr/>
          <p:nvPr/>
        </p:nvSpPr>
        <p:spPr>
          <a:xfrm rot="0" flipH="0" flipV="0">
            <a:off x="1343025" y="3038475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76" name="" descr="{&quot;isTemplate&quot;:true,&quot;type&quot;:&quot;text&quot;}"/>
          <p:cNvSpPr txBox="1"/>
          <p:nvPr/>
        </p:nvSpPr>
        <p:spPr>
          <a:xfrm rot="0" flipH="0" flipV="0">
            <a:off x="1438275" y="2962275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拣选完成设复核环节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逐项点验、签字放行</a:t>
            </a:r>
            <a:endParaRPr/>
          </a:p>
        </p:txBody>
      </p:sp>
      <p:sp>
        <p:nvSpPr>
          <p:cNvPr id="177" name=""/>
          <p:cNvSpPr/>
          <p:nvPr/>
        </p:nvSpPr>
        <p:spPr>
          <a:xfrm rot="0" flipH="0" flipV="0">
            <a:off x="638175" y="3590925"/>
            <a:ext cx="6448425" cy="1495425"/>
          </a:xfrm>
          <a:prstGeom prst="roundRect">
            <a:avLst>
              <a:gd name="adj" fmla="val 6369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178" name=""/>
          <p:cNvSpPr/>
          <p:nvPr/>
        </p:nvSpPr>
        <p:spPr>
          <a:xfrm rot="0" flipH="0" flipV="0">
            <a:off x="638175" y="3590925"/>
            <a:ext cx="6448425" cy="1495425"/>
          </a:xfrm>
          <a:custGeom>
            <a:pathLst>
              <a:path w="677" h="157">
                <a:moveTo>
                  <a:pt x="9" y="0"/>
                </a:moveTo>
                <a:cubicBezTo>
                  <a:pt x="6" y="0"/>
                  <a:pt x="3" y="3"/>
                  <a:pt x="3" y="7"/>
                </a:cubicBezTo>
                <a:lnTo>
                  <a:pt x="3" y="150"/>
                </a:lnTo>
                <a:cubicBezTo>
                  <a:pt x="3" y="153"/>
                  <a:pt x="5" y="156"/>
                  <a:pt x="8" y="157"/>
                </a:cubicBezTo>
                <a:cubicBezTo>
                  <a:pt x="3" y="156"/>
                  <a:pt x="0" y="152"/>
                  <a:pt x="0" y="147"/>
                </a:cubicBezTo>
                <a:lnTo>
                  <a:pt x="0" y="10"/>
                </a:lnTo>
                <a:cubicBezTo>
                  <a:pt x="0" y="5"/>
                  <a:pt x="4" y="0"/>
                  <a:pt x="10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79" name=""/>
          <p:cNvSpPr/>
          <p:nvPr/>
        </p:nvSpPr>
        <p:spPr>
          <a:xfrm rot="0" flipH="0" flipV="0">
            <a:off x="790575" y="3743325"/>
            <a:ext cx="419100" cy="419100"/>
          </a:xfrm>
          <a:prstGeom prst="roundRect">
            <a:avLst>
              <a:gd name="adj" fmla="val 22727"/>
            </a:avLst>
          </a:prstGeom>
          <a:solidFill>
            <a:srgbClr val="EEF2FF"/>
          </a:solidFill>
          <a:ln/>
        </p:spPr>
        <p:txBody>
          <a:bodyPr/>
          <a:p/>
        </p:txBody>
      </p:sp>
      <p:pic>
        <p:nvPicPr>
          <p:cNvPr id="18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895350" y="3848100"/>
            <a:ext cx="209550" cy="209550"/>
          </a:xfrm>
          <a:prstGeom prst="rect">
            <a:avLst/>
          </a:prstGeom>
          <a:ln/>
        </p:spPr>
      </p:pic>
      <p:sp>
        <p:nvSpPr>
          <p:cNvPr id="181" name=""/>
          <p:cNvSpPr/>
          <p:nvPr/>
        </p:nvSpPr>
        <p:spPr>
          <a:xfrm rot="0" flipH="0" flipV="0">
            <a:off x="1343025" y="374332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82" name="" descr="{&quot;isTemplate&quot;:true,&quot;type&quot;:&quot;text&quot;}"/>
          <p:cNvSpPr txBox="1"/>
          <p:nvPr/>
        </p:nvSpPr>
        <p:spPr>
          <a:xfrm rot="0" flipH="0" flipV="0">
            <a:off x="1419225" y="378142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183" name="" descr="{&quot;isTemplate&quot;:true,&quot;type&quot;:&quot;text&quot;}"/>
          <p:cNvSpPr txBox="1"/>
          <p:nvPr/>
        </p:nvSpPr>
        <p:spPr>
          <a:xfrm rot="0" flipH="0" flipV="0">
            <a:off x="1628775" y="3752850"/>
            <a:ext cx="6096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1F2937"/>
                </a:solidFill>
                <a:latin typeface="Microsoft YaHei"/>
                <a:ea typeface="Microsoft YaHei"/>
              </a:rPr>
              <a:t>上线准时</a:t>
            </a:r>
            <a:endParaRPr/>
          </a:p>
        </p:txBody>
      </p:sp>
      <p:sp>
        <p:nvSpPr>
          <p:cNvPr id="184" name=""/>
          <p:cNvSpPr/>
          <p:nvPr/>
        </p:nvSpPr>
        <p:spPr>
          <a:xfrm rot="0" flipH="0" flipV="0">
            <a:off x="1343025" y="4086225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85" name="" descr="{&quot;isTemplate&quot;:true,&quot;type&quot;:&quot;text&quot;}"/>
          <p:cNvSpPr txBox="1"/>
          <p:nvPr/>
        </p:nvSpPr>
        <p:spPr>
          <a:xfrm rot="0" flipH="0" flipV="0">
            <a:off x="1438275" y="4010025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早到占线边场地、晚到停线等料</a:t>
            </a:r>
            <a:endParaRPr/>
          </a:p>
        </p:txBody>
      </p:sp>
      <p:sp>
        <p:nvSpPr>
          <p:cNvPr id="186" name=""/>
          <p:cNvSpPr/>
          <p:nvPr/>
        </p:nvSpPr>
        <p:spPr>
          <a:xfrm rot="0" flipH="0" flipV="0">
            <a:off x="1343025" y="432435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87" name="" descr="{&quot;isTemplate&quot;:true,&quot;type&quot;:&quot;text&quot;}"/>
          <p:cNvSpPr txBox="1"/>
          <p:nvPr/>
        </p:nvSpPr>
        <p:spPr>
          <a:xfrm rot="0" flipH="0" flipV="0">
            <a:off x="1438275" y="4248150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推行定时定量配送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时间窗固定</a:t>
            </a:r>
            <a:endParaRPr/>
          </a:p>
        </p:txBody>
      </p:sp>
      <p:sp>
        <p:nvSpPr>
          <p:cNvPr id="188" name=""/>
          <p:cNvSpPr/>
          <p:nvPr/>
        </p:nvSpPr>
        <p:spPr>
          <a:xfrm rot="0" flipH="0" flipV="0">
            <a:off x="1343025" y="4562475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89" name="" descr="{&quot;isTemplate&quot;:true,&quot;type&quot;:&quot;text&quot;}"/>
          <p:cNvSpPr txBox="1"/>
          <p:nvPr/>
        </p:nvSpPr>
        <p:spPr>
          <a:xfrm rot="0" flipH="0" flipV="0">
            <a:off x="1438275" y="4486275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按生产计划倒推配送频次</a:t>
            </a:r>
            <a:endParaRPr/>
          </a:p>
        </p:txBody>
      </p:sp>
      <p:sp>
        <p:nvSpPr>
          <p:cNvPr id="190" name=""/>
          <p:cNvSpPr/>
          <p:nvPr/>
        </p:nvSpPr>
        <p:spPr>
          <a:xfrm rot="0" flipH="0" flipV="0">
            <a:off x="1343025" y="48006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91" name="" descr="{&quot;isTemplate&quot;:true,&quot;type&quot;:&quot;text&quot;}"/>
          <p:cNvSpPr txBox="1"/>
          <p:nvPr/>
        </p:nvSpPr>
        <p:spPr>
          <a:xfrm rot="0" flipH="0" flipV="0">
            <a:off x="1438275" y="4724400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配送异常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(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缺料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错料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延迟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)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快速响应通道</a:t>
            </a:r>
            <a:endParaRPr/>
          </a:p>
        </p:txBody>
      </p:sp>
      <p:sp>
        <p:nvSpPr>
          <p:cNvPr id="192" name=""/>
          <p:cNvSpPr/>
          <p:nvPr/>
        </p:nvSpPr>
        <p:spPr>
          <a:xfrm rot="0" flipH="0" flipV="0">
            <a:off x="638175" y="5362575"/>
            <a:ext cx="6448425" cy="1495425"/>
          </a:xfrm>
          <a:prstGeom prst="roundRect">
            <a:avLst>
              <a:gd name="adj" fmla="val 6369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193" name=""/>
          <p:cNvSpPr/>
          <p:nvPr/>
        </p:nvSpPr>
        <p:spPr>
          <a:xfrm rot="0" flipH="0" flipV="0">
            <a:off x="638175" y="5362575"/>
            <a:ext cx="6448425" cy="1495425"/>
          </a:xfrm>
          <a:custGeom>
            <a:pathLst>
              <a:path w="677" h="157">
                <a:moveTo>
                  <a:pt x="9" y="0"/>
                </a:moveTo>
                <a:cubicBezTo>
                  <a:pt x="6" y="0"/>
                  <a:pt x="3" y="3"/>
                  <a:pt x="3" y="7"/>
                </a:cubicBezTo>
                <a:lnTo>
                  <a:pt x="3" y="150"/>
                </a:lnTo>
                <a:cubicBezTo>
                  <a:pt x="3" y="153"/>
                  <a:pt x="5" y="156"/>
                  <a:pt x="8" y="157"/>
                </a:cubicBezTo>
                <a:cubicBezTo>
                  <a:pt x="3" y="156"/>
                  <a:pt x="0" y="152"/>
                  <a:pt x="0" y="147"/>
                </a:cubicBezTo>
                <a:lnTo>
                  <a:pt x="0" y="10"/>
                </a:lnTo>
                <a:cubicBezTo>
                  <a:pt x="0" y="5"/>
                  <a:pt x="4" y="0"/>
                  <a:pt x="10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94" name=""/>
          <p:cNvSpPr/>
          <p:nvPr/>
        </p:nvSpPr>
        <p:spPr>
          <a:xfrm rot="0" flipH="0" flipV="0">
            <a:off x="790575" y="5514975"/>
            <a:ext cx="419100" cy="419100"/>
          </a:xfrm>
          <a:prstGeom prst="roundRect">
            <a:avLst>
              <a:gd name="adj" fmla="val 22727"/>
            </a:avLst>
          </a:prstGeom>
          <a:solidFill>
            <a:srgbClr val="EEF2FF"/>
          </a:solidFill>
          <a:ln/>
        </p:spPr>
        <p:txBody>
          <a:bodyPr/>
          <a:p/>
        </p:txBody>
      </p:sp>
      <p:pic>
        <p:nvPicPr>
          <p:cNvPr id="19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895350" y="5619750"/>
            <a:ext cx="209550" cy="209550"/>
          </a:xfrm>
          <a:prstGeom prst="rect">
            <a:avLst/>
          </a:prstGeom>
          <a:ln/>
        </p:spPr>
      </p:pic>
      <p:sp>
        <p:nvSpPr>
          <p:cNvPr id="196" name=""/>
          <p:cNvSpPr/>
          <p:nvPr/>
        </p:nvSpPr>
        <p:spPr>
          <a:xfrm rot="0" flipH="0" flipV="0">
            <a:off x="1343025" y="551497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197" name="" descr="{&quot;isTemplate&quot;:true,&quot;type&quot;:&quot;text&quot;}"/>
          <p:cNvSpPr txBox="1"/>
          <p:nvPr/>
        </p:nvSpPr>
        <p:spPr>
          <a:xfrm rot="0" flipH="0" flipV="0">
            <a:off x="1419225" y="555307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198" name="" descr="{&quot;isTemplate&quot;:true,&quot;type&quot;:&quot;text&quot;}"/>
          <p:cNvSpPr txBox="1"/>
          <p:nvPr/>
        </p:nvSpPr>
        <p:spPr>
          <a:xfrm rot="0" flipH="0" flipV="0">
            <a:off x="1628775" y="5524500"/>
            <a:ext cx="6096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1F2937"/>
                </a:solidFill>
                <a:latin typeface="Microsoft YaHei"/>
                <a:ea typeface="Microsoft YaHei"/>
              </a:rPr>
              <a:t>线边受控</a:t>
            </a:r>
            <a:endParaRPr/>
          </a:p>
        </p:txBody>
      </p:sp>
      <p:sp>
        <p:nvSpPr>
          <p:cNvPr id="199" name=""/>
          <p:cNvSpPr/>
          <p:nvPr/>
        </p:nvSpPr>
        <p:spPr>
          <a:xfrm rot="0" flipH="0" flipV="0">
            <a:off x="1343025" y="5857875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200" name="" descr="{&quot;isTemplate&quot;:true,&quot;type&quot;:&quot;text&quot;}"/>
          <p:cNvSpPr txBox="1"/>
          <p:nvPr/>
        </p:nvSpPr>
        <p:spPr>
          <a:xfrm rot="0" flipH="0" flipV="0">
            <a:off x="1438275" y="5781675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线边料架定置定位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一格一料</a:t>
            </a:r>
            <a:endParaRPr/>
          </a:p>
        </p:txBody>
      </p:sp>
      <p:sp>
        <p:nvSpPr>
          <p:cNvPr id="201" name=""/>
          <p:cNvSpPr/>
          <p:nvPr/>
        </p:nvSpPr>
        <p:spPr>
          <a:xfrm rot="0" flipH="0" flipV="0">
            <a:off x="1343025" y="60960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202" name="" descr="{&quot;isTemplate&quot;:true,&quot;type&quot;:&quot;text&quot;}"/>
          <p:cNvSpPr txBox="1"/>
          <p:nvPr/>
        </p:nvSpPr>
        <p:spPr>
          <a:xfrm rot="0" flipH="0" flipV="0">
            <a:off x="1438275" y="6019800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上线前核对批次与工单</a:t>
            </a:r>
            <a:endParaRPr/>
          </a:p>
        </p:txBody>
      </p:sp>
      <p:sp>
        <p:nvSpPr>
          <p:cNvPr id="203" name=""/>
          <p:cNvSpPr/>
          <p:nvPr/>
        </p:nvSpPr>
        <p:spPr>
          <a:xfrm rot="0" flipH="0" flipV="0">
            <a:off x="1343025" y="6334125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204" name="" descr="{&quot;isTemplate&quot;:true,&quot;type&quot;:&quot;text&quot;}"/>
          <p:cNvSpPr txBox="1"/>
          <p:nvPr/>
        </p:nvSpPr>
        <p:spPr>
          <a:xfrm rot="0" flipH="0" flipV="0">
            <a:off x="1438275" y="6257925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换型时清线确认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上批料全部撤离</a:t>
            </a:r>
            <a:endParaRPr/>
          </a:p>
        </p:txBody>
      </p:sp>
      <p:sp>
        <p:nvSpPr>
          <p:cNvPr id="205" name=""/>
          <p:cNvSpPr/>
          <p:nvPr/>
        </p:nvSpPr>
        <p:spPr>
          <a:xfrm rot="0" flipH="0" flipV="0">
            <a:off x="1343025" y="657225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206" name="" descr="{&quot;isTemplate&quot;:true,&quot;type&quot;:&quot;text&quot;}"/>
          <p:cNvSpPr txBox="1"/>
          <p:nvPr/>
        </p:nvSpPr>
        <p:spPr>
          <a:xfrm rot="0" flipH="0" flipV="0">
            <a:off x="1438275" y="6496050"/>
            <a:ext cx="5467350" cy="2095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库存水位上下限——低补高警</a:t>
            </a:r>
            <a:endParaRPr/>
          </a:p>
        </p:txBody>
      </p:sp>
      <p:sp>
        <p:nvSpPr>
          <p:cNvPr id="207" name=""/>
          <p:cNvSpPr/>
          <p:nvPr/>
        </p:nvSpPr>
        <p:spPr>
          <a:xfrm rot="0" flipH="0" flipV="0">
            <a:off x="7286625" y="1343025"/>
            <a:ext cx="4295775" cy="5553075"/>
          </a:xfrm>
          <a:prstGeom prst="roundRect">
            <a:avLst>
              <a:gd name="adj" fmla="val 2661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208" name=""/>
          <p:cNvSpPr/>
          <p:nvPr/>
        </p:nvSpPr>
        <p:spPr>
          <a:xfrm rot="0" flipH="0" flipV="0">
            <a:off x="7286625" y="1343025"/>
            <a:ext cx="4295775" cy="5553075"/>
          </a:xfrm>
          <a:custGeom>
            <a:pathLst>
              <a:path w="451" h="583">
                <a:moveTo>
                  <a:pt x="440" y="0"/>
                </a:moveTo>
                <a:cubicBezTo>
                  <a:pt x="445" y="0"/>
                  <a:pt x="450" y="4"/>
                  <a:pt x="451" y="10"/>
                </a:cubicBezTo>
                <a:cubicBezTo>
                  <a:pt x="450" y="6"/>
                  <a:pt x="447" y="4"/>
                  <a:pt x="443" y="4"/>
                </a:cubicBezTo>
                <a:lnTo>
                  <a:pt x="8" y="4"/>
                </a:lnTo>
                <a:cubicBezTo>
                  <a:pt x="4" y="4"/>
                  <a:pt x="1" y="7"/>
                  <a:pt x="0" y="10"/>
                </a:cubicBezTo>
                <a:cubicBezTo>
                  <a:pt x="1" y="4"/>
                  <a:pt x="6" y="0"/>
                  <a:pt x="12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209" name="" descr="{&quot;isTemplate&quot;:true,&quot;type&quot;:&quot;text&quot;}"/>
          <p:cNvSpPr txBox="1"/>
          <p:nvPr/>
        </p:nvSpPr>
        <p:spPr>
          <a:xfrm rot="0" flipH="0" flipV="0">
            <a:off x="7477125" y="1533525"/>
            <a:ext cx="39147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配送时间窗</a:t>
            </a: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异常案例</a:t>
            </a:r>
            <a:endParaRPr/>
          </a:p>
        </p:txBody>
      </p:sp>
      <p:sp>
        <p:nvSpPr>
          <p:cNvPr id="210" name="" descr="{&quot;isTemplate&quot;:true,&quot;type&quot;:&quot;text&quot;}"/>
          <p:cNvSpPr txBox="1"/>
          <p:nvPr/>
        </p:nvSpPr>
        <p:spPr>
          <a:xfrm rot="0" flipH="0" flipV="0">
            <a:off x="7477125" y="1809750"/>
            <a:ext cx="39147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10B981"/>
                </a:solidFill>
                <a:latin typeface="Microsoft YaHei"/>
                <a:ea typeface="Microsoft YaHei"/>
              </a:rPr>
              <a:t>✓ </a:t>
            </a:r>
            <a:r>
              <a:rPr lang="zh-CN" sz="900" b="1">
                <a:solidFill>
                  <a:srgbClr val="10B981"/>
                </a:solidFill>
                <a:latin typeface="Microsoft YaHei"/>
                <a:ea typeface="Microsoft YaHei"/>
              </a:rPr>
              <a:t>正点到达</a:t>
            </a:r>
            <a:endParaRPr/>
          </a:p>
        </p:txBody>
      </p:sp>
      <p:sp>
        <p:nvSpPr>
          <p:cNvPr id="211" name="" descr="{&quot;isTemplate&quot;:true,&quot;type&quot;:&quot;text&quot;}"/>
          <p:cNvSpPr txBox="1"/>
          <p:nvPr/>
        </p:nvSpPr>
        <p:spPr>
          <a:xfrm rot="0" flipH="0" flipV="0">
            <a:off x="7477125" y="2409825"/>
            <a:ext cx="39147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DC2626"/>
                </a:solidFill>
                <a:latin typeface="Microsoft YaHei"/>
                <a:ea typeface="Microsoft YaHei"/>
              </a:rPr>
              <a:t>✗ </a:t>
            </a:r>
            <a:r>
              <a:rPr lang="zh-CN" sz="900" b="1">
                <a:solidFill>
                  <a:srgbClr val="DC2626"/>
                </a:solidFill>
                <a:latin typeface="Microsoft YaHei"/>
                <a:ea typeface="Microsoft YaHei"/>
              </a:rPr>
              <a:t>早到</a:t>
            </a:r>
            <a:r>
              <a:rPr lang="en-US" sz="900" b="1">
                <a:solidFill>
                  <a:srgbClr val="DC2626"/>
                </a:solidFill>
                <a:latin typeface="Microsoft YaHei"/>
                <a:ea typeface="Microsoft YaHei"/>
              </a:rPr>
              <a:t> = </a:t>
            </a:r>
            <a:r>
              <a:rPr lang="zh-CN" sz="900" b="1">
                <a:solidFill>
                  <a:srgbClr val="DC2626"/>
                </a:solidFill>
                <a:latin typeface="Microsoft YaHei"/>
                <a:ea typeface="Microsoft YaHei"/>
              </a:rPr>
              <a:t>占线边</a:t>
            </a:r>
            <a:endParaRPr/>
          </a:p>
        </p:txBody>
      </p:sp>
      <p:sp>
        <p:nvSpPr>
          <p:cNvPr id="212" name="" descr="{&quot;isTemplate&quot;:true,&quot;type&quot;:&quot;text&quot;}"/>
          <p:cNvSpPr txBox="1"/>
          <p:nvPr/>
        </p:nvSpPr>
        <p:spPr>
          <a:xfrm rot="0" flipH="0" flipV="0">
            <a:off x="7477125" y="3009900"/>
            <a:ext cx="39147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DC2626"/>
                </a:solidFill>
                <a:latin typeface="Microsoft YaHei"/>
                <a:ea typeface="Microsoft YaHei"/>
              </a:rPr>
              <a:t>✗ </a:t>
            </a:r>
            <a:r>
              <a:rPr lang="zh-CN" sz="900" b="1">
                <a:solidFill>
                  <a:srgbClr val="DC2626"/>
                </a:solidFill>
                <a:latin typeface="Microsoft YaHei"/>
                <a:ea typeface="Microsoft YaHei"/>
              </a:rPr>
              <a:t>晚到</a:t>
            </a:r>
            <a:r>
              <a:rPr lang="en-US" sz="900" b="1">
                <a:solidFill>
                  <a:srgbClr val="DC2626"/>
                </a:solidFill>
                <a:latin typeface="Microsoft YaHei"/>
                <a:ea typeface="Microsoft YaHei"/>
              </a:rPr>
              <a:t> = </a:t>
            </a:r>
            <a:r>
              <a:rPr lang="zh-CN" sz="900" b="1">
                <a:solidFill>
                  <a:srgbClr val="DC2626"/>
                </a:solidFill>
                <a:latin typeface="Microsoft YaHei"/>
                <a:ea typeface="Microsoft YaHei"/>
              </a:rPr>
              <a:t>停线</a:t>
            </a:r>
            <a:endParaRPr/>
          </a:p>
        </p:txBody>
      </p:sp>
      <p:sp>
        <p:nvSpPr>
          <p:cNvPr id="213" name=""/>
          <p:cNvSpPr/>
          <p:nvPr/>
        </p:nvSpPr>
        <p:spPr>
          <a:xfrm rot="0" flipH="0" flipV="0">
            <a:off x="7477125" y="3648075"/>
            <a:ext cx="3914775" cy="942975"/>
          </a:xfrm>
          <a:prstGeom prst="roundRect">
            <a:avLst>
              <a:gd name="adj" fmla="val 8081"/>
            </a:avLst>
          </a:prstGeom>
          <a:gradFill>
            <a:gsLst>
              <a:gs pos="0">
                <a:srgbClr val="1E3A5F"/>
              </a:gs>
              <a:gs pos="100000">
                <a:srgbClr val="2D5887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214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5"/>
              </a:ext>
            </a:extLst>
          </a:blip>
          <a:stretch>
            <a:fillRect/>
          </a:stretch>
        </p:blipFill>
        <p:spPr>
          <a:xfrm rot="0" flipH="0" flipV="0">
            <a:off x="7610475" y="3781425"/>
            <a:ext cx="152400" cy="152400"/>
          </a:xfrm>
          <a:prstGeom prst="rect">
            <a:avLst/>
          </a:prstGeom>
          <a:ln/>
        </p:spPr>
      </p:pic>
      <p:sp>
        <p:nvSpPr>
          <p:cNvPr id="215" name="" descr="{&quot;isTemplate&quot;:true,&quot;type&quot;:&quot;text&quot;}"/>
          <p:cNvSpPr txBox="1"/>
          <p:nvPr/>
        </p:nvSpPr>
        <p:spPr>
          <a:xfrm rot="0" flipH="0" flipV="0">
            <a:off x="7839075" y="3781425"/>
            <a:ext cx="2476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 b="1">
                <a:solidFill>
                  <a:srgbClr val="FFFFFF"/>
                </a:solidFill>
                <a:latin typeface="Microsoft YaHei"/>
                <a:ea typeface="Microsoft YaHei"/>
              </a:rPr>
              <a:t>判断</a:t>
            </a:r>
            <a:endParaRPr/>
          </a:p>
        </p:txBody>
      </p:sp>
      <p:sp>
        <p:nvSpPr>
          <p:cNvPr id="216" name="" descr="{&quot;isTemplate&quot;:true,&quot;type&quot;:&quot;text&quot;}"/>
          <p:cNvSpPr txBox="1"/>
          <p:nvPr/>
        </p:nvSpPr>
        <p:spPr>
          <a:xfrm rot="0" flipH="0" flipV="0">
            <a:off x="7610475" y="4010025"/>
            <a:ext cx="3648075" cy="4476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00">
                <a:solidFill>
                  <a:srgbClr val="CBD5E1"/>
                </a:solidFill>
                <a:latin typeface="Microsoft YaHei"/>
                <a:ea typeface="Microsoft YaHei"/>
              </a:rPr>
              <a:t>配送不是</a:t>
            </a:r>
            <a:r>
              <a:rPr lang="en-US" sz="90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900">
                <a:solidFill>
                  <a:srgbClr val="CBD5E1"/>
                </a:solidFill>
                <a:latin typeface="Microsoft YaHei"/>
                <a:ea typeface="Microsoft YaHei"/>
              </a:rPr>
              <a:t>运一下就完了</a:t>
            </a:r>
            <a:r>
              <a:rPr lang="en-US" sz="900">
                <a:solidFill>
                  <a:srgbClr val="CBD5E1"/>
                </a:solidFill>
                <a:latin typeface="Microsoft YaHei"/>
                <a:ea typeface="Microsoft YaHei"/>
              </a:rPr>
              <a:t>"——</a:t>
            </a:r>
            <a:endParaRPr/>
          </a:p>
          <a:p>
            <a:pPr>
              <a:lnSpc>
                <a:spcPct val="160000"/>
              </a:lnSpc>
            </a:pPr>
            <a:r>
              <a:rPr lang="zh-CN" sz="900" b="1">
                <a:solidFill>
                  <a:srgbClr val="F97316"/>
                </a:solidFill>
                <a:latin typeface="Microsoft YaHei"/>
                <a:ea typeface="Microsoft YaHei"/>
              </a:rPr>
              <a:t>时间窗固定、异常快速响应</a:t>
            </a:r>
            <a:r>
              <a:rPr lang="en-US" sz="900">
                <a:solidFill>
                  <a:srgbClr val="CBD5E1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CBD5E1"/>
                </a:solidFill>
                <a:latin typeface="Microsoft YaHei"/>
                <a:ea typeface="Microsoft YaHei"/>
              </a:rPr>
              <a:t>才是受控的配送。</a:t>
            </a:r>
            <a:endParaRPr/>
          </a:p>
        </p:txBody>
      </p:sp>
      <p:sp>
        <p:nvSpPr>
          <p:cNvPr id="217" name=""/>
          <p:cNvSpPr/>
          <p:nvPr/>
        </p:nvSpPr>
        <p:spPr>
          <a:xfrm rot="0" flipH="0" flipV="0">
            <a:off x="7477125" y="2028825"/>
            <a:ext cx="3914775" cy="228600"/>
          </a:xfrm>
          <a:prstGeom prst="roundRect">
            <a:avLst>
              <a:gd name="adj" fmla="val 16667"/>
            </a:avLst>
          </a:prstGeom>
          <a:solidFill>
            <a:srgbClr val="F3F4F6"/>
          </a:solidFill>
          <a:ln/>
        </p:spPr>
        <p:txBody>
          <a:bodyPr/>
          <a:p/>
        </p:txBody>
      </p:sp>
      <p:sp>
        <p:nvSpPr>
          <p:cNvPr id="218" name=""/>
          <p:cNvSpPr/>
          <p:nvPr/>
        </p:nvSpPr>
        <p:spPr>
          <a:xfrm rot="0" flipH="0" flipV="0">
            <a:off x="9039225" y="2028825"/>
            <a:ext cx="790575" cy="228600"/>
          </a:xfrm>
          <a:prstGeom prst="roundRect">
            <a:avLst>
              <a:gd name="adj" fmla="val 16667"/>
            </a:avLst>
          </a:prstGeom>
          <a:solidFill>
            <a:srgbClr val="10B981"/>
          </a:solidFill>
          <a:ln/>
        </p:spPr>
        <p:txBody>
          <a:bodyPr/>
          <a:p/>
        </p:txBody>
      </p:sp>
      <p:sp>
        <p:nvSpPr>
          <p:cNvPr id="219" name="" descr="{&quot;isTemplate&quot;:true,&quot;type&quot;:&quot;text&quot;}"/>
          <p:cNvSpPr txBox="1"/>
          <p:nvPr/>
        </p:nvSpPr>
        <p:spPr>
          <a:xfrm rot="0" flipH="0" flipV="0">
            <a:off x="9239250" y="2085975"/>
            <a:ext cx="2857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FFFFFF"/>
                </a:solidFill>
                <a:latin typeface="Microsoft YaHei"/>
                <a:ea typeface="Microsoft YaHei"/>
              </a:rPr>
              <a:t>时间窗</a:t>
            </a:r>
            <a:endParaRPr/>
          </a:p>
        </p:txBody>
      </p:sp>
      <p:sp>
        <p:nvSpPr>
          <p:cNvPr id="220" name=""/>
          <p:cNvSpPr/>
          <p:nvPr/>
        </p:nvSpPr>
        <p:spPr>
          <a:xfrm rot="0" flipH="0" flipV="0">
            <a:off x="7477125" y="2628900"/>
            <a:ext cx="3914775" cy="228600"/>
          </a:xfrm>
          <a:prstGeom prst="roundRect">
            <a:avLst>
              <a:gd name="adj" fmla="val 16667"/>
            </a:avLst>
          </a:prstGeom>
          <a:solidFill>
            <a:srgbClr val="F3F4F6"/>
          </a:solidFill>
          <a:ln/>
        </p:spPr>
        <p:txBody>
          <a:bodyPr/>
          <a:p/>
        </p:txBody>
      </p:sp>
      <p:sp>
        <p:nvSpPr>
          <p:cNvPr id="221" name=""/>
          <p:cNvSpPr/>
          <p:nvPr/>
        </p:nvSpPr>
        <p:spPr>
          <a:xfrm rot="0" flipH="0" flipV="0">
            <a:off x="7677150" y="2628900"/>
            <a:ext cx="781050" cy="228600"/>
          </a:xfrm>
          <a:prstGeom prst="roundRect">
            <a:avLst>
              <a:gd name="adj" fmla="val 16667"/>
            </a:avLst>
          </a:prstGeom>
          <a:solidFill>
            <a:srgbClr val="DC2626"/>
          </a:solidFill>
          <a:ln/>
        </p:spPr>
        <p:txBody>
          <a:bodyPr/>
          <a:p/>
        </p:txBody>
      </p:sp>
      <p:sp>
        <p:nvSpPr>
          <p:cNvPr id="222" name="" descr="{&quot;isTemplate&quot;:true,&quot;type&quot;:&quot;text&quot;}"/>
          <p:cNvSpPr txBox="1"/>
          <p:nvPr/>
        </p:nvSpPr>
        <p:spPr>
          <a:xfrm rot="0" flipH="0" flipV="0">
            <a:off x="7791450" y="2686050"/>
            <a:ext cx="2857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FFFFFF"/>
                </a:solidFill>
                <a:latin typeface="Microsoft YaHei"/>
                <a:ea typeface="Microsoft YaHei"/>
              </a:rPr>
              <a:t>占场地</a:t>
            </a:r>
            <a:endParaRPr/>
          </a:p>
        </p:txBody>
      </p:sp>
      <p:sp>
        <p:nvSpPr>
          <p:cNvPr id="223" name=""/>
          <p:cNvSpPr/>
          <p:nvPr/>
        </p:nvSpPr>
        <p:spPr>
          <a:xfrm rot="0" flipH="0" flipV="0">
            <a:off x="7477125" y="3228975"/>
            <a:ext cx="3914775" cy="228600"/>
          </a:xfrm>
          <a:prstGeom prst="roundRect">
            <a:avLst>
              <a:gd name="adj" fmla="val 16667"/>
            </a:avLst>
          </a:prstGeom>
          <a:solidFill>
            <a:srgbClr val="F3F4F6"/>
          </a:solidFill>
          <a:ln/>
        </p:spPr>
        <p:txBody>
          <a:bodyPr/>
          <a:p/>
        </p:txBody>
      </p:sp>
      <p:sp>
        <p:nvSpPr>
          <p:cNvPr id="224" name=""/>
          <p:cNvSpPr/>
          <p:nvPr/>
        </p:nvSpPr>
        <p:spPr>
          <a:xfrm rot="0" flipH="0" flipV="0">
            <a:off x="10410825" y="3228975"/>
            <a:ext cx="781050" cy="228600"/>
          </a:xfrm>
          <a:prstGeom prst="roundRect">
            <a:avLst>
              <a:gd name="adj" fmla="val 16667"/>
            </a:avLst>
          </a:prstGeom>
          <a:solidFill>
            <a:srgbClr val="DC2626"/>
          </a:solidFill>
          <a:ln/>
        </p:spPr>
        <p:txBody>
          <a:bodyPr/>
          <a:p/>
        </p:txBody>
      </p:sp>
      <p:sp>
        <p:nvSpPr>
          <p:cNvPr id="225" name="" descr="{&quot;isTemplate&quot;:true,&quot;type&quot;:&quot;text&quot;}"/>
          <p:cNvSpPr txBox="1"/>
          <p:nvPr/>
        </p:nvSpPr>
        <p:spPr>
          <a:xfrm rot="0" flipH="0" flipV="0">
            <a:off x="10534650" y="3286125"/>
            <a:ext cx="1905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FFFFFF"/>
                </a:solidFill>
                <a:latin typeface="Microsoft YaHei"/>
                <a:ea typeface="Microsoft YaHei"/>
              </a:rPr>
              <a:t>停线</a:t>
            </a:r>
            <a:endParaRPr/>
          </a:p>
        </p:txBody>
      </p:sp>
      <p:sp>
        <p:nvSpPr>
          <p:cNvPr id="226" name="" descr="{&quot;isTemplate&quot;:true,&quot;type&quot;:&quot;text&quot;}"/>
          <p:cNvSpPr txBox="1"/>
          <p:nvPr/>
        </p:nvSpPr>
        <p:spPr>
          <a:xfrm rot="0" flipH="0" flipV="0">
            <a:off x="609600" y="65436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227" name="" descr="{&quot;isTemplate&quot;:true,&quot;type&quot;:&quot;text&quot;}"/>
          <p:cNvSpPr txBox="1"/>
          <p:nvPr/>
        </p:nvSpPr>
        <p:spPr>
          <a:xfrm rot="0" flipH="0" flipV="0">
            <a:off x="11172825" y="65436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13 / 16</a:t>
            </a:r>
            <a:endParaRPr/>
          </a:p>
        </p:txBody>
      </p:sp>
    </p:spTree>
  </p:cSld>
</p:sld>
</file>

<file path=ppt/slides/slide14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228" name="" descr="&lt;Slide style={{ width: '1280px', height: '720px', background: '#F8FAFC' }}&gt;&#10;    {/* A 区 - 标题 */}&#10;    &lt;Box style={{ padding: '40px 64px 0', flexDirection: 'row', alignItems: 'center', gap: 16 }}&gt;&#10;        &lt;Box style={{&#10;            width: 56, height: 56, borderRadius: 12,&#10;            background: 'linear-gradient(135deg, #8B5CF6 0%, #7C3AED 100%)',&#10;            justifyContent: 'center', alignItems: 'center',&#10;        }}&gt;&#10;            &lt;FAIcon name='tag' style={{ fill: '#FFFFFF', width: 28, height: 28 }} /&gt;&#10;        &lt;/Box&gt;&#10;        &lt;Box style={{ flex: 1 }}&gt;&#10;            &lt;Text style={{ fontSize: 14, color: '#8B5CF6', letterSpacing: 3, marginBottom: 4 }}&gt;STEP 04 · 包装与标识管控&lt;/Text&gt;&#10;            &lt;Text style={{ fontSize: 30, fontWeight: 'bold', color: '#1E3A5F', lineHeight: 1.2 }}&gt;&#10;                让产品&quot;带着身份&quot;流动&#10;            &lt;/Text&gt;&#10;        &lt;/Box&gt;&#10;    &lt;/Box&gt;&#10;&#10;    {/* B 区 - 左大图 + 右侧要点 */}&#10;    &lt;Box style={{ padding: '28px 64px 0', flexDirection: 'row', gap: 24, flex: 1 }}&gt;&#10;        {/* 左侧大图 55% - 包装验证示意 */}&#10;        &lt;Box style={{&#10;            flex: 11,&#10;            background: '#FFFFFF',&#10;            borderRadius: 12,&#10;            padding: 24,&#10;            boxShadow: '0 4px 16px rgba(30, 58, 95, 0.08)',&#10;            flexDirection: 'column',&#10;        }}&gt;&#10;            &lt;Text style={{ fontSize: 14, color: '#64748B', letterSpacing: 2, marginBottom: 12 }}&gt;三层包装 · 全程标识 · 防错追溯&lt;/Text&gt;&#10;            &lt;Box style={{ flex: 1, background: '#F5F3FF', borderRadius: 8, padding: 16, position: 'relative' }}&gt;&#10;                &lt;svg width='100%' height='340' viewBox='0 0 560 340' style={{ overflow: 'visible' }}&gt;&#10;                    {/* 外箱 */}&#10;                    &lt;rect x='30' y='40' width='500' height='240' fill='#8B5CF6' stroke='#6D28D9' strokeWidth='3' rx='6' /&gt;&#10;                    &lt;text x='280' y='270' fontSize='16' fontWeight='bold' fill='#FFFFFF' textAnchor='middle'&gt;外 箱 · 防护 + 主标识&lt;/text&gt;&#10;                    {/* 主标识 */}&#10;                    &lt;rect x='400' y='60' width='110' height='80' fill='#FFFFFF' stroke='#1E3A5F' strokeWidth='2' rx='4' /&gt;&#10;                    &lt;text x='455' y='80' fontSize='9' fill='#1E3A5F' textAnchor='middle'&gt;物料编码&lt;/text&gt;&#10;                    &lt;rect x='410' y='85' width='90' height='14' fill='#1E3A5F' /&gt;&#10;                    &lt;text x='425' y='95' fontSize='10' fontWeight='bold' fill='#FFFFFF'&gt;A-2024-0815&lt;/text&gt;&#10;                    &lt;text x='455' y='115' fontSize='8' fill='#1E3A5F' textAnchor='middle'&gt;批次号&lt;/text&gt;&#10;                    &lt;text x='455' y='130' fontSize='10' fontWeight='bold' fill='#1E3A5F' textAnchor='middle'&gt;B20240820&lt;/text&gt;&#10;&#10;                    {/* 中箱 */}&#10;                    &lt;rect x='80' y='80' width='320' height='160' fill='#A78BFA' stroke='#6D28D9' strokeWidth='2' rx='4' /&gt;&#10;                    &lt;text x='240' y='225' fontSize='13' fontWeight='bold' fill='#FFFFFF' textAnchor='middle'&gt;中 箱 · 分隔 + 缓冲&lt;/text&gt;&#10;                    &lt;rect x='400' y='170' width='60' height='50' fill='#FFFFFF' stroke='#1E3A5F' strokeWidth='1' rx='3' /&gt;&#10;                    &lt;text x='430' y='195' fontSize='8' fill='#1E3A5F' textAnchor='middle'&gt;批次&lt;/text&gt;&#10;                    &lt;text x='430' y='208' fontSize='10' fontWeight='bold' fill='#1E3A5F' textAnchor='middle'&gt;QR&lt;/text&gt;&#10;&#10;                    {/* 内包装 / 缓冲泡棉 */}&#10;                    &lt;rect x='130' y='110' width='220' height='100' fill='#DDD6FE' stroke='#6D28D9' strokeWidth='2' rx='4' /&gt;&#10;                    &lt;text x='240' y='165' fontSize='12' fontWeight='bold' fill='#5B21B6' textAnchor='middle'&gt;内包装 · 缓冲 + 独立标识&lt;/text&gt;&#10;&#10;                    {/* 防错 icon */}&#10;                    &lt;circle cx='180' cy='140' r='12' fill='#10B981' /&gt;&#10;                    &lt;text x='180' y='145' fontSize='14' fontWeight='bold' fill='#FFFFFF' textAnchor='middle'&gt;✓&lt;/text&gt;&#10;                    &lt;circle cx='300' cy='180' r='12' fill='#F97316' /&gt;&#10;                    &lt;text x='300' y='185' fontSize='14' fontWeight='bold' fill='#FFFFFF' textAnchor='middle'&gt;QR&lt;/text&gt;&#10;&#10;                    {/* 标签条 */}&#10;                    &lt;rect x='30' y='290' width='500' height='36' fill='#1E3A5F' rx='4' /&gt;&#10;                    &lt;text x='60' y='313' fontSize='13' fill='#FFFFFF'&gt;条码 / 二维码 / RFID 全程打印&lt;/text&gt;&#10;                    &lt;rect x='430' y='298' width='80' height='20' fill='#F97316' rx='3' /&gt;&#10;                    &lt;text x='470' y='312' fontSize='11' fontWeight='bold' fill='#FFFFFF' textAnchor='middle'&gt;防错&lt;/text&gt;&#10;                &lt;/svg&gt;&#10;            &lt;/Box&gt;&#10;        &lt;/Box&gt;&#10;&#10;        {/* 右侧 45% - 三要点 */}&#10;        &lt;Box style={{ flex: 9, gap: 12 }}&gt;&#10;            &lt;Box style={{ flexDirection: 'row', alignItems: 'center', gap: 8, marginBottom: 4 }}&gt;&#10;                &lt;Box style={{ width: 4, height: 22, background: '#8B5CF6', borderRadius: 2 }} /&gt;&#10;                &lt;Text style={{ fontSize: 18, fontWeight: 600, color: '#1E3A5F' }}&gt;三要点&lt;/Text&gt;&#10;            &lt;/Box&gt;&#10;            {[&#10;                {&#10;                    num: '1', title: '包装防护', icon: 'box', desc: '内/外/缓冲材料按产品特性设计,经跌落、堆码、振动验证。\n供应商变更包装 / 运输方式改变时重新验证。\n包装破损接收时单独检验,不能直接上线。',&#10;                },&#10;                {&#10;                    num: '2', title: '标识完整', icon: 'tags', desc: '每个周转单元有唯一标识:物料编码 + 批次号 + 数量 + 日期。\n标识随实物走,脱落/模糊/被覆盖视为异常,立即补标并核查批次。\n禁止&quot;无标物料&quot;流入生产线。',&#10;                },&#10;                {&#10;                    num: '3', title: '标识防错', icon: 'qrcode', desc: '用条码 / 二维码 / RFID 替代手写标识。\n标签模板统一,批次信息机器打印,杜绝&quot;手写批号看不清&quot;。\n标识完好性纳入物流日常点检。',&#10;                },&#10;            ].map((item, i) =&gt; (&#10;                &lt;Box key={i} style={{&#10;                    background: '#FFFFFF',&#10;                    borderRadius: 10,&#10;                    padding: 14,&#10;                    boxShadow: '0 2px 10px rgba(30, 58, 95, 0.06)',&#10;                    borderLeft: '4px solid #8B5CF6',&#10;                    flexDirection: 'row',&#10;                    gap: 10,&#10;                }}&gt;&#10;                    &lt;Box style={{&#10;                        width: 36, height: 36, borderRadius: 10,&#10;                        background: '#F5F3FF',&#10;                        justifyContent: 'center', alignItems: 'center',&#10;                        flexShrink: 0,&#10;                    }}&gt;&#10;                        &lt;FAIcon name={item.icon} style={{ fill: '#8B5CF6', width: 18, height: 18 }} /&gt;&#10;                    &lt;/Box&gt;&#10;                    &lt;Box style={{ flex: 1 }}&gt;&#10;                        &lt;Box style={{ flexDirection: 'row', alignItems: 'center', gap: 8, marginBottom: 4 }}&gt;&#10;                            &lt;Box style={{&#10;                                width: 22, height: 22, borderRadius: '50%',&#10;                                background: '#8B5CF6',&#10;                                justifyContent: 'center', alignItems: 'center',&#10;                            }}&gt;&#10;                                &lt;Text style={{ fontSize: 12, color: '#FFFFFF', fontWeight: 'bold' }}&gt;{item.num}&lt;/Text&gt;&#10;                            &lt;/Box&gt;&#10;                            &lt;Text style={{ fontSize: 15, fontWeight: 600, color: '#1F2937' }}&gt;{item.title}&lt;/Text&gt;&#10;                        &lt;/Box&gt;&#10;                        &lt;Text style={{ fontSize: 11.5, color: '#64748B', lineHeight: 1.6 }}&gt;&#10;                            {item.desc.split('\n').map((line, k) =&gt; &lt;Text key={k}&gt;{line}{k &lt; item.desc.split('\n').length - 1 ? &lt;br /&gt; : null}&lt;/Text&gt;)}&#10;                        &lt;/Text&gt;&#10;                    &lt;/Box&gt;&#10;                &lt;/Box&gt;&#10;            ))}&#10;        &lt;/Box&gt;&#10;    &lt;/Box&gt;&#10;&#10;    {/* C 区 */}&#10;    &lt;Box style={{ position: 'absolute', left: 64, bottom: 16, right: 64, flexDirection: 'row', justifyContent: 'space-between' }}&gt;&#10;        &lt;Text style={{ fontSize: 14, color: '#94A3B8' }}&gt;卓越质量智库 · 质量管理培训系列&lt;/Text&gt;&#10;        &lt;Text style={{ fontSize: 14, color: '#94A3B8' }}&gt;14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230" name=""/>
          <p:cNvSpPr/>
          <p:nvPr/>
        </p:nvSpPr>
        <p:spPr>
          <a:xfrm rot="0" flipH="0" flipV="0">
            <a:off x="609600" y="428625"/>
            <a:ext cx="533400" cy="533400"/>
          </a:xfrm>
          <a:prstGeom prst="roundRect">
            <a:avLst>
              <a:gd name="adj" fmla="val 21429"/>
            </a:avLst>
          </a:prstGeom>
          <a:gradFill>
            <a:gsLst>
              <a:gs pos="0">
                <a:srgbClr val="8B5CF6"/>
              </a:gs>
              <a:gs pos="100000">
                <a:srgbClr val="7C3AED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231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742950" y="561975"/>
            <a:ext cx="266700" cy="266700"/>
          </a:xfrm>
          <a:prstGeom prst="rect">
            <a:avLst/>
          </a:prstGeom>
          <a:ln/>
        </p:spPr>
      </p:pic>
      <p:sp>
        <p:nvSpPr>
          <p:cNvPr id="232" name="" descr="{&quot;isTemplate&quot;:true,&quot;type&quot;:&quot;text&quot;}"/>
          <p:cNvSpPr txBox="1"/>
          <p:nvPr/>
        </p:nvSpPr>
        <p:spPr>
          <a:xfrm rot="0" flipH="0" flipV="0">
            <a:off x="1295400" y="381000"/>
            <a:ext cx="102870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225">
                <a:solidFill>
                  <a:srgbClr val="8B5CF6"/>
                </a:solidFill>
                <a:latin typeface="Microsoft YaHei"/>
                <a:ea typeface="Microsoft YaHei"/>
              </a:rPr>
              <a:t>STEP 04 · </a:t>
            </a:r>
            <a:r>
              <a:rPr lang="zh-CN" sz="1050" spc="225">
                <a:solidFill>
                  <a:srgbClr val="8B5CF6"/>
                </a:solidFill>
                <a:latin typeface="Microsoft YaHei"/>
                <a:ea typeface="Microsoft YaHei"/>
              </a:rPr>
              <a:t>包装与标识管控</a:t>
            </a:r>
            <a:endParaRPr/>
          </a:p>
        </p:txBody>
      </p:sp>
      <p:sp>
        <p:nvSpPr>
          <p:cNvPr id="233" name="" descr="{&quot;isTemplate&quot;:true,&quot;type&quot;:&quot;text&quot;}"/>
          <p:cNvSpPr txBox="1"/>
          <p:nvPr/>
        </p:nvSpPr>
        <p:spPr>
          <a:xfrm rot="0" flipH="0" flipV="0">
            <a:off x="1295400" y="581025"/>
            <a:ext cx="10287000" cy="4191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让产品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带着身份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流动</a:t>
            </a:r>
            <a:endParaRPr/>
          </a:p>
        </p:txBody>
      </p:sp>
      <p:sp>
        <p:nvSpPr>
          <p:cNvPr id="234" name=""/>
          <p:cNvSpPr/>
          <p:nvPr/>
        </p:nvSpPr>
        <p:spPr>
          <a:xfrm rot="0" flipH="0" flipV="0">
            <a:off x="609600" y="1266825"/>
            <a:ext cx="5905500" cy="5591175"/>
          </a:xfrm>
          <a:prstGeom prst="roundRect">
            <a:avLst>
              <a:gd name="adj" fmla="val 2044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235" name="" descr="{&quot;isTemplate&quot;:true,&quot;type&quot;:&quot;text&quot;}"/>
          <p:cNvSpPr txBox="1"/>
          <p:nvPr/>
        </p:nvSpPr>
        <p:spPr>
          <a:xfrm rot="0" flipH="0" flipV="0">
            <a:off x="838200" y="1495425"/>
            <a:ext cx="54483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三层包装</a:t>
            </a: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全程标识</a:t>
            </a: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防错追溯</a:t>
            </a:r>
            <a:endParaRPr/>
          </a:p>
        </p:txBody>
      </p:sp>
      <p:sp>
        <p:nvSpPr>
          <p:cNvPr id="236" name=""/>
          <p:cNvSpPr/>
          <p:nvPr/>
        </p:nvSpPr>
        <p:spPr>
          <a:xfrm rot="0" flipH="0" flipV="0">
            <a:off x="6743700" y="1266825"/>
            <a:ext cx="38100" cy="209550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  <p:txBody>
          <a:bodyPr/>
          <a:p/>
        </p:txBody>
      </p:sp>
      <p:sp>
        <p:nvSpPr>
          <p:cNvPr id="237" name="" descr="{&quot;isTemplate&quot;:true,&quot;type&quot;:&quot;text&quot;}"/>
          <p:cNvSpPr txBox="1"/>
          <p:nvPr/>
        </p:nvSpPr>
        <p:spPr>
          <a:xfrm rot="0" flipH="0" flipV="0">
            <a:off x="6858000" y="1266825"/>
            <a:ext cx="5143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E3A5F"/>
                </a:solidFill>
                <a:latin typeface="Microsoft YaHei"/>
                <a:ea typeface="Microsoft YaHei"/>
              </a:rPr>
              <a:t>三要点</a:t>
            </a:r>
            <a:endParaRPr/>
          </a:p>
        </p:txBody>
      </p:sp>
      <p:sp>
        <p:nvSpPr>
          <p:cNvPr id="238" name=""/>
          <p:cNvSpPr/>
          <p:nvPr/>
        </p:nvSpPr>
        <p:spPr>
          <a:xfrm rot="0" flipH="0" flipV="0">
            <a:off x="6781800" y="1628775"/>
            <a:ext cx="4838700" cy="1152525"/>
          </a:xfrm>
          <a:prstGeom prst="roundRect">
            <a:avLst>
              <a:gd name="adj" fmla="val 8264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239" name=""/>
          <p:cNvSpPr/>
          <p:nvPr/>
        </p:nvSpPr>
        <p:spPr>
          <a:xfrm rot="0" flipH="0" flipV="0">
            <a:off x="6781800" y="1628775"/>
            <a:ext cx="4838700" cy="1152525"/>
          </a:xfrm>
          <a:custGeom>
            <a:pathLst>
              <a:path w="508" h="121">
                <a:moveTo>
                  <a:pt x="9" y="0"/>
                </a:moveTo>
                <a:cubicBezTo>
                  <a:pt x="6" y="0"/>
                  <a:pt x="4" y="3"/>
                  <a:pt x="4" y="6"/>
                </a:cubicBezTo>
                <a:lnTo>
                  <a:pt x="4" y="115"/>
                </a:lnTo>
                <a:cubicBezTo>
                  <a:pt x="4" y="118"/>
                  <a:pt x="6" y="120"/>
                  <a:pt x="9" y="121"/>
                </a:cubicBezTo>
                <a:cubicBezTo>
                  <a:pt x="4" y="120"/>
                  <a:pt x="0" y="116"/>
                  <a:pt x="0" y="111"/>
                </a:cubicBezTo>
                <a:lnTo>
                  <a:pt x="0" y="10"/>
                </a:lnTo>
                <a:cubicBezTo>
                  <a:pt x="0" y="5"/>
                  <a:pt x="4" y="0"/>
                  <a:pt x="10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sp>
        <p:nvSpPr>
          <p:cNvPr id="240" name=""/>
          <p:cNvSpPr/>
          <p:nvPr/>
        </p:nvSpPr>
        <p:spPr>
          <a:xfrm rot="0" flipH="0" flipV="0">
            <a:off x="6915150" y="1762125"/>
            <a:ext cx="342900" cy="342900"/>
          </a:xfrm>
          <a:prstGeom prst="roundRect">
            <a:avLst>
              <a:gd name="adj" fmla="val 27778"/>
            </a:avLst>
          </a:prstGeom>
          <a:solidFill>
            <a:srgbClr val="F5F3FF"/>
          </a:solidFill>
          <a:ln/>
        </p:spPr>
        <p:txBody>
          <a:bodyPr/>
          <a:p/>
        </p:txBody>
      </p:sp>
      <p:pic>
        <p:nvPicPr>
          <p:cNvPr id="241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7000875" y="1847850"/>
            <a:ext cx="171450" cy="171450"/>
          </a:xfrm>
          <a:prstGeom prst="rect">
            <a:avLst/>
          </a:prstGeom>
          <a:ln/>
        </p:spPr>
      </p:pic>
      <p:sp>
        <p:nvSpPr>
          <p:cNvPr id="242" name=""/>
          <p:cNvSpPr/>
          <p:nvPr/>
        </p:nvSpPr>
        <p:spPr>
          <a:xfrm rot="0" flipH="0" flipV="0">
            <a:off x="7353300" y="176212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sp>
        <p:nvSpPr>
          <p:cNvPr id="243" name="" descr="{&quot;isTemplate&quot;:true,&quot;type&quot;:&quot;text&quot;}"/>
          <p:cNvSpPr txBox="1"/>
          <p:nvPr/>
        </p:nvSpPr>
        <p:spPr>
          <a:xfrm rot="0" flipH="0" flipV="0">
            <a:off x="7429500" y="180022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244" name="" descr="{&quot;isTemplate&quot;:true,&quot;type&quot;:&quot;text&quot;}"/>
          <p:cNvSpPr txBox="1"/>
          <p:nvPr/>
        </p:nvSpPr>
        <p:spPr>
          <a:xfrm rot="0" flipH="0" flipV="0">
            <a:off x="7639050" y="1781175"/>
            <a:ext cx="571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包装防护</a:t>
            </a:r>
            <a:endParaRPr/>
          </a:p>
        </p:txBody>
      </p:sp>
      <p:sp>
        <p:nvSpPr>
          <p:cNvPr id="245" name="" descr="{&quot;isTemplate&quot;:true,&quot;type&quot;:&quot;text&quot;}"/>
          <p:cNvSpPr txBox="1"/>
          <p:nvPr/>
        </p:nvSpPr>
        <p:spPr>
          <a:xfrm rot="0" flipH="0" flipV="0">
            <a:off x="7353300" y="2009775"/>
            <a:ext cx="4095750" cy="6381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内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外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缓冲材料按产品特性设计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经跌落、堆码、振动验证。</a:t>
            </a:r>
            <a:endParaRPr/>
          </a:p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供应商变更包装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运输方式改变时重新验证。</a:t>
            </a:r>
            <a:endParaRPr/>
          </a:p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包装破损接收时单独检验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不能直接上线。</a:t>
            </a:r>
            <a:endParaRPr/>
          </a:p>
        </p:txBody>
      </p:sp>
      <p:sp>
        <p:nvSpPr>
          <p:cNvPr id="246" name=""/>
          <p:cNvSpPr/>
          <p:nvPr/>
        </p:nvSpPr>
        <p:spPr>
          <a:xfrm rot="0" flipH="0" flipV="0">
            <a:off x="6781800" y="2895600"/>
            <a:ext cx="4838700" cy="1152525"/>
          </a:xfrm>
          <a:prstGeom prst="roundRect">
            <a:avLst>
              <a:gd name="adj" fmla="val 8264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247" name=""/>
          <p:cNvSpPr/>
          <p:nvPr/>
        </p:nvSpPr>
        <p:spPr>
          <a:xfrm rot="0" flipH="0" flipV="0">
            <a:off x="6781800" y="2895600"/>
            <a:ext cx="4838700" cy="1152525"/>
          </a:xfrm>
          <a:custGeom>
            <a:pathLst>
              <a:path w="508" h="121">
                <a:moveTo>
                  <a:pt x="9" y="0"/>
                </a:moveTo>
                <a:cubicBezTo>
                  <a:pt x="6" y="0"/>
                  <a:pt x="4" y="3"/>
                  <a:pt x="4" y="6"/>
                </a:cubicBezTo>
                <a:lnTo>
                  <a:pt x="4" y="115"/>
                </a:lnTo>
                <a:cubicBezTo>
                  <a:pt x="4" y="118"/>
                  <a:pt x="6" y="120"/>
                  <a:pt x="9" y="121"/>
                </a:cubicBezTo>
                <a:cubicBezTo>
                  <a:pt x="4" y="120"/>
                  <a:pt x="0" y="116"/>
                  <a:pt x="0" y="111"/>
                </a:cubicBezTo>
                <a:lnTo>
                  <a:pt x="0" y="10"/>
                </a:lnTo>
                <a:cubicBezTo>
                  <a:pt x="0" y="5"/>
                  <a:pt x="4" y="0"/>
                  <a:pt x="10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sp>
        <p:nvSpPr>
          <p:cNvPr id="248" name=""/>
          <p:cNvSpPr/>
          <p:nvPr/>
        </p:nvSpPr>
        <p:spPr>
          <a:xfrm rot="0" flipH="0" flipV="0">
            <a:off x="6915150" y="3028950"/>
            <a:ext cx="342900" cy="342900"/>
          </a:xfrm>
          <a:prstGeom prst="roundRect">
            <a:avLst>
              <a:gd name="adj" fmla="val 27778"/>
            </a:avLst>
          </a:prstGeom>
          <a:solidFill>
            <a:srgbClr val="F5F3FF"/>
          </a:solidFill>
          <a:ln/>
        </p:spPr>
        <p:txBody>
          <a:bodyPr/>
          <a:p/>
        </p:txBody>
      </p:sp>
      <p:pic>
        <p:nvPicPr>
          <p:cNvPr id="249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7000875" y="3114675"/>
            <a:ext cx="171450" cy="171450"/>
          </a:xfrm>
          <a:prstGeom prst="rect">
            <a:avLst/>
          </a:prstGeom>
          <a:ln/>
        </p:spPr>
      </p:pic>
      <p:sp>
        <p:nvSpPr>
          <p:cNvPr id="250" name=""/>
          <p:cNvSpPr/>
          <p:nvPr/>
        </p:nvSpPr>
        <p:spPr>
          <a:xfrm rot="0" flipH="0" flipV="0">
            <a:off x="7353300" y="3028950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sp>
        <p:nvSpPr>
          <p:cNvPr id="251" name="" descr="{&quot;isTemplate&quot;:true,&quot;type&quot;:&quot;text&quot;}"/>
          <p:cNvSpPr txBox="1"/>
          <p:nvPr/>
        </p:nvSpPr>
        <p:spPr>
          <a:xfrm rot="0" flipH="0" flipV="0">
            <a:off x="7429500" y="3067050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252" name="" descr="{&quot;isTemplate&quot;:true,&quot;type&quot;:&quot;text&quot;}"/>
          <p:cNvSpPr txBox="1"/>
          <p:nvPr/>
        </p:nvSpPr>
        <p:spPr>
          <a:xfrm rot="0" flipH="0" flipV="0">
            <a:off x="7639050" y="3048000"/>
            <a:ext cx="571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标识完整</a:t>
            </a:r>
            <a:endParaRPr/>
          </a:p>
        </p:txBody>
      </p:sp>
      <p:sp>
        <p:nvSpPr>
          <p:cNvPr id="253" name="" descr="{&quot;isTemplate&quot;:true,&quot;type&quot;:&quot;text&quot;}"/>
          <p:cNvSpPr txBox="1"/>
          <p:nvPr/>
        </p:nvSpPr>
        <p:spPr>
          <a:xfrm rot="0" flipH="0" flipV="0">
            <a:off x="7353300" y="3276600"/>
            <a:ext cx="4095750" cy="6381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每个周转单元有唯一标识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: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物料编码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批次号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数量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 + 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日期。</a:t>
            </a:r>
            <a:endParaRPr/>
          </a:p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标识随实物走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脱落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模糊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/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被覆盖视为异常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立即补标并核查批次。</a:t>
            </a:r>
            <a:endParaRPr/>
          </a:p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禁止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无标物料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流入生产线。</a:t>
            </a:r>
            <a:endParaRPr/>
          </a:p>
        </p:txBody>
      </p:sp>
      <p:sp>
        <p:nvSpPr>
          <p:cNvPr id="254" name=""/>
          <p:cNvSpPr/>
          <p:nvPr/>
        </p:nvSpPr>
        <p:spPr>
          <a:xfrm rot="0" flipH="0" flipV="0">
            <a:off x="6781800" y="4162425"/>
            <a:ext cx="4838700" cy="1152525"/>
          </a:xfrm>
          <a:prstGeom prst="roundRect">
            <a:avLst>
              <a:gd name="adj" fmla="val 8264"/>
            </a:avLst>
          </a:prstGeom>
          <a:solidFill>
            <a:srgbClr val="FFFFFF"/>
          </a:solidFill>
          <a:ln/>
          <a:effectLst>
            <a:outerShdw blurRad="9525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255" name=""/>
          <p:cNvSpPr/>
          <p:nvPr/>
        </p:nvSpPr>
        <p:spPr>
          <a:xfrm rot="0" flipH="0" flipV="0">
            <a:off x="6781800" y="4162425"/>
            <a:ext cx="4838700" cy="1152525"/>
          </a:xfrm>
          <a:custGeom>
            <a:pathLst>
              <a:path w="508" h="121">
                <a:moveTo>
                  <a:pt x="9" y="0"/>
                </a:moveTo>
                <a:cubicBezTo>
                  <a:pt x="6" y="0"/>
                  <a:pt x="4" y="3"/>
                  <a:pt x="4" y="6"/>
                </a:cubicBezTo>
                <a:lnTo>
                  <a:pt x="4" y="115"/>
                </a:lnTo>
                <a:cubicBezTo>
                  <a:pt x="4" y="118"/>
                  <a:pt x="6" y="120"/>
                  <a:pt x="9" y="121"/>
                </a:cubicBezTo>
                <a:cubicBezTo>
                  <a:pt x="4" y="120"/>
                  <a:pt x="0" y="116"/>
                  <a:pt x="0" y="111"/>
                </a:cubicBezTo>
                <a:lnTo>
                  <a:pt x="0" y="10"/>
                </a:lnTo>
                <a:cubicBezTo>
                  <a:pt x="0" y="5"/>
                  <a:pt x="4" y="0"/>
                  <a:pt x="10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sp>
        <p:nvSpPr>
          <p:cNvPr id="256" name=""/>
          <p:cNvSpPr/>
          <p:nvPr/>
        </p:nvSpPr>
        <p:spPr>
          <a:xfrm rot="0" flipH="0" flipV="0">
            <a:off x="6915150" y="4295775"/>
            <a:ext cx="342900" cy="342900"/>
          </a:xfrm>
          <a:prstGeom prst="roundRect">
            <a:avLst>
              <a:gd name="adj" fmla="val 27778"/>
            </a:avLst>
          </a:prstGeom>
          <a:solidFill>
            <a:srgbClr val="F5F3FF"/>
          </a:solidFill>
          <a:ln/>
        </p:spPr>
        <p:txBody>
          <a:bodyPr/>
          <a:p/>
        </p:txBody>
      </p:sp>
      <p:pic>
        <p:nvPicPr>
          <p:cNvPr id="257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7000875" y="4381500"/>
            <a:ext cx="171450" cy="171450"/>
          </a:xfrm>
          <a:prstGeom prst="rect">
            <a:avLst/>
          </a:prstGeom>
          <a:ln/>
        </p:spPr>
      </p:pic>
      <p:sp>
        <p:nvSpPr>
          <p:cNvPr id="258" name=""/>
          <p:cNvSpPr/>
          <p:nvPr/>
        </p:nvSpPr>
        <p:spPr>
          <a:xfrm rot="0" flipH="0" flipV="0">
            <a:off x="7353300" y="429577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sp>
        <p:nvSpPr>
          <p:cNvPr id="259" name="" descr="{&quot;isTemplate&quot;:true,&quot;type&quot;:&quot;text&quot;}"/>
          <p:cNvSpPr txBox="1"/>
          <p:nvPr/>
        </p:nvSpPr>
        <p:spPr>
          <a:xfrm rot="0" flipH="0" flipV="0">
            <a:off x="7429500" y="433387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260" name="" descr="{&quot;isTemplate&quot;:true,&quot;type&quot;:&quot;text&quot;}"/>
          <p:cNvSpPr txBox="1"/>
          <p:nvPr/>
        </p:nvSpPr>
        <p:spPr>
          <a:xfrm rot="0" flipH="0" flipV="0">
            <a:off x="7639050" y="4314825"/>
            <a:ext cx="571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标识防错</a:t>
            </a:r>
            <a:endParaRPr/>
          </a:p>
        </p:txBody>
      </p:sp>
      <p:sp>
        <p:nvSpPr>
          <p:cNvPr id="261" name="" descr="{&quot;isTemplate&quot;:true,&quot;type&quot;:&quot;text&quot;}"/>
          <p:cNvSpPr txBox="1"/>
          <p:nvPr/>
        </p:nvSpPr>
        <p:spPr>
          <a:xfrm rot="0" flipH="0" flipV="0">
            <a:off x="7353300" y="4543425"/>
            <a:ext cx="4095750" cy="6381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用条码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二维码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 / RFID 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替代手写标识。</a:t>
            </a:r>
            <a:endParaRPr/>
          </a:p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标签模板统一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批次信息机器打印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杜绝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手写批号看不清</a:t>
            </a:r>
            <a:r>
              <a:rPr lang="en-US" sz="863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。</a:t>
            </a:r>
            <a:endParaRPr/>
          </a:p>
          <a:p>
            <a:pPr>
              <a:lnSpc>
                <a:spcPct val="160000"/>
              </a:lnSpc>
            </a:pPr>
            <a:r>
              <a:rPr lang="zh-CN" sz="863">
                <a:solidFill>
                  <a:srgbClr val="64748B"/>
                </a:solidFill>
                <a:latin typeface="Microsoft YaHei"/>
                <a:ea typeface="Microsoft YaHei"/>
              </a:rPr>
              <a:t>标识完好性纳入物流日常点检。</a:t>
            </a:r>
            <a:endParaRPr/>
          </a:p>
        </p:txBody>
      </p:sp>
      <p:sp>
        <p:nvSpPr>
          <p:cNvPr id="262" name=""/>
          <p:cNvSpPr/>
          <p:nvPr/>
        </p:nvSpPr>
        <p:spPr>
          <a:xfrm rot="0" flipH="0" flipV="0">
            <a:off x="838200" y="1771650"/>
            <a:ext cx="5448300" cy="4857750"/>
          </a:xfrm>
          <a:prstGeom prst="roundRect">
            <a:avLst>
              <a:gd name="adj" fmla="val 1569"/>
            </a:avLst>
          </a:prstGeom>
          <a:solidFill>
            <a:srgbClr val="F5F3FF"/>
          </a:solidFill>
          <a:ln/>
        </p:spPr>
        <p:txBody>
          <a:bodyPr/>
          <a:p/>
        </p:txBody>
      </p:sp>
      <p:pic>
        <p:nvPicPr>
          <p:cNvPr id="263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5"/>
              </a:ext>
            </a:extLst>
          </a:blip>
          <a:stretch>
            <a:fillRect/>
          </a:stretch>
        </p:blipFill>
        <p:spPr>
          <a:xfrm rot="0" flipH="0" flipV="0">
            <a:off x="990600" y="1924050"/>
            <a:ext cx="5143500" cy="3238500"/>
          </a:xfrm>
          <a:prstGeom prst="rect">
            <a:avLst/>
          </a:prstGeom>
          <a:ln/>
        </p:spPr>
      </p:pic>
      <p:sp>
        <p:nvSpPr>
          <p:cNvPr id="264" name="" descr="{&quot;isTemplate&quot;:true,&quot;type&quot;:&quot;text&quot;}"/>
          <p:cNvSpPr txBox="1"/>
          <p:nvPr/>
        </p:nvSpPr>
        <p:spPr>
          <a:xfrm rot="0" flipH="0" flipV="0">
            <a:off x="609600" y="65436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265" name="" descr="{&quot;isTemplate&quot;:true,&quot;type&quot;:&quot;text&quot;}"/>
          <p:cNvSpPr txBox="1"/>
          <p:nvPr/>
        </p:nvSpPr>
        <p:spPr>
          <a:xfrm rot="0" flipH="0" flipV="0">
            <a:off x="11172825" y="65436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14 / 16</a:t>
            </a:r>
            <a:endParaRPr/>
          </a:p>
        </p:txBody>
      </p:sp>
    </p:spTree>
  </p:cSld>
</p:sld>
</file>

<file path=ppt/slides/slide15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266" name="" descr="&lt;Slide style={{ width: '1280px', height: '720px', background: '#F8FAFC' }}&gt;&#10;    {/* A 区 - 标题 */}&#10;    &lt;Box style={{ padding: '40px 64px 0', flexDirection: 'row', alignItems: 'center', gap: 16 }}&gt;&#10;        &lt;Box style={{&#10;            width: 56, height: 56, borderRadius: 12,&#10;            background: 'linear-gradient(135deg, #F97316 0%, #EA580C 100%)',&#10;            justifyContent: 'center', alignItems: 'center',&#10;        }}&gt;&#10;            &lt;FAIcon name='chart-line' style={{ fill: '#FFFFFF', width: 28, height: 28 }} /&gt;&#10;        &lt;/Box&gt;&#10;        &lt;Box style={{ flex: 1 }}&gt;&#10;            &lt;Text style={{ fontSize: 14, color: '#F97316', letterSpacing: 3, marginBottom: 4 }}&gt;STEP 05 · 度量与闭环&lt;/Text&gt;&#10;            &lt;Text style={{ fontSize: 30, fontWeight: 'bold', color: '#1E3A5F', lineHeight: 1.2 }}&gt;&#10;                物流质量也要&quot;算账&quot;&#10;            &lt;/Text&gt;&#10;        &lt;/Box&gt;&#10;    &lt;/Box&gt;&#10;&#10;    {/* B 区 - 5个KPI + 闭环机制 */}&#10;    &lt;Box style={{ padding: '24px 64px 0', gap: 14, flex: 1 }}&gt;&#10;        {/* 上方 5 个巨型 KPI */}&#10;        &lt;Box style={{ flexDirection: 'row', gap: 10 }}&gt;&#10;            {[&#10;                { metric: '0', unit: '次', title: '错料次数', desc: '拣选配送环节错发错配', target: '目标 = 0', color: '#F97316' },&#10;                { metric: '≥ 95', unit: '%', title: '先进先出执行率', desc: '抽查执行情况,低于 95% 查机制', target: '基线 95%', color: '#3B82F6' },&#10;                { metric: '100', unit: '%', title: '追溯成功率', desc: '随机抽在制品,3 分钟说清批次/来源/状态', target: '目标 100%', color: '#10B981' },&#10;                { metric: '100', unit: '%', title: '配送准时率', desc: '物料按时间窗到达线边', target: '目标 100%', color: '#6366F1' },&#10;                { metric: '≤ 0.5', unit: '%', title: '货损率', desc: '搬运 / 仓储损伤件数占总流转量', target: '基线 0.5%', color: '#8B5CF6' },&#10;            ].map((kpi, i) =&gt; (&#10;                &lt;Box key={i} style={{&#10;                    flex: 1,&#10;                    background: '#FFFFFF',&#10;                    borderRadius: 10,&#10;                    padding: '14px 12px',&#10;                    alignItems: 'center',&#10;                    boxShadow: '0 4px 12px rgba(30, 58, 95, 0.08)',&#10;                    borderTop: `4px solid ${kpi.color}`,&#10;                }}&gt;&#10;                    &lt;Text style={{ fontSize: 11, color: '#64748B', marginBottom: 6, letterSpacing: 1 }}&gt;{kpi.title}&lt;/Text&gt;&#10;                    &lt;Box style={{ flexDirection: 'row', alignItems: 'baseline', gap: 2 }}&gt;&#10;                        &lt;Text style={{ fontSize: 40, fontWeight: 'bold', color: kpi.color, lineHeight: 1, letterSpacing: -1 }}&gt;{kpi.metric}&lt;/Text&gt;&#10;                        &lt;Text style={{ fontSize: 16, color: kpi.color, fontWeight: 600 }}&gt;{kpi.unit}&lt;/Text&gt;&#10;                    &lt;/Box&gt;&#10;                    &lt;Text style={{ fontSize: 10, color: '#94A3B8', textAlign: 'center', marginTop: 4, lineHeight: 1.4 }}&gt;{kpi.desc}&lt;/Text&gt;&#10;                    &lt;Box style={{ marginTop: 8, background: `${kpi.color}15`, padding: '3px 8px', borderRadius: 4 }}&gt;&#10;                        &lt;Text style={{ fontSize: 10, color: kpi.color, fontWeight: 600 }}&gt;{kpi.target}&lt;/Text&gt;&#10;                    &lt;/Box&gt;&#10;                &lt;/Box&gt;&#10;            ))}&#10;        &lt;/Box&gt;&#10;&#10;        {/* 下方闭环机制 - PDCA */}&#10;        &lt;Box style={{ flexDirection: 'row', gap: 16, marginTop: 8 }}&gt;&#10;            {/* PDCA 闭环图 */}&#10;            &lt;Box style={{&#10;                flex: 6,&#10;                background: '#FFFFFF',&#10;                borderRadius: 12,&#10;                padding: 18,&#10;                boxShadow: '0 4px 16px rgba(30, 58, 95, 0.08)',&#10;            }}&gt;&#10;                &lt;Text style={{ fontSize: 14, color: '#64748B', letterSpacing: 2, marginBottom: 12 }}&gt;PDCA 闭环机制 · 物流专项&lt;/Text&gt;&#10;                &lt;Box style={{ flexDirection: 'row', alignItems: 'center', gap: 8 }}&gt;&#10;                    {[&#10;                        { label: '发现', sub: '指标异常', color: '#3B82F6', icon: 'eye' },&#10;                        { label: '分析', sub: '根因追查', color: '#6366F1', icon: 'search' },&#10;                        { label: '对策', sub: '机制改善', color: '#F97316', icon: 'wrench' },&#10;                        { label: '验证', sub: '效果跟踪', color: '#10B981', icon: 'check-circle' },&#10;                    ].map((step, i, arr) =&gt; (&#10;                        &lt;Box key={i} style={{ flexDirection: 'row', alignItems: 'center', flex: 1 }}&gt;&#10;                            &lt;Box style={{&#10;                                flex: 1,&#10;                                background: `linear-gradient(135deg, ${step.color} 0%, ${step.color}DD 100%)`,&#10;                                borderRadius: 8,&#10;                                padding: '10px 8px',&#10;                                alignItems: 'center',&#10;                            }}&gt;&#10;                                &lt;FAIcon name={step.icon} style={{ fill: '#FFFFFF', width: 20, height: 20, marginBottom: 4 }} /&gt;&#10;                                &lt;Text style={{ fontSize: 14, color: '#FFFFFF', fontWeight: 600 }}&gt;{step.label}&lt;/Text&gt;&#10;                                &lt;Text style={{ fontSize: 10, color: 'rgba(255,255,255,0.85)' }}&gt;{step.sub}&lt;/Text&gt;&#10;                            &lt;/Box&gt;&#10;                            {i &lt; arr.length - 1 &amp;&amp; (&#10;                                &lt;Box style={{ padding: '0 4px' }}&gt;&#10;                                    &lt;FAIcon name='chevron-right' style={{ fill: '#CBD5E1', width: 14, height: 14 }} /&gt;&#10;                                &lt;/Box&gt;&#10;                            )}&#10;                        &lt;/Box&gt;&#10;                    ))}&#10;                &lt;/Box&gt;&#10;                &lt;Text style={{ fontSize: 12, color: '#64748B', marginTop: 14, lineHeight: 1.6, textAlign: 'center' }}&gt;&#10;                    物流异常(磕碰 / 错料 / 标识丢失)与产线质量异常&lt;span style={{ color: '#F97316', fontWeight: 600 }}&gt;同等对待&lt;/span&gt;——&#10;                    分析根因、制定对策、验证效果;每月一次物流专项审核,纳入绩效考核。&#10;                &lt;/Text&gt;&#10;            &lt;/Box&gt;&#10;&#10;            {/* 右侧关键金句 */}&#10;            &lt;Box style={{&#10;                flex: 4,&#10;                background: 'linear-gradient(135deg, #1E3A5F 0%, #2D5887 100%)',&#10;                borderRadius: 12,&#10;                padding: 24,&#10;                justifyContent: 'center',&#10;            }}&gt;&#10;                &lt;Text style={{ fontSize: 14, color: '#94A3B8', letterSpacing: 4, marginBottom: 16 }}&gt;CLOSURE&lt;/Text&gt;&#10;                &lt;Text style={{ fontSize: 22, color: '#FFFFFF', fontWeight: 600, lineHeight: 1.5, marginBottom: 16 }}&gt;&#10;                    &quot;管而不量&lt;span style={{ color: '#F97316' }}&gt;等于没管&lt;/span&gt;&quot;&#10;                &lt;/Text&gt;&#10;                &lt;Text style={{ fontSize: 14, color: '#CBD5E1', lineHeight: 1.7 }}&gt;&#10;                    指标之外,要有闭环机制——&lt;br /&gt;&#10;                    不是&quot;出了事骂一顿搬运工&quot;&lt;br /&gt;&#10;                    就翻篇。&#10;                &lt;/Text&gt;&#10;                &lt;Box style={{&#10;                    marginTop: 16, padding: '8px 12px',&#10;                    background: 'rgba(249, 115, 22, 0.15)',&#10;                    borderLeft: '3px solid #F97316',&#10;                    borderRadius: 4,&#10;                }}&gt;&#10;                    &lt;Text style={{ fontSize: 12, color: '#FFFFFF', lineHeight: 1.6 }}&gt;&#10;                        物流质量改进要走&lt;br /&gt;&#10;                        &lt;span style={{ color: '#F97316', fontWeight: 600 }}&gt;发现—分析—对策—验证&lt;/span&gt; 的循环。&#10;                    &lt;/Text&gt;&#10;                &lt;/Box&gt;&#10;            &lt;/Box&gt;&#10;        &lt;/Box&gt;&#10;    &lt;/Box&gt;&#10;&#10;    {/* C 区 */}&#10;    &lt;Box style={{ position: 'absolute', left: 64, bottom: 16, right: 64, flexDirection: 'row', justifyContent: 'space-between' }}&gt;&#10;        &lt;Text style={{ fontSize: 14, color: '#94A3B8' }}&gt;卓越质量智库 · 质量管理培训系列&lt;/Text&gt;&#10;        &lt;Text style={{ fontSize: 14, color: '#94A3B8' }}&gt;15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268" name=""/>
          <p:cNvSpPr/>
          <p:nvPr/>
        </p:nvSpPr>
        <p:spPr>
          <a:xfrm rot="0" flipH="0" flipV="0">
            <a:off x="609600" y="428625"/>
            <a:ext cx="533400" cy="533400"/>
          </a:xfrm>
          <a:prstGeom prst="roundRect">
            <a:avLst>
              <a:gd name="adj" fmla="val 21429"/>
            </a:avLst>
          </a:prstGeom>
          <a:gradFill>
            <a:gsLst>
              <a:gs pos="0">
                <a:srgbClr val="F97316"/>
              </a:gs>
              <a:gs pos="100000">
                <a:srgbClr val="EA580C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269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742950" y="561975"/>
            <a:ext cx="266700" cy="266700"/>
          </a:xfrm>
          <a:prstGeom prst="rect">
            <a:avLst/>
          </a:prstGeom>
          <a:ln/>
        </p:spPr>
      </p:pic>
      <p:sp>
        <p:nvSpPr>
          <p:cNvPr id="270" name="" descr="{&quot;isTemplate&quot;:true,&quot;type&quot;:&quot;text&quot;}"/>
          <p:cNvSpPr txBox="1"/>
          <p:nvPr/>
        </p:nvSpPr>
        <p:spPr>
          <a:xfrm rot="0" flipH="0" flipV="0">
            <a:off x="1295400" y="381000"/>
            <a:ext cx="102870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225">
                <a:solidFill>
                  <a:srgbClr val="F97316"/>
                </a:solidFill>
                <a:latin typeface="Microsoft YaHei"/>
                <a:ea typeface="Microsoft YaHei"/>
              </a:rPr>
              <a:t>STEP 05 · </a:t>
            </a:r>
            <a:r>
              <a:rPr lang="zh-CN" sz="1050" spc="225">
                <a:solidFill>
                  <a:srgbClr val="F97316"/>
                </a:solidFill>
                <a:latin typeface="Microsoft YaHei"/>
                <a:ea typeface="Microsoft YaHei"/>
              </a:rPr>
              <a:t>度量与闭环</a:t>
            </a:r>
            <a:endParaRPr/>
          </a:p>
        </p:txBody>
      </p:sp>
      <p:sp>
        <p:nvSpPr>
          <p:cNvPr id="271" name="" descr="{&quot;isTemplate&quot;:true,&quot;type&quot;:&quot;text&quot;}"/>
          <p:cNvSpPr txBox="1"/>
          <p:nvPr/>
        </p:nvSpPr>
        <p:spPr>
          <a:xfrm rot="0" flipH="0" flipV="0">
            <a:off x="1295400" y="581025"/>
            <a:ext cx="10287000" cy="4191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物流质量也要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250" b="1">
                <a:solidFill>
                  <a:srgbClr val="1E3A5F"/>
                </a:solidFill>
                <a:latin typeface="Microsoft YaHei"/>
                <a:ea typeface="Microsoft YaHei"/>
              </a:rPr>
              <a:t>算账</a:t>
            </a:r>
            <a:r>
              <a:rPr lang="en-US" sz="225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272" name=""/>
          <p:cNvSpPr/>
          <p:nvPr/>
        </p:nvSpPr>
        <p:spPr>
          <a:xfrm rot="0" flipH="0" flipV="0">
            <a:off x="609600" y="1266825"/>
            <a:ext cx="2114550" cy="1400175"/>
          </a:xfrm>
          <a:prstGeom prst="roundRect">
            <a:avLst>
              <a:gd name="adj" fmla="val 6803"/>
            </a:avLst>
          </a:prstGeom>
          <a:solidFill>
            <a:srgbClr val="FFFFFF"/>
          </a:solidFill>
          <a:ln/>
          <a:effectLst>
            <a:outerShdw blurRad="1143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273" name=""/>
          <p:cNvSpPr/>
          <p:nvPr/>
        </p:nvSpPr>
        <p:spPr>
          <a:xfrm rot="0" flipH="0" flipV="0">
            <a:off x="609600" y="1266825"/>
            <a:ext cx="2114550" cy="1400175"/>
          </a:xfrm>
          <a:custGeom>
            <a:pathLst>
              <a:path w="222" h="147">
                <a:moveTo>
                  <a:pt x="212" y="0"/>
                </a:moveTo>
                <a:cubicBezTo>
                  <a:pt x="217" y="0"/>
                  <a:pt x="221" y="4"/>
                  <a:pt x="222" y="8"/>
                </a:cubicBezTo>
                <a:cubicBezTo>
                  <a:pt x="221" y="6"/>
                  <a:pt x="219" y="4"/>
                  <a:pt x="216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12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274" name="" descr="{&quot;isTemplate&quot;:true,&quot;type&quot;:&quot;text&quot;}"/>
          <p:cNvSpPr txBox="1"/>
          <p:nvPr/>
        </p:nvSpPr>
        <p:spPr>
          <a:xfrm rot="0" flipH="0" flipV="0">
            <a:off x="1438275" y="1400175"/>
            <a:ext cx="4572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 spc="75">
                <a:solidFill>
                  <a:srgbClr val="64748B"/>
                </a:solidFill>
                <a:latin typeface="Microsoft YaHei"/>
                <a:ea typeface="Microsoft YaHei"/>
              </a:rPr>
              <a:t>错料次数</a:t>
            </a:r>
            <a:endParaRPr/>
          </a:p>
        </p:txBody>
      </p:sp>
      <p:sp>
        <p:nvSpPr>
          <p:cNvPr id="275" name="" descr="{&quot;isTemplate&quot;:true,&quot;type&quot;:&quot;text&quot;}"/>
          <p:cNvSpPr txBox="1"/>
          <p:nvPr/>
        </p:nvSpPr>
        <p:spPr>
          <a:xfrm rot="0" flipH="0" flipV="0">
            <a:off x="1476375" y="1590675"/>
            <a:ext cx="20955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F97316"/>
                </a:solidFill>
                <a:latin typeface="Microsoft YaHei"/>
                <a:ea typeface="Microsoft YaHei"/>
              </a:rPr>
              <a:t>0</a:t>
            </a:r>
            <a:endParaRPr/>
          </a:p>
        </p:txBody>
      </p:sp>
      <p:sp>
        <p:nvSpPr>
          <p:cNvPr id="276" name="" descr="{&quot;isTemplate&quot;:true,&quot;type&quot;:&quot;text&quot;}"/>
          <p:cNvSpPr txBox="1"/>
          <p:nvPr/>
        </p:nvSpPr>
        <p:spPr>
          <a:xfrm rot="0" flipH="0" flipV="0">
            <a:off x="1704975" y="1590675"/>
            <a:ext cx="1524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F97316"/>
                </a:solidFill>
                <a:latin typeface="Microsoft YaHei"/>
                <a:ea typeface="Microsoft YaHei"/>
              </a:rPr>
              <a:t>次</a:t>
            </a:r>
            <a:endParaRPr/>
          </a:p>
        </p:txBody>
      </p:sp>
      <p:sp>
        <p:nvSpPr>
          <p:cNvPr id="277" name="" descr="{&quot;isTemplate&quot;:true,&quot;type&quot;:&quot;text&quot;}"/>
          <p:cNvSpPr txBox="1"/>
          <p:nvPr/>
        </p:nvSpPr>
        <p:spPr>
          <a:xfrm rot="0" flipH="0" flipV="0">
            <a:off x="1190625" y="2085975"/>
            <a:ext cx="952500" cy="161925"/>
          </a:xfrm>
          <a:prstGeom prst="rect"/>
        </p:spPr>
        <p:txBody>
          <a:bodyPr wrap="none" lIns="0" tIns="0" rIns="0" bIns="0"/>
          <a:p>
            <a:pPr algn="ctr">
              <a:lnSpc>
                <a:spcPct val="140000"/>
              </a:lnSpc>
            </a:pP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拣选配送环节错发错配</a:t>
            </a:r>
            <a:endParaRPr/>
          </a:p>
        </p:txBody>
      </p:sp>
      <p:sp>
        <p:nvSpPr>
          <p:cNvPr id="278" name=""/>
          <p:cNvSpPr/>
          <p:nvPr/>
        </p:nvSpPr>
        <p:spPr>
          <a:xfrm rot="0" flipH="0" flipV="0">
            <a:off x="1419225" y="2324100"/>
            <a:ext cx="504825" cy="171450"/>
          </a:xfrm>
          <a:prstGeom prst="roundRect">
            <a:avLst>
              <a:gd name="adj" fmla="val 22222"/>
            </a:avLst>
          </a:prstGeom>
          <a:solidFill>
            <a:srgbClr val="F97316">
              <a:alpha val="8235"/>
            </a:srgbClr>
          </a:solidFill>
          <a:ln/>
        </p:spPr>
        <p:txBody>
          <a:bodyPr/>
          <a:p/>
        </p:txBody>
      </p:sp>
      <p:sp>
        <p:nvSpPr>
          <p:cNvPr id="279" name="" descr="{&quot;isTemplate&quot;:true,&quot;type&quot;:&quot;text&quot;}"/>
          <p:cNvSpPr txBox="1"/>
          <p:nvPr/>
        </p:nvSpPr>
        <p:spPr>
          <a:xfrm rot="0" flipH="0" flipV="0">
            <a:off x="1495425" y="2352675"/>
            <a:ext cx="352425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F97316"/>
                </a:solidFill>
                <a:latin typeface="Microsoft YaHei"/>
                <a:ea typeface="Microsoft YaHei"/>
              </a:rPr>
              <a:t>目标</a:t>
            </a:r>
            <a:r>
              <a:rPr lang="en-US" sz="750" b="1">
                <a:solidFill>
                  <a:srgbClr val="F97316"/>
                </a:solidFill>
                <a:latin typeface="Microsoft YaHei"/>
                <a:ea typeface="Microsoft YaHei"/>
              </a:rPr>
              <a:t> = 0</a:t>
            </a:r>
            <a:endParaRPr/>
          </a:p>
        </p:txBody>
      </p:sp>
      <p:sp>
        <p:nvSpPr>
          <p:cNvPr id="280" name=""/>
          <p:cNvSpPr/>
          <p:nvPr/>
        </p:nvSpPr>
        <p:spPr>
          <a:xfrm rot="0" flipH="0" flipV="0">
            <a:off x="2819400" y="1266825"/>
            <a:ext cx="2124075" cy="1400175"/>
          </a:xfrm>
          <a:prstGeom prst="roundRect">
            <a:avLst>
              <a:gd name="adj" fmla="val 6803"/>
            </a:avLst>
          </a:prstGeom>
          <a:solidFill>
            <a:srgbClr val="FFFFFF"/>
          </a:solidFill>
          <a:ln/>
          <a:effectLst>
            <a:outerShdw blurRad="1143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281" name=""/>
          <p:cNvSpPr/>
          <p:nvPr/>
        </p:nvSpPr>
        <p:spPr>
          <a:xfrm rot="0" flipH="0" flipV="0">
            <a:off x="2819400" y="1266825"/>
            <a:ext cx="2124075" cy="1400175"/>
          </a:xfrm>
          <a:custGeom>
            <a:pathLst>
              <a:path w="223" h="147">
                <a:moveTo>
                  <a:pt x="213" y="0"/>
                </a:moveTo>
                <a:cubicBezTo>
                  <a:pt x="218" y="0"/>
                  <a:pt x="222" y="4"/>
                  <a:pt x="223" y="8"/>
                </a:cubicBezTo>
                <a:cubicBezTo>
                  <a:pt x="222" y="6"/>
                  <a:pt x="220" y="4"/>
                  <a:pt x="217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13" y="0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282" name="" descr="{&quot;isTemplate&quot;:true,&quot;type&quot;:&quot;text&quot;}"/>
          <p:cNvSpPr txBox="1"/>
          <p:nvPr/>
        </p:nvSpPr>
        <p:spPr>
          <a:xfrm rot="0" flipH="0" flipV="0">
            <a:off x="3486150" y="1400175"/>
            <a:ext cx="800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 spc="75">
                <a:solidFill>
                  <a:srgbClr val="64748B"/>
                </a:solidFill>
                <a:latin typeface="Microsoft YaHei"/>
                <a:ea typeface="Microsoft YaHei"/>
              </a:rPr>
              <a:t>先进先出执行率</a:t>
            </a:r>
            <a:endParaRPr/>
          </a:p>
        </p:txBody>
      </p:sp>
      <p:sp>
        <p:nvSpPr>
          <p:cNvPr id="283" name="" descr="{&quot;isTemplate&quot;:true,&quot;type&quot;:&quot;text&quot;}"/>
          <p:cNvSpPr txBox="1"/>
          <p:nvPr/>
        </p:nvSpPr>
        <p:spPr>
          <a:xfrm rot="0" flipH="0" flipV="0">
            <a:off x="3448050" y="1590675"/>
            <a:ext cx="70485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3B82F6"/>
                </a:solidFill>
                <a:latin typeface="Microsoft YaHei"/>
                <a:ea typeface="Microsoft YaHei"/>
              </a:rPr>
              <a:t>≥ 95</a:t>
            </a:r>
            <a:endParaRPr/>
          </a:p>
        </p:txBody>
      </p:sp>
      <p:sp>
        <p:nvSpPr>
          <p:cNvPr id="284" name="" descr="{&quot;isTemplate&quot;:true,&quot;type&quot;:&quot;text&quot;}"/>
          <p:cNvSpPr txBox="1"/>
          <p:nvPr/>
        </p:nvSpPr>
        <p:spPr>
          <a:xfrm rot="0" flipH="0" flipV="0">
            <a:off x="4171950" y="1590675"/>
            <a:ext cx="14287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3B82F6"/>
                </a:solidFill>
                <a:latin typeface="Microsoft YaHei"/>
                <a:ea typeface="Microsoft YaHei"/>
              </a:rPr>
              <a:t>%</a:t>
            </a:r>
            <a:endParaRPr/>
          </a:p>
        </p:txBody>
      </p:sp>
      <p:sp>
        <p:nvSpPr>
          <p:cNvPr id="285" name="" descr="{&quot;isTemplate&quot;:true,&quot;type&quot;:&quot;text&quot;}"/>
          <p:cNvSpPr txBox="1"/>
          <p:nvPr/>
        </p:nvSpPr>
        <p:spPr>
          <a:xfrm rot="0" flipH="0" flipV="0">
            <a:off x="3219450" y="2085975"/>
            <a:ext cx="1323975" cy="161925"/>
          </a:xfrm>
          <a:prstGeom prst="rect"/>
        </p:spPr>
        <p:txBody>
          <a:bodyPr wrap="none" lIns="0" tIns="0" rIns="0" bIns="0"/>
          <a:p>
            <a:pPr algn="ctr">
              <a:lnSpc>
                <a:spcPct val="140000"/>
              </a:lnSpc>
            </a:pP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抽查执行情况</a:t>
            </a:r>
            <a:r>
              <a:rPr lang="en-US" sz="750">
                <a:solidFill>
                  <a:srgbClr val="94A3B8"/>
                </a:solidFill>
                <a:latin typeface="Microsoft YaHei"/>
                <a:ea typeface="Microsoft YaHei"/>
              </a:rPr>
              <a:t>,</a:t>
            </a: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低于</a:t>
            </a:r>
            <a:r>
              <a:rPr lang="en-US" sz="750">
                <a:solidFill>
                  <a:srgbClr val="94A3B8"/>
                </a:solidFill>
                <a:latin typeface="Microsoft YaHei"/>
                <a:ea typeface="Microsoft YaHei"/>
              </a:rPr>
              <a:t> 95% </a:t>
            </a: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查机制</a:t>
            </a:r>
            <a:endParaRPr/>
          </a:p>
        </p:txBody>
      </p:sp>
      <p:sp>
        <p:nvSpPr>
          <p:cNvPr id="286" name=""/>
          <p:cNvSpPr/>
          <p:nvPr/>
        </p:nvSpPr>
        <p:spPr>
          <a:xfrm rot="0" flipH="0" flipV="0">
            <a:off x="3600450" y="2324100"/>
            <a:ext cx="561975" cy="171450"/>
          </a:xfrm>
          <a:prstGeom prst="roundRect">
            <a:avLst>
              <a:gd name="adj" fmla="val 22222"/>
            </a:avLst>
          </a:prstGeom>
          <a:solidFill>
            <a:srgbClr val="3B82F6">
              <a:alpha val="8235"/>
            </a:srgbClr>
          </a:solidFill>
          <a:ln/>
        </p:spPr>
        <p:txBody>
          <a:bodyPr/>
          <a:p/>
        </p:txBody>
      </p:sp>
      <p:sp>
        <p:nvSpPr>
          <p:cNvPr id="287" name="" descr="{&quot;isTemplate&quot;:true,&quot;type&quot;:&quot;text&quot;}"/>
          <p:cNvSpPr txBox="1"/>
          <p:nvPr/>
        </p:nvSpPr>
        <p:spPr>
          <a:xfrm rot="0" flipH="0" flipV="0">
            <a:off x="3676650" y="2352675"/>
            <a:ext cx="409575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3B82F6"/>
                </a:solidFill>
                <a:latin typeface="Microsoft YaHei"/>
                <a:ea typeface="Microsoft YaHei"/>
              </a:rPr>
              <a:t>基线</a:t>
            </a:r>
            <a:r>
              <a:rPr lang="en-US" sz="750" b="1">
                <a:solidFill>
                  <a:srgbClr val="3B82F6"/>
                </a:solidFill>
                <a:latin typeface="Microsoft YaHei"/>
                <a:ea typeface="Microsoft YaHei"/>
              </a:rPr>
              <a:t> 95%</a:t>
            </a:r>
            <a:endParaRPr/>
          </a:p>
        </p:txBody>
      </p:sp>
      <p:sp>
        <p:nvSpPr>
          <p:cNvPr id="288" name=""/>
          <p:cNvSpPr/>
          <p:nvPr/>
        </p:nvSpPr>
        <p:spPr>
          <a:xfrm rot="0" flipH="0" flipV="0">
            <a:off x="5038725" y="1266825"/>
            <a:ext cx="2114550" cy="1400175"/>
          </a:xfrm>
          <a:prstGeom prst="roundRect">
            <a:avLst>
              <a:gd name="adj" fmla="val 6803"/>
            </a:avLst>
          </a:prstGeom>
          <a:solidFill>
            <a:srgbClr val="FFFFFF"/>
          </a:solidFill>
          <a:ln/>
          <a:effectLst>
            <a:outerShdw blurRad="1143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289" name=""/>
          <p:cNvSpPr/>
          <p:nvPr/>
        </p:nvSpPr>
        <p:spPr>
          <a:xfrm rot="0" flipH="0" flipV="0">
            <a:off x="5038725" y="1266825"/>
            <a:ext cx="2114550" cy="1400175"/>
          </a:xfrm>
          <a:custGeom>
            <a:pathLst>
              <a:path w="222" h="147">
                <a:moveTo>
                  <a:pt x="212" y="0"/>
                </a:moveTo>
                <a:cubicBezTo>
                  <a:pt x="217" y="0"/>
                  <a:pt x="221" y="4"/>
                  <a:pt x="222" y="8"/>
                </a:cubicBezTo>
                <a:cubicBezTo>
                  <a:pt x="221" y="6"/>
                  <a:pt x="219" y="4"/>
                  <a:pt x="216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12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p/>
        </p:txBody>
      </p:sp>
      <p:sp>
        <p:nvSpPr>
          <p:cNvPr id="290" name="" descr="{&quot;isTemplate&quot;:true,&quot;type&quot;:&quot;text&quot;}"/>
          <p:cNvSpPr txBox="1"/>
          <p:nvPr/>
        </p:nvSpPr>
        <p:spPr>
          <a:xfrm rot="0" flipH="0" flipV="0">
            <a:off x="5810250" y="1400175"/>
            <a:ext cx="5715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 spc="75">
                <a:solidFill>
                  <a:srgbClr val="64748B"/>
                </a:solidFill>
                <a:latin typeface="Microsoft YaHei"/>
                <a:ea typeface="Microsoft YaHei"/>
              </a:rPr>
              <a:t>追溯成功率</a:t>
            </a:r>
            <a:endParaRPr/>
          </a:p>
        </p:txBody>
      </p:sp>
      <p:sp>
        <p:nvSpPr>
          <p:cNvPr id="291" name="" descr="{&quot;isTemplate&quot;:true,&quot;type&quot;:&quot;text&quot;}"/>
          <p:cNvSpPr txBox="1"/>
          <p:nvPr/>
        </p:nvSpPr>
        <p:spPr>
          <a:xfrm rot="0" flipH="0" flipV="0">
            <a:off x="5715000" y="1590675"/>
            <a:ext cx="6096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10B981"/>
                </a:solidFill>
                <a:latin typeface="Microsoft YaHei"/>
                <a:ea typeface="Microsoft YaHei"/>
              </a:rPr>
              <a:t>100</a:t>
            </a:r>
            <a:endParaRPr/>
          </a:p>
        </p:txBody>
      </p:sp>
      <p:sp>
        <p:nvSpPr>
          <p:cNvPr id="292" name="" descr="{&quot;isTemplate&quot;:true,&quot;type&quot;:&quot;text&quot;}"/>
          <p:cNvSpPr txBox="1"/>
          <p:nvPr/>
        </p:nvSpPr>
        <p:spPr>
          <a:xfrm rot="0" flipH="0" flipV="0">
            <a:off x="6343650" y="1590675"/>
            <a:ext cx="14287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10B981"/>
                </a:solidFill>
                <a:latin typeface="Microsoft YaHei"/>
                <a:ea typeface="Microsoft YaHei"/>
              </a:rPr>
              <a:t>%</a:t>
            </a:r>
            <a:endParaRPr/>
          </a:p>
        </p:txBody>
      </p:sp>
      <p:sp>
        <p:nvSpPr>
          <p:cNvPr id="293" name="" descr="{&quot;isTemplate&quot;:true,&quot;type&quot;:&quot;text&quot;}"/>
          <p:cNvSpPr txBox="1"/>
          <p:nvPr/>
        </p:nvSpPr>
        <p:spPr>
          <a:xfrm rot="0" flipH="0" flipV="0">
            <a:off x="5257800" y="2085975"/>
            <a:ext cx="1685925" cy="161925"/>
          </a:xfrm>
          <a:prstGeom prst="rect"/>
        </p:spPr>
        <p:txBody>
          <a:bodyPr wrap="none" lIns="0" tIns="0" rIns="0" bIns="0"/>
          <a:p>
            <a:pPr algn="ctr">
              <a:lnSpc>
                <a:spcPct val="140000"/>
              </a:lnSpc>
            </a:pP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随机抽在制品</a:t>
            </a:r>
            <a:r>
              <a:rPr lang="en-US" sz="750">
                <a:solidFill>
                  <a:srgbClr val="94A3B8"/>
                </a:solidFill>
                <a:latin typeface="Microsoft YaHei"/>
                <a:ea typeface="Microsoft YaHei"/>
              </a:rPr>
              <a:t>,3 </a:t>
            </a: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分钟说清批次</a:t>
            </a:r>
            <a:r>
              <a:rPr lang="en-US" sz="750">
                <a:solidFill>
                  <a:srgbClr val="94A3B8"/>
                </a:solidFill>
                <a:latin typeface="Microsoft YaHei"/>
                <a:ea typeface="Microsoft YaHei"/>
              </a:rPr>
              <a:t>/</a:t>
            </a: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来源</a:t>
            </a:r>
            <a:r>
              <a:rPr lang="en-US" sz="750">
                <a:solidFill>
                  <a:srgbClr val="94A3B8"/>
                </a:solidFill>
                <a:latin typeface="Microsoft YaHei"/>
                <a:ea typeface="Microsoft YaHei"/>
              </a:rPr>
              <a:t>/</a:t>
            </a: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状态</a:t>
            </a:r>
            <a:endParaRPr/>
          </a:p>
        </p:txBody>
      </p:sp>
      <p:sp>
        <p:nvSpPr>
          <p:cNvPr id="294" name=""/>
          <p:cNvSpPr/>
          <p:nvPr/>
        </p:nvSpPr>
        <p:spPr>
          <a:xfrm rot="0" flipH="0" flipV="0">
            <a:off x="5791200" y="2324100"/>
            <a:ext cx="619125" cy="171450"/>
          </a:xfrm>
          <a:prstGeom prst="roundRect">
            <a:avLst>
              <a:gd name="adj" fmla="val 22222"/>
            </a:avLst>
          </a:prstGeom>
          <a:solidFill>
            <a:srgbClr val="10B981">
              <a:alpha val="8235"/>
            </a:srgbClr>
          </a:solidFill>
          <a:ln/>
        </p:spPr>
        <p:txBody>
          <a:bodyPr/>
          <a:p/>
        </p:txBody>
      </p:sp>
      <p:sp>
        <p:nvSpPr>
          <p:cNvPr id="295" name="" descr="{&quot;isTemplate&quot;:true,&quot;type&quot;:&quot;text&quot;}"/>
          <p:cNvSpPr txBox="1"/>
          <p:nvPr/>
        </p:nvSpPr>
        <p:spPr>
          <a:xfrm rot="0" flipH="0" flipV="0">
            <a:off x="5867400" y="2352675"/>
            <a:ext cx="466725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10B981"/>
                </a:solidFill>
                <a:latin typeface="Microsoft YaHei"/>
                <a:ea typeface="Microsoft YaHei"/>
              </a:rPr>
              <a:t>目标</a:t>
            </a:r>
            <a:r>
              <a:rPr lang="en-US" sz="750" b="1">
                <a:solidFill>
                  <a:srgbClr val="10B981"/>
                </a:solidFill>
                <a:latin typeface="Microsoft YaHei"/>
                <a:ea typeface="Microsoft YaHei"/>
              </a:rPr>
              <a:t> 100%</a:t>
            </a:r>
            <a:endParaRPr/>
          </a:p>
        </p:txBody>
      </p:sp>
      <p:sp>
        <p:nvSpPr>
          <p:cNvPr id="296" name=""/>
          <p:cNvSpPr/>
          <p:nvPr/>
        </p:nvSpPr>
        <p:spPr>
          <a:xfrm rot="0" flipH="0" flipV="0">
            <a:off x="7248525" y="1266825"/>
            <a:ext cx="2124075" cy="1400175"/>
          </a:xfrm>
          <a:prstGeom prst="roundRect">
            <a:avLst>
              <a:gd name="adj" fmla="val 6803"/>
            </a:avLst>
          </a:prstGeom>
          <a:solidFill>
            <a:srgbClr val="FFFFFF"/>
          </a:solidFill>
          <a:ln/>
          <a:effectLst>
            <a:outerShdw blurRad="1143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297" name=""/>
          <p:cNvSpPr/>
          <p:nvPr/>
        </p:nvSpPr>
        <p:spPr>
          <a:xfrm rot="0" flipH="0" flipV="0">
            <a:off x="7248525" y="1266825"/>
            <a:ext cx="2124075" cy="1400175"/>
          </a:xfrm>
          <a:custGeom>
            <a:pathLst>
              <a:path w="223" h="147">
                <a:moveTo>
                  <a:pt x="213" y="0"/>
                </a:moveTo>
                <a:cubicBezTo>
                  <a:pt x="218" y="0"/>
                  <a:pt x="222" y="4"/>
                  <a:pt x="223" y="8"/>
                </a:cubicBezTo>
                <a:cubicBezTo>
                  <a:pt x="222" y="6"/>
                  <a:pt x="220" y="4"/>
                  <a:pt x="217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13" y="0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sp>
        <p:nvSpPr>
          <p:cNvPr id="298" name="" descr="{&quot;isTemplate&quot;:true,&quot;type&quot;:&quot;text&quot;}"/>
          <p:cNvSpPr txBox="1"/>
          <p:nvPr/>
        </p:nvSpPr>
        <p:spPr>
          <a:xfrm rot="0" flipH="0" flipV="0">
            <a:off x="8029575" y="1400175"/>
            <a:ext cx="5715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 spc="75">
                <a:solidFill>
                  <a:srgbClr val="64748B"/>
                </a:solidFill>
                <a:latin typeface="Microsoft YaHei"/>
                <a:ea typeface="Microsoft YaHei"/>
              </a:rPr>
              <a:t>配送准时率</a:t>
            </a:r>
            <a:endParaRPr/>
          </a:p>
        </p:txBody>
      </p:sp>
      <p:sp>
        <p:nvSpPr>
          <p:cNvPr id="299" name="" descr="{&quot;isTemplate&quot;:true,&quot;type&quot;:&quot;text&quot;}"/>
          <p:cNvSpPr txBox="1"/>
          <p:nvPr/>
        </p:nvSpPr>
        <p:spPr>
          <a:xfrm rot="0" flipH="0" flipV="0">
            <a:off x="7924800" y="1590675"/>
            <a:ext cx="6096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6366F1"/>
                </a:solidFill>
                <a:latin typeface="Microsoft YaHei"/>
                <a:ea typeface="Microsoft YaHei"/>
              </a:rPr>
              <a:t>100</a:t>
            </a:r>
            <a:endParaRPr/>
          </a:p>
        </p:txBody>
      </p:sp>
      <p:sp>
        <p:nvSpPr>
          <p:cNvPr id="300" name="" descr="{&quot;isTemplate&quot;:true,&quot;type&quot;:&quot;text&quot;}"/>
          <p:cNvSpPr txBox="1"/>
          <p:nvPr/>
        </p:nvSpPr>
        <p:spPr>
          <a:xfrm rot="0" flipH="0" flipV="0">
            <a:off x="8553450" y="1590675"/>
            <a:ext cx="14287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6366F1"/>
                </a:solidFill>
                <a:latin typeface="Microsoft YaHei"/>
                <a:ea typeface="Microsoft YaHei"/>
              </a:rPr>
              <a:t>%</a:t>
            </a:r>
            <a:endParaRPr/>
          </a:p>
        </p:txBody>
      </p:sp>
      <p:sp>
        <p:nvSpPr>
          <p:cNvPr id="301" name="" descr="{&quot;isTemplate&quot;:true,&quot;type&quot;:&quot;text&quot;}"/>
          <p:cNvSpPr txBox="1"/>
          <p:nvPr/>
        </p:nvSpPr>
        <p:spPr>
          <a:xfrm rot="0" flipH="0" flipV="0">
            <a:off x="7839075" y="2085975"/>
            <a:ext cx="952500" cy="161925"/>
          </a:xfrm>
          <a:prstGeom prst="rect"/>
        </p:spPr>
        <p:txBody>
          <a:bodyPr wrap="none" lIns="0" tIns="0" rIns="0" bIns="0"/>
          <a:p>
            <a:pPr algn="ctr">
              <a:lnSpc>
                <a:spcPct val="140000"/>
              </a:lnSpc>
            </a:pP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物料按时间窗到达线边</a:t>
            </a:r>
            <a:endParaRPr/>
          </a:p>
        </p:txBody>
      </p:sp>
      <p:sp>
        <p:nvSpPr>
          <p:cNvPr id="302" name=""/>
          <p:cNvSpPr/>
          <p:nvPr/>
        </p:nvSpPr>
        <p:spPr>
          <a:xfrm rot="0" flipH="0" flipV="0">
            <a:off x="8001000" y="2324100"/>
            <a:ext cx="619125" cy="171450"/>
          </a:xfrm>
          <a:prstGeom prst="roundRect">
            <a:avLst>
              <a:gd name="adj" fmla="val 22222"/>
            </a:avLst>
          </a:prstGeom>
          <a:solidFill>
            <a:srgbClr val="6366F1">
              <a:alpha val="8235"/>
            </a:srgbClr>
          </a:solidFill>
          <a:ln/>
        </p:spPr>
        <p:txBody>
          <a:bodyPr/>
          <a:p/>
        </p:txBody>
      </p:sp>
      <p:sp>
        <p:nvSpPr>
          <p:cNvPr id="303" name="" descr="{&quot;isTemplate&quot;:true,&quot;type&quot;:&quot;text&quot;}"/>
          <p:cNvSpPr txBox="1"/>
          <p:nvPr/>
        </p:nvSpPr>
        <p:spPr>
          <a:xfrm rot="0" flipH="0" flipV="0">
            <a:off x="8077200" y="2352675"/>
            <a:ext cx="466725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6366F1"/>
                </a:solidFill>
                <a:latin typeface="Microsoft YaHei"/>
                <a:ea typeface="Microsoft YaHei"/>
              </a:rPr>
              <a:t>目标</a:t>
            </a:r>
            <a:r>
              <a:rPr lang="en-US" sz="750" b="1">
                <a:solidFill>
                  <a:srgbClr val="6366F1"/>
                </a:solidFill>
                <a:latin typeface="Microsoft YaHei"/>
                <a:ea typeface="Microsoft YaHei"/>
              </a:rPr>
              <a:t> 100%</a:t>
            </a:r>
            <a:endParaRPr/>
          </a:p>
        </p:txBody>
      </p:sp>
      <p:sp>
        <p:nvSpPr>
          <p:cNvPr id="304" name=""/>
          <p:cNvSpPr/>
          <p:nvPr/>
        </p:nvSpPr>
        <p:spPr>
          <a:xfrm rot="0" flipH="0" flipV="0">
            <a:off x="9467850" y="1266825"/>
            <a:ext cx="2114550" cy="1400175"/>
          </a:xfrm>
          <a:prstGeom prst="roundRect">
            <a:avLst>
              <a:gd name="adj" fmla="val 6803"/>
            </a:avLst>
          </a:prstGeom>
          <a:solidFill>
            <a:srgbClr val="FFFFFF"/>
          </a:solidFill>
          <a:ln/>
          <a:effectLst>
            <a:outerShdw blurRad="1143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305" name=""/>
          <p:cNvSpPr/>
          <p:nvPr/>
        </p:nvSpPr>
        <p:spPr>
          <a:xfrm rot="0" flipH="0" flipV="0">
            <a:off x="9467850" y="1266825"/>
            <a:ext cx="2114550" cy="1400175"/>
          </a:xfrm>
          <a:custGeom>
            <a:pathLst>
              <a:path w="222" h="147">
                <a:moveTo>
                  <a:pt x="212" y="0"/>
                </a:moveTo>
                <a:cubicBezTo>
                  <a:pt x="217" y="0"/>
                  <a:pt x="221" y="4"/>
                  <a:pt x="222" y="8"/>
                </a:cubicBezTo>
                <a:cubicBezTo>
                  <a:pt x="221" y="6"/>
                  <a:pt x="219" y="4"/>
                  <a:pt x="216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12" y="0"/>
                </a:ln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sp>
        <p:nvSpPr>
          <p:cNvPr id="306" name="" descr="{&quot;isTemplate&quot;:true,&quot;type&quot;:&quot;text&quot;}"/>
          <p:cNvSpPr txBox="1"/>
          <p:nvPr/>
        </p:nvSpPr>
        <p:spPr>
          <a:xfrm rot="0" flipH="0" flipV="0">
            <a:off x="10353675" y="1400175"/>
            <a:ext cx="3429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 spc="75">
                <a:solidFill>
                  <a:srgbClr val="64748B"/>
                </a:solidFill>
                <a:latin typeface="Microsoft YaHei"/>
                <a:ea typeface="Microsoft YaHei"/>
              </a:rPr>
              <a:t>货损率</a:t>
            </a:r>
            <a:endParaRPr/>
          </a:p>
        </p:txBody>
      </p:sp>
      <p:sp>
        <p:nvSpPr>
          <p:cNvPr id="307" name="" descr="{&quot;isTemplate&quot;:true,&quot;type&quot;:&quot;text&quot;}"/>
          <p:cNvSpPr txBox="1"/>
          <p:nvPr/>
        </p:nvSpPr>
        <p:spPr>
          <a:xfrm rot="0" flipH="0" flipV="0">
            <a:off x="10048875" y="1590675"/>
            <a:ext cx="8001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8B5CF6"/>
                </a:solidFill>
                <a:latin typeface="Microsoft YaHei"/>
                <a:ea typeface="Microsoft YaHei"/>
              </a:rPr>
              <a:t>≤ 0.5</a:t>
            </a:r>
            <a:endParaRPr/>
          </a:p>
        </p:txBody>
      </p:sp>
      <p:sp>
        <p:nvSpPr>
          <p:cNvPr id="308" name="" descr="{&quot;isTemplate&quot;:true,&quot;type&quot;:&quot;text&quot;}"/>
          <p:cNvSpPr txBox="1"/>
          <p:nvPr/>
        </p:nvSpPr>
        <p:spPr>
          <a:xfrm rot="0" flipH="0" flipV="0">
            <a:off x="10868025" y="1590675"/>
            <a:ext cx="14287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8B5CF6"/>
                </a:solidFill>
                <a:latin typeface="Microsoft YaHei"/>
                <a:ea typeface="Microsoft YaHei"/>
              </a:rPr>
              <a:t>%</a:t>
            </a:r>
            <a:endParaRPr/>
          </a:p>
        </p:txBody>
      </p:sp>
      <p:sp>
        <p:nvSpPr>
          <p:cNvPr id="309" name="" descr="{&quot;isTemplate&quot;:true,&quot;type&quot;:&quot;text&quot;}"/>
          <p:cNvSpPr txBox="1"/>
          <p:nvPr/>
        </p:nvSpPr>
        <p:spPr>
          <a:xfrm rot="0" flipH="0" flipV="0">
            <a:off x="9867900" y="2085975"/>
            <a:ext cx="1323975" cy="161925"/>
          </a:xfrm>
          <a:prstGeom prst="rect"/>
        </p:spPr>
        <p:txBody>
          <a:bodyPr wrap="none" lIns="0" tIns="0" rIns="0" bIns="0"/>
          <a:p>
            <a:pPr algn="ctr">
              <a:lnSpc>
                <a:spcPct val="140000"/>
              </a:lnSpc>
            </a:pP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搬运</a:t>
            </a:r>
            <a:r>
              <a:rPr lang="en-US" sz="750">
                <a:solidFill>
                  <a:srgbClr val="94A3B8"/>
                </a:solidFill>
                <a:latin typeface="Microsoft YaHei"/>
                <a:ea typeface="Microsoft YaHei"/>
              </a:rPr>
              <a:t> / </a:t>
            </a:r>
            <a:r>
              <a:rPr lang="zh-CN" sz="750">
                <a:solidFill>
                  <a:srgbClr val="94A3B8"/>
                </a:solidFill>
                <a:latin typeface="Microsoft YaHei"/>
                <a:ea typeface="Microsoft YaHei"/>
              </a:rPr>
              <a:t>仓储损伤件数占总流转量</a:t>
            </a:r>
            <a:endParaRPr/>
          </a:p>
        </p:txBody>
      </p:sp>
      <p:sp>
        <p:nvSpPr>
          <p:cNvPr id="310" name=""/>
          <p:cNvSpPr/>
          <p:nvPr/>
        </p:nvSpPr>
        <p:spPr>
          <a:xfrm rot="0" flipH="0" flipV="0">
            <a:off x="10229850" y="2324100"/>
            <a:ext cx="590550" cy="171450"/>
          </a:xfrm>
          <a:prstGeom prst="roundRect">
            <a:avLst>
              <a:gd name="adj" fmla="val 22222"/>
            </a:avLst>
          </a:prstGeom>
          <a:solidFill>
            <a:srgbClr val="8B5CF6">
              <a:alpha val="8235"/>
            </a:srgbClr>
          </a:solidFill>
          <a:ln/>
        </p:spPr>
        <p:txBody>
          <a:bodyPr/>
          <a:p/>
        </p:txBody>
      </p:sp>
      <p:sp>
        <p:nvSpPr>
          <p:cNvPr id="311" name="" descr="{&quot;isTemplate&quot;:true,&quot;type&quot;:&quot;text&quot;}"/>
          <p:cNvSpPr txBox="1"/>
          <p:nvPr/>
        </p:nvSpPr>
        <p:spPr>
          <a:xfrm rot="0" flipH="0" flipV="0">
            <a:off x="10306050" y="2352675"/>
            <a:ext cx="4381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 b="1">
                <a:solidFill>
                  <a:srgbClr val="8B5CF6"/>
                </a:solidFill>
                <a:latin typeface="Microsoft YaHei"/>
                <a:ea typeface="Microsoft YaHei"/>
              </a:rPr>
              <a:t>基线</a:t>
            </a:r>
            <a:r>
              <a:rPr lang="en-US" sz="750" b="1">
                <a:solidFill>
                  <a:srgbClr val="8B5CF6"/>
                </a:solidFill>
                <a:latin typeface="Microsoft YaHei"/>
                <a:ea typeface="Microsoft YaHei"/>
              </a:rPr>
              <a:t> 0.5%</a:t>
            </a:r>
            <a:endParaRPr/>
          </a:p>
        </p:txBody>
      </p:sp>
      <p:sp>
        <p:nvSpPr>
          <p:cNvPr id="312" name=""/>
          <p:cNvSpPr/>
          <p:nvPr/>
        </p:nvSpPr>
        <p:spPr>
          <a:xfrm rot="0" flipH="0" flipV="0">
            <a:off x="609600" y="2838450"/>
            <a:ext cx="6496050" cy="2876550"/>
          </a:xfrm>
          <a:prstGeom prst="roundRect">
            <a:avLst>
              <a:gd name="adj" fmla="val 3974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313" name="" descr="{&quot;isTemplate&quot;:true,&quot;type&quot;:&quot;text&quot;}"/>
          <p:cNvSpPr txBox="1"/>
          <p:nvPr/>
        </p:nvSpPr>
        <p:spPr>
          <a:xfrm rot="0" flipH="0" flipV="0">
            <a:off x="781050" y="3009900"/>
            <a:ext cx="61531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PDCA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闭环机制</a:t>
            </a:r>
            <a:r>
              <a:rPr lang="en-US" sz="105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 spc="150">
                <a:solidFill>
                  <a:srgbClr val="64748B"/>
                </a:solidFill>
                <a:latin typeface="Microsoft YaHei"/>
                <a:ea typeface="Microsoft YaHei"/>
              </a:rPr>
              <a:t>物流专项</a:t>
            </a:r>
            <a:endParaRPr/>
          </a:p>
        </p:txBody>
      </p:sp>
      <p:sp>
        <p:nvSpPr>
          <p:cNvPr id="314" name=""/>
          <p:cNvSpPr/>
          <p:nvPr/>
        </p:nvSpPr>
        <p:spPr>
          <a:xfrm rot="0" flipH="0" flipV="0">
            <a:off x="781050" y="3286125"/>
            <a:ext cx="1276350" cy="695325"/>
          </a:xfrm>
          <a:prstGeom prst="roundRect">
            <a:avLst>
              <a:gd name="adj" fmla="val 10959"/>
            </a:avLst>
          </a:prstGeom>
          <a:gradFill>
            <a:gsLst>
              <a:gs pos="0">
                <a:srgbClr val="3B82F6"/>
              </a:gs>
              <a:gs pos="100000">
                <a:srgbClr val="3B82F6">
                  <a:alpha val="86667"/>
                </a:srgbClr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31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1323975" y="3381375"/>
            <a:ext cx="190500" cy="190500"/>
          </a:xfrm>
          <a:prstGeom prst="rect">
            <a:avLst/>
          </a:prstGeom>
          <a:ln/>
        </p:spPr>
      </p:pic>
      <p:sp>
        <p:nvSpPr>
          <p:cNvPr id="316" name="" descr="{&quot;isTemplate&quot;:true,&quot;type&quot;:&quot;text&quot;}"/>
          <p:cNvSpPr txBox="1"/>
          <p:nvPr/>
        </p:nvSpPr>
        <p:spPr>
          <a:xfrm rot="0" flipH="0" flipV="0">
            <a:off x="1285875" y="3609975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发现</a:t>
            </a:r>
            <a:endParaRPr/>
          </a:p>
        </p:txBody>
      </p:sp>
      <p:sp>
        <p:nvSpPr>
          <p:cNvPr id="317" name="" descr="{&quot;isTemplate&quot;:true,&quot;type&quot;:&quot;text&quot;}"/>
          <p:cNvSpPr txBox="1"/>
          <p:nvPr/>
        </p:nvSpPr>
        <p:spPr>
          <a:xfrm rot="0" flipH="0" flipV="0">
            <a:off x="1228725" y="3771900"/>
            <a:ext cx="3810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指标异常</a:t>
            </a:r>
            <a:endParaRPr/>
          </a:p>
        </p:txBody>
      </p:sp>
      <p:pic>
        <p:nvPicPr>
          <p:cNvPr id="318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2095500" y="3571875"/>
            <a:ext cx="133350" cy="133350"/>
          </a:xfrm>
          <a:prstGeom prst="rect">
            <a:avLst/>
          </a:prstGeom>
          <a:ln/>
        </p:spPr>
      </p:pic>
      <p:sp>
        <p:nvSpPr>
          <p:cNvPr id="319" name=""/>
          <p:cNvSpPr/>
          <p:nvPr/>
        </p:nvSpPr>
        <p:spPr>
          <a:xfrm rot="0" flipH="0" flipV="0">
            <a:off x="2343150" y="3286125"/>
            <a:ext cx="1266825" cy="695325"/>
          </a:xfrm>
          <a:prstGeom prst="roundRect">
            <a:avLst>
              <a:gd name="adj" fmla="val 10959"/>
            </a:avLst>
          </a:prstGeom>
          <a:gradFill>
            <a:gsLst>
              <a:gs pos="0">
                <a:srgbClr val="6366F1"/>
              </a:gs>
              <a:gs pos="100000">
                <a:srgbClr val="6366F1">
                  <a:alpha val="86667"/>
                </a:srgbClr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32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2886075" y="3381375"/>
            <a:ext cx="190500" cy="190500"/>
          </a:xfrm>
          <a:prstGeom prst="rect">
            <a:avLst/>
          </a:prstGeom>
          <a:ln/>
        </p:spPr>
      </p:pic>
      <p:sp>
        <p:nvSpPr>
          <p:cNvPr id="321" name="" descr="{&quot;isTemplate&quot;:true,&quot;type&quot;:&quot;text&quot;}"/>
          <p:cNvSpPr txBox="1"/>
          <p:nvPr/>
        </p:nvSpPr>
        <p:spPr>
          <a:xfrm rot="0" flipH="0" flipV="0">
            <a:off x="2847975" y="3609975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分析</a:t>
            </a:r>
            <a:endParaRPr/>
          </a:p>
        </p:txBody>
      </p:sp>
      <p:sp>
        <p:nvSpPr>
          <p:cNvPr id="322" name="" descr="{&quot;isTemplate&quot;:true,&quot;type&quot;:&quot;text&quot;}"/>
          <p:cNvSpPr txBox="1"/>
          <p:nvPr/>
        </p:nvSpPr>
        <p:spPr>
          <a:xfrm rot="0" flipH="0" flipV="0">
            <a:off x="2790825" y="3771900"/>
            <a:ext cx="3810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根因追查</a:t>
            </a:r>
            <a:endParaRPr/>
          </a:p>
        </p:txBody>
      </p:sp>
      <p:pic>
        <p:nvPicPr>
          <p:cNvPr id="323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3648075" y="3571875"/>
            <a:ext cx="133350" cy="133350"/>
          </a:xfrm>
          <a:prstGeom prst="rect">
            <a:avLst/>
          </a:prstGeom>
          <a:ln/>
        </p:spPr>
      </p:pic>
      <p:sp>
        <p:nvSpPr>
          <p:cNvPr id="324" name=""/>
          <p:cNvSpPr/>
          <p:nvPr/>
        </p:nvSpPr>
        <p:spPr>
          <a:xfrm rot="0" flipH="0" flipV="0">
            <a:off x="3895725" y="3286125"/>
            <a:ext cx="1276350" cy="695325"/>
          </a:xfrm>
          <a:prstGeom prst="roundRect">
            <a:avLst>
              <a:gd name="adj" fmla="val 10959"/>
            </a:avLst>
          </a:prstGeom>
          <a:gradFill>
            <a:gsLst>
              <a:gs pos="0">
                <a:srgbClr val="F97316"/>
              </a:gs>
              <a:gs pos="100000">
                <a:srgbClr val="F97316">
                  <a:alpha val="86667"/>
                </a:srgbClr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32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5"/>
              </a:ext>
            </a:extLst>
          </a:blip>
          <a:stretch>
            <a:fillRect/>
          </a:stretch>
        </p:blipFill>
        <p:spPr>
          <a:xfrm rot="0" flipH="0" flipV="0">
            <a:off x="4438650" y="3381375"/>
            <a:ext cx="190500" cy="190500"/>
          </a:xfrm>
          <a:prstGeom prst="rect">
            <a:avLst/>
          </a:prstGeom>
          <a:ln/>
        </p:spPr>
      </p:pic>
      <p:sp>
        <p:nvSpPr>
          <p:cNvPr id="326" name="" descr="{&quot;isTemplate&quot;:true,&quot;type&quot;:&quot;text&quot;}"/>
          <p:cNvSpPr txBox="1"/>
          <p:nvPr/>
        </p:nvSpPr>
        <p:spPr>
          <a:xfrm rot="0" flipH="0" flipV="0">
            <a:off x="4400550" y="3609975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对策</a:t>
            </a:r>
            <a:endParaRPr/>
          </a:p>
        </p:txBody>
      </p:sp>
      <p:sp>
        <p:nvSpPr>
          <p:cNvPr id="327" name="" descr="{&quot;isTemplate&quot;:true,&quot;type&quot;:&quot;text&quot;}"/>
          <p:cNvSpPr txBox="1"/>
          <p:nvPr/>
        </p:nvSpPr>
        <p:spPr>
          <a:xfrm rot="0" flipH="0" flipV="0">
            <a:off x="4343400" y="3771900"/>
            <a:ext cx="3810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机制改善</a:t>
            </a:r>
            <a:endParaRPr/>
          </a:p>
        </p:txBody>
      </p:sp>
      <p:pic>
        <p:nvPicPr>
          <p:cNvPr id="328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5210175" y="3571875"/>
            <a:ext cx="133350" cy="133350"/>
          </a:xfrm>
          <a:prstGeom prst="rect">
            <a:avLst/>
          </a:prstGeom>
          <a:ln/>
        </p:spPr>
      </p:pic>
      <p:sp>
        <p:nvSpPr>
          <p:cNvPr id="329" name=""/>
          <p:cNvSpPr/>
          <p:nvPr/>
        </p:nvSpPr>
        <p:spPr>
          <a:xfrm rot="0" flipH="0" flipV="0">
            <a:off x="5457825" y="3286125"/>
            <a:ext cx="1476375" cy="695325"/>
          </a:xfrm>
          <a:prstGeom prst="roundRect">
            <a:avLst>
              <a:gd name="adj" fmla="val 10959"/>
            </a:avLst>
          </a:prstGeom>
          <a:gradFill>
            <a:gsLst>
              <a:gs pos="0">
                <a:srgbClr val="10B981"/>
              </a:gs>
              <a:gs pos="100000">
                <a:srgbClr val="10B981">
                  <a:alpha val="86667"/>
                </a:srgbClr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33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6"/>
              </a:ext>
            </a:extLst>
          </a:blip>
          <a:stretch>
            <a:fillRect/>
          </a:stretch>
        </p:blipFill>
        <p:spPr>
          <a:xfrm rot="0" flipH="0" flipV="0">
            <a:off x="6105525" y="3381375"/>
            <a:ext cx="190500" cy="190500"/>
          </a:xfrm>
          <a:prstGeom prst="rect">
            <a:avLst/>
          </a:prstGeom>
          <a:ln/>
        </p:spPr>
      </p:pic>
      <p:sp>
        <p:nvSpPr>
          <p:cNvPr id="331" name="" descr="{&quot;isTemplate&quot;:true,&quot;type&quot;:&quot;text&quot;}"/>
          <p:cNvSpPr txBox="1"/>
          <p:nvPr/>
        </p:nvSpPr>
        <p:spPr>
          <a:xfrm rot="0" flipH="0" flipV="0">
            <a:off x="6067425" y="3609975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 b="1">
                <a:solidFill>
                  <a:srgbClr val="FFFFFF"/>
                </a:solidFill>
                <a:latin typeface="Microsoft YaHei"/>
                <a:ea typeface="Microsoft YaHei"/>
              </a:rPr>
              <a:t>验证</a:t>
            </a:r>
            <a:endParaRPr/>
          </a:p>
        </p:txBody>
      </p:sp>
      <p:sp>
        <p:nvSpPr>
          <p:cNvPr id="332" name="" descr="{&quot;isTemplate&quot;:true,&quot;type&quot;:&quot;text&quot;}"/>
          <p:cNvSpPr txBox="1"/>
          <p:nvPr/>
        </p:nvSpPr>
        <p:spPr>
          <a:xfrm rot="0" flipH="0" flipV="0">
            <a:off x="6010275" y="3771900"/>
            <a:ext cx="3810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75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效果跟踪</a:t>
            </a:r>
            <a:endParaRPr/>
          </a:p>
        </p:txBody>
      </p:sp>
      <p:sp>
        <p:nvSpPr>
          <p:cNvPr id="333" name="" descr="{&quot;isTemplate&quot;:true,&quot;type&quot;:&quot;text&quot;}"/>
          <p:cNvSpPr txBox="1"/>
          <p:nvPr/>
        </p:nvSpPr>
        <p:spPr>
          <a:xfrm rot="0" flipH="0" flipV="0">
            <a:off x="781050" y="4114800"/>
            <a:ext cx="6153150" cy="447675"/>
          </a:xfrm>
          <a:prstGeom prst="rect"/>
        </p:spPr>
        <p:txBody>
          <a:bodyPr wrap="square" lIns="0" tIns="0" rIns="0" bIns="0">
            <a:normAutofit/>
          </a:bodyPr>
          <a:p>
            <a:pPr algn="ctr">
              <a:lnSpc>
                <a:spcPct val="16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物流异常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(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磕碰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错料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标识丢失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)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与产线质量异常</a:t>
            </a:r>
            <a:r>
              <a:rPr lang="zh-CN" sz="900" b="1">
                <a:solidFill>
                  <a:srgbClr val="F97316"/>
                </a:solidFill>
                <a:latin typeface="Microsoft YaHei"/>
                <a:ea typeface="Microsoft YaHei"/>
              </a:rPr>
              <a:t>同等对待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——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分析根因、制定对策、验证效果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;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每月一次物流专项审核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,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纳入绩效考核。</a:t>
            </a:r>
            <a:endParaRPr/>
          </a:p>
        </p:txBody>
      </p:sp>
      <p:sp>
        <p:nvSpPr>
          <p:cNvPr id="334" name=""/>
          <p:cNvSpPr/>
          <p:nvPr/>
        </p:nvSpPr>
        <p:spPr>
          <a:xfrm rot="0" flipH="0" flipV="0">
            <a:off x="7258050" y="2838450"/>
            <a:ext cx="4324350" cy="2876550"/>
          </a:xfrm>
          <a:prstGeom prst="roundRect">
            <a:avLst>
              <a:gd name="adj" fmla="val 3974"/>
            </a:avLst>
          </a:prstGeom>
          <a:gradFill>
            <a:gsLst>
              <a:gs pos="0">
                <a:srgbClr val="1E3A5F"/>
              </a:gs>
              <a:gs pos="100000">
                <a:srgbClr val="2D5887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335" name="" descr="{&quot;isTemplate&quot;:true,&quot;type&quot;:&quot;text&quot;}"/>
          <p:cNvSpPr txBox="1"/>
          <p:nvPr/>
        </p:nvSpPr>
        <p:spPr>
          <a:xfrm rot="0" flipH="0" flipV="0">
            <a:off x="7486650" y="3067050"/>
            <a:ext cx="38671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94A3B8"/>
                </a:solidFill>
                <a:latin typeface="Microsoft YaHei"/>
                <a:ea typeface="Microsoft YaHei"/>
              </a:rPr>
              <a:t>CLOSURE</a:t>
            </a:r>
            <a:endParaRPr/>
          </a:p>
        </p:txBody>
      </p:sp>
      <p:sp>
        <p:nvSpPr>
          <p:cNvPr id="336" name="" descr="{&quot;isTemplate&quot;:true,&quot;type&quot;:&quot;text&quot;}"/>
          <p:cNvSpPr txBox="1"/>
          <p:nvPr/>
        </p:nvSpPr>
        <p:spPr>
          <a:xfrm rot="0" flipH="0" flipV="0">
            <a:off x="7486650" y="3381375"/>
            <a:ext cx="3867150" cy="3810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6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r>
              <a:rPr lang="zh-CN" sz="1650" b="1">
                <a:solidFill>
                  <a:srgbClr val="FFFFFF"/>
                </a:solidFill>
                <a:latin typeface="Microsoft YaHei"/>
                <a:ea typeface="Microsoft YaHei"/>
              </a:rPr>
              <a:t>管而不量</a:t>
            </a:r>
            <a:r>
              <a:rPr lang="zh-CN" sz="1650" b="1">
                <a:solidFill>
                  <a:srgbClr val="F97316"/>
                </a:solidFill>
                <a:latin typeface="Microsoft YaHei"/>
                <a:ea typeface="Microsoft YaHei"/>
              </a:rPr>
              <a:t>等于没管</a:t>
            </a:r>
            <a:r>
              <a:rPr lang="en-US" sz="16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337" name="" descr="{&quot;isTemplate&quot;:true,&quot;type&quot;:&quot;text&quot;}"/>
          <p:cNvSpPr txBox="1"/>
          <p:nvPr/>
        </p:nvSpPr>
        <p:spPr>
          <a:xfrm rot="0" flipH="0" flipV="0">
            <a:off x="7486650" y="3914775"/>
            <a:ext cx="3867150" cy="819150"/>
          </a:xfrm>
          <a:prstGeom prst="rect"/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050">
                <a:solidFill>
                  <a:srgbClr val="CBD5E1"/>
                </a:solidFill>
                <a:latin typeface="Microsoft YaHei"/>
                <a:ea typeface="Microsoft YaHei"/>
              </a:rPr>
              <a:t>指标之外</a:t>
            </a:r>
            <a:r>
              <a:rPr lang="en-US" sz="1050">
                <a:solidFill>
                  <a:srgbClr val="CBD5E1"/>
                </a:solidFill>
                <a:latin typeface="Microsoft YaHei"/>
                <a:ea typeface="Microsoft YaHei"/>
              </a:rPr>
              <a:t>,</a:t>
            </a:r>
            <a:r>
              <a:rPr lang="zh-CN" sz="1050">
                <a:solidFill>
                  <a:srgbClr val="CBD5E1"/>
                </a:solidFill>
                <a:latin typeface="Microsoft YaHei"/>
                <a:ea typeface="Microsoft YaHei"/>
              </a:rPr>
              <a:t>要有闭环机制——</a:t>
            </a:r>
            <a:endParaRPr/>
          </a:p>
          <a:p>
            <a:pPr>
              <a:lnSpc>
                <a:spcPct val="170000"/>
              </a:lnSpc>
            </a:pPr>
            <a:r>
              <a:rPr lang="zh-CN" sz="1050">
                <a:solidFill>
                  <a:srgbClr val="CBD5E1"/>
                </a:solidFill>
                <a:latin typeface="Microsoft YaHei"/>
                <a:ea typeface="Microsoft YaHei"/>
              </a:rPr>
              <a:t>不是</a:t>
            </a:r>
            <a:r>
              <a:rPr lang="en-US" sz="10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CBD5E1"/>
                </a:solidFill>
                <a:latin typeface="Microsoft YaHei"/>
                <a:ea typeface="Microsoft YaHei"/>
              </a:rPr>
              <a:t>出了事骂一顿搬运工</a:t>
            </a:r>
            <a:r>
              <a:rPr lang="en-US" sz="10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endParaRPr/>
          </a:p>
          <a:p>
            <a:pPr>
              <a:lnSpc>
                <a:spcPct val="170000"/>
              </a:lnSpc>
            </a:pPr>
            <a:r>
              <a:rPr lang="zh-CN" sz="1050">
                <a:solidFill>
                  <a:srgbClr val="CBD5E1"/>
                </a:solidFill>
                <a:latin typeface="Microsoft YaHei"/>
                <a:ea typeface="Microsoft YaHei"/>
              </a:rPr>
              <a:t>就翻篇。</a:t>
            </a:r>
            <a:endParaRPr/>
          </a:p>
        </p:txBody>
      </p:sp>
      <p:sp>
        <p:nvSpPr>
          <p:cNvPr id="338" name=""/>
          <p:cNvSpPr/>
          <p:nvPr/>
        </p:nvSpPr>
        <p:spPr>
          <a:xfrm rot="0" flipH="0" flipV="0">
            <a:off x="7515225" y="4886325"/>
            <a:ext cx="3867150" cy="600075"/>
          </a:xfrm>
          <a:prstGeom prst="roundRect">
            <a:avLst>
              <a:gd name="adj" fmla="val 6349"/>
            </a:avLst>
          </a:prstGeom>
          <a:solidFill>
            <a:srgbClr val="F97316">
              <a:alpha val="15000"/>
            </a:srgbClr>
          </a:solidFill>
          <a:ln/>
        </p:spPr>
        <p:txBody>
          <a:bodyPr/>
          <a:p/>
        </p:txBody>
      </p:sp>
      <p:sp>
        <p:nvSpPr>
          <p:cNvPr id="339" name=""/>
          <p:cNvSpPr/>
          <p:nvPr/>
        </p:nvSpPr>
        <p:spPr>
          <a:xfrm rot="0" flipH="0" flipV="0">
            <a:off x="7515225" y="4886325"/>
            <a:ext cx="3867150" cy="600075"/>
          </a:xfrm>
          <a:custGeom>
            <a:pathLst>
              <a:path w="406" h="63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62"/>
                </a:lnTo>
                <a:cubicBezTo>
                  <a:pt x="3" y="62"/>
                  <a:pt x="3" y="63"/>
                  <a:pt x="4" y="63"/>
                </a:cubicBezTo>
                <a:cubicBezTo>
                  <a:pt x="2" y="63"/>
                  <a:pt x="0" y="61"/>
                  <a:pt x="0" y="59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340" name="" descr="{&quot;isTemplate&quot;:true,&quot;type&quot;:&quot;text&quot;}"/>
          <p:cNvSpPr txBox="1"/>
          <p:nvPr/>
        </p:nvSpPr>
        <p:spPr>
          <a:xfrm rot="0" flipH="0" flipV="0">
            <a:off x="7629525" y="4962525"/>
            <a:ext cx="3609975" cy="4476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00">
                <a:solidFill>
                  <a:srgbClr val="FFFFFF"/>
                </a:solidFill>
                <a:latin typeface="Microsoft YaHei"/>
                <a:ea typeface="Microsoft YaHei"/>
              </a:rPr>
              <a:t>物流质量改进要走</a:t>
            </a:r>
            <a:endParaRPr/>
          </a:p>
          <a:p>
            <a:pPr>
              <a:lnSpc>
                <a:spcPct val="160000"/>
              </a:lnSpc>
            </a:pPr>
            <a:r>
              <a:rPr lang="zh-CN" sz="900" b="1">
                <a:solidFill>
                  <a:srgbClr val="F97316"/>
                </a:solidFill>
                <a:latin typeface="Microsoft YaHei"/>
                <a:ea typeface="Microsoft YaHei"/>
              </a:rPr>
              <a:t>发现—分析—对策—验证</a:t>
            </a:r>
            <a:r>
              <a:rPr lang="en-US" sz="900">
                <a:solidFill>
                  <a:srgbClr val="FFFFFF"/>
                </a:solidFill>
                <a:latin typeface="Microsoft YaHei"/>
                <a:ea typeface="Microsoft YaHei"/>
              </a:rPr>
              <a:t> </a:t>
            </a:r>
            <a:r>
              <a:rPr lang="zh-CN" sz="900">
                <a:solidFill>
                  <a:srgbClr val="FFFFFF"/>
                </a:solidFill>
                <a:latin typeface="Microsoft YaHei"/>
                <a:ea typeface="Microsoft YaHei"/>
              </a:rPr>
              <a:t>的循环。</a:t>
            </a:r>
            <a:endParaRPr/>
          </a:p>
        </p:txBody>
      </p:sp>
      <p:sp>
        <p:nvSpPr>
          <p:cNvPr id="341" name="" descr="{&quot;isTemplate&quot;:true,&quot;type&quot;:&quot;text&quot;}"/>
          <p:cNvSpPr txBox="1"/>
          <p:nvPr/>
        </p:nvSpPr>
        <p:spPr>
          <a:xfrm rot="0" flipH="0" flipV="0">
            <a:off x="609600" y="65436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342" name="" descr="{&quot;isTemplate&quot;:true,&quot;type&quot;:&quot;text&quot;}"/>
          <p:cNvSpPr txBox="1"/>
          <p:nvPr/>
        </p:nvSpPr>
        <p:spPr>
          <a:xfrm rot="0" flipH="0" flipV="0">
            <a:off x="11172825" y="65436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15 / 16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>
  <p:cSld>
    <p:spTree>
      <p:nvGrpSpPr>
        <p:cNvPr id="357" name="" descr="&lt;Slide style={{ width: '1280px', height: '720px', background: '#F8FAFC', position: 'relative' }}&gt;&#10;    {/* A 区 - 主标题 */}&#10;    &lt;Box style={{ padding: '64px 64px 0', flexDirection: 'column' }}&gt;&#10;        &lt;Box style={{ flexDirection: 'row', alignItems: 'center', gap: 16, marginBottom: 16 }}&gt;&#10;            &lt;Box style={{ width: 6, height: 32, background: '#1E3A5F', borderRadius: 2 }} /&gt;&#10;            &lt;Text style={{ fontSize: 14, color: '#3B82F6', letterSpacing: 6 }}&gt;CONTENTS&lt;/Text&gt;&#10;        &lt;/Box&gt;&#10;        &lt;Text style={{ fontSize: 40, fontWeight: 'bold', color: '#1E3A5F', lineHeight: 1.2, marginBottom: 8 }}&gt;&#10;            课程目录&#10;        &lt;/Text&gt;&#10;        &lt;Text style={{ fontSize: 16, color: '#64748B' }}&gt;&#10;            从&quot;灯下黑&quot;到质量防线——五步法体系全景&#10;        &lt;/Text&gt;&#10;    &lt;/Box&gt;&#10;&#10;    {/* B 区 - 五个章节 */}&#10;    &lt;Box style={{ padding: '40px 64px 0', gap: 14, flex: 1 }}&gt;&#10;        {[&#10;            { num: '01', title: '现状洞察', sub: '看不见的&quot;运输队&quot;', desc: '为什么厂内物流是质量管理的&quot;灯下黑&quot;', color: '#1E3A5F' },&#10;            { num: '02', title: '四个杀手', sub: '动刀之前先认清敌情', desc: '搬运损伤 · 错发错配 · 混批追溯 · 储存失效', color: '#3B82F6' },&#10;            { num: '03', title: '五步框架', sub: '把物流当一道工序管', desc: '搬运 → 仓储 → 配送 → 包装标识 → 度量闭环', color: '#1E3A5F' },&#10;            { num: '04', title: '搬运 + 仓储', sub: '把好头两道关', desc: '物料特性匹配 · 货位先进先出 · 环境达标', color: '#3B82F6' },&#10;            { num: '05', title: '配送 + 包装 + 闭环', sub: '后半篇：把对的东西送到对的地方', desc: '拣选防错 · 标识防错 · 五个核心指标', color: '#1E3A5F' },&#10;        ].map((item, idx) =&gt; (&#10;            &lt;Box key={idx} style={{&#10;                flexDirection: 'row',&#10;                alignItems: 'center',&#10;                background: '#FFFFFF',&#10;                borderLeft: `4px solid ${item.color}`,&#10;                padding: '14px 24px',&#10;                borderRadius: 4,&#10;                boxShadow: '0 2px 8px rgba(30, 58, 95, 0.06)',&#10;            }}&gt;&#10;                {/* 编号 */}&#10;                &lt;Text style={{&#10;                    fontSize: 40,&#10;                    fontWeight: 'bold',&#10;                    color: item.color,&#10;                    width: 80,&#10;                    letterSpacing: -1,&#10;                }}&gt;&#10;                    {item.num}&#10;                &lt;/Text&gt;&#10;                {/* 标题 */}&#10;                &lt;Box style={{ flex: 1, paddingLeft: 16 }}&gt;&#10;                    &lt;Text style={{ fontSize: 20, fontWeight: 600, color: '#1F2937', lineHeight: 1.3 }}&gt;&#10;                        {item.title} &lt;span style={{ fontSize: 14, color: '#64748B', fontWeight: 'normal' }}&gt;· {item.sub}&lt;/span&gt;&#10;                    &lt;/Text&gt;&#10;                    &lt;Text style={{ fontSize: 13, color: '#64748B', marginTop: 4 }}&gt;&#10;                        {item.desc}&#10;                    &lt;/Text&gt;&#10;                &lt;/Box&gt;&#10;                {/* 章节页码 */}&#10;                &lt;Text style={{&#10;                    fontSize: 14,&#10;                    color: '#94A3B8',&#10;                    width: 60,&#10;                    textAlign: 'right',&#10;                }}&gt;&#10;                    P.{String(idx * 2 + 3).padStart(2, '0')}&#10;                &lt;/Text&gt;&#10;            &lt;/Box&gt;&#10;        ))}&#10;    &lt;/Box&gt;&#10;&#10;    {/* C 区 - 页脚 */}&#10;    &lt;Box style={{&#10;        position: 'absolute', bottom: 0, left: 0, right: 0,&#10;        height: 60, padding: '0 64px',&#10;        flexDirection: 'row', alignItems: 'center', justifyContent: 'space-between',&#10;        borderTop: '1px solid #E2E8F0',&#10;    }}&gt;&#10;        &lt;Text style={{ fontSize: 14, color: '#94A3B8' }}&gt;卓越质量智库 · 质量管理培训系列&lt;/Text&gt;&#10;        &lt;Text style={{ fontSize: 14, color: '#94A3B8' }}&gt;02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359" name=""/>
          <p:cNvSpPr/>
          <p:nvPr/>
        </p:nvSpPr>
        <p:spPr>
          <a:xfrm rot="0" flipH="0" flipV="0">
            <a:off x="609600" y="609600"/>
            <a:ext cx="57150" cy="304800"/>
          </a:xfrm>
          <a:prstGeom prst="roundRect">
            <a:avLst>
              <a:gd name="adj" fmla="val 33333"/>
            </a:avLst>
          </a:prstGeom>
          <a:solidFill>
            <a:srgbClr val="1E3A5F"/>
          </a:solidFill>
          <a:ln/>
        </p:spPr>
        <p:txBody>
          <a:bodyPr/>
          <a:p/>
        </p:txBody>
      </p:sp>
      <p:sp>
        <p:nvSpPr>
          <p:cNvPr id="360" name="" descr="{&quot;isTemplate&quot;:true,&quot;type&quot;:&quot;text&quot;}"/>
          <p:cNvSpPr txBox="1"/>
          <p:nvPr/>
        </p:nvSpPr>
        <p:spPr>
          <a:xfrm rot="0" flipH="0" flipV="0">
            <a:off x="819150" y="685800"/>
            <a:ext cx="11906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450">
                <a:solidFill>
                  <a:srgbClr val="3B82F6"/>
                </a:solidFill>
                <a:latin typeface="Microsoft YaHei"/>
                <a:ea typeface="Microsoft YaHei"/>
              </a:rPr>
              <a:t>CONTENTS</a:t>
            </a:r>
            <a:endParaRPr/>
          </a:p>
        </p:txBody>
      </p:sp>
      <p:sp>
        <p:nvSpPr>
          <p:cNvPr id="361" name="" descr="{&quot;isTemplate&quot;:true,&quot;type&quot;:&quot;text&quot;}"/>
          <p:cNvSpPr txBox="1"/>
          <p:nvPr/>
        </p:nvSpPr>
        <p:spPr>
          <a:xfrm rot="0" flipH="0" flipV="0">
            <a:off x="609600" y="1066800"/>
            <a:ext cx="10972800" cy="55245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3000" b="1">
                <a:solidFill>
                  <a:srgbClr val="1E3A5F"/>
                </a:solidFill>
                <a:latin typeface="Microsoft YaHei"/>
                <a:ea typeface="Microsoft YaHei"/>
              </a:rPr>
              <a:t>课程目录</a:t>
            </a:r>
            <a:endParaRPr/>
          </a:p>
        </p:txBody>
      </p:sp>
      <p:sp>
        <p:nvSpPr>
          <p:cNvPr id="362" name="" descr="{&quot;isTemplate&quot;:true,&quot;type&quot;:&quot;text&quot;}"/>
          <p:cNvSpPr txBox="1"/>
          <p:nvPr/>
        </p:nvSpPr>
        <p:spPr>
          <a:xfrm rot="0" flipH="0" flipV="0">
            <a:off x="609600" y="1695450"/>
            <a:ext cx="109728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64748B"/>
                </a:solidFill>
                <a:latin typeface="Microsoft YaHei"/>
                <a:ea typeface="Microsoft YaHei"/>
              </a:rPr>
              <a:t>从</a:t>
            </a:r>
            <a:r>
              <a:rPr lang="en-US" sz="120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1200">
                <a:solidFill>
                  <a:srgbClr val="64748B"/>
                </a:solidFill>
                <a:latin typeface="Microsoft YaHei"/>
                <a:ea typeface="Microsoft YaHei"/>
              </a:rPr>
              <a:t>灯下黑</a:t>
            </a:r>
            <a:r>
              <a:rPr lang="en-US" sz="120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1200">
                <a:solidFill>
                  <a:srgbClr val="64748B"/>
                </a:solidFill>
                <a:latin typeface="Microsoft YaHei"/>
                <a:ea typeface="Microsoft YaHei"/>
              </a:rPr>
              <a:t>到质量防线——五步法体系全景</a:t>
            </a:r>
            <a:endParaRPr/>
          </a:p>
        </p:txBody>
      </p:sp>
      <p:sp>
        <p:nvSpPr>
          <p:cNvPr id="363" name=""/>
          <p:cNvSpPr/>
          <p:nvPr/>
        </p:nvSpPr>
        <p:spPr>
          <a:xfrm rot="0" flipH="0" flipV="0">
            <a:off x="647700" y="2266950"/>
            <a:ext cx="10972800" cy="762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364" name=""/>
          <p:cNvSpPr/>
          <p:nvPr/>
        </p:nvSpPr>
        <p:spPr>
          <a:xfrm rot="0" flipH="0" flipV="0">
            <a:off x="647700" y="2266950"/>
            <a:ext cx="10972800" cy="762000"/>
          </a:xfrm>
          <a:custGeom>
            <a:pathLst>
              <a:path w="1152" h="80">
                <a:moveTo>
                  <a:pt x="4" y="80"/>
                </a:moveTo>
                <a:cubicBezTo>
                  <a:pt x="2" y="80"/>
                  <a:pt x="0" y="78"/>
                  <a:pt x="0" y="76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80"/>
                </a:lnTo>
                <a:close/>
              </a:path>
            </a:pathLst>
          </a:custGeom>
          <a:solidFill>
            <a:srgbClr val="1E3A5F"/>
          </a:solidFill>
          <a:ln/>
        </p:spPr>
        <p:txBody>
          <a:bodyPr/>
          <a:p/>
        </p:txBody>
      </p:sp>
      <p:sp>
        <p:nvSpPr>
          <p:cNvPr id="365" name="" descr="{&quot;isTemplate&quot;:true,&quot;type&quot;:&quot;text&quot;}"/>
          <p:cNvSpPr txBox="1"/>
          <p:nvPr/>
        </p:nvSpPr>
        <p:spPr>
          <a:xfrm rot="0" flipH="0" flipV="0">
            <a:off x="876300" y="2419350"/>
            <a:ext cx="762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1E3A5F"/>
                </a:solidFill>
                <a:latin typeface="Microsoft YaHei"/>
                <a:ea typeface="Microsoft YaHei"/>
              </a:rPr>
              <a:t>01</a:t>
            </a:r>
            <a:endParaRPr/>
          </a:p>
        </p:txBody>
      </p:sp>
      <p:sp>
        <p:nvSpPr>
          <p:cNvPr id="366" name="" descr="{&quot;isTemplate&quot;:true,&quot;type&quot;:&quot;text&quot;}"/>
          <p:cNvSpPr txBox="1"/>
          <p:nvPr/>
        </p:nvSpPr>
        <p:spPr>
          <a:xfrm rot="0" flipH="0" flipV="0">
            <a:off x="1790700" y="2400300"/>
            <a:ext cx="8991600" cy="3048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现状洞察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看不见的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运输队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367" name="" descr="{&quot;isTemplate&quot;:true,&quot;type&quot;:&quot;text&quot;}"/>
          <p:cNvSpPr txBox="1"/>
          <p:nvPr/>
        </p:nvSpPr>
        <p:spPr>
          <a:xfrm rot="0" flipH="0" flipV="0">
            <a:off x="1790700" y="2743200"/>
            <a:ext cx="89916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为什么厂内物流是质量管理的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灯下黑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368" name="" descr="{&quot;isTemplate&quot;:true,&quot;type&quot;:&quot;text&quot;}"/>
          <p:cNvSpPr txBox="1"/>
          <p:nvPr/>
        </p:nvSpPr>
        <p:spPr>
          <a:xfrm rot="0" flipH="0" flipV="0">
            <a:off x="10782300" y="2571750"/>
            <a:ext cx="571500" cy="1619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P.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03</a:t>
            </a:r>
            <a:endParaRPr/>
          </a:p>
        </p:txBody>
      </p:sp>
      <p:sp>
        <p:nvSpPr>
          <p:cNvPr id="369" name=""/>
          <p:cNvSpPr/>
          <p:nvPr/>
        </p:nvSpPr>
        <p:spPr>
          <a:xfrm rot="0" flipH="0" flipV="0">
            <a:off x="647700" y="3162300"/>
            <a:ext cx="10972800" cy="762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370" name=""/>
          <p:cNvSpPr/>
          <p:nvPr/>
        </p:nvSpPr>
        <p:spPr>
          <a:xfrm rot="0" flipH="0" flipV="0">
            <a:off x="647700" y="3162300"/>
            <a:ext cx="10972800" cy="762000"/>
          </a:xfrm>
          <a:custGeom>
            <a:pathLst>
              <a:path w="1152" h="80">
                <a:moveTo>
                  <a:pt x="4" y="80"/>
                </a:moveTo>
                <a:cubicBezTo>
                  <a:pt x="2" y="80"/>
                  <a:pt x="0" y="78"/>
                  <a:pt x="0" y="76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80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371" name="" descr="{&quot;isTemplate&quot;:true,&quot;type&quot;:&quot;text&quot;}"/>
          <p:cNvSpPr txBox="1"/>
          <p:nvPr/>
        </p:nvSpPr>
        <p:spPr>
          <a:xfrm rot="0" flipH="0" flipV="0">
            <a:off x="876300" y="3314700"/>
            <a:ext cx="762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3B82F6"/>
                </a:solidFill>
                <a:latin typeface="Microsoft YaHei"/>
                <a:ea typeface="Microsoft YaHei"/>
              </a:rPr>
              <a:t>02</a:t>
            </a:r>
            <a:endParaRPr/>
          </a:p>
        </p:txBody>
      </p:sp>
      <p:sp>
        <p:nvSpPr>
          <p:cNvPr id="372" name="" descr="{&quot;isTemplate&quot;:true,&quot;type&quot;:&quot;text&quot;}"/>
          <p:cNvSpPr txBox="1"/>
          <p:nvPr/>
        </p:nvSpPr>
        <p:spPr>
          <a:xfrm rot="0" flipH="0" flipV="0">
            <a:off x="1790700" y="3295650"/>
            <a:ext cx="8991600" cy="3048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四个杀手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动刀之前先认清敌情</a:t>
            </a:r>
            <a:endParaRPr/>
          </a:p>
        </p:txBody>
      </p:sp>
      <p:sp>
        <p:nvSpPr>
          <p:cNvPr id="373" name="" descr="{&quot;isTemplate&quot;:true,&quot;type&quot;:&quot;text&quot;}"/>
          <p:cNvSpPr txBox="1"/>
          <p:nvPr/>
        </p:nvSpPr>
        <p:spPr>
          <a:xfrm rot="0" flipH="0" flipV="0">
            <a:off x="1790700" y="3638550"/>
            <a:ext cx="89916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搬运损伤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错发错配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混批追溯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储存失效</a:t>
            </a:r>
            <a:endParaRPr/>
          </a:p>
        </p:txBody>
      </p:sp>
      <p:sp>
        <p:nvSpPr>
          <p:cNvPr id="374" name="" descr="{&quot;isTemplate&quot;:true,&quot;type&quot;:&quot;text&quot;}"/>
          <p:cNvSpPr txBox="1"/>
          <p:nvPr/>
        </p:nvSpPr>
        <p:spPr>
          <a:xfrm rot="0" flipH="0" flipV="0">
            <a:off x="10782300" y="3467100"/>
            <a:ext cx="571500" cy="1619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P.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375" name=""/>
          <p:cNvSpPr/>
          <p:nvPr/>
        </p:nvSpPr>
        <p:spPr>
          <a:xfrm rot="0" flipH="0" flipV="0">
            <a:off x="647700" y="4057650"/>
            <a:ext cx="10972800" cy="762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376" name=""/>
          <p:cNvSpPr/>
          <p:nvPr/>
        </p:nvSpPr>
        <p:spPr>
          <a:xfrm rot="0" flipH="0" flipV="0">
            <a:off x="647700" y="4057650"/>
            <a:ext cx="10972800" cy="762000"/>
          </a:xfrm>
          <a:custGeom>
            <a:pathLst>
              <a:path w="1152" h="80">
                <a:moveTo>
                  <a:pt x="4" y="80"/>
                </a:moveTo>
                <a:cubicBezTo>
                  <a:pt x="2" y="80"/>
                  <a:pt x="0" y="78"/>
                  <a:pt x="0" y="76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80"/>
                </a:lnTo>
                <a:close/>
              </a:path>
            </a:pathLst>
          </a:custGeom>
          <a:solidFill>
            <a:srgbClr val="1E3A5F"/>
          </a:solidFill>
          <a:ln/>
        </p:spPr>
        <p:txBody>
          <a:bodyPr/>
          <a:p/>
        </p:txBody>
      </p:sp>
      <p:sp>
        <p:nvSpPr>
          <p:cNvPr id="377" name="" descr="{&quot;isTemplate&quot;:true,&quot;type&quot;:&quot;text&quot;}"/>
          <p:cNvSpPr txBox="1"/>
          <p:nvPr/>
        </p:nvSpPr>
        <p:spPr>
          <a:xfrm rot="0" flipH="0" flipV="0">
            <a:off x="876300" y="4210050"/>
            <a:ext cx="762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1E3A5F"/>
                </a:solidFill>
                <a:latin typeface="Microsoft YaHei"/>
                <a:ea typeface="Microsoft YaHei"/>
              </a:rPr>
              <a:t>03</a:t>
            </a:r>
            <a:endParaRPr/>
          </a:p>
        </p:txBody>
      </p:sp>
      <p:sp>
        <p:nvSpPr>
          <p:cNvPr id="378" name="" descr="{&quot;isTemplate&quot;:true,&quot;type&quot;:&quot;text&quot;}"/>
          <p:cNvSpPr txBox="1"/>
          <p:nvPr/>
        </p:nvSpPr>
        <p:spPr>
          <a:xfrm rot="0" flipH="0" flipV="0">
            <a:off x="1790700" y="4191000"/>
            <a:ext cx="8991600" cy="3048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五步框架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把物流当一道工序管</a:t>
            </a:r>
            <a:endParaRPr/>
          </a:p>
        </p:txBody>
      </p:sp>
      <p:sp>
        <p:nvSpPr>
          <p:cNvPr id="379" name="" descr="{&quot;isTemplate&quot;:true,&quot;type&quot;:&quot;text&quot;}"/>
          <p:cNvSpPr txBox="1"/>
          <p:nvPr/>
        </p:nvSpPr>
        <p:spPr>
          <a:xfrm rot="0" flipH="0" flipV="0">
            <a:off x="1790700" y="4533900"/>
            <a:ext cx="89916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搬运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→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仓储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→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配送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→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包装标识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→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度量闭环</a:t>
            </a:r>
            <a:endParaRPr/>
          </a:p>
        </p:txBody>
      </p:sp>
      <p:sp>
        <p:nvSpPr>
          <p:cNvPr id="380" name="" descr="{&quot;isTemplate&quot;:true,&quot;type&quot;:&quot;text&quot;}"/>
          <p:cNvSpPr txBox="1"/>
          <p:nvPr/>
        </p:nvSpPr>
        <p:spPr>
          <a:xfrm rot="0" flipH="0" flipV="0">
            <a:off x="10782300" y="4362450"/>
            <a:ext cx="571500" cy="1619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P.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07</a:t>
            </a:r>
            <a:endParaRPr/>
          </a:p>
        </p:txBody>
      </p:sp>
      <p:sp>
        <p:nvSpPr>
          <p:cNvPr id="381" name=""/>
          <p:cNvSpPr/>
          <p:nvPr/>
        </p:nvSpPr>
        <p:spPr>
          <a:xfrm rot="0" flipH="0" flipV="0">
            <a:off x="647700" y="4953000"/>
            <a:ext cx="10972800" cy="762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382" name=""/>
          <p:cNvSpPr/>
          <p:nvPr/>
        </p:nvSpPr>
        <p:spPr>
          <a:xfrm rot="0" flipH="0" flipV="0">
            <a:off x="647700" y="4953000"/>
            <a:ext cx="10972800" cy="762000"/>
          </a:xfrm>
          <a:custGeom>
            <a:pathLst>
              <a:path w="1152" h="80">
                <a:moveTo>
                  <a:pt x="4" y="80"/>
                </a:moveTo>
                <a:cubicBezTo>
                  <a:pt x="2" y="80"/>
                  <a:pt x="0" y="78"/>
                  <a:pt x="0" y="76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80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383" name="" descr="{&quot;isTemplate&quot;:true,&quot;type&quot;:&quot;text&quot;}"/>
          <p:cNvSpPr txBox="1"/>
          <p:nvPr/>
        </p:nvSpPr>
        <p:spPr>
          <a:xfrm rot="0" flipH="0" flipV="0">
            <a:off x="876300" y="5105400"/>
            <a:ext cx="762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3B82F6"/>
                </a:solidFill>
                <a:latin typeface="Microsoft YaHei"/>
                <a:ea typeface="Microsoft YaHei"/>
              </a:rPr>
              <a:t>04</a:t>
            </a:r>
            <a:endParaRPr/>
          </a:p>
        </p:txBody>
      </p:sp>
      <p:sp>
        <p:nvSpPr>
          <p:cNvPr id="384" name="" descr="{&quot;isTemplate&quot;:true,&quot;type&quot;:&quot;text&quot;}"/>
          <p:cNvSpPr txBox="1"/>
          <p:nvPr/>
        </p:nvSpPr>
        <p:spPr>
          <a:xfrm rot="0" flipH="0" flipV="0">
            <a:off x="1790700" y="5086350"/>
            <a:ext cx="8991600" cy="3048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搬运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+ </a:t>
            </a: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仓储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把好头两道关</a:t>
            </a:r>
            <a:endParaRPr/>
          </a:p>
        </p:txBody>
      </p:sp>
      <p:sp>
        <p:nvSpPr>
          <p:cNvPr id="385" name="" descr="{&quot;isTemplate&quot;:true,&quot;type&quot;:&quot;text&quot;}"/>
          <p:cNvSpPr txBox="1"/>
          <p:nvPr/>
        </p:nvSpPr>
        <p:spPr>
          <a:xfrm rot="0" flipH="0" flipV="0">
            <a:off x="1790700" y="5429250"/>
            <a:ext cx="89916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物料特性匹配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货位先进先出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环境达标</a:t>
            </a:r>
            <a:endParaRPr/>
          </a:p>
        </p:txBody>
      </p:sp>
      <p:sp>
        <p:nvSpPr>
          <p:cNvPr id="386" name="" descr="{&quot;isTemplate&quot;:true,&quot;type&quot;:&quot;text&quot;}"/>
          <p:cNvSpPr txBox="1"/>
          <p:nvPr/>
        </p:nvSpPr>
        <p:spPr>
          <a:xfrm rot="0" flipH="0" flipV="0">
            <a:off x="10782300" y="5257800"/>
            <a:ext cx="571500" cy="1619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P.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09</a:t>
            </a:r>
            <a:endParaRPr/>
          </a:p>
        </p:txBody>
      </p:sp>
      <p:sp>
        <p:nvSpPr>
          <p:cNvPr id="387" name=""/>
          <p:cNvSpPr/>
          <p:nvPr/>
        </p:nvSpPr>
        <p:spPr>
          <a:xfrm rot="0" flipH="0" flipV="0">
            <a:off x="647700" y="5848350"/>
            <a:ext cx="10972800" cy="762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19050" dir="5400000">
              <a:srgbClr val="1E3A5F">
                <a:alpha val="6000"/>
              </a:srgbClr>
            </a:outerShdw>
          </a:effectLst>
        </p:spPr>
        <p:txBody>
          <a:bodyPr/>
          <a:p/>
        </p:txBody>
      </p:sp>
      <p:sp>
        <p:nvSpPr>
          <p:cNvPr id="388" name=""/>
          <p:cNvSpPr/>
          <p:nvPr/>
        </p:nvSpPr>
        <p:spPr>
          <a:xfrm rot="0" flipH="0" flipV="0">
            <a:off x="647700" y="5848350"/>
            <a:ext cx="10972800" cy="762000"/>
          </a:xfrm>
          <a:custGeom>
            <a:pathLst>
              <a:path w="1152" h="80">
                <a:moveTo>
                  <a:pt x="4" y="80"/>
                </a:moveTo>
                <a:cubicBezTo>
                  <a:pt x="2" y="80"/>
                  <a:pt x="0" y="78"/>
                  <a:pt x="0" y="76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lnTo>
                  <a:pt x="4" y="80"/>
                </a:lnTo>
                <a:close/>
              </a:path>
            </a:pathLst>
          </a:custGeom>
          <a:solidFill>
            <a:srgbClr val="1E3A5F"/>
          </a:solidFill>
          <a:ln/>
        </p:spPr>
        <p:txBody>
          <a:bodyPr/>
          <a:p/>
        </p:txBody>
      </p:sp>
      <p:sp>
        <p:nvSpPr>
          <p:cNvPr id="389" name="" descr="{&quot;isTemplate&quot;:true,&quot;type&quot;:&quot;text&quot;}"/>
          <p:cNvSpPr txBox="1"/>
          <p:nvPr/>
        </p:nvSpPr>
        <p:spPr>
          <a:xfrm rot="0" flipH="0" flipV="0">
            <a:off x="876300" y="6000750"/>
            <a:ext cx="762000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 spc="-75">
                <a:solidFill>
                  <a:srgbClr val="1E3A5F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390" name="" descr="{&quot;isTemplate&quot;:true,&quot;type&quot;:&quot;text&quot;}"/>
          <p:cNvSpPr txBox="1"/>
          <p:nvPr/>
        </p:nvSpPr>
        <p:spPr>
          <a:xfrm rot="0" flipH="0" flipV="0">
            <a:off x="1790700" y="5981700"/>
            <a:ext cx="8991600" cy="3048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配送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+ </a:t>
            </a: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包装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+ </a:t>
            </a:r>
            <a:r>
              <a:rPr lang="zh-CN" sz="1500" b="1">
                <a:solidFill>
                  <a:srgbClr val="1F2937"/>
                </a:solidFill>
                <a:latin typeface="Microsoft YaHei"/>
                <a:ea typeface="Microsoft YaHei"/>
              </a:rPr>
              <a:t>闭环</a:t>
            </a:r>
            <a:r>
              <a:rPr lang="en-US" sz="1500" b="1">
                <a:solidFill>
                  <a:srgbClr val="1F2937"/>
                </a:solidFill>
                <a:latin typeface="Microsoft YaHei"/>
                <a:ea typeface="Microsoft YaHei"/>
              </a:rPr>
              <a:t> 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后半篇：把对的东西送到对的地方</a:t>
            </a:r>
            <a:endParaRPr/>
          </a:p>
        </p:txBody>
      </p:sp>
      <p:sp>
        <p:nvSpPr>
          <p:cNvPr id="391" name="" descr="{&quot;isTemplate&quot;:true,&quot;type&quot;:&quot;text&quot;}"/>
          <p:cNvSpPr txBox="1"/>
          <p:nvPr/>
        </p:nvSpPr>
        <p:spPr>
          <a:xfrm rot="0" flipH="0" flipV="0">
            <a:off x="1790700" y="6324600"/>
            <a:ext cx="89916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拣选防错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标识防错</a:t>
            </a:r>
            <a:r>
              <a:rPr lang="en-US" sz="975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75">
                <a:solidFill>
                  <a:srgbClr val="64748B"/>
                </a:solidFill>
                <a:latin typeface="Microsoft YaHei"/>
                <a:ea typeface="Microsoft YaHei"/>
              </a:rPr>
              <a:t>五个核心指标</a:t>
            </a:r>
            <a:endParaRPr/>
          </a:p>
        </p:txBody>
      </p:sp>
      <p:sp>
        <p:nvSpPr>
          <p:cNvPr id="392" name="" descr="{&quot;isTemplate&quot;:true,&quot;type&quot;:&quot;text&quot;}"/>
          <p:cNvSpPr txBox="1"/>
          <p:nvPr/>
        </p:nvSpPr>
        <p:spPr>
          <a:xfrm rot="0" flipH="0" flipV="0">
            <a:off x="10782300" y="6153150"/>
            <a:ext cx="571500" cy="1619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P.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11</a:t>
            </a:r>
            <a:endParaRPr/>
          </a:p>
        </p:txBody>
      </p:sp>
      <p:sp>
        <p:nvSpPr>
          <p:cNvPr id="393" name=""/>
          <p:cNvSpPr/>
          <p:nvPr/>
        </p:nvSpPr>
        <p:spPr>
          <a:xfrm rot="0" flipH="0" flipV="0">
            <a:off x="0" y="6286500"/>
            <a:ext cx="12192000" cy="571500"/>
          </a:xfrm>
          <a:custGeom>
            <a:pathLst>
              <a:path w="1280" h="60">
                <a:moveTo>
                  <a:pt x="0" y="0"/>
                </a:moveTo>
                <a:lnTo>
                  <a:pt x="1280" y="0"/>
                </a:lnTo>
                <a:lnTo>
                  <a:pt x="1280" y="1"/>
                </a:lnTo>
                <a:lnTo>
                  <a:pt x="0" y="1"/>
                </a:lnTo>
                <a:close/>
              </a:path>
            </a:pathLst>
          </a:custGeom>
          <a:solidFill>
            <a:srgbClr val="E2E8F0"/>
          </a:solidFill>
          <a:ln/>
        </p:spPr>
        <p:txBody>
          <a:bodyPr/>
          <a:p/>
        </p:txBody>
      </p:sp>
      <p:sp>
        <p:nvSpPr>
          <p:cNvPr id="394" name="" descr="{&quot;isTemplate&quot;:true,&quot;type&quot;:&quot;text&quot;}"/>
          <p:cNvSpPr txBox="1"/>
          <p:nvPr/>
        </p:nvSpPr>
        <p:spPr>
          <a:xfrm rot="0" flipH="0" flipV="0">
            <a:off x="609600" y="6496050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395" name="" descr="{&quot;isTemplate&quot;:true,&quot;type&quot;:&quot;text&quot;}"/>
          <p:cNvSpPr txBox="1"/>
          <p:nvPr/>
        </p:nvSpPr>
        <p:spPr>
          <a:xfrm rot="0" flipH="0" flipV="0">
            <a:off x="11172825" y="649605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02 / 16</a:t>
            </a:r>
            <a:endParaRPr/>
          </a:p>
        </p:txBody>
      </p:sp>
    </p:spTree>
  </p:cSld>
</p:sld>
</file>

<file path=ppt/slides/slide3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396" name="" descr="&lt;Slide style={{ width: '1280px', height: '720px', background: '#1E3A5F', position: 'relative' }}&gt;&#10;    {/* 背景装饰斜纹 */}&#10;    &lt;Box style={{ position: 'absolute', top: 0, left: 0, width: '100%', height: '100%', opacity: 0.06 }}&gt;&#10;        &lt;svg width='1280' height='720' viewBox='0 0 1280 720'&gt;&#10;            {Array.from({ length: 14 }).map((_, i) =&gt; (&#10;                &lt;line key={i} x1={i * 100} y1='0' x2={i * 100 + 400} y2='720' stroke='#3B82F6' strokeWidth='1' /&gt;&#10;            ))}&#10;        &lt;/svg&gt;&#10;    &lt;/Box&gt;&#10;&#10;    {/* 左侧巨大编号 */}&#10;    &lt;Box style={{ position: 'absolute', left: 60, top: 80 }}&gt;&#10;        &lt;Text style={{&#10;            fontSize: 220,&#10;            fontWeight: 'bold',&#10;            color: 'transparent',&#10;            backgroundImage: 'linear-gradient(135deg, #F97316 0%, #FB923C 100%)',&#10;            backgroundClip: 'text',&#10;            lineHeight: 0.85,&#10;            letterSpacing: -8,&#10;        }}&gt;&#10;            01&#10;        &lt;/Text&gt;&#10;    &lt;/Box&gt;&#10;&#10;    {/* 右上小章节标签 */}&#10;    &lt;Box style={{ position: 'absolute', right: 64, top: 64, flexDirection: 'row', alignItems: 'center', gap: 12 }}&gt;&#10;        &lt;Box style={{ width: 8, height: 8, borderRadius: '50%', background: '#F97316' }} /&gt;&#10;        &lt;Text style={{ fontSize: 14, color: '#94A3B8', letterSpacing: 4 }}&gt;CHAPTER · 01&lt;/Text&gt;&#10;    &lt;/Box&gt;&#10;&#10;    {/* 右侧章节内容 */}&#10;    &lt;Box style={{&#10;        position: 'absolute',&#10;        right: 64, top: 280,&#10;        width: 640,&#10;        flexDirection: 'column',&#10;        alignItems: 'flex-end',&#10;    }}&gt;&#10;        &lt;Text style={{&#10;            fontSize: 48,&#10;            fontWeight: 'bold',&#10;            color: '#FFFFFF',&#10;            lineHeight: 1.2,&#10;            textAlign: 'right',&#10;            marginBottom: 24,&#10;        }}&gt;&#10;            现状洞察&#10;        &lt;/Text&gt;&#10;        &lt;Box style={{&#10;            background: 'rgba(59, 130, 246, 0.2)',&#10;            borderRight: '4px solid #3B82F6',&#10;            padding: '8px 16px',&#10;            marginBottom: 32,&#10;        }}&gt;&#10;            &lt;Text style={{ fontSize: 22, color: '#E2E8F0' }}&gt;看不见的&quot;运输队&quot;&lt;/Text&gt;&#10;        &lt;/Box&gt;&#10;        &lt;Text style={{&#10;            fontSize: 18,&#10;            color: '#CBD5E1',&#10;            lineHeight: 1.8,&#10;            textAlign: 'right',&#10;            maxWidth: 540,&#10;        }}&gt;&#10;            很多工厂的质量管理&quot;盯紧了产线，却漏了车间里的运输队&quot;——&lt;br /&gt;&#10;            搬运、仓储、配送、包装、标识，五个环节环环相扣，&lt;br /&gt;&#10;            任何一环失守，前面的努力都白费。&#10;        &lt;/Text&gt;&#10;    &lt;/Box&gt;&#10;&#10;    {/* 底部进度条 */}&#10;    &lt;Box style={{ position: 'absolute', left: 64, bottom: 64, right: 64, flexDirection: 'row', alignItems: 'center', gap: 12 }}&gt;&#10;        &lt;Text style={{ fontSize: 14, color: '#94A3B8' }}&gt;01&lt;/Text&gt;&#10;        &lt;Box style={{ flex: 1, height: 4, background: 'rgba(255,255,255,0.1)', borderRadius: 2 }}&gt;&#10;            &lt;Box style={{ width: '20%', height: '100%', background: 'linear-gradient(90deg, #F97316, #FB923C)', borderRadius: 2 }} /&gt;&#10;        &lt;/Box&gt;&#10;        &lt;Text style={{ fontSize: 14, color: '#94A3B8' }}&gt;05&lt;/Text&gt;&#10;    &lt;/Box&gt;&#10;&#10;    {/* 页码 */}&#10;    &lt;Text style={{ position: 'absolute', right: 64, bottom: 24, fontSize: 14, color: '#94A3B8' }}&gt;03 / 16&lt;/Text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p/>
        </p:txBody>
      </p:sp>
      <p:pic>
        <p:nvPicPr>
          <p:cNvPr id="398" name=""/>
          <p:cNvPicPr>
            <a:picLocks noChangeAspect="1"/>
          </p:cNvPicPr>
          <p:nvPr/>
        </p:nvPicPr>
        <p:blipFill>
          <a:blip>
            <a:alphaModFix amt="6000"/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0" y="0"/>
            <a:ext cx="12192000" cy="6858000"/>
          </a:xfrm>
          <a:prstGeom prst="rect">
            <a:avLst/>
          </a:prstGeom>
          <a:ln/>
        </p:spPr>
      </p:pic>
      <p:sp>
        <p:nvSpPr>
          <p:cNvPr id="399" name="" descr="{&quot;isTemplate&quot;:true,&quot;type&quot;:&quot;text&quot;}"/>
          <p:cNvSpPr txBox="1"/>
          <p:nvPr/>
        </p:nvSpPr>
        <p:spPr>
          <a:xfrm rot="0" flipH="0" flipV="0">
            <a:off x="571500" y="762000"/>
            <a:ext cx="2181225" cy="2143125"/>
          </a:xfrm>
          <a:prstGeom prst="rect"/>
        </p:spPr>
        <p:txBody>
          <a:bodyPr wrap="none" lIns="0" tIns="0" rIns="0" bIns="0"/>
          <a:p>
            <a:pPr>
              <a:lnSpc>
                <a:spcPct val="85000"/>
              </a:lnSpc>
            </a:pPr>
            <a:r>
              <a:rPr lang="en-US" sz="16500" b="1" spc="-600">
                <a:gradFill>
                  <a:gsLst>
                    <a:gs pos="0">
                      <a:srgbClr val="F97316"/>
                    </a:gs>
                    <a:gs pos="100000">
                      <a:srgbClr val="FB923C"/>
                    </a:gs>
                  </a:gsLst>
                  <a:lin ang="2700000" scaled="1"/>
                </a:gradFill>
                <a:latin typeface="Microsoft YaHei"/>
                <a:ea typeface="Microsoft YaHei"/>
              </a:rPr>
              <a:t>01</a:t>
            </a:r>
            <a:endParaRPr/>
          </a:p>
        </p:txBody>
      </p:sp>
      <p:sp>
        <p:nvSpPr>
          <p:cNvPr id="400" name=""/>
          <p:cNvSpPr/>
          <p:nvPr/>
        </p:nvSpPr>
        <p:spPr>
          <a:xfrm rot="0" flipH="0" flipV="0">
            <a:off x="10029825" y="657225"/>
            <a:ext cx="76200" cy="76200"/>
          </a:xfrm>
          <a:custGeom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01" name="" descr="{&quot;isTemplate&quot;:true,&quot;type&quot;:&quot;text&quot;}"/>
          <p:cNvSpPr txBox="1"/>
          <p:nvPr/>
        </p:nvSpPr>
        <p:spPr>
          <a:xfrm rot="0" flipH="0" flipV="0">
            <a:off x="10220325" y="609600"/>
            <a:ext cx="13620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94A3B8"/>
                </a:solidFill>
                <a:latin typeface="Microsoft YaHei"/>
                <a:ea typeface="Microsoft YaHei"/>
              </a:rPr>
              <a:t>CHAPTER · 01</a:t>
            </a:r>
            <a:endParaRPr/>
          </a:p>
        </p:txBody>
      </p:sp>
      <p:sp>
        <p:nvSpPr>
          <p:cNvPr id="402" name="" descr="{&quot;isTemplate&quot;:true,&quot;type&quot;:&quot;text&quot;}"/>
          <p:cNvSpPr txBox="1"/>
          <p:nvPr/>
        </p:nvSpPr>
        <p:spPr>
          <a:xfrm rot="0" flipH="0" flipV="0">
            <a:off x="9753600" y="2667000"/>
            <a:ext cx="1828800" cy="666750"/>
          </a:xfrm>
          <a:prstGeom prst="rect"/>
        </p:spPr>
        <p:txBody>
          <a:bodyPr wrap="none" lIns="0" tIns="0" rIns="0" bIns="0"/>
          <a:p>
            <a:pPr algn="r">
              <a:lnSpc>
                <a:spcPct val="120000"/>
              </a:lnSpc>
            </a:pP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现状洞察</a:t>
            </a:r>
            <a:endParaRPr/>
          </a:p>
        </p:txBody>
      </p:sp>
      <p:sp>
        <p:nvSpPr>
          <p:cNvPr id="403" name=""/>
          <p:cNvSpPr/>
          <p:nvPr/>
        </p:nvSpPr>
        <p:spPr>
          <a:xfrm rot="0" flipH="0" flipV="0">
            <a:off x="9620250" y="3562350"/>
            <a:ext cx="1962150" cy="409575"/>
          </a:xfrm>
          <a:prstGeom prst="rect">
            <a:avLst/>
          </a:prstGeom>
          <a:solidFill>
            <a:srgbClr val="3B82F6">
              <a:alpha val="20000"/>
            </a:srgbClr>
          </a:solidFill>
          <a:ln/>
        </p:spPr>
        <p:txBody>
          <a:bodyPr/>
          <a:p/>
        </p:txBody>
      </p:sp>
      <p:sp>
        <p:nvSpPr>
          <p:cNvPr id="404" name=""/>
          <p:cNvSpPr/>
          <p:nvPr/>
        </p:nvSpPr>
        <p:spPr>
          <a:xfrm rot="0" flipH="0" flipV="0">
            <a:off x="9620250" y="3562350"/>
            <a:ext cx="2000250" cy="409575"/>
          </a:xfrm>
          <a:custGeom>
            <a:pathLst>
              <a:path w="210" h="43">
                <a:moveTo>
                  <a:pt x="206" y="0"/>
                </a:moveTo>
                <a:lnTo>
                  <a:pt x="210" y="0"/>
                </a:lnTo>
                <a:lnTo>
                  <a:pt x="210" y="43"/>
                </a:lnTo>
                <a:lnTo>
                  <a:pt x="206" y="43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405" name="" descr="{&quot;isTemplate&quot;:true,&quot;type&quot;:&quot;text&quot;}"/>
          <p:cNvSpPr txBox="1"/>
          <p:nvPr/>
        </p:nvSpPr>
        <p:spPr>
          <a:xfrm rot="0" flipH="0" flipV="0">
            <a:off x="9772650" y="3638550"/>
            <a:ext cx="16192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E2E8F0"/>
                </a:solidFill>
                <a:latin typeface="Microsoft YaHei"/>
                <a:ea typeface="Microsoft YaHei"/>
              </a:rPr>
              <a:t>看不见的</a:t>
            </a:r>
            <a:r>
              <a:rPr lang="en-US" sz="1650">
                <a:solidFill>
                  <a:srgbClr val="E2E8F0"/>
                </a:solidFill>
                <a:latin typeface="Microsoft YaHei"/>
                <a:ea typeface="Microsoft YaHei"/>
              </a:rPr>
              <a:t>"</a:t>
            </a:r>
            <a:r>
              <a:rPr lang="zh-CN" sz="1650">
                <a:solidFill>
                  <a:srgbClr val="E2E8F0"/>
                </a:solidFill>
                <a:latin typeface="Microsoft YaHei"/>
                <a:ea typeface="Microsoft YaHei"/>
              </a:rPr>
              <a:t>运输队</a:t>
            </a:r>
            <a:r>
              <a:rPr lang="en-US" sz="1650">
                <a:solidFill>
                  <a:srgbClr val="E2E8F0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406" name="" descr="{&quot;isTemplate&quot;:true,&quot;type&quot;:&quot;text&quot;}"/>
          <p:cNvSpPr txBox="1"/>
          <p:nvPr/>
        </p:nvSpPr>
        <p:spPr>
          <a:xfrm rot="0" flipH="0" flipV="0">
            <a:off x="6829425" y="4276725"/>
            <a:ext cx="4752975" cy="1114425"/>
          </a:xfrm>
          <a:prstGeom prst="rect"/>
        </p:spPr>
        <p:txBody>
          <a:bodyPr wrap="none" lIns="0" tIns="0" rIns="0" bIns="0"/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很多工厂的质量管理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盯紧了产线，却漏了车间里的运输队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"——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搬运、仓储、配送、包装、标识，五个环节环环相扣，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任何一环失守，前面的努力都白费。</a:t>
            </a:r>
            <a:endParaRPr/>
          </a:p>
        </p:txBody>
      </p:sp>
      <p:sp>
        <p:nvSpPr>
          <p:cNvPr id="407" name="" descr="{&quot;isTemplate&quot;:true,&quot;type&quot;:&quot;text&quot;}"/>
          <p:cNvSpPr txBox="1"/>
          <p:nvPr/>
        </p:nvSpPr>
        <p:spPr>
          <a:xfrm rot="0" flipH="0" flipV="0">
            <a:off x="6096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01</a:t>
            </a:r>
            <a:endParaRPr/>
          </a:p>
        </p:txBody>
      </p:sp>
      <p:sp>
        <p:nvSpPr>
          <p:cNvPr id="408" name=""/>
          <p:cNvSpPr/>
          <p:nvPr/>
        </p:nvSpPr>
        <p:spPr>
          <a:xfrm rot="0" flipH="0" flipV="0">
            <a:off x="876300" y="6153150"/>
            <a:ext cx="10439400" cy="381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409" name=""/>
          <p:cNvSpPr/>
          <p:nvPr/>
        </p:nvSpPr>
        <p:spPr>
          <a:xfrm rot="0" flipH="0" flipV="0">
            <a:off x="876300" y="6153150"/>
            <a:ext cx="2085975" cy="3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97316"/>
              </a:gs>
              <a:gs pos="100000">
                <a:srgbClr val="FB923C"/>
              </a:gs>
            </a:gsLst>
            <a:lin ang="0" scaled="1"/>
          </a:gradFill>
          <a:ln/>
        </p:spPr>
        <p:txBody>
          <a:bodyPr/>
          <a:p/>
        </p:txBody>
      </p:sp>
      <p:sp>
        <p:nvSpPr>
          <p:cNvPr id="410" name="" descr="{&quot;isTemplate&quot;:true,&quot;type&quot;:&quot;text&quot;}"/>
          <p:cNvSpPr txBox="1"/>
          <p:nvPr/>
        </p:nvSpPr>
        <p:spPr>
          <a:xfrm rot="0" flipH="0" flipV="0">
            <a:off x="114300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411" name="" descr="{&quot;isTemplate&quot;:true,&quot;type&quot;:&quot;text&quot;}"/>
          <p:cNvSpPr txBox="1"/>
          <p:nvPr/>
        </p:nvSpPr>
        <p:spPr>
          <a:xfrm rot="0" flipH="0" flipV="0">
            <a:off x="11172825" y="64674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03 / 16</a:t>
            </a:r>
            <a:endParaRPr/>
          </a:p>
        </p:txBody>
      </p:sp>
    </p:spTree>
  </p:cSld>
</p:sld>
</file>

<file path=ppt/slides/slide4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412" name="" descr="&lt;Slide style={{ width: '1280px', height: '720px', background: '#F8FAFC' }}&gt;&#10;    {/* A 区 - 标题 */}&#10;    &lt;Box style={{ padding: '40px 64px 0', flexDirection: 'column' }}&gt;&#10;        &lt;Text style={{ fontSize: 14, color: '#3B82F6', letterSpacing: 4, marginBottom: 8 }}&gt;01 · 现状洞察&lt;/Text&gt;&#10;        &lt;Text style={{ fontSize: 36, fontWeight: 'bold', color: '#1E3A5F', lineHeight: 1.2 }}&gt;&#10;            质量部门&quot;盯紧产线&quot;，&lt;span style={{ color: '#F97316' }}&gt;却漏了车间的&quot;运输队&quot;&lt;/span&gt;&#10;        &lt;/Text&gt;&#10;    &lt;/Box&gt;&#10;&#10;    {/* B 区 - 非对称双栏 */}&#10;    &lt;Box style={{ padding: '32px 64px 0', flexDirection: 'row', gap: 24, flex: 1 }}&gt;&#10;        {/* 左侧 - 看得见 (60%) */}&#10;        &lt;Box style={{&#10;            flex: 6,&#10;            background: '#FFFFFF',&#10;            borderRadius: 12,&#10;            padding: 24,&#10;            boxShadow: '0 4px 16px rgba(30, 58, 95, 0.08)',&#10;            borderTop: '4px solid #3B82F6',&#10;        }}&gt;&#10;            &lt;Text style={{ fontSize: 16, color: '#64748B', letterSpacing: 2, marginBottom: 12 }}&gt;&#10;                ✓ 看得见 · 检验三件套&#10;            &lt;/Text&gt;&#10;            &lt;Box style={{ flexDirection: 'row', gap: 12, marginBottom: 16 }}&gt;&#10;                {[&#10;                    { icon: 'door-open', label: '来料检验', desc: '把住门口' },&#10;                    { icon: 'microchip', label: '过程检验', desc: '守着工序' },&#10;                    { icon: 'flag-checkered', label: '出厂检验', desc: '盯着成品' },&#10;                ].map((it, i) =&gt; (&#10;                    &lt;Box key={i} style={{ flex: 1, background: '#EFF6FF', padding: 14, borderRadius: 8, alignItems: 'center' }}&gt;&#10;                        &lt;FAIcon name={it.icon} style={{ fill: '#3B82F6', width: 32, height: 32, marginBottom: 8 }} /&gt;&#10;                        &lt;Text style={{ fontSize: 15, fontWeight: 600, color: '#1F2937' }}&gt;{it.label}&lt;/Text&gt;&#10;                        &lt;Text style={{ fontSize: 12, color: '#64748B', marginTop: 4 }}&gt;{it.desc}&lt;/Text&gt;&#10;                    &lt;/Box&gt;&#10;                ))}&#10;            &lt;/Box&gt;&#10;            &lt;Box style={{&#10;                background: '#F0F9FF',&#10;                borderLeft: '3px solid #3B82F6',&#10;                padding: '10px 14px',&#10;                borderRadius: 4,&#10;            }}&gt;&#10;                &lt;Text style={{ fontSize: 13, color: '#1F2937', lineHeight: 1.6 }}&gt;&#10;                    每个工位都有作业指导书、首件确认、巡检打卡——&lt;br /&gt;&#10;                    &lt;Text style={{ fontWeight: 600 }}&gt;产线三检验&quot;看得见&quot;&lt;/Text&gt;，是质量部门的主战场。&#10;                &lt;/Text&gt;&#10;            &lt;/Box&gt;&#10;        &lt;/Box&gt;&#10;&#10;        {/* 右侧 - 看不见 (40%) */}&#10;        &lt;Box style={{&#10;            flex: 4,&#10;            background: '#FFF7ED',&#10;            borderRadius: 12,&#10;            padding: 24,&#10;            boxShadow: '0 4px 16px rgba(249, 115, 22, 0.12)',&#10;            borderTop: '4px solid #F97316',&#10;            position: 'relative',&#10;        }}&gt;&#10;            &lt;Text style={{ fontSize: 16, color: '#C2410C', letterSpacing: 2, marginBottom: 12 }}&gt;&#10;                ✗ 看不见 · 物流五环节&#10;            &lt;/Text&gt;&#10;            &lt;Box style={{ gap: 8, marginBottom: 16 }}&gt;&#10;                {['搬运', '仓储', '配送', '包装', '标识'].map((step, i) =&gt; (&#10;                    &lt;Box key={i} style={{&#10;                        flexDirection: 'row',&#10;                        alignItems: 'center',&#10;                        background: '#FFFFFF',&#10;                        padding: '8px 12px',&#10;                        borderRadius: 6,&#10;                        gap: 8,&#10;                    }}&gt;&#10;                        &lt;Box style={{ width: 22, height: 22, borderRadius: '50%', background: '#F97316', justifyContent: 'center', alignItems: 'center' }}&gt;&#10;                            &lt;Text style={{ fontSize: 12, color: '#FFFFFF', fontWeight: 'bold' }}&gt;{i + 1}&lt;/Text&gt;&#10;                        &lt;/Box&gt;&#10;                        &lt;Text style={{ fontSize: 14, color: '#1F2937', fontWeight: 500 }}&gt;{step}&lt;/Text&gt;&#10;                        &lt;Text style={{ fontSize: 11, color: '#94A3B8', marginLeft: 'auto' }}&gt;无人记录&lt;/Text&gt;&#10;                    &lt;/Box&gt;&#10;                ))}&#10;            &lt;/Box&gt;&#10;            &lt;Box style={{&#10;                background: '#FFEDD5',&#10;                padding: '12px 14px',&#10;                borderRadius: 6,&#10;            }}&gt;&#10;                &lt;Text style={{ fontSize: 13, color: '#7C2D12', fontWeight: 600, lineHeight: 1.6 }}&gt;&#10;                    不产生检验数据&lt;br /&gt;&#10;                    却每天在制造质量风险&#10;                &lt;/Text&gt;&#10;            &lt;/Box&gt;&#10;        &lt;/Box&gt;&#10;    &lt;/Box&gt;&#10;&#10;    {/* 底部核心观点条 */}&#10;    &lt;Box style={{&#10;        margin: '24px 64px 32px',&#10;        background: 'linear-gradient(135deg, #1E3A5F 0%, #2D5887 100%)',&#10;        borderRadius: 8,&#10;        padding: '14px 24px',&#10;        flexDirection: 'row',&#10;        alignItems: 'center',&#10;        gap: 16,&#10;    }}&gt;&#10;        &lt;FAIcon name='lightbulb' style={{ fill: '#F97316', width: 28, height: 28 }} /&gt;&#10;        &lt;Text style={{ fontSize: 16, color: '#FFFFFF', fontWeight: 600, flex: 1 }}&gt;&#10;            厂内物流是质量管理的&lt;span style={{ color: '#F97316', fontWeight: 'bold' }}&gt;&quot;灯下黑&quot;&lt;/span&gt;——光管产线不够，防线必须延伸到车间运输线&#10;        &lt;/Text&gt;&#10;    &lt;/Box&gt;&#10;&#10;    {/* C 区 */}&#10;    &lt;Box style={{ position: 'absolute', left: 64, bottom: 16, right: 64, flexDirection: 'row', justifyContent: 'space-between' }}&gt;&#10;        &lt;Text style={{ fontSize: 14, color: '#94A3B8' }}&gt;卓越质量智库 · 质量管理培训系列&lt;/Text&gt;&#10;        &lt;Text style={{ fontSize: 14, color: '#94A3B8' }}&gt;04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414" name="" descr="{&quot;isTemplate&quot;:true,&quot;type&quot;:&quot;text&quot;}"/>
          <p:cNvSpPr txBox="1"/>
          <p:nvPr/>
        </p:nvSpPr>
        <p:spPr>
          <a:xfrm rot="0" flipH="0" flipV="0">
            <a:off x="609600" y="381000"/>
            <a:ext cx="109728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3B82F6"/>
                </a:solidFill>
                <a:latin typeface="Microsoft YaHei"/>
                <a:ea typeface="Microsoft YaHei"/>
              </a:rPr>
              <a:t>01 · </a:t>
            </a:r>
            <a:r>
              <a:rPr lang="zh-CN" sz="1050" spc="300">
                <a:solidFill>
                  <a:srgbClr val="3B82F6"/>
                </a:solidFill>
                <a:latin typeface="Microsoft YaHei"/>
                <a:ea typeface="Microsoft YaHei"/>
              </a:rPr>
              <a:t>现状洞察</a:t>
            </a:r>
            <a:endParaRPr/>
          </a:p>
        </p:txBody>
      </p:sp>
      <p:sp>
        <p:nvSpPr>
          <p:cNvPr id="415" name="" descr="{&quot;isTemplate&quot;:true,&quot;type&quot;:&quot;text&quot;}"/>
          <p:cNvSpPr txBox="1"/>
          <p:nvPr/>
        </p:nvSpPr>
        <p:spPr>
          <a:xfrm rot="0" flipH="0" flipV="0">
            <a:off x="609600" y="619125"/>
            <a:ext cx="10972800" cy="4953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700" b="1">
                <a:solidFill>
                  <a:srgbClr val="1E3A5F"/>
                </a:solidFill>
                <a:latin typeface="Microsoft YaHei"/>
                <a:ea typeface="Microsoft YaHei"/>
              </a:rPr>
              <a:t>质量部门</a:t>
            </a:r>
            <a:r>
              <a:rPr lang="en-US" sz="270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700" b="1">
                <a:solidFill>
                  <a:srgbClr val="1E3A5F"/>
                </a:solidFill>
                <a:latin typeface="Microsoft YaHei"/>
                <a:ea typeface="Microsoft YaHei"/>
              </a:rPr>
              <a:t>盯紧产线</a:t>
            </a:r>
            <a:r>
              <a:rPr lang="en-US" sz="2700" b="1">
                <a:solidFill>
                  <a:srgbClr val="1E3A5F"/>
                </a:solidFill>
                <a:latin typeface="Microsoft YaHei"/>
                <a:ea typeface="Microsoft YaHei"/>
              </a:rPr>
              <a:t>"</a:t>
            </a:r>
            <a:r>
              <a:rPr lang="zh-CN" sz="2700" b="1">
                <a:solidFill>
                  <a:srgbClr val="1E3A5F"/>
                </a:solidFill>
                <a:latin typeface="Microsoft YaHei"/>
                <a:ea typeface="Microsoft YaHei"/>
              </a:rPr>
              <a:t>，</a:t>
            </a:r>
            <a:r>
              <a:rPr lang="zh-CN" sz="2700" b="1">
                <a:solidFill>
                  <a:srgbClr val="F97316"/>
                </a:solidFill>
                <a:latin typeface="Microsoft YaHei"/>
                <a:ea typeface="Microsoft YaHei"/>
              </a:rPr>
              <a:t>却漏了车间的</a:t>
            </a:r>
            <a:r>
              <a:rPr lang="en-US" sz="2700" b="1">
                <a:solidFill>
                  <a:srgbClr val="F97316"/>
                </a:solidFill>
                <a:latin typeface="Microsoft YaHei"/>
                <a:ea typeface="Microsoft YaHei"/>
              </a:rPr>
              <a:t>"</a:t>
            </a:r>
            <a:r>
              <a:rPr lang="zh-CN" sz="2700" b="1">
                <a:solidFill>
                  <a:srgbClr val="F97316"/>
                </a:solidFill>
                <a:latin typeface="Microsoft YaHei"/>
                <a:ea typeface="Microsoft YaHei"/>
              </a:rPr>
              <a:t>运输队</a:t>
            </a:r>
            <a:r>
              <a:rPr lang="en-US" sz="2700" b="1">
                <a:solidFill>
                  <a:srgbClr val="F97316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416" name=""/>
          <p:cNvSpPr/>
          <p:nvPr/>
        </p:nvSpPr>
        <p:spPr>
          <a:xfrm rot="0" flipH="0" flipV="0">
            <a:off x="609600" y="1457325"/>
            <a:ext cx="6448425" cy="4371975"/>
          </a:xfrm>
          <a:prstGeom prst="roundRect">
            <a:avLst>
              <a:gd name="adj" fmla="val 2614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417" name=""/>
          <p:cNvSpPr/>
          <p:nvPr/>
        </p:nvSpPr>
        <p:spPr>
          <a:xfrm rot="0" flipH="0" flipV="0">
            <a:off x="609600" y="1457325"/>
            <a:ext cx="6448425" cy="4371975"/>
          </a:xfrm>
          <a:custGeom>
            <a:pathLst>
              <a:path w="677" h="459">
                <a:moveTo>
                  <a:pt x="666" y="0"/>
                </a:moveTo>
                <a:cubicBezTo>
                  <a:pt x="671" y="0"/>
                  <a:pt x="676" y="4"/>
                  <a:pt x="677" y="10"/>
                </a:cubicBezTo>
                <a:cubicBezTo>
                  <a:pt x="676" y="6"/>
                  <a:pt x="673" y="4"/>
                  <a:pt x="669" y="4"/>
                </a:cubicBezTo>
                <a:lnTo>
                  <a:pt x="8" y="4"/>
                </a:lnTo>
                <a:cubicBezTo>
                  <a:pt x="4" y="4"/>
                  <a:pt x="1" y="7"/>
                  <a:pt x="0" y="10"/>
                </a:cubicBezTo>
                <a:cubicBezTo>
                  <a:pt x="1" y="4"/>
                  <a:pt x="6" y="0"/>
                  <a:pt x="12" y="0"/>
                </a:cubicBezTo>
                <a:lnTo>
                  <a:pt x="665" y="0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418" name="" descr="{&quot;isTemplate&quot;:true,&quot;type&quot;:&quot;text&quot;}"/>
          <p:cNvSpPr txBox="1"/>
          <p:nvPr/>
        </p:nvSpPr>
        <p:spPr>
          <a:xfrm rot="0" flipH="0" flipV="0">
            <a:off x="838200" y="1685925"/>
            <a:ext cx="59912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64748B"/>
                </a:solidFill>
                <a:latin typeface="Microsoft YaHei"/>
                <a:ea typeface="Microsoft YaHei"/>
              </a:rPr>
              <a:t>✓ </a:t>
            </a:r>
            <a:r>
              <a:rPr lang="zh-CN" sz="1200" spc="150">
                <a:solidFill>
                  <a:srgbClr val="64748B"/>
                </a:solidFill>
                <a:latin typeface="Microsoft YaHei"/>
                <a:ea typeface="Microsoft YaHei"/>
              </a:rPr>
              <a:t>看得见</a:t>
            </a:r>
            <a:r>
              <a:rPr lang="en-US" sz="1200" spc="1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200" spc="150">
                <a:solidFill>
                  <a:srgbClr val="64748B"/>
                </a:solidFill>
                <a:latin typeface="Microsoft YaHei"/>
                <a:ea typeface="Microsoft YaHei"/>
              </a:rPr>
              <a:t>检验三件套</a:t>
            </a:r>
            <a:endParaRPr/>
          </a:p>
        </p:txBody>
      </p:sp>
      <p:sp>
        <p:nvSpPr>
          <p:cNvPr id="419" name=""/>
          <p:cNvSpPr/>
          <p:nvPr/>
        </p:nvSpPr>
        <p:spPr>
          <a:xfrm rot="0" flipH="0" flipV="0">
            <a:off x="838200" y="1990725"/>
            <a:ext cx="1924050" cy="1000125"/>
          </a:xfrm>
          <a:prstGeom prst="roundRect">
            <a:avLst>
              <a:gd name="adj" fmla="val 7619"/>
            </a:avLst>
          </a:prstGeom>
          <a:solidFill>
            <a:srgbClr val="EFF6FF"/>
          </a:solidFill>
          <a:ln/>
        </p:spPr>
        <p:txBody>
          <a:bodyPr/>
          <a:p/>
        </p:txBody>
      </p:sp>
      <p:pic>
        <p:nvPicPr>
          <p:cNvPr id="42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1647825" y="2124075"/>
            <a:ext cx="304800" cy="304800"/>
          </a:xfrm>
          <a:prstGeom prst="rect">
            <a:avLst/>
          </a:prstGeom>
          <a:ln/>
        </p:spPr>
      </p:pic>
      <p:sp>
        <p:nvSpPr>
          <p:cNvPr id="421" name="" descr="{&quot;isTemplate&quot;:true,&quot;type&quot;:&quot;text&quot;}"/>
          <p:cNvSpPr txBox="1"/>
          <p:nvPr/>
        </p:nvSpPr>
        <p:spPr>
          <a:xfrm rot="0" flipH="0" flipV="0">
            <a:off x="1514475" y="2505075"/>
            <a:ext cx="571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来料检验</a:t>
            </a:r>
            <a:endParaRPr/>
          </a:p>
        </p:txBody>
      </p:sp>
      <p:sp>
        <p:nvSpPr>
          <p:cNvPr id="422" name="" descr="{&quot;isTemplate&quot;:true,&quot;type&quot;:&quot;text&quot;}"/>
          <p:cNvSpPr txBox="1"/>
          <p:nvPr/>
        </p:nvSpPr>
        <p:spPr>
          <a:xfrm rot="0" flipH="0" flipV="0">
            <a:off x="1571625" y="2714625"/>
            <a:ext cx="45720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把住门口</a:t>
            </a:r>
            <a:endParaRPr/>
          </a:p>
        </p:txBody>
      </p:sp>
      <p:sp>
        <p:nvSpPr>
          <p:cNvPr id="423" name=""/>
          <p:cNvSpPr/>
          <p:nvPr/>
        </p:nvSpPr>
        <p:spPr>
          <a:xfrm rot="0" flipH="0" flipV="0">
            <a:off x="2876550" y="1990725"/>
            <a:ext cx="1914525" cy="1000125"/>
          </a:xfrm>
          <a:prstGeom prst="roundRect">
            <a:avLst>
              <a:gd name="adj" fmla="val 7619"/>
            </a:avLst>
          </a:prstGeom>
          <a:solidFill>
            <a:srgbClr val="EFF6FF"/>
          </a:solidFill>
          <a:ln/>
        </p:spPr>
        <p:txBody>
          <a:bodyPr/>
          <a:p/>
        </p:txBody>
      </p:sp>
      <p:pic>
        <p:nvPicPr>
          <p:cNvPr id="424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3686175" y="2124075"/>
            <a:ext cx="304800" cy="304800"/>
          </a:xfrm>
          <a:prstGeom prst="rect">
            <a:avLst/>
          </a:prstGeom>
          <a:ln/>
        </p:spPr>
      </p:pic>
      <p:sp>
        <p:nvSpPr>
          <p:cNvPr id="425" name="" descr="{&quot;isTemplate&quot;:true,&quot;type&quot;:&quot;text&quot;}"/>
          <p:cNvSpPr txBox="1"/>
          <p:nvPr/>
        </p:nvSpPr>
        <p:spPr>
          <a:xfrm rot="0" flipH="0" flipV="0">
            <a:off x="3552825" y="2505075"/>
            <a:ext cx="571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过程检验</a:t>
            </a:r>
            <a:endParaRPr/>
          </a:p>
        </p:txBody>
      </p:sp>
      <p:sp>
        <p:nvSpPr>
          <p:cNvPr id="426" name="" descr="{&quot;isTemplate&quot;:true,&quot;type&quot;:&quot;text&quot;}"/>
          <p:cNvSpPr txBox="1"/>
          <p:nvPr/>
        </p:nvSpPr>
        <p:spPr>
          <a:xfrm rot="0" flipH="0" flipV="0">
            <a:off x="3609975" y="2714625"/>
            <a:ext cx="45720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守着工序</a:t>
            </a:r>
            <a:endParaRPr/>
          </a:p>
        </p:txBody>
      </p:sp>
      <p:sp>
        <p:nvSpPr>
          <p:cNvPr id="427" name=""/>
          <p:cNvSpPr/>
          <p:nvPr/>
        </p:nvSpPr>
        <p:spPr>
          <a:xfrm rot="0" flipH="0" flipV="0">
            <a:off x="4905375" y="1990725"/>
            <a:ext cx="1924050" cy="1000125"/>
          </a:xfrm>
          <a:prstGeom prst="roundRect">
            <a:avLst>
              <a:gd name="adj" fmla="val 7619"/>
            </a:avLst>
          </a:prstGeom>
          <a:solidFill>
            <a:srgbClr val="EFF6FF"/>
          </a:solidFill>
          <a:ln/>
        </p:spPr>
        <p:txBody>
          <a:bodyPr/>
          <a:p/>
        </p:txBody>
      </p:sp>
      <p:pic>
        <p:nvPicPr>
          <p:cNvPr id="428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5715000" y="2124075"/>
            <a:ext cx="304800" cy="304800"/>
          </a:xfrm>
          <a:prstGeom prst="rect">
            <a:avLst/>
          </a:prstGeom>
          <a:ln/>
        </p:spPr>
      </p:pic>
      <p:sp>
        <p:nvSpPr>
          <p:cNvPr id="429" name="" descr="{&quot;isTemplate&quot;:true,&quot;type&quot;:&quot;text&quot;}"/>
          <p:cNvSpPr txBox="1"/>
          <p:nvPr/>
        </p:nvSpPr>
        <p:spPr>
          <a:xfrm rot="0" flipH="0" flipV="0">
            <a:off x="5581650" y="2505075"/>
            <a:ext cx="571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 b="1">
                <a:solidFill>
                  <a:srgbClr val="1F2937"/>
                </a:solidFill>
                <a:latin typeface="Microsoft YaHei"/>
                <a:ea typeface="Microsoft YaHei"/>
              </a:rPr>
              <a:t>出厂检验</a:t>
            </a:r>
            <a:endParaRPr/>
          </a:p>
        </p:txBody>
      </p:sp>
      <p:sp>
        <p:nvSpPr>
          <p:cNvPr id="430" name="" descr="{&quot;isTemplate&quot;:true,&quot;type&quot;:&quot;text&quot;}"/>
          <p:cNvSpPr txBox="1"/>
          <p:nvPr/>
        </p:nvSpPr>
        <p:spPr>
          <a:xfrm rot="0" flipH="0" flipV="0">
            <a:off x="5638800" y="2714625"/>
            <a:ext cx="45720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盯着成品</a:t>
            </a:r>
            <a:endParaRPr/>
          </a:p>
        </p:txBody>
      </p:sp>
      <p:sp>
        <p:nvSpPr>
          <p:cNvPr id="431" name=""/>
          <p:cNvSpPr/>
          <p:nvPr/>
        </p:nvSpPr>
        <p:spPr>
          <a:xfrm rot="0" flipH="0" flipV="0">
            <a:off x="866775" y="3143250"/>
            <a:ext cx="5991225" cy="666750"/>
          </a:xfrm>
          <a:prstGeom prst="roundRect">
            <a:avLst>
              <a:gd name="adj" fmla="val 5714"/>
            </a:avLst>
          </a:prstGeom>
          <a:solidFill>
            <a:srgbClr val="F0F9FF"/>
          </a:solidFill>
          <a:ln/>
        </p:spPr>
        <p:txBody>
          <a:bodyPr/>
          <a:p/>
        </p:txBody>
      </p:sp>
      <p:sp>
        <p:nvSpPr>
          <p:cNvPr id="432" name=""/>
          <p:cNvSpPr/>
          <p:nvPr/>
        </p:nvSpPr>
        <p:spPr>
          <a:xfrm rot="0" flipH="0" flipV="0">
            <a:off x="866775" y="3143250"/>
            <a:ext cx="5991225" cy="666750"/>
          </a:xfrm>
          <a:custGeom>
            <a:pathLst>
              <a:path w="629" h="70">
                <a:moveTo>
                  <a:pt x="4" y="0"/>
                </a:moveTo>
                <a:cubicBezTo>
                  <a:pt x="3" y="0"/>
                  <a:pt x="3" y="0"/>
                  <a:pt x="3" y="1"/>
                </a:cubicBezTo>
                <a:lnTo>
                  <a:pt x="3" y="69"/>
                </a:lnTo>
                <a:cubicBezTo>
                  <a:pt x="3" y="69"/>
                  <a:pt x="3" y="70"/>
                  <a:pt x="4" y="70"/>
                </a:cubicBezTo>
                <a:cubicBezTo>
                  <a:pt x="2" y="70"/>
                  <a:pt x="0" y="68"/>
                  <a:pt x="0" y="66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433" name="" descr="{&quot;isTemplate&quot;:true,&quot;type&quot;:&quot;text&quot;}"/>
          <p:cNvSpPr txBox="1"/>
          <p:nvPr/>
        </p:nvSpPr>
        <p:spPr>
          <a:xfrm rot="0" flipH="0" flipV="0">
            <a:off x="1000125" y="3238500"/>
            <a:ext cx="5695950" cy="476250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75">
                <a:solidFill>
                  <a:srgbClr val="1F2937"/>
                </a:solidFill>
                <a:latin typeface="Microsoft YaHei"/>
                <a:ea typeface="Microsoft YaHei"/>
              </a:rPr>
              <a:t>每个工位都有作业指导书、首件确认、巡检打卡——</a:t>
            </a:r>
            <a:endParaRPr/>
          </a:p>
          <a:p>
            <a:pPr>
              <a:lnSpc>
                <a:spcPct val="160000"/>
              </a:lnSpc>
            </a:pPr>
            <a:r>
              <a:rPr lang="zh-CN" sz="975">
                <a:solidFill>
                  <a:srgbClr val="1F2937"/>
                </a:solidFill>
                <a:latin typeface="Microsoft YaHei"/>
                <a:ea typeface="Microsoft YaHei"/>
              </a:rPr>
              <a:t>产线三检验</a:t>
            </a:r>
            <a:r>
              <a:rPr lang="en-US" sz="975">
                <a:solidFill>
                  <a:srgbClr val="1F2937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1F2937"/>
                </a:solidFill>
                <a:latin typeface="Microsoft YaHei"/>
                <a:ea typeface="Microsoft YaHei"/>
              </a:rPr>
              <a:t>看得见</a:t>
            </a:r>
            <a:r>
              <a:rPr lang="en-US" sz="975">
                <a:solidFill>
                  <a:srgbClr val="1F2937"/>
                </a:solidFill>
                <a:latin typeface="Microsoft YaHei"/>
                <a:ea typeface="Microsoft YaHei"/>
              </a:rPr>
              <a:t>"</a:t>
            </a:r>
            <a:r>
              <a:rPr lang="zh-CN" sz="975">
                <a:solidFill>
                  <a:srgbClr val="1F2937"/>
                </a:solidFill>
                <a:latin typeface="Microsoft YaHei"/>
                <a:ea typeface="Microsoft YaHei"/>
              </a:rPr>
              <a:t>，是质量部门的主战场。</a:t>
            </a:r>
            <a:endParaRPr/>
          </a:p>
        </p:txBody>
      </p:sp>
      <p:sp>
        <p:nvSpPr>
          <p:cNvPr id="434" name=""/>
          <p:cNvSpPr/>
          <p:nvPr/>
        </p:nvSpPr>
        <p:spPr>
          <a:xfrm rot="0" flipH="0" flipV="0">
            <a:off x="609600" y="6019800"/>
            <a:ext cx="10972800" cy="533400"/>
          </a:xfrm>
          <a:prstGeom prst="roundRect">
            <a:avLst>
              <a:gd name="adj" fmla="val 14286"/>
            </a:avLst>
          </a:prstGeom>
          <a:gradFill>
            <a:gsLst>
              <a:gs pos="0">
                <a:srgbClr val="1E3A5F"/>
              </a:gs>
              <a:gs pos="100000">
                <a:srgbClr val="2D5887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43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838200" y="6153150"/>
            <a:ext cx="266700" cy="266700"/>
          </a:xfrm>
          <a:prstGeom prst="rect">
            <a:avLst/>
          </a:prstGeom>
          <a:ln/>
        </p:spPr>
      </p:pic>
      <p:sp>
        <p:nvSpPr>
          <p:cNvPr id="436" name="" descr="{&quot;isTemplate&quot;:true,&quot;type&quot;:&quot;text&quot;}"/>
          <p:cNvSpPr txBox="1"/>
          <p:nvPr/>
        </p:nvSpPr>
        <p:spPr>
          <a:xfrm rot="0" flipH="0" flipV="0">
            <a:off x="1257300" y="6191250"/>
            <a:ext cx="100965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FFFFFF"/>
                </a:solidFill>
                <a:latin typeface="Microsoft YaHei"/>
                <a:ea typeface="Microsoft YaHei"/>
              </a:rPr>
              <a:t>厂内物流是质量管理的</a:t>
            </a:r>
            <a:r>
              <a:rPr lang="en-US" sz="1200" b="1">
                <a:solidFill>
                  <a:srgbClr val="F97316"/>
                </a:solidFill>
                <a:latin typeface="Microsoft YaHei"/>
                <a:ea typeface="Microsoft YaHei"/>
              </a:rPr>
              <a:t>"</a:t>
            </a:r>
            <a:r>
              <a:rPr lang="zh-CN" sz="1200" b="1">
                <a:solidFill>
                  <a:srgbClr val="F97316"/>
                </a:solidFill>
                <a:latin typeface="Microsoft YaHei"/>
                <a:ea typeface="Microsoft YaHei"/>
              </a:rPr>
              <a:t>灯下黑</a:t>
            </a:r>
            <a:r>
              <a:rPr lang="en-US" sz="1200" b="1">
                <a:solidFill>
                  <a:srgbClr val="F97316"/>
                </a:solidFill>
                <a:latin typeface="Microsoft YaHei"/>
                <a:ea typeface="Microsoft YaHei"/>
              </a:rPr>
              <a:t>"</a:t>
            </a:r>
            <a:r>
              <a:rPr lang="zh-CN" sz="1200" b="1">
                <a:solidFill>
                  <a:srgbClr val="FFFFFF"/>
                </a:solidFill>
                <a:latin typeface="Microsoft YaHei"/>
                <a:ea typeface="Microsoft YaHei"/>
              </a:rPr>
              <a:t>——光管产线不够，防线必须延伸到车间运输线</a:t>
            </a:r>
            <a:endParaRPr/>
          </a:p>
        </p:txBody>
      </p:sp>
      <p:sp>
        <p:nvSpPr>
          <p:cNvPr id="437" name=""/>
          <p:cNvSpPr/>
          <p:nvPr/>
        </p:nvSpPr>
        <p:spPr>
          <a:xfrm rot="0" flipH="0" flipV="0">
            <a:off x="7286625" y="1457325"/>
            <a:ext cx="4295775" cy="4371975"/>
          </a:xfrm>
          <a:prstGeom prst="roundRect">
            <a:avLst>
              <a:gd name="adj" fmla="val 2661"/>
            </a:avLst>
          </a:prstGeom>
          <a:solidFill>
            <a:srgbClr val="FFF7ED"/>
          </a:solidFill>
          <a:ln/>
          <a:effectLst>
            <a:outerShdw blurRad="152400" dist="38100" dir="5400000">
              <a:srgbClr val="F97316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438" name=""/>
          <p:cNvSpPr/>
          <p:nvPr/>
        </p:nvSpPr>
        <p:spPr>
          <a:xfrm rot="0" flipH="0" flipV="0">
            <a:off x="7286625" y="1457325"/>
            <a:ext cx="4295775" cy="4371975"/>
          </a:xfrm>
          <a:custGeom>
            <a:pathLst>
              <a:path w="451" h="459">
                <a:moveTo>
                  <a:pt x="440" y="0"/>
                </a:moveTo>
                <a:cubicBezTo>
                  <a:pt x="445" y="0"/>
                  <a:pt x="450" y="4"/>
                  <a:pt x="451" y="10"/>
                </a:cubicBezTo>
                <a:cubicBezTo>
                  <a:pt x="450" y="6"/>
                  <a:pt x="447" y="4"/>
                  <a:pt x="443" y="4"/>
                </a:cubicBezTo>
                <a:lnTo>
                  <a:pt x="8" y="4"/>
                </a:lnTo>
                <a:cubicBezTo>
                  <a:pt x="4" y="4"/>
                  <a:pt x="1" y="7"/>
                  <a:pt x="0" y="10"/>
                </a:cubicBezTo>
                <a:cubicBezTo>
                  <a:pt x="1" y="4"/>
                  <a:pt x="6" y="0"/>
                  <a:pt x="12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39" name="" descr="{&quot;isTemplate&quot;:true,&quot;type&quot;:&quot;text&quot;}"/>
          <p:cNvSpPr txBox="1"/>
          <p:nvPr/>
        </p:nvSpPr>
        <p:spPr>
          <a:xfrm rot="0" flipH="0" flipV="0">
            <a:off x="7515225" y="1685925"/>
            <a:ext cx="383857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spc="150">
                <a:solidFill>
                  <a:srgbClr val="C2410C"/>
                </a:solidFill>
                <a:latin typeface="Microsoft YaHei"/>
                <a:ea typeface="Microsoft YaHei"/>
              </a:rPr>
              <a:t>✗ </a:t>
            </a:r>
            <a:r>
              <a:rPr lang="zh-CN" sz="1200" spc="150">
                <a:solidFill>
                  <a:srgbClr val="C2410C"/>
                </a:solidFill>
                <a:latin typeface="Microsoft YaHei"/>
                <a:ea typeface="Microsoft YaHei"/>
              </a:rPr>
              <a:t>看不见</a:t>
            </a:r>
            <a:r>
              <a:rPr lang="en-US" sz="1200" spc="150">
                <a:solidFill>
                  <a:srgbClr val="C2410C"/>
                </a:solidFill>
                <a:latin typeface="Microsoft YaHei"/>
                <a:ea typeface="Microsoft YaHei"/>
              </a:rPr>
              <a:t> · </a:t>
            </a:r>
            <a:r>
              <a:rPr lang="zh-CN" sz="1200" spc="150">
                <a:solidFill>
                  <a:srgbClr val="C2410C"/>
                </a:solidFill>
                <a:latin typeface="Microsoft YaHei"/>
                <a:ea typeface="Microsoft YaHei"/>
              </a:rPr>
              <a:t>物流五环节</a:t>
            </a:r>
            <a:endParaRPr/>
          </a:p>
        </p:txBody>
      </p:sp>
      <p:sp>
        <p:nvSpPr>
          <p:cNvPr id="440" name=""/>
          <p:cNvSpPr/>
          <p:nvPr/>
        </p:nvSpPr>
        <p:spPr>
          <a:xfrm rot="0" flipH="0" flipV="0">
            <a:off x="7515225" y="1990725"/>
            <a:ext cx="3838575" cy="36195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41" name=""/>
          <p:cNvSpPr/>
          <p:nvPr/>
        </p:nvSpPr>
        <p:spPr>
          <a:xfrm rot="0" flipH="0" flipV="0">
            <a:off x="7629525" y="206692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42" name="" descr="{&quot;isTemplate&quot;:true,&quot;type&quot;:&quot;text&quot;}"/>
          <p:cNvSpPr txBox="1"/>
          <p:nvPr/>
        </p:nvSpPr>
        <p:spPr>
          <a:xfrm rot="0" flipH="0" flipV="0">
            <a:off x="7705725" y="210502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443" name="" descr="{&quot;isTemplate&quot;:true,&quot;type&quot;:&quot;text&quot;}"/>
          <p:cNvSpPr txBox="1"/>
          <p:nvPr/>
        </p:nvSpPr>
        <p:spPr>
          <a:xfrm rot="0" flipH="0" flipV="0">
            <a:off x="7915275" y="2095500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搬运</a:t>
            </a:r>
            <a:endParaRPr/>
          </a:p>
        </p:txBody>
      </p:sp>
      <p:sp>
        <p:nvSpPr>
          <p:cNvPr id="444" name="" descr="{&quot;isTemplate&quot;:true,&quot;type&quot;:&quot;text&quot;}"/>
          <p:cNvSpPr txBox="1"/>
          <p:nvPr/>
        </p:nvSpPr>
        <p:spPr>
          <a:xfrm rot="0" flipH="0" flipV="0">
            <a:off x="10820400" y="2105025"/>
            <a:ext cx="419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Microsoft YaHei"/>
                <a:ea typeface="Microsoft YaHei"/>
              </a:rPr>
              <a:t>无人记录</a:t>
            </a:r>
            <a:endParaRPr/>
          </a:p>
        </p:txBody>
      </p:sp>
      <p:sp>
        <p:nvSpPr>
          <p:cNvPr id="445" name=""/>
          <p:cNvSpPr/>
          <p:nvPr/>
        </p:nvSpPr>
        <p:spPr>
          <a:xfrm rot="0" flipH="0" flipV="0">
            <a:off x="7515225" y="2428875"/>
            <a:ext cx="3838575" cy="36195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46" name=""/>
          <p:cNvSpPr/>
          <p:nvPr/>
        </p:nvSpPr>
        <p:spPr>
          <a:xfrm rot="0" flipH="0" flipV="0">
            <a:off x="7629525" y="250507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47" name="" descr="{&quot;isTemplate&quot;:true,&quot;type&quot;:&quot;text&quot;}"/>
          <p:cNvSpPr txBox="1"/>
          <p:nvPr/>
        </p:nvSpPr>
        <p:spPr>
          <a:xfrm rot="0" flipH="0" flipV="0">
            <a:off x="7705725" y="254317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448" name="" descr="{&quot;isTemplate&quot;:true,&quot;type&quot;:&quot;text&quot;}"/>
          <p:cNvSpPr txBox="1"/>
          <p:nvPr/>
        </p:nvSpPr>
        <p:spPr>
          <a:xfrm rot="0" flipH="0" flipV="0">
            <a:off x="7915275" y="2533650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仓储</a:t>
            </a:r>
            <a:endParaRPr/>
          </a:p>
        </p:txBody>
      </p:sp>
      <p:sp>
        <p:nvSpPr>
          <p:cNvPr id="449" name="" descr="{&quot;isTemplate&quot;:true,&quot;type&quot;:&quot;text&quot;}"/>
          <p:cNvSpPr txBox="1"/>
          <p:nvPr/>
        </p:nvSpPr>
        <p:spPr>
          <a:xfrm rot="0" flipH="0" flipV="0">
            <a:off x="10820400" y="2543175"/>
            <a:ext cx="419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Microsoft YaHei"/>
                <a:ea typeface="Microsoft YaHei"/>
              </a:rPr>
              <a:t>无人记录</a:t>
            </a:r>
            <a:endParaRPr/>
          </a:p>
        </p:txBody>
      </p:sp>
      <p:sp>
        <p:nvSpPr>
          <p:cNvPr id="450" name=""/>
          <p:cNvSpPr/>
          <p:nvPr/>
        </p:nvSpPr>
        <p:spPr>
          <a:xfrm rot="0" flipH="0" flipV="0">
            <a:off x="7515225" y="2867025"/>
            <a:ext cx="3838575" cy="36195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51" name=""/>
          <p:cNvSpPr/>
          <p:nvPr/>
        </p:nvSpPr>
        <p:spPr>
          <a:xfrm rot="0" flipH="0" flipV="0">
            <a:off x="7629525" y="294322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52" name="" descr="{&quot;isTemplate&quot;:true,&quot;type&quot;:&quot;text&quot;}"/>
          <p:cNvSpPr txBox="1"/>
          <p:nvPr/>
        </p:nvSpPr>
        <p:spPr>
          <a:xfrm rot="0" flipH="0" flipV="0">
            <a:off x="7705725" y="298132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453" name="" descr="{&quot;isTemplate&quot;:true,&quot;type&quot;:&quot;text&quot;}"/>
          <p:cNvSpPr txBox="1"/>
          <p:nvPr/>
        </p:nvSpPr>
        <p:spPr>
          <a:xfrm rot="0" flipH="0" flipV="0">
            <a:off x="7915275" y="2971800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配送</a:t>
            </a:r>
            <a:endParaRPr/>
          </a:p>
        </p:txBody>
      </p:sp>
      <p:sp>
        <p:nvSpPr>
          <p:cNvPr id="454" name="" descr="{&quot;isTemplate&quot;:true,&quot;type&quot;:&quot;text&quot;}"/>
          <p:cNvSpPr txBox="1"/>
          <p:nvPr/>
        </p:nvSpPr>
        <p:spPr>
          <a:xfrm rot="0" flipH="0" flipV="0">
            <a:off x="10820400" y="2981325"/>
            <a:ext cx="419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Microsoft YaHei"/>
                <a:ea typeface="Microsoft YaHei"/>
              </a:rPr>
              <a:t>无人记录</a:t>
            </a:r>
            <a:endParaRPr/>
          </a:p>
        </p:txBody>
      </p:sp>
      <p:sp>
        <p:nvSpPr>
          <p:cNvPr id="455" name=""/>
          <p:cNvSpPr/>
          <p:nvPr/>
        </p:nvSpPr>
        <p:spPr>
          <a:xfrm rot="0" flipH="0" flipV="0">
            <a:off x="7515225" y="3305175"/>
            <a:ext cx="3838575" cy="36195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56" name=""/>
          <p:cNvSpPr/>
          <p:nvPr/>
        </p:nvSpPr>
        <p:spPr>
          <a:xfrm rot="0" flipH="0" flipV="0">
            <a:off x="7629525" y="338137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57" name="" descr="{&quot;isTemplate&quot;:true,&quot;type&quot;:&quot;text&quot;}"/>
          <p:cNvSpPr txBox="1"/>
          <p:nvPr/>
        </p:nvSpPr>
        <p:spPr>
          <a:xfrm rot="0" flipH="0" flipV="0">
            <a:off x="7705725" y="341947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4</a:t>
            </a:r>
            <a:endParaRPr/>
          </a:p>
        </p:txBody>
      </p:sp>
      <p:sp>
        <p:nvSpPr>
          <p:cNvPr id="458" name="" descr="{&quot;isTemplate&quot;:true,&quot;type&quot;:&quot;text&quot;}"/>
          <p:cNvSpPr txBox="1"/>
          <p:nvPr/>
        </p:nvSpPr>
        <p:spPr>
          <a:xfrm rot="0" flipH="0" flipV="0">
            <a:off x="7915275" y="3409950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包装</a:t>
            </a:r>
            <a:endParaRPr/>
          </a:p>
        </p:txBody>
      </p:sp>
      <p:sp>
        <p:nvSpPr>
          <p:cNvPr id="459" name="" descr="{&quot;isTemplate&quot;:true,&quot;type&quot;:&quot;text&quot;}"/>
          <p:cNvSpPr txBox="1"/>
          <p:nvPr/>
        </p:nvSpPr>
        <p:spPr>
          <a:xfrm rot="0" flipH="0" flipV="0">
            <a:off x="10820400" y="3419475"/>
            <a:ext cx="419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Microsoft YaHei"/>
                <a:ea typeface="Microsoft YaHei"/>
              </a:rPr>
              <a:t>无人记录</a:t>
            </a:r>
            <a:endParaRPr/>
          </a:p>
        </p:txBody>
      </p:sp>
      <p:sp>
        <p:nvSpPr>
          <p:cNvPr id="460" name=""/>
          <p:cNvSpPr/>
          <p:nvPr/>
        </p:nvSpPr>
        <p:spPr>
          <a:xfrm rot="0" flipH="0" flipV="0">
            <a:off x="7515225" y="3743325"/>
            <a:ext cx="3838575" cy="36195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61" name=""/>
          <p:cNvSpPr/>
          <p:nvPr/>
        </p:nvSpPr>
        <p:spPr>
          <a:xfrm rot="0" flipH="0" flipV="0">
            <a:off x="7629525" y="3819525"/>
            <a:ext cx="209550" cy="209550"/>
          </a:xfrm>
          <a:custGeom>
            <a:pathLst>
              <a:path w="22" h="22">
                <a:moveTo>
                  <a:pt x="11" y="0"/>
                </a:moveTo>
                <a:lnTo>
                  <a:pt x="11" y="0"/>
                </a:lnTo>
                <a:cubicBezTo>
                  <a:pt x="17" y="0"/>
                  <a:pt x="22" y="5"/>
                  <a:pt x="22" y="11"/>
                </a:cubicBezTo>
                <a:lnTo>
                  <a:pt x="22" y="11"/>
                </a:lnTo>
                <a:cubicBezTo>
                  <a:pt x="22" y="17"/>
                  <a:pt x="17" y="22"/>
                  <a:pt x="11" y="22"/>
                </a:cubicBezTo>
                <a:lnTo>
                  <a:pt x="11" y="22"/>
                </a:lnTo>
                <a:cubicBezTo>
                  <a:pt x="5" y="22"/>
                  <a:pt x="0" y="17"/>
                  <a:pt x="0" y="11"/>
                </a:cubicBezTo>
                <a:lnTo>
                  <a:pt x="0" y="11"/>
                </a:ln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62" name="" descr="{&quot;isTemplate&quot;:true,&quot;type&quot;:&quot;text&quot;}"/>
          <p:cNvSpPr txBox="1"/>
          <p:nvPr/>
        </p:nvSpPr>
        <p:spPr>
          <a:xfrm rot="0" flipH="0" flipV="0">
            <a:off x="7705725" y="3857625"/>
            <a:ext cx="666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FFFFF"/>
                </a:solidFill>
                <a:latin typeface="Microsoft YaHei"/>
                <a:ea typeface="Microsoft YaHei"/>
              </a:rPr>
              <a:t>5</a:t>
            </a:r>
            <a:endParaRPr/>
          </a:p>
        </p:txBody>
      </p:sp>
      <p:sp>
        <p:nvSpPr>
          <p:cNvPr id="463" name="" descr="{&quot;isTemplate&quot;:true,&quot;type&quot;:&quot;text&quot;}"/>
          <p:cNvSpPr txBox="1"/>
          <p:nvPr/>
        </p:nvSpPr>
        <p:spPr>
          <a:xfrm rot="0" flipH="0" flipV="0">
            <a:off x="7915275" y="3848100"/>
            <a:ext cx="266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标识</a:t>
            </a:r>
            <a:endParaRPr/>
          </a:p>
        </p:txBody>
      </p:sp>
      <p:sp>
        <p:nvSpPr>
          <p:cNvPr id="464" name="" descr="{&quot;isTemplate&quot;:true,&quot;type&quot;:&quot;text&quot;}"/>
          <p:cNvSpPr txBox="1"/>
          <p:nvPr/>
        </p:nvSpPr>
        <p:spPr>
          <a:xfrm rot="0" flipH="0" flipV="0">
            <a:off x="10820400" y="3857625"/>
            <a:ext cx="419100" cy="1333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825">
                <a:solidFill>
                  <a:srgbClr val="94A3B8"/>
                </a:solidFill>
                <a:latin typeface="Microsoft YaHei"/>
                <a:ea typeface="Microsoft YaHei"/>
              </a:rPr>
              <a:t>无人记录</a:t>
            </a:r>
            <a:endParaRPr/>
          </a:p>
        </p:txBody>
      </p:sp>
      <p:sp>
        <p:nvSpPr>
          <p:cNvPr id="465" name=""/>
          <p:cNvSpPr/>
          <p:nvPr/>
        </p:nvSpPr>
        <p:spPr>
          <a:xfrm rot="0" flipH="0" flipV="0">
            <a:off x="7515225" y="4257675"/>
            <a:ext cx="3838575" cy="704850"/>
          </a:xfrm>
          <a:prstGeom prst="roundRect">
            <a:avLst>
              <a:gd name="adj" fmla="val 8108"/>
            </a:avLst>
          </a:prstGeom>
          <a:solidFill>
            <a:srgbClr val="FFEDD5"/>
          </a:solidFill>
          <a:ln/>
        </p:spPr>
        <p:txBody>
          <a:bodyPr/>
          <a:p/>
        </p:txBody>
      </p:sp>
      <p:sp>
        <p:nvSpPr>
          <p:cNvPr id="466" name="" descr="{&quot;isTemplate&quot;:true,&quot;type&quot;:&quot;text&quot;}"/>
          <p:cNvSpPr txBox="1"/>
          <p:nvPr/>
        </p:nvSpPr>
        <p:spPr>
          <a:xfrm rot="0" flipH="0" flipV="0">
            <a:off x="7648575" y="4371975"/>
            <a:ext cx="3571875" cy="476250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975" b="1">
                <a:solidFill>
                  <a:srgbClr val="7C2D12"/>
                </a:solidFill>
                <a:latin typeface="Microsoft YaHei"/>
                <a:ea typeface="Microsoft YaHei"/>
              </a:rPr>
              <a:t>不产生检验数据</a:t>
            </a:r>
            <a:endParaRPr/>
          </a:p>
          <a:p>
            <a:pPr>
              <a:lnSpc>
                <a:spcPct val="160000"/>
              </a:lnSpc>
            </a:pPr>
            <a:r>
              <a:rPr lang="zh-CN" sz="975" b="1">
                <a:solidFill>
                  <a:srgbClr val="7C2D12"/>
                </a:solidFill>
                <a:latin typeface="Microsoft YaHei"/>
                <a:ea typeface="Microsoft YaHei"/>
              </a:rPr>
              <a:t>却每天在制造质量风险</a:t>
            </a:r>
            <a:endParaRPr/>
          </a:p>
        </p:txBody>
      </p:sp>
      <p:sp>
        <p:nvSpPr>
          <p:cNvPr id="467" name="" descr="{&quot;isTemplate&quot;:true,&quot;type&quot;:&quot;text&quot;}"/>
          <p:cNvSpPr txBox="1"/>
          <p:nvPr/>
        </p:nvSpPr>
        <p:spPr>
          <a:xfrm rot="0" flipH="0" flipV="0">
            <a:off x="609600" y="65436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468" name="" descr="{&quot;isTemplate&quot;:true,&quot;type&quot;:&quot;text&quot;}"/>
          <p:cNvSpPr txBox="1"/>
          <p:nvPr/>
        </p:nvSpPr>
        <p:spPr>
          <a:xfrm rot="0" flipH="0" flipV="0">
            <a:off x="11172825" y="65436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04 / 16</a:t>
            </a:r>
            <a:endParaRPr/>
          </a:p>
        </p:txBody>
      </p:sp>
    </p:spTree>
  </p:cSld>
</p:sld>
</file>

<file path=ppt/slides/slide5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469" name="" descr="&lt;Slide style={{ width: '1280px', height: '720px', background: '#1E3A5F', position: 'relative' }}&gt;&#10;    &lt;Box style={{ position: 'absolute', top: 0, left: 0, width: '100%', height: '100%', opacity: 0.06 }}&gt;&#10;        &lt;svg width='1280' height='720' viewBox='0 0 1280 720'&gt;&#10;            {Array.from({ length: 14 }).map((_, i) =&gt; (&#10;                &lt;line key={i} x1={i * 100} y1='0' x2={i * 100 + 400} y2='720' stroke='#3B82F6' strokeWidth='1' /&gt;&#10;            ))}&#10;        &lt;/svg&gt;&#10;    &lt;/Box&gt;&#10;&#10;    &lt;Box style={{ position: 'absolute', left: 60, top: 80 }}&gt;&#10;        &lt;Text style={{&#10;            fontSize: 220,&#10;            fontWeight: 'bold',&#10;            color: 'transparent',&#10;            backgroundImage: 'linear-gradient(135deg, #F97316 0%, #FB923C 100%)',&#10;            backgroundClip: 'text',&#10;            lineHeight: 0.85,&#10;            letterSpacing: -8,&#10;        }}&gt;&#10;            02&#10;        &lt;/Text&gt;&#10;    &lt;/Box&gt;&#10;&#10;    &lt;Box style={{ position: 'absolute', right: 64, top: 64, flexDirection: 'row', alignItems: 'center', gap: 12 }}&gt;&#10;        &lt;Box style={{ width: 8, height: 8, borderRadius: '50%', background: '#F97316' }} /&gt;&#10;        &lt;Text style={{ fontSize: 14, color: '#94A3B8', letterSpacing: 4 }}&gt;CHAPTER · 02&lt;/Text&gt;&#10;    &lt;/Box&gt;&#10;&#10;    &lt;Box style={{&#10;        position: 'absolute',&#10;        right: 64, top: 280,&#10;        width: 640,&#10;        flexDirection: 'column',&#10;        alignItems: 'flex-end',&#10;    }}&gt;&#10;        &lt;Text style={{&#10;            fontSize: 48,&#10;            fontWeight: 'bold',&#10;            color: '#FFFFFF',&#10;            lineHeight: 1.2,&#10;            textAlign: 'right',&#10;            marginBottom: 24,&#10;        }}&gt;&#10;            四个&quot;质量杀手&quot;&#10;        &lt;/Text&gt;&#10;        &lt;Box style={{&#10;            background: 'rgba(59, 130, 246, 0.2)',&#10;            borderRight: '4px solid #3B82F6',&#10;            padding: '8px 16px',&#10;            marginBottom: 32,&#10;        }}&gt;&#10;            &lt;Text style={{ fontSize: 22, color: '#E2E8F0' }}&gt;动刀之前，先认清敌情&lt;/Text&gt;&#10;        &lt;/Box&gt;&#10;        &lt;Text style={{&#10;            fontSize: 18,&#10;            color: '#CBD5E1',&#10;            lineHeight: 1.8,&#10;            textAlign: 'right',&#10;            maxWidth: 540,&#10;        }}&gt;&#10;            厂内物流最常见四类问题——&lt;br /&gt;&#10;            搬运损伤、错发错配、混批追溯、储存失效。&lt;br /&gt;&#10;            都不在质量部门眼睛里发生，等暴露时已造成损失。&#10;        &lt;/Text&gt;&#10;    &lt;/Box&gt;&#10;&#10;    &lt;Box style={{ position: 'absolute', left: 64, bottom: 64, right: 64, flexDirection: 'row', alignItems: 'center', gap: 12 }}&gt;&#10;        &lt;Text style={{ fontSize: 14, color: '#94A3B8' }}&gt;02&lt;/Text&gt;&#10;        &lt;Box style={{ flex: 1, height: 4, background: 'rgba(255,255,255,0.1)', borderRadius: 2 }}&gt;&#10;            &lt;Box style={{ width: '40%', height: '100%', background: 'linear-gradient(90deg, #F97316, #FB923C)', borderRadius: 2 }} /&gt;&#10;        &lt;/Box&gt;&#10;        &lt;Text style={{ fontSize: 14, color: '#94A3B8' }}&gt;05&lt;/Text&gt;&#10;    &lt;/Box&gt;&#10;&#10;    &lt;Text style={{ position: 'absolute', right: 64, bottom: 24, fontSize: 14, color: '#94A3B8' }}&gt;05 / 16&lt;/Text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p/>
        </p:txBody>
      </p:sp>
      <p:pic>
        <p:nvPicPr>
          <p:cNvPr id="471" name=""/>
          <p:cNvPicPr>
            <a:picLocks noChangeAspect="1"/>
          </p:cNvPicPr>
          <p:nvPr/>
        </p:nvPicPr>
        <p:blipFill>
          <a:blip>
            <a:alphaModFix amt="6000"/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0" y="0"/>
            <a:ext cx="12192000" cy="6858000"/>
          </a:xfrm>
          <a:prstGeom prst="rect">
            <a:avLst/>
          </a:prstGeom>
          <a:ln/>
        </p:spPr>
      </p:pic>
      <p:sp>
        <p:nvSpPr>
          <p:cNvPr id="472" name="" descr="{&quot;isTemplate&quot;:true,&quot;type&quot;:&quot;text&quot;}"/>
          <p:cNvSpPr txBox="1"/>
          <p:nvPr/>
        </p:nvSpPr>
        <p:spPr>
          <a:xfrm rot="0" flipH="0" flipV="0">
            <a:off x="571500" y="762000"/>
            <a:ext cx="2181225" cy="2143125"/>
          </a:xfrm>
          <a:prstGeom prst="rect"/>
        </p:spPr>
        <p:txBody>
          <a:bodyPr wrap="none" lIns="0" tIns="0" rIns="0" bIns="0"/>
          <a:p>
            <a:pPr>
              <a:lnSpc>
                <a:spcPct val="85000"/>
              </a:lnSpc>
            </a:pPr>
            <a:r>
              <a:rPr lang="en-US" sz="16500" b="1" spc="-600">
                <a:gradFill>
                  <a:gsLst>
                    <a:gs pos="0">
                      <a:srgbClr val="F97316"/>
                    </a:gs>
                    <a:gs pos="100000">
                      <a:srgbClr val="FB923C"/>
                    </a:gs>
                  </a:gsLst>
                  <a:lin ang="2700000" scaled="1"/>
                </a:gradFill>
                <a:latin typeface="Microsoft YaHei"/>
                <a:ea typeface="Microsoft YaHei"/>
              </a:rPr>
              <a:t>02</a:t>
            </a:r>
            <a:endParaRPr/>
          </a:p>
        </p:txBody>
      </p:sp>
      <p:sp>
        <p:nvSpPr>
          <p:cNvPr id="473" name=""/>
          <p:cNvSpPr/>
          <p:nvPr/>
        </p:nvSpPr>
        <p:spPr>
          <a:xfrm rot="0" flipH="0" flipV="0">
            <a:off x="10029825" y="657225"/>
            <a:ext cx="76200" cy="76200"/>
          </a:xfrm>
          <a:custGeom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74" name="" descr="{&quot;isTemplate&quot;:true,&quot;type&quot;:&quot;text&quot;}"/>
          <p:cNvSpPr txBox="1"/>
          <p:nvPr/>
        </p:nvSpPr>
        <p:spPr>
          <a:xfrm rot="0" flipH="0" flipV="0">
            <a:off x="10220325" y="609600"/>
            <a:ext cx="13620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94A3B8"/>
                </a:solidFill>
                <a:latin typeface="Microsoft YaHei"/>
                <a:ea typeface="Microsoft YaHei"/>
              </a:rPr>
              <a:t>CHAPTER · 02</a:t>
            </a:r>
            <a:endParaRPr/>
          </a:p>
        </p:txBody>
      </p:sp>
      <p:sp>
        <p:nvSpPr>
          <p:cNvPr id="475" name="" descr="{&quot;isTemplate&quot;:true,&quot;type&quot;:&quot;text&quot;}"/>
          <p:cNvSpPr txBox="1"/>
          <p:nvPr/>
        </p:nvSpPr>
        <p:spPr>
          <a:xfrm rot="0" flipH="0" flipV="0">
            <a:off x="8401050" y="2667000"/>
            <a:ext cx="3181350" cy="666750"/>
          </a:xfrm>
          <a:prstGeom prst="rect"/>
        </p:spPr>
        <p:txBody>
          <a:bodyPr wrap="none" lIns="0" tIns="0" rIns="0" bIns="0"/>
          <a:p>
            <a:pPr algn="r">
              <a:lnSpc>
                <a:spcPct val="120000"/>
              </a:lnSpc>
            </a:pP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四个</a:t>
            </a:r>
            <a:r>
              <a:rPr lang="en-US" sz="360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质量杀手</a:t>
            </a:r>
            <a:r>
              <a:rPr lang="en-US" sz="360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476" name=""/>
          <p:cNvSpPr/>
          <p:nvPr/>
        </p:nvSpPr>
        <p:spPr>
          <a:xfrm rot="0" flipH="0" flipV="0">
            <a:off x="9144000" y="3562350"/>
            <a:ext cx="2438400" cy="409575"/>
          </a:xfrm>
          <a:prstGeom prst="rect">
            <a:avLst/>
          </a:prstGeom>
          <a:solidFill>
            <a:srgbClr val="3B82F6">
              <a:alpha val="20000"/>
            </a:srgbClr>
          </a:solidFill>
          <a:ln/>
        </p:spPr>
        <p:txBody>
          <a:bodyPr/>
          <a:p/>
        </p:txBody>
      </p:sp>
      <p:sp>
        <p:nvSpPr>
          <p:cNvPr id="477" name=""/>
          <p:cNvSpPr/>
          <p:nvPr/>
        </p:nvSpPr>
        <p:spPr>
          <a:xfrm rot="0" flipH="0" flipV="0">
            <a:off x="9144000" y="3562350"/>
            <a:ext cx="2476500" cy="409575"/>
          </a:xfrm>
          <a:custGeom>
            <a:pathLst>
              <a:path w="260" h="43">
                <a:moveTo>
                  <a:pt x="256" y="0"/>
                </a:moveTo>
                <a:lnTo>
                  <a:pt x="260" y="0"/>
                </a:lnTo>
                <a:lnTo>
                  <a:pt x="260" y="43"/>
                </a:lnTo>
                <a:lnTo>
                  <a:pt x="256" y="43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478" name="" descr="{&quot;isTemplate&quot;:true,&quot;type&quot;:&quot;text&quot;}"/>
          <p:cNvSpPr txBox="1"/>
          <p:nvPr/>
        </p:nvSpPr>
        <p:spPr>
          <a:xfrm rot="0" flipH="0" flipV="0">
            <a:off x="9296400" y="3638550"/>
            <a:ext cx="2095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E2E8F0"/>
                </a:solidFill>
                <a:latin typeface="Microsoft YaHei"/>
                <a:ea typeface="Microsoft YaHei"/>
              </a:rPr>
              <a:t>动刀之前，先认清敌情</a:t>
            </a:r>
            <a:endParaRPr/>
          </a:p>
        </p:txBody>
      </p:sp>
      <p:sp>
        <p:nvSpPr>
          <p:cNvPr id="479" name="" descr="{&quot;isTemplate&quot;:true,&quot;type&quot;:&quot;text&quot;}"/>
          <p:cNvSpPr txBox="1"/>
          <p:nvPr/>
        </p:nvSpPr>
        <p:spPr>
          <a:xfrm rot="0" flipH="0" flipV="0">
            <a:off x="7639050" y="4276725"/>
            <a:ext cx="3943350" cy="1114425"/>
          </a:xfrm>
          <a:prstGeom prst="rect"/>
        </p:spPr>
        <p:txBody>
          <a:bodyPr wrap="none" lIns="0" tIns="0" rIns="0" bIns="0"/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厂内物流最常见四类问题——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搬运损伤、错发错配、混批追溯、储存失效。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都不在质量部门眼睛里发生，等暴露时已造成损失。</a:t>
            </a:r>
            <a:endParaRPr/>
          </a:p>
        </p:txBody>
      </p:sp>
      <p:sp>
        <p:nvSpPr>
          <p:cNvPr id="480" name="" descr="{&quot;isTemplate&quot;:true,&quot;type&quot;:&quot;text&quot;}"/>
          <p:cNvSpPr txBox="1"/>
          <p:nvPr/>
        </p:nvSpPr>
        <p:spPr>
          <a:xfrm rot="0" flipH="0" flipV="0">
            <a:off x="6096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02</a:t>
            </a:r>
            <a:endParaRPr/>
          </a:p>
        </p:txBody>
      </p:sp>
      <p:sp>
        <p:nvSpPr>
          <p:cNvPr id="481" name=""/>
          <p:cNvSpPr/>
          <p:nvPr/>
        </p:nvSpPr>
        <p:spPr>
          <a:xfrm rot="0" flipH="0" flipV="0">
            <a:off x="876300" y="6153150"/>
            <a:ext cx="10439400" cy="381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482" name=""/>
          <p:cNvSpPr/>
          <p:nvPr/>
        </p:nvSpPr>
        <p:spPr>
          <a:xfrm rot="0" flipH="0" flipV="0">
            <a:off x="876300" y="6153150"/>
            <a:ext cx="4171950" cy="3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97316"/>
              </a:gs>
              <a:gs pos="100000">
                <a:srgbClr val="FB923C"/>
              </a:gs>
            </a:gsLst>
            <a:lin ang="0" scaled="1"/>
          </a:gradFill>
          <a:ln/>
        </p:spPr>
        <p:txBody>
          <a:bodyPr/>
          <a:p/>
        </p:txBody>
      </p:sp>
      <p:sp>
        <p:nvSpPr>
          <p:cNvPr id="483" name="" descr="{&quot;isTemplate&quot;:true,&quot;type&quot;:&quot;text&quot;}"/>
          <p:cNvSpPr txBox="1"/>
          <p:nvPr/>
        </p:nvSpPr>
        <p:spPr>
          <a:xfrm rot="0" flipH="0" flipV="0">
            <a:off x="114300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484" name="" descr="{&quot;isTemplate&quot;:true,&quot;type&quot;:&quot;text&quot;}"/>
          <p:cNvSpPr txBox="1"/>
          <p:nvPr/>
        </p:nvSpPr>
        <p:spPr>
          <a:xfrm rot="0" flipH="0" flipV="0">
            <a:off x="11172825" y="64674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 / 16</a:t>
            </a:r>
            <a:endParaRPr/>
          </a:p>
        </p:txBody>
      </p:sp>
    </p:spTree>
  </p:cSld>
</p:sld>
</file>

<file path=ppt/slides/slide6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485" name="" descr="&lt;Slide style={{ width: '1280px', height: '720px', background: '#F8FAFC' }}&gt;&#10;    {/* A 区 - 标题 */}&#10;    &lt;Box style={{ padding: '40px 64px 0', flexDirection: 'column' }}&gt;&#10;        &lt;Text style={{ fontSize: 14, color: '#3B82F6', letterSpacing: 4, marginBottom: 8 }}&gt;02 · 四个质量杀手&lt;/Text&gt;&#10;        &lt;Text style={{ fontSize: 36, fontWeight: 'bold', color: '#1E3A5F', lineHeight: 1.2, marginBottom: 8 }}&gt;&#10;            厂内物流最常见的&lt;span style={{ color: '#F97316' }}&gt;四类问题&lt;/span&gt;，对照一下你家现场&#10;        &lt;/Text&gt;&#10;    &lt;/Box&gt;&#10;&#10;    {/* B 区 - 2×2 四宫格 */}&#10;    &lt;Box style={{ padding: '24px 64px 0', flexDirection: 'row', flexWrap: 'wrap', gap: 18, flex: 1 }}&gt;&#10;        {[&#10;            {&#10;                num: '①', title: '搬运损伤', icon: 'dolly',&#10;                scene: '转运 / 装卸环节',&#10;                points: ['磕碰 · 划伤 · 变形 · 跌落', '裸装堆叠、周转箱超高超载', '叉车急转弯、物料从高处滑落'],&#10;                tag: '隐蔽性强', tagColor: '#F97316',&#10;            },&#10;            {&#10;                num: '②', title: '错发错配', icon: 'exchange-alt',&#10;                scene: '拣选 / 配送环节',&#10;                points: ['相似物料相邻存放', '拣选靠&quot;看着像&quot;', '配送凭经验认工位'],&#10;                tag: '混料随之', tagColor: '#DC2626',&#10;            },&#10;            {&#10;                num: '③', title: '混批追溯断链', icon: 'unlink',&#10;                scene: '仓库 / 转运环节',&#10;                points: ['先进先出执行不到位', '批次标识脱落、被油污盖住', '流转单与实物分离'],&#10;                tag: '查不出批次', tagColor: '#9333EA',&#10;            },&#10;            {&#10;                num: '④', title: '储存失效', icon: 'temperature-high',&#10;                scene: '仓库 / 货架',&#10;                points: ['温湿度敏感的物料暴晒', '防静电元件用普通塑料袋', '有保质期物料长期积压过期'],&#10;                tag: '未上线就&quot;病&quot;', tagColor: '#0EA5E9',&#10;            },&#10;        ].map((item, idx) =&gt; (&#10;            &lt;Box key={idx} style={{&#10;                width: 'calc(50% - 9px)',&#10;                background: '#FFFFFF',&#10;                borderRadius: 12,&#10;                padding: 20,&#10;                boxShadow: '0 4px 16px rgba(30, 58, 95, 0.08)',&#10;                position: 'relative',&#10;                overflow: 'hidden',&#10;            }}&gt;&#10;                {/* 顶部色条 */}&#10;                &lt;Box style={{&#10;                    position: 'absolute', top: 0, left: 0, right: 0,&#10;                    height: 3, background: item.tagColor,&#10;                }} /&gt;&#10;&#10;                &lt;Box style={{ flexDirection: 'row', alignItems: 'center', gap: 12, marginBottom: 12 }}&gt;&#10;                    &lt;Text style={{ fontSize: 28, fontWeight: 'bold', color: item.tagColor, width: 36 }}&gt;{item.num}&lt;/Text&gt;&#10;                    &lt;Box style={{&#10;                        width: 44, height: 44, borderRadius: 10,&#10;                        background: `${item.tagColor}15`,&#10;                        justifyContent: 'center', alignItems: 'center',&#10;                    }}&gt;&#10;                        &lt;FAIcon name={item.icon} style={{ fill: item.tagColor, width: 22, height: 22 }} /&gt;&#10;                    &lt;/Box&gt;&#10;                    &lt;Box style={{ flex: 1 }}&gt;&#10;                        &lt;Text style={{ fontSize: 20, fontWeight: 'bold', color: '#1E3A5F' }}&gt;{item.title}&lt;/Text&gt;&#10;                        &lt;Text style={{ fontSize: 12, color: '#64748B' }}&gt;{item.scene}&lt;/Text&gt;&#10;                    &lt;/Box&gt;&#10;                &lt;/Box&gt;&#10;&#10;                &lt;Box style={{ gap: 6, marginBottom: 12 }}&gt;&#10;                    {item.points.map((p, i) =&gt; (&#10;                        &lt;Box key={i} style={{ flexDirection: 'row', alignItems: 'center', gap: 8 }}&gt;&#10;                            &lt;Box style={{ width: 4, height: 4, borderRadius: '50%', background: item.tagColor }} /&gt;&#10;                            &lt;Text style={{ fontSize: 14, color: '#1F2937', lineHeight: 1.5 }}&gt;{p}&lt;/Text&gt;&#10;                        &lt;/Box&gt;&#10;                    ))}&#10;                &lt;/Box&gt;&#10;&#10;                &lt;Box style={{&#10;                    alignSelf: 'flex-start',&#10;                    background: `${item.tagColor}15`,&#10;                    color: item.tagColor,&#10;                    padding: '4px 10px',&#10;                    borderRadius: 4,&#10;                }}&gt;&#10;                    &lt;Text style={{ fontSize: 12, fontWeight: 600 }}&gt;⚑ {item.tag}&lt;/Text&gt;&#10;                &lt;/Box&gt;&#10;            &lt;/Box&gt;&#10;        ))}&#10;    &lt;/Box&gt;&#10;&#10;    {/* 底部金句条 */}&#10;    &lt;Box style={{&#10;        margin: '16px 64px 24px',&#10;        background: 'linear-gradient(135deg, #1E3A5F 0%, #2D5887 100%)',&#10;        borderRadius: 8,&#10;        padding: '12px 24px',&#10;        flexDirection: 'row',&#10;        alignItems: 'center',&#10;        gap: 12,&#10;    }}&gt;&#10;        &lt;FAIcon name='exclamation-triangle' style={{ fill: '#F97316', width: 22, height: 22 }} /&gt;&#10;        &lt;Text style={{ fontSize: 14, color: '#FFFFFF', flex: 1 }}&gt;&#10;            四类问题的共同特征：&lt;span style={{ color: '#F97316', fontWeight: 600 }}&gt;都不在质量部门看得见的地方发生，等暴露时已造成损失&lt;/span&gt;&#10;        &lt;/Text&gt;&#10;    &lt;/Box&gt;&#10;&#10;    {/* C 区 */}&#10;    &lt;Box style={{ position: 'absolute', left: 64, bottom: 8, right: 64, flexDirection: 'row', justifyContent: 'space-between' }}&gt;&#10;        &lt;Text style={{ fontSize: 14, color: '#94A3B8' }}&gt;卓越质量智库 · 质量管理培训系列&lt;/Text&gt;&#10;        &lt;Text style={{ fontSize: 14, color: '#94A3B8' }}&gt;06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487" name="" descr="{&quot;isTemplate&quot;:true,&quot;type&quot;:&quot;text&quot;}"/>
          <p:cNvSpPr txBox="1"/>
          <p:nvPr/>
        </p:nvSpPr>
        <p:spPr>
          <a:xfrm rot="0" flipH="0" flipV="0">
            <a:off x="609600" y="381000"/>
            <a:ext cx="109728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3B82F6"/>
                </a:solidFill>
                <a:latin typeface="Microsoft YaHei"/>
                <a:ea typeface="Microsoft YaHei"/>
              </a:rPr>
              <a:t>02 · </a:t>
            </a:r>
            <a:r>
              <a:rPr lang="zh-CN" sz="1050" spc="300">
                <a:solidFill>
                  <a:srgbClr val="3B82F6"/>
                </a:solidFill>
                <a:latin typeface="Microsoft YaHei"/>
                <a:ea typeface="Microsoft YaHei"/>
              </a:rPr>
              <a:t>四个质量杀手</a:t>
            </a:r>
            <a:endParaRPr/>
          </a:p>
        </p:txBody>
      </p:sp>
      <p:sp>
        <p:nvSpPr>
          <p:cNvPr id="488" name="" descr="{&quot;isTemplate&quot;:true,&quot;type&quot;:&quot;text&quot;}"/>
          <p:cNvSpPr txBox="1"/>
          <p:nvPr/>
        </p:nvSpPr>
        <p:spPr>
          <a:xfrm rot="0" flipH="0" flipV="0">
            <a:off x="609600" y="619125"/>
            <a:ext cx="10972800" cy="495300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2700" b="1">
                <a:solidFill>
                  <a:srgbClr val="1E3A5F"/>
                </a:solidFill>
                <a:latin typeface="Microsoft YaHei"/>
                <a:ea typeface="Microsoft YaHei"/>
              </a:rPr>
              <a:t>厂内物流最常见的</a:t>
            </a:r>
            <a:r>
              <a:rPr lang="zh-CN" sz="2700" b="1">
                <a:solidFill>
                  <a:srgbClr val="F97316"/>
                </a:solidFill>
                <a:latin typeface="Microsoft YaHei"/>
                <a:ea typeface="Microsoft YaHei"/>
              </a:rPr>
              <a:t>四类问题</a:t>
            </a:r>
            <a:r>
              <a:rPr lang="zh-CN" sz="2700" b="1">
                <a:solidFill>
                  <a:srgbClr val="1E3A5F"/>
                </a:solidFill>
                <a:latin typeface="Microsoft YaHei"/>
                <a:ea typeface="Microsoft YaHei"/>
              </a:rPr>
              <a:t>，对照一下你家现场</a:t>
            </a:r>
            <a:endParaRPr/>
          </a:p>
        </p:txBody>
      </p:sp>
      <p:sp>
        <p:nvSpPr>
          <p:cNvPr id="489" name=""/>
          <p:cNvSpPr/>
          <p:nvPr/>
        </p:nvSpPr>
        <p:spPr>
          <a:xfrm rot="0" flipH="0" flipV="0">
            <a:off x="609600" y="6191250"/>
            <a:ext cx="10972800" cy="438150"/>
          </a:xfrm>
          <a:prstGeom prst="roundRect">
            <a:avLst>
              <a:gd name="adj" fmla="val 17391"/>
            </a:avLst>
          </a:prstGeom>
          <a:gradFill>
            <a:gsLst>
              <a:gs pos="0">
                <a:srgbClr val="1E3A5F"/>
              </a:gs>
              <a:gs pos="100000">
                <a:srgbClr val="2D5887"/>
              </a:gs>
            </a:gsLst>
            <a:lin ang="2700000" scaled="1"/>
          </a:gradFill>
          <a:ln/>
        </p:spPr>
        <p:txBody>
          <a:bodyPr/>
          <a:p/>
        </p:txBody>
      </p:sp>
      <p:pic>
        <p:nvPicPr>
          <p:cNvPr id="49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838200" y="6305550"/>
            <a:ext cx="209550" cy="209550"/>
          </a:xfrm>
          <a:prstGeom prst="rect">
            <a:avLst/>
          </a:prstGeom>
          <a:ln/>
        </p:spPr>
      </p:pic>
      <p:sp>
        <p:nvSpPr>
          <p:cNvPr id="491" name="" descr="{&quot;isTemplate&quot;:true,&quot;type&quot;:&quot;text&quot;}"/>
          <p:cNvSpPr txBox="1"/>
          <p:nvPr/>
        </p:nvSpPr>
        <p:spPr>
          <a:xfrm rot="0" flipH="0" flipV="0">
            <a:off x="1162050" y="6334125"/>
            <a:ext cx="101917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FFFFFF"/>
                </a:solidFill>
                <a:latin typeface="Microsoft YaHei"/>
                <a:ea typeface="Microsoft YaHei"/>
              </a:rPr>
              <a:t>四类问题的共同特征：</a:t>
            </a:r>
            <a:r>
              <a:rPr lang="zh-CN" sz="1050" b="1">
                <a:solidFill>
                  <a:srgbClr val="F97316"/>
                </a:solidFill>
                <a:latin typeface="Microsoft YaHei"/>
                <a:ea typeface="Microsoft YaHei"/>
              </a:rPr>
              <a:t>都不在质量部门看得见的地方发生，等暴露时已造成损失</a:t>
            </a:r>
            <a:endParaRPr/>
          </a:p>
        </p:txBody>
      </p:sp>
      <p:sp>
        <p:nvSpPr>
          <p:cNvPr id="492" name=""/>
          <p:cNvSpPr/>
          <p:nvPr/>
        </p:nvSpPr>
        <p:spPr>
          <a:xfrm rot="0" flipH="0" flipV="0">
            <a:off x="609600" y="1419225"/>
            <a:ext cx="5400675" cy="222885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493" name="" descr="{&quot;isTemplate&quot;:true,&quot;type&quot;:&quot;text&quot;}"/>
          <p:cNvSpPr txBox="1"/>
          <p:nvPr/>
        </p:nvSpPr>
        <p:spPr>
          <a:xfrm rot="0" flipH="0" flipV="0">
            <a:off x="800100" y="1657350"/>
            <a:ext cx="3429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2100" b="1">
                <a:solidFill>
                  <a:srgbClr val="F97316"/>
                </a:solidFill>
                <a:latin typeface="Microsoft YaHei"/>
                <a:ea typeface="Microsoft YaHei"/>
              </a:rPr>
              <a:t>①</a:t>
            </a:r>
            <a:endParaRPr/>
          </a:p>
        </p:txBody>
      </p:sp>
      <p:sp>
        <p:nvSpPr>
          <p:cNvPr id="494" name=""/>
          <p:cNvSpPr/>
          <p:nvPr/>
        </p:nvSpPr>
        <p:spPr>
          <a:xfrm rot="0" flipH="0" flipV="0">
            <a:off x="1257300" y="1609725"/>
            <a:ext cx="419100" cy="419100"/>
          </a:xfrm>
          <a:prstGeom prst="roundRect">
            <a:avLst>
              <a:gd name="adj" fmla="val 22727"/>
            </a:avLst>
          </a:prstGeom>
          <a:solidFill>
            <a:srgbClr val="F97316">
              <a:alpha val="8235"/>
            </a:srgbClr>
          </a:solidFill>
          <a:ln/>
        </p:spPr>
        <p:txBody>
          <a:bodyPr/>
          <a:p/>
        </p:txBody>
      </p:sp>
      <p:pic>
        <p:nvPicPr>
          <p:cNvPr id="49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1362075" y="1714500"/>
            <a:ext cx="209550" cy="209550"/>
          </a:xfrm>
          <a:prstGeom prst="rect">
            <a:avLst/>
          </a:prstGeom>
          <a:ln/>
        </p:spPr>
      </p:pic>
      <p:sp>
        <p:nvSpPr>
          <p:cNvPr id="496" name="" descr="{&quot;isTemplate&quot;:true,&quot;type&quot;:&quot;text&quot;}"/>
          <p:cNvSpPr txBox="1"/>
          <p:nvPr/>
        </p:nvSpPr>
        <p:spPr>
          <a:xfrm rot="0" flipH="0" flipV="0">
            <a:off x="1790700" y="1638300"/>
            <a:ext cx="40290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E3A5F"/>
                </a:solidFill>
                <a:latin typeface="Microsoft YaHei"/>
                <a:ea typeface="Microsoft YaHei"/>
              </a:rPr>
              <a:t>搬运损伤</a:t>
            </a:r>
            <a:endParaRPr/>
          </a:p>
        </p:txBody>
      </p:sp>
      <p:sp>
        <p:nvSpPr>
          <p:cNvPr id="497" name="" descr="{&quot;isTemplate&quot;:true,&quot;type&quot;:&quot;text&quot;}"/>
          <p:cNvSpPr txBox="1"/>
          <p:nvPr/>
        </p:nvSpPr>
        <p:spPr>
          <a:xfrm rot="0" flipH="0" flipV="0">
            <a:off x="1790700" y="1866900"/>
            <a:ext cx="40290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转运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装卸环节</a:t>
            </a:r>
            <a:endParaRPr/>
          </a:p>
        </p:txBody>
      </p:sp>
      <p:sp>
        <p:nvSpPr>
          <p:cNvPr id="498" name=""/>
          <p:cNvSpPr/>
          <p:nvPr/>
        </p:nvSpPr>
        <p:spPr>
          <a:xfrm rot="0" flipH="0" flipV="0">
            <a:off x="800100" y="22479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499" name="" descr="{&quot;isTemplate&quot;:true,&quot;type&quot;:&quot;text&quot;}"/>
          <p:cNvSpPr txBox="1"/>
          <p:nvPr/>
        </p:nvSpPr>
        <p:spPr>
          <a:xfrm rot="0" flipH="0" flipV="0">
            <a:off x="914400" y="2143125"/>
            <a:ext cx="142875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磕碰</a:t>
            </a:r>
            <a:r>
              <a:rPr lang="en-US" sz="1050">
                <a:solidFill>
                  <a:srgbClr val="1F2937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划伤</a:t>
            </a:r>
            <a:r>
              <a:rPr lang="en-US" sz="1050">
                <a:solidFill>
                  <a:srgbClr val="1F2937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变形</a:t>
            </a:r>
            <a:r>
              <a:rPr lang="en-US" sz="1050">
                <a:solidFill>
                  <a:srgbClr val="1F2937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跌落</a:t>
            </a:r>
            <a:endParaRPr/>
          </a:p>
        </p:txBody>
      </p:sp>
      <p:sp>
        <p:nvSpPr>
          <p:cNvPr id="500" name=""/>
          <p:cNvSpPr/>
          <p:nvPr/>
        </p:nvSpPr>
        <p:spPr>
          <a:xfrm rot="0" flipH="0" flipV="0">
            <a:off x="800100" y="25527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501" name="" descr="{&quot;isTemplate&quot;:true,&quot;type&quot;:&quot;text&quot;}"/>
          <p:cNvSpPr txBox="1"/>
          <p:nvPr/>
        </p:nvSpPr>
        <p:spPr>
          <a:xfrm rot="0" flipH="0" flipV="0">
            <a:off x="914400" y="2447925"/>
            <a:ext cx="160020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裸装堆叠、周转箱超高超载</a:t>
            </a:r>
            <a:endParaRPr/>
          </a:p>
        </p:txBody>
      </p:sp>
      <p:sp>
        <p:nvSpPr>
          <p:cNvPr id="502" name=""/>
          <p:cNvSpPr/>
          <p:nvPr/>
        </p:nvSpPr>
        <p:spPr>
          <a:xfrm rot="0" flipH="0" flipV="0">
            <a:off x="800100" y="28575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503" name="" descr="{&quot;isTemplate&quot;:true,&quot;type&quot;:&quot;text&quot;}"/>
          <p:cNvSpPr txBox="1"/>
          <p:nvPr/>
        </p:nvSpPr>
        <p:spPr>
          <a:xfrm rot="0" flipH="0" flipV="0">
            <a:off x="914400" y="2752725"/>
            <a:ext cx="173355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叉车急转弯、物料从高处滑落</a:t>
            </a:r>
            <a:endParaRPr/>
          </a:p>
        </p:txBody>
      </p:sp>
      <p:sp>
        <p:nvSpPr>
          <p:cNvPr id="504" name=""/>
          <p:cNvSpPr/>
          <p:nvPr/>
        </p:nvSpPr>
        <p:spPr>
          <a:xfrm rot="0" flipH="0" flipV="0">
            <a:off x="800100" y="3114675"/>
            <a:ext cx="752475" cy="219075"/>
          </a:xfrm>
          <a:prstGeom prst="roundRect">
            <a:avLst>
              <a:gd name="adj" fmla="val 17391"/>
            </a:avLst>
          </a:prstGeom>
          <a:solidFill>
            <a:srgbClr val="F97316">
              <a:alpha val="8235"/>
            </a:srgbClr>
          </a:solidFill>
          <a:ln/>
        </p:spPr>
        <p:txBody>
          <a:bodyPr/>
          <a:p/>
        </p:txBody>
      </p:sp>
      <p:sp>
        <p:nvSpPr>
          <p:cNvPr id="505" name="" descr="{&quot;isTemplate&quot;:true,&quot;type&quot;:&quot;text&quot;}"/>
          <p:cNvSpPr txBox="1"/>
          <p:nvPr/>
        </p:nvSpPr>
        <p:spPr>
          <a:xfrm rot="0" flipH="0" flipV="0">
            <a:off x="895350" y="3152775"/>
            <a:ext cx="5619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F97316"/>
                </a:solidFill>
                <a:latin typeface="Microsoft YaHei"/>
                <a:ea typeface="Microsoft YaHei"/>
              </a:rPr>
              <a:t>⚑ </a:t>
            </a:r>
            <a:r>
              <a:rPr lang="zh-CN" sz="900" b="1">
                <a:solidFill>
                  <a:srgbClr val="F97316"/>
                </a:solidFill>
                <a:latin typeface="Microsoft YaHei"/>
                <a:ea typeface="Microsoft YaHei"/>
              </a:rPr>
              <a:t>隐蔽性强</a:t>
            </a:r>
            <a:endParaRPr/>
          </a:p>
        </p:txBody>
      </p:sp>
      <p:sp>
        <p:nvSpPr>
          <p:cNvPr id="506" name=""/>
          <p:cNvSpPr/>
          <p:nvPr/>
        </p:nvSpPr>
        <p:spPr>
          <a:xfrm rot="0" flipH="0" flipV="0">
            <a:off x="609600" y="1419225"/>
            <a:ext cx="5400675" cy="28575"/>
          </a:xfrm>
          <a:custGeom>
            <a:pathLst>
              <a:path w="567" h="3">
                <a:moveTo>
                  <a:pt x="555" y="0"/>
                </a:moveTo>
                <a:cubicBezTo>
                  <a:pt x="558" y="0"/>
                  <a:pt x="561" y="1"/>
                  <a:pt x="563" y="3"/>
                </a:cubicBezTo>
                <a:lnTo>
                  <a:pt x="4" y="3"/>
                </a:lnTo>
                <a:cubicBezTo>
                  <a:pt x="6" y="1"/>
                  <a:pt x="9" y="0"/>
                  <a:pt x="12" y="0"/>
                </a:cubicBezTo>
                <a:lnTo>
                  <a:pt x="555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507" name=""/>
          <p:cNvSpPr/>
          <p:nvPr/>
        </p:nvSpPr>
        <p:spPr>
          <a:xfrm rot="0" flipH="0" flipV="0">
            <a:off x="6181725" y="1419225"/>
            <a:ext cx="5400675" cy="222885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508" name="" descr="{&quot;isTemplate&quot;:true,&quot;type&quot;:&quot;text&quot;}"/>
          <p:cNvSpPr txBox="1"/>
          <p:nvPr/>
        </p:nvSpPr>
        <p:spPr>
          <a:xfrm rot="0" flipH="0" flipV="0">
            <a:off x="6372225" y="1657350"/>
            <a:ext cx="3429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2100" b="1">
                <a:solidFill>
                  <a:srgbClr val="DC2626"/>
                </a:solidFill>
                <a:latin typeface="Microsoft YaHei"/>
                <a:ea typeface="Microsoft YaHei"/>
              </a:rPr>
              <a:t>②</a:t>
            </a:r>
            <a:endParaRPr/>
          </a:p>
        </p:txBody>
      </p:sp>
      <p:sp>
        <p:nvSpPr>
          <p:cNvPr id="509" name=""/>
          <p:cNvSpPr/>
          <p:nvPr/>
        </p:nvSpPr>
        <p:spPr>
          <a:xfrm rot="0" flipH="0" flipV="0">
            <a:off x="6829425" y="1609725"/>
            <a:ext cx="419100" cy="419100"/>
          </a:xfrm>
          <a:prstGeom prst="roundRect">
            <a:avLst>
              <a:gd name="adj" fmla="val 22727"/>
            </a:avLst>
          </a:prstGeom>
          <a:solidFill>
            <a:srgbClr val="DC2626">
              <a:alpha val="8235"/>
            </a:srgbClr>
          </a:solidFill>
          <a:ln/>
        </p:spPr>
        <p:txBody>
          <a:bodyPr/>
          <a:p/>
        </p:txBody>
      </p:sp>
      <p:pic>
        <p:nvPicPr>
          <p:cNvPr id="51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6934200" y="1714500"/>
            <a:ext cx="209550" cy="209550"/>
          </a:xfrm>
          <a:prstGeom prst="rect">
            <a:avLst/>
          </a:prstGeom>
          <a:ln/>
        </p:spPr>
      </p:pic>
      <p:sp>
        <p:nvSpPr>
          <p:cNvPr id="511" name="" descr="{&quot;isTemplate&quot;:true,&quot;type&quot;:&quot;text&quot;}"/>
          <p:cNvSpPr txBox="1"/>
          <p:nvPr/>
        </p:nvSpPr>
        <p:spPr>
          <a:xfrm rot="0" flipH="0" flipV="0">
            <a:off x="7362825" y="1638300"/>
            <a:ext cx="40290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E3A5F"/>
                </a:solidFill>
                <a:latin typeface="Microsoft YaHei"/>
                <a:ea typeface="Microsoft YaHei"/>
              </a:rPr>
              <a:t>错发错配</a:t>
            </a:r>
            <a:endParaRPr/>
          </a:p>
        </p:txBody>
      </p:sp>
      <p:sp>
        <p:nvSpPr>
          <p:cNvPr id="512" name="" descr="{&quot;isTemplate&quot;:true,&quot;type&quot;:&quot;text&quot;}"/>
          <p:cNvSpPr txBox="1"/>
          <p:nvPr/>
        </p:nvSpPr>
        <p:spPr>
          <a:xfrm rot="0" flipH="0" flipV="0">
            <a:off x="7362825" y="1866900"/>
            <a:ext cx="40290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拣选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配送环节</a:t>
            </a:r>
            <a:endParaRPr/>
          </a:p>
        </p:txBody>
      </p:sp>
      <p:sp>
        <p:nvSpPr>
          <p:cNvPr id="513" name=""/>
          <p:cNvSpPr/>
          <p:nvPr/>
        </p:nvSpPr>
        <p:spPr>
          <a:xfrm rot="0" flipH="0" flipV="0">
            <a:off x="6372225" y="22479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p/>
        </p:txBody>
      </p:sp>
      <p:sp>
        <p:nvSpPr>
          <p:cNvPr id="514" name="" descr="{&quot;isTemplate&quot;:true,&quot;type&quot;:&quot;text&quot;}"/>
          <p:cNvSpPr txBox="1"/>
          <p:nvPr/>
        </p:nvSpPr>
        <p:spPr>
          <a:xfrm rot="0" flipH="0" flipV="0">
            <a:off x="6486525" y="2143125"/>
            <a:ext cx="106680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相似物料相邻存放</a:t>
            </a:r>
            <a:endParaRPr/>
          </a:p>
        </p:txBody>
      </p:sp>
      <p:sp>
        <p:nvSpPr>
          <p:cNvPr id="515" name=""/>
          <p:cNvSpPr/>
          <p:nvPr/>
        </p:nvSpPr>
        <p:spPr>
          <a:xfrm rot="0" flipH="0" flipV="0">
            <a:off x="6372225" y="25527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p/>
        </p:txBody>
      </p:sp>
      <p:sp>
        <p:nvSpPr>
          <p:cNvPr id="516" name="" descr="{&quot;isTemplate&quot;:true,&quot;type&quot;:&quot;text&quot;}"/>
          <p:cNvSpPr txBox="1"/>
          <p:nvPr/>
        </p:nvSpPr>
        <p:spPr>
          <a:xfrm rot="0" flipH="0" flipV="0">
            <a:off x="6486525" y="2447925"/>
            <a:ext cx="89535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拣选靠</a:t>
            </a:r>
            <a:r>
              <a:rPr lang="en-US" sz="1050">
                <a:solidFill>
                  <a:srgbClr val="1F2937"/>
                </a:solidFill>
                <a:latin typeface="Microsoft YaHei"/>
                <a:ea typeface="Microsoft YaHei"/>
              </a:rPr>
              <a:t>"</a:t>
            </a: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看着像</a:t>
            </a:r>
            <a:r>
              <a:rPr lang="en-US" sz="1050">
                <a:solidFill>
                  <a:srgbClr val="1F2937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517" name=""/>
          <p:cNvSpPr/>
          <p:nvPr/>
        </p:nvSpPr>
        <p:spPr>
          <a:xfrm rot="0" flipH="0" flipV="0">
            <a:off x="6372225" y="28575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p/>
        </p:txBody>
      </p:sp>
      <p:sp>
        <p:nvSpPr>
          <p:cNvPr id="518" name="" descr="{&quot;isTemplate&quot;:true,&quot;type&quot;:&quot;text&quot;}"/>
          <p:cNvSpPr txBox="1"/>
          <p:nvPr/>
        </p:nvSpPr>
        <p:spPr>
          <a:xfrm rot="0" flipH="0" flipV="0">
            <a:off x="6486525" y="2752725"/>
            <a:ext cx="106680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配送凭经验认工位</a:t>
            </a:r>
            <a:endParaRPr/>
          </a:p>
        </p:txBody>
      </p:sp>
      <p:sp>
        <p:nvSpPr>
          <p:cNvPr id="519" name=""/>
          <p:cNvSpPr/>
          <p:nvPr/>
        </p:nvSpPr>
        <p:spPr>
          <a:xfrm rot="0" flipH="0" flipV="0">
            <a:off x="6372225" y="3114675"/>
            <a:ext cx="752475" cy="219075"/>
          </a:xfrm>
          <a:prstGeom prst="roundRect">
            <a:avLst>
              <a:gd name="adj" fmla="val 17391"/>
            </a:avLst>
          </a:prstGeom>
          <a:solidFill>
            <a:srgbClr val="DC2626">
              <a:alpha val="8235"/>
            </a:srgbClr>
          </a:solidFill>
          <a:ln/>
        </p:spPr>
        <p:txBody>
          <a:bodyPr/>
          <a:p/>
        </p:txBody>
      </p:sp>
      <p:sp>
        <p:nvSpPr>
          <p:cNvPr id="520" name="" descr="{&quot;isTemplate&quot;:true,&quot;type&quot;:&quot;text&quot;}"/>
          <p:cNvSpPr txBox="1"/>
          <p:nvPr/>
        </p:nvSpPr>
        <p:spPr>
          <a:xfrm rot="0" flipH="0" flipV="0">
            <a:off x="6467475" y="3152775"/>
            <a:ext cx="5619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DC2626"/>
                </a:solidFill>
                <a:latin typeface="Microsoft YaHei"/>
                <a:ea typeface="Microsoft YaHei"/>
              </a:rPr>
              <a:t>⚑ </a:t>
            </a:r>
            <a:r>
              <a:rPr lang="zh-CN" sz="900" b="1">
                <a:solidFill>
                  <a:srgbClr val="DC2626"/>
                </a:solidFill>
                <a:latin typeface="Microsoft YaHei"/>
                <a:ea typeface="Microsoft YaHei"/>
              </a:rPr>
              <a:t>混料随之</a:t>
            </a:r>
            <a:endParaRPr/>
          </a:p>
        </p:txBody>
      </p:sp>
      <p:sp>
        <p:nvSpPr>
          <p:cNvPr id="521" name=""/>
          <p:cNvSpPr/>
          <p:nvPr/>
        </p:nvSpPr>
        <p:spPr>
          <a:xfrm rot="0" flipH="0" flipV="0">
            <a:off x="6181725" y="1419225"/>
            <a:ext cx="5400675" cy="28575"/>
          </a:xfrm>
          <a:custGeom>
            <a:pathLst>
              <a:path w="567" h="3">
                <a:moveTo>
                  <a:pt x="555" y="0"/>
                </a:moveTo>
                <a:cubicBezTo>
                  <a:pt x="558" y="0"/>
                  <a:pt x="561" y="1"/>
                  <a:pt x="563" y="3"/>
                </a:cubicBezTo>
                <a:lnTo>
                  <a:pt x="4" y="3"/>
                </a:lnTo>
                <a:cubicBezTo>
                  <a:pt x="6" y="1"/>
                  <a:pt x="9" y="0"/>
                  <a:pt x="12" y="0"/>
                </a:cubicBezTo>
                <a:lnTo>
                  <a:pt x="555" y="0"/>
                </a:lnTo>
                <a:close/>
              </a:path>
            </a:pathLst>
          </a:custGeom>
          <a:solidFill>
            <a:srgbClr val="DC2626"/>
          </a:solidFill>
          <a:ln/>
        </p:spPr>
        <p:txBody>
          <a:bodyPr/>
          <a:p/>
        </p:txBody>
      </p:sp>
      <p:sp>
        <p:nvSpPr>
          <p:cNvPr id="522" name=""/>
          <p:cNvSpPr/>
          <p:nvPr/>
        </p:nvSpPr>
        <p:spPr>
          <a:xfrm rot="0" flipH="0" flipV="0">
            <a:off x="609600" y="3819525"/>
            <a:ext cx="5400675" cy="2219325"/>
          </a:xfrm>
          <a:prstGeom prst="roundRect">
            <a:avLst>
              <a:gd name="adj" fmla="val 5150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523" name="" descr="{&quot;isTemplate&quot;:true,&quot;type&quot;:&quot;text&quot;}"/>
          <p:cNvSpPr txBox="1"/>
          <p:nvPr/>
        </p:nvSpPr>
        <p:spPr>
          <a:xfrm rot="0" flipH="0" flipV="0">
            <a:off x="800100" y="4057650"/>
            <a:ext cx="3429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2100" b="1">
                <a:solidFill>
                  <a:srgbClr val="9333EA"/>
                </a:solidFill>
                <a:latin typeface="Microsoft YaHei"/>
                <a:ea typeface="Microsoft YaHei"/>
              </a:rPr>
              <a:t>③</a:t>
            </a:r>
            <a:endParaRPr/>
          </a:p>
        </p:txBody>
      </p:sp>
      <p:sp>
        <p:nvSpPr>
          <p:cNvPr id="524" name=""/>
          <p:cNvSpPr/>
          <p:nvPr/>
        </p:nvSpPr>
        <p:spPr>
          <a:xfrm rot="0" flipH="0" flipV="0">
            <a:off x="1257300" y="4010025"/>
            <a:ext cx="419100" cy="419100"/>
          </a:xfrm>
          <a:prstGeom prst="roundRect">
            <a:avLst>
              <a:gd name="adj" fmla="val 22727"/>
            </a:avLst>
          </a:prstGeom>
          <a:solidFill>
            <a:srgbClr val="9333EA">
              <a:alpha val="8235"/>
            </a:srgbClr>
          </a:solidFill>
          <a:ln/>
        </p:spPr>
        <p:txBody>
          <a:bodyPr/>
          <a:p/>
        </p:txBody>
      </p:sp>
      <p:pic>
        <p:nvPicPr>
          <p:cNvPr id="52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1362075" y="4114800"/>
            <a:ext cx="209550" cy="209550"/>
          </a:xfrm>
          <a:prstGeom prst="rect">
            <a:avLst/>
          </a:prstGeom>
          <a:ln/>
        </p:spPr>
      </p:pic>
      <p:sp>
        <p:nvSpPr>
          <p:cNvPr id="526" name="" descr="{&quot;isTemplate&quot;:true,&quot;type&quot;:&quot;text&quot;}"/>
          <p:cNvSpPr txBox="1"/>
          <p:nvPr/>
        </p:nvSpPr>
        <p:spPr>
          <a:xfrm rot="0" flipH="0" flipV="0">
            <a:off x="1790700" y="4038600"/>
            <a:ext cx="40290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E3A5F"/>
                </a:solidFill>
                <a:latin typeface="Microsoft YaHei"/>
                <a:ea typeface="Microsoft YaHei"/>
              </a:rPr>
              <a:t>混批追溯断链</a:t>
            </a:r>
            <a:endParaRPr/>
          </a:p>
        </p:txBody>
      </p:sp>
      <p:sp>
        <p:nvSpPr>
          <p:cNvPr id="527" name="" descr="{&quot;isTemplate&quot;:true,&quot;type&quot;:&quot;text&quot;}"/>
          <p:cNvSpPr txBox="1"/>
          <p:nvPr/>
        </p:nvSpPr>
        <p:spPr>
          <a:xfrm rot="0" flipH="0" flipV="0">
            <a:off x="1790700" y="4267200"/>
            <a:ext cx="40290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仓库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转运环节</a:t>
            </a:r>
            <a:endParaRPr/>
          </a:p>
        </p:txBody>
      </p:sp>
      <p:sp>
        <p:nvSpPr>
          <p:cNvPr id="528" name=""/>
          <p:cNvSpPr/>
          <p:nvPr/>
        </p:nvSpPr>
        <p:spPr>
          <a:xfrm rot="0" flipH="0" flipV="0">
            <a:off x="800100" y="46482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9333EA"/>
          </a:solidFill>
          <a:ln/>
        </p:spPr>
        <p:txBody>
          <a:bodyPr/>
          <a:p/>
        </p:txBody>
      </p:sp>
      <p:sp>
        <p:nvSpPr>
          <p:cNvPr id="529" name="" descr="{&quot;isTemplate&quot;:true,&quot;type&quot;:&quot;text&quot;}"/>
          <p:cNvSpPr txBox="1"/>
          <p:nvPr/>
        </p:nvSpPr>
        <p:spPr>
          <a:xfrm rot="0" flipH="0" flipV="0">
            <a:off x="914400" y="4543425"/>
            <a:ext cx="120015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先进先出执行不到位</a:t>
            </a:r>
            <a:endParaRPr/>
          </a:p>
        </p:txBody>
      </p:sp>
      <p:sp>
        <p:nvSpPr>
          <p:cNvPr id="530" name=""/>
          <p:cNvSpPr/>
          <p:nvPr/>
        </p:nvSpPr>
        <p:spPr>
          <a:xfrm rot="0" flipH="0" flipV="0">
            <a:off x="800100" y="49530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9333EA"/>
          </a:solidFill>
          <a:ln/>
        </p:spPr>
        <p:txBody>
          <a:bodyPr/>
          <a:p/>
        </p:txBody>
      </p:sp>
      <p:sp>
        <p:nvSpPr>
          <p:cNvPr id="531" name="" descr="{&quot;isTemplate&quot;:true,&quot;type&quot;:&quot;text&quot;}"/>
          <p:cNvSpPr txBox="1"/>
          <p:nvPr/>
        </p:nvSpPr>
        <p:spPr>
          <a:xfrm rot="0" flipH="0" flipV="0">
            <a:off x="914400" y="4848225"/>
            <a:ext cx="160020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批次标识脱落、被油污盖住</a:t>
            </a:r>
            <a:endParaRPr/>
          </a:p>
        </p:txBody>
      </p:sp>
      <p:sp>
        <p:nvSpPr>
          <p:cNvPr id="532" name=""/>
          <p:cNvSpPr/>
          <p:nvPr/>
        </p:nvSpPr>
        <p:spPr>
          <a:xfrm rot="0" flipH="0" flipV="0">
            <a:off x="800100" y="52578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9333EA"/>
          </a:solidFill>
          <a:ln/>
        </p:spPr>
        <p:txBody>
          <a:bodyPr/>
          <a:p/>
        </p:txBody>
      </p:sp>
      <p:sp>
        <p:nvSpPr>
          <p:cNvPr id="533" name="" descr="{&quot;isTemplate&quot;:true,&quot;type&quot;:&quot;text&quot;}"/>
          <p:cNvSpPr txBox="1"/>
          <p:nvPr/>
        </p:nvSpPr>
        <p:spPr>
          <a:xfrm rot="0" flipH="0" flipV="0">
            <a:off x="914400" y="5153025"/>
            <a:ext cx="106680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流转单与实物分离</a:t>
            </a:r>
            <a:endParaRPr/>
          </a:p>
        </p:txBody>
      </p:sp>
      <p:sp>
        <p:nvSpPr>
          <p:cNvPr id="534" name=""/>
          <p:cNvSpPr/>
          <p:nvPr/>
        </p:nvSpPr>
        <p:spPr>
          <a:xfrm rot="0" flipH="0" flipV="0">
            <a:off x="800100" y="5514975"/>
            <a:ext cx="866775" cy="219075"/>
          </a:xfrm>
          <a:prstGeom prst="roundRect">
            <a:avLst>
              <a:gd name="adj" fmla="val 17391"/>
            </a:avLst>
          </a:prstGeom>
          <a:solidFill>
            <a:srgbClr val="9333EA">
              <a:alpha val="8235"/>
            </a:srgbClr>
          </a:solidFill>
          <a:ln/>
        </p:spPr>
        <p:txBody>
          <a:bodyPr/>
          <a:p/>
        </p:txBody>
      </p:sp>
      <p:sp>
        <p:nvSpPr>
          <p:cNvPr id="535" name="" descr="{&quot;isTemplate&quot;:true,&quot;type&quot;:&quot;text&quot;}"/>
          <p:cNvSpPr txBox="1"/>
          <p:nvPr/>
        </p:nvSpPr>
        <p:spPr>
          <a:xfrm rot="0" flipH="0" flipV="0">
            <a:off x="895350" y="5553075"/>
            <a:ext cx="6762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9333EA"/>
                </a:solidFill>
                <a:latin typeface="Microsoft YaHei"/>
                <a:ea typeface="Microsoft YaHei"/>
              </a:rPr>
              <a:t>⚑ </a:t>
            </a:r>
            <a:r>
              <a:rPr lang="zh-CN" sz="900" b="1">
                <a:solidFill>
                  <a:srgbClr val="9333EA"/>
                </a:solidFill>
                <a:latin typeface="Microsoft YaHei"/>
                <a:ea typeface="Microsoft YaHei"/>
              </a:rPr>
              <a:t>查不出批次</a:t>
            </a:r>
            <a:endParaRPr/>
          </a:p>
        </p:txBody>
      </p:sp>
      <p:sp>
        <p:nvSpPr>
          <p:cNvPr id="536" name=""/>
          <p:cNvSpPr/>
          <p:nvPr/>
        </p:nvSpPr>
        <p:spPr>
          <a:xfrm rot="0" flipH="0" flipV="0">
            <a:off x="609600" y="3819525"/>
            <a:ext cx="5400675" cy="28575"/>
          </a:xfrm>
          <a:custGeom>
            <a:pathLst>
              <a:path w="567" h="3">
                <a:moveTo>
                  <a:pt x="555" y="0"/>
                </a:moveTo>
                <a:cubicBezTo>
                  <a:pt x="558" y="0"/>
                  <a:pt x="561" y="1"/>
                  <a:pt x="563" y="3"/>
                </a:cubicBezTo>
                <a:lnTo>
                  <a:pt x="4" y="3"/>
                </a:lnTo>
                <a:cubicBezTo>
                  <a:pt x="6" y="1"/>
                  <a:pt x="9" y="0"/>
                  <a:pt x="12" y="0"/>
                </a:cubicBezTo>
                <a:lnTo>
                  <a:pt x="555" y="0"/>
                </a:lnTo>
                <a:close/>
              </a:path>
            </a:pathLst>
          </a:custGeom>
          <a:solidFill>
            <a:srgbClr val="9333EA"/>
          </a:solidFill>
          <a:ln/>
        </p:spPr>
        <p:txBody>
          <a:bodyPr/>
          <a:p/>
        </p:txBody>
      </p:sp>
      <p:sp>
        <p:nvSpPr>
          <p:cNvPr id="537" name=""/>
          <p:cNvSpPr/>
          <p:nvPr/>
        </p:nvSpPr>
        <p:spPr>
          <a:xfrm rot="0" flipH="0" flipV="0">
            <a:off x="6181725" y="3819525"/>
            <a:ext cx="5400675" cy="2219325"/>
          </a:xfrm>
          <a:prstGeom prst="roundRect">
            <a:avLst>
              <a:gd name="adj" fmla="val 5150"/>
            </a:avLst>
          </a:prstGeom>
          <a:solidFill>
            <a:srgbClr val="FFFFFF"/>
          </a:solidFill>
          <a:ln/>
          <a:effectLst>
            <a:outerShdw blurRad="152400" dist="38100" dir="5400000">
              <a:srgbClr val="1E3A5F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538" name="" descr="{&quot;isTemplate&quot;:true,&quot;type&quot;:&quot;text&quot;}"/>
          <p:cNvSpPr txBox="1"/>
          <p:nvPr/>
        </p:nvSpPr>
        <p:spPr>
          <a:xfrm rot="0" flipH="0" flipV="0">
            <a:off x="6372225" y="4057650"/>
            <a:ext cx="3429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2100" b="1">
                <a:solidFill>
                  <a:srgbClr val="0EA5E9"/>
                </a:solidFill>
                <a:latin typeface="Microsoft YaHei"/>
                <a:ea typeface="Microsoft YaHei"/>
              </a:rPr>
              <a:t>④</a:t>
            </a:r>
            <a:endParaRPr/>
          </a:p>
        </p:txBody>
      </p:sp>
      <p:sp>
        <p:nvSpPr>
          <p:cNvPr id="539" name=""/>
          <p:cNvSpPr/>
          <p:nvPr/>
        </p:nvSpPr>
        <p:spPr>
          <a:xfrm rot="0" flipH="0" flipV="0">
            <a:off x="6829425" y="4010025"/>
            <a:ext cx="419100" cy="419100"/>
          </a:xfrm>
          <a:prstGeom prst="roundRect">
            <a:avLst>
              <a:gd name="adj" fmla="val 22727"/>
            </a:avLst>
          </a:prstGeom>
          <a:solidFill>
            <a:srgbClr val="0EA5E9">
              <a:alpha val="8235"/>
            </a:srgbClr>
          </a:solidFill>
          <a:ln/>
        </p:spPr>
        <p:txBody>
          <a:bodyPr/>
          <a:p/>
        </p:txBody>
      </p:sp>
      <p:pic>
        <p:nvPicPr>
          <p:cNvPr id="54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5"/>
              </a:ext>
            </a:extLst>
          </a:blip>
          <a:stretch>
            <a:fillRect/>
          </a:stretch>
        </p:blipFill>
        <p:spPr>
          <a:xfrm rot="0" flipH="0" flipV="0">
            <a:off x="6934200" y="4114800"/>
            <a:ext cx="209550" cy="209550"/>
          </a:xfrm>
          <a:prstGeom prst="rect">
            <a:avLst/>
          </a:prstGeom>
          <a:ln/>
        </p:spPr>
      </p:pic>
      <p:sp>
        <p:nvSpPr>
          <p:cNvPr id="541" name="" descr="{&quot;isTemplate&quot;:true,&quot;type&quot;:&quot;text&quot;}"/>
          <p:cNvSpPr txBox="1"/>
          <p:nvPr/>
        </p:nvSpPr>
        <p:spPr>
          <a:xfrm rot="0" flipH="0" flipV="0">
            <a:off x="7362825" y="4038600"/>
            <a:ext cx="40290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b="1">
                <a:solidFill>
                  <a:srgbClr val="1E3A5F"/>
                </a:solidFill>
                <a:latin typeface="Microsoft YaHei"/>
                <a:ea typeface="Microsoft YaHei"/>
              </a:rPr>
              <a:t>储存失效</a:t>
            </a:r>
            <a:endParaRPr/>
          </a:p>
        </p:txBody>
      </p:sp>
      <p:sp>
        <p:nvSpPr>
          <p:cNvPr id="542" name="" descr="{&quot;isTemplate&quot;:true,&quot;type&quot;:&quot;text&quot;}"/>
          <p:cNvSpPr txBox="1"/>
          <p:nvPr/>
        </p:nvSpPr>
        <p:spPr>
          <a:xfrm rot="0" flipH="0" flipV="0">
            <a:off x="7362825" y="4267200"/>
            <a:ext cx="40290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仓库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/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货架</a:t>
            </a:r>
            <a:endParaRPr/>
          </a:p>
        </p:txBody>
      </p:sp>
      <p:sp>
        <p:nvSpPr>
          <p:cNvPr id="543" name=""/>
          <p:cNvSpPr/>
          <p:nvPr/>
        </p:nvSpPr>
        <p:spPr>
          <a:xfrm rot="0" flipH="0" flipV="0">
            <a:off x="6372225" y="46482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p/>
        </p:txBody>
      </p:sp>
      <p:sp>
        <p:nvSpPr>
          <p:cNvPr id="544" name="" descr="{&quot;isTemplate&quot;:true,&quot;type&quot;:&quot;text&quot;}"/>
          <p:cNvSpPr txBox="1"/>
          <p:nvPr/>
        </p:nvSpPr>
        <p:spPr>
          <a:xfrm rot="0" flipH="0" flipV="0">
            <a:off x="6486525" y="4543425"/>
            <a:ext cx="133350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温湿度敏感的物料暴晒</a:t>
            </a:r>
            <a:endParaRPr/>
          </a:p>
        </p:txBody>
      </p:sp>
      <p:sp>
        <p:nvSpPr>
          <p:cNvPr id="545" name=""/>
          <p:cNvSpPr/>
          <p:nvPr/>
        </p:nvSpPr>
        <p:spPr>
          <a:xfrm rot="0" flipH="0" flipV="0">
            <a:off x="6372225" y="49530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p/>
        </p:txBody>
      </p:sp>
      <p:sp>
        <p:nvSpPr>
          <p:cNvPr id="546" name="" descr="{&quot;isTemplate&quot;:true,&quot;type&quot;:&quot;text&quot;}"/>
          <p:cNvSpPr txBox="1"/>
          <p:nvPr/>
        </p:nvSpPr>
        <p:spPr>
          <a:xfrm rot="0" flipH="0" flipV="0">
            <a:off x="6486525" y="4848225"/>
            <a:ext cx="146685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防静电元件用普通塑料袋</a:t>
            </a:r>
            <a:endParaRPr/>
          </a:p>
        </p:txBody>
      </p:sp>
      <p:sp>
        <p:nvSpPr>
          <p:cNvPr id="547" name=""/>
          <p:cNvSpPr/>
          <p:nvPr/>
        </p:nvSpPr>
        <p:spPr>
          <a:xfrm rot="0" flipH="0" flipV="0">
            <a:off x="6372225" y="5257800"/>
            <a:ext cx="38100" cy="38100"/>
          </a:xfrm>
          <a:custGeom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3" y="0"/>
                  <a:pt x="4" y="1"/>
                  <a:pt x="4" y="2"/>
                </a:cubicBezTo>
                <a:lnTo>
                  <a:pt x="4" y="2"/>
                </a:lnTo>
                <a:cubicBezTo>
                  <a:pt x="4" y="3"/>
                  <a:pt x="3" y="4"/>
                  <a:pt x="2" y="4"/>
                </a:cubicBezTo>
                <a:lnTo>
                  <a:pt x="2" y="4"/>
                </a:lnTo>
                <a:cubicBezTo>
                  <a:pt x="1" y="4"/>
                  <a:pt x="0" y="3"/>
                  <a:pt x="0" y="2"/>
                </a:cubicBezTo>
                <a:lnTo>
                  <a:pt x="0" y="2"/>
                </a:lnTo>
                <a:cubicBezTo>
                  <a:pt x="0" y="1"/>
                  <a:pt x="1" y="0"/>
                  <a:pt x="2" y="0"/>
                </a:cubicBez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p/>
        </p:txBody>
      </p:sp>
      <p:sp>
        <p:nvSpPr>
          <p:cNvPr id="548" name="" descr="{&quot;isTemplate&quot;:true,&quot;type&quot;:&quot;text&quot;}"/>
          <p:cNvSpPr txBox="1"/>
          <p:nvPr/>
        </p:nvSpPr>
        <p:spPr>
          <a:xfrm rot="0" flipH="0" flipV="0">
            <a:off x="6486525" y="5153025"/>
            <a:ext cx="1600200" cy="2476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050">
                <a:solidFill>
                  <a:srgbClr val="1F2937"/>
                </a:solidFill>
                <a:latin typeface="Microsoft YaHei"/>
                <a:ea typeface="Microsoft YaHei"/>
              </a:rPr>
              <a:t>有保质期物料长期积压过期</a:t>
            </a:r>
            <a:endParaRPr/>
          </a:p>
        </p:txBody>
      </p:sp>
      <p:sp>
        <p:nvSpPr>
          <p:cNvPr id="549" name=""/>
          <p:cNvSpPr/>
          <p:nvPr/>
        </p:nvSpPr>
        <p:spPr>
          <a:xfrm rot="0" flipH="0" flipV="0">
            <a:off x="6372225" y="5514975"/>
            <a:ext cx="971550" cy="219075"/>
          </a:xfrm>
          <a:prstGeom prst="roundRect">
            <a:avLst>
              <a:gd name="adj" fmla="val 17391"/>
            </a:avLst>
          </a:prstGeom>
          <a:solidFill>
            <a:srgbClr val="0EA5E9">
              <a:alpha val="8235"/>
            </a:srgbClr>
          </a:solidFill>
          <a:ln/>
        </p:spPr>
        <p:txBody>
          <a:bodyPr/>
          <a:p/>
        </p:txBody>
      </p:sp>
      <p:sp>
        <p:nvSpPr>
          <p:cNvPr id="550" name="" descr="{&quot;isTemplate&quot;:true,&quot;type&quot;:&quot;text&quot;}"/>
          <p:cNvSpPr txBox="1"/>
          <p:nvPr/>
        </p:nvSpPr>
        <p:spPr>
          <a:xfrm rot="0" flipH="0" flipV="0">
            <a:off x="6467475" y="5553075"/>
            <a:ext cx="78105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 b="1">
                <a:solidFill>
                  <a:srgbClr val="0EA5E9"/>
                </a:solidFill>
                <a:latin typeface="Microsoft YaHei"/>
                <a:ea typeface="Microsoft YaHei"/>
              </a:rPr>
              <a:t>⚑ </a:t>
            </a:r>
            <a:r>
              <a:rPr lang="zh-CN" sz="900" b="1">
                <a:solidFill>
                  <a:srgbClr val="0EA5E9"/>
                </a:solidFill>
                <a:latin typeface="Microsoft YaHei"/>
                <a:ea typeface="Microsoft YaHei"/>
              </a:rPr>
              <a:t>未上线就</a:t>
            </a:r>
            <a:r>
              <a:rPr lang="en-US" sz="900" b="1">
                <a:solidFill>
                  <a:srgbClr val="0EA5E9"/>
                </a:solidFill>
                <a:latin typeface="Microsoft YaHei"/>
                <a:ea typeface="Microsoft YaHei"/>
              </a:rPr>
              <a:t>"</a:t>
            </a:r>
            <a:r>
              <a:rPr lang="zh-CN" sz="900" b="1">
                <a:solidFill>
                  <a:srgbClr val="0EA5E9"/>
                </a:solidFill>
                <a:latin typeface="Microsoft YaHei"/>
                <a:ea typeface="Microsoft YaHei"/>
              </a:rPr>
              <a:t>病</a:t>
            </a:r>
            <a:r>
              <a:rPr lang="en-US" sz="900" b="1">
                <a:solidFill>
                  <a:srgbClr val="0EA5E9"/>
                </a:solidFill>
                <a:latin typeface="Microsoft YaHei"/>
                <a:ea typeface="Microsoft YaHei"/>
              </a:rPr>
              <a:t>"</a:t>
            </a:r>
            <a:endParaRPr/>
          </a:p>
        </p:txBody>
      </p:sp>
      <p:sp>
        <p:nvSpPr>
          <p:cNvPr id="551" name=""/>
          <p:cNvSpPr/>
          <p:nvPr/>
        </p:nvSpPr>
        <p:spPr>
          <a:xfrm rot="0" flipH="0" flipV="0">
            <a:off x="6181725" y="3819525"/>
            <a:ext cx="5400675" cy="28575"/>
          </a:xfrm>
          <a:custGeom>
            <a:pathLst>
              <a:path w="567" h="3">
                <a:moveTo>
                  <a:pt x="555" y="0"/>
                </a:moveTo>
                <a:cubicBezTo>
                  <a:pt x="558" y="0"/>
                  <a:pt x="561" y="1"/>
                  <a:pt x="563" y="3"/>
                </a:cubicBezTo>
                <a:lnTo>
                  <a:pt x="4" y="3"/>
                </a:lnTo>
                <a:cubicBezTo>
                  <a:pt x="6" y="1"/>
                  <a:pt x="9" y="0"/>
                  <a:pt x="12" y="0"/>
                </a:cubicBezTo>
                <a:lnTo>
                  <a:pt x="555" y="0"/>
                </a:ln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p/>
        </p:txBody>
      </p:sp>
      <p:sp>
        <p:nvSpPr>
          <p:cNvPr id="552" name="" descr="{&quot;isTemplate&quot;:true,&quot;type&quot;:&quot;text&quot;}"/>
          <p:cNvSpPr txBox="1"/>
          <p:nvPr/>
        </p:nvSpPr>
        <p:spPr>
          <a:xfrm rot="0" flipH="0" flipV="0">
            <a:off x="609600" y="66198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553" name="" descr="{&quot;isTemplate&quot;:true,&quot;type&quot;:&quot;text&quot;}"/>
          <p:cNvSpPr txBox="1"/>
          <p:nvPr/>
        </p:nvSpPr>
        <p:spPr>
          <a:xfrm rot="0" flipH="0" flipV="0">
            <a:off x="11172825" y="66198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06 / 16</a:t>
            </a:r>
            <a:endParaRPr/>
          </a:p>
        </p:txBody>
      </p:sp>
    </p:spTree>
  </p:cSld>
</p:sld>
</file>

<file path=ppt/slides/slide7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554" name="" descr="&lt;Slide style={{ width: '1280px', height: '720px', background: '#1E3A5F', position: 'relative' }}&gt;&#10;    &lt;Box style={{ position: 'absolute', top: 0, left: 0, width: '100%', height: '100%', opacity: 0.06 }}&gt;&#10;        &lt;svg width='1280' height='720' viewBox='0 0 1280 720'&gt;&#10;            {Array.from({ length: 14 }).map((_, i) =&gt; (&#10;                &lt;line key={i} x1={i * 100} y1='0' x2={i * 100 + 400} y2='720' stroke='#3B82F6' strokeWidth='1' /&gt;&#10;            ))}&#10;        &lt;/svg&gt;&#10;    &lt;/Box&gt;&#10;&#10;    &lt;Box style={{ position: 'absolute', left: 60, top: 80 }}&gt;&#10;        &lt;Text style={{&#10;            fontSize: 220,&#10;            fontWeight: 'bold',&#10;            color: 'transparent',&#10;            backgroundImage: 'linear-gradient(135deg, #F97316 0%, #FB923C 100%)',&#10;            backgroundClip: 'text',&#10;            lineHeight: 0.85,&#10;            letterSpacing: -8,&#10;        }}&gt;&#10;            03&#10;        &lt;/Text&gt;&#10;    &lt;/Box&gt;&#10;&#10;    &lt;Box style={{ position: 'absolute', right: 64, top: 64, flexDirection: 'row', alignItems: 'center', gap: 12 }}&gt;&#10;        &lt;Box style={{ width: 8, height: 8, borderRadius: '50%', background: '#F97316' }} /&gt;&#10;        &lt;Text style={{ fontSize: 14, color: '#94A3B8', letterSpacing: 4 }}&gt;CHAPTER · 03&lt;/Text&gt;&#10;    &lt;/Box&gt;&#10;&#10;    &lt;Box style={{&#10;        position: 'absolute',&#10;        right: 64, top: 280,&#10;        width: 640,&#10;        flexDirection: 'column',&#10;        alignItems: 'flex-end',&#10;    }}&gt;&#10;        &lt;Text style={{&#10;            fontSize: 48,&#10;            fontWeight: 'bold',&#10;            color: '#FFFFFF',&#10;            lineHeight: 1.2,&#10;            textAlign: 'right',&#10;            marginBottom: 24,&#10;        }}&gt;&#10;            五步法框架&#10;        &lt;/Text&gt;&#10;        &lt;Box style={{&#10;            background: 'rgba(59, 130, 246, 0.2)',&#10;            borderRight: '4px solid #3B82F6',&#10;            padding: '8px 16px',&#10;            marginBottom: 32,&#10;        }}&gt;&#10;            &lt;Text style={{ fontSize: 22, color: '#E2E8F0' }}&gt;把物流当一道工序来管&lt;/Text&gt;&#10;        &lt;/Box&gt;&#10;        &lt;Text style={{&#10;            fontSize: 18,&#10;            color: '#CBD5E1',&#10;            lineHeight: 1.8,&#10;            textAlign: 'right',&#10;            maxWidth: 540,&#10;        }}&gt;&#10;            搬运、仓储、配送、包装、标识——&lt;br /&gt;&#10;            五个环节环环相扣，任一环失守前面的努力都白费。&lt;br /&gt;&#10;            五步法不是五选一，是&lt;span style={{ color: '#F97316', fontWeight: 'bold' }}&gt;串联&lt;/span&gt;。&#10;        &lt;/Text&gt;&#10;    &lt;/Box&gt;&#10;&#10;    &lt;Box style={{ position: 'absolute', left: 64, bottom: 64, right: 64, flexDirection: 'row', alignItems: 'center', gap: 12 }}&gt;&#10;        &lt;Text style={{ fontSize: 14, color: '#94A3B8' }}&gt;03&lt;/Text&gt;&#10;        &lt;Box style={{ flex: 1, height: 4, background: 'rgba(255,255,255,0.1)', borderRadius: 2 }}&gt;&#10;            &lt;Box style={{ width: '60%', height: '100%', background: 'linear-gradient(90deg, #F97316, #FB923C)', borderRadius: 2 }} /&gt;&#10;        &lt;/Box&gt;&#10;        &lt;Text style={{ fontSize: 14, color: '#94A3B8' }}&gt;05&lt;/Text&gt;&#10;    &lt;/Box&gt;&#10;&#10;    &lt;Text style={{ position: 'absolute', right: 64, bottom: 24, fontSize: 14, color: '#94A3B8' }}&gt;07 / 16&lt;/Text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p/>
        </p:txBody>
      </p:sp>
      <p:pic>
        <p:nvPicPr>
          <p:cNvPr id="556" name=""/>
          <p:cNvPicPr>
            <a:picLocks noChangeAspect="1"/>
          </p:cNvPicPr>
          <p:nvPr/>
        </p:nvPicPr>
        <p:blipFill>
          <a:blip>
            <a:alphaModFix amt="6000"/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0" y="0"/>
            <a:ext cx="12192000" cy="6858000"/>
          </a:xfrm>
          <a:prstGeom prst="rect">
            <a:avLst/>
          </a:prstGeom>
          <a:ln/>
        </p:spPr>
      </p:pic>
      <p:sp>
        <p:nvSpPr>
          <p:cNvPr id="557" name="" descr="{&quot;isTemplate&quot;:true,&quot;type&quot;:&quot;text&quot;}"/>
          <p:cNvSpPr txBox="1"/>
          <p:nvPr/>
        </p:nvSpPr>
        <p:spPr>
          <a:xfrm rot="0" flipH="0" flipV="0">
            <a:off x="571500" y="762000"/>
            <a:ext cx="2181225" cy="2143125"/>
          </a:xfrm>
          <a:prstGeom prst="rect"/>
        </p:spPr>
        <p:txBody>
          <a:bodyPr wrap="none" lIns="0" tIns="0" rIns="0" bIns="0"/>
          <a:p>
            <a:pPr>
              <a:lnSpc>
                <a:spcPct val="85000"/>
              </a:lnSpc>
            </a:pPr>
            <a:r>
              <a:rPr lang="en-US" sz="16500" b="1" spc="-600">
                <a:gradFill>
                  <a:gsLst>
                    <a:gs pos="0">
                      <a:srgbClr val="F97316"/>
                    </a:gs>
                    <a:gs pos="100000">
                      <a:srgbClr val="FB923C"/>
                    </a:gs>
                  </a:gsLst>
                  <a:lin ang="2700000" scaled="1"/>
                </a:gradFill>
                <a:latin typeface="Microsoft YaHei"/>
                <a:ea typeface="Microsoft YaHei"/>
              </a:rPr>
              <a:t>03</a:t>
            </a:r>
            <a:endParaRPr/>
          </a:p>
        </p:txBody>
      </p:sp>
      <p:sp>
        <p:nvSpPr>
          <p:cNvPr id="558" name=""/>
          <p:cNvSpPr/>
          <p:nvPr/>
        </p:nvSpPr>
        <p:spPr>
          <a:xfrm rot="0" flipH="0" flipV="0">
            <a:off x="10029825" y="657225"/>
            <a:ext cx="76200" cy="76200"/>
          </a:xfrm>
          <a:custGeom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559" name="" descr="{&quot;isTemplate&quot;:true,&quot;type&quot;:&quot;text&quot;}"/>
          <p:cNvSpPr txBox="1"/>
          <p:nvPr/>
        </p:nvSpPr>
        <p:spPr>
          <a:xfrm rot="0" flipH="0" flipV="0">
            <a:off x="10220325" y="609600"/>
            <a:ext cx="13620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94A3B8"/>
                </a:solidFill>
                <a:latin typeface="Microsoft YaHei"/>
                <a:ea typeface="Microsoft YaHei"/>
              </a:rPr>
              <a:t>CHAPTER · 03</a:t>
            </a:r>
            <a:endParaRPr/>
          </a:p>
        </p:txBody>
      </p:sp>
      <p:sp>
        <p:nvSpPr>
          <p:cNvPr id="560" name="" descr="{&quot;isTemplate&quot;:true,&quot;type&quot;:&quot;text&quot;}"/>
          <p:cNvSpPr txBox="1"/>
          <p:nvPr/>
        </p:nvSpPr>
        <p:spPr>
          <a:xfrm rot="0" flipH="0" flipV="0">
            <a:off x="9296400" y="2667000"/>
            <a:ext cx="2286000" cy="666750"/>
          </a:xfrm>
          <a:prstGeom prst="rect"/>
        </p:spPr>
        <p:txBody>
          <a:bodyPr wrap="none" lIns="0" tIns="0" rIns="0" bIns="0"/>
          <a:p>
            <a:pPr algn="r">
              <a:lnSpc>
                <a:spcPct val="120000"/>
              </a:lnSpc>
            </a:pP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五步法框架</a:t>
            </a:r>
            <a:endParaRPr/>
          </a:p>
        </p:txBody>
      </p:sp>
      <p:sp>
        <p:nvSpPr>
          <p:cNvPr id="561" name=""/>
          <p:cNvSpPr/>
          <p:nvPr/>
        </p:nvSpPr>
        <p:spPr>
          <a:xfrm rot="0" flipH="0" flipV="0">
            <a:off x="9144000" y="3562350"/>
            <a:ext cx="2438400" cy="409575"/>
          </a:xfrm>
          <a:prstGeom prst="rect">
            <a:avLst/>
          </a:prstGeom>
          <a:solidFill>
            <a:srgbClr val="3B82F6">
              <a:alpha val="20000"/>
            </a:srgbClr>
          </a:solidFill>
          <a:ln/>
        </p:spPr>
        <p:txBody>
          <a:bodyPr/>
          <a:p/>
        </p:txBody>
      </p:sp>
      <p:sp>
        <p:nvSpPr>
          <p:cNvPr id="562" name=""/>
          <p:cNvSpPr/>
          <p:nvPr/>
        </p:nvSpPr>
        <p:spPr>
          <a:xfrm rot="0" flipH="0" flipV="0">
            <a:off x="9144000" y="3562350"/>
            <a:ext cx="2476500" cy="409575"/>
          </a:xfrm>
          <a:custGeom>
            <a:pathLst>
              <a:path w="260" h="43">
                <a:moveTo>
                  <a:pt x="256" y="0"/>
                </a:moveTo>
                <a:lnTo>
                  <a:pt x="260" y="0"/>
                </a:lnTo>
                <a:lnTo>
                  <a:pt x="260" y="43"/>
                </a:lnTo>
                <a:lnTo>
                  <a:pt x="256" y="43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563" name="" descr="{&quot;isTemplate&quot;:true,&quot;type&quot;:&quot;text&quot;}"/>
          <p:cNvSpPr txBox="1"/>
          <p:nvPr/>
        </p:nvSpPr>
        <p:spPr>
          <a:xfrm rot="0" flipH="0" flipV="0">
            <a:off x="9296400" y="3638550"/>
            <a:ext cx="2095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E2E8F0"/>
                </a:solidFill>
                <a:latin typeface="Microsoft YaHei"/>
                <a:ea typeface="Microsoft YaHei"/>
              </a:rPr>
              <a:t>把物流当一道工序来管</a:t>
            </a:r>
            <a:endParaRPr/>
          </a:p>
        </p:txBody>
      </p:sp>
      <p:sp>
        <p:nvSpPr>
          <p:cNvPr id="564" name="" descr="{&quot;isTemplate&quot;:true,&quot;type&quot;:&quot;text&quot;}"/>
          <p:cNvSpPr txBox="1"/>
          <p:nvPr/>
        </p:nvSpPr>
        <p:spPr>
          <a:xfrm rot="0" flipH="0" flipV="0">
            <a:off x="7639050" y="4276725"/>
            <a:ext cx="3943350" cy="1114425"/>
          </a:xfrm>
          <a:prstGeom prst="rect"/>
        </p:spPr>
        <p:txBody>
          <a:bodyPr wrap="none" lIns="0" tIns="0" rIns="0" bIns="0"/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搬运、仓储、配送、包装、标识——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五个环节环环相扣，任一环失守前面的努力都白费。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五步法不是五选一，是</a:t>
            </a:r>
            <a:r>
              <a:rPr lang="zh-CN" sz="1350" b="1">
                <a:solidFill>
                  <a:srgbClr val="F97316"/>
                </a:solidFill>
                <a:latin typeface="Microsoft YaHei"/>
                <a:ea typeface="Microsoft YaHei"/>
              </a:rPr>
              <a:t>串联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。</a:t>
            </a:r>
            <a:endParaRPr/>
          </a:p>
        </p:txBody>
      </p:sp>
      <p:sp>
        <p:nvSpPr>
          <p:cNvPr id="565" name="" descr="{&quot;isTemplate&quot;:true,&quot;type&quot;:&quot;text&quot;}"/>
          <p:cNvSpPr txBox="1"/>
          <p:nvPr/>
        </p:nvSpPr>
        <p:spPr>
          <a:xfrm rot="0" flipH="0" flipV="0">
            <a:off x="6096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03</a:t>
            </a:r>
            <a:endParaRPr/>
          </a:p>
        </p:txBody>
      </p:sp>
      <p:sp>
        <p:nvSpPr>
          <p:cNvPr id="566" name=""/>
          <p:cNvSpPr/>
          <p:nvPr/>
        </p:nvSpPr>
        <p:spPr>
          <a:xfrm rot="0" flipH="0" flipV="0">
            <a:off x="876300" y="6153150"/>
            <a:ext cx="10439400" cy="381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567" name=""/>
          <p:cNvSpPr/>
          <p:nvPr/>
        </p:nvSpPr>
        <p:spPr>
          <a:xfrm rot="0" flipH="0" flipV="0">
            <a:off x="876300" y="6153150"/>
            <a:ext cx="6267450" cy="3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97316"/>
              </a:gs>
              <a:gs pos="100000">
                <a:srgbClr val="FB923C"/>
              </a:gs>
            </a:gsLst>
            <a:lin ang="0" scaled="1"/>
          </a:gradFill>
          <a:ln/>
        </p:spPr>
        <p:txBody>
          <a:bodyPr/>
          <a:p/>
        </p:txBody>
      </p:sp>
      <p:sp>
        <p:nvSpPr>
          <p:cNvPr id="568" name="" descr="{&quot;isTemplate&quot;:true,&quot;type&quot;:&quot;text&quot;}"/>
          <p:cNvSpPr txBox="1"/>
          <p:nvPr/>
        </p:nvSpPr>
        <p:spPr>
          <a:xfrm rot="0" flipH="0" flipV="0">
            <a:off x="114300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569" name="" descr="{&quot;isTemplate&quot;:true,&quot;type&quot;:&quot;text&quot;}"/>
          <p:cNvSpPr txBox="1"/>
          <p:nvPr/>
        </p:nvSpPr>
        <p:spPr>
          <a:xfrm rot="0" flipH="0" flipV="0">
            <a:off x="11172825" y="64674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07 / 16</a:t>
            </a:r>
            <a:endParaRPr/>
          </a:p>
        </p:txBody>
      </p:sp>
    </p:spTree>
  </p:cSld>
</p:sld>
</file>

<file path=ppt/slides/slide8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570" name="" descr="&lt;Slide style={{ width: '1280px', height: '720px', background: '#F8FAFC' }}&gt;&#10;    {/* A 区 - 标题 */}&#10;    &lt;Box style={{ padding: '40px 64px 0', flexDirection: 'column', alignItems: 'center' }}&gt;&#10;        &lt;Text style={{ fontSize: 14, color: '#3B82F6', letterSpacing: 4, marginBottom: 8 }}&gt;03 · 五步法体系总览&lt;/Text&gt;&#10;        &lt;Text style={{ fontSize: 36, fontWeight: 'bold', color: '#1E3A5F', lineHeight: 1.2, textAlign: 'center' }}&gt;&#10;            厂内物流质量管控的&lt;span style={{ color: '#F97316' }}&gt;完整闭环&lt;/span&gt;&#10;        &lt;/Text&gt;&#10;    &lt;/Box&gt;&#10;&#10;    {/* B 区 - 横向五步法流程 */}&#10;    &lt;Box style={{ padding: '40px 64px 0', gap: 14, flex: 1 }}&gt;&#10;        {/* 主体五卡片 */}&#10;        &lt;Box style={{ flexDirection: 'row', alignItems: 'stretch', gap: 0 }}&gt;&#10;            {[&#10;                { num: '1', title: '搬运', sub: 'Handling', icon: 'dolly', color: '#3B82F6', desc: '物料特性匹配\n器具标准化' },&#10;                { num: '2', title: '仓储', sub: 'Storage', icon: 'warehouse', color: '#0EA5E9', desc: '分得清 · 找得到\n先出先走' },&#10;                { num: '3', title: '配送', sub: 'Delivery', icon: 'truck', color: '#6366F1', desc: '拣选防错\n上线准时' },&#10;                { num: '4', title: '包装与标识', sub: 'Package', icon: 'tag', color: '#8B5CF6', desc: '包装防护\n标识防错' },&#10;                { num: '5', title: '度量闭环', sub: 'Closure', icon: 'chart-line', color: '#F97316', desc: '5 个 KPI\nPDCA 循环', isFinal: true },&#10;            ].map((step, idx) =&gt; (&#10;                &lt;Box key={idx} style={{ flex: 1, flexDirection: 'row', alignItems: 'center' }}&gt;&#10;                    &lt;Box style={{&#10;                        flex: 1,&#10;                        background: step.isFinal ? 'linear-gradient(135deg, #F97316 0%, #EA580C 100%)' : '#FFFFFF',&#10;                        borderRadius: 10,&#10;                        padding: 18,&#10;                        alignItems: 'center',&#10;                        boxShadow: '0 6px 20px rgba(30, 58, 95, 0.1)',&#10;                        border: step.isFinal ? 'none' : '1px solid #E2E8F0',&#10;                        borderTop: `4px solid ${step.color}`,&#10;                        height: 180,&#10;                        position: 'relative',&#10;                    }}&gt;&#10;                        {/* 编号圆 */}&#10;                        &lt;Box style={{&#10;                            position: 'absolute', top: -16, left: 14,&#10;                            width: 36, height: 36, borderRadius: '50%',&#10;                            background: step.isFinal ? '#1E3A5F' : step.color,&#10;                            border: '4px solid #F8FAFC',&#10;                            justifyContent: 'center', alignItems: 'center',&#10;                        }}&gt;&#10;                            &lt;Text style={{ fontSize: 16, fontWeight: 'bold', color: '#FFFFFF' }}&gt;{step.num}&lt;/Text&gt;&#10;                        &lt;/Box&gt;&#10;&#10;                        &lt;FAIcon name={step.icon} style={{ fill: step.isFinal ? '#FFFFFF' : step.color, width: 36, height: 36, marginTop: 16, marginBottom: 8 }} /&gt;&#10;                        &lt;Text style={{ fontSize: 18, fontWeight: 'bold', color: step.isFinal ? '#FFFFFF' : '#1E3A5F', marginBottom: 2 }}&gt;&#10;                            {step.title}&#10;                        &lt;/Text&gt;&#10;                        &lt;Text style={{ fontSize: 10, color: step.isFinal ? 'rgba(255,255,255,0.7)' : '#94A3B8', letterSpacing: 1, marginBottom: 8 }}&gt;&#10;                            {step.sub.toUpperCase()}&#10;                        &lt;/Text&gt;&#10;                        &lt;Text style={{ fontSize: 12, color: step.isFinal ? 'rgba(255,255,255,0.9)' : '#64748B', textAlign: 'center', lineHeight: 1.5 }}&gt;&#10;                            {step.desc.split('\n').map((line, i) =&gt; (&#10;                                &lt;Text key={i}&gt;{line}{i &lt; step.desc.split('\n').length - 1 ? &lt;br /&gt; : null}&lt;/Text&gt;&#10;                            ))}&#10;                        &lt;/Text&gt;&#10;                    &lt;/Box&gt;&#10;&#10;                    {/* 箭头 */}&#10;                    {idx &lt; 4 &amp;&amp; (&#10;                        &lt;Box style={{ width: 28, justifyContent: 'center', alignItems: 'center' }}&gt;&#10;                            &lt;FAIcon name='chevron-right' style={{ fill: '#CBD5E1', width: 20, height: 20 }} /&gt;&#10;                        &lt;/Box&gt;&#10;                    )}&#10;                &lt;/Box&gt;&#10;            ))}&#10;        &lt;/Box&gt;&#10;&#10;        {/* 金句条 */}&#10;        &lt;Box style={{&#10;            marginTop: 24,&#10;            background: 'linear-gradient(135deg, #1E3A5F 0%, #2D5887 100%)',&#10;            borderRadius: 10,&#10;            padding: '20px 28px',&#10;            flexDirection: 'row',&#10;            alignItems: 'center',&#10;            gap: 20,&#10;        }}&gt;&#10;            &lt;Box style={{&#10;                width: 56, height: 56, borderRadius: '50%',&#10;                background: 'rgba(249, 115, 22, 0.2)',&#10;                justifyContent: 'center', alignItems: 'center',&#10;            }}&gt;&#10;                &lt;FAIcon name='recycle' style={{ fill: '#F97316', width: 28, height: 28 }} /&gt;&#10;            &lt;/Box&gt;&#10;            &lt;Box style={{ flex: 1 }}&gt;&#10;                &lt;Text style={{ fontSize: 18, color: '#FFFFFF', fontWeight: 600, lineHeight: 1.5 }}&gt;&#10;                    闭环核心：第 5 步的&quot;度量与改进&quot;反哺前 4 步，&lt;br /&gt;&#10;                    &lt;span style={{ color: '#F97316' }}&gt;质量防线 = 工序串联 + 指标反哺&lt;/span&gt;&#10;                &lt;/Text&gt;&#10;            &lt;/Box&gt;&#10;        &lt;/Box&gt;&#10;    &lt;/Box&gt;&#10;&#10;    {/* C 区 */}&#10;    &lt;Box style={{ position: 'absolute', left: 64, bottom: 16, right: 64, flexDirection: 'row', justifyContent: 'space-between' }}&gt;&#10;        &lt;Text style={{ fontSize: 14, color: '#94A3B8' }}&gt;卓越质量智库 · 质量管理培训系列&lt;/Text&gt;&#10;        &lt;Text style={{ fontSize: 14, color: '#94A3B8' }}&gt;08 / 16&lt;/Text&gt;&#10;  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p/>
        </p:txBody>
      </p:sp>
      <p:sp>
        <p:nvSpPr>
          <p:cNvPr id="572" name="" descr="{&quot;isTemplate&quot;:true,&quot;type&quot;:&quot;text&quot;}"/>
          <p:cNvSpPr txBox="1"/>
          <p:nvPr/>
        </p:nvSpPr>
        <p:spPr>
          <a:xfrm rot="0" flipH="0" flipV="0">
            <a:off x="5267325" y="381000"/>
            <a:ext cx="16668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3B82F6"/>
                </a:solidFill>
                <a:latin typeface="Microsoft YaHei"/>
                <a:ea typeface="Microsoft YaHei"/>
              </a:rPr>
              <a:t>03 · </a:t>
            </a:r>
            <a:r>
              <a:rPr lang="zh-CN" sz="1050" spc="300">
                <a:solidFill>
                  <a:srgbClr val="3B82F6"/>
                </a:solidFill>
                <a:latin typeface="Microsoft YaHei"/>
                <a:ea typeface="Microsoft YaHei"/>
              </a:rPr>
              <a:t>五步法体系总览</a:t>
            </a:r>
            <a:endParaRPr/>
          </a:p>
        </p:txBody>
      </p:sp>
      <p:sp>
        <p:nvSpPr>
          <p:cNvPr id="573" name="" descr="{&quot;isTemplate&quot;:true,&quot;type&quot;:&quot;text&quot;}"/>
          <p:cNvSpPr txBox="1"/>
          <p:nvPr/>
        </p:nvSpPr>
        <p:spPr>
          <a:xfrm rot="0" flipH="0" flipV="0">
            <a:off x="3867150" y="619125"/>
            <a:ext cx="4457700" cy="495300"/>
          </a:xfrm>
          <a:prstGeom prst="rect"/>
        </p:spPr>
        <p:txBody>
          <a:bodyPr wrap="none" lIns="0" tIns="0" rIns="0" bIns="0"/>
          <a:p>
            <a:pPr algn="ctr">
              <a:lnSpc>
                <a:spcPct val="120000"/>
              </a:lnSpc>
            </a:pPr>
            <a:r>
              <a:rPr lang="zh-CN" sz="2700" b="1">
                <a:solidFill>
                  <a:srgbClr val="1E3A5F"/>
                </a:solidFill>
                <a:latin typeface="Microsoft YaHei"/>
                <a:ea typeface="Microsoft YaHei"/>
              </a:rPr>
              <a:t>厂内物流质量管控的</a:t>
            </a:r>
            <a:r>
              <a:rPr lang="zh-CN" sz="2700" b="1">
                <a:solidFill>
                  <a:srgbClr val="F97316"/>
                </a:solidFill>
                <a:latin typeface="Microsoft YaHei"/>
                <a:ea typeface="Microsoft YaHei"/>
              </a:rPr>
              <a:t>完整闭环</a:t>
            </a:r>
            <a:endParaRPr/>
          </a:p>
        </p:txBody>
      </p:sp>
      <p:pic>
        <p:nvPicPr>
          <p:cNvPr id="574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2571750" y="2257425"/>
            <a:ext cx="190500" cy="190500"/>
          </a:xfrm>
          <a:prstGeom prst="rect">
            <a:avLst/>
          </a:prstGeom>
          <a:ln/>
        </p:spPr>
      </p:pic>
      <p:pic>
        <p:nvPicPr>
          <p:cNvPr id="57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4772025" y="2257425"/>
            <a:ext cx="190500" cy="190500"/>
          </a:xfrm>
          <a:prstGeom prst="rect">
            <a:avLst/>
          </a:prstGeom>
          <a:ln/>
        </p:spPr>
      </p:pic>
      <p:pic>
        <p:nvPicPr>
          <p:cNvPr id="576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6962775" y="2257425"/>
            <a:ext cx="190500" cy="190500"/>
          </a:xfrm>
          <a:prstGeom prst="rect">
            <a:avLst/>
          </a:prstGeom>
          <a:ln/>
        </p:spPr>
      </p:pic>
      <p:pic>
        <p:nvPicPr>
          <p:cNvPr id="577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9163050" y="2257425"/>
            <a:ext cx="190500" cy="190500"/>
          </a:xfrm>
          <a:prstGeom prst="rect">
            <a:avLst/>
          </a:prstGeom>
          <a:ln/>
        </p:spPr>
      </p:pic>
      <p:sp>
        <p:nvSpPr>
          <p:cNvPr id="578" name=""/>
          <p:cNvSpPr/>
          <p:nvPr/>
        </p:nvSpPr>
        <p:spPr>
          <a:xfrm rot="0" flipH="0" flipV="0">
            <a:off x="609600" y="3571875"/>
            <a:ext cx="10972800" cy="1000125"/>
          </a:xfrm>
          <a:prstGeom prst="roundRect">
            <a:avLst>
              <a:gd name="adj" fmla="val 9524"/>
            </a:avLst>
          </a:prstGeom>
          <a:gradFill>
            <a:gsLst>
              <a:gs pos="0">
                <a:srgbClr val="1E3A5F"/>
              </a:gs>
              <a:gs pos="100000">
                <a:srgbClr val="2D5887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579" name=""/>
          <p:cNvSpPr/>
          <p:nvPr/>
        </p:nvSpPr>
        <p:spPr>
          <a:xfrm rot="0" flipH="0" flipV="0">
            <a:off x="876300" y="3810000"/>
            <a:ext cx="533400" cy="533400"/>
          </a:xfrm>
          <a:custGeom>
            <a:pathLst>
              <a:path w="56" h="56">
                <a:moveTo>
                  <a:pt x="28" y="0"/>
                </a:moveTo>
                <a:lnTo>
                  <a:pt x="28" y="0"/>
                </a:lnTo>
                <a:cubicBezTo>
                  <a:pt x="43" y="0"/>
                  <a:pt x="56" y="13"/>
                  <a:pt x="56" y="28"/>
                </a:cubicBezTo>
                <a:lnTo>
                  <a:pt x="56" y="28"/>
                </a:lnTo>
                <a:cubicBezTo>
                  <a:pt x="56" y="43"/>
                  <a:pt x="43" y="56"/>
                  <a:pt x="28" y="56"/>
                </a:cubicBezTo>
                <a:lnTo>
                  <a:pt x="28" y="56"/>
                </a:lnTo>
                <a:cubicBezTo>
                  <a:pt x="13" y="56"/>
                  <a:pt x="0" y="43"/>
                  <a:pt x="0" y="28"/>
                </a:cubicBezTo>
                <a:lnTo>
                  <a:pt x="0" y="28"/>
                </a:lnTo>
                <a:cubicBezTo>
                  <a:pt x="0" y="13"/>
                  <a:pt x="13" y="0"/>
                  <a:pt x="28" y="0"/>
                </a:cubicBezTo>
                <a:close/>
              </a:path>
            </a:pathLst>
          </a:custGeom>
          <a:solidFill>
            <a:srgbClr val="F97316">
              <a:alpha val="20000"/>
            </a:srgbClr>
          </a:solidFill>
          <a:ln/>
        </p:spPr>
        <p:txBody>
          <a:bodyPr/>
          <a:p/>
        </p:txBody>
      </p:sp>
      <p:pic>
        <p:nvPicPr>
          <p:cNvPr id="58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1009650" y="3943350"/>
            <a:ext cx="266700" cy="266700"/>
          </a:xfrm>
          <a:prstGeom prst="rect">
            <a:avLst/>
          </a:prstGeom>
          <a:ln/>
        </p:spPr>
      </p:pic>
      <p:sp>
        <p:nvSpPr>
          <p:cNvPr id="581" name="" descr="{&quot;isTemplate&quot;:true,&quot;type&quot;:&quot;text&quot;}"/>
          <p:cNvSpPr txBox="1"/>
          <p:nvPr/>
        </p:nvSpPr>
        <p:spPr>
          <a:xfrm rot="0" flipH="0" flipV="0">
            <a:off x="1600200" y="3762375"/>
            <a:ext cx="9715500" cy="6191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 b="1">
                <a:solidFill>
                  <a:srgbClr val="FFFFFF"/>
                </a:solidFill>
                <a:latin typeface="Microsoft YaHei"/>
                <a:ea typeface="Microsoft YaHei"/>
              </a:rPr>
              <a:t>闭环核心：第</a:t>
            </a:r>
            <a:r>
              <a:rPr lang="en-US" sz="1350" b="1">
                <a:solidFill>
                  <a:srgbClr val="FFFFFF"/>
                </a:solidFill>
                <a:latin typeface="Microsoft YaHei"/>
                <a:ea typeface="Microsoft YaHei"/>
              </a:rPr>
              <a:t> 5 </a:t>
            </a:r>
            <a:r>
              <a:rPr lang="zh-CN" sz="1350" b="1">
                <a:solidFill>
                  <a:srgbClr val="FFFFFF"/>
                </a:solidFill>
                <a:latin typeface="Microsoft YaHei"/>
                <a:ea typeface="Microsoft YaHei"/>
              </a:rPr>
              <a:t>步的</a:t>
            </a:r>
            <a:r>
              <a:rPr lang="en-US" sz="13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r>
              <a:rPr lang="zh-CN" sz="1350" b="1">
                <a:solidFill>
                  <a:srgbClr val="FFFFFF"/>
                </a:solidFill>
                <a:latin typeface="Microsoft YaHei"/>
                <a:ea typeface="Microsoft YaHei"/>
              </a:rPr>
              <a:t>度量与改进</a:t>
            </a:r>
            <a:r>
              <a:rPr lang="en-US" sz="1350" b="1">
                <a:solidFill>
                  <a:srgbClr val="FFFFFF"/>
                </a:solidFill>
                <a:latin typeface="Microsoft YaHei"/>
                <a:ea typeface="Microsoft YaHei"/>
              </a:rPr>
              <a:t>"</a:t>
            </a:r>
            <a:r>
              <a:rPr lang="zh-CN" sz="1350" b="1">
                <a:solidFill>
                  <a:srgbClr val="FFFFFF"/>
                </a:solidFill>
                <a:latin typeface="Microsoft YaHei"/>
                <a:ea typeface="Microsoft YaHei"/>
              </a:rPr>
              <a:t>反哺前</a:t>
            </a:r>
            <a:r>
              <a:rPr lang="en-US" sz="1350" b="1">
                <a:solidFill>
                  <a:srgbClr val="FFFFFF"/>
                </a:solidFill>
                <a:latin typeface="Microsoft YaHei"/>
                <a:ea typeface="Microsoft YaHei"/>
              </a:rPr>
              <a:t> 4 </a:t>
            </a:r>
            <a:r>
              <a:rPr lang="zh-CN" sz="1350" b="1">
                <a:solidFill>
                  <a:srgbClr val="FFFFFF"/>
                </a:solidFill>
                <a:latin typeface="Microsoft YaHei"/>
                <a:ea typeface="Microsoft YaHei"/>
              </a:rPr>
              <a:t>步，</a:t>
            </a:r>
            <a:endParaRPr/>
          </a:p>
          <a:p>
            <a:pPr>
              <a:lnSpc>
                <a:spcPct val="150000"/>
              </a:lnSpc>
            </a:pPr>
            <a:r>
              <a:rPr lang="zh-CN" sz="1350" b="1">
                <a:solidFill>
                  <a:srgbClr val="F97316"/>
                </a:solidFill>
                <a:latin typeface="Microsoft YaHei"/>
                <a:ea typeface="Microsoft YaHei"/>
              </a:rPr>
              <a:t>质量防线</a:t>
            </a:r>
            <a:r>
              <a:rPr lang="en-US" sz="1350" b="1">
                <a:solidFill>
                  <a:srgbClr val="F97316"/>
                </a:solidFill>
                <a:latin typeface="Microsoft YaHei"/>
                <a:ea typeface="Microsoft YaHei"/>
              </a:rPr>
              <a:t> = </a:t>
            </a:r>
            <a:r>
              <a:rPr lang="zh-CN" sz="1350" b="1">
                <a:solidFill>
                  <a:srgbClr val="F97316"/>
                </a:solidFill>
                <a:latin typeface="Microsoft YaHei"/>
                <a:ea typeface="Microsoft YaHei"/>
              </a:rPr>
              <a:t>工序串联</a:t>
            </a:r>
            <a:r>
              <a:rPr lang="en-US" sz="1350" b="1">
                <a:solidFill>
                  <a:srgbClr val="F97316"/>
                </a:solidFill>
                <a:latin typeface="Microsoft YaHei"/>
                <a:ea typeface="Microsoft YaHei"/>
              </a:rPr>
              <a:t> + </a:t>
            </a:r>
            <a:r>
              <a:rPr lang="zh-CN" sz="1350" b="1">
                <a:solidFill>
                  <a:srgbClr val="F97316"/>
                </a:solidFill>
                <a:latin typeface="Microsoft YaHei"/>
                <a:ea typeface="Microsoft YaHei"/>
              </a:rPr>
              <a:t>指标反哺</a:t>
            </a:r>
            <a:endParaRPr/>
          </a:p>
        </p:txBody>
      </p:sp>
      <p:sp>
        <p:nvSpPr>
          <p:cNvPr id="582" name=""/>
          <p:cNvSpPr/>
          <p:nvPr/>
        </p:nvSpPr>
        <p:spPr>
          <a:xfrm rot="0" flipH="0" flipV="0">
            <a:off x="609600" y="1533525"/>
            <a:ext cx="1924050" cy="1676400"/>
          </a:xfrm>
          <a:prstGeom prst="roundRect">
            <a:avLst>
              <a:gd name="adj" fmla="val 5682"/>
            </a:avLst>
          </a:prstGeom>
          <a:solidFill>
            <a:srgbClr val="FFFFFF"/>
          </a:solidFill>
          <a:ln/>
          <a:effectLst>
            <a:outerShdw blurRad="190500" dist="57150" dir="5400000">
              <a:srgbClr val="1E3A5F">
                <a:alpha val="10000"/>
              </a:srgbClr>
            </a:outerShdw>
          </a:effectLst>
        </p:spPr>
        <p:txBody>
          <a:bodyPr/>
          <a:p/>
        </p:txBody>
      </p:sp>
      <p:sp>
        <p:nvSpPr>
          <p:cNvPr id="583" name=""/>
          <p:cNvSpPr/>
          <p:nvPr/>
        </p:nvSpPr>
        <p:spPr>
          <a:xfrm rot="0" flipH="0" flipV="0">
            <a:off x="609600" y="1533525"/>
            <a:ext cx="1924050" cy="1676400"/>
          </a:xfrm>
          <a:custGeom>
            <a:pathLst>
              <a:path w="202" h="176">
                <a:moveTo>
                  <a:pt x="192" y="0"/>
                </a:moveTo>
                <a:cubicBezTo>
                  <a:pt x="197" y="0"/>
                  <a:pt x="201" y="4"/>
                  <a:pt x="202" y="8"/>
                </a:cubicBezTo>
                <a:cubicBezTo>
                  <a:pt x="201" y="6"/>
                  <a:pt x="199" y="4"/>
                  <a:pt x="196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192" y="0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pic>
        <p:nvPicPr>
          <p:cNvPr id="584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1400175" y="1857375"/>
            <a:ext cx="342900" cy="342900"/>
          </a:xfrm>
          <a:prstGeom prst="rect">
            <a:avLst/>
          </a:prstGeom>
          <a:ln/>
        </p:spPr>
      </p:pic>
      <p:sp>
        <p:nvSpPr>
          <p:cNvPr id="585" name="" descr="{&quot;isTemplate&quot;:true,&quot;type&quot;:&quot;text&quot;}"/>
          <p:cNvSpPr txBox="1"/>
          <p:nvPr/>
        </p:nvSpPr>
        <p:spPr>
          <a:xfrm rot="0" flipH="0" flipV="0">
            <a:off x="1400175" y="2276475"/>
            <a:ext cx="342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E3A5F"/>
                </a:solidFill>
                <a:latin typeface="Microsoft YaHei"/>
                <a:ea typeface="Microsoft YaHei"/>
              </a:rPr>
              <a:t>搬运</a:t>
            </a:r>
            <a:endParaRPr/>
          </a:p>
        </p:txBody>
      </p:sp>
      <p:sp>
        <p:nvSpPr>
          <p:cNvPr id="586" name="" descr="{&quot;isTemplate&quot;:true,&quot;type&quot;:&quot;text&quot;}"/>
          <p:cNvSpPr txBox="1"/>
          <p:nvPr/>
        </p:nvSpPr>
        <p:spPr>
          <a:xfrm rot="0" flipH="0" flipV="0">
            <a:off x="1285875" y="2505075"/>
            <a:ext cx="5715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Microsoft YaHei"/>
                <a:ea typeface="Microsoft YaHei"/>
              </a:rPr>
              <a:t>HANDLING</a:t>
            </a:r>
            <a:endParaRPr/>
          </a:p>
        </p:txBody>
      </p:sp>
      <p:sp>
        <p:nvSpPr>
          <p:cNvPr id="587" name="" descr="{&quot;isTemplate&quot;:true,&quot;type&quot;:&quot;text&quot;}"/>
          <p:cNvSpPr txBox="1"/>
          <p:nvPr/>
        </p:nvSpPr>
        <p:spPr>
          <a:xfrm rot="0" flipH="0" flipV="0">
            <a:off x="1228725" y="2695575"/>
            <a:ext cx="685800" cy="419100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物料特性匹配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器具标准化</a:t>
            </a:r>
            <a:endParaRPr/>
          </a:p>
        </p:txBody>
      </p:sp>
      <p:sp>
        <p:nvSpPr>
          <p:cNvPr id="588" name=""/>
          <p:cNvSpPr/>
          <p:nvPr/>
        </p:nvSpPr>
        <p:spPr>
          <a:xfrm rot="0" flipH="0" flipV="0">
            <a:off x="742950" y="1381125"/>
            <a:ext cx="342900" cy="342900"/>
          </a:xfrm>
          <a:custGeom>
            <a:pathLst>
              <a:path w="36" h="36">
                <a:moveTo>
                  <a:pt x="18" y="0"/>
                </a:moveTo>
                <a:lnTo>
                  <a:pt x="18" y="0"/>
                </a:lnTo>
                <a:cubicBezTo>
                  <a:pt x="28" y="0"/>
                  <a:pt x="36" y="8"/>
                  <a:pt x="36" y="18"/>
                </a:cubicBezTo>
                <a:lnTo>
                  <a:pt x="36" y="18"/>
                </a:lnTo>
                <a:cubicBezTo>
                  <a:pt x="36" y="28"/>
                  <a:pt x="28" y="36"/>
                  <a:pt x="18" y="36"/>
                </a:cubicBezTo>
                <a:lnTo>
                  <a:pt x="18" y="36"/>
                </a:lnTo>
                <a:cubicBezTo>
                  <a:pt x="8" y="36"/>
                  <a:pt x="0" y="28"/>
                  <a:pt x="0" y="18"/>
                </a:cubicBezTo>
                <a:lnTo>
                  <a:pt x="0" y="18"/>
                </a:lnTo>
                <a:cubicBezTo>
                  <a:pt x="0" y="8"/>
                  <a:pt x="8" y="0"/>
                  <a:pt x="18" y="0"/>
                </a:cubicBezTo>
                <a:close/>
              </a:path>
            </a:pathLst>
          </a:custGeom>
          <a:solidFill>
            <a:srgbClr val="3B82F6"/>
          </a:solidFill>
          <a:ln w="50800">
            <a:solidFill>
              <a:srgbClr val="F8FAFC"/>
            </a:solidFill>
            <a:prstDash val="solid"/>
          </a:ln>
        </p:spPr>
        <p:txBody>
          <a:bodyPr/>
          <a:p/>
        </p:txBody>
      </p:sp>
      <p:sp>
        <p:nvSpPr>
          <p:cNvPr id="589" name="" descr="{&quot;isTemplate&quot;:true,&quot;type&quot;:&quot;text&quot;}"/>
          <p:cNvSpPr txBox="1"/>
          <p:nvPr/>
        </p:nvSpPr>
        <p:spPr>
          <a:xfrm rot="0" flipH="0" flipV="0">
            <a:off x="876300" y="1457325"/>
            <a:ext cx="857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590" name=""/>
          <p:cNvSpPr/>
          <p:nvPr/>
        </p:nvSpPr>
        <p:spPr>
          <a:xfrm rot="0" flipH="0" flipV="0">
            <a:off x="2800350" y="1533525"/>
            <a:ext cx="1933575" cy="1676400"/>
          </a:xfrm>
          <a:prstGeom prst="roundRect">
            <a:avLst>
              <a:gd name="adj" fmla="val 5682"/>
            </a:avLst>
          </a:prstGeom>
          <a:solidFill>
            <a:srgbClr val="FFFFFF"/>
          </a:solidFill>
          <a:ln/>
          <a:effectLst>
            <a:outerShdw blurRad="190500" dist="57150" dir="5400000">
              <a:srgbClr val="1E3A5F">
                <a:alpha val="10000"/>
              </a:srgbClr>
            </a:outerShdw>
          </a:effectLst>
        </p:spPr>
        <p:txBody>
          <a:bodyPr/>
          <a:p/>
        </p:txBody>
      </p:sp>
      <p:sp>
        <p:nvSpPr>
          <p:cNvPr id="591" name=""/>
          <p:cNvSpPr/>
          <p:nvPr/>
        </p:nvSpPr>
        <p:spPr>
          <a:xfrm rot="0" flipH="0" flipV="0">
            <a:off x="2800350" y="1533525"/>
            <a:ext cx="1933575" cy="1676400"/>
          </a:xfrm>
          <a:custGeom>
            <a:pathLst>
              <a:path w="203" h="176">
                <a:moveTo>
                  <a:pt x="193" y="0"/>
                </a:moveTo>
                <a:cubicBezTo>
                  <a:pt x="198" y="0"/>
                  <a:pt x="202" y="4"/>
                  <a:pt x="203" y="8"/>
                </a:cubicBezTo>
                <a:cubicBezTo>
                  <a:pt x="202" y="6"/>
                  <a:pt x="200" y="4"/>
                  <a:pt x="197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193" y="0"/>
                </a:lnTo>
                <a:close/>
              </a:path>
            </a:pathLst>
          </a:custGeom>
          <a:solidFill>
            <a:srgbClr val="0EA5E9"/>
          </a:solidFill>
          <a:ln/>
        </p:spPr>
        <p:txBody>
          <a:bodyPr/>
          <a:p/>
        </p:txBody>
      </p:sp>
      <p:pic>
        <p:nvPicPr>
          <p:cNvPr id="592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3600450" y="1857375"/>
            <a:ext cx="342900" cy="342900"/>
          </a:xfrm>
          <a:prstGeom prst="rect">
            <a:avLst/>
          </a:prstGeom>
          <a:ln/>
        </p:spPr>
      </p:pic>
      <p:sp>
        <p:nvSpPr>
          <p:cNvPr id="593" name="" descr="{&quot;isTemplate&quot;:true,&quot;type&quot;:&quot;text&quot;}"/>
          <p:cNvSpPr txBox="1"/>
          <p:nvPr/>
        </p:nvSpPr>
        <p:spPr>
          <a:xfrm rot="0" flipH="0" flipV="0">
            <a:off x="3600450" y="2276475"/>
            <a:ext cx="342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E3A5F"/>
                </a:solidFill>
                <a:latin typeface="Microsoft YaHei"/>
                <a:ea typeface="Microsoft YaHei"/>
              </a:rPr>
              <a:t>仓储</a:t>
            </a:r>
            <a:endParaRPr/>
          </a:p>
        </p:txBody>
      </p:sp>
      <p:sp>
        <p:nvSpPr>
          <p:cNvPr id="594" name="" descr="{&quot;isTemplate&quot;:true,&quot;type&quot;:&quot;text&quot;}"/>
          <p:cNvSpPr txBox="1"/>
          <p:nvPr/>
        </p:nvSpPr>
        <p:spPr>
          <a:xfrm rot="0" flipH="0" flipV="0">
            <a:off x="3505200" y="2505075"/>
            <a:ext cx="5334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Microsoft YaHei"/>
                <a:ea typeface="Microsoft YaHei"/>
              </a:rPr>
              <a:t>STORAGE</a:t>
            </a:r>
            <a:endParaRPr/>
          </a:p>
        </p:txBody>
      </p:sp>
      <p:sp>
        <p:nvSpPr>
          <p:cNvPr id="595" name="" descr="{&quot;isTemplate&quot;:true,&quot;type&quot;:&quot;text&quot;}"/>
          <p:cNvSpPr txBox="1"/>
          <p:nvPr/>
        </p:nvSpPr>
        <p:spPr>
          <a:xfrm rot="0" flipH="0" flipV="0">
            <a:off x="3371850" y="2695575"/>
            <a:ext cx="790575" cy="419100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分得清</a:t>
            </a:r>
            <a:r>
              <a:rPr lang="en-US" sz="90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找得到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先出先走</a:t>
            </a:r>
            <a:endParaRPr/>
          </a:p>
        </p:txBody>
      </p:sp>
      <p:sp>
        <p:nvSpPr>
          <p:cNvPr id="596" name=""/>
          <p:cNvSpPr/>
          <p:nvPr/>
        </p:nvSpPr>
        <p:spPr>
          <a:xfrm rot="0" flipH="0" flipV="0">
            <a:off x="2933700" y="1381125"/>
            <a:ext cx="342900" cy="342900"/>
          </a:xfrm>
          <a:custGeom>
            <a:pathLst>
              <a:path w="36" h="36">
                <a:moveTo>
                  <a:pt x="18" y="0"/>
                </a:moveTo>
                <a:lnTo>
                  <a:pt x="18" y="0"/>
                </a:lnTo>
                <a:cubicBezTo>
                  <a:pt x="28" y="0"/>
                  <a:pt x="36" y="8"/>
                  <a:pt x="36" y="18"/>
                </a:cubicBezTo>
                <a:lnTo>
                  <a:pt x="36" y="18"/>
                </a:lnTo>
                <a:cubicBezTo>
                  <a:pt x="36" y="28"/>
                  <a:pt x="28" y="36"/>
                  <a:pt x="18" y="36"/>
                </a:cubicBezTo>
                <a:lnTo>
                  <a:pt x="18" y="36"/>
                </a:lnTo>
                <a:cubicBezTo>
                  <a:pt x="8" y="36"/>
                  <a:pt x="0" y="28"/>
                  <a:pt x="0" y="18"/>
                </a:cubicBezTo>
                <a:lnTo>
                  <a:pt x="0" y="18"/>
                </a:lnTo>
                <a:cubicBezTo>
                  <a:pt x="0" y="8"/>
                  <a:pt x="8" y="0"/>
                  <a:pt x="18" y="0"/>
                </a:cubicBezTo>
                <a:close/>
              </a:path>
            </a:pathLst>
          </a:custGeom>
          <a:solidFill>
            <a:srgbClr val="0EA5E9"/>
          </a:solidFill>
          <a:ln w="50800">
            <a:solidFill>
              <a:srgbClr val="F8FAFC"/>
            </a:solidFill>
            <a:prstDash val="solid"/>
          </a:ln>
        </p:spPr>
        <p:txBody>
          <a:bodyPr/>
          <a:p/>
        </p:txBody>
      </p:sp>
      <p:sp>
        <p:nvSpPr>
          <p:cNvPr id="597" name="" descr="{&quot;isTemplate&quot;:true,&quot;type&quot;:&quot;text&quot;}"/>
          <p:cNvSpPr txBox="1"/>
          <p:nvPr/>
        </p:nvSpPr>
        <p:spPr>
          <a:xfrm rot="0" flipH="0" flipV="0">
            <a:off x="3067050" y="1457325"/>
            <a:ext cx="857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598" name=""/>
          <p:cNvSpPr/>
          <p:nvPr/>
        </p:nvSpPr>
        <p:spPr>
          <a:xfrm rot="0" flipH="0" flipV="0">
            <a:off x="5000625" y="1533525"/>
            <a:ext cx="1924050" cy="1676400"/>
          </a:xfrm>
          <a:prstGeom prst="roundRect">
            <a:avLst>
              <a:gd name="adj" fmla="val 5682"/>
            </a:avLst>
          </a:prstGeom>
          <a:solidFill>
            <a:srgbClr val="FFFFFF"/>
          </a:solidFill>
          <a:ln/>
          <a:effectLst>
            <a:outerShdw blurRad="190500" dist="57150" dir="5400000">
              <a:srgbClr val="1E3A5F">
                <a:alpha val="10000"/>
              </a:srgbClr>
            </a:outerShdw>
          </a:effectLst>
        </p:spPr>
        <p:txBody>
          <a:bodyPr/>
          <a:p/>
        </p:txBody>
      </p:sp>
      <p:sp>
        <p:nvSpPr>
          <p:cNvPr id="599" name=""/>
          <p:cNvSpPr/>
          <p:nvPr/>
        </p:nvSpPr>
        <p:spPr>
          <a:xfrm rot="0" flipH="0" flipV="0">
            <a:off x="5000625" y="1533525"/>
            <a:ext cx="1924050" cy="1676400"/>
          </a:xfrm>
          <a:custGeom>
            <a:pathLst>
              <a:path w="202" h="176">
                <a:moveTo>
                  <a:pt x="192" y="0"/>
                </a:moveTo>
                <a:cubicBezTo>
                  <a:pt x="197" y="0"/>
                  <a:pt x="201" y="4"/>
                  <a:pt x="202" y="8"/>
                </a:cubicBezTo>
                <a:cubicBezTo>
                  <a:pt x="201" y="6"/>
                  <a:pt x="199" y="4"/>
                  <a:pt x="196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192" y="0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p/>
        </p:txBody>
      </p:sp>
      <p:pic>
        <p:nvPicPr>
          <p:cNvPr id="600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5"/>
              </a:ext>
            </a:extLst>
          </a:blip>
          <a:stretch>
            <a:fillRect/>
          </a:stretch>
        </p:blipFill>
        <p:spPr>
          <a:xfrm rot="0" flipH="0" flipV="0">
            <a:off x="5791200" y="1857375"/>
            <a:ext cx="342900" cy="342900"/>
          </a:xfrm>
          <a:prstGeom prst="rect">
            <a:avLst/>
          </a:prstGeom>
          <a:ln/>
        </p:spPr>
      </p:pic>
      <p:sp>
        <p:nvSpPr>
          <p:cNvPr id="601" name="" descr="{&quot;isTemplate&quot;:true,&quot;type&quot;:&quot;text&quot;}"/>
          <p:cNvSpPr txBox="1"/>
          <p:nvPr/>
        </p:nvSpPr>
        <p:spPr>
          <a:xfrm rot="0" flipH="0" flipV="0">
            <a:off x="5791200" y="2276475"/>
            <a:ext cx="342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E3A5F"/>
                </a:solidFill>
                <a:latin typeface="Microsoft YaHei"/>
                <a:ea typeface="Microsoft YaHei"/>
              </a:rPr>
              <a:t>配送</a:t>
            </a:r>
            <a:endParaRPr/>
          </a:p>
        </p:txBody>
      </p:sp>
      <p:sp>
        <p:nvSpPr>
          <p:cNvPr id="602" name="" descr="{&quot;isTemplate&quot;:true,&quot;type&quot;:&quot;text&quot;}"/>
          <p:cNvSpPr txBox="1"/>
          <p:nvPr/>
        </p:nvSpPr>
        <p:spPr>
          <a:xfrm rot="0" flipH="0" flipV="0">
            <a:off x="5686425" y="2505075"/>
            <a:ext cx="55245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Microsoft YaHei"/>
                <a:ea typeface="Microsoft YaHei"/>
              </a:rPr>
              <a:t>DELIVERY</a:t>
            </a:r>
            <a:endParaRPr/>
          </a:p>
        </p:txBody>
      </p:sp>
      <p:sp>
        <p:nvSpPr>
          <p:cNvPr id="603" name="" descr="{&quot;isTemplate&quot;:true,&quot;type&quot;:&quot;text&quot;}"/>
          <p:cNvSpPr txBox="1"/>
          <p:nvPr/>
        </p:nvSpPr>
        <p:spPr>
          <a:xfrm rot="0" flipH="0" flipV="0">
            <a:off x="5734050" y="2695575"/>
            <a:ext cx="457200" cy="419100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拣选防错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上线准时</a:t>
            </a:r>
            <a:endParaRPr/>
          </a:p>
        </p:txBody>
      </p:sp>
      <p:sp>
        <p:nvSpPr>
          <p:cNvPr id="604" name=""/>
          <p:cNvSpPr/>
          <p:nvPr/>
        </p:nvSpPr>
        <p:spPr>
          <a:xfrm rot="0" flipH="0" flipV="0">
            <a:off x="5133975" y="1381125"/>
            <a:ext cx="342900" cy="342900"/>
          </a:xfrm>
          <a:custGeom>
            <a:pathLst>
              <a:path w="36" h="36">
                <a:moveTo>
                  <a:pt x="18" y="0"/>
                </a:moveTo>
                <a:lnTo>
                  <a:pt x="18" y="0"/>
                </a:lnTo>
                <a:cubicBezTo>
                  <a:pt x="28" y="0"/>
                  <a:pt x="36" y="8"/>
                  <a:pt x="36" y="18"/>
                </a:cubicBezTo>
                <a:lnTo>
                  <a:pt x="36" y="18"/>
                </a:lnTo>
                <a:cubicBezTo>
                  <a:pt x="36" y="28"/>
                  <a:pt x="28" y="36"/>
                  <a:pt x="18" y="36"/>
                </a:cubicBezTo>
                <a:lnTo>
                  <a:pt x="18" y="36"/>
                </a:lnTo>
                <a:cubicBezTo>
                  <a:pt x="8" y="36"/>
                  <a:pt x="0" y="28"/>
                  <a:pt x="0" y="18"/>
                </a:cubicBezTo>
                <a:lnTo>
                  <a:pt x="0" y="18"/>
                </a:lnTo>
                <a:cubicBezTo>
                  <a:pt x="0" y="8"/>
                  <a:pt x="8" y="0"/>
                  <a:pt x="18" y="0"/>
                </a:cubicBezTo>
                <a:close/>
              </a:path>
            </a:pathLst>
          </a:custGeom>
          <a:solidFill>
            <a:srgbClr val="6366F1"/>
          </a:solidFill>
          <a:ln w="50800">
            <a:solidFill>
              <a:srgbClr val="F8FAFC"/>
            </a:solidFill>
            <a:prstDash val="solid"/>
          </a:ln>
        </p:spPr>
        <p:txBody>
          <a:bodyPr/>
          <a:p/>
        </p:txBody>
      </p:sp>
      <p:sp>
        <p:nvSpPr>
          <p:cNvPr id="605" name="" descr="{&quot;isTemplate&quot;:true,&quot;type&quot;:&quot;text&quot;}"/>
          <p:cNvSpPr txBox="1"/>
          <p:nvPr/>
        </p:nvSpPr>
        <p:spPr>
          <a:xfrm rot="0" flipH="0" flipV="0">
            <a:off x="5267325" y="1457325"/>
            <a:ext cx="857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606" name=""/>
          <p:cNvSpPr/>
          <p:nvPr/>
        </p:nvSpPr>
        <p:spPr>
          <a:xfrm rot="0" flipH="0" flipV="0">
            <a:off x="7191375" y="1533525"/>
            <a:ext cx="1933575" cy="1676400"/>
          </a:xfrm>
          <a:prstGeom prst="roundRect">
            <a:avLst>
              <a:gd name="adj" fmla="val 5682"/>
            </a:avLst>
          </a:prstGeom>
          <a:solidFill>
            <a:srgbClr val="FFFFFF"/>
          </a:solidFill>
          <a:ln/>
          <a:effectLst>
            <a:outerShdw blurRad="190500" dist="57150" dir="5400000">
              <a:srgbClr val="1E3A5F">
                <a:alpha val="10000"/>
              </a:srgbClr>
            </a:outerShdw>
          </a:effectLst>
        </p:spPr>
        <p:txBody>
          <a:bodyPr/>
          <a:p/>
        </p:txBody>
      </p:sp>
      <p:sp>
        <p:nvSpPr>
          <p:cNvPr id="607" name=""/>
          <p:cNvSpPr/>
          <p:nvPr/>
        </p:nvSpPr>
        <p:spPr>
          <a:xfrm rot="0" flipH="0" flipV="0">
            <a:off x="7191375" y="1533525"/>
            <a:ext cx="1933575" cy="1676400"/>
          </a:xfrm>
          <a:custGeom>
            <a:pathLst>
              <a:path w="203" h="176">
                <a:moveTo>
                  <a:pt x="193" y="0"/>
                </a:moveTo>
                <a:cubicBezTo>
                  <a:pt x="198" y="0"/>
                  <a:pt x="202" y="4"/>
                  <a:pt x="203" y="8"/>
                </a:cubicBezTo>
                <a:cubicBezTo>
                  <a:pt x="202" y="6"/>
                  <a:pt x="200" y="4"/>
                  <a:pt x="197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193" y="0"/>
                </a:lnTo>
                <a:close/>
              </a:path>
            </a:pathLst>
          </a:custGeom>
          <a:solidFill>
            <a:srgbClr val="8B5CF6"/>
          </a:solidFill>
          <a:ln/>
        </p:spPr>
        <p:txBody>
          <a:bodyPr/>
          <a:p/>
        </p:txBody>
      </p:sp>
      <p:pic>
        <p:nvPicPr>
          <p:cNvPr id="608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6"/>
              </a:ext>
            </a:extLst>
          </a:blip>
          <a:stretch>
            <a:fillRect/>
          </a:stretch>
        </p:blipFill>
        <p:spPr>
          <a:xfrm rot="0" flipH="0" flipV="0">
            <a:off x="7991475" y="1857375"/>
            <a:ext cx="342900" cy="342900"/>
          </a:xfrm>
          <a:prstGeom prst="rect">
            <a:avLst/>
          </a:prstGeom>
          <a:ln/>
        </p:spPr>
      </p:pic>
      <p:sp>
        <p:nvSpPr>
          <p:cNvPr id="609" name="" descr="{&quot;isTemplate&quot;:true,&quot;type&quot;:&quot;text&quot;}"/>
          <p:cNvSpPr txBox="1"/>
          <p:nvPr/>
        </p:nvSpPr>
        <p:spPr>
          <a:xfrm rot="0" flipH="0" flipV="0">
            <a:off x="7734300" y="2276475"/>
            <a:ext cx="8572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1E3A5F"/>
                </a:solidFill>
                <a:latin typeface="Microsoft YaHei"/>
                <a:ea typeface="Microsoft YaHei"/>
              </a:rPr>
              <a:t>包装与标识</a:t>
            </a:r>
            <a:endParaRPr/>
          </a:p>
        </p:txBody>
      </p:sp>
      <p:sp>
        <p:nvSpPr>
          <p:cNvPr id="610" name="" descr="{&quot;isTemplate&quot;:true,&quot;type&quot;:&quot;text&quot;}"/>
          <p:cNvSpPr txBox="1"/>
          <p:nvPr/>
        </p:nvSpPr>
        <p:spPr>
          <a:xfrm rot="0" flipH="0" flipV="0">
            <a:off x="7896225" y="2505075"/>
            <a:ext cx="5334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94A3B8"/>
                </a:solidFill>
                <a:latin typeface="Microsoft YaHei"/>
                <a:ea typeface="Microsoft YaHei"/>
              </a:rPr>
              <a:t>PACKAGE</a:t>
            </a:r>
            <a:endParaRPr/>
          </a:p>
        </p:txBody>
      </p:sp>
      <p:sp>
        <p:nvSpPr>
          <p:cNvPr id="611" name="" descr="{&quot;isTemplate&quot;:true,&quot;type&quot;:&quot;text&quot;}"/>
          <p:cNvSpPr txBox="1"/>
          <p:nvPr/>
        </p:nvSpPr>
        <p:spPr>
          <a:xfrm rot="0" flipH="0" flipV="0">
            <a:off x="7934325" y="2695575"/>
            <a:ext cx="457200" cy="419100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包装防护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900">
                <a:solidFill>
                  <a:srgbClr val="64748B"/>
                </a:solidFill>
                <a:latin typeface="Microsoft YaHei"/>
                <a:ea typeface="Microsoft YaHei"/>
              </a:rPr>
              <a:t>标识防错</a:t>
            </a:r>
            <a:endParaRPr/>
          </a:p>
        </p:txBody>
      </p:sp>
      <p:sp>
        <p:nvSpPr>
          <p:cNvPr id="612" name=""/>
          <p:cNvSpPr/>
          <p:nvPr/>
        </p:nvSpPr>
        <p:spPr>
          <a:xfrm rot="0" flipH="0" flipV="0">
            <a:off x="7324725" y="1381125"/>
            <a:ext cx="342900" cy="342900"/>
          </a:xfrm>
          <a:custGeom>
            <a:pathLst>
              <a:path w="36" h="36">
                <a:moveTo>
                  <a:pt x="18" y="0"/>
                </a:moveTo>
                <a:lnTo>
                  <a:pt x="18" y="0"/>
                </a:lnTo>
                <a:cubicBezTo>
                  <a:pt x="28" y="0"/>
                  <a:pt x="36" y="8"/>
                  <a:pt x="36" y="18"/>
                </a:cubicBezTo>
                <a:lnTo>
                  <a:pt x="36" y="18"/>
                </a:lnTo>
                <a:cubicBezTo>
                  <a:pt x="36" y="28"/>
                  <a:pt x="28" y="36"/>
                  <a:pt x="18" y="36"/>
                </a:cubicBezTo>
                <a:lnTo>
                  <a:pt x="18" y="36"/>
                </a:lnTo>
                <a:cubicBezTo>
                  <a:pt x="8" y="36"/>
                  <a:pt x="0" y="28"/>
                  <a:pt x="0" y="18"/>
                </a:cubicBezTo>
                <a:lnTo>
                  <a:pt x="0" y="18"/>
                </a:lnTo>
                <a:cubicBezTo>
                  <a:pt x="0" y="8"/>
                  <a:pt x="8" y="0"/>
                  <a:pt x="18" y="0"/>
                </a:cubicBezTo>
                <a:close/>
              </a:path>
            </a:pathLst>
          </a:custGeom>
          <a:solidFill>
            <a:srgbClr val="8B5CF6"/>
          </a:solidFill>
          <a:ln w="50800">
            <a:solidFill>
              <a:srgbClr val="F8FAFC"/>
            </a:solidFill>
            <a:prstDash val="solid"/>
          </a:ln>
        </p:spPr>
        <p:txBody>
          <a:bodyPr/>
          <a:p/>
        </p:txBody>
      </p:sp>
      <p:sp>
        <p:nvSpPr>
          <p:cNvPr id="613" name="" descr="{&quot;isTemplate&quot;:true,&quot;type&quot;:&quot;text&quot;}"/>
          <p:cNvSpPr txBox="1"/>
          <p:nvPr/>
        </p:nvSpPr>
        <p:spPr>
          <a:xfrm rot="0" flipH="0" flipV="0">
            <a:off x="7458075" y="1457325"/>
            <a:ext cx="857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Microsoft YaHei"/>
                <a:ea typeface="Microsoft YaHei"/>
              </a:rPr>
              <a:t>4</a:t>
            </a:r>
            <a:endParaRPr/>
          </a:p>
        </p:txBody>
      </p:sp>
      <p:sp>
        <p:nvSpPr>
          <p:cNvPr id="614" name=""/>
          <p:cNvSpPr/>
          <p:nvPr/>
        </p:nvSpPr>
        <p:spPr>
          <a:xfrm rot="0" flipH="0" flipV="0">
            <a:off x="9391650" y="1533525"/>
            <a:ext cx="2190750" cy="1676400"/>
          </a:xfrm>
          <a:prstGeom prst="roundRect">
            <a:avLst>
              <a:gd name="adj" fmla="val 5682"/>
            </a:avLst>
          </a:prstGeom>
          <a:gradFill>
            <a:gsLst>
              <a:gs pos="0">
                <a:srgbClr val="F97316"/>
              </a:gs>
              <a:gs pos="100000">
                <a:srgbClr val="EA580C"/>
              </a:gs>
            </a:gsLst>
            <a:lin ang="2700000" scaled="1"/>
          </a:gradFill>
          <a:ln/>
          <a:effectLst>
            <a:outerShdw blurRad="190500" dist="57150" dir="5400000">
              <a:srgbClr val="1E3A5F">
                <a:alpha val="10000"/>
              </a:srgbClr>
            </a:outerShdw>
          </a:effectLst>
        </p:spPr>
        <p:txBody>
          <a:bodyPr/>
          <a:p/>
        </p:txBody>
      </p:sp>
      <p:sp>
        <p:nvSpPr>
          <p:cNvPr id="615" name=""/>
          <p:cNvSpPr/>
          <p:nvPr/>
        </p:nvSpPr>
        <p:spPr>
          <a:xfrm rot="0" flipH="0" flipV="0">
            <a:off x="9391650" y="1533525"/>
            <a:ext cx="2190750" cy="1676400"/>
          </a:xfrm>
          <a:custGeom>
            <a:pathLst>
              <a:path w="230" h="176">
                <a:moveTo>
                  <a:pt x="220" y="0"/>
                </a:moveTo>
                <a:cubicBezTo>
                  <a:pt x="225" y="0"/>
                  <a:pt x="229" y="4"/>
                  <a:pt x="230" y="8"/>
                </a:cubicBezTo>
                <a:cubicBezTo>
                  <a:pt x="229" y="6"/>
                  <a:pt x="227" y="4"/>
                  <a:pt x="224" y="4"/>
                </a:cubicBezTo>
                <a:lnTo>
                  <a:pt x="6" y="4"/>
                </a:lnTo>
                <a:cubicBezTo>
                  <a:pt x="3" y="4"/>
                  <a:pt x="1" y="6"/>
                  <a:pt x="0" y="9"/>
                </a:cubicBezTo>
                <a:cubicBezTo>
                  <a:pt x="1" y="4"/>
                  <a:pt x="5" y="0"/>
                  <a:pt x="10" y="0"/>
                </a:cubicBezTo>
                <a:lnTo>
                  <a:pt x="22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pic>
        <p:nvPicPr>
          <p:cNvPr id="616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7"/>
              </a:ext>
            </a:extLst>
          </a:blip>
          <a:stretch>
            <a:fillRect/>
          </a:stretch>
        </p:blipFill>
        <p:spPr>
          <a:xfrm rot="0" flipH="0" flipV="0">
            <a:off x="10315575" y="1857375"/>
            <a:ext cx="342900" cy="342900"/>
          </a:xfrm>
          <a:prstGeom prst="rect">
            <a:avLst/>
          </a:prstGeom>
          <a:ln/>
        </p:spPr>
      </p:pic>
      <p:sp>
        <p:nvSpPr>
          <p:cNvPr id="617" name="" descr="{&quot;isTemplate&quot;:true,&quot;type&quot;:&quot;text&quot;}"/>
          <p:cNvSpPr txBox="1"/>
          <p:nvPr/>
        </p:nvSpPr>
        <p:spPr>
          <a:xfrm rot="0" flipH="0" flipV="0">
            <a:off x="10144125" y="2276475"/>
            <a:ext cx="685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FFFFFF"/>
                </a:solidFill>
                <a:latin typeface="Microsoft YaHei"/>
                <a:ea typeface="Microsoft YaHei"/>
              </a:rPr>
              <a:t>度量闭环</a:t>
            </a:r>
            <a:endParaRPr/>
          </a:p>
        </p:txBody>
      </p:sp>
      <p:sp>
        <p:nvSpPr>
          <p:cNvPr id="618" name="" descr="{&quot;isTemplate&quot;:true,&quot;type&quot;:&quot;text&quot;}"/>
          <p:cNvSpPr txBox="1"/>
          <p:nvPr/>
        </p:nvSpPr>
        <p:spPr>
          <a:xfrm rot="0" flipH="0" flipV="0">
            <a:off x="10220325" y="2505075"/>
            <a:ext cx="533400" cy="1143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750" spc="75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CLOSURE</a:t>
            </a:r>
            <a:endParaRPr/>
          </a:p>
        </p:txBody>
      </p:sp>
      <p:sp>
        <p:nvSpPr>
          <p:cNvPr id="619" name="" descr="{&quot;isTemplate&quot;:true,&quot;type&quot;:&quot;text&quot;}"/>
          <p:cNvSpPr txBox="1"/>
          <p:nvPr/>
        </p:nvSpPr>
        <p:spPr>
          <a:xfrm rot="0" flipH="0" flipV="0">
            <a:off x="10201275" y="2695575"/>
            <a:ext cx="581025" cy="419100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en-US" sz="900">
                <a:solidFill>
                  <a:srgbClr val="FFFFFF">
                    <a:alpha val="90000"/>
                  </a:srgbClr>
                </a:solidFill>
                <a:latin typeface="Microsoft YaHei"/>
                <a:ea typeface="Microsoft YaHei"/>
              </a:rPr>
              <a:t>5 </a:t>
            </a:r>
            <a:r>
              <a:rPr lang="zh-CN" sz="900">
                <a:solidFill>
                  <a:srgbClr val="FFFFFF">
                    <a:alpha val="90000"/>
                  </a:srgbClr>
                </a:solidFill>
                <a:latin typeface="Microsoft YaHei"/>
                <a:ea typeface="Microsoft YaHei"/>
              </a:rPr>
              <a:t>个</a:t>
            </a:r>
            <a:r>
              <a:rPr lang="en-US" sz="900">
                <a:solidFill>
                  <a:srgbClr val="FFFFFF">
                    <a:alpha val="90000"/>
                  </a:srgbClr>
                </a:solidFill>
                <a:latin typeface="Microsoft YaHei"/>
                <a:ea typeface="Microsoft YaHei"/>
              </a:rPr>
              <a:t> KPI</a:t>
            </a:r>
            <a:endParaRPr/>
          </a:p>
          <a:p>
            <a:pPr algn="ctr">
              <a:lnSpc>
                <a:spcPct val="150000"/>
              </a:lnSpc>
            </a:pPr>
            <a:r>
              <a:rPr lang="en-US" sz="900">
                <a:solidFill>
                  <a:srgbClr val="FFFFFF">
                    <a:alpha val="90000"/>
                  </a:srgbClr>
                </a:solidFill>
                <a:latin typeface="Microsoft YaHei"/>
                <a:ea typeface="Microsoft YaHei"/>
              </a:rPr>
              <a:t>PDCA </a:t>
            </a:r>
            <a:r>
              <a:rPr lang="zh-CN" sz="900">
                <a:solidFill>
                  <a:srgbClr val="FFFFFF">
                    <a:alpha val="90000"/>
                  </a:srgbClr>
                </a:solidFill>
                <a:latin typeface="Microsoft YaHei"/>
                <a:ea typeface="Microsoft YaHei"/>
              </a:rPr>
              <a:t>循环</a:t>
            </a:r>
            <a:endParaRPr/>
          </a:p>
        </p:txBody>
      </p:sp>
      <p:sp>
        <p:nvSpPr>
          <p:cNvPr id="620" name=""/>
          <p:cNvSpPr/>
          <p:nvPr/>
        </p:nvSpPr>
        <p:spPr>
          <a:xfrm rot="0" flipH="0" flipV="0">
            <a:off x="9525000" y="1381125"/>
            <a:ext cx="342900" cy="342900"/>
          </a:xfrm>
          <a:custGeom>
            <a:pathLst>
              <a:path w="36" h="36">
                <a:moveTo>
                  <a:pt x="18" y="0"/>
                </a:moveTo>
                <a:lnTo>
                  <a:pt x="18" y="0"/>
                </a:lnTo>
                <a:cubicBezTo>
                  <a:pt x="28" y="0"/>
                  <a:pt x="36" y="8"/>
                  <a:pt x="36" y="18"/>
                </a:cubicBezTo>
                <a:lnTo>
                  <a:pt x="36" y="18"/>
                </a:lnTo>
                <a:cubicBezTo>
                  <a:pt x="36" y="28"/>
                  <a:pt x="28" y="36"/>
                  <a:pt x="18" y="36"/>
                </a:cubicBezTo>
                <a:lnTo>
                  <a:pt x="18" y="36"/>
                </a:lnTo>
                <a:cubicBezTo>
                  <a:pt x="8" y="36"/>
                  <a:pt x="0" y="28"/>
                  <a:pt x="0" y="18"/>
                </a:cubicBezTo>
                <a:lnTo>
                  <a:pt x="0" y="18"/>
                </a:lnTo>
                <a:cubicBezTo>
                  <a:pt x="0" y="8"/>
                  <a:pt x="8" y="0"/>
                  <a:pt x="18" y="0"/>
                </a:cubicBezTo>
                <a:close/>
              </a:path>
            </a:pathLst>
          </a:custGeom>
          <a:solidFill>
            <a:srgbClr val="1E3A5F"/>
          </a:solidFill>
          <a:ln w="50800">
            <a:solidFill>
              <a:srgbClr val="F8FAFC"/>
            </a:solidFill>
            <a:prstDash val="solid"/>
          </a:ln>
        </p:spPr>
        <p:txBody>
          <a:bodyPr/>
          <a:p/>
        </p:txBody>
      </p:sp>
      <p:sp>
        <p:nvSpPr>
          <p:cNvPr id="621" name="" descr="{&quot;isTemplate&quot;:true,&quot;type&quot;:&quot;text&quot;}"/>
          <p:cNvSpPr txBox="1"/>
          <p:nvPr/>
        </p:nvSpPr>
        <p:spPr>
          <a:xfrm rot="0" flipH="0" flipV="0">
            <a:off x="9658350" y="1457325"/>
            <a:ext cx="857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Microsoft YaHei"/>
                <a:ea typeface="Microsoft YaHei"/>
              </a:rPr>
              <a:t>5</a:t>
            </a:r>
            <a:endParaRPr/>
          </a:p>
        </p:txBody>
      </p:sp>
      <p:sp>
        <p:nvSpPr>
          <p:cNvPr id="622" name="" descr="{&quot;isTemplate&quot;:true,&quot;type&quot;:&quot;text&quot;}"/>
          <p:cNvSpPr txBox="1"/>
          <p:nvPr/>
        </p:nvSpPr>
        <p:spPr>
          <a:xfrm rot="0" flipH="0" flipV="0">
            <a:off x="609600" y="6543675"/>
            <a:ext cx="1990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卓越质量智库</a:t>
            </a: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94A3B8"/>
                </a:solidFill>
                <a:latin typeface="Microsoft YaHei"/>
                <a:ea typeface="Microsoft YaHei"/>
              </a:rPr>
              <a:t>质量管理培训系列</a:t>
            </a:r>
            <a:endParaRPr/>
          </a:p>
        </p:txBody>
      </p:sp>
      <p:sp>
        <p:nvSpPr>
          <p:cNvPr id="623" name="" descr="{&quot;isTemplate&quot;:true,&quot;type&quot;:&quot;text&quot;}"/>
          <p:cNvSpPr txBox="1"/>
          <p:nvPr/>
        </p:nvSpPr>
        <p:spPr>
          <a:xfrm rot="0" flipH="0" flipV="0">
            <a:off x="11172825" y="65436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08 / 16</a:t>
            </a:r>
            <a:endParaRPr/>
          </a:p>
        </p:txBody>
      </p:sp>
    </p:spTree>
  </p:cSld>
</p:sld>
</file>

<file path=ppt/slides/slide9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mc:Ignorable="asvg">
  <p:cSld>
    <p:spTree>
      <p:nvGrpSpPr>
        <p:cNvPr id="624" name="" descr="&lt;Slide style={{ width: '1280px', height: '720px', background: '#1E3A5F', position: 'relative' }}&gt;&#10;    &lt;Box style={{ position: 'absolute', top: 0, left: 0, width: '100%', height: '100%', opacity: 0.06 }}&gt;&#10;        &lt;svg width='1280' height='720' viewBox='0 0 1280 720'&gt;&#10;            {Array.from({ length: 14 }).map((_, i) =&gt; (&#10;                &lt;line key={i} x1={i * 100} y1='0' x2={i * 100 + 400} y2='720' stroke='#3B82F6' strokeWidth='1' /&gt;&#10;            ))}&#10;        &lt;/svg&gt;&#10;    &lt;/Box&gt;&#10;&#10;    &lt;Box style={{ position: 'absolute', left: 60, top: 80 }}&gt;&#10;        &lt;Text style={{&#10;            fontSize: 220,&#10;            fontWeight: 'bold',&#10;            color: 'transparent',&#10;            backgroundImage: 'linear-gradient(135deg, #F97316 0%, #FB923C 100%)',&#10;            backgroundClip: 'text',&#10;            lineHeight: 0.85,&#10;            letterSpacing: -8,&#10;        }}&gt;&#10;            04&#10;        &lt;/Text&gt;&#10;    &lt;/Box&gt;&#10;&#10;    &lt;Box style={{ position: 'absolute', right: 64, top: 64, flexDirection: 'row', alignItems: 'center', gap: 12 }}&gt;&#10;        &lt;Box style={{ width: 8, height: 8, borderRadius: '50%', background: '#F97316' }} /&gt;&#10;        &lt;Text style={{ fontSize: 14, color: '#94A3B8', letterSpacing: 4 }}&gt;CHAPTER · 04&lt;/Text&gt;&#10;    &lt;/Box&gt;&#10;&#10;    &lt;Box style={{&#10;        position: 'absolute',&#10;        right: 64, top: 280,&#10;        width: 640,&#10;        flexDirection: 'column',&#10;        alignItems: 'flex-end',&#10;    }}&gt;&#10;        &lt;Text style={{&#10;            fontSize: 48,&#10;            fontWeight: 'bold',&#10;            color: '#FFFFFF',&#10;            lineHeight: 1.2,&#10;            textAlign: 'right',&#10;            marginBottom: 24,&#10;        }}&gt;&#10;            搬运 + 仓储&#10;        &lt;/Text&gt;&#10;        &lt;Box style={{&#10;            background: 'rgba(59, 130, 246, 0.2)',&#10;            borderRight: '4px solid #3B82F6',&#10;            padding: '8px 16px',&#10;            marginBottom: 32,&#10;        }}&gt;&#10;            &lt;Text style={{ fontSize: 22, color: '#E2E8F0' }}&gt;把好头两道关&lt;/Text&gt;&#10;        &lt;/Box&gt;&#10;        &lt;Text style={{&#10;            fontSize: 18,&#10;            color: '#CBD5E1',&#10;            lineHeight: 1.8,&#10;            textAlign: 'right',&#10;            maxWidth: 540,&#10;        }}&gt;&#10;            搬运决定产品的&quot;初始状态&quot;，&lt;br /&gt;&#10;            仓储决定产品的&quot;停留状态&quot;——&lt;br /&gt;&#10;            上半场两道关没把好，下游三步做得再好也&lt;span style={{ color: '#F97316', fontWeight: 'bold' }}&gt;回天乏术&lt;/span&gt;。&#10;        &lt;/Text&gt;&#10;    &lt;/Box&gt;&#10;&#10;    &lt;Box style={{ position: 'absolute', left: 64, bottom: 64, right: 64, flexDirection: 'row', alignItems: 'center', gap: 12 }}&gt;&#10;        &lt;Text style={{ fontSize: 14, color: '#94A3B8' }}&gt;04&lt;/Text&gt;&#10;        &lt;Box style={{ flex: 1, height: 4, background: 'rgba(255,255,255,0.1)', borderRadius: 2 }}&gt;&#10;            &lt;Box style={{ width: '80%', height: '100%', background: 'linear-gradient(90deg, #F97316, #FB923C)', borderRadius: 2 }} /&gt;&#10;        &lt;/Box&gt;&#10;        &lt;Text style={{ fontSize: 14, color: '#94A3B8' }}&gt;05&lt;/Text&gt;&#10;    &lt;/Box&gt;&#10;&#10;    &lt;Text style={{ position: 'absolute', right: 64, bottom: 24, fontSize: 14, color: '#94A3B8' }}&gt;09 / 16&lt;/Text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p/>
        </p:txBody>
      </p:sp>
      <p:pic>
        <p:nvPicPr>
          <p:cNvPr id="626" name=""/>
          <p:cNvPicPr>
            <a:picLocks noChangeAspect="1"/>
          </p:cNvPicPr>
          <p:nvPr/>
        </p:nvPicPr>
        <p:blipFill>
          <a:blip>
            <a:alphaModFix amt="6000"/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0" y="0"/>
            <a:ext cx="12192000" cy="6858000"/>
          </a:xfrm>
          <a:prstGeom prst="rect">
            <a:avLst/>
          </a:prstGeom>
          <a:ln/>
        </p:spPr>
      </p:pic>
      <p:sp>
        <p:nvSpPr>
          <p:cNvPr id="627" name="" descr="{&quot;isTemplate&quot;:true,&quot;type&quot;:&quot;text&quot;}"/>
          <p:cNvSpPr txBox="1"/>
          <p:nvPr/>
        </p:nvSpPr>
        <p:spPr>
          <a:xfrm rot="0" flipH="0" flipV="0">
            <a:off x="571500" y="762000"/>
            <a:ext cx="2181225" cy="2143125"/>
          </a:xfrm>
          <a:prstGeom prst="rect"/>
        </p:spPr>
        <p:txBody>
          <a:bodyPr wrap="none" lIns="0" tIns="0" rIns="0" bIns="0"/>
          <a:p>
            <a:pPr>
              <a:lnSpc>
                <a:spcPct val="85000"/>
              </a:lnSpc>
            </a:pPr>
            <a:r>
              <a:rPr lang="en-US" sz="16500" b="1" spc="-600">
                <a:gradFill>
                  <a:gsLst>
                    <a:gs pos="0">
                      <a:srgbClr val="F97316"/>
                    </a:gs>
                    <a:gs pos="100000">
                      <a:srgbClr val="FB923C"/>
                    </a:gs>
                  </a:gsLst>
                  <a:lin ang="2700000" scaled="1"/>
                </a:gradFill>
                <a:latin typeface="Microsoft YaHei"/>
                <a:ea typeface="Microsoft YaHei"/>
              </a:rPr>
              <a:t>04</a:t>
            </a:r>
            <a:endParaRPr/>
          </a:p>
        </p:txBody>
      </p:sp>
      <p:sp>
        <p:nvSpPr>
          <p:cNvPr id="628" name=""/>
          <p:cNvSpPr/>
          <p:nvPr/>
        </p:nvSpPr>
        <p:spPr>
          <a:xfrm rot="0" flipH="0" flipV="0">
            <a:off x="10029825" y="657225"/>
            <a:ext cx="76200" cy="76200"/>
          </a:xfrm>
          <a:custGeom>
            <a:pathLst>
              <a:path w="8" h="8">
                <a:moveTo>
                  <a:pt x="4" y="0"/>
                </a:moveTo>
                <a:lnTo>
                  <a:pt x="4" y="0"/>
                </a:lnTo>
                <a:cubicBezTo>
                  <a:pt x="6" y="0"/>
                  <a:pt x="8" y="2"/>
                  <a:pt x="8" y="4"/>
                </a:cubicBezTo>
                <a:lnTo>
                  <a:pt x="8" y="4"/>
                </a:lnTo>
                <a:cubicBezTo>
                  <a:pt x="8" y="6"/>
                  <a:pt x="6" y="8"/>
                  <a:pt x="4" y="8"/>
                </a:cubicBezTo>
                <a:lnTo>
                  <a:pt x="4" y="8"/>
                </a:lnTo>
                <a:cubicBezTo>
                  <a:pt x="2" y="8"/>
                  <a:pt x="0" y="6"/>
                  <a:pt x="0" y="4"/>
                </a:cubicBezTo>
                <a:lnTo>
                  <a:pt x="0" y="4"/>
                </a:ln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p/>
        </p:txBody>
      </p:sp>
      <p:sp>
        <p:nvSpPr>
          <p:cNvPr id="629" name="" descr="{&quot;isTemplate&quot;:true,&quot;type&quot;:&quot;text&quot;}"/>
          <p:cNvSpPr txBox="1"/>
          <p:nvPr/>
        </p:nvSpPr>
        <p:spPr>
          <a:xfrm rot="0" flipH="0" flipV="0">
            <a:off x="10220325" y="609600"/>
            <a:ext cx="13620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 spc="300">
                <a:solidFill>
                  <a:srgbClr val="94A3B8"/>
                </a:solidFill>
                <a:latin typeface="Microsoft YaHei"/>
                <a:ea typeface="Microsoft YaHei"/>
              </a:rPr>
              <a:t>CHAPTER · 04</a:t>
            </a:r>
            <a:endParaRPr/>
          </a:p>
        </p:txBody>
      </p:sp>
      <p:sp>
        <p:nvSpPr>
          <p:cNvPr id="630" name="" descr="{&quot;isTemplate&quot;:true,&quot;type&quot;:&quot;text&quot;}"/>
          <p:cNvSpPr txBox="1"/>
          <p:nvPr/>
        </p:nvSpPr>
        <p:spPr>
          <a:xfrm rot="0" flipH="0" flipV="0">
            <a:off x="9229725" y="2667000"/>
            <a:ext cx="2352675" cy="666750"/>
          </a:xfrm>
          <a:prstGeom prst="rect"/>
        </p:spPr>
        <p:txBody>
          <a:bodyPr wrap="none" lIns="0" tIns="0" rIns="0" bIns="0"/>
          <a:p>
            <a:pPr algn="r">
              <a:lnSpc>
                <a:spcPct val="120000"/>
              </a:lnSpc>
            </a:pP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搬运</a:t>
            </a:r>
            <a:r>
              <a:rPr lang="en-US" sz="3600" b="1">
                <a:solidFill>
                  <a:srgbClr val="FFFFFF"/>
                </a:solidFill>
                <a:latin typeface="Microsoft YaHei"/>
                <a:ea typeface="Microsoft YaHei"/>
              </a:rPr>
              <a:t> + </a:t>
            </a: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仓储</a:t>
            </a:r>
            <a:endParaRPr/>
          </a:p>
        </p:txBody>
      </p:sp>
      <p:sp>
        <p:nvSpPr>
          <p:cNvPr id="631" name=""/>
          <p:cNvSpPr/>
          <p:nvPr/>
        </p:nvSpPr>
        <p:spPr>
          <a:xfrm rot="0" flipH="0" flipV="0">
            <a:off x="9982200" y="3562350"/>
            <a:ext cx="1600200" cy="409575"/>
          </a:xfrm>
          <a:prstGeom prst="rect">
            <a:avLst/>
          </a:prstGeom>
          <a:solidFill>
            <a:srgbClr val="3B82F6">
              <a:alpha val="20000"/>
            </a:srgbClr>
          </a:solidFill>
          <a:ln/>
        </p:spPr>
        <p:txBody>
          <a:bodyPr/>
          <a:p/>
        </p:txBody>
      </p:sp>
      <p:sp>
        <p:nvSpPr>
          <p:cNvPr id="632" name=""/>
          <p:cNvSpPr/>
          <p:nvPr/>
        </p:nvSpPr>
        <p:spPr>
          <a:xfrm rot="0" flipH="0" flipV="0">
            <a:off x="9982200" y="3562350"/>
            <a:ext cx="1638300" cy="409575"/>
          </a:xfrm>
          <a:custGeom>
            <a:pathLst>
              <a:path w="172" h="43">
                <a:moveTo>
                  <a:pt x="168" y="0"/>
                </a:moveTo>
                <a:lnTo>
                  <a:pt x="172" y="0"/>
                </a:lnTo>
                <a:lnTo>
                  <a:pt x="172" y="43"/>
                </a:lnTo>
                <a:lnTo>
                  <a:pt x="168" y="43"/>
                </a:lnTo>
                <a:close/>
              </a:path>
            </a:pathLst>
          </a:custGeom>
          <a:solidFill>
            <a:srgbClr val="3B82F6"/>
          </a:solidFill>
          <a:ln/>
        </p:spPr>
        <p:txBody>
          <a:bodyPr/>
          <a:p/>
        </p:txBody>
      </p:sp>
      <p:sp>
        <p:nvSpPr>
          <p:cNvPr id="633" name="" descr="{&quot;isTemplate&quot;:true,&quot;type&quot;:&quot;text&quot;}"/>
          <p:cNvSpPr txBox="1"/>
          <p:nvPr/>
        </p:nvSpPr>
        <p:spPr>
          <a:xfrm rot="0" flipH="0" flipV="0">
            <a:off x="10134600" y="3638550"/>
            <a:ext cx="12573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E2E8F0"/>
                </a:solidFill>
                <a:latin typeface="Microsoft YaHei"/>
                <a:ea typeface="Microsoft YaHei"/>
              </a:rPr>
              <a:t>把好头两道关</a:t>
            </a:r>
            <a:endParaRPr/>
          </a:p>
        </p:txBody>
      </p:sp>
      <p:sp>
        <p:nvSpPr>
          <p:cNvPr id="634" name="" descr="{&quot;isTemplate&quot;:true,&quot;type&quot;:&quot;text&quot;}"/>
          <p:cNvSpPr txBox="1"/>
          <p:nvPr/>
        </p:nvSpPr>
        <p:spPr>
          <a:xfrm rot="0" flipH="0" flipV="0">
            <a:off x="7467600" y="4276725"/>
            <a:ext cx="4114800" cy="1114425"/>
          </a:xfrm>
          <a:prstGeom prst="rect"/>
        </p:spPr>
        <p:txBody>
          <a:bodyPr wrap="none" lIns="0" tIns="0" rIns="0" bIns="0"/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搬运决定产品的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初始状态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，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仓储决定产品的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停留状态</a:t>
            </a:r>
            <a:r>
              <a:rPr lang="en-US" sz="1350">
                <a:solidFill>
                  <a:srgbClr val="CBD5E1"/>
                </a:solidFill>
                <a:latin typeface="Microsoft YaHei"/>
                <a:ea typeface="Microsoft YaHei"/>
              </a:rPr>
              <a:t>"——</a:t>
            </a:r>
            <a:endParaRPr/>
          </a:p>
          <a:p>
            <a:pPr algn="r">
              <a:lnSpc>
                <a:spcPct val="180000"/>
              </a:lnSpc>
            </a:pP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上半场两道关没把好，下游三步做得再好也</a:t>
            </a:r>
            <a:r>
              <a:rPr lang="zh-CN" sz="1350" b="1">
                <a:solidFill>
                  <a:srgbClr val="F97316"/>
                </a:solidFill>
                <a:latin typeface="Microsoft YaHei"/>
                <a:ea typeface="Microsoft YaHei"/>
              </a:rPr>
              <a:t>回天乏术</a:t>
            </a:r>
            <a:r>
              <a:rPr lang="zh-CN" sz="1350">
                <a:solidFill>
                  <a:srgbClr val="CBD5E1"/>
                </a:solidFill>
                <a:latin typeface="Microsoft YaHei"/>
                <a:ea typeface="Microsoft YaHei"/>
              </a:rPr>
              <a:t>。</a:t>
            </a:r>
            <a:endParaRPr/>
          </a:p>
        </p:txBody>
      </p:sp>
      <p:sp>
        <p:nvSpPr>
          <p:cNvPr id="635" name="" descr="{&quot;isTemplate&quot;:true,&quot;type&quot;:&quot;text&quot;}"/>
          <p:cNvSpPr txBox="1"/>
          <p:nvPr/>
        </p:nvSpPr>
        <p:spPr>
          <a:xfrm rot="0" flipH="0" flipV="0">
            <a:off x="6096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04</a:t>
            </a:r>
            <a:endParaRPr/>
          </a:p>
        </p:txBody>
      </p:sp>
      <p:sp>
        <p:nvSpPr>
          <p:cNvPr id="636" name=""/>
          <p:cNvSpPr/>
          <p:nvPr/>
        </p:nvSpPr>
        <p:spPr>
          <a:xfrm rot="0" flipH="0" flipV="0">
            <a:off x="876300" y="6153150"/>
            <a:ext cx="10439400" cy="381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637" name=""/>
          <p:cNvSpPr/>
          <p:nvPr/>
        </p:nvSpPr>
        <p:spPr>
          <a:xfrm rot="0" flipH="0" flipV="0">
            <a:off x="876300" y="6153150"/>
            <a:ext cx="8353425" cy="38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97316"/>
              </a:gs>
              <a:gs pos="100000">
                <a:srgbClr val="FB923C"/>
              </a:gs>
            </a:gsLst>
            <a:lin ang="0" scaled="1"/>
          </a:gradFill>
          <a:ln/>
        </p:spPr>
        <p:txBody>
          <a:bodyPr/>
          <a:p/>
        </p:txBody>
      </p:sp>
      <p:sp>
        <p:nvSpPr>
          <p:cNvPr id="638" name="" descr="{&quot;isTemplate&quot;:true,&quot;type&quot;:&quot;text&quot;}"/>
          <p:cNvSpPr txBox="1"/>
          <p:nvPr/>
        </p:nvSpPr>
        <p:spPr>
          <a:xfrm rot="0" flipH="0" flipV="0">
            <a:off x="11430000" y="6086475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05</a:t>
            </a:r>
            <a:endParaRPr/>
          </a:p>
        </p:txBody>
      </p:sp>
      <p:sp>
        <p:nvSpPr>
          <p:cNvPr id="639" name="" descr="{&quot;isTemplate&quot;:true,&quot;type&quot;:&quot;text&quot;}"/>
          <p:cNvSpPr txBox="1"/>
          <p:nvPr/>
        </p:nvSpPr>
        <p:spPr>
          <a:xfrm rot="0" flipH="0" flipV="0">
            <a:off x="11172825" y="6467475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94A3B8"/>
                </a:solidFill>
                <a:latin typeface="Microsoft YaHei"/>
                <a:ea typeface="Microsoft YaHei"/>
              </a:rPr>
              <a:t>09 / 16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:vt="http://schemas.openxmlformats.org/officeDocument/2006/docPropsVTypes" xmlns="http://schemas.openxmlformats.org/officeDocument/2006/extended-properties">
  <Application>Tencent office</Application>
</Properties>
</file>

<file path=docProps/core.xml><?xml version="1.0" encoding="utf-8"?>
<cp:coreProperties xmlns:xsi="http://www.w3.org/2001/XMLSchema-instance" xmlns:dcmitype="http://purl.org/dc/dcmitype/" xmlns:dcterms="http://purl.org/dc/terms/" xmlns:dc="http://purl.org/dc/elements/1.1/" xmlns:cp="http://schemas.openxmlformats.org/package/2006/metadata/core-properties">
  <dcterms:created xsi:type="dcterms:W3CDTF">2026-08-24T13:31:17Z</dcterms:created>
  <dcterms:modified xsi:type="dcterms:W3CDTF">2026-08-24T13:31:17Z</dcterms:modified>
</cp:coreProperties>
</file>