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527175" y="4040188"/>
            <a:ext cx="9144000" cy="871537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  <a:sym typeface="+mn-ea"/>
              </a:rPr>
              <a:t>5</a:t>
            </a:r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  <a:sym typeface="+mn-ea"/>
              </a:rPr>
              <a:t>S与目视化管理实战</a:t>
            </a:r>
            <a:endParaRPr lang="zh-CN" altLang="en-US" sz="5400" dirty="0">
              <a:solidFill>
                <a:srgbClr val="404040"/>
              </a:solidFill>
            </a:endParaRPr>
          </a:p>
        </p:txBody>
      </p:sp>
      <p:sp>
        <p:nvSpPr>
          <p:cNvPr id="5123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093787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Eras Light ITC" panose="020B0402030504020804" pitchFamily="2" charset="0"/>
              </a:rPr>
              <a:t>卓越质量智库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Eras Light ITC" panose="020B0402030504020804" pitchFamily="2" charset="0"/>
            </a:endParaRPr>
          </a:p>
        </p:txBody>
      </p:sp>
      <p:cxnSp>
        <p:nvCxnSpPr>
          <p:cNvPr id="5124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5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6" name="直接连接符 7"/>
          <p:cNvCxnSpPr/>
          <p:nvPr/>
        </p:nvCxnSpPr>
        <p:spPr>
          <a:xfrm>
            <a:off x="2392363" y="5056188"/>
            <a:ext cx="74072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7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5128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定位划线标准化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使用不同颜色地标线划分通道、作业区、物料存放区，黄色为通行线，绿色为安全区域，红色为禁放区。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形迹管理技术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在工具板上绘制工具轮廓，实现缺件可视化，同时采用防错设计确保工具只能放回指定位置。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三定原则应用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严格实施定点（固定位置）、定容（规定容器）、定量（明确数量）管理，如使用分层物料架配合最大最小库存标签。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FIFO先进先出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对时效性物料采用斜坡式货架或轨道设计，确保物料按入库顺序自动流转，避免过期浪费。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目视化管理看板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设置包含物品名称、编号、责任人、补充周期的综合看板，配套指示灯系统显示异常状态。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整顿的实施方法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5700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污染源追踪地图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5700" y="3875308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清扫基准书编制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10539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按照初期清扫→污染源对策→制定基准→总点检→自主点检→标准化→全面实施的阶梯推进。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0539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自主保养七步法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0539" y="4380130"/>
            <a:ext cx="3409950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采用影子板管理清扫工具，配套颜色编码系统（红色油污刷、蓝色水渍拖把等）。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10539" y="3875308"/>
            <a:ext cx="3423043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清扫工具可视化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22541" y="5507338"/>
            <a:ext cx="34385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将设备清扫与点检结合，如清洁机床时同步检查油位、皮带张力等23项关键指标。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76738" y="5021566"/>
            <a:ext cx="3438525" cy="495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设备清扫点检表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5700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制作包含粉尘、油污、碎屑等污染源的动态热力图，标注发生频率和严重程度等级。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5700" y="4380130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详细规定各区域的清扫工具、方法、周期、标准（如白手套检验法）及验收责任人。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清扫的实施方法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527532" y="159040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rot="4275690">
            <a:off x="6785438" y="2506602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2700000" flipH="1">
            <a:off x="4584703" y="246983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 rot="-8546356" flipH="1">
            <a:off x="4774012" y="4013018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 rot="8546493" flipH="1">
            <a:off x="6327203" y="4006453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5803666" y="2981611"/>
            <a:ext cx="676277" cy="6762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5S巡检评分系统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颜色管理系统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行为规范手册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异常曝光平台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标准化作业视频库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清洁的实施方法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1670999"/>
            <a:ext cx="0" cy="5208748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设计包含128项检查要点的评分表，每周由跨部门小组进行现场审计并公示结果。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录制各岗位标准操作视频，包含服装仪容、工具摆放、作业流程等细节示范。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设立电子显示屏实时显示不符合项，附带整改前后对比照片和根本原因分析。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全厂统一色彩标准，如蓝色代表文件、黄色代表安全标识、绿色代表合格品区域。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编制图文并茂的5S行为准则，细化到办公桌抽屉物品摆放顺序、文件标签角度等细节。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1668" y="14050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5S勋章激励制度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41668" y="1916915"/>
            <a:ext cx="4314825" cy="91647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设立铜银金三级认证体系，通过季度评审授予相应徽章并与晋升挂钩。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46698" y="14050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改善提案积分制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46698" y="1916915"/>
            <a:ext cx="4295775" cy="9669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员工每提交有效5S改善提案可获得积分，累计兑换培训机会或休假奖励。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1668" y="3037215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情景模拟训练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41668" y="3547367"/>
            <a:ext cx="431482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设计设备故障、物料短缺等突发场景，检验员工在压力下维持5S标准的能力。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46698" y="3037215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晨会5分钟演练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46698" y="3547367"/>
            <a:ext cx="429577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每日晨会进行随机物品定位测试或快速清洁比赛，保持团队敏感度。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41668" y="46934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文化墙建设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41668" y="5155321"/>
            <a:ext cx="431482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设置展示历年5S改善案例、标杆员工心得的文化长廊，强化持续改进意识。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46698" y="46934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家庭5S延伸计划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46698" y="5155321"/>
            <a:ext cx="429577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提供居家整理培训课程，帮助员工将5S思维延伸到家庭环境，形成习惯惯性。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素养的实施方法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5363" y="1452351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01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31800" y="1461876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02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2865" y="3084545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03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31800" y="3094070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04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2865" y="4754608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05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31800" y="4754608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06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红牌作战实战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红牌作战的含义与目的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0183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69343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7557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红牌作战是一种通过标识问题区域或物品的方式，将生产现场中的浪费、冗余和不合理现象直观展现出来，从而推动改善的管理工具。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5725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710003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377515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2795728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通过红牌标识，能够有效激发员工对问题的关注和改善意识，促使团队主动参与现场优化，形成持续改进的文化。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3897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00322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7073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186928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消除浪费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8894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红牌作战的核心目的是识别并消除现场的各类浪费，包括库存过剩、设备闲置、空间占用等，从而提升整体运营效率。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711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275952" y="2079919"/>
            <a:ext cx="2190750" cy="4398684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43464" y="1679885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361677" y="3305411"/>
            <a:ext cx="2019300" cy="2980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通过红牌作战的实施，可以逐步建立标准化的工作流程和现场管理规范，减少因无序操作导致的效率损失。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69846" y="174264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54868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21619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963440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红牌作战强调全员参与，通过共同识别和解决问题，增强员工的归属感和责任感，促进团队协作。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4257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96533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激发改善意识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17122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提升员工参与度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26726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标准化管理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88361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问题可视化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619335" y="3608265"/>
            <a:ext cx="2528378" cy="2528378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066112" y="1570545"/>
            <a:ext cx="2528119" cy="2528119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856343" y="4357420"/>
            <a:ext cx="10737888" cy="103006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7860" y="2308745"/>
            <a:ext cx="10700369" cy="103006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5400000">
            <a:off x="9064705" y="1570545"/>
            <a:ext cx="2528119" cy="2528119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16200000" flipH="1">
            <a:off x="619335" y="3608265"/>
            <a:ext cx="2528378" cy="2528378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873999" y="5623796"/>
            <a:ext cx="9720232" cy="50399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873999" y="3598487"/>
            <a:ext cx="8464570" cy="50017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833966" y="5470278"/>
            <a:ext cx="1249349" cy="792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951304" y="5470278"/>
            <a:ext cx="1249349" cy="792000"/>
          </a:xfrm>
          <a:prstGeom prst="chevron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flipH="1">
            <a:off x="2833966" y="3450622"/>
            <a:ext cx="1249349" cy="792000"/>
          </a:xfrm>
          <a:prstGeom prst="chevron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flipH="1">
            <a:off x="7951304" y="3450622"/>
            <a:ext cx="1249349" cy="792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479961" y="1576029"/>
            <a:ext cx="9878384" cy="500399"/>
          </a:xfrm>
          <a:custGeom>
            <a:avLst/>
            <a:gdLst/>
            <a:ahLst/>
            <a:cxnLst/>
            <a:rect l="l" t="t" r="r" b="b"/>
            <a:pathLst>
              <a:path w="9878384" h="500399">
                <a:moveTo>
                  <a:pt x="0" y="0"/>
                </a:moveTo>
                <a:lnTo>
                  <a:pt x="9878384" y="0"/>
                </a:lnTo>
                <a:lnTo>
                  <a:pt x="9878384" y="500399"/>
                </a:lnTo>
                <a:lnTo>
                  <a:pt x="9293" y="500399"/>
                </a:lnTo>
                <a:lnTo>
                  <a:pt x="254846" y="254846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5400000" flipH="1">
            <a:off x="11478657" y="5739369"/>
            <a:ext cx="503999" cy="27285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2833966" y="1434874"/>
            <a:ext cx="1249349" cy="792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51304" y="1434874"/>
            <a:ext cx="1249349" cy="792000"/>
          </a:xfrm>
          <a:prstGeom prst="chevron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104477" y="1649260"/>
            <a:ext cx="734083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208936" y="1649260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3047325" y="3658365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208936" y="3658365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3104477" y="5680348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266088" y="5680348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 flipH="1">
            <a:off x="1281539" y="1751128"/>
            <a:ext cx="1639118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启动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5" name="Connector 25"/>
          <p:cNvCxnSpPr/>
          <p:nvPr/>
        </p:nvCxnSpPr>
        <p:spPr>
          <a:xfrm flipH="1">
            <a:off x="3793883" y="3851542"/>
            <a:ext cx="4157420" cy="0"/>
          </a:xfrm>
          <a:prstGeom prst="line">
            <a:avLst/>
          </a:prstGeom>
          <a:ln w="19050">
            <a:solidFill>
              <a:srgbClr val="FFFFFF">
                <a:alpha val="100000"/>
              </a:srgbClr>
            </a:solidFill>
            <a:prstDash val="dash"/>
            <a:headEnd type="none"/>
            <a:tailEnd type="triangle"/>
          </a:ln>
        </p:spPr>
      </p:cxnSp>
      <p:sp>
        <p:nvSpPr>
          <p:cNvPr id="26" name="TextBox 26"/>
          <p:cNvSpPr txBox="1"/>
          <p:nvPr/>
        </p:nvSpPr>
        <p:spPr>
          <a:xfrm>
            <a:off x="5140151" y="1615194"/>
            <a:ext cx="1631970" cy="222314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定目标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 flipH="1">
            <a:off x="9296674" y="1751128"/>
            <a:ext cx="1379678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析需求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7215" y="2750464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全面识别现场问题点并记录红牌对象。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Freeform 29"/>
          <p:cNvSpPr/>
          <p:nvPr/>
        </p:nvSpPr>
        <p:spPr>
          <a:xfrm flipH="1">
            <a:off x="3508009" y="2445697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0" name="Freeform 30"/>
          <p:cNvSpPr/>
          <p:nvPr/>
        </p:nvSpPr>
        <p:spPr>
          <a:xfrm flipH="1">
            <a:off x="6948622" y="2445697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1" name="TextBox 31"/>
          <p:cNvSpPr txBox="1"/>
          <p:nvPr/>
        </p:nvSpPr>
        <p:spPr>
          <a:xfrm flipH="1">
            <a:off x="1596681" y="5807042"/>
            <a:ext cx="1323975" cy="1714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评效果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2" name="Connector 32"/>
          <p:cNvCxnSpPr/>
          <p:nvPr/>
        </p:nvCxnSpPr>
        <p:spPr>
          <a:xfrm>
            <a:off x="4051516" y="5873525"/>
            <a:ext cx="4157420" cy="0"/>
          </a:xfrm>
          <a:prstGeom prst="line">
            <a:avLst/>
          </a:prstGeom>
          <a:ln w="19050">
            <a:solidFill>
              <a:srgbClr val="FFFFFF">
                <a:alpha val="100000"/>
              </a:srgbClr>
            </a:solidFill>
            <a:prstDash val="dash"/>
            <a:headEnd type="none"/>
            <a:tailEnd type="triangle"/>
          </a:ln>
        </p:spPr>
      </p:cxnSp>
      <p:sp>
        <p:nvSpPr>
          <p:cNvPr id="33" name="TextBox 33"/>
          <p:cNvSpPr txBox="1"/>
          <p:nvPr/>
        </p:nvSpPr>
        <p:spPr>
          <a:xfrm>
            <a:off x="5140151" y="5659160"/>
            <a:ext cx="1631970" cy="222314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改不足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 flipH="1">
            <a:off x="9296674" y="5792150"/>
            <a:ext cx="1843123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持续改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Freeform 35"/>
          <p:cNvSpPr/>
          <p:nvPr/>
        </p:nvSpPr>
        <p:spPr>
          <a:xfrm flipH="1">
            <a:off x="4667895" y="4494372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6" name="Freeform 36"/>
          <p:cNvSpPr/>
          <p:nvPr/>
        </p:nvSpPr>
        <p:spPr>
          <a:xfrm flipH="1">
            <a:off x="8108508" y="4494372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cxnSp>
        <p:nvCxnSpPr>
          <p:cNvPr id="37" name="Connector 37"/>
          <p:cNvCxnSpPr/>
          <p:nvPr/>
        </p:nvCxnSpPr>
        <p:spPr>
          <a:xfrm>
            <a:off x="4051516" y="1842438"/>
            <a:ext cx="4157420" cy="0"/>
          </a:xfrm>
          <a:prstGeom prst="line">
            <a:avLst/>
          </a:prstGeom>
          <a:ln w="19050">
            <a:solidFill>
              <a:srgbClr val="FFFFFF">
                <a:alpha val="100000"/>
              </a:srgbClr>
            </a:solidFill>
            <a:prstDash val="dash"/>
            <a:headEnd type="none"/>
            <a:tailEnd type="triangle"/>
          </a:ln>
        </p:spPr>
      </p:cxnSp>
      <p:sp>
        <p:nvSpPr>
          <p:cNvPr id="38" name="TextBox 38"/>
          <p:cNvSpPr txBox="1"/>
          <p:nvPr/>
        </p:nvSpPr>
        <p:spPr>
          <a:xfrm>
            <a:off x="5140151" y="3637177"/>
            <a:ext cx="1631970" cy="222314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排计划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TextBox 39"/>
          <p:cNvSpPr txBox="1"/>
          <p:nvPr/>
        </p:nvSpPr>
        <p:spPr>
          <a:xfrm flipH="1">
            <a:off x="1523823" y="3774228"/>
            <a:ext cx="1228725" cy="1714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执行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 flipH="1">
            <a:off x="9149190" y="3774228"/>
            <a:ext cx="1527162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定方案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 flipH="1">
            <a:off x="1092032" y="2516745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找问题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363290" y="2750464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明确红牌判定标准与整改优先级。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TextBox 43"/>
          <p:cNvSpPr txBox="1"/>
          <p:nvPr/>
        </p:nvSpPr>
        <p:spPr>
          <a:xfrm flipH="1">
            <a:off x="4458107" y="2516745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定标准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450089" y="2750464"/>
            <a:ext cx="214503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对不合格项张贴红牌并拍照存档。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TextBox 45"/>
          <p:cNvSpPr txBox="1"/>
          <p:nvPr/>
        </p:nvSpPr>
        <p:spPr>
          <a:xfrm flipH="1">
            <a:off x="7544906" y="2516745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发红牌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410559" y="4811493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按责任区域分配红牌整改任务。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TextBox 47"/>
          <p:cNvSpPr txBox="1"/>
          <p:nvPr/>
        </p:nvSpPr>
        <p:spPr>
          <a:xfrm flipH="1">
            <a:off x="2505376" y="4577774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分任务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5497358" y="4811493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责任人需在规定时限内完成问题整改。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 flipH="1">
            <a:off x="5592175" y="4577774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速整改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688953" y="4811493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验收整改效果并撤销合格红牌。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TextBox 51"/>
          <p:cNvSpPr txBox="1"/>
          <p:nvPr/>
        </p:nvSpPr>
        <p:spPr>
          <a:xfrm flipH="1">
            <a:off x="8783770" y="4577774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核结果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2" name="AutoShape 52"/>
          <p:cNvSpPr/>
          <p:nvPr/>
        </p:nvSpPr>
        <p:spPr>
          <a:xfrm>
            <a:off x="10676352" y="2175779"/>
            <a:ext cx="1296000" cy="1296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3" name="AutoShape 53"/>
          <p:cNvSpPr/>
          <p:nvPr/>
        </p:nvSpPr>
        <p:spPr>
          <a:xfrm>
            <a:off x="10822312" y="2291615"/>
            <a:ext cx="1047198" cy="104719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54" name="TextBox 54"/>
          <p:cNvSpPr txBox="1"/>
          <p:nvPr/>
        </p:nvSpPr>
        <p:spPr>
          <a:xfrm>
            <a:off x="10829255" y="2644709"/>
            <a:ext cx="1040130" cy="358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作战规划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301353" y="4208560"/>
            <a:ext cx="1296000" cy="1296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6" name="AutoShape 56"/>
          <p:cNvSpPr/>
          <p:nvPr/>
        </p:nvSpPr>
        <p:spPr>
          <a:xfrm>
            <a:off x="419048" y="4332196"/>
            <a:ext cx="1047198" cy="104719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57" name="TextBox 57"/>
          <p:cNvSpPr txBox="1"/>
          <p:nvPr/>
        </p:nvSpPr>
        <p:spPr>
          <a:xfrm>
            <a:off x="593834" y="4970424"/>
            <a:ext cx="687705" cy="2533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验收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红牌作战的对象与流程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707860" y="4494372"/>
            <a:ext cx="466725" cy="40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94481" y="190500"/>
                  <a:pt x="228562" y="156381"/>
                  <a:pt x="228562" y="114300"/>
                </a:cubicBezTo>
                <a:lnTo>
                  <a:pt x="228562" y="76200"/>
                </a:lnTo>
                <a:cubicBezTo>
                  <a:pt x="228562" y="23612"/>
                  <a:pt x="190500" y="0"/>
                  <a:pt x="152400" y="0"/>
                </a:cubicBezTo>
                <a:lnTo>
                  <a:pt x="76162" y="0"/>
                </a:lnTo>
                <a:cubicBezTo>
                  <a:pt x="38100" y="0"/>
                  <a:pt x="0" y="20241"/>
                  <a:pt x="0" y="76200"/>
                </a:cubicBezTo>
                <a:cubicBezTo>
                  <a:pt x="0" y="130969"/>
                  <a:pt x="38100" y="152400"/>
                  <a:pt x="76162" y="152400"/>
                </a:cubicBezTo>
                <a:lnTo>
                  <a:pt x="114300" y="152400"/>
                </a:lnTo>
                <a:cubicBezTo>
                  <a:pt x="135322" y="152400"/>
                  <a:pt x="152400" y="169478"/>
                  <a:pt x="152400" y="190500"/>
                </a:cubicBezTo>
                <a:close/>
              </a:path>
              <a:path w="304800" h="304800">
                <a:moveTo>
                  <a:pt x="247460" y="116329"/>
                </a:moveTo>
                <a:cubicBezTo>
                  <a:pt x="246345" y="167878"/>
                  <a:pt x="204197" y="209550"/>
                  <a:pt x="152400" y="209550"/>
                </a:cubicBezTo>
                <a:lnTo>
                  <a:pt x="133350" y="209550"/>
                </a:lnTo>
                <a:lnTo>
                  <a:pt x="133350" y="190500"/>
                </a:lnTo>
                <a:cubicBezTo>
                  <a:pt x="133350" y="179984"/>
                  <a:pt x="124797" y="171450"/>
                  <a:pt x="114300" y="171450"/>
                </a:cubicBezTo>
                <a:lnTo>
                  <a:pt x="78095" y="171450"/>
                </a:lnTo>
                <a:cubicBezTo>
                  <a:pt x="76952" y="177136"/>
                  <a:pt x="76248" y="183223"/>
                  <a:pt x="76200" y="189795"/>
                </a:cubicBezTo>
                <a:lnTo>
                  <a:pt x="76200" y="229333"/>
                </a:lnTo>
                <a:cubicBezTo>
                  <a:pt x="76600" y="271072"/>
                  <a:pt x="110566" y="304800"/>
                  <a:pt x="152400" y="304800"/>
                </a:cubicBezTo>
                <a:cubicBezTo>
                  <a:pt x="152400" y="283740"/>
                  <a:pt x="169478" y="266700"/>
                  <a:pt x="190500" y="266700"/>
                </a:cubicBezTo>
                <a:lnTo>
                  <a:pt x="228562" y="266700"/>
                </a:lnTo>
                <a:cubicBezTo>
                  <a:pt x="266700" y="266700"/>
                  <a:pt x="304800" y="245269"/>
                  <a:pt x="304800" y="190500"/>
                </a:cubicBezTo>
                <a:cubicBezTo>
                  <a:pt x="304800" y="143894"/>
                  <a:pt x="278273" y="122301"/>
                  <a:pt x="247460" y="116329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红牌作战的实施步骤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在实施前需对全员进行红牌作战的培训，明确红牌的意义、使用规则和操作流程，确保团队理解并支持该活动。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前期培训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78857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现场巡查与标识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2611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问题整改与追踪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510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效果验证与标准化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78857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总结与激励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611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由改善小组或管理人员带队进行现场巡查，对不符合5S标准或存在浪费的区域张贴红牌，并注明问题描述和整改期限。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责任部门需在规定时间内完成红牌问题的整改，改善小组定期追踪整改进度，确保问题得到有效解决。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1510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4061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整改完成后，改善小组需对红牌区域进行复查，确认问题已消除，并将有效的改善措施纳入标准化文件，防止问题复发。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278857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4504366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定期对红牌作战的成果进行总结，表彰优秀团队或个人，通过正向激励强化全员参与改善的积极性。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042611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8268120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红牌作战应作为常态化管理工具，定期开展并结合其他目视化管理方法（如看板管理），推动现场管理水平的持续提升。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定置管理方法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定置管理的概念与作用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定置管理是通过科学规划物品的固定位置、标识和存放方式，实现工作场所高效有序的现场管理方法，其核心是“物有其位，物归其位”。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定义与核心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通过减少寻找工具、物料的时间，降低非增值作业时间，使员工能够快速定位所需资源，直接提升生产效率。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提升工作效率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通过划定危险区域、明确通道标识，减少因杂乱堆放导致的绊倒、碰撞等安全事故，保障员工人身安全。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改善安全环境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长期执行定置管理能潜移默化地规范员工行为，形成自觉维护工作秩序的习惯，促进企业文化的良性发展。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培养员工素养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标准化物品摆放位置和标识，可避免因错拿、错放导致的操作失误，尤其在多工序协作中作用显著。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降低错误率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2244" y="3494380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12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8786" y="2781296"/>
            <a:ext cx="3104002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75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5175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84695" y="1702344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0020" y="17518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5S管理概述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84695" y="2411090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0020" y="2456811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5S实施步骤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84695" y="3119837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0020" y="317508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红牌作战实战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94220" y="3828583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0020" y="3883830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定置管理方法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84695" y="453566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0020" y="4560436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目视化工具应用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88034" y="5234961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83359" y="52787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实战案例与挑战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现状调查与分析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981135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员工培训与试行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全面推广与固化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定位标识标准化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区域规划与设计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定置管理的实施步骤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2185437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2284030"/>
            <a:ext cx="0" cy="462561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1452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通过现场观察和数据收集，识别当前物料、工具存放的痛点，如高频移动路径、冗余物品堆积等，形成问题清单。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14526" cy="1218548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根据工艺流程和作业频率划分功能区（如原料区、作业区、成品区），设计合理的物品流动路线，确保最短搬运距离。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14526" cy="1215852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使用颜色标签（如红色为废品区）、形迹管理（工具轮廓线）、看板等目视化手段，确保所有物品位置一目了然。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2477197"/>
            <a:ext cx="4416675" cy="1231684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组织专项培训说明定置规则，并通过1-2周试运行收集反馈，调整不合理定位点，确保方案贴合实际需求。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16675" cy="1144609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将优化后的定置标准纳入日常考核，通过定期检查（如红牌作战）和奖惩机制确保长期执行。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9165" y="1183728"/>
            <a:ext cx="11459846" cy="692146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458055" y="3155486"/>
            <a:ext cx="9275890" cy="605612"/>
          </a:xfrm>
          <a:custGeom>
            <a:avLst/>
            <a:gdLst/>
            <a:ahLst/>
            <a:cxnLst/>
            <a:rect l="l" t="t" r="r" b="b"/>
            <a:pathLst>
              <a:path w="8348133" h="561260">
                <a:moveTo>
                  <a:pt x="0" y="561260"/>
                </a:moveTo>
                <a:cubicBezTo>
                  <a:pt x="2751667" y="-155585"/>
                  <a:pt x="5545667" y="-212029"/>
                  <a:pt x="8348133" y="544326"/>
                </a:cubicBez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1335949" y="3653297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3668384" y="3217524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00075" y="3059561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33253" y="3217524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0665687" y="3653297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5696624" y="2070762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345208" y="2243605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012773" y="2635299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8010077" y="2243605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0342511" y="2635299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2917461" y="3723718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空间利用率评估</a:t>
            </a:r>
            <a:endParaRPr lang="en-US" sz="1200">
              <a:solidFill>
                <a:srgbClr val="FD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49896" y="3438475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9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标准执行评估</a:t>
            </a:r>
            <a:endParaRPr lang="en-US" sz="1200">
              <a:solidFill>
                <a:srgbClr val="F9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82330" y="3723718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跨区协同评估</a:t>
            </a:r>
            <a:endParaRPr lang="en-US" sz="12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14765" y="4017403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B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持续改善评估</a:t>
            </a:r>
            <a:endParaRPr lang="en-US" sz="1200">
              <a:solidFill>
                <a:srgbClr val="FB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9165" y="1298297"/>
            <a:ext cx="11460480" cy="5010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B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定期检查</a:t>
            </a:r>
            <a:endParaRPr lang="en-US" sz="2400">
              <a:solidFill>
                <a:srgbClr val="FB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49287" y="4907084"/>
            <a:ext cx="2125418" cy="165225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369165" y="430565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93136" y="4504822"/>
            <a:ext cx="1525905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A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评估要点</a:t>
            </a:r>
            <a:endParaRPr lang="en-US" sz="1200">
              <a:solidFill>
                <a:srgbClr val="FA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737715" y="4326646"/>
            <a:ext cx="81624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585026" y="4017403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9F6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定位准确性评估</a:t>
            </a:r>
            <a:endParaRPr lang="en-US" sz="1200">
              <a:solidFill>
                <a:srgbClr val="F9F6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5034035" y="4458017"/>
            <a:ext cx="2125418" cy="2118566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2701600" y="4017403"/>
            <a:ext cx="2125418" cy="255918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7366469" y="4017403"/>
            <a:ext cx="2125418" cy="255918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7" name="AutoShape 27"/>
          <p:cNvSpPr/>
          <p:nvPr/>
        </p:nvSpPr>
        <p:spPr>
          <a:xfrm>
            <a:off x="9698903" y="4305000"/>
            <a:ext cx="2125418" cy="2254343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9697417" y="430565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9821387" y="452387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评估要点</a:t>
            </a:r>
            <a:endParaRPr lang="en-US" sz="12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11027868" y="4279021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2696388" y="401557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2" name="TextBox 32"/>
          <p:cNvSpPr txBox="1"/>
          <p:nvPr/>
        </p:nvSpPr>
        <p:spPr>
          <a:xfrm>
            <a:off x="2820358" y="421474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A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评估要点</a:t>
            </a:r>
            <a:endParaRPr lang="en-US" sz="1200">
              <a:solidFill>
                <a:srgbClr val="FA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4026838" y="401751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5030013" y="3761099"/>
            <a:ext cx="2125418" cy="69691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5" name="TextBox 35"/>
          <p:cNvSpPr txBox="1"/>
          <p:nvPr/>
        </p:nvSpPr>
        <p:spPr>
          <a:xfrm>
            <a:off x="5153983" y="396732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B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评估要点</a:t>
            </a:r>
            <a:endParaRPr lang="en-US" sz="1200">
              <a:solidFill>
                <a:srgbClr val="FB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6341413" y="377009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7354113" y="401557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8" name="TextBox 38"/>
          <p:cNvSpPr txBox="1"/>
          <p:nvPr/>
        </p:nvSpPr>
        <p:spPr>
          <a:xfrm>
            <a:off x="7478083" y="4200877"/>
            <a:ext cx="1373505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评估要点</a:t>
            </a:r>
            <a:endParaRPr lang="en-US" sz="12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AutoShape 39"/>
          <p:cNvSpPr/>
          <p:nvPr/>
        </p:nvSpPr>
        <p:spPr>
          <a:xfrm>
            <a:off x="8665513" y="399846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690272" y="5186031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通过现场检查评估物品定位准确率，重点检查标识与实物的匹配度。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90272" y="5867518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根据评估结果调整定位方案，确保物品取用效率。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0049778" y="5186031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量化定置管理改善前后的效率提升与浪费削减。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0049778" y="5867518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总结改善经验，调整优化方向，形成PDCA循环。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054918" y="4912342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统计并分析定置区域的空间使用率与周转效率。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054918" y="5436861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评估标识系统、定位线等对空间优化的实际作用。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054918" y="5951210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基于数据优化定位布局，提升空间使用效能。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712643" y="4912342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收集跨区域物品定置的衔接数据与协作反馈。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712643" y="5436861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评估通道规划、中转区设置的合理性。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712643" y="5951210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根据评估优化区域联动机制，减少搬运浪费。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383780" y="4656708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检查定置管理标准的执行率与偏差情况。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383780" y="5181227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评估定位标识、看板等目视化工具的使用效果。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383780" y="5695576"/>
            <a:ext cx="1438275" cy="7239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根据评估反馈修订标准，强化现场执行力度。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3" name="Freeform 53"/>
          <p:cNvSpPr/>
          <p:nvPr/>
        </p:nvSpPr>
        <p:spPr>
          <a:xfrm>
            <a:off x="1307454" y="2880389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4" name="Freeform 54"/>
          <p:cNvSpPr/>
          <p:nvPr/>
        </p:nvSpPr>
        <p:spPr>
          <a:xfrm>
            <a:off x="10656484" y="2899439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6" name="TextBox 5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定置管理的效果评估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3552466" y="2463591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4F4">
              <a:alpha val="100000"/>
            </a:srgbClr>
          </a:solidFill>
        </p:spPr>
      </p:sp>
      <p:sp>
        <p:nvSpPr>
          <p:cNvPr id="58" name="Freeform 58"/>
          <p:cNvSpPr/>
          <p:nvPr/>
        </p:nvSpPr>
        <p:spPr>
          <a:xfrm>
            <a:off x="8245909" y="2464759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6F6">
              <a:alpha val="100000"/>
            </a:srgbClr>
          </a:solidFill>
        </p:spPr>
      </p:sp>
      <p:sp>
        <p:nvSpPr>
          <p:cNvPr id="59" name="Freeform 59"/>
          <p:cNvSpPr/>
          <p:nvPr/>
        </p:nvSpPr>
        <p:spPr>
          <a:xfrm>
            <a:off x="5906295" y="2317994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6F6">
              <a:alpha val="10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目视化工具应用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看板管理工具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48466" y="1833388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逆向拉动式生产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48466" y="2297252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看板管理通过下游工序向上游工序传递需求信息，实现按需准时供应，避免过量生产造成的库存积压和资源浪费，显著提升生产效率。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64262" y="1833388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可视化进度控制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4262" y="2297252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采用双箱看板或电子看板实时显示生产进度、异常状态和交付周期，使管理人员能够快速识别瓶颈工序并作出调整决策。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5287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标准化容器管理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5287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配套使用统一规格的物料容器和看板卡，明确规定装载数量、存放位置和周转频率，实现物料流转的精准控制。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16600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异常响应机制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16600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设置安灯看板系统（Andon），当出现质量缺陷或设备故障时，通过声光报警触发快速响应流程，确保问题在最短时间内解决。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37121" y="4158866"/>
            <a:ext cx="3542492" cy="36034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多级看板协同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37121" y="4622729"/>
            <a:ext cx="3542492" cy="136916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建立厂级、车间级和产线级的三级看板体系，实现从战略目标到日常执行的全链路可视化管控。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9165" y="4391695"/>
            <a:ext cx="11459846" cy="1385974"/>
          </a:xfrm>
          <a:prstGeom prst="trapezoid">
            <a:avLst>
              <a:gd name="adj" fmla="val 66630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50000">
                <a:schemeClr val="accent3">
                  <a:alpha val="30154"/>
                </a:schemeClr>
              </a:gs>
              <a:gs pos="100000">
                <a:schemeClr val="accent3">
                  <a:alpha val="49908"/>
                </a:schemeClr>
              </a:gs>
            </a:gsLst>
            <a:lin ang="5400000"/>
          </a:gradFill>
        </p:spPr>
      </p:sp>
      <p:sp>
        <p:nvSpPr>
          <p:cNvPr id="3" name="AutoShape 3"/>
          <p:cNvSpPr/>
          <p:nvPr/>
        </p:nvSpPr>
        <p:spPr>
          <a:xfrm flipH="1">
            <a:off x="7984646" y="1345311"/>
            <a:ext cx="3313081" cy="1899761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1143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914400" y="3469481"/>
            <a:ext cx="3313081" cy="1899761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1143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4439507" y="3469481"/>
            <a:ext cx="3313081" cy="1899761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1143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4439507" y="1345311"/>
            <a:ext cx="3313081" cy="1899761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1143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/>
        </p:nvSpPr>
        <p:spPr>
          <a:xfrm>
            <a:off x="914400" y="1345311"/>
            <a:ext cx="3313081" cy="1899761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69165" y="5777687"/>
            <a:ext cx="11459846" cy="705447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 flipH="1">
            <a:off x="1213584" y="2238992"/>
            <a:ext cx="27622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通道标识</a:t>
            </a:r>
            <a:endParaRPr lang="en-US" sz="15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 flipH="1">
            <a:off x="1213584" y="2534112"/>
            <a:ext cx="2762250" cy="5143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9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使用黄色实线标识主通道，宽度不小于1.2米，红色虚线标识危险区域</a:t>
            </a:r>
            <a:endParaRPr lang="en-US" sz="9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210377" y="1438690"/>
            <a:ext cx="976549" cy="86177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 flipH="1">
            <a:off x="8275865" y="2238992"/>
            <a:ext cx="27622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物品定位</a:t>
            </a:r>
            <a:endParaRPr lang="en-US" sz="15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 flipH="1">
            <a:off x="8275865" y="2534112"/>
            <a:ext cx="2762250" cy="5143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9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设备工具用四角定位法，物料按最大最小量划线，标明品名数量</a:t>
            </a:r>
            <a:endParaRPr lang="en-US" sz="9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106403" y="1438690"/>
            <a:ext cx="1053494" cy="86177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 flipH="1">
            <a:off x="4754453" y="2238992"/>
            <a:ext cx="27622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区域划分</a:t>
            </a:r>
            <a:endParaRPr lang="en-US" sz="15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 flipH="1">
            <a:off x="4754453" y="2534112"/>
            <a:ext cx="2762250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9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采用不同颜色地胶区分作业区、暂存区和通道，配合标识牌说明</a:t>
            </a:r>
            <a:endParaRPr lang="en-US" sz="9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584991" y="1438690"/>
            <a:ext cx="1053494" cy="86177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 flipH="1">
            <a:off x="1213584" y="4359621"/>
            <a:ext cx="27622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安全警示</a:t>
            </a:r>
            <a:endParaRPr lang="en-US" sz="15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 flipH="1">
            <a:off x="1213584" y="4654741"/>
            <a:ext cx="2762250" cy="5143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9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消防器材用红色斑马线定位，应急通道保持畅通无阻</a:t>
            </a:r>
            <a:endParaRPr lang="en-US" sz="9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3044122" y="3559319"/>
            <a:ext cx="1053494" cy="86177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 flipH="1">
            <a:off x="7988536" y="3468598"/>
            <a:ext cx="3297830" cy="1877922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1143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22" name="TextBox 22"/>
          <p:cNvSpPr txBox="1"/>
          <p:nvPr/>
        </p:nvSpPr>
        <p:spPr>
          <a:xfrm flipH="1">
            <a:off x="8275864" y="4359621"/>
            <a:ext cx="2762251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动态维护</a:t>
            </a:r>
            <a:endParaRPr lang="en-US" sz="15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 flipH="1">
            <a:off x="8275865" y="4654741"/>
            <a:ext cx="2762250" cy="6858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9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建立划线管理制度，每日点检维护，破损褪色及时修补更新</a:t>
            </a:r>
            <a:endParaRPr lang="en-US" sz="9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10106403" y="3559319"/>
            <a:ext cx="1053494" cy="86177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 flipH="1">
            <a:off x="4754453" y="4359621"/>
            <a:ext cx="276225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看板管理</a:t>
            </a:r>
            <a:endParaRPr lang="en-US" sz="15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 flipH="1">
            <a:off x="4754453" y="4654741"/>
            <a:ext cx="2762250" cy="5143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9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在划线区域配套设置管理看板，标明责任人及检查标准</a:t>
            </a:r>
            <a:endParaRPr lang="en-US" sz="9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6584991" y="3559319"/>
            <a:ext cx="1053494" cy="86177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5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3118263" y="5965973"/>
            <a:ext cx="5897880" cy="4057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通过标准化划线实现现场可视化高效管理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4852080" y="1678568"/>
            <a:ext cx="269476" cy="26947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0" name="AutoShape 30"/>
          <p:cNvSpPr/>
          <p:nvPr/>
        </p:nvSpPr>
        <p:spPr>
          <a:xfrm>
            <a:off x="914400" y="1268444"/>
            <a:ext cx="3394043" cy="76867"/>
          </a:xfrm>
          <a:prstGeom prst="parallelogram">
            <a:avLst>
              <a:gd name="adj" fmla="val 98201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31" name="AutoShape 31"/>
          <p:cNvSpPr/>
          <p:nvPr/>
        </p:nvSpPr>
        <p:spPr>
          <a:xfrm rot="16200000" flipH="1">
            <a:off x="3207544" y="2218944"/>
            <a:ext cx="2120837" cy="75533"/>
          </a:xfrm>
          <a:prstGeom prst="parallelogram">
            <a:avLst>
              <a:gd name="adj" fmla="val 98201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2" name="AutoShape 32"/>
          <p:cNvSpPr/>
          <p:nvPr/>
        </p:nvSpPr>
        <p:spPr>
          <a:xfrm>
            <a:off x="4439507" y="1268444"/>
            <a:ext cx="3313081" cy="93059"/>
          </a:xfrm>
          <a:prstGeom prst="trapezoid">
            <a:avLst>
              <a:gd name="adj" fmla="val 63361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33" name="AutoShape 33"/>
          <p:cNvSpPr/>
          <p:nvPr/>
        </p:nvSpPr>
        <p:spPr>
          <a:xfrm>
            <a:off x="1208861" y="1540920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4" name="Freeform 34"/>
          <p:cNvSpPr/>
          <p:nvPr/>
        </p:nvSpPr>
        <p:spPr>
          <a:xfrm>
            <a:off x="1322275" y="1646618"/>
            <a:ext cx="317938" cy="314325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AutoShape 35"/>
          <p:cNvSpPr/>
          <p:nvPr/>
        </p:nvSpPr>
        <p:spPr>
          <a:xfrm>
            <a:off x="4791285" y="1543279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6" name="Freeform 36"/>
          <p:cNvSpPr/>
          <p:nvPr/>
        </p:nvSpPr>
        <p:spPr>
          <a:xfrm>
            <a:off x="4914224" y="1648977"/>
            <a:ext cx="317938" cy="314325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7" name="AutoShape 37"/>
          <p:cNvSpPr/>
          <p:nvPr/>
        </p:nvSpPr>
        <p:spPr>
          <a:xfrm flipH="1">
            <a:off x="7903684" y="1268444"/>
            <a:ext cx="3394043" cy="76867"/>
          </a:xfrm>
          <a:prstGeom prst="parallelogram">
            <a:avLst>
              <a:gd name="adj" fmla="val 98201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38" name="AutoShape 38"/>
          <p:cNvSpPr/>
          <p:nvPr/>
        </p:nvSpPr>
        <p:spPr>
          <a:xfrm rot="5400000">
            <a:off x="6883747" y="2218944"/>
            <a:ext cx="2120837" cy="75533"/>
          </a:xfrm>
          <a:prstGeom prst="parallelogram">
            <a:avLst>
              <a:gd name="adj" fmla="val 98201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9" name="AutoShape 39"/>
          <p:cNvSpPr/>
          <p:nvPr/>
        </p:nvSpPr>
        <p:spPr>
          <a:xfrm>
            <a:off x="4439507" y="3392614"/>
            <a:ext cx="3313081" cy="93059"/>
          </a:xfrm>
          <a:prstGeom prst="trapezoid">
            <a:avLst>
              <a:gd name="adj" fmla="val 63361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40" name="AutoShape 40"/>
          <p:cNvSpPr/>
          <p:nvPr/>
        </p:nvSpPr>
        <p:spPr>
          <a:xfrm>
            <a:off x="914400" y="3392614"/>
            <a:ext cx="3394043" cy="76867"/>
          </a:xfrm>
          <a:prstGeom prst="parallelogram">
            <a:avLst>
              <a:gd name="adj" fmla="val 98201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41" name="AutoShape 41"/>
          <p:cNvSpPr/>
          <p:nvPr/>
        </p:nvSpPr>
        <p:spPr>
          <a:xfrm rot="16200000" flipH="1">
            <a:off x="3207544" y="4343114"/>
            <a:ext cx="2120837" cy="75533"/>
          </a:xfrm>
          <a:prstGeom prst="parallelogram">
            <a:avLst>
              <a:gd name="adj" fmla="val 98201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2" name="AutoShape 42"/>
          <p:cNvSpPr/>
          <p:nvPr/>
        </p:nvSpPr>
        <p:spPr>
          <a:xfrm>
            <a:off x="8279485" y="1502811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3" name="Freeform 43"/>
          <p:cNvSpPr/>
          <p:nvPr/>
        </p:nvSpPr>
        <p:spPr>
          <a:xfrm>
            <a:off x="8402424" y="1608509"/>
            <a:ext cx="317938" cy="314325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4" name="AutoShape 44"/>
          <p:cNvSpPr/>
          <p:nvPr/>
        </p:nvSpPr>
        <p:spPr>
          <a:xfrm>
            <a:off x="8279485" y="3659219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5" name="Freeform 45"/>
          <p:cNvSpPr/>
          <p:nvPr/>
        </p:nvSpPr>
        <p:spPr>
          <a:xfrm>
            <a:off x="8402424" y="3764917"/>
            <a:ext cx="317938" cy="314325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6" name="AutoShape 46"/>
          <p:cNvSpPr/>
          <p:nvPr/>
        </p:nvSpPr>
        <p:spPr>
          <a:xfrm>
            <a:off x="4765897" y="3689379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7" name="Freeform 47"/>
          <p:cNvSpPr/>
          <p:nvPr/>
        </p:nvSpPr>
        <p:spPr>
          <a:xfrm>
            <a:off x="4888836" y="3795076"/>
            <a:ext cx="317938" cy="314325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8" name="AutoShape 48"/>
          <p:cNvSpPr/>
          <p:nvPr/>
        </p:nvSpPr>
        <p:spPr>
          <a:xfrm>
            <a:off x="1207069" y="3681839"/>
            <a:ext cx="571500" cy="571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9" name="Freeform 49"/>
          <p:cNvSpPr/>
          <p:nvPr/>
        </p:nvSpPr>
        <p:spPr>
          <a:xfrm>
            <a:off x="1330008" y="3787537"/>
            <a:ext cx="317938" cy="314325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0" name="TextBox 5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划线管理工具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AutoShape 51"/>
          <p:cNvSpPr/>
          <p:nvPr/>
        </p:nvSpPr>
        <p:spPr>
          <a:xfrm flipH="1">
            <a:off x="7907946" y="3392614"/>
            <a:ext cx="3378420" cy="75983"/>
          </a:xfrm>
          <a:prstGeom prst="parallelogram">
            <a:avLst>
              <a:gd name="adj" fmla="val 98201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52" name="AutoShape 52"/>
          <p:cNvSpPr/>
          <p:nvPr/>
        </p:nvSpPr>
        <p:spPr>
          <a:xfrm rot="5400000">
            <a:off x="6892704" y="4332188"/>
            <a:ext cx="2111074" cy="74665"/>
          </a:xfrm>
          <a:prstGeom prst="parallelogram">
            <a:avLst>
              <a:gd name="adj" fmla="val 98201"/>
            </a:avLst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标准光源体系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27147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视觉管理系统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78035" y="2989034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环境色彩设计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0305" y="472520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动态色彩监控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1733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行业色彩编码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9463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数字化色差控制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7192" y="1670999"/>
            <a:ext cx="4486656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配置D65人工日光光源箱（色温6500K），建立色彩评价的基准环境，消除同色异谱效应导致的品质争议。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9463" y="3410120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采用分光光度计测量ΔE值，建立≤1.5的色差容忍标准，对超出阈值的批次启动自动隔离流程。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1733" y="5149114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危险品容器执行OSHA红色标识，消防设备采用Pantone485C标准红，管道系统按ANSI/ASME A13.1标准进行介质分类标识。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65764" y="1634188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开发企业专属色卡库，将产品色号、工艺参数和供应商信息关联，实现全供应链色彩数据追溯。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78035" y="3373308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办公区采用孟塞尔N7~N9明度范围的中性灰，生产区使用10GY9/1淡绿色降低视觉疲劳，通过环境色彩调节员工心理状态。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90305" y="5112302"/>
            <a:ext cx="4486275" cy="1152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在喷涂车间安装在线式色差仪，实时监测涂层Lab值并自动反馈调节喷涂参数，确保批次间色彩一致性。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颜色管理工具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16" name="AutoShape 16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9" name="Connector 19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Group 20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21" name="AutoShape 21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24" name="Connector 24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实战案例与挑战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92919" y="14713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42135" y="4823305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42135" y="3187764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477002" y="1805928"/>
            <a:ext cx="4405069" cy="112758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某车企通过红牌作战清除闲置设备300余件，腾出25%的仓储空间，使产线物料周转效率提升40%，并建立"30秒取用"的工装定位标准。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77002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汽车制造车间整理（Seiri）案例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7002" y="5176569"/>
            <a:ext cx="4346229" cy="116430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设计清洁可视化看板，将设备点检项分解为36个发光标识区域，微生物超标率从12%降至0.3%，通过FSSC22000认证时获得审核方特别表彰。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7002" y="3507078"/>
            <a:ext cx="4346229" cy="1165431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采用泡沫切割定位法存放精密治具，配合激光投影标识，使换型时间从45分钟缩短至8分钟，同时实现防错效果，年度质量成本降低120万元。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6634" y="153431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6634" y="489123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6634" y="324704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42135" y="145598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5S实施成功案例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392919" y="3203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7227786" y="1821335"/>
            <a:ext cx="4383960" cy="1112174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开发5S数字孪生系统，用AR眼镜实时比对标准状态，新员工上岗培训周期缩短60%，偏差事件同比下降75%。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27786" y="3522485"/>
            <a:ext cx="4383960" cy="1150023"/>
          </a:xfrm>
          <a:prstGeom prst="rect">
            <a:avLst/>
          </a:prstGeom>
          <a:noFill/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实施"5S行为积分制"，与晋升体系挂钩，三年内培养出200名内部督导师，持续改善提案数量增长8倍。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87418" y="1530671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87418" y="3262453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27786" y="1456420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制药企业标准化（Seiketsu）创新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77002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电子工厂整顿（Seiton）实践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27786" y="3167475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化工集团素养（Shitsuke）养成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77002" y="4827386"/>
            <a:ext cx="4219575" cy="4104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食品行业清扫（Seiso）突破</a:t>
            </a:r>
            <a:endParaRPr lang="en-US" sz="165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目视化管理应用案例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仓库智能标识系统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采用RFID+彩色地标定位，实现"三维可视导航"，拣货效率提升55%，盘点准确率达到99.99%，年节省物流成本280万元。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价值流可视化看板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医疗器械企业用磁吸式动态流程图实时展示在制品流向，结合Andon系统触发物料呼叫，使生产周期从14天降至6天，准时交付率提升至98.7%。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安灯系统深度应用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某整车厂将停线报警响应层级可视化，通过七色LED灯柱显示异常等级，配套电子屏推送标准处置流程，MTTR（平均修复时间）从23分钟压缩至4.5分钟。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目视化管理应用案例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3244" b="3244"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5308" r="5308"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设备状态全景监控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4823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在注塑车间部署物联网看板，用热力图显示模具温度分布，预测性维护准确率提高90%，意外停机减少70%。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质量风险矩阵看板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食品厂用"红黄绿"三色灯显示关键控制点状态，结合声光报警，客户投诉率下降82%，获得麦当劳全球供应商质量金奖。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能源消耗可视化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钢铁企业建立实时能耗监测墙，按工序显示单位能耗曲线，年节约电力成本1900万元，碳排放减少12万吨。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5S管理概述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567" y="1333976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flipH="1">
            <a:off x="6373368" y="1362551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 flipH="1">
            <a:off x="858078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flipH="1">
            <a:off x="787993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34556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556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465511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0" y="517049"/>
                </a:moveTo>
                <a:lnTo>
                  <a:pt x="0" y="517049"/>
                </a:lnTo>
                <a:lnTo>
                  <a:pt x="596961" y="517049"/>
                </a:lnTo>
                <a:lnTo>
                  <a:pt x="298527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6142870" y="2863519"/>
            <a:ext cx="1931923" cy="3346845"/>
          </a:xfrm>
          <a:custGeom>
            <a:avLst/>
            <a:gdLst/>
            <a:ahLst/>
            <a:cxnLst/>
            <a:rect l="l" t="t" r="r" b="b"/>
            <a:pathLst>
              <a:path w="878964" h="1522709">
                <a:moveTo>
                  <a:pt x="878964" y="1005660"/>
                </a:moveTo>
                <a:lnTo>
                  <a:pt x="298434" y="0"/>
                </a:lnTo>
                <a:lnTo>
                  <a:pt x="0" y="517049"/>
                </a:lnTo>
                <a:lnTo>
                  <a:pt x="580437" y="1522709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3414397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298434" y="0"/>
                </a:moveTo>
                <a:lnTo>
                  <a:pt x="298434" y="0"/>
                </a:lnTo>
                <a:lnTo>
                  <a:pt x="0" y="517049"/>
                </a:lnTo>
                <a:lnTo>
                  <a:pt x="596961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164078" y="5155091"/>
            <a:ext cx="3207697" cy="1136448"/>
          </a:xfrm>
          <a:custGeom>
            <a:avLst/>
            <a:gdLst/>
            <a:ahLst/>
            <a:cxnLst/>
            <a:rect l="l" t="t" r="r" b="b"/>
            <a:pathLst>
              <a:path w="1459401" h="517048">
                <a:moveTo>
                  <a:pt x="298434" y="517049"/>
                </a:moveTo>
                <a:lnTo>
                  <a:pt x="1459402" y="517049"/>
                </a:lnTo>
                <a:lnTo>
                  <a:pt x="1160968" y="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5440056" y="1645894"/>
            <a:ext cx="1311889" cy="1136448"/>
          </a:xfrm>
          <a:custGeom>
            <a:avLst/>
            <a:gdLst/>
            <a:ahLst/>
            <a:cxnLst/>
            <a:rect l="l" t="t" r="r" b="b"/>
            <a:pathLst>
              <a:path w="596868" h="517048">
                <a:moveTo>
                  <a:pt x="596869" y="517049"/>
                </a:moveTo>
                <a:lnTo>
                  <a:pt x="596869" y="517049"/>
                </a:lnTo>
                <a:lnTo>
                  <a:pt x="298434" y="0"/>
                </a:lnTo>
                <a:lnTo>
                  <a:pt x="0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117211" y="2863519"/>
            <a:ext cx="2587867" cy="2210395"/>
          </a:xfrm>
          <a:custGeom>
            <a:avLst/>
            <a:gdLst/>
            <a:ahLst/>
            <a:cxnLst/>
            <a:rect l="l" t="t" r="r" b="b"/>
            <a:pathLst>
              <a:path w="1177398" h="1005660">
                <a:moveTo>
                  <a:pt x="580530" y="0"/>
                </a:moveTo>
                <a:lnTo>
                  <a:pt x="0" y="1005660"/>
                </a:lnTo>
                <a:lnTo>
                  <a:pt x="596961" y="1005660"/>
                </a:lnTo>
                <a:lnTo>
                  <a:pt x="1177399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79244" y="5460397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执行拖延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1952" y="3706273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责任推诿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61214" y="4305490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标准反复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6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制定5S时间表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617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建立样板区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643809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75366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2533951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725617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明确区域责任人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5617" y="1686081"/>
            <a:ext cx="3883378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划区责任制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 flipH="1">
            <a:off x="91010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可视化倒计时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 flipH="1">
            <a:off x="8441129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定点摄影对比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10009606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 flipH="1">
            <a:off x="1089974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 flipH="1">
            <a:off x="9119464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 flipH="1">
            <a:off x="7528879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红牌作战机制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 flipH="1">
            <a:off x="7642088" y="1686081"/>
            <a:ext cx="3822902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目视化看板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常见挑战与解决方案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734503" y="3094672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3" name="Freeform 33"/>
          <p:cNvSpPr/>
          <p:nvPr/>
        </p:nvSpPr>
        <p:spPr>
          <a:xfrm>
            <a:off x="844549" y="309447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4" name="Freeform 34"/>
          <p:cNvSpPr/>
          <p:nvPr/>
        </p:nvSpPr>
        <p:spPr>
          <a:xfrm>
            <a:off x="2624833" y="311352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9200820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6" name="Freeform 36"/>
          <p:cNvSpPr/>
          <p:nvPr/>
        </p:nvSpPr>
        <p:spPr>
          <a:xfrm>
            <a:off x="10086379" y="3094477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7" name="Freeform 37"/>
          <p:cNvSpPr/>
          <p:nvPr/>
        </p:nvSpPr>
        <p:spPr>
          <a:xfrm>
            <a:off x="10981103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25" y="2110894"/>
            <a:ext cx="3696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5S起源于日本丰田生产系统（TPS），是精益生产的基础工具之一，最初由日本制造业为提升现场效率而提出，后逐步发展为全球通用的管理方法。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7698" y="1650147"/>
            <a:ext cx="3679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管理哲学起源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3125" y="4426629"/>
            <a:ext cx="3724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5S的核心理念深受日本“工匠精神”影响，强调通过细节优化和环境秩序来减少浪费、提升效率，同时培养员工的职业素养。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9698" y="3965882"/>
            <a:ext cx="3707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文化背景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13397" y="2110894"/>
            <a:ext cx="3636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5S代表整理（Seiri）、整顿（Seiton）、清扫（Seiso）、清洁（Seiketsu）和素养（Shitsuke），五个日语单词的首字母缩写，分别对应不同的现场管理原则。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3397" y="1650147"/>
            <a:ext cx="3653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术语解释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3397" y="4426629"/>
            <a:ext cx="3608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20世纪80年代后，随着精益生产理念的普及，5S被欧美企业广泛采纳，并衍生出6S（增加安全）等变体，成为制造业和服务业的通用标准。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3397" y="3965882"/>
            <a:ext cx="3625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全球化推广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5S的定义与起源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298153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434792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6159720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6159720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4434792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808721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33649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08721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33649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811147" y="3680132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164" y="3086153"/>
            <a:ext cx="2274704" cy="547649"/>
          </a:xfrm>
          <a:custGeom>
            <a:avLst/>
            <a:gdLst/>
            <a:ahLst/>
            <a:cxnLst/>
            <a:rect l="l" t="t" r="r" b="b"/>
            <a:pathLst>
              <a:path w="2274704" h="547649">
                <a:moveTo>
                  <a:pt x="0" y="0"/>
                </a:moveTo>
                <a:lnTo>
                  <a:pt x="2274704" y="0"/>
                </a:lnTo>
                <a:lnTo>
                  <a:pt x="227470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2689587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>
            <a:off x="4982400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7275213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69164" y="3175310"/>
            <a:ext cx="2278380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整理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89587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整顿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82400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清扫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75213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清洁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568026" y="3086153"/>
            <a:ext cx="2260984" cy="547649"/>
          </a:xfrm>
          <a:custGeom>
            <a:avLst/>
            <a:gdLst/>
            <a:ahLst/>
            <a:cxnLst/>
            <a:rect l="l" t="t" r="r" b="b"/>
            <a:pathLst>
              <a:path w="2260984" h="547649">
                <a:moveTo>
                  <a:pt x="0" y="0"/>
                </a:moveTo>
                <a:lnTo>
                  <a:pt x="2260984" y="0"/>
                </a:lnTo>
                <a:lnTo>
                  <a:pt x="226098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568026" y="3175310"/>
            <a:ext cx="217677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素养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413355" y="2969916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6012786" y="2969916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rot="10800000">
            <a:off x="3719974" y="3630699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10800000">
            <a:off x="8305599" y="3630699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1506516" y="2037587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2049591" y="2037587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区分必要物与非必要物，清除现场不需要的物品。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21015" y="1585561"/>
            <a:ext cx="2334600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清除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40508" y="4726196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科学布局物品位置，实现30秒内快速取用。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50033" y="4274170"/>
            <a:ext cx="1781175" cy="3238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定位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1" name="Connector 21"/>
          <p:cNvCxnSpPr/>
          <p:nvPr/>
        </p:nvCxnSpPr>
        <p:spPr>
          <a:xfrm>
            <a:off x="6094845" y="2037587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2"/>
          <p:cNvSpPr txBox="1"/>
          <p:nvPr/>
        </p:nvSpPr>
        <p:spPr>
          <a:xfrm>
            <a:off x="6637920" y="2037587"/>
            <a:ext cx="2390775" cy="8667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建立清扫标准，保持设备设施无灰尘无污染。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09344" y="1585561"/>
            <a:ext cx="2247900" cy="3238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清洁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066936" y="4726196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制定可视化标准，形成制度化规范化管理。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038361" y="4274170"/>
            <a:ext cx="1781175" cy="3238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维持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16002" y="1585561"/>
            <a:ext cx="1828800" cy="2762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习惯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916002" y="2037587"/>
            <a:ext cx="18288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自律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16002" y="2470974"/>
            <a:ext cx="18288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369164" y="5834790"/>
            <a:ext cx="11459847" cy="621927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>
            <a:off x="818363" y="5916625"/>
            <a:ext cx="10565130" cy="4248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5S管理要点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5S的核心要素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2" name="Connector 32"/>
          <p:cNvCxnSpPr/>
          <p:nvPr/>
        </p:nvCxnSpPr>
        <p:spPr>
          <a:xfrm>
            <a:off x="8401261" y="3733279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AutoShape 33"/>
          <p:cNvSpPr/>
          <p:nvPr/>
        </p:nvSpPr>
        <p:spPr>
          <a:xfrm rot="10800000">
            <a:off x="8305599" y="459802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4" name="AutoShape 34"/>
          <p:cNvSpPr/>
          <p:nvPr/>
        </p:nvSpPr>
        <p:spPr>
          <a:xfrm>
            <a:off x="5792051" y="1651397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cxnSp>
        <p:nvCxnSpPr>
          <p:cNvPr id="35" name="Connector 35"/>
          <p:cNvCxnSpPr/>
          <p:nvPr/>
        </p:nvCxnSpPr>
        <p:spPr>
          <a:xfrm>
            <a:off x="3813014" y="3733279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AutoShape 36"/>
          <p:cNvSpPr/>
          <p:nvPr/>
        </p:nvSpPr>
        <p:spPr>
          <a:xfrm rot="10800000">
            <a:off x="3660374" y="441230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7" name="AutoShape 37"/>
          <p:cNvSpPr/>
          <p:nvPr/>
        </p:nvSpPr>
        <p:spPr>
          <a:xfrm>
            <a:off x="1192625" y="164773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>
            <a:off x="5900922" y="174748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9" name="Freeform 39"/>
          <p:cNvSpPr/>
          <p:nvPr/>
        </p:nvSpPr>
        <p:spPr>
          <a:xfrm>
            <a:off x="1301491" y="174748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0" name="Freeform 40"/>
          <p:cNvSpPr/>
          <p:nvPr/>
        </p:nvSpPr>
        <p:spPr>
          <a:xfrm>
            <a:off x="3775034" y="4521171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1" name="Freeform 41"/>
          <p:cNvSpPr/>
          <p:nvPr/>
        </p:nvSpPr>
        <p:spPr>
          <a:xfrm>
            <a:off x="8425246" y="470714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5S的目的与重要性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保障工作安全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5S管理强调工作场所的整洁和有序，通过消除安全隐患和危险源，降低事故发生的概率。例如，及时清理杂物和油污，确保通道畅通无阻，防止员工在操作过程中发生意外。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提升产品质量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5S管理有助于减少生产过程中的污染和错误，提高产品质量。通过保持工作环境的清洁和设备的良好状态，减少因环境因素导致的质量问题，提高产品的合格率和客户满意度。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提升工作效率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5S管理通过整理、整顿、清扫、清洁和素养五个步骤，优化工作环境，减少寻找物品的时间，从而提高工作效率。员工能够迅速找到所需物品，避免无效劳动和浪费时间，使工作流程更加顺畅高效。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降低运营成本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5S管理有助于塑造整洁、有序、高效的企业形象，提升企业的社会声誉和品牌价值。一个整洁有序的工作环境能够给客户留下良好的印象，增强客户对企业的信任感和忠诚度。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塑造企业形象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培养员工素养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5S管理不仅关注物质环境的改善，还注重员工素养的提升。通过长期的5S实践，员工能够养成良好的工作习惯和自律精神，提高个人素质和团队协作能力，为企业的发展奠定坚实的人才基础。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管理通过减少浪费、提高资源利用率和降低维修成本等方式，帮助企业降低运营成本。例如，通过整理和整顿，减少库存积压和闲置物品，降低库存成本；通过定期清扫和保养设备，延长设备使用寿命，减少维修费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5S的目的与重要性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5S实施步骤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整理的实施方法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8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9" name="AutoShape 9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2" name="Connector 12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TextBox 1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明确整理目标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区分必需品与非必需品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制定整理计划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确定整理活动的具体目标，例如减少库存、提高工作效率、优化工作场所布局等，以便有针对性地开展整理工作。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根据整理目标，制定详细的整理计划，包括整理的时间、人员分工、所需资源等，确保整理活动有序进行。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对工作场所内的所有物品进行分类，明确哪些是必需品，哪些是非必需品，为后续的清理和处置提供依据。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清理非必需品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302584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标识与定位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将非必需品进行清理，可以选择丢弃、回收、出售或移至其他地方存放等方式，确保工作场所只保留必需品。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65764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对整理后的必需品进行标识，明确其名称、数量、存放位置等信息，并为其设定固定的存放位置，方便后续管理和使用。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65764" y="4780608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定期检查与调整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65764" y="5298231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定期对整理后的工作场所进行检查，根据实际情况对物品的存放位置、标识等进行调整，确保整理成果得到持续保持。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1F1F1F"/>
      </a:dk1>
      <a:lt1>
        <a:srgbClr val="F7F7F7"/>
      </a:lt1>
      <a:dk2>
        <a:srgbClr val="1F1F1F"/>
      </a:dk2>
      <a:lt2>
        <a:srgbClr val="CEDFEF"/>
      </a:lt2>
      <a:accent1>
        <a:srgbClr val="6EA8D0"/>
      </a:accent1>
      <a:accent2>
        <a:srgbClr val="6EA8D0"/>
      </a:accent2>
      <a:accent3>
        <a:srgbClr val="3C7DA9"/>
      </a:accent3>
      <a:accent4>
        <a:srgbClr val="5194C3"/>
      </a:accent4>
      <a:accent5>
        <a:srgbClr val="78C2D1"/>
      </a:accent5>
      <a:accent6>
        <a:srgbClr val="4289C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5948</Words>
  <Application>WPS 演示</Application>
  <PresentationFormat>宽屏</PresentationFormat>
  <Paragraphs>690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6" baseType="lpstr">
      <vt:lpstr>Arial</vt:lpstr>
      <vt:lpstr>宋体</vt:lpstr>
      <vt:lpstr>Wingdings</vt:lpstr>
      <vt:lpstr>Noto Sans SC</vt:lpstr>
      <vt:lpstr>Thonburi</vt:lpstr>
      <vt:lpstr>宋体</vt:lpstr>
      <vt:lpstr>宋体-简</vt:lpstr>
      <vt:lpstr>微软雅黑</vt:lpstr>
      <vt:lpstr>汉仪旗黑</vt:lpstr>
      <vt:lpstr>Arial Unicode MS</vt:lpstr>
      <vt:lpstr>等线 Light</vt:lpstr>
      <vt:lpstr>苹方-简</vt:lpstr>
      <vt:lpstr>等线</vt:lpstr>
      <vt:lpstr>Calibri</vt:lpstr>
      <vt:lpstr>Helvetica Neue</vt:lpstr>
      <vt:lpstr>Helvetica</vt:lpstr>
      <vt:lpstr>Helvetica</vt:lpstr>
      <vt:lpstr>Noto Sans SC</vt:lpstr>
      <vt:lpstr>Eras Medium ITC</vt:lpstr>
      <vt:lpstr>儷宋 Pro</vt:lpstr>
      <vt:lpstr>Eras Light ITC</vt:lpstr>
      <vt:lpstr>微软雅黑</vt:lpstr>
      <vt:lpstr>Segoe UI</vt:lpstr>
      <vt:lpstr>Office 主题​​</vt:lpstr>
      <vt:lpstr>2_Office 主题</vt:lpstr>
      <vt:lpstr>供应商质量管理体系搭建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王新民</cp:lastModifiedBy>
  <cp:revision>3</cp:revision>
  <dcterms:created xsi:type="dcterms:W3CDTF">2026-03-31T15:29:18Z</dcterms:created>
  <dcterms:modified xsi:type="dcterms:W3CDTF">2026-03-31T15:29:18Z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f778af5ba703476b9a51e6b1c5fe2510_1774970884_19a338b125cc3910aba3477a0ecda765","ReservedCode1":"a2424c7b0794748c8df106092bbe2db452caf75379587050f6ef9d26529fedd2","ContentPropagator":"001191110000802100433B10001","PropagateID":"f778af5ba703476b9a51e6b1c5fe2510_1774970884_19a338b125cc3910aba3477a0ecda765","ReservedCode2":"a2424c7b0794748c8df106092bbe2db452caf75379587050f6ef9d26529fedd2"}</vt:lpwstr>
  </property>
  <property fmtid="{D5CDD505-2E9C-101B-9397-08002B2CF9AE}" pid="3" name="ICV">
    <vt:lpwstr>4A3DC393569AD4154EE8CB69D48C60DF_42</vt:lpwstr>
  </property>
  <property fmtid="{D5CDD505-2E9C-101B-9397-08002B2CF9AE}" pid="4" name="KSOProductBuildVer">
    <vt:lpwstr>2052-12.1.23155.23155</vt:lpwstr>
  </property>
</Properties>
</file>