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9436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6868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097280" y="1371600"/>
            <a:ext cx="9875520" cy="438912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365760" tIns="457200"/>
          <a:lstStyle/>
          <a:p>
            <a:pPr algn="ctr">
              <a:defRPr sz="4400" b="1">
                <a:solidFill>
                  <a:srgbClr val="0EA5E9"/>
                </a:solidFill>
              </a:defRPr>
            </a:pPr>
            <a:r>
              <a:t>PFMEA 七步法</a:t>
            </a:r>
          </a:p>
          <a:p>
            <a:pPr>
              <a:defRPr sz="3200">
                <a:solidFill>
                  <a:srgbClr val="1E293B"/>
                </a:solidFill>
              </a:defRPr>
            </a:pPr>
            <a:r>
              <a:t>与控制计划联动实战培训</a:t>
            </a:r>
          </a:p>
          <a:p>
            <a:pPr>
              <a:defRPr sz="1800">
                <a:solidFill>
                  <a:srgbClr val="64748B"/>
                </a:solidFill>
              </a:defRPr>
            </a:pPr>
            <a:r>
              <a:t>AIAG-VDA 过程 FMEA · 让风险分析在产线「活」起来</a:t>
            </a:r>
          </a:p>
          <a:p>
            <a:pPr>
              <a:defRPr sz="14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4114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64748B"/>
                </a:solidFill>
              </a:defRPr>
            </a:pPr>
            <a:r>
              <a:t>知识编号 8.3.1 · PFMEA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风险分析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AP 取代「唯 RPN 论」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S / O / D 与 AP（示意）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/>
                <a:gridCol w="3749040"/>
                <a:gridCol w="374904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维度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问什么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评分要点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S 严重度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对客户/下道影响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安全/法规/停线 → 高 S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O 发生度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原因在多大概率出现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历史数据、预防控制成熟度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D 探测度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失效流出前被发现的难度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探测手段、自动停线等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行动优先级 H/M/L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高 AP 必须有措施并进 CP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PFMEA 七步法实战培训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预防 vs 探测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预防（P）：防错、参数锁定、SPC、校准——优先于探测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探测（D）：计量检验、100% 功能测试、视觉 AI——必要时加严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误区：探测越多越好——成本高、滞后，且不能消除原因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优化措施须写清：内容、Owner、目标日期、验证方法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措施完成后必须重新评估 S/O/D，证明 AP 已降低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PFMEA 七步法实战培训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PFMEA → CP 联动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与资料库 CP 课件配套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字段映射（PFMEA → 控制计划）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3560"/>
                <a:gridCol w="562356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CP 栏目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来自 PFMEA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过程/特性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过程步骤与功能要求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规格/公差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功能分析输出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评价/测量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探测控制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样本/频率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基于 AP 与产能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控制方法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预防 + 探测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反应计划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对应 FE 的停线/隔离/通知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PFMEA 七步法实战培训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联动铁律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PFMEA 更新 → 必须评审 CP（48h 内或按 ECN 流程）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CP 变更 → 回溯 PFMEA 是否仍充分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AP=H 项：CP 中不可缺行，频率不得弱于 PFMEA 推荐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特殊特性：DFMEA→PFMEA→CP 符号传递一致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Layered Audit：抽查 PFMEA 措施是否在产线执行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PFMEA 七步法实战培训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Living PFMEA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量产谁维护？何时更新？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触发事件与 PFMEA 动作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3560"/>
                <a:gridCol w="562356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触发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动作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新工艺/新设备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全新或重大修订 PFMEA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4M 变更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评审更新（人机料法）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重大客诉/召回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针对性再分析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年度体系评审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验证措施有效性、关闭过期项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重复不良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根因回溯 FC，更新预防/探测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PFMEA 七步法实战培训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跨职能团队（最小配置）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2560320"/>
            <a:ext cx="196596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工艺/制造工程</a:t>
            </a:r>
          </a:p>
        </p:txBody>
      </p:sp>
      <p:sp>
        <p:nvSpPr>
          <p:cNvPr id="4" name="Right Arrow 3"/>
          <p:cNvSpPr/>
          <p:nvPr/>
        </p:nvSpPr>
        <p:spPr>
          <a:xfrm>
            <a:off x="254203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2651760" y="2560320"/>
            <a:ext cx="196596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生产/班组长</a:t>
            </a:r>
          </a:p>
        </p:txBody>
      </p:sp>
      <p:sp>
        <p:nvSpPr>
          <p:cNvPr id="6" name="Right Arrow 5"/>
          <p:cNvSpPr/>
          <p:nvPr/>
        </p:nvSpPr>
        <p:spPr>
          <a:xfrm>
            <a:off x="4645151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4754879" y="2560320"/>
            <a:ext cx="196596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设备/ME</a:t>
            </a:r>
          </a:p>
        </p:txBody>
      </p:sp>
      <p:sp>
        <p:nvSpPr>
          <p:cNvPr id="8" name="Right Arrow 7"/>
          <p:cNvSpPr/>
          <p:nvPr/>
        </p:nvSpPr>
        <p:spPr>
          <a:xfrm>
            <a:off x="6748271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6857999" y="2560320"/>
            <a:ext cx="196596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质量/QE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885139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8961119" y="2560320"/>
            <a:ext cx="196596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项目/顾客代表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PFMEA 七步法实战培训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常见误区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审核高频不符合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培训目标</a:t>
            </a:r>
          </a:p>
          <a:p>
            <a:pPr>
              <a:defRPr sz="1400">
                <a:solidFill>
                  <a:srgbClr val="E0F2FE"/>
                </a:solidFill>
              </a:defRPr>
            </a:pPr>
            <a:r>
              <a:t>学完后应能回答：风险识别了吗？措施进 CP 了吗？变更更新了吗？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理解 PFMEA 在 APQP / IATF 16949 中的定位与常见失效根因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掌握 AIAG-VDA 七步法各步输出与跨职能团队职责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能建立 FM→FE→FC 失效链并完成 S/O/D 与 AP 优先级判定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区分预防与探测控制，并将高风险项映射到控制计划（CP）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建立 Living PFMEA 触发条件与 4M 变更评审机制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PFMEA 七步法实战培训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误区与对策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3560"/>
                <a:gridCol w="562356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误区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对策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质量部一人填表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跨职能签字、现场验证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唯 RPN 排序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采用 AP，结合 FE 红线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PFMEA 与 CP 脱节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映射表 + ECN 联动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项目结束即冻结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指定过程 Owner 维护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措施无验证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优化后重评 + 数据证据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PFMEA 七步法实战培训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实施检查清单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七步输出齐全：边界图、结构树、失效链、AP 清单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AP=H 项 100% 有措施、Owner、日期、验证记录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CP 与 PFMEA 版本交叉引用一致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4M 变更流程含 PFMEA 评审节点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试产/量产 Layered Audit 含 PFMEA 措施抽查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PFMEA 七步法实战培训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PFMEA 三问——闭环是否完整</a:t>
            </a:r>
          </a:p>
        </p:txBody>
      </p:sp>
      <p:sp>
        <p:nvSpPr>
          <p:cNvPr id="3" name="Oval 2"/>
          <p:cNvSpPr/>
          <p:nvPr/>
        </p:nvSpPr>
        <p:spPr>
          <a:xfrm>
            <a:off x="1371600" y="2011680"/>
            <a:ext cx="1005840" cy="1005840"/>
          </a:xfrm>
          <a:prstGeom prst="ellipse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/>
            </a:pPr>
            <a:r>
              <a:t>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3063240"/>
            <a:ext cx="11887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solidFill>
                  <a:srgbClr val="1E293B"/>
                </a:solidFill>
              </a:defRPr>
            </a:pPr>
            <a:r>
              <a:t>识别了吗？</a:t>
            </a:r>
          </a:p>
        </p:txBody>
      </p:sp>
      <p:sp>
        <p:nvSpPr>
          <p:cNvPr id="5" name="Oval 4"/>
          <p:cNvSpPr/>
          <p:nvPr/>
        </p:nvSpPr>
        <p:spPr>
          <a:xfrm>
            <a:off x="5029200" y="2011680"/>
            <a:ext cx="1005840" cy="1005840"/>
          </a:xfrm>
          <a:prstGeom prst="ellipse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/>
            </a:pPr>
            <a:r>
              <a:t>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37760" y="3063240"/>
            <a:ext cx="11887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solidFill>
                  <a:srgbClr val="1E293B"/>
                </a:solidFill>
              </a:defRPr>
            </a:pPr>
            <a:r>
              <a:t>进 CP 了吗？</a:t>
            </a:r>
          </a:p>
        </p:txBody>
      </p:sp>
      <p:sp>
        <p:nvSpPr>
          <p:cNvPr id="7" name="Oval 6"/>
          <p:cNvSpPr/>
          <p:nvPr/>
        </p:nvSpPr>
        <p:spPr>
          <a:xfrm>
            <a:off x="8686800" y="2011680"/>
            <a:ext cx="1005840" cy="1005840"/>
          </a:xfrm>
          <a:prstGeom prst="ellipse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/>
            </a:pPr>
            <a:r>
              <a:t>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95360" y="3063240"/>
            <a:ext cx="11887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solidFill>
                  <a:srgbClr val="1E293B"/>
                </a:solidFill>
              </a:defRPr>
            </a:pPr>
            <a:r>
              <a:t>变更更新了吗？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097280" y="4114800"/>
            <a:ext cx="9875520" cy="1645920"/>
          </a:xfrm>
          <a:prstGeom prst="roundRect">
            <a:avLst/>
          </a:prstGeom>
          <a:solidFill>
            <a:srgbClr val="FFF7ED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小结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PFMEA 七步法是结构化思考过程——从结构到功能到失效到风险到优化，再到 CP 落地，才是 APQP 文件包的「过程风险中枢」。</a:t>
            </a:r>
            <a:br/>
            <a:r>
              <a:t>建议：选一条产线工序，2 周完成「PFMEA 一行 → CP 一行 → 现场验证」试点。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卓越质量智库 · 配套 CP 课件 id=37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828800" y="2560320"/>
            <a:ext cx="850392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0EA5E9"/>
                </a:solidFill>
              </a:defRPr>
            </a:pPr>
            <a:r>
              <a:t>Q &amp; 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3840480"/>
            <a:ext cx="85039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64748B"/>
                </a:solidFill>
              </a:defRPr>
            </a:pPr>
            <a:r>
              <a:t>配套智库文章：PFMEA 七步法与控制计划联动 · 知识编号 8.3.1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16586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52144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138428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24712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2194560" y="1234440"/>
            <a:ext cx="777240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920" y="1691640"/>
            <a:ext cx="2902784" cy="12344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60320" y="3063240"/>
            <a:ext cx="70408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600" b="1">
                <a:solidFill>
                  <a:srgbClr val="1E293B"/>
                </a:solidFill>
              </a:defRPr>
            </a:pPr>
            <a:r>
              <a:t>感谢聆听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0" y="3886200"/>
            <a:ext cx="70408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0" y="4434840"/>
            <a:ext cx="70408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pic>
        <p:nvPicPr>
          <p:cNvPr id="11" name="Picture 10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PFMEA 为何经常「失效」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表格有了，风险仍在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案例：机加工段二方审核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❌ 审核发现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RPN 最高三项，CP 无对应探测/预防</a:t>
            </a:r>
            <a:br/>
            <a:r>
              <a:t>• 现场 SOP 与 PFMEA 推荐不一致</a:t>
            </a:r>
            <a:br/>
            <a:r>
              <a:t>• PFMEA 2019 版，2024 已换型未更新</a:t>
            </a:r>
            <a:br/>
            <a:r>
              <a:t>• AP=H 项无责任人、无完成日期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✅ 价值链条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识别过程风险 → 选择控制方式</a:t>
            </a:r>
            <a:br/>
            <a:r>
              <a:t>→ 写入 CP/SOP → 现场执行</a:t>
            </a:r>
            <a:br/>
            <a:r>
              <a:t>→ 随 4M 变更更新</a:t>
            </a:r>
            <a:br/>
            <a:r>
              <a:t>PFMEA 不是 Excel 技巧，是结构化思考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PFMEA 七步法实战培训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七步法总览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AIAG-VDA 7-Step Approach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PFMEA 七步法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/>
                <a:gridCol w="3749040"/>
                <a:gridCol w="374904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步骤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名称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关键输出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1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规划与准备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范围、团队、边界图、历史问题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结构分析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过程步骤、4M 要素、过程项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3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功能分析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各步骤功能与要求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失效分析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失效模式 FM、影响 FE、原因 FC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5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风险分析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S/O/D 评分、AP 行动优先级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优化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预防/探测措施、责任人、目标日期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7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结果文件化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PFMEA 报告、与 CP/作业文件链接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PFMEA 七步法实战培训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Step 1～2：规划、结构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规划：明确 PFMEA 边界（从哪道工序到哪道工序）、跨职能团队、顾客/法规输入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历史问题：保修、投诉、报废、重复不良——优先进入失效分析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结构：以过程步骤为主轴（非旧版每工序散表）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4M 关联：人、机、料、法（环可并入）挂到各步骤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边界图：与供方/客户过程接口清晰，避免「范围漏项」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PFMEA 七步法实战培训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失效链演算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拧紧工序 FM→FE→FC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案例：OP40 螺栓拧紧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失效链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功能：M8 螺栓扭矩合格</a:t>
            </a:r>
            <a:br/>
            <a:r>
              <a:t>FM：扭矩不足</a:t>
            </a:r>
            <a:br/>
            <a:r>
              <a:t>FE：客户现场座椅松动（S=8）</a:t>
            </a:r>
            <a:br/>
            <a:r>
              <a:t>FC：扭矩枪失准、漏拧（O=4）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措施方向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预防 P：扭矩枪 daily check、防漏拧传感器</a:t>
            </a:r>
            <a:br/>
            <a:r>
              <a:t>探测 D：扭矩+角度曲线 100% 记录</a:t>
            </a:r>
            <a:br/>
            <a:r>
              <a:t>优化后重评 S/O/D，确认 AP 降低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PFMEA 七步法实战培训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