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83" r:id="rId3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273" r:id="rId32"/>
  </p:sldIdLst>
  <p:sldSz cx="12192000" cy="6858000"/>
  <p:notesSz cx="6858000" cy="9144000"/>
  <p:embeddedFontLst>
    <p:embeddedFont>
      <p:font typeface="宋体" pitchFamily="2" charset="-122"/>
      <p:regular r:id="rId38"/>
    </p:embeddedFont>
    <p:embeddedFont>
      <p:font typeface="Eras Medium ITC" panose="020B0602030504020804" pitchFamily="2" charset="0"/>
      <p:regular r:id="rId39"/>
    </p:embeddedFont>
    <p:embeddedFont>
      <p:font typeface="微软雅黑" pitchFamily="2" charset="-122"/>
      <p:regular r:id="rId40"/>
    </p:embeddedFont>
    <p:embeddedFont>
      <p:font typeface="STXinwei" panose="02010800040101010101" pitchFamily="2" charset="-122"/>
      <p:regular r:id="rId41"/>
    </p:embeddedFont>
    <p:embeddedFont>
      <p:font typeface="微软雅黑"/>
      <p:regular r:id="rId42"/>
    </p:embeddedFont>
    <p:embeddedFont>
      <p:font typeface="宋体" charset="0"/>
      <p:regular r:id="rId43"/>
    </p:embeddedFont>
    <p:embeddedFont>
      <p:font typeface="Eras Light ITC" panose="020B0402030504020804" pitchFamily="2" charset="0"/>
      <p:regular r:id="rId44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90204" pitchFamily="34" charset="0"/>
      <a:buNone/>
      <a:defRPr b="0" i="0" u="none" kern="1200" baseline="0">
        <a:solidFill>
          <a:schemeClr val="tx1"/>
        </a:solidFill>
        <a:latin typeface="Eras Medium ITC" panose="020B0602030504020804" pitchFamily="2" charset="0"/>
        <a:ea typeface="微软雅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05" userDrawn="1">
          <p15:clr>
            <a:srgbClr val="A4A3A4"/>
          </p15:clr>
        </p15:guide>
        <p15:guide id="4" pos="665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_1679281038" initials="W" lastIdx="0" clrIdx="0"/>
  <p:cmAuthor id="2" name="123" initials="1" lastIdx="0" clrIdx="1"/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82D"/>
    <a:srgbClr val="E61E0F"/>
    <a:srgbClr val="FF8900"/>
    <a:srgbClr val="F03C0A"/>
    <a:srgbClr val="0079C2"/>
    <a:srgbClr val="007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howGuides="1">
      <p:cViewPr varScale="1">
        <p:scale>
          <a:sx n="116" d="100"/>
          <a:sy n="116" d="100"/>
        </p:scale>
        <p:origin x="600" y="192"/>
      </p:cViewPr>
      <p:guideLst>
        <p:guide orient="horz" pos="2201"/>
        <p:guide pos="3840"/>
        <p:guide pos="1005"/>
        <p:guide pos="66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Eras Medium ITC" panose="020B0602030504020804" pitchFamily="2" charset="0"/>
                <a:ea typeface="微软雅黑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099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eaLnBrk="1" fontAlgn="base" hangingPunct="1"/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  <p:sp>
        <p:nvSpPr>
          <p:cNvPr id="4103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2" charset="0"/>
                <a:ea typeface="宋体" pitchFamily="2" charset="-122"/>
                <a:cs typeface="+mn-cs"/>
              </a:rPr>
            </a:fld>
            <a:endParaRPr lang="zh-CN" altLang="en-US" sz="1200" strike="noStrike" noProof="1">
              <a:latin typeface="Calibri" panose="020F0502020204030204" pitchFamily="2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>
                <a:latin typeface="Eras Medium ITC" panose="020B0602030504020804" pitchFamily="2" charset="0"/>
                <a:ea typeface="微软雅黑" pitchFamily="2" charset="-122"/>
                <a:cs typeface="+mn-cs"/>
              </a:rPr>
              <a:t> </a:t>
            </a:r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7595" y="153035"/>
            <a:ext cx="771525" cy="3282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8686800" y="-1371600"/>
            <a:ext cx="5029200" cy="5029200"/>
          </a:xfrm>
          <a:prstGeom prst="ellipse">
            <a:avLst/>
          </a:prstGeom>
          <a:solidFill>
            <a:srgbClr val="2B7A78">
              <a:alpha val="8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Shape 4"/>
          <p:cNvSpPr/>
          <p:nvPr/>
        </p:nvSpPr>
        <p:spPr>
          <a:xfrm>
            <a:off x="9326880" y="-731520"/>
            <a:ext cx="3657600" cy="3657600"/>
          </a:xfrm>
          <a:prstGeom prst="ellipse">
            <a:avLst/>
          </a:prstGeom>
          <a:solidFill>
            <a:srgbClr val="2B7A78">
              <a:alpha val="5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" name="Shape 0"/>
          <p:cNvSpPr/>
          <p:nvPr/>
        </p:nvSpPr>
        <p:spPr>
          <a:xfrm>
            <a:off x="0" y="0"/>
            <a:ext cx="12188952" cy="36576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Shape 1"/>
          <p:cNvSpPr/>
          <p:nvPr/>
        </p:nvSpPr>
        <p:spPr>
          <a:xfrm>
            <a:off x="548640" y="1097280"/>
            <a:ext cx="54864" cy="3474720"/>
          </a:xfrm>
          <a:prstGeom prst="rect">
            <a:avLst/>
          </a:prstGeom>
          <a:solidFill>
            <a:srgbClr val="2B7A78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Shape 2"/>
          <p:cNvSpPr/>
          <p:nvPr/>
        </p:nvSpPr>
        <p:spPr>
          <a:xfrm>
            <a:off x="548640" y="1097280"/>
            <a:ext cx="54864" cy="731520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Shape 5"/>
          <p:cNvSpPr/>
          <p:nvPr/>
        </p:nvSpPr>
        <p:spPr>
          <a:xfrm>
            <a:off x="10515600" y="5303520"/>
            <a:ext cx="457200" cy="457200"/>
          </a:xfrm>
          <a:prstGeom prst="ellipse">
            <a:avLst/>
          </a:prstGeom>
          <a:solidFill>
            <a:srgbClr val="2B7A78">
              <a:alpha val="2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/>
          <p:cNvSpPr/>
          <p:nvPr/>
        </p:nvSpPr>
        <p:spPr>
          <a:xfrm>
            <a:off x="11155680" y="5669280"/>
            <a:ext cx="274320" cy="274320"/>
          </a:xfrm>
          <a:prstGeom prst="ellipse">
            <a:avLst/>
          </a:prstGeom>
          <a:solidFill>
            <a:srgbClr val="FFB347">
              <a:alpha val="40000"/>
            </a:srgb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/>
          <p:cNvSpPr/>
          <p:nvPr/>
        </p:nvSpPr>
        <p:spPr>
          <a:xfrm>
            <a:off x="868680" y="1280160"/>
            <a:ext cx="7772400" cy="11887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1A1A2E"/>
                </a:solidFill>
                <a:latin typeface="Arial Black" panose="020B0A04020102020204" pitchFamily="34" charset="0"/>
                <a:ea typeface="Arial Black" panose="020B0A04020102020204" pitchFamily="34" charset="-122"/>
                <a:cs typeface="Arial Black" panose="020B0A04020102020204" pitchFamily="34" charset="-120"/>
              </a:rPr>
              <a:t>深度解读QC七大工具 · 柏拉图</a:t>
            </a:r>
            <a:endParaRPr lang="en-US" sz="4000" b="1" dirty="0">
              <a:solidFill>
                <a:srgbClr val="1A1A2E"/>
              </a:solidFill>
              <a:latin typeface="Arial Black" panose="020B0A04020102020204" pitchFamily="34" charset="0"/>
              <a:ea typeface="Arial Black" panose="020B0A04020102020204" pitchFamily="34" charset="-122"/>
              <a:cs typeface="Arial Black" panose="020B0A04020102020204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68680" y="2423160"/>
            <a:ext cx="777240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400" dirty="0"/>
          </a:p>
          <a:p>
            <a:r>
              <a:rPr lang="en-US" b="1" dirty="0">
                <a:solidFill>
                  <a:srgbClr val="2B7A78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  <a:sym typeface="+mn-ea"/>
              </a:rPr>
              <a:t>用20%的精力解决80%的问题</a:t>
            </a:r>
            <a:endParaRPr lang="en-US" b="1" dirty="0">
              <a:solidFill>
                <a:srgbClr val="2B7A78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  <a:p/>
        </p:txBody>
      </p:sp>
      <p:sp>
        <p:nvSpPr>
          <p:cNvPr id="11" name="Shape 9"/>
          <p:cNvSpPr/>
          <p:nvPr/>
        </p:nvSpPr>
        <p:spPr>
          <a:xfrm>
            <a:off x="868680" y="3154680"/>
            <a:ext cx="1828800" cy="32004"/>
          </a:xfrm>
          <a:prstGeom prst="rect">
            <a:avLst/>
          </a:prstGeom>
          <a:solidFill>
            <a:srgbClr val="FFB34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/>
          <p:cNvSpPr/>
          <p:nvPr/>
        </p:nvSpPr>
        <p:spPr>
          <a:xfrm>
            <a:off x="868680" y="3383280"/>
            <a:ext cx="77724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A1A2E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  |  内部资料</a:t>
            </a:r>
            <a:endParaRPr lang="zh-CN" altLang="en-US" sz="1600" dirty="0">
              <a:solidFill>
                <a:srgbClr val="666666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68680" y="3840480"/>
            <a:ext cx="2743200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999999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2026年5月</a:t>
            </a:r>
            <a:endParaRPr lang="en-US" sz="1300" dirty="0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35640" y="2194560"/>
            <a:ext cx="320040" cy="320040"/>
          </a:xfrm>
          <a:prstGeom prst="rect">
            <a:avLst/>
          </a:prstGeom>
        </p:spPr>
      </p:pic>
      <p:sp>
        <p:nvSpPr>
          <p:cNvPr id="23" name="Shape 16"/>
          <p:cNvSpPr/>
          <p:nvPr/>
        </p:nvSpPr>
        <p:spPr>
          <a:xfrm>
            <a:off x="0" y="6309360"/>
            <a:ext cx="12188952" cy="548640"/>
          </a:xfrm>
          <a:prstGeom prst="rect">
            <a:avLst/>
          </a:prstGeom>
          <a:solidFill>
            <a:srgbClr val="4974B7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4" name="Text 17"/>
          <p:cNvSpPr/>
          <p:nvPr/>
        </p:nvSpPr>
        <p:spPr>
          <a:xfrm>
            <a:off x="548640" y="6327648"/>
            <a:ext cx="10972800" cy="5029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卓越质量智库</a:t>
            </a:r>
            <a:r>
              <a:rPr lang="en-US" altLang="zh-CN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 </a:t>
            </a:r>
            <a:r>
              <a:rPr lang="en-US" altLang="zh-CN" sz="1000" dirty="0" err="1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www.zhiliangclub.com</a:t>
            </a:r>
            <a:r>
              <a:rPr lang="zh-CN" altLang="en-US" sz="1000" dirty="0">
                <a:solidFill>
                  <a:srgbClr val="FFFFFF"/>
                </a:solidFill>
                <a:latin typeface="Calibri" panose="020F0502020204030204" pitchFamily="2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altLang="zh-CN" sz="1000" dirty="0">
              <a:solidFill>
                <a:srgbClr val="FFFFFF"/>
              </a:solidFill>
              <a:latin typeface="Calibri" panose="020F0502020204030204" pitchFamily="2" charset="0"/>
              <a:ea typeface="Calibri" panose="020F0502020204030204" pitchFamily="34" charset="-122"/>
              <a:cs typeface="Calibri" panose="020F0502020204030204" pitchFamily="34" charset="-12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32104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632" y="1719072"/>
            <a:ext cx="585216" cy="585216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9509760" y="155448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352" y="1719072"/>
            <a:ext cx="585216" cy="585216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832104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632" y="2907792"/>
            <a:ext cx="585216" cy="585216"/>
          </a:xfrm>
          <a:prstGeom prst="rect">
            <a:avLst/>
          </a:prstGeom>
        </p:spPr>
      </p:pic>
      <p:sp>
        <p:nvSpPr>
          <p:cNvPr id="20" name="Shape 15"/>
          <p:cNvSpPr/>
          <p:nvPr/>
        </p:nvSpPr>
        <p:spPr>
          <a:xfrm>
            <a:off x="9509760" y="2743200"/>
            <a:ext cx="914400" cy="914400"/>
          </a:xfrm>
          <a:prstGeom prst="roundRect">
            <a:avLst>
              <a:gd name="adj" fmla="val 12000"/>
            </a:avLst>
          </a:prstGeom>
          <a:solidFill>
            <a:srgbClr val="F0F8F8"/>
          </a:solidFill>
          <a:effectLst>
            <a:outerShdw blurRad="101600" dist="381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352" y="2907792"/>
            <a:ext cx="585216" cy="58521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solidFill>
                  <a:schemeClr val="bg1"/>
                </a:solidFill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solidFill>
                <a:schemeClr val="bg1"/>
              </a:solidFill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5615" y="5972810"/>
            <a:ext cx="22225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/>
              <a:t>知识编号：05.02.0</a:t>
            </a:r>
            <a:r>
              <a:rPr kumimoji="1" lang="en-US" altLang="zh-CN" sz="1400" dirty="0"/>
              <a:t>4</a:t>
            </a:r>
            <a:endParaRPr kumimoji="1" lang="en-US" altLang="zh-CN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2.2 柏拉图绘制6步法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9728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1  收集数据 — 确定分析周期，收集各不良数据</a:t>
            </a:r>
          </a:p>
          <a:p>
            <a:pPr>
              <a:spcAft>
                <a:spcPts val="6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2  排序 — 按频次从高到低排列，计算百分比</a:t>
            </a:r>
          </a:p>
          <a:p>
            <a:pPr>
              <a:spcAft>
                <a:spcPts val="6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3  画柱状图 — X轴=原因类别，左Y轴=频次</a:t>
            </a:r>
          </a:p>
          <a:p>
            <a:pPr>
              <a:spcAft>
                <a:spcPts val="6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4  画累计折线 — 右Y轴=累计百分比（0%-100%）</a:t>
            </a:r>
          </a:p>
          <a:p>
            <a:pPr>
              <a:spcAft>
                <a:spcPts val="6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5  画80%基准线 — 区分关键少数与次要多数</a:t>
            </a:r>
          </a:p>
          <a:p>
            <a:pPr>
              <a:spcAft>
                <a:spcPts val="6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Step 6  分析 — 基准线左侧=优先改善项目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10/28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2.3 柏拉图数据计算示例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项目百分比 = (该项目频次 / 总频次) × 100%</a:t>
            </a:r>
          </a:p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累计百分比 = (前面所有项目频次之和 / 总频次) × 100%</a:t>
            </a:r>
          </a:p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示例：总不良数 = 500件</a:t>
            </a:r>
          </a:p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类别    频次     百分比    累计百分比</a:t>
            </a:r>
          </a:p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A        200      40.0%     40.0%</a:t>
            </a:r>
          </a:p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B        150      30.0%     70.0%</a:t>
            </a:r>
          </a:p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C        80       16.0%     86.0%  ← 80%线</a:t>
            </a:r>
          </a:p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D        40        8.0%     94.0%</a:t>
            </a:r>
          </a:p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E        30        6.0%    100.0%</a:t>
            </a:r>
          </a:p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关键少数：A+B+C=430件，占86%</a:t>
            </a:r>
          </a:p>
          <a:p>
            <a:pPr>
              <a:spcAft>
                <a:spcPts val="1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→ 优先改善这三类即可解决86%的问题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11/28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第三章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柏拉图的实战应用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12/28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3.1 经典用例：电子厂不良品分析</a:t>
            </a:r>
          </a:p>
        </p:txBody>
      </p:sp>
      <p:pic>
        <p:nvPicPr>
          <p:cNvPr id="3" name="Picture 2" descr="pareto_exampl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13/28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3.2 服务业 — 酒店客户投诉分析</a:t>
            </a:r>
          </a:p>
        </p:txBody>
      </p:sp>
      <p:pic>
        <p:nvPicPr>
          <p:cNvPr id="3" name="Picture 2" descr="pareto_hotel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6217920"/>
            <a:ext cx="91440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0071BB"/>
                </a:solidFill>
                <a:latin typeface="微软雅黑"/>
              </a:defRPr>
            </a:pPr>
            <a:r>
              <a:t>结论：清洁+前台+空调=175件，占74.5%</a:t>
            </a:r>
          </a:p>
          <a:p>
            <a:pPr>
              <a:spcAft>
                <a:spcPts val="200"/>
              </a:spcAft>
              <a:defRPr sz="1600">
                <a:solidFill>
                  <a:srgbClr val="0071BB"/>
                </a:solidFill>
                <a:latin typeface="微软雅黑"/>
              </a:defRPr>
            </a:pPr>
            <a:r>
              <a:t>→ 解决前三大投诉即可大幅提升满意度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14/28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3.3 质量成本柏拉图分析</a:t>
            </a:r>
          </a:p>
        </p:txBody>
      </p:sp>
      <p:pic>
        <p:nvPicPr>
          <p:cNvPr id="3" name="Picture 2" descr="pareto_cost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6217920"/>
            <a:ext cx="91440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0071BB"/>
                </a:solidFill>
                <a:latin typeface="微软雅黑"/>
              </a:defRPr>
            </a:pPr>
            <a:r>
              <a:t>结论：故障成本（内部+外部）=530万元，占73.6%</a:t>
            </a:r>
          </a:p>
          <a:p>
            <a:pPr>
              <a:spcAft>
                <a:spcPts val="200"/>
              </a:spcAft>
              <a:defRPr sz="1600">
                <a:solidFill>
                  <a:srgbClr val="0071BB"/>
                </a:solidFill>
                <a:latin typeface="微软雅黑"/>
              </a:defRPr>
            </a:pPr>
            <a:r>
              <a:t>→ 增加预防成本投入，从源头减少故障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15/28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第四章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柏拉图的常见误区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16/28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误区1-3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误区1：类别过多，丧失聚焦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× 把20多个不良原因都画在一张图里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保留5-8个主要类别，其余合并为"其他"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误区2：柏拉图不是"一次性的"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× 改善前画了一张后就再也不看了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改善后重新收集数据、画新的柏拉图对比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误区3：只关注前几项，忽略系统原因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× 只改善排名第一的项目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关键少数优先，次要多数有计划跟进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同时分析"为什么这些问题反复出现"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17/28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误区4-5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误区4：数据分层不够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× 把所有不良数据混在一起分析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按产线、班次、产品型号分别画柏拉图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不同分层的"关键少数"可能完全不同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误区5：忽略"金额权重"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× 只按不良件数画柏拉图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✓ 根据分析目的选择度量维度：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  按不良件数 → 关注频次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  按损失金额 → 关注成本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  按客户影响 → 关注满意度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18/28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第五章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柏拉图与其他工具的组合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19/28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10972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3865"/>
                </a:solidFill>
                <a:latin typeface="微软雅黑"/>
              </a:defRPr>
            </a:pPr>
            <a:r>
              <a:t>目  录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914400"/>
            <a:ext cx="2743200" cy="36576"/>
          </a:xfrm>
          <a:prstGeom prst="rect">
            <a:avLst/>
          </a:prstGeom>
          <a:solidFill>
            <a:srgbClr val="0071B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1828800" y="1371600"/>
            <a:ext cx="8229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第一章  柏拉图的本质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第二章  柏拉图的结构与绘制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第三章  柏拉图的实战应用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第四章  柏拉图的常见误区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第五章  柏拉图与其他工具的组合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第六章  柏拉图的进阶用法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第七章  柏拉图的评价标准</a:t>
            </a:r>
          </a:p>
          <a:p>
            <a:pPr>
              <a:spcAft>
                <a:spcPts val="1200"/>
              </a:spcAft>
              <a:defRPr sz="2200">
                <a:solidFill>
                  <a:srgbClr val="444444"/>
                </a:solidFill>
                <a:latin typeface="微软雅黑"/>
              </a:defRPr>
            </a:pPr>
            <a:r>
              <a:t>总结：柏拉图的"道"与"术"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2/28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5.1 柏拉图 + 鱼骨图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最佳搭档：柏拉图告诉"改什么"，鱼骨图告诉"为什么"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Step 1：柏拉图识别"关键少数"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→ 找出最重要的Top 3问题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Step 2：对每个关键问题画鱼骨图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→ 系统分析该问题的所有潜在原因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Step 3：数据验证根因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→ 用柏拉图验证根因假设的优先级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💡 组合价值：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柏拉图解决"做什么" → 鱼骨图解决"为什么"</a:t>
            </a:r>
          </a:p>
          <a:p>
            <a:pPr>
              <a:spcAft>
                <a:spcPts val="2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两张图结合在一起，就是完整的改善规划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20/28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5.2 柏拉图 + 分层法</a:t>
            </a:r>
          </a:p>
        </p:txBody>
      </p:sp>
      <p:pic>
        <p:nvPicPr>
          <p:cNvPr id="3" name="Picture 2" descr="pareto_laye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21/28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5.4 柏拉图 + 改善前后对比</a:t>
            </a:r>
          </a:p>
        </p:txBody>
      </p:sp>
      <p:pic>
        <p:nvPicPr>
          <p:cNvPr id="3" name="Picture 2" descr="pareto_compar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22/28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第六章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柏拉图的进阶用法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23/28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6.1 加权柏拉图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当问题的严重程度不同时，单纯按件数排序不够准确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加权方法示例：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问题类别    件数    权重系数    加权得分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安全问题     10        10        100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尺寸不良     80         2        160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外观不良    200         1        200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按加权得分：外观(200) &gt; 尺寸(160) &gt; 安全(100)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→ 但安全问题的风险级别最高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💡 加权柏拉图能更科学地反映问题真实影响</a:t>
            </a:r>
          </a:p>
          <a:p>
            <a:pPr>
              <a:spcAft>
                <a:spcPts val="200"/>
              </a:spcAft>
              <a:defRPr sz="1600">
                <a:solidFill>
                  <a:srgbClr val="444444"/>
                </a:solidFill>
                <a:latin typeface="微软雅黑"/>
              </a:defRPr>
            </a:pPr>
            <a:r>
              <a:t>    权重根据：严重度、客户影响、成本等多维度确定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24/28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6.2 多维度柏拉图 &amp; 数字化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5156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多维度柏拉图分析：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按产品型号 × 不良类型 → 哪个产品的主要问题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按产线 × 不良类型 → 哪条产线的问题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按班组 × 不良类型 → 哪个班组需要支持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按时段 × 不良类型 → 什么时段问题集中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数字化时代的柏拉图：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实时更新：MES系统自动抓取数据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动态筛选：按维度动态切换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自动报警：关键少数变化时预警</a:t>
            </a:r>
          </a:p>
          <a:p>
            <a:pPr>
              <a:spcAft>
                <a:spcPts val="300"/>
              </a:spcAft>
              <a:defRPr sz="1700">
                <a:solidFill>
                  <a:srgbClr val="444444"/>
                </a:solidFill>
                <a:latin typeface="微软雅黑"/>
              </a:defRPr>
            </a:pPr>
            <a:r>
              <a:t>  ▸ 自动推送：定期发送给相关责任人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25/28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第七章 — 柏拉图的评价标准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097280"/>
          <a:ext cx="10515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653142"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评价维度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好的标准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5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不好的表现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数据准确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来源可靠，周期合理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数据不完整，周期随意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类别合理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5-8个主要类别+其他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类别过多或过少</a:t>
                      </a:r>
                    </a:p>
                  </a:txBody>
                  <a:tcPr/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排序正确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从高到低严格排序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未排序或顺序错误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累计线清晰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折线平滑，百分比清楚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缺累计线或刻度混乱</a:t>
                      </a:r>
                    </a:p>
                  </a:txBody>
                  <a:tcPr/>
                </a:tc>
              </a:tr>
              <a:tr h="653142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80%基准线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基准线清晰，标注关键项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无基准线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653148"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有行动输出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明确改善目标和责任人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只展示数据无后续计划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26/28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总结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柏拉图的"道"与"术"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27/28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9144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600" b="1">
                <a:solidFill>
                  <a:srgbClr val="FFFFFF"/>
                </a:solidFill>
                <a:latin typeface="微软雅黑"/>
              </a:defRPr>
            </a:pPr>
            <a:r>
              <a:t>总结：柏拉图的"道"与"术"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1828800"/>
            <a:ext cx="5486400" cy="2743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术（怎么画）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数据收集要准确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按频次从高到低排序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画柱状图+累计折线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标注80%基准线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识别"关键的少数"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286000"/>
            <a:ext cx="4572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 b="1">
                <a:solidFill>
                  <a:srgbClr val="C8DCF0"/>
                </a:solidFill>
                <a:latin typeface="微软雅黑"/>
              </a:defRPr>
            </a:pPr>
            <a:r>
              <a:t>道（为什么用）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2926080"/>
            <a:ext cx="36576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不是画一张"好看的图"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不是为了完成8D中的一步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▸ 是为了"把有限的资源</a:t>
            </a:r>
          </a:p>
          <a:p>
            <a:pPr>
              <a:spcAft>
                <a:spcPts val="500"/>
              </a:spcAft>
              <a:defRPr sz="1800">
                <a:solidFill>
                  <a:srgbClr val="C8DCF0"/>
                </a:solidFill>
                <a:latin typeface="微软雅黑"/>
              </a:defRPr>
            </a:pPr>
            <a:r>
              <a:t>  投入到最有价值的地方"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1828800"/>
            <a:ext cx="27432" cy="4572000"/>
          </a:xfrm>
          <a:prstGeom prst="rect">
            <a:avLst/>
          </a:prstGeom>
          <a:solidFill>
            <a:srgbClr val="FFFFFF">
              <a:lumMod val="50000"/>
              <a:lumOff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371600" y="56692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700" b="0">
                <a:solidFill>
                  <a:srgbClr val="ED7D31"/>
                </a:solidFill>
                <a:latin typeface="微软雅黑"/>
              </a:defRPr>
            </a:pPr>
            <a:r>
              <a:t>柏拉图最大的价值不是"统计"，而是"决策"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612648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>
                <a:solidFill>
                  <a:srgbClr val="C8DCF0"/>
                </a:solidFill>
                <a:latin typeface="微软雅黑"/>
              </a:defRPr>
            </a:pPr>
            <a:r>
              <a:t>——知道优先解决什么问题，比能解决所有问题更重要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6492240"/>
            <a:ext cx="91440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300" b="0">
                <a:solidFill>
                  <a:srgbClr val="C8DCF0"/>
                </a:solidFill>
                <a:latin typeface="微软雅黑"/>
              </a:defRPr>
            </a:pPr>
            <a:r>
              <a:t>卓越质量智库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28/28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782820" y="2209800"/>
            <a:ext cx="2835910" cy="165544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Thanks</a:t>
            </a:r>
            <a:r>
              <a:rPr lang="zh-CN" altLang="en-US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！谢谢！</a:t>
            </a:r>
            <a:r>
              <a:rPr lang="en-US" altLang="zh-CN" sz="4800" dirty="0">
                <a:solidFill>
                  <a:srgbClr val="40404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zh-CN" altLang="en-US" sz="4800" dirty="0">
              <a:solidFill>
                <a:srgbClr val="40404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58609" y="6409831"/>
            <a:ext cx="1685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b="1" dirty="0">
                <a:latin typeface="STXinwei" panose="02010800040101010101" pitchFamily="2" charset="-122"/>
                <a:ea typeface="STXinwei" panose="02010800040101010101" pitchFamily="2" charset="-122"/>
              </a:rPr>
              <a:t>质量创造价值</a:t>
            </a:r>
            <a:endParaRPr kumimoji="1" lang="zh-CN" altLang="en-US" sz="1600" b="1" dirty="0">
              <a:latin typeface="STXinwei" panose="02010800040101010101" pitchFamily="2" charset="-122"/>
              <a:ea typeface="STXinwei" panose="02010800040101010101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写在前面 — 帕累托原则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意大利经济学家维尔弗雷多·帕累托（1906年）发现：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80%的土地掌握在20%的人口手中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美国质量管理大师约瑟夫·朱兰将其引入质量管理：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  ▶ 80%的问题由20%的原因引起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柏拉图就是→将这一原则可视化的工具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如果说鱼骨图告诉你"原因可能在哪里"</a:t>
            </a:r>
          </a:p>
          <a:p>
            <a:pPr>
              <a:spcAft>
                <a:spcPts val="300"/>
              </a:spcAft>
              <a:defRPr sz="1900">
                <a:solidFill>
                  <a:srgbClr val="444444"/>
                </a:solidFill>
                <a:latin typeface="微软雅黑"/>
              </a:defRPr>
            </a:pPr>
            <a:r>
              <a:t>那么柏拉图告诉你"该从哪里开始"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3/28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第一章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柏拉图的本质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4/28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1.1 什么是柏拉图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097280"/>
            <a:ext cx="10058400" cy="502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柏拉图（Pareto Chart）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将质量问题的出现频次按从高到低排序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同时展示累计百分比的柱状图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核心逻辑：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把数据按"少数的关键"和"多数的次要"区分开来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让有限的资源优先投入到最有影响的地方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来源：帕累托原则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▶ 朱兰将80/20法则引入质量管理</a:t>
            </a:r>
          </a:p>
          <a:p>
            <a:pPr>
              <a:spcAft>
                <a:spcPts val="300"/>
              </a:spcAft>
              <a:defRPr sz="1800">
                <a:solidFill>
                  <a:srgbClr val="444444"/>
                </a:solidFill>
                <a:latin typeface="微软雅黑"/>
              </a:defRPr>
            </a:pPr>
            <a:r>
              <a:t>  ▶ 成为QC七大工具中最具"决策价值"的工具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5/28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1.2 柏拉图的三大作用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1520" y="1188720"/>
          <a:ext cx="10515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800100"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作用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说明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 b="1">
                          <a:solidFill>
                            <a:srgbClr val="FFFFFF"/>
                          </a:solidFill>
                          <a:latin typeface="微软雅黑"/>
                        </a:defRPr>
                      </a:pPr>
                      <a:r>
                        <a:t>适用场景</a:t>
                      </a:r>
                    </a:p>
                  </a:txBody>
                  <a:tcPr>
                    <a:solidFill>
                      <a:srgbClr val="003865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聚焦重点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从众多问题中识别"关键的少数"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质量改进优先级排序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展示改善效果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改善前后对比，验证改进措施是否有效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8D-D5、CAPA效果验证</a:t>
                      </a:r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辅助决策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用数据为资源分配提供依据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500">
                          <a:solidFill>
                            <a:srgbClr val="444444"/>
                          </a:solidFill>
                          <a:latin typeface="微软雅黑"/>
                        </a:defRPr>
                      </a:pPr>
                      <a:r>
                        <a:t>年度质量规划、项目立项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6/28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1.3 柏拉图 vs 普通柱状图</a:t>
            </a:r>
          </a:p>
        </p:txBody>
      </p:sp>
      <p:pic>
        <p:nvPicPr>
          <p:cNvPr id="3" name="Picture 2" descr="pareto_vs_bar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7/28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13716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6000" b="1">
                <a:solidFill>
                  <a:srgbClr val="FFFFFF"/>
                </a:solidFill>
                <a:latin typeface="微软雅黑"/>
              </a:defRPr>
            </a:pPr>
            <a:r>
              <a:t>第二章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100584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3600" b="0">
                <a:solidFill>
                  <a:srgbClr val="C8DCF0"/>
                </a:solidFill>
                <a:latin typeface="微软雅黑"/>
              </a:defRPr>
            </a:pPr>
            <a:r>
              <a:t>柏拉图的结构与绘制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8/28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457200" tIns="137160" rtlCol="0" anchor="ctr"/>
          <a:lstStyle/>
          <a:p>
            <a:pPr algn="l">
              <a:defRPr sz="2600" b="1">
                <a:solidFill>
                  <a:srgbClr val="FFFFFF"/>
                </a:solidFill>
                <a:latin typeface="微软雅黑"/>
              </a:defRPr>
            </a:pPr>
            <a:r>
              <a:t>2.1 柏拉图标准结构</a:t>
            </a:r>
          </a:p>
        </p:txBody>
      </p:sp>
      <p:pic>
        <p:nvPicPr>
          <p:cNvPr id="3" name="Picture 2" descr="pareto_structur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97280"/>
            <a:ext cx="1124712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846320"/>
            <a:ext cx="91440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defRPr sz="1800">
                <a:solidFill>
                  <a:srgbClr val="0071BB"/>
                </a:solidFill>
                <a:latin typeface="微软雅黑"/>
              </a:defRPr>
            </a:pPr>
            <a:r>
              <a:t>柱状图：频次从高到低</a:t>
            </a:r>
          </a:p>
          <a:p>
            <a:pPr>
              <a:spcAft>
                <a:spcPts val="200"/>
              </a:spcAft>
              <a:defRPr sz="1800">
                <a:solidFill>
                  <a:srgbClr val="0071BB"/>
                </a:solidFill>
                <a:latin typeface="微软雅黑"/>
              </a:defRPr>
            </a:pPr>
            <a:r>
              <a:t>折线：累计百分比</a:t>
            </a:r>
          </a:p>
          <a:p>
            <a:pPr>
              <a:spcAft>
                <a:spcPts val="200"/>
              </a:spcAft>
              <a:defRPr sz="1800">
                <a:solidFill>
                  <a:srgbClr val="0071BB"/>
                </a:solidFill>
                <a:latin typeface="微软雅黑"/>
              </a:defRPr>
            </a:pPr>
            <a:r>
              <a:t>80%基准线：区分关键与次要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0" y="6400800"/>
            <a:ext cx="109728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000" b="0">
                <a:solidFill>
                  <a:srgbClr val="B4B4B4"/>
                </a:solidFill>
                <a:latin typeface="微软雅黑"/>
              </a:defRPr>
            </a:pPr>
            <a:r>
              <a:t>9/28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2983</Words>
  <Application>WPS 演示</Application>
  <PresentationFormat>宽屏</PresentationFormat>
  <Paragraphs>359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2" baseType="lpstr">
      <vt:lpstr>Arial</vt:lpstr>
      <vt:lpstr>宋体</vt:lpstr>
      <vt:lpstr>Wingdings</vt:lpstr>
      <vt:lpstr>Eras Medium ITC</vt:lpstr>
      <vt:lpstr>微软雅黑</vt:lpstr>
      <vt:lpstr>儷宋 Pro</vt:lpstr>
      <vt:lpstr>Calibri</vt:lpstr>
      <vt:lpstr>Helvetica Neue</vt:lpstr>
      <vt:lpstr>Arial Black</vt:lpstr>
      <vt:lpstr>Arial Black</vt:lpstr>
      <vt:lpstr>Arial Black</vt:lpstr>
      <vt:lpstr>Calibri</vt:lpstr>
      <vt:lpstr>Calibri</vt:lpstr>
      <vt:lpstr>STXinwei</vt:lpstr>
      <vt:lpstr>微软雅黑</vt:lpstr>
      <vt:lpstr>宋体</vt:lpstr>
      <vt:lpstr>宋体-简</vt:lpstr>
      <vt:lpstr>Arial Unicode MS</vt:lpstr>
      <vt:lpstr>Eras Light ITC</vt:lpstr>
      <vt:lpstr>Segoe UI</vt:lpstr>
      <vt:lpstr>苹方-简</vt:lpstr>
      <vt:lpstr>微软雅黑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Thanks！谢谢！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Gavin Yan</dc:creator>
  <cp:lastModifiedBy>王林</cp:lastModifiedBy>
  <cp:revision>68</cp:revision>
  <dcterms:created xsi:type="dcterms:W3CDTF">2026-05-03T13:21:14Z</dcterms:created>
  <dcterms:modified xsi:type="dcterms:W3CDTF">2026-05-03T13:21:14Z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2052-12.1.25869.25869</vt:lpwstr>
  </property>
  <property fmtid="{D5CDD505-2E9C-101B-9397-08002B2CF9AE}" pid="3" name="ICV">
    <vt:lpwstr>11806BFE189D3F08CC2BA06957139955_41</vt:lpwstr>
  </property>
</Properties>
</file>