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33"/>
  </p:handoutMasterIdLst>
  <p:sldIdLst>
    <p:sldId id="283" r:id="rId3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273" r:id="rId32"/>
  </p:sldIdLst>
  <p:sldSz cx="12192000" cy="6858000"/>
  <p:notesSz cx="6858000" cy="9144000"/>
  <p:embeddedFontLst>
    <p:embeddedFont>
      <p:font typeface="宋体" pitchFamily="2" charset="-122"/>
      <p:regular r:id="rId38"/>
    </p:embeddedFont>
    <p:embeddedFont>
      <p:font typeface="Eras Medium ITC" panose="020B0602030504020804" pitchFamily="2" charset="0"/>
      <p:regular r:id="rId39"/>
    </p:embeddedFont>
    <p:embeddedFont>
      <p:font typeface="微软雅黑" pitchFamily="2" charset="-122"/>
      <p:regular r:id="rId40"/>
    </p:embeddedFont>
    <p:embeddedFont>
      <p:font typeface="STXinwei" panose="02010800040101010101" pitchFamily="2" charset="-122"/>
      <p:regular r:id="rId41"/>
    </p:embeddedFont>
    <p:embeddedFont>
      <p:font typeface="微软雅黑"/>
      <p:regular r:id="rId42"/>
    </p:embeddedFont>
    <p:embeddedFont>
      <p:font typeface="宋体" charset="0"/>
      <p:regular r:id="rId43"/>
    </p:embeddedFont>
    <p:embeddedFont>
      <p:font typeface="Eras Light ITC" panose="020B0402030504020804" pitchFamily="2" charset="0"/>
      <p:regular r:id="rId44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66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79281038" initials="W" lastIdx="0" clrIdx="0"/>
  <p:cmAuthor id="2" name="123" initials="1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82D"/>
    <a:srgbClr val="E61E0F"/>
    <a:srgbClr val="FF8900"/>
    <a:srgbClr val="F03C0A"/>
    <a:srgbClr val="0079C2"/>
    <a:srgbClr val="00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600" y="192"/>
      </p:cViewPr>
      <p:guideLst>
        <p:guide orient="horz" pos="2201"/>
        <p:guide pos="3840"/>
        <p:guide pos="1005"/>
        <p:guide pos="66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4" Type="http://schemas.openxmlformats.org/officeDocument/2006/relationships/font" Target="fonts/font7.fntdata"/><Relationship Id="rId43" Type="http://schemas.openxmlformats.org/officeDocument/2006/relationships/font" Target="fonts/font6.fntdata"/><Relationship Id="rId42" Type="http://schemas.openxmlformats.org/officeDocument/2006/relationships/font" Target="fonts/font5.fntdata"/><Relationship Id="rId41" Type="http://schemas.openxmlformats.org/officeDocument/2006/relationships/font" Target="fonts/font4.fntdata"/><Relationship Id="rId40" Type="http://schemas.openxmlformats.org/officeDocument/2006/relationships/font" Target="fonts/font3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2.fntdata"/><Relationship Id="rId38" Type="http://schemas.openxmlformats.org/officeDocument/2006/relationships/font" Target="fonts/font1.fntdata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2" charset="0"/>
                <a:ea typeface="宋体" pitchFamily="2" charset="-122"/>
                <a:cs typeface="+mn-cs"/>
              </a:rPr>
            </a:fld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7595" y="153035"/>
            <a:ext cx="771525" cy="32829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深度解读QC七大工具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柏拉图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用20%的精力解决80%的问题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5.2.4 · QC七大工具（旧七大手法）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2.2 柏拉图绘制6步法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1  收集数据 — 确定分析周期，收集各不良数据</a:t>
            </a:r>
          </a:p>
          <a:p>
            <a:pPr>
              <a:spcAft>
                <a:spcPts val="6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2  排序 — 按频次从高到低排列，计算百分比</a:t>
            </a:r>
          </a:p>
          <a:p>
            <a:pPr>
              <a:spcAft>
                <a:spcPts val="6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3  画柱状图 — X轴=原因类别，左Y轴=频次</a:t>
            </a:r>
          </a:p>
          <a:p>
            <a:pPr>
              <a:spcAft>
                <a:spcPts val="6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4  画累计折线 — 右Y轴=累计百分比（0%-100%）</a:t>
            </a:r>
          </a:p>
          <a:p>
            <a:pPr>
              <a:spcAft>
                <a:spcPts val="6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5  画80%基准线 — 区分关键少数与次要多数</a:t>
            </a:r>
          </a:p>
          <a:p>
            <a:pPr>
              <a:spcAft>
                <a:spcPts val="6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6  分析 — 基准线左侧=优先改善项目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10/28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2.3 柏拉图数据计算示例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项目百分比 = (该项目频次 / 总频次) × 100%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累计百分比 = (前面所有项目频次之和 / 总频次) × 100%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示例：总不良数 = 500件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类别    频次     百分比    累计百分比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A        200      40.0%     40.0%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B        150      30.0%     70.0%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C        80       16.0%     86.0%  ← 80%线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D        40        8.0%     94.0%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E        30        6.0%    100.0%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关键少数：A+B+C=430件，占86%</a:t>
            </a:r>
          </a:p>
          <a:p>
            <a:pPr>
              <a:spcAft>
                <a:spcPts val="1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优先改善这三类即可解决86%的问题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11/28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第三章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柏拉图的实战应用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12/28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3.1 经典用例：电子厂不良品分析</a:t>
            </a:r>
          </a:p>
        </p:txBody>
      </p:sp>
      <p:pic>
        <p:nvPicPr>
          <p:cNvPr id="3" name="Picture 2" descr="pareto_exampl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48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13/28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3.2 服务业 — 酒店客户投诉分析</a:t>
            </a:r>
          </a:p>
        </p:txBody>
      </p:sp>
      <p:pic>
        <p:nvPicPr>
          <p:cNvPr id="3" name="Picture 2" descr="pareto_hotel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21792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结论：清洁+前台+空调=175件，占74.5%</a:t>
            </a:r>
          </a:p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→ 解决前三大投诉即可大幅提升满意度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14/28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3.3 质量成本柏拉图分析</a:t>
            </a:r>
          </a:p>
        </p:txBody>
      </p:sp>
      <p:pic>
        <p:nvPicPr>
          <p:cNvPr id="3" name="Picture 2" descr="pareto_cost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21792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结论：故障成本（内部+外部）=530万元，占73.6%</a:t>
            </a:r>
          </a:p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→ 增加预防成本投入，从源头减少故障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15/28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第四章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柏拉图的常见误区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16/28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误区1-3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误区1：类别过多，丧失聚焦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把20多个不良原因都画在一张图里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保留5-8个主要类别，其余合并为"其他"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误区2：柏拉图不是"一次性的"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改善前画了一张后就再也不看了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改善后重新收集数据、画新的柏拉图对比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误区3：只关注前几项，忽略系统原因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只改善排名第一的项目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关键少数优先，次要多数有计划跟进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同时分析"为什么这些问题反复出现"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17/28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误区4-5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误区4：数据分层不够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把所有不良数据混在一起分析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按产线、班次、产品型号分别画柏拉图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不同分层的"关键少数"可能完全不同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误区5：忽略"金额权重"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只按不良件数画柏拉图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根据分析目的选择度量维度：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  按不良件数 → 关注频次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  按损失金额 → 关注成本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  按客户影响 → 关注满意度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18/28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第五章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柏拉图与其他工具的组合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19/28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3865"/>
                </a:solidFill>
                <a:latin typeface="微软雅黑"/>
              </a:defRPr>
            </a:pPr>
            <a:r>
              <a:t>目  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914400"/>
            <a:ext cx="2743200" cy="36576"/>
          </a:xfrm>
          <a:prstGeom prst="rect">
            <a:avLst/>
          </a:prstGeom>
          <a:solidFill>
            <a:srgbClr val="0071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第一章  柏拉图的本质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第二章  柏拉图的结构与绘制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第三章  柏拉图的实战应用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第四章  柏拉图的常见误区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第五章  柏拉图与其他工具的组合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第六章  柏拉图的进阶用法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第七章  柏拉图的评价标准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总结：柏拉图的"道"与"术"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2/28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5.1 柏拉图 + 鱼骨图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最佳搭档：柏拉图告诉"改什么"，鱼骨图告诉"为什么"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1：柏拉图识别"关键少数"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→ 找出最重要的Top 3问题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2：对每个关键问题画鱼骨图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→ 系统分析该问题的所有潜在原因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3：数据验证根因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→ 用柏拉图验证根因假设的优先级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💡 组合价值：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柏拉图解决"做什么" → 鱼骨图解决"为什么"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两张图结合在一起，就是完整的改善规划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20/28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5.2 柏拉图 + 分层法</a:t>
            </a:r>
          </a:p>
        </p:txBody>
      </p:sp>
      <p:pic>
        <p:nvPicPr>
          <p:cNvPr id="3" name="Picture 2" descr="pareto_laye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21/28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5.4 柏拉图 + 改善前后对比</a:t>
            </a:r>
          </a:p>
        </p:txBody>
      </p:sp>
      <p:pic>
        <p:nvPicPr>
          <p:cNvPr id="3" name="Picture 2" descr="pareto_compa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22/28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第六章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柏拉图的进阶用法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23/28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6.1 加权柏拉图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当问题的严重程度不同时，单纯按件数排序不够准确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加权方法示例：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问题类别    件数    权重系数    加权得分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安全问题     10        10        100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尺寸不良     80         2        160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外观不良    200         1        200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按加权得分：外观(200) &gt; 尺寸(160) &gt; 安全(100)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但安全问题的风险级别最高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💡 加权柏拉图能更科学地反映问题真实影响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  权重根据：严重度、客户影响、成本等多维度确定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24/28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6.2 多维度柏拉图 &amp; 数字化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多维度柏拉图分析：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按产品型号 × 不良类型 → 哪个产品的主要问题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按产线 × 不良类型 → 哪条产线的问题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按班组 × 不良类型 → 哪个班组需要支持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按时段 × 不良类型 → 什么时段问题集中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数字化时代的柏拉图：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实时更新：MES系统自动抓取数据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动态筛选：按维度动态切换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自动报警：关键少数变化时预警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自动推送：定期发送给相关责任人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25/28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第七章 — 柏拉图的评价标准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53142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评价维度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好的标准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不好的表现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数据准确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来源可靠，周期合理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数据不完整，周期随意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类别合理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5-8个主要类别+其他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类别过多或过少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排序正确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从高到低严格排序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未排序或顺序错误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累计线清晰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折线平滑，百分比清楚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缺累计线或刻度混乱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80%基准线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基准线清晰，标注关键项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无基准线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有行动输出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明确改善目标和责任人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只展示数据无后续计划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26/28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柏拉图的"道"与"术"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27/28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总结：柏拉图的"道"与"术"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400" y="1828800"/>
            <a:ext cx="5486400" cy="274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术（怎么画）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数据收集要准确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按频次从高到低排序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画柱状图+累计折线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标注80%基准线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识别"关键的少数"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道（为什么用）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不是画一张"好看的图"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不是为了完成8D中的一步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是为了"把有限的资源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投入到最有价值的地方"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828800"/>
            <a:ext cx="27432" cy="4572000"/>
          </a:xfrm>
          <a:prstGeom prst="rect">
            <a:avLst/>
          </a:prstGeom>
          <a:solidFill>
            <a:srgbClr val="FFFFFF">
              <a:lumMod val="50000"/>
              <a:lumOff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56692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ED7D31"/>
                </a:solidFill>
                <a:latin typeface="微软雅黑"/>
              </a:defRPr>
            </a:pPr>
            <a:r>
              <a:t>柏拉图最大的价值不是"统计"，而是"决策"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C8DCF0"/>
                </a:solidFill>
                <a:latin typeface="微软雅黑"/>
              </a:defRPr>
            </a:pPr>
            <a:r>
              <a:t>——知道优先解决什么问题，比能解决所有问题更重要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卓越质量智库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28/28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写在前面 — 帕累托原则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意大利经济学家维尔弗雷多·帕累托（1906年）发现：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80%的土地掌握在20%的人口手中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美国质量管理大师约瑟夫·朱兰将其引入质量管理：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▶ 80%的问题由20%的原因引起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柏拉图就是→将这一原则可视化的工具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如果说鱼骨图告诉你"原因可能在哪里"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那么柏拉图告诉你"该从哪里开始"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3/28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第一章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柏拉图的本质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4/28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1.1 什么是柏拉图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柏拉图（Pareto Chart）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将质量问题的出现频次按从高到低排序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同时展示累计百分比的柱状图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核心逻辑：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把数据按"少数的关键"和"多数的次要"区分开来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让有限的资源优先投入到最有影响的地方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来源：帕累托原则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▶ 朱兰将80/20法则引入质量管理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▶ 成为QC七大工具中最具"决策价值"的工具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5/28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1.2 柏拉图的三大作用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188720"/>
          <a:ext cx="10515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800100"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作用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聚焦重点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从众多问题中识别"关键的少数"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质量改进优先级排序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展示改善效果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改善前后对比，验证改进措施是否有效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8D-D5、CAPA效果验证</a:t>
                      </a:r>
                    </a:p>
                  </a:txBody>
                  <a:tcPr/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辅助决策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用数据为资源分配提供依据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年度质量规划、项目立项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6/28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1.3 柏拉图 vs 普通柱状图</a:t>
            </a:r>
          </a:p>
        </p:txBody>
      </p:sp>
      <p:pic>
        <p:nvPicPr>
          <p:cNvPr id="3" name="Picture 2" descr="pareto_vs_ba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7/28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第二章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柏拉图的结构与绘制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8/28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2.1 柏拉图标准结构</a:t>
            </a:r>
          </a:p>
        </p:txBody>
      </p:sp>
      <p:pic>
        <p:nvPicPr>
          <p:cNvPr id="3" name="Picture 2" descr="pareto_structu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4846320"/>
            <a:ext cx="9144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800">
                <a:solidFill>
                  <a:srgbClr val="0071BB"/>
                </a:solidFill>
                <a:latin typeface="微软雅黑"/>
              </a:defRPr>
            </a:pPr>
            <a:r>
              <a:t>柱状图：频次从高到低</a:t>
            </a:r>
          </a:p>
          <a:p>
            <a:pPr>
              <a:spcAft>
                <a:spcPts val="200"/>
              </a:spcAft>
              <a:defRPr sz="1800">
                <a:solidFill>
                  <a:srgbClr val="0071BB"/>
                </a:solidFill>
                <a:latin typeface="微软雅黑"/>
              </a:defRPr>
            </a:pPr>
            <a:r>
              <a:t>折线：累计百分比</a:t>
            </a:r>
          </a:p>
          <a:p>
            <a:pPr>
              <a:spcAft>
                <a:spcPts val="200"/>
              </a:spcAft>
              <a:defRPr sz="1800">
                <a:solidFill>
                  <a:srgbClr val="0071BB"/>
                </a:solidFill>
                <a:latin typeface="微软雅黑"/>
              </a:defRPr>
            </a:pPr>
            <a:r>
              <a:t>80%基准线：区分关键与次要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9/28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2983</Words>
  <Application>WPS 演示</Application>
  <PresentationFormat>宽屏</PresentationFormat>
  <Paragraphs>359</Paragraphs>
  <Slides>29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52" baseType="lpstr">
      <vt:lpstr>Arial</vt:lpstr>
      <vt:lpstr>宋体</vt:lpstr>
      <vt:lpstr>Wingdings</vt:lpstr>
      <vt:lpstr>Eras Medium ITC</vt:lpstr>
      <vt:lpstr>微软雅黑</vt:lpstr>
      <vt:lpstr>儷宋 Pro</vt:lpstr>
      <vt:lpstr>Calibri</vt:lpstr>
      <vt:lpstr>Helvetica Neue</vt:lpstr>
      <vt:lpstr>Arial Black</vt:lpstr>
      <vt:lpstr>Arial Black</vt:lpstr>
      <vt:lpstr>Arial Black</vt:lpstr>
      <vt:lpstr>Calibri</vt:lpstr>
      <vt:lpstr>Calibri</vt:lpstr>
      <vt:lpstr>STXinwei</vt:lpstr>
      <vt:lpstr>微软雅黑</vt:lpstr>
      <vt:lpstr>宋体</vt:lpstr>
      <vt:lpstr>宋体-简</vt:lpstr>
      <vt:lpstr>Arial Unicode MS</vt:lpstr>
      <vt:lpstr>Eras Light ITC</vt:lpstr>
      <vt:lpstr>Segoe UI</vt:lpstr>
      <vt:lpstr>苹方-简</vt:lpstr>
      <vt:lpstr>微软雅黑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Gavin Yan</dc:creator>
  <cp:lastModifiedBy>王林</cp:lastModifiedBy>
  <cp:revision>68</cp:revision>
  <dcterms:created xsi:type="dcterms:W3CDTF">2026-05-03T13:21:14Z</dcterms:created>
  <dcterms:modified xsi:type="dcterms:W3CDTF">2026-05-03T13:21:14Z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11806BFE189D3F08CC2BA06957139955_41</vt:lpwstr>
  </property>
</Properties>
</file>