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9436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6868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097280" y="1371600"/>
            <a:ext cx="9875520" cy="438912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365760" tIns="457200"/>
          <a:lstStyle/>
          <a:p>
            <a:pPr algn="ctr">
              <a:defRPr sz="4400" b="1">
                <a:solidFill>
                  <a:srgbClr val="0EA5E9"/>
                </a:solidFill>
              </a:defRPr>
            </a:pPr>
            <a:r>
              <a:t>过程绩效</a:t>
            </a:r>
          </a:p>
          <a:p>
            <a:pPr>
              <a:defRPr sz="3200">
                <a:solidFill>
                  <a:srgbClr val="1E293B"/>
                </a:solidFill>
              </a:defRPr>
            </a:pPr>
            <a:r>
              <a:t>与过程审核实战培训</a:t>
            </a:r>
          </a:p>
          <a:p>
            <a:pPr>
              <a:defRPr sz="1800">
                <a:solidFill>
                  <a:srgbClr val="64748B"/>
                </a:solidFill>
              </a:defRPr>
            </a:pPr>
            <a:r>
              <a:t>从滞后 KPI 到过程方法真正落地 · IATF / VDA 6.3 思想</a:t>
            </a:r>
          </a:p>
          <a:p>
            <a:pPr>
              <a:defRPr sz="14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4114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64748B"/>
                </a:solidFill>
              </a:defRPr>
            </a:pPr>
            <a:r>
              <a:t>知识编号 2.2.2 · 过程绩效与过程审核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过程审核六步法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2560320"/>
            <a:ext cx="161544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1. 选过程（风险）</a:t>
            </a:r>
          </a:p>
        </p:txBody>
      </p:sp>
      <p:sp>
        <p:nvSpPr>
          <p:cNvPr id="4" name="Right Arrow 3"/>
          <p:cNvSpPr/>
          <p:nvPr/>
        </p:nvSpPr>
        <p:spPr>
          <a:xfrm>
            <a:off x="21915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2301240" y="2560320"/>
            <a:ext cx="161544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2. 审策划（CP/FMEA）</a:t>
            </a:r>
          </a:p>
        </p:txBody>
      </p:sp>
      <p:sp>
        <p:nvSpPr>
          <p:cNvPr id="6" name="Right Arrow 5"/>
          <p:cNvSpPr/>
          <p:nvPr/>
        </p:nvSpPr>
        <p:spPr>
          <a:xfrm>
            <a:off x="39441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4053840" y="2560320"/>
            <a:ext cx="161544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3. 审绩效（SPC/FPY）</a:t>
            </a:r>
          </a:p>
        </p:txBody>
      </p:sp>
      <p:sp>
        <p:nvSpPr>
          <p:cNvPr id="8" name="Right Arrow 7"/>
          <p:cNvSpPr/>
          <p:nvPr/>
        </p:nvSpPr>
        <p:spPr>
          <a:xfrm>
            <a:off x="56967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5806440" y="2560320"/>
            <a:ext cx="161544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4. 现场验证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74493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7559040" y="2560320"/>
            <a:ext cx="161544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5. 评分分级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92019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9311640" y="2560320"/>
            <a:ext cx="161544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6. 改进与再审核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过程绩效与过程审核培训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现场验证要点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Walk-through：选 1～2 个样本从投入到产出全程追溯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三角验证：听（访谈）→ 看（现场）→ 查（记录）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KCP 验证：标准可判定？异常升级？防错有效？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接口审核：上下游输入输出、SLA、争议升级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用数据定焦点：先查 6～12 个月 SPC/FPY 趋势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过程绩效与过程审核培训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联动闭环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绩效变红 → 加严审核 → 改进 → 恢复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过程注册表（Process Register）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字段：过程名、Owner、过程 KPI、上次审核、下次计划、风险等级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绩效红 → 触发加严过程审核或专项诊断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审核发现 → CAPA/改善项目 → 更新 FMEA/CP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KPI 恢复 → 可降低审核频率（基于风险）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LPA 验日常执行；过程审核验 CP 是否充分——互补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过程绩效与过程审核培训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常见误区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❌ 避免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过程 KPI 只给质量部看</a:t>
            </a:r>
            <a:br/>
            <a:r>
              <a:t>• Cpk 好就不过审</a:t>
            </a:r>
            <a:br/>
            <a:r>
              <a:t>• 审核填分无改进</a:t>
            </a:r>
            <a:br/>
            <a:r>
              <a:t>• 绩效与审核各开各的会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✅ 建议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价值流 Owner 背过程 KPI</a:t>
            </a:r>
            <a:br/>
            <a:r>
              <a:t>• 文件与现场可能脱节</a:t>
            </a:r>
            <a:br/>
            <a:r>
              <a:t>• 改进项目+数据验证</a:t>
            </a:r>
            <a:br/>
            <a:r>
              <a:t>• 合并到价值流日会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过程绩效与过程审核培训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90 天启动路径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1～3 周：选 1 条价值流，定义 5 个过程 KPI + 日看板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4～6 周：建过程注册表；对最差过程做首次简化审核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7～12 周：关闭 2 个改进项目并验证 KPI；培养 2 名内部审核员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配套智库文章：过程绩效与过程审核（知识编号 2.2.2）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过程绩效与过程审核培训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828800" y="2560320"/>
            <a:ext cx="850392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0EA5E9"/>
                </a:solidFill>
              </a:defRPr>
            </a:pPr>
            <a:r>
              <a:t>Q &amp; 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3840480"/>
            <a:ext cx="85039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64748B"/>
                </a:solidFill>
              </a:defRPr>
            </a:pPr>
            <a:r>
              <a:t>配套智库文章：过程绩效与过程审核——从滞后 KPI 到过程方法真正落地</a:t>
            </a:r>
            <a:br/>
            <a:r>
              <a:t>www.zhiliangclub.com/article?id=143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16586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52144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138428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24712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2194560" y="1234440"/>
            <a:ext cx="777240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920" y="1691640"/>
            <a:ext cx="2902784" cy="12344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60320" y="3063240"/>
            <a:ext cx="70408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600" b="1">
                <a:solidFill>
                  <a:srgbClr val="1E293B"/>
                </a:solidFill>
              </a:defRPr>
            </a:pPr>
            <a:r>
              <a:t>感谢聆听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0" y="3886200"/>
            <a:ext cx="70408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0" y="4434840"/>
            <a:ext cx="70408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pic>
        <p:nvPicPr>
          <p:cNvPr id="11" name="Picture 10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培训目标</a:t>
            </a:r>
          </a:p>
          <a:p>
            <a:pPr>
              <a:defRPr sz="1400">
                <a:solidFill>
                  <a:srgbClr val="E0F2FE"/>
                </a:solidFill>
              </a:defRPr>
            </a:pPr>
            <a:r>
              <a:t>学完后应能回答：过程是否稳定？设计是否合理？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区分结果 KPI 与过程 KPI，建立可预测的过程管理能力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设计价值流过程绩效看板与行动阈值（黄/红）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掌握过程审核六步法及与 LPA、产品审核的差异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建立过程注册表，联动绩效异常与加严审核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能组织一次简化版过程审核并输出改进项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过程绩效与过程审核培训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过程绩效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别等客诉才看数字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滞后 vs 领先指标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❌ 只追结果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客诉、PPM、保修成本——出事才动</a:t>
            </a:r>
            <a:br/>
            <a:r>
              <a:t>• 月度报表，一线无感</a:t>
            </a:r>
            <a:br/>
            <a:r>
              <a:t>• 部门各自优化，价值流断裂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✅ 过程绩效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FPY、Cpk、偏差关闭周期、换型首件</a:t>
            </a:r>
            <a:br/>
            <a:r>
              <a:t>• 班/日/周更新，驱动快反</a:t>
            </a:r>
            <a:br/>
            <a:r>
              <a:t>• 过程 Owner = 价值流负责人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过程绩效与过程审核培训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指标三层结构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/>
                <a:gridCol w="3749040"/>
                <a:gridCol w="374904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层级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示例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用途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结果层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客诉、PPM、OTD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管理层、客户对话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过程层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FPY、SPC 失控次数、LPA 符合率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日常管理、预测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驱动层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培训完成率、校准按期率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能力建设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过程绩效与过程审核培训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过程 KPI 参考库（节选）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生产：FPY/RTY、OEE 分解、换型后首件缺陷率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质量：NCR 关闭周期、重复 NCR、偏差按风险分级趋势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供应链：来料 PPM、SCAR 响应周期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每条价值流 5～7 个核心 KPI，每条必须有 Owner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每个 KPI 定义黄/红阈值与 DRI，不是只汇报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过程绩效与过程审核培训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三层看板与管理节拍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2560320"/>
            <a:ext cx="336804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班组看板（每班）</a:t>
            </a:r>
          </a:p>
        </p:txBody>
      </p:sp>
      <p:sp>
        <p:nvSpPr>
          <p:cNvPr id="4" name="Right Arrow 3"/>
          <p:cNvSpPr/>
          <p:nvPr/>
        </p:nvSpPr>
        <p:spPr>
          <a:xfrm>
            <a:off x="39441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4053840" y="2560320"/>
            <a:ext cx="336804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价值流日会（15min）</a:t>
            </a:r>
          </a:p>
        </p:txBody>
      </p:sp>
      <p:sp>
        <p:nvSpPr>
          <p:cNvPr id="6" name="Right Arrow 5"/>
          <p:cNvSpPr/>
          <p:nvPr/>
        </p:nvSpPr>
        <p:spPr>
          <a:xfrm>
            <a:off x="74493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7559040" y="2560320"/>
            <a:ext cx="336804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工厂/职能周会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过程绩效与过程审核培训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过程审核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验证过程能否稳定产出合格品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三种审核的定位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/>
                <a:gridCol w="3749040"/>
                <a:gridCol w="374904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类型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问什么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方法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体系审核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是否符合标准要求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抽样程序文件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产品审核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产品是否符合规范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按规范测量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过程审核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过程是否稳定、设计是否合理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穿行+绩效+现场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过程绩效与过程审核培训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