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iliangclub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75335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eaLnBrk="1" fontAlgn="base" hangingPunct="1"/>
            <a:r>
              <a:rPr lang="zh-CN" altLang="en-US" strike="noStrike" noProof="1" dirty="0">
                <a:latin typeface="Eras Medium ITC" panose="020B0602030504020804" pitchFamily="2" charset="0"/>
                <a:ea typeface="微软雅黑" charset="-122"/>
                <a:cs typeface="+mn-cs"/>
              </a:rPr>
              <a:t> </a:t>
            </a:r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5" y="59690"/>
            <a:ext cx="1301750" cy="55372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4764405" y="6445885"/>
            <a:ext cx="285051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6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卓越质量智库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 | www.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uFillTx/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zhiliangclub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儷宋 Pro" panose="02020300000000000000" charset="-120"/>
                <a:cs typeface="儷宋 Pro" panose="02020300000000000000" charset="-120"/>
                <a:hlinkClick r:id="rId3" action="ppaction://hlinkfile"/>
              </a:rPr>
              <a:t>.com</a:t>
            </a:r>
            <a:endParaRPr lang="en-US" altLang="zh-CN" sz="1200">
              <a:solidFill>
                <a:schemeClr val="bg2">
                  <a:lumMod val="50000"/>
                </a:schemeClr>
              </a:solidFill>
              <a:latin typeface="儷宋 Pro" panose="02020300000000000000" charset="-120"/>
              <a:cs typeface="儷宋 Pro" panose="02020300000000000000" charset="-120"/>
              <a:hlinkClick r:id="rId3" action="ppaction://hlinkfi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8963-C8E2-1E4C-A771-F62A9F2C7D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14B-15D0-654E-97CA-9E77F051A87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Click to edit Master text style</a:t>
            </a:r>
            <a:endParaRPr lang="zh-CN" altLang="en-US"/>
          </a:p>
          <a:p>
            <a:pPr lvl="1"/>
            <a:r>
              <a:rPr lang="zh-CN" altLang="en-US"/>
              <a:t>Second level</a:t>
            </a:r>
            <a:endParaRPr lang="zh-CN" altLang="en-US"/>
          </a:p>
          <a:p>
            <a:pPr lvl="2"/>
            <a:r>
              <a:rPr lang="zh-CN" altLang="en-US"/>
              <a:t>Third level</a:t>
            </a:r>
            <a:endParaRPr lang="zh-CN" altLang="en-US"/>
          </a:p>
          <a:p>
            <a:pPr lvl="3"/>
            <a:r>
              <a:rPr lang="zh-CN" altLang="en-US"/>
              <a:t>Fourth level</a:t>
            </a:r>
            <a:endParaRPr lang="zh-CN" altLang="en-US"/>
          </a:p>
          <a:p>
            <a:pPr lvl="4"/>
            <a:r>
              <a:rPr lang="zh-CN" altLang="en-US"/>
              <a:t>Fifth level</a:t>
            </a:r>
            <a:endParaRPr lang="zh-CN" altLang="en-US"/>
          </a:p>
        </p:txBody>
      </p:sp>
      <p:sp>
        <p:nvSpPr>
          <p:cNvPr id="3076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 dirty="0">
              <a:latin typeface="Eras Medium ITC" panose="020B06020305040208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marL="0" lvl="0" indent="0" algn="l" defTabSz="914400" eaLnBrk="0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lvl="0" indent="-228600" algn="l" defTabSz="914400" eaLnBrk="0" fontAlgn="base" latinLnBrk="0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b="0" i="0" u="none" kern="1200" baseline="0">
          <a:solidFill>
            <a:schemeClr val="tx1"/>
          </a:solidFill>
          <a:latin typeface="Eras Medium ITC" panose="020B0602030504020804" pitchFamily="2" charset="0"/>
          <a:ea typeface="微软雅黑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ctrTitle"/>
          </p:nvPr>
        </p:nvSpPr>
        <p:spPr>
          <a:xfrm>
            <a:off x="1527175" y="4040188"/>
            <a:ext cx="9144000" cy="871537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defTabSz="914400" eaLnBrk="1" hangingPunct="1"/>
            <a:r>
              <a:rPr lang="en-US" altLang="zh-CN" sz="5400" dirty="0">
                <a:solidFill>
                  <a:srgbClr val="404040"/>
                </a:solidFill>
              </a:rPr>
              <a:t>DOE</a:t>
            </a:r>
            <a:r>
              <a:rPr lang="zh-CN" altLang="en-US" sz="5400" dirty="0">
                <a:solidFill>
                  <a:srgbClr val="404040"/>
                </a:solidFill>
              </a:rPr>
              <a:t>实验设计实战培训</a:t>
            </a:r>
            <a:endParaRPr lang="zh-CN" altLang="en-US" sz="5400" dirty="0">
              <a:solidFill>
                <a:srgbClr val="404040"/>
              </a:solidFill>
            </a:endParaRPr>
          </a:p>
        </p:txBody>
      </p:sp>
      <p:sp>
        <p:nvSpPr>
          <p:cNvPr id="5123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093787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2" charset="0"/>
              </a:rPr>
              <a:t>卓越质量智库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Eras Light ITC" panose="020B0402030504020804" pitchFamily="2" charset="0"/>
            </a:endParaRPr>
          </a:p>
        </p:txBody>
      </p:sp>
      <p:cxnSp>
        <p:nvCxnSpPr>
          <p:cNvPr id="5124" name="直接连接符 4"/>
          <p:cNvCxnSpPr/>
          <p:nvPr/>
        </p:nvCxnSpPr>
        <p:spPr>
          <a:xfrm>
            <a:off x="1524000" y="3762375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5" name="直接连接符 5"/>
          <p:cNvCxnSpPr/>
          <p:nvPr/>
        </p:nvCxnSpPr>
        <p:spPr>
          <a:xfrm>
            <a:off x="1524000" y="1122363"/>
            <a:ext cx="9144000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6" name="直接连接符 7"/>
          <p:cNvCxnSpPr/>
          <p:nvPr/>
        </p:nvCxnSpPr>
        <p:spPr>
          <a:xfrm>
            <a:off x="2392363" y="5056188"/>
            <a:ext cx="7407275" cy="0"/>
          </a:xfrm>
          <a:prstGeom prst="line">
            <a:avLst/>
          </a:prstGeom>
          <a:ln w="31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7" name="矩形 10"/>
          <p:cNvSpPr/>
          <p:nvPr/>
        </p:nvSpPr>
        <p:spPr>
          <a:xfrm>
            <a:off x="15240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sp>
        <p:nvSpPr>
          <p:cNvPr id="5128" name="矩形 15"/>
          <p:cNvSpPr/>
          <p:nvPr/>
        </p:nvSpPr>
        <p:spPr>
          <a:xfrm>
            <a:off x="10363200" y="2125663"/>
            <a:ext cx="304800" cy="58578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ctr" anchorCtr="0"/>
          <a:p>
            <a:pPr algn="ctr"/>
            <a:endParaRPr lang="zh-CN" altLang="zh-CN">
              <a:solidFill>
                <a:srgbClr val="FFFFFF"/>
              </a:solidFill>
              <a:latin typeface="Eras Medium ITC" panose="020B0602030504020804" pitchFamily="2" charset="0"/>
              <a:ea typeface="微软雅黑" charset="-122"/>
            </a:endParaRPr>
          </a:p>
        </p:txBody>
      </p:sp>
      <p:pic>
        <p:nvPicPr>
          <p:cNvPr id="21505" name="图片 2457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08125" y="1268413"/>
            <a:ext cx="9180513" cy="2351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619335" y="3608265"/>
            <a:ext cx="2528378" cy="2528378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9066112" y="1570545"/>
            <a:ext cx="2528119" cy="2528119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856343" y="4357420"/>
            <a:ext cx="10737888" cy="1030068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707860" y="2308745"/>
            <a:ext cx="10700369" cy="1030068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 rot="5400000">
            <a:off x="9064705" y="1570545"/>
            <a:ext cx="2528119" cy="2528119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 rot="16200000" flipH="1">
            <a:off x="619335" y="3608265"/>
            <a:ext cx="2528378" cy="2528378"/>
          </a:xfrm>
          <a:prstGeom prst="blockArc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1873999" y="5623796"/>
            <a:ext cx="9720232" cy="50399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1873999" y="3598487"/>
            <a:ext cx="8464570" cy="50017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AutoShape 10"/>
          <p:cNvSpPr/>
          <p:nvPr/>
        </p:nvSpPr>
        <p:spPr>
          <a:xfrm>
            <a:off x="2833966" y="5470278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7951304" y="5470278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 flipH="1">
            <a:off x="2833966" y="3450622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 flipH="1">
            <a:off x="7951304" y="3450622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4" name="Freeform 14"/>
          <p:cNvSpPr/>
          <p:nvPr/>
        </p:nvSpPr>
        <p:spPr>
          <a:xfrm>
            <a:off x="479961" y="1576029"/>
            <a:ext cx="9878384" cy="500399"/>
          </a:xfrm>
          <a:custGeom>
            <a:avLst/>
            <a:gdLst/>
            <a:ahLst/>
            <a:cxnLst/>
            <a:rect l="l" t="t" r="r" b="b"/>
            <a:pathLst>
              <a:path w="9878384" h="500399">
                <a:moveTo>
                  <a:pt x="0" y="0"/>
                </a:moveTo>
                <a:lnTo>
                  <a:pt x="9878384" y="0"/>
                </a:lnTo>
                <a:lnTo>
                  <a:pt x="9878384" y="500399"/>
                </a:lnTo>
                <a:lnTo>
                  <a:pt x="9293" y="500399"/>
                </a:lnTo>
                <a:lnTo>
                  <a:pt x="254846" y="254846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5400000" flipH="1">
            <a:off x="11478657" y="5739369"/>
            <a:ext cx="503999" cy="27285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2833966" y="1434874"/>
            <a:ext cx="1249349" cy="792000"/>
          </a:xfrm>
          <a:prstGeom prst="chevron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17" name="AutoShape 17"/>
          <p:cNvSpPr/>
          <p:nvPr/>
        </p:nvSpPr>
        <p:spPr>
          <a:xfrm>
            <a:off x="7951304" y="1434874"/>
            <a:ext cx="1249349" cy="792000"/>
          </a:xfrm>
          <a:prstGeom prst="chevron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18" name="AutoShape 18"/>
          <p:cNvSpPr/>
          <p:nvPr/>
        </p:nvSpPr>
        <p:spPr>
          <a:xfrm>
            <a:off x="3104477" y="1649260"/>
            <a:ext cx="734083" cy="3323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8208936" y="1649260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3047325" y="3658365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8208936" y="3658365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1100"/>
          </a:p>
        </p:txBody>
      </p:sp>
      <p:sp>
        <p:nvSpPr>
          <p:cNvPr id="22" name="AutoShape 22"/>
          <p:cNvSpPr/>
          <p:nvPr/>
        </p:nvSpPr>
        <p:spPr>
          <a:xfrm>
            <a:off x="3104477" y="5680348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1100"/>
          </a:p>
        </p:txBody>
      </p:sp>
      <p:sp>
        <p:nvSpPr>
          <p:cNvPr id="23" name="AutoShape 23"/>
          <p:cNvSpPr/>
          <p:nvPr/>
        </p:nvSpPr>
        <p:spPr>
          <a:xfrm>
            <a:off x="8266088" y="5680348"/>
            <a:ext cx="734083" cy="3163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1100"/>
          </a:p>
        </p:txBody>
      </p:sp>
      <p:sp>
        <p:nvSpPr>
          <p:cNvPr id="24" name="TextBox 24"/>
          <p:cNvSpPr txBox="1"/>
          <p:nvPr/>
        </p:nvSpPr>
        <p:spPr>
          <a:xfrm flipH="1">
            <a:off x="1281539" y="1751128"/>
            <a:ext cx="1639118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组建团队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5" name="Connector 25"/>
          <p:cNvCxnSpPr/>
          <p:nvPr/>
        </p:nvCxnSpPr>
        <p:spPr>
          <a:xfrm flipH="1">
            <a:off x="3793883" y="3851542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26" name="TextBox 26"/>
          <p:cNvSpPr txBox="1"/>
          <p:nvPr/>
        </p:nvSpPr>
        <p:spPr>
          <a:xfrm>
            <a:off x="5140151" y="1615194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确定因子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 flipH="1">
            <a:off x="9296674" y="1751128"/>
            <a:ext cx="1379678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分析现状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7215" y="2750464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筛选关键输入变量及其交互作用对输出的影响。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3508009" y="2445697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0" name="Freeform 30"/>
          <p:cNvSpPr/>
          <p:nvPr/>
        </p:nvSpPr>
        <p:spPr>
          <a:xfrm flipH="1">
            <a:off x="6948622" y="2445697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1" name="TextBox 31"/>
          <p:cNvSpPr txBox="1"/>
          <p:nvPr/>
        </p:nvSpPr>
        <p:spPr>
          <a:xfrm flipH="1">
            <a:off x="1596681" y="5807042"/>
            <a:ext cx="1323975" cy="171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评估响应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2" name="Connector 32"/>
          <p:cNvCxnSpPr/>
          <p:nvPr/>
        </p:nvCxnSpPr>
        <p:spPr>
          <a:xfrm>
            <a:off x="4051516" y="5873525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33" name="TextBox 33"/>
          <p:cNvSpPr txBox="1"/>
          <p:nvPr/>
        </p:nvSpPr>
        <p:spPr>
          <a:xfrm>
            <a:off x="5140151" y="5659160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调整参数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 flipH="1">
            <a:off x="9296674" y="5792150"/>
            <a:ext cx="1843123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迭代优化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4667895" y="4494372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6" name="Freeform 36"/>
          <p:cNvSpPr/>
          <p:nvPr/>
        </p:nvSpPr>
        <p:spPr>
          <a:xfrm flipH="1">
            <a:off x="8108508" y="4494372"/>
            <a:ext cx="88096" cy="763618"/>
          </a:xfrm>
          <a:custGeom>
            <a:avLst/>
            <a:gdLst/>
            <a:ahLst/>
            <a:cxnLst/>
            <a:rect l="l" t="t" r="r" b="b"/>
            <a:pathLst>
              <a:path w="6350" h="225425">
                <a:moveTo>
                  <a:pt x="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accent1">
                <a:alpha val="100000"/>
              </a:schemeClr>
            </a:solidFill>
            <a:prstDash val="solid"/>
          </a:ln>
        </p:spPr>
      </p:sp>
      <p:cxnSp>
        <p:nvCxnSpPr>
          <p:cNvPr id="37" name="Connector 37"/>
          <p:cNvCxnSpPr/>
          <p:nvPr/>
        </p:nvCxnSpPr>
        <p:spPr>
          <a:xfrm>
            <a:off x="4051516" y="1842438"/>
            <a:ext cx="4157420" cy="0"/>
          </a:xfrm>
          <a:prstGeom prst="line">
            <a:avLst/>
          </a:prstGeom>
          <a:ln w="19050">
            <a:solidFill>
              <a:srgbClr val="FFFFFF">
                <a:alpha val="100000"/>
              </a:srgbClr>
            </a:solidFill>
            <a:prstDash val="dash"/>
            <a:headEnd type="none"/>
            <a:tailEnd type="triangle"/>
          </a:ln>
        </p:spPr>
      </p:cxnSp>
      <p:sp>
        <p:nvSpPr>
          <p:cNvPr id="38" name="TextBox 38"/>
          <p:cNvSpPr txBox="1"/>
          <p:nvPr/>
        </p:nvSpPr>
        <p:spPr>
          <a:xfrm>
            <a:off x="5140151" y="3637177"/>
            <a:ext cx="1631970" cy="222314"/>
          </a:xfrm>
          <a:prstGeom prst="rect">
            <a:avLst/>
          </a:prstGeom>
        </p:spPr>
        <p:txBody>
          <a:bodyPr vert="horz" wrap="square" lIns="25432" tIns="25432" rIns="25432" bIns="25432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设计实验</a:t>
            </a:r>
            <a:endParaRPr lang="en-US" sz="11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TextBox 39"/>
          <p:cNvSpPr txBox="1"/>
          <p:nvPr/>
        </p:nvSpPr>
        <p:spPr>
          <a:xfrm flipH="1">
            <a:off x="1523823" y="3774228"/>
            <a:ext cx="1228725" cy="1714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实施实验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 flipH="1">
            <a:off x="9149190" y="3774228"/>
            <a:ext cx="1527162" cy="1809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构建模型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 flipH="1">
            <a:off x="1092032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识别因子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363290" y="2750464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建立二阶多项式模型描述变量与响应的非线性关系。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3" name="TextBox 43"/>
          <p:cNvSpPr txBox="1"/>
          <p:nvPr/>
        </p:nvSpPr>
        <p:spPr>
          <a:xfrm flipH="1">
            <a:off x="4458107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建模分析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450089" y="2750464"/>
            <a:ext cx="214503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采用CCD或BBD方法确定实验点的空间分布方案。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TextBox 45"/>
          <p:cNvSpPr txBox="1"/>
          <p:nvPr/>
        </p:nvSpPr>
        <p:spPr>
          <a:xfrm flipH="1">
            <a:off x="7544906" y="2516745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方案设计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410559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根据实验方案配置设备、人员及物料等必要资源。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TextBox 47"/>
          <p:cNvSpPr txBox="1"/>
          <p:nvPr/>
        </p:nvSpPr>
        <p:spPr>
          <a:xfrm flipH="1">
            <a:off x="2505376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分配资源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497358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按照设计矩阵严格实施实验并记录响应数据。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9" name="TextBox 49"/>
          <p:cNvSpPr txBox="1"/>
          <p:nvPr/>
        </p:nvSpPr>
        <p:spPr>
          <a:xfrm flipH="1">
            <a:off x="5592175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运行实验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8688953" y="4811493"/>
            <a:ext cx="2145030" cy="4533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通过残差分析和拟合优度检验确认模型的有效性。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TextBox 51"/>
          <p:cNvSpPr txBox="1"/>
          <p:nvPr/>
        </p:nvSpPr>
        <p:spPr>
          <a:xfrm flipH="1">
            <a:off x="8783770" y="4577774"/>
            <a:ext cx="1743075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模型验证</a:t>
            </a:r>
            <a:endParaRPr lang="en-US" sz="155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2" name="AutoShape 52"/>
          <p:cNvSpPr/>
          <p:nvPr/>
        </p:nvSpPr>
        <p:spPr>
          <a:xfrm>
            <a:off x="10676352" y="2175779"/>
            <a:ext cx="1296000" cy="1296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3" name="AutoShape 53"/>
          <p:cNvSpPr/>
          <p:nvPr/>
        </p:nvSpPr>
        <p:spPr>
          <a:xfrm>
            <a:off x="10822312" y="2291615"/>
            <a:ext cx="1047198" cy="1047198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54" name="TextBox 54"/>
          <p:cNvSpPr txBox="1"/>
          <p:nvPr/>
        </p:nvSpPr>
        <p:spPr>
          <a:xfrm>
            <a:off x="10829255" y="2644709"/>
            <a:ext cx="1040130" cy="3581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优化步骤</a:t>
            </a:r>
            <a:endParaRPr lang="en-US" sz="1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5" name="AutoShape 55"/>
          <p:cNvSpPr/>
          <p:nvPr/>
        </p:nvSpPr>
        <p:spPr>
          <a:xfrm>
            <a:off x="301353" y="4208560"/>
            <a:ext cx="1296000" cy="1296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6" name="AutoShape 56"/>
          <p:cNvSpPr/>
          <p:nvPr/>
        </p:nvSpPr>
        <p:spPr>
          <a:xfrm>
            <a:off x="419048" y="4332196"/>
            <a:ext cx="1047198" cy="1047198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57" name="TextBox 57"/>
          <p:cNvSpPr txBox="1"/>
          <p:nvPr/>
        </p:nvSpPr>
        <p:spPr>
          <a:xfrm>
            <a:off x="593834" y="4970424"/>
            <a:ext cx="687705" cy="2533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结果验证</a:t>
            </a:r>
            <a:endParaRPr lang="en-US" sz="1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响应曲面法优化路径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9" name="Freeform 59"/>
          <p:cNvSpPr/>
          <p:nvPr/>
        </p:nvSpPr>
        <p:spPr>
          <a:xfrm>
            <a:off x="707860" y="4494372"/>
            <a:ext cx="466725" cy="40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190500"/>
                </a:moveTo>
                <a:cubicBezTo>
                  <a:pt x="194481" y="190500"/>
                  <a:pt x="228562" y="156381"/>
                  <a:pt x="228562" y="114300"/>
                </a:cubicBezTo>
                <a:lnTo>
                  <a:pt x="228562" y="76200"/>
                </a:lnTo>
                <a:cubicBezTo>
                  <a:pt x="228562" y="23612"/>
                  <a:pt x="190500" y="0"/>
                  <a:pt x="152400" y="0"/>
                </a:cubicBezTo>
                <a:lnTo>
                  <a:pt x="76162" y="0"/>
                </a:lnTo>
                <a:cubicBezTo>
                  <a:pt x="38100" y="0"/>
                  <a:pt x="0" y="20241"/>
                  <a:pt x="0" y="76200"/>
                </a:cubicBezTo>
                <a:cubicBezTo>
                  <a:pt x="0" y="130969"/>
                  <a:pt x="38100" y="152400"/>
                  <a:pt x="76162" y="152400"/>
                </a:cubicBezTo>
                <a:lnTo>
                  <a:pt x="114300" y="152400"/>
                </a:lnTo>
                <a:cubicBezTo>
                  <a:pt x="135322" y="152400"/>
                  <a:pt x="152400" y="169478"/>
                  <a:pt x="152400" y="190500"/>
                </a:cubicBezTo>
                <a:close/>
              </a:path>
              <a:path w="304800" h="304800">
                <a:moveTo>
                  <a:pt x="247460" y="116329"/>
                </a:moveTo>
                <a:cubicBezTo>
                  <a:pt x="246345" y="167878"/>
                  <a:pt x="204197" y="209550"/>
                  <a:pt x="152400" y="209550"/>
                </a:cubicBezTo>
                <a:lnTo>
                  <a:pt x="133350" y="209550"/>
                </a:lnTo>
                <a:lnTo>
                  <a:pt x="133350" y="190500"/>
                </a:lnTo>
                <a:cubicBezTo>
                  <a:pt x="133350" y="179984"/>
                  <a:pt x="124797" y="171450"/>
                  <a:pt x="114300" y="171450"/>
                </a:cubicBezTo>
                <a:lnTo>
                  <a:pt x="78095" y="171450"/>
                </a:lnTo>
                <a:cubicBezTo>
                  <a:pt x="76952" y="177136"/>
                  <a:pt x="76248" y="183223"/>
                  <a:pt x="76200" y="189795"/>
                </a:cubicBezTo>
                <a:lnTo>
                  <a:pt x="76200" y="229333"/>
                </a:lnTo>
                <a:cubicBezTo>
                  <a:pt x="76600" y="271072"/>
                  <a:pt x="110566" y="304800"/>
                  <a:pt x="152400" y="304800"/>
                </a:cubicBezTo>
                <a:cubicBezTo>
                  <a:pt x="152400" y="283740"/>
                  <a:pt x="169478" y="266700"/>
                  <a:pt x="190500" y="266700"/>
                </a:cubicBezTo>
                <a:lnTo>
                  <a:pt x="228562" y="266700"/>
                </a:lnTo>
                <a:cubicBezTo>
                  <a:pt x="266700" y="266700"/>
                  <a:pt x="304800" y="245269"/>
                  <a:pt x="304800" y="190500"/>
                </a:cubicBezTo>
                <a:cubicBezTo>
                  <a:pt x="304800" y="143894"/>
                  <a:pt x="278273" y="122301"/>
                  <a:pt x="247460" y="116329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03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统计分析方法精要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方差分析(ANOVA)原理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40183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1069343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487557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方差分析的核心思想是将总变异分解为组间变异和组内变异，通过比较组间方差与组内方差的比值（F值）来判断处理效应是否显著。组间变异反映不同处理水平间的差异，组内变异则体现随机误差。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5725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710003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3377515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2795728" y="3275506"/>
            <a:ext cx="2019300" cy="3010781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ANOVA要求数据满足正态分布假设，通常通过Shapiro-Wilk检验或Q-Q图验证。若数据严重偏离正态性，需采用非参数检验（如Kruskal-Wallis检验）或进行数据变换（如对数变换）。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03897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00322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67073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5186928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方差齐性检验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894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各组方差需满足齐性（homoscedasticity），常用Levene检验或Bartlett检验判断。若方差不齐，可选用Welch校正的ANOVA或Games-Howell事后检验。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9711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7275952" y="2079919"/>
            <a:ext cx="2190750" cy="4398684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17" name="AutoShape 17"/>
          <p:cNvSpPr/>
          <p:nvPr/>
        </p:nvSpPr>
        <p:spPr>
          <a:xfrm>
            <a:off x="7943464" y="1679885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7361677" y="3305411"/>
            <a:ext cx="2019300" cy="2980876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当整体检验显著时，需进行事后多重比较（如Tukey HSD、Bonferroni校正），以控制族系误差率（FWER）。现代方法如Holm-Bonferroni逐步法能提高检验效能。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69846" y="1742642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9548682" y="2050015"/>
            <a:ext cx="2190750" cy="4428588"/>
          </a:xfrm>
          <a:prstGeom prst="round2SameRect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21" name="AutoShape 21"/>
          <p:cNvSpPr/>
          <p:nvPr/>
        </p:nvSpPr>
        <p:spPr>
          <a:xfrm>
            <a:off x="10216194" y="1649980"/>
            <a:ext cx="855726" cy="85572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9634407" y="3275506"/>
            <a:ext cx="2019300" cy="294745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除p值外，应报告η²（eta平方）或ω²（omega平方）等效应量指标，量化处理解释的变异比例。η²&gt;0.14通常被认为大效应。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42576" y="1712738"/>
            <a:ext cx="802962" cy="73021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36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96533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正态性假设要求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17122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效应量计算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26726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多重比较控制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88361" y="2634432"/>
            <a:ext cx="1817690" cy="704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变异分解原理</a:t>
            </a:r>
            <a:endParaRPr lang="en-US" sz="16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3211" y="1978049"/>
            <a:ext cx="3999171" cy="3999175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noFill/>
          <a:ln w="15875">
            <a:solidFill>
              <a:schemeClr val="accent2">
                <a:alpha val="100000"/>
              </a:schemeClr>
            </a:solidFill>
            <a:prstDash val="dash"/>
          </a:ln>
        </p:spPr>
      </p:sp>
      <p:sp>
        <p:nvSpPr>
          <p:cNvPr id="3" name="Freeform 3"/>
          <p:cNvSpPr/>
          <p:nvPr/>
        </p:nvSpPr>
        <p:spPr>
          <a:xfrm>
            <a:off x="7430769" y="1344308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9043103" y="3868212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5831373" y="3868212"/>
            <a:ext cx="2010407" cy="2010409"/>
          </a:xfrm>
          <a:custGeom>
            <a:avLst/>
            <a:gdLst/>
            <a:ahLst/>
            <a:cxnLst/>
            <a:rect l="l" t="t" r="r" b="b"/>
            <a:pathLst>
              <a:path w="1116283" h="1116283">
                <a:moveTo>
                  <a:pt x="0" y="558142"/>
                </a:moveTo>
                <a:cubicBezTo>
                  <a:pt x="0" y="249889"/>
                  <a:pt x="249889" y="0"/>
                  <a:pt x="558142" y="0"/>
                </a:cubicBezTo>
                <a:cubicBezTo>
                  <a:pt x="866395" y="0"/>
                  <a:pt x="1116284" y="249889"/>
                  <a:pt x="1116284" y="558142"/>
                </a:cubicBezTo>
                <a:cubicBezTo>
                  <a:pt x="1116284" y="866395"/>
                  <a:pt x="866395" y="1116284"/>
                  <a:pt x="558142" y="1116284"/>
                </a:cubicBezTo>
                <a:cubicBezTo>
                  <a:pt x="249889" y="1116284"/>
                  <a:pt x="0" y="866395"/>
                  <a:pt x="0" y="558142"/>
                </a:cubicBez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7965981" y="2420978"/>
            <a:ext cx="954107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2F5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主效应</a:t>
            </a:r>
            <a:endParaRPr lang="en-US" sz="2000">
              <a:solidFill>
                <a:srgbClr val="F2F5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59523" y="4994984"/>
            <a:ext cx="954107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2F5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交互作用</a:t>
            </a:r>
            <a:endParaRPr lang="en-US" sz="2000">
              <a:solidFill>
                <a:srgbClr val="F2F5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23451" y="4994984"/>
            <a:ext cx="954405" cy="4152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案例解析</a:t>
            </a:r>
            <a:endParaRPr lang="en-US" sz="20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78980" y="4479791"/>
            <a:ext cx="515193" cy="515193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24449" y="2209156"/>
            <a:ext cx="3535816" cy="3535816"/>
          </a:xfrm>
          <a:prstGeom prst="arc">
            <a:avLst>
              <a:gd name="adj1" fmla="val 18840768"/>
              <a:gd name="adj2" fmla="val 20807216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1" name="AutoShape 11"/>
          <p:cNvSpPr/>
          <p:nvPr/>
        </p:nvSpPr>
        <p:spPr>
          <a:xfrm>
            <a:off x="6644889" y="2209728"/>
            <a:ext cx="3535816" cy="3535816"/>
          </a:xfrm>
          <a:prstGeom prst="arc">
            <a:avLst>
              <a:gd name="adj1" fmla="val 3996370"/>
              <a:gd name="adj2" fmla="val 6625973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668065" y="2293297"/>
            <a:ext cx="3535816" cy="3535816"/>
          </a:xfrm>
          <a:prstGeom prst="arc">
            <a:avLst>
              <a:gd name="adj1" fmla="val 11560467"/>
              <a:gd name="adj2" fmla="val 13937848"/>
            </a:avLst>
          </a:prstGeom>
          <a:noFill/>
          <a:ln w="28575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主效应与交互作用解读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27656" y="4479791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3350" y="0"/>
                </a:moveTo>
                <a:lnTo>
                  <a:pt x="0" y="0"/>
                </a:lnTo>
                <a:lnTo>
                  <a:pt x="0" y="304800"/>
                </a:lnTo>
                <a:lnTo>
                  <a:pt x="228600" y="304800"/>
                </a:lnTo>
                <a:lnTo>
                  <a:pt x="228600" y="95231"/>
                </a:lnTo>
                <a:lnTo>
                  <a:pt x="133350" y="0"/>
                </a:lnTo>
                <a:close/>
                <a:moveTo>
                  <a:pt x="113519" y="114300"/>
                </a:moveTo>
                <a:lnTo>
                  <a:pt x="113519" y="38100"/>
                </a:lnTo>
                <a:lnTo>
                  <a:pt x="189719" y="114300"/>
                </a:lnTo>
                <a:lnTo>
                  <a:pt x="113519" y="11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5" name="Freeform 15"/>
          <p:cNvSpPr/>
          <p:nvPr/>
        </p:nvSpPr>
        <p:spPr>
          <a:xfrm>
            <a:off x="8188322" y="1854213"/>
            <a:ext cx="495300" cy="4953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61518" y="97841"/>
                </a:moveTo>
                <a:cubicBezTo>
                  <a:pt x="249460" y="74143"/>
                  <a:pt x="230657" y="55340"/>
                  <a:pt x="207655" y="43605"/>
                </a:cubicBezTo>
                <a:lnTo>
                  <a:pt x="206959" y="43282"/>
                </a:lnTo>
                <a:lnTo>
                  <a:pt x="186538" y="84277"/>
                </a:lnTo>
                <a:cubicBezTo>
                  <a:pt x="201292" y="91802"/>
                  <a:pt x="212998" y="103508"/>
                  <a:pt x="220323" y="117834"/>
                </a:cubicBezTo>
                <a:lnTo>
                  <a:pt x="220523" y="118262"/>
                </a:lnTo>
                <a:lnTo>
                  <a:pt x="261518" y="97841"/>
                </a:lnTo>
                <a:close/>
                <a:moveTo>
                  <a:pt x="261518" y="206959"/>
                </a:moveTo>
                <a:lnTo>
                  <a:pt x="220523" y="186538"/>
                </a:lnTo>
                <a:cubicBezTo>
                  <a:pt x="212998" y="201292"/>
                  <a:pt x="201292" y="212998"/>
                  <a:pt x="186966" y="220323"/>
                </a:cubicBezTo>
                <a:lnTo>
                  <a:pt x="186538" y="220523"/>
                </a:lnTo>
                <a:lnTo>
                  <a:pt x="206959" y="261518"/>
                </a:lnTo>
                <a:cubicBezTo>
                  <a:pt x="230657" y="249460"/>
                  <a:pt x="249460" y="230657"/>
                  <a:pt x="261195" y="207655"/>
                </a:cubicBezTo>
                <a:lnTo>
                  <a:pt x="261518" y="206959"/>
                </a:lnTo>
                <a:close/>
                <a:moveTo>
                  <a:pt x="97841" y="43282"/>
                </a:moveTo>
                <a:cubicBezTo>
                  <a:pt x="74143" y="55340"/>
                  <a:pt x="55340" y="74143"/>
                  <a:pt x="43605" y="97145"/>
                </a:cubicBezTo>
                <a:lnTo>
                  <a:pt x="43282" y="97841"/>
                </a:lnTo>
                <a:lnTo>
                  <a:pt x="84277" y="118262"/>
                </a:lnTo>
                <a:cubicBezTo>
                  <a:pt x="91802" y="103508"/>
                  <a:pt x="103508" y="91802"/>
                  <a:pt x="117834" y="84477"/>
                </a:cubicBezTo>
                <a:lnTo>
                  <a:pt x="118262" y="84277"/>
                </a:lnTo>
                <a:lnTo>
                  <a:pt x="97841" y="43282"/>
                </a:lnTo>
                <a:close/>
                <a:moveTo>
                  <a:pt x="43282" y="206959"/>
                </a:moveTo>
                <a:cubicBezTo>
                  <a:pt x="55340" y="230657"/>
                  <a:pt x="74143" y="249460"/>
                  <a:pt x="97145" y="261195"/>
                </a:cubicBezTo>
                <a:lnTo>
                  <a:pt x="97841" y="261518"/>
                </a:lnTo>
                <a:lnTo>
                  <a:pt x="118262" y="220523"/>
                </a:lnTo>
                <a:cubicBezTo>
                  <a:pt x="103508" y="212998"/>
                  <a:pt x="91802" y="201292"/>
                  <a:pt x="84477" y="186966"/>
                </a:cubicBezTo>
                <a:lnTo>
                  <a:pt x="84277" y="186538"/>
                </a:lnTo>
                <a:lnTo>
                  <a:pt x="43282" y="206959"/>
                </a:lnTo>
                <a:close/>
                <a:moveTo>
                  <a:pt x="152400" y="304800"/>
                </a:moveTo>
                <a:cubicBezTo>
                  <a:pt x="68228" y="304800"/>
                  <a:pt x="0" y="236572"/>
                  <a:pt x="0" y="152400"/>
                </a:cubicBezTo>
                <a:cubicBezTo>
                  <a:pt x="0" y="68228"/>
                  <a:pt x="68228" y="0"/>
                  <a:pt x="152400" y="0"/>
                </a:cubicBezTo>
                <a:lnTo>
                  <a:pt x="152400" y="0"/>
                </a:lnTo>
                <a:cubicBezTo>
                  <a:pt x="236572" y="0"/>
                  <a:pt x="304800" y="68228"/>
                  <a:pt x="304800" y="152400"/>
                </a:cubicBezTo>
                <a:cubicBezTo>
                  <a:pt x="304800" y="236572"/>
                  <a:pt x="236572" y="304800"/>
                  <a:pt x="152400" y="304800"/>
                </a:cubicBezTo>
                <a:lnTo>
                  <a:pt x="152400" y="304800"/>
                </a:lnTo>
                <a:close/>
                <a:moveTo>
                  <a:pt x="152400" y="198120"/>
                </a:moveTo>
                <a:cubicBezTo>
                  <a:pt x="177651" y="198120"/>
                  <a:pt x="198120" y="177651"/>
                  <a:pt x="198120" y="152400"/>
                </a:cubicBezTo>
                <a:cubicBezTo>
                  <a:pt x="198120" y="127149"/>
                  <a:pt x="177651" y="106680"/>
                  <a:pt x="152400" y="106680"/>
                </a:cubicBezTo>
                <a:lnTo>
                  <a:pt x="152400" y="106680"/>
                </a:lnTo>
                <a:cubicBezTo>
                  <a:pt x="127149" y="106680"/>
                  <a:pt x="106680" y="127149"/>
                  <a:pt x="106680" y="152400"/>
                </a:cubicBezTo>
                <a:cubicBezTo>
                  <a:pt x="106680" y="177651"/>
                  <a:pt x="127149" y="198120"/>
                  <a:pt x="152400" y="198120"/>
                </a:cubicBezTo>
                <a:lnTo>
                  <a:pt x="152400" y="19812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cxnSp>
        <p:nvCxnSpPr>
          <p:cNvPr id="16" name="Connector 16"/>
          <p:cNvCxnSpPr/>
          <p:nvPr/>
        </p:nvCxnSpPr>
        <p:spPr>
          <a:xfrm flipH="1">
            <a:off x="1267386" y="2002593"/>
            <a:ext cx="1" cy="2981501"/>
          </a:xfrm>
          <a:prstGeom prst="line">
            <a:avLst/>
          </a:prstGeom>
          <a:ln w="12700">
            <a:solidFill>
              <a:schemeClr val="dk1"/>
            </a:solidFill>
            <a:prstDash val="dash"/>
            <a:headEnd type="none"/>
            <a:tailEnd type="none"/>
          </a:ln>
        </p:spPr>
        <p:style>
          <a:lnRef idx="0">
            <a:schemeClr val="dk1"/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7" name="TextBox 17"/>
          <p:cNvSpPr txBox="1"/>
          <p:nvPr/>
        </p:nvSpPr>
        <p:spPr>
          <a:xfrm>
            <a:off x="1708499" y="1627518"/>
            <a:ext cx="195453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效应分析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89449" y="2012251"/>
            <a:ext cx="3630930" cy="7772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通过方差分解识别各因子主效应，如温度、压力等变量对产率的独立影响。示例：温度主效应p&lt;0.05表明该因子显著。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03268" y="1551718"/>
            <a:ext cx="524542" cy="5245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1653826" y="3148965"/>
            <a:ext cx="164973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交互图解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89449" y="3550063"/>
            <a:ext cx="3630930" cy="10058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展示二因子交互作用图，说明效应叠加的非线性特征。示例：温度与压力交互项显著时需采用等高线图分析。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03268" y="3089624"/>
            <a:ext cx="524542" cy="524542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23" name="TextBox 23"/>
          <p:cNvSpPr txBox="1"/>
          <p:nvPr/>
        </p:nvSpPr>
        <p:spPr>
          <a:xfrm>
            <a:off x="1689449" y="4873416"/>
            <a:ext cx="2164080" cy="3962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效应对比</a:t>
            </a:r>
            <a:endParaRPr lang="en-US" sz="1800" b="1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89449" y="5326193"/>
            <a:ext cx="3630930" cy="10058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通过效应量比较确定关键因子，如温度效应量0.8显著大于压力0.3。示例：ANOVA结果显示A因子贡献率超60%。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003268" y="4767739"/>
            <a:ext cx="524542" cy="524542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26" name="TextBox 26"/>
          <p:cNvSpPr txBox="1"/>
          <p:nvPr/>
        </p:nvSpPr>
        <p:spPr>
          <a:xfrm>
            <a:off x="971264" y="1633252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1264" y="3171158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71264" y="4861370"/>
            <a:ext cx="592360" cy="3693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完全随机化设计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5764" y="1981135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分层随机化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65764" y="400037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随机化实施要点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协变量调整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8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随机化区组设计</a:t>
            </a:r>
            <a:endParaRPr lang="en-US" sz="18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8" name="AutoShape 8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1" name="Connector 11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随机化与区组设计技巧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55568" y="2185437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>
            <a:off x="6455568" y="4241491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15" name="Connector 15"/>
          <p:cNvCxnSpPr/>
          <p:nvPr/>
        </p:nvCxnSpPr>
        <p:spPr>
          <a:xfrm>
            <a:off x="6554162" y="2284030"/>
            <a:ext cx="0" cy="4625613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6"/>
          <p:cNvSpPr txBox="1"/>
          <p:nvPr/>
        </p:nvSpPr>
        <p:spPr>
          <a:xfrm>
            <a:off x="1297192" y="1804349"/>
            <a:ext cx="441452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适用于同质实验单元，通过随机数表或软件将处理完全随机分配，确保每个单元有同等机会接受任何处理，有效控制未知混杂变量。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14526" cy="1218548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当存在明显异质性（如实验场地、批次差异）时，将相似单元归为区组，在区组内随机分配处理。常见类型包括随机完全区组设计（RCBD）和拉丁方设计。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14526" cy="1215852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对无法通过随机化控制的连续型混杂变量（如基线测量值），可采用ANCOVA（协方差分析）进行统计调整，提高处理效应估计的精确度。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2477197"/>
            <a:ext cx="4416675" cy="1231684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在多中心临床试验中，按中心进行分层随机化，确保各中心内的处理组间平衡。需预先定义分层因素并保证每层有足够样本量。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4518000"/>
            <a:ext cx="4416675" cy="1144609"/>
          </a:xfrm>
          <a:prstGeom prst="rect">
            <a:avLst/>
          </a:prstGeom>
          <a:noFill/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使用密封信封或中央随机化系统（IWRS）保证分配隐蔽性（allocation concealment），防止选择偏倚。记录随机化序列生成方法以备审计。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04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Minitab实战操作指南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全因子设计操作步骤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48466" y="1833388"/>
            <a:ext cx="3542492" cy="3603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创建实验设计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48466" y="2297252"/>
            <a:ext cx="3542492" cy="13691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在Minitab中选择“统计”&gt;“DOE”&gt;“因子”&gt;“创建因子设计”，输入因子数量和水平，设置中心点和重复次数，生成全因子实验表。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64262" y="1833388"/>
            <a:ext cx="3542492" cy="3603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数据输入与编码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64262" y="2297252"/>
            <a:ext cx="3542492" cy="13691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将实验数据输入Minitab工作表，确保因子水平正确编码（通常-1代表低水平，+1代表高水平），便于后续分析和可视化。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5287" y="4158866"/>
            <a:ext cx="3542492" cy="3603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模型拟合与ANOVA分析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5287" y="4622729"/>
            <a:ext cx="3542492" cy="13691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通过“统计”&gt;“DOE”&gt;“因子”&gt;“分析因子设计”进行模型拟合，检查主效应和交互效应的显著性，利用ANOVA表评估模型整体有效性。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16600" y="4158866"/>
            <a:ext cx="3542492" cy="3603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残差诊断与模型验证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16600" y="4622729"/>
            <a:ext cx="3542492" cy="13691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使用“图形”功能生成残差图（正态概率图、残差vs拟合值图等），验证模型假设是否满足，识别异常值或非线性趋势。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37121" y="4158866"/>
            <a:ext cx="3542492" cy="3603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优化与预测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37121" y="4622729"/>
            <a:ext cx="3542492" cy="13691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通过“响应优化器”工具设置响应目标（最大化、最小化或目标值），生成最佳参数组合及预测结果，并保存优化方案供实际生产参考。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部分因子设计实现流程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4075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5401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在Minitab中选择“统计”&gt;“DOE”&gt;“因子”&gt;“创建因子设计”，勾选“部分因子设计”，根据实验资源选择合适的分辨度（如IV或V），平衡实验效率与效应混杂风险。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827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设计生成与分辨度选择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4297736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36767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通过“显示别名结构”功能查看效应间的混杂关系，优先确保关键主效应和二阶交互作用不被严重混淆，必要时调整生成器或增加实验次数。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7193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别名结构分析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2127802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2197737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生成主效应图、交互作用图和等高线图，直观识别因子对响应的敏感区域，辅助决策因子调整方向。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2002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效应图与等高线图解读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142390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6212325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若发现显著效应存在别名混淆，可通过“折叠设计”追加实验次数以解混杂，提升结论可靠性。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16589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折叠设计补充验证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177754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8247690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输入实验数据后，使用逐步回归或手动剔除不显著项（p值&gt;0.1），简化模型并保留显著效应，提高模型解释力和预测精度。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51954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数据收集与模型简化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18379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369165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4" name="Freeform 4"/>
          <p:cNvSpPr/>
          <p:nvPr/>
        </p:nvSpPr>
        <p:spPr>
          <a:xfrm rot="10800000">
            <a:off x="369166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369164" y="5935180"/>
            <a:ext cx="11459847" cy="621927"/>
          </a:xfrm>
          <a:prstGeom prst="roundRect">
            <a:avLst>
              <a:gd name="adj" fmla="val 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818363" y="6032005"/>
            <a:ext cx="10565130" cy="4248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BFAFA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通过系统化分析解决曲面建模关键问题，确保响应优化可靠性</a:t>
            </a:r>
            <a:endParaRPr lang="en-US" sz="1400">
              <a:solidFill>
                <a:srgbClr val="FBFAFA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4609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6F9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问题01：模型拟合不足</a:t>
            </a:r>
            <a:endParaRPr lang="en-US" sz="1400">
              <a:solidFill>
                <a:srgbClr val="F6F9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3737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BF9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二阶模型未能充分拟合数据，存在显著失拟现象</a:t>
            </a:r>
            <a:endParaRPr lang="en-US" sz="1000">
              <a:solidFill>
                <a:srgbClr val="FBF9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3068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增加中心点实验次数，验证模型纯误差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49300" y="4177181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610887" y="4204151"/>
            <a:ext cx="266700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3068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采用Box-Cox变换处理非正态响应数据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9300" y="4875748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601759" y="4902718"/>
            <a:ext cx="27622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369165" y="5680733"/>
            <a:ext cx="2691410" cy="6568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6" name="Freeform 16"/>
          <p:cNvSpPr/>
          <p:nvPr/>
        </p:nvSpPr>
        <p:spPr>
          <a:xfrm>
            <a:off x="6216174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17" name="Freeform 17"/>
          <p:cNvSpPr/>
          <p:nvPr/>
        </p:nvSpPr>
        <p:spPr>
          <a:xfrm rot="10800000">
            <a:off x="6216175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6391618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5F6F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问题03：多重响应优化</a:t>
            </a:r>
            <a:endParaRPr lang="en-US" sz="1400">
              <a:solidFill>
                <a:srgbClr val="F5F6F4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400746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6F3F3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多个响应变量存在冲突，难以同时达到最优</a:t>
            </a:r>
            <a:endParaRPr lang="en-US" sz="1000">
              <a:solidFill>
                <a:srgbClr val="F6F3F3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0077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建立满意度函数进行多目标优化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6496309" y="4177181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6474012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50077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应用Minitab响应优化器求解帕累托前沿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496309" y="4875748"/>
            <a:ext cx="184666" cy="18466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5" name="TextBox 25"/>
          <p:cNvSpPr txBox="1"/>
          <p:nvPr/>
        </p:nvSpPr>
        <p:spPr>
          <a:xfrm>
            <a:off x="6474012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8F8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8F8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6216174" y="5680733"/>
            <a:ext cx="2691410" cy="6568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7" name="Freeform 27"/>
          <p:cNvSpPr/>
          <p:nvPr/>
        </p:nvSpPr>
        <p:spPr>
          <a:xfrm>
            <a:off x="3292670" y="3184929"/>
            <a:ext cx="2691410" cy="2561488"/>
          </a:xfrm>
          <a:custGeom>
            <a:avLst/>
            <a:gdLst/>
            <a:ahLst/>
            <a:cxnLst/>
            <a:rect l="l" t="t" r="r" b="b"/>
            <a:pathLst>
              <a:path w="2402958" h="1929036">
                <a:moveTo>
                  <a:pt x="0" y="0"/>
                </a:moveTo>
                <a:lnTo>
                  <a:pt x="961823" y="0"/>
                </a:lnTo>
                <a:lnTo>
                  <a:pt x="1201480" y="148630"/>
                </a:lnTo>
                <a:lnTo>
                  <a:pt x="1441137" y="0"/>
                </a:lnTo>
                <a:lnTo>
                  <a:pt x="2402958" y="0"/>
                </a:lnTo>
                <a:lnTo>
                  <a:pt x="2402958" y="1929036"/>
                </a:lnTo>
                <a:lnTo>
                  <a:pt x="0" y="1929036"/>
                </a:lnTo>
              </a:path>
            </a:pathLst>
          </a:custGeom>
          <a:solidFill>
            <a:schemeClr val="lt2">
              <a:alpha val="100000"/>
            </a:schemeClr>
          </a:solidFill>
        </p:spPr>
      </p:sp>
      <p:sp>
        <p:nvSpPr>
          <p:cNvPr id="28" name="Freeform 28"/>
          <p:cNvSpPr/>
          <p:nvPr/>
        </p:nvSpPr>
        <p:spPr>
          <a:xfrm rot="10800000">
            <a:off x="3292671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3468114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9FB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问题02：因子范围不当</a:t>
            </a:r>
            <a:endParaRPr lang="en-US" sz="1400">
              <a:solidFill>
                <a:srgbClr val="F9FB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477242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BF9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实验因子水平设置超出可行域，导致预测失真</a:t>
            </a:r>
            <a:endParaRPr lang="en-US" sz="1000">
              <a:solidFill>
                <a:srgbClr val="FBF9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726573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通过最速上升法确定因子合理范围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3572805" y="4177181"/>
            <a:ext cx="184666" cy="18466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3" name="TextBox 33"/>
          <p:cNvSpPr txBox="1"/>
          <p:nvPr/>
        </p:nvSpPr>
        <p:spPr>
          <a:xfrm>
            <a:off x="3550508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726573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使用Minitab等高线图验证操作窗口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3572805" y="4875748"/>
            <a:ext cx="184666" cy="18466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6" name="TextBox 36"/>
          <p:cNvSpPr txBox="1"/>
          <p:nvPr/>
        </p:nvSpPr>
        <p:spPr>
          <a:xfrm>
            <a:off x="3550508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7" name="AutoShape 37"/>
          <p:cNvSpPr/>
          <p:nvPr/>
        </p:nvSpPr>
        <p:spPr>
          <a:xfrm>
            <a:off x="3286858" y="5680733"/>
            <a:ext cx="2691410" cy="65684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38" name="Freeform 38"/>
          <p:cNvSpPr/>
          <p:nvPr/>
        </p:nvSpPr>
        <p:spPr>
          <a:xfrm rot="10800000">
            <a:off x="9108855" y="1388510"/>
            <a:ext cx="2691410" cy="1891157"/>
          </a:xfrm>
          <a:custGeom>
            <a:avLst/>
            <a:gdLst/>
            <a:ahLst/>
            <a:cxnLst/>
            <a:rect l="l" t="t" r="r" b="b"/>
            <a:pathLst>
              <a:path w="2402958" h="2530526">
                <a:moveTo>
                  <a:pt x="2402958" y="2530526"/>
                </a:moveTo>
                <a:lnTo>
                  <a:pt x="0" y="2530526"/>
                </a:lnTo>
                <a:lnTo>
                  <a:pt x="0" y="233893"/>
                </a:lnTo>
                <a:lnTo>
                  <a:pt x="1002448" y="233893"/>
                </a:lnTo>
                <a:lnTo>
                  <a:pt x="1201478" y="0"/>
                </a:lnTo>
                <a:lnTo>
                  <a:pt x="1400508" y="233893"/>
                </a:lnTo>
                <a:lnTo>
                  <a:pt x="2402958" y="233893"/>
                </a:lnTo>
                <a:lnTo>
                  <a:pt x="2402958" y="2530526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39" name="TextBox 39"/>
          <p:cNvSpPr txBox="1"/>
          <p:nvPr/>
        </p:nvSpPr>
        <p:spPr>
          <a:xfrm>
            <a:off x="9284298" y="1906126"/>
            <a:ext cx="2345055" cy="32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400">
                <a:solidFill>
                  <a:srgbClr val="F9FBF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问题04：曲面特征误判</a:t>
            </a:r>
            <a:endParaRPr lang="en-US" sz="1400">
              <a:solidFill>
                <a:srgbClr val="F9FBF9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293426" y="2239240"/>
            <a:ext cx="2326005" cy="6629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000">
                <a:solidFill>
                  <a:srgbClr val="F9F6F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鞍点或岭系统被误判为极值点</a:t>
            </a:r>
            <a:endParaRPr lang="en-US" sz="1000">
              <a:solidFill>
                <a:srgbClr val="F9F6F6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542757" y="4112977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通过特征值分析确认曲面类型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9388989" y="4177181"/>
            <a:ext cx="184666" cy="184666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3" name="TextBox 43"/>
          <p:cNvSpPr txBox="1"/>
          <p:nvPr/>
        </p:nvSpPr>
        <p:spPr>
          <a:xfrm>
            <a:off x="9366692" y="4204151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1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542757" y="4811544"/>
            <a:ext cx="2049780" cy="6343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补充轴向点实验验证曲率方向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5" name="AutoShape 45"/>
          <p:cNvSpPr/>
          <p:nvPr/>
        </p:nvSpPr>
        <p:spPr>
          <a:xfrm>
            <a:off x="9388989" y="4875748"/>
            <a:ext cx="184666" cy="184666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6" name="TextBox 46"/>
          <p:cNvSpPr txBox="1"/>
          <p:nvPr/>
        </p:nvSpPr>
        <p:spPr>
          <a:xfrm>
            <a:off x="9366692" y="4902718"/>
            <a:ext cx="219075" cy="152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</a:t>
            </a:r>
            <a:endParaRPr lang="en-US" sz="9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9108854" y="5680733"/>
            <a:ext cx="2691410" cy="65684"/>
          </a:xfrm>
          <a:prstGeom prst="rect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48" name="AutoShape 48"/>
          <p:cNvSpPr/>
          <p:nvPr/>
        </p:nvSpPr>
        <p:spPr>
          <a:xfrm>
            <a:off x="4294632" y="1043654"/>
            <a:ext cx="687419" cy="687419"/>
          </a:xfrm>
          <a:prstGeom prst="ellipse">
            <a:avLst/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49" name="AutoShape 49"/>
          <p:cNvSpPr/>
          <p:nvPr/>
        </p:nvSpPr>
        <p:spPr>
          <a:xfrm>
            <a:off x="10110788" y="1043654"/>
            <a:ext cx="687419" cy="687419"/>
          </a:xfrm>
          <a:prstGeom prst="ellipse">
            <a:avLst/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50" name="TextBox 5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响应曲面分析执行方法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10242715" y="1189396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BF9F9">
              <a:alpha val="100000"/>
            </a:srgbClr>
          </a:solidFill>
        </p:spPr>
      </p:sp>
      <p:sp>
        <p:nvSpPr>
          <p:cNvPr id="52" name="Freeform 52"/>
          <p:cNvSpPr/>
          <p:nvPr/>
        </p:nvSpPr>
        <p:spPr>
          <a:xfrm>
            <a:off x="4426532" y="1189396"/>
            <a:ext cx="423687" cy="39822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BF8F8">
              <a:alpha val="100000"/>
            </a:srgbClr>
          </a:solidFill>
        </p:spPr>
      </p:sp>
      <p:sp>
        <p:nvSpPr>
          <p:cNvPr id="53" name="AutoShape 53"/>
          <p:cNvSpPr/>
          <p:nvPr/>
        </p:nvSpPr>
        <p:spPr>
          <a:xfrm>
            <a:off x="1371124" y="1041273"/>
            <a:ext cx="687419" cy="687419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</p:spPr>
      </p:sp>
      <p:sp>
        <p:nvSpPr>
          <p:cNvPr id="54" name="Freeform 54"/>
          <p:cNvSpPr/>
          <p:nvPr/>
        </p:nvSpPr>
        <p:spPr>
          <a:xfrm>
            <a:off x="1588865" y="1229963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5" name="AutoShape 55"/>
          <p:cNvSpPr/>
          <p:nvPr/>
        </p:nvSpPr>
        <p:spPr>
          <a:xfrm>
            <a:off x="3637121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56" name="TextBox 56"/>
          <p:cNvSpPr txBox="1"/>
          <p:nvPr/>
        </p:nvSpPr>
        <p:spPr>
          <a:xfrm>
            <a:off x="3936111" y="3623691"/>
            <a:ext cx="1664399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改进策略：范围调整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3684746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58" name="Freeform 58"/>
          <p:cNvSpPr/>
          <p:nvPr/>
        </p:nvSpPr>
        <p:spPr>
          <a:xfrm rot="2700000">
            <a:off x="3780568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59" name="AutoShape 59"/>
          <p:cNvSpPr/>
          <p:nvPr/>
        </p:nvSpPr>
        <p:spPr>
          <a:xfrm>
            <a:off x="9453276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60" name="TextBox 60"/>
          <p:cNvSpPr txBox="1"/>
          <p:nvPr/>
        </p:nvSpPr>
        <p:spPr>
          <a:xfrm>
            <a:off x="9752362" y="3623691"/>
            <a:ext cx="1664303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改进策略：特征验证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1" name="AutoShape 61"/>
          <p:cNvSpPr/>
          <p:nvPr/>
        </p:nvSpPr>
        <p:spPr>
          <a:xfrm>
            <a:off x="9500997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2" name="Freeform 62"/>
          <p:cNvSpPr/>
          <p:nvPr/>
        </p:nvSpPr>
        <p:spPr>
          <a:xfrm rot="2700000">
            <a:off x="9596724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solidFill>
            <a:srgbClr val="007C85">
              <a:alpha val="0"/>
            </a:srgbClr>
          </a:solidFill>
          <a:ln w="38100">
            <a:solidFill>
              <a:schemeClr val="accent2">
                <a:alpha val="100000"/>
              </a:schemeClr>
            </a:solidFill>
            <a:prstDash val="solid"/>
          </a:ln>
        </p:spPr>
      </p:sp>
      <p:sp>
        <p:nvSpPr>
          <p:cNvPr id="63" name="AutoShape 63"/>
          <p:cNvSpPr/>
          <p:nvPr/>
        </p:nvSpPr>
        <p:spPr>
          <a:xfrm>
            <a:off x="7218140" y="1041273"/>
            <a:ext cx="687419" cy="687419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</p:spPr>
      </p:sp>
      <p:sp>
        <p:nvSpPr>
          <p:cNvPr id="64" name="Freeform 64"/>
          <p:cNvSpPr/>
          <p:nvPr/>
        </p:nvSpPr>
        <p:spPr>
          <a:xfrm>
            <a:off x="7435882" y="1229963"/>
            <a:ext cx="285655" cy="340043"/>
          </a:xfrm>
          <a:custGeom>
            <a:avLst/>
            <a:gdLst/>
            <a:ahLst/>
            <a:cxnLst/>
            <a:rect l="l" t="t" r="r" b="b"/>
            <a:pathLst>
              <a:path w="401" h="478">
                <a:moveTo>
                  <a:pt x="401" y="89"/>
                </a:moveTo>
                <a:lnTo>
                  <a:pt x="401" y="293"/>
                </a:lnTo>
                <a:cubicBezTo>
                  <a:pt x="292" y="212"/>
                  <a:pt x="182" y="375"/>
                  <a:pt x="73" y="293"/>
                </a:cubicBezTo>
                <a:lnTo>
                  <a:pt x="73" y="89"/>
                </a:lnTo>
                <a:cubicBezTo>
                  <a:pt x="182" y="171"/>
                  <a:pt x="292" y="7"/>
                  <a:pt x="401" y="89"/>
                </a:cubicBezTo>
                <a:close/>
              </a:path>
              <a:path w="401" h="478">
                <a:moveTo>
                  <a:pt x="39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54"/>
                  <a:pt x="9" y="68"/>
                  <a:pt x="23" y="74"/>
                </a:cubicBezTo>
                <a:lnTo>
                  <a:pt x="23" y="478"/>
                </a:lnTo>
                <a:lnTo>
                  <a:pt x="56" y="478"/>
                </a:lnTo>
                <a:lnTo>
                  <a:pt x="56" y="74"/>
                </a:lnTo>
                <a:cubicBezTo>
                  <a:pt x="69" y="68"/>
                  <a:pt x="78" y="54"/>
                  <a:pt x="78" y="39"/>
                </a:cubicBezTo>
                <a:cubicBezTo>
                  <a:pt x="78" y="17"/>
                  <a:pt x="61" y="0"/>
                  <a:pt x="39" y="0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65" name="AutoShape 65"/>
          <p:cNvSpPr/>
          <p:nvPr/>
        </p:nvSpPr>
        <p:spPr>
          <a:xfrm>
            <a:off x="713613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66" name="TextBox 66"/>
          <p:cNvSpPr txBox="1"/>
          <p:nvPr/>
        </p:nvSpPr>
        <p:spPr>
          <a:xfrm>
            <a:off x="1012603" y="3623691"/>
            <a:ext cx="1619441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改进策略：模型优化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7" name="AutoShape 67"/>
          <p:cNvSpPr/>
          <p:nvPr/>
        </p:nvSpPr>
        <p:spPr>
          <a:xfrm>
            <a:off x="761238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68" name="Freeform 68"/>
          <p:cNvSpPr/>
          <p:nvPr/>
        </p:nvSpPr>
        <p:spPr>
          <a:xfrm rot="2700000">
            <a:off x="857060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69" name="AutoShape 69"/>
          <p:cNvSpPr/>
          <p:nvPr/>
        </p:nvSpPr>
        <p:spPr>
          <a:xfrm>
            <a:off x="6560630" y="3546062"/>
            <a:ext cx="2002631" cy="328136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70" name="TextBox 70"/>
          <p:cNvSpPr txBox="1"/>
          <p:nvPr/>
        </p:nvSpPr>
        <p:spPr>
          <a:xfrm>
            <a:off x="6859619" y="3623691"/>
            <a:ext cx="1619441" cy="200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改进策略：权重分配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1" name="AutoShape 71"/>
          <p:cNvSpPr/>
          <p:nvPr/>
        </p:nvSpPr>
        <p:spPr>
          <a:xfrm>
            <a:off x="6608255" y="3584448"/>
            <a:ext cx="251365" cy="251365"/>
          </a:xfrm>
          <a:prstGeom prst="ellipse">
            <a:avLst/>
          </a:prstGeom>
          <a:solidFill>
            <a:srgbClr val="FFFFFF">
              <a:alpha val="100000"/>
            </a:srgbClr>
          </a:solidFill>
        </p:spPr>
      </p:sp>
      <p:sp>
        <p:nvSpPr>
          <p:cNvPr id="72" name="Freeform 72"/>
          <p:cNvSpPr/>
          <p:nvPr/>
        </p:nvSpPr>
        <p:spPr>
          <a:xfrm rot="2700000">
            <a:off x="6704076" y="3636264"/>
            <a:ext cx="65818" cy="112871"/>
          </a:xfrm>
          <a:custGeom>
            <a:avLst/>
            <a:gdLst/>
            <a:ahLst/>
            <a:cxnLst/>
            <a:rect l="l" t="t" r="r" b="b"/>
            <a:pathLst>
              <a:path w="218174" h="415436">
                <a:moveTo>
                  <a:pt x="218174" y="0"/>
                </a:moveTo>
                <a:lnTo>
                  <a:pt x="218174" y="415436"/>
                </a:lnTo>
                <a:lnTo>
                  <a:pt x="0" y="415436"/>
                </a:lnTo>
              </a:path>
            </a:pathLst>
          </a:custGeom>
          <a:noFill/>
          <a:ln w="38100">
            <a:solidFill>
              <a:schemeClr val="accent1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05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工业案例实战解析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0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00031" name="TextBox 3"/>
          <p:cNvSpPr txBox="1"/>
          <p:nvPr/>
        </p:nvSpPr>
        <p:spPr>
          <a:xfrm rot="16200000">
            <a:off x="2212898" y="-61210"/>
            <a:ext cx="830997" cy="4141213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5400">
                <a:solidFill>
                  <a:srgbClr val="FFFFFF">
                    <a:alpha val="60000"/>
                  </a:srgbClr>
                </a:solidFill>
                <a:latin typeface="Noto Sans SC Black"/>
                <a:ea typeface="Noto Sans SC Black"/>
                <a:cs typeface="Noto Sans SC Black"/>
              </a:rPr>
              <a:t>CONTENTS</a:t>
            </a:r>
            <a:endParaRPr lang="en-US" sz="5400">
              <a:solidFill>
                <a:srgbClr val="FFFFFF">
                  <a:alpha val="6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200008" name="TextBox 4"/>
          <p:cNvSpPr txBox="1"/>
          <p:nvPr/>
        </p:nvSpPr>
        <p:spPr>
          <a:xfrm>
            <a:off x="557790" y="684937"/>
            <a:ext cx="2902858" cy="137326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8000">
                <a:solidFill>
                  <a:srgbClr val="262626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目录</a:t>
            </a:r>
            <a:endParaRPr lang="en-US" sz="8000">
              <a:solidFill>
                <a:srgbClr val="262626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200002" name="TextBox 5"/>
          <p:cNvSpPr txBox="1"/>
          <p:nvPr/>
        </p:nvSpPr>
        <p:spPr>
          <a:xfrm>
            <a:off x="5528632" y="730542"/>
            <a:ext cx="6145693" cy="539691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/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DOE基础概念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实验设计类型解析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统计分析方法精要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Minitab实战操作指南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工业案例实战解析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  <a:p>
            <a:pPr marL="228600" lvl="1" indent="-228600" algn="l">
              <a:lnSpc>
                <a:spcPct val="180000"/>
              </a:lnSpc>
              <a:buFont typeface="Arial" panose="020B0604020202090204"/>
              <a:buChar char="•"/>
            </a:pPr>
            <a:r>
              <a:rPr lang="en-US" sz="22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高级设计与应用拓展</a:t>
            </a:r>
            <a:endParaRPr lang="en-US" sz="22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微波爆米花参数优化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15104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740613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根据爆米花包装规格及目标爆出率，通过DOE实验确定最佳加热功率范围，避免功率过高导致焦糊或功率不足导致未爆开。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104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加热功率选择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78857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加热时间控制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42611" y="1377315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微波频率调整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5104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包装材料透波性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8857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初始水分含量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42611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排气孔设计优化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278857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504366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设计多组时间梯度实验，结合爆米花体积膨胀率与口感评分，找到兼顾效率与品质的加热时间临界点。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042611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268120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针对不同批次玉米原料的介电特性差异，通过正交实验优化微波频率参数，确保能量吸收均匀性。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515104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740613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测试不同材质包装在微波场中的透波率，结合爆米花爆裂均匀度数据，筛选最优包装材料组合。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278857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4504366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通过控制玉米原料的预处理工艺，设置不同初始水分含量实验组，建立水分含量与爆出率、硬度的量化关系模型。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8042611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8268120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对比不同排气孔数量、直径和位置的包装设计，通过压力监测与成品率统计，确定最佳排气结构参数。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激光功率动态调节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5764" y="130828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工件预热温度控制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65764" y="400037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机器人路径规划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焊丝送进速度校准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保护气体配比实验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8" name="AutoShape 8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1" name="Connector 11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焊接工艺参数改进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55568" y="1512589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>
            <a:off x="6455568" y="4241491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15" name="Connector 15"/>
          <p:cNvCxnSpPr/>
          <p:nvPr/>
        </p:nvCxnSpPr>
        <p:spPr>
          <a:xfrm>
            <a:off x="6554162" y="1670999"/>
            <a:ext cx="0" cy="5208748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6"/>
          <p:cNvSpPr txBox="1"/>
          <p:nvPr/>
        </p:nvSpPr>
        <p:spPr>
          <a:xfrm>
            <a:off x="1297192" y="1804349"/>
            <a:ext cx="448665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基于焊缝实时成像反馈，建立功率梯度模型（800W-1500W分段调节），将气孔率从3.2%降至0.5%以下。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通过响应面法优化氩气/二氧化碳混合比例（75/25至85/15），减少飞溅缺陷并提高熔深一致性。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采用六西格玛方法控制送丝速度波动（±0.3m/min），确保熔敷金属成分中Mn/Si比稳定在2.1-2.3区间。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1804349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针对高强钢焊接开发阶梯式预热方案（80℃→120℃→150℃），降低冷裂纹风险至＜0.1%发生率。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451800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引入遗传算法优化焊枪运动轨迹，缩短非电弧时间占比至总工时的12%以内。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97796" y="2675719"/>
            <a:ext cx="2236351" cy="2236351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5159263" y="2904531"/>
            <a:ext cx="1854217" cy="1854217"/>
          </a:xfrm>
          <a:prstGeom prst="ellipse">
            <a:avLst/>
          </a:prstGeom>
          <a:solidFill>
            <a:schemeClr val="accent3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6094045" y="1171975"/>
            <a:ext cx="5287891" cy="5288400"/>
          </a:xfrm>
          <a:prstGeom prst="arc">
            <a:avLst>
              <a:gd name="adj1" fmla="val 18842372"/>
              <a:gd name="adj2" fmla="val 2610861"/>
            </a:avLst>
          </a:prstGeom>
          <a:noFill/>
          <a:ln w="6350">
            <a:solidFill>
              <a:schemeClr val="accent3">
                <a:alpha val="100000"/>
              </a:schemeClr>
            </a:solidFill>
            <a:prstDash val="dash"/>
          </a:ln>
        </p:spPr>
      </p:sp>
      <p:sp>
        <p:nvSpPr>
          <p:cNvPr id="5" name="AutoShape 5"/>
          <p:cNvSpPr/>
          <p:nvPr/>
        </p:nvSpPr>
        <p:spPr>
          <a:xfrm flipH="1">
            <a:off x="850006" y="1171975"/>
            <a:ext cx="5288400" cy="5288400"/>
          </a:xfrm>
          <a:prstGeom prst="arc">
            <a:avLst>
              <a:gd name="adj1" fmla="val 18842372"/>
              <a:gd name="adj2" fmla="val 2610861"/>
            </a:avLst>
          </a:prstGeom>
          <a:noFill/>
          <a:ln w="6350">
            <a:solidFill>
              <a:schemeClr val="accent3">
                <a:alpha val="100000"/>
              </a:schemeClr>
            </a:solidFill>
            <a:prstDash val="dash"/>
          </a:ln>
        </p:spPr>
      </p:sp>
      <p:sp>
        <p:nvSpPr>
          <p:cNvPr id="6" name="AutoShape 6"/>
          <p:cNvSpPr/>
          <p:nvPr/>
        </p:nvSpPr>
        <p:spPr>
          <a:xfrm>
            <a:off x="1746454" y="1538002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 rot="5400000">
            <a:off x="1142235" y="1621532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8" name="TextBox 8"/>
          <p:cNvSpPr txBox="1"/>
          <p:nvPr/>
        </p:nvSpPr>
        <p:spPr>
          <a:xfrm flipH="1">
            <a:off x="2497971" y="2044408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运用DOE技术分析生产数据，识别关键影响因子及其交互作用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 flipH="1">
            <a:off x="2497973" y="1718106"/>
            <a:ext cx="1381125" cy="23812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因子分析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6489435" y="1538002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 rot="5400000">
            <a:off x="9868591" y="1621532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alpha val="100000"/>
            </a:schemeClr>
          </a:solidFill>
        </p:spPr>
      </p:sp>
      <p:sp>
        <p:nvSpPr>
          <p:cNvPr id="12" name="TextBox 12"/>
          <p:cNvSpPr txBox="1"/>
          <p:nvPr/>
        </p:nvSpPr>
        <p:spPr>
          <a:xfrm flipH="1">
            <a:off x="6954024" y="2044408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通过重复实验验证优化方案的稳定性和可靠性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 flipH="1">
            <a:off x="7013480" y="1718106"/>
            <a:ext cx="2700173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结果验证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24082" y="3226111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5400000">
            <a:off x="319863" y="3309641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16" name="TextBox 16"/>
          <p:cNvSpPr txBox="1"/>
          <p:nvPr/>
        </p:nvSpPr>
        <p:spPr>
          <a:xfrm flipH="1">
            <a:off x="1675599" y="3732517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采用全因子/部分因子设计，建立工艺参数与质量特性的数学模型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 flipH="1">
            <a:off x="1675601" y="3406215"/>
            <a:ext cx="1571625" cy="23812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实验设计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AutoShape 18"/>
          <p:cNvSpPr/>
          <p:nvPr/>
        </p:nvSpPr>
        <p:spPr>
          <a:xfrm flipH="1">
            <a:off x="7326755" y="3226112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9" name="AutoShape 19"/>
          <p:cNvSpPr/>
          <p:nvPr/>
        </p:nvSpPr>
        <p:spPr>
          <a:xfrm rot="5400000">
            <a:off x="10705910" y="3309642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20" name="TextBox 20"/>
          <p:cNvSpPr txBox="1"/>
          <p:nvPr/>
        </p:nvSpPr>
        <p:spPr>
          <a:xfrm flipH="1">
            <a:off x="7694648" y="3732518"/>
            <a:ext cx="284797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建立SPC控制图持续监控关键工艺参数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 flipH="1">
            <a:off x="7778228" y="3406216"/>
            <a:ext cx="2771170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实施监控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746454" y="4912071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23" name="AutoShape 23"/>
          <p:cNvSpPr/>
          <p:nvPr/>
        </p:nvSpPr>
        <p:spPr>
          <a:xfrm rot="5400000">
            <a:off x="1142235" y="4995601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24" name="TextBox 24"/>
          <p:cNvSpPr txBox="1"/>
          <p:nvPr/>
        </p:nvSpPr>
        <p:spPr>
          <a:xfrm flipH="1">
            <a:off x="2497971" y="5418477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基于响应曲面法确定最佳工艺参数组合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 flipH="1">
            <a:off x="2497973" y="5092175"/>
            <a:ext cx="1381125" cy="23812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参数优化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AutoShape 26"/>
          <p:cNvSpPr/>
          <p:nvPr/>
        </p:nvSpPr>
        <p:spPr>
          <a:xfrm flipH="1">
            <a:off x="6489435" y="4912071"/>
            <a:ext cx="3985999" cy="1211059"/>
          </a:xfrm>
          <a:prstGeom prst="homePlate">
            <a:avLst>
              <a:gd name="adj" fmla="val 23738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27" name="AutoShape 27"/>
          <p:cNvSpPr/>
          <p:nvPr/>
        </p:nvSpPr>
        <p:spPr>
          <a:xfrm rot="5400000">
            <a:off x="9868591" y="4995601"/>
            <a:ext cx="1211061" cy="1044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28" name="TextBox 28"/>
          <p:cNvSpPr txBox="1"/>
          <p:nvPr/>
        </p:nvSpPr>
        <p:spPr>
          <a:xfrm flipH="1">
            <a:off x="6954024" y="5418477"/>
            <a:ext cx="2752725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对比改善前后过程能力指数CPK的提升效果</a:t>
            </a:r>
            <a:endParaRPr lang="en-US" sz="10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TextBox 29"/>
          <p:cNvSpPr txBox="1"/>
          <p:nvPr/>
        </p:nvSpPr>
        <p:spPr>
          <a:xfrm flipH="1">
            <a:off x="7122336" y="5092175"/>
            <a:ext cx="2589742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5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效果评估</a:t>
            </a:r>
            <a:endParaRPr lang="en-US" sz="15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0" name="TextBox 30"/>
          <p:cNvSpPr txBox="1"/>
          <p:nvPr/>
        </p:nvSpPr>
        <p:spPr>
          <a:xfrm flipH="1">
            <a:off x="4997796" y="1433390"/>
            <a:ext cx="2236351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50">
                <a:solidFill>
                  <a:schemeClr val="accent3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数据采集</a:t>
            </a:r>
            <a:endParaRPr lang="en-US" sz="1550">
              <a:solidFill>
                <a:schemeClr val="accent3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1" name="Connector 31"/>
          <p:cNvCxnSpPr/>
          <p:nvPr/>
        </p:nvCxnSpPr>
        <p:spPr>
          <a:xfrm>
            <a:off x="6094045" y="1781155"/>
            <a:ext cx="0" cy="831982"/>
          </a:xfrm>
          <a:prstGeom prst="line">
            <a:avLst/>
          </a:prstGeom>
          <a:ln w="12700">
            <a:solidFill>
              <a:schemeClr val="accent3"/>
            </a:solidFill>
            <a:prstDash val="solid"/>
            <a:headEnd type="oval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32" name="Connector 32"/>
          <p:cNvCxnSpPr/>
          <p:nvPr/>
        </p:nvCxnSpPr>
        <p:spPr>
          <a:xfrm flipV="1">
            <a:off x="6094045" y="5074746"/>
            <a:ext cx="0" cy="922484"/>
          </a:xfrm>
          <a:prstGeom prst="line">
            <a:avLst/>
          </a:prstGeom>
          <a:ln w="12700">
            <a:solidFill>
              <a:schemeClr val="accent3"/>
            </a:solidFill>
            <a:prstDash val="solid"/>
            <a:headEnd type="oval"/>
            <a:tailEnd type="none"/>
          </a:ln>
        </p:spPr>
        <p:style>
          <a:lnRef idx="0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33" name="TextBox 33"/>
          <p:cNvSpPr txBox="1"/>
          <p:nvPr/>
        </p:nvSpPr>
        <p:spPr>
          <a:xfrm>
            <a:off x="5159263" y="3470045"/>
            <a:ext cx="1963073" cy="3238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100">
                <a:solidFill>
                  <a:srgbClr val="F3F4F2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工艺参数优化</a:t>
            </a:r>
            <a:endParaRPr lang="en-US" sz="2100">
              <a:solidFill>
                <a:srgbClr val="F3F4F2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363378" y="3988574"/>
            <a:ext cx="1495425" cy="3429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800">
                <a:solidFill>
                  <a:srgbClr val="FDFBFB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通过DOE方法识别关键工艺参数</a:t>
            </a:r>
            <a:endParaRPr lang="en-US" sz="800">
              <a:solidFill>
                <a:srgbClr val="FDFBFB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8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制造过程能力提升</a:t>
            </a:r>
            <a:endParaRPr lang="en-US" sz="28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505268" y="1853004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37" name="Freeform 37"/>
          <p:cNvSpPr/>
          <p:nvPr/>
        </p:nvSpPr>
        <p:spPr>
          <a:xfrm>
            <a:off x="707787" y="3561513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38" name="Freeform 38"/>
          <p:cNvSpPr/>
          <p:nvPr/>
        </p:nvSpPr>
        <p:spPr>
          <a:xfrm>
            <a:off x="1530159" y="5285219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39" name="Freeform 39"/>
          <p:cNvSpPr/>
          <p:nvPr/>
        </p:nvSpPr>
        <p:spPr>
          <a:xfrm>
            <a:off x="11096459" y="3561513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40" name="Freeform 40"/>
          <p:cNvSpPr/>
          <p:nvPr/>
        </p:nvSpPr>
        <p:spPr>
          <a:xfrm>
            <a:off x="10231624" y="5285219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41" name="Freeform 41"/>
          <p:cNvSpPr/>
          <p:nvPr/>
        </p:nvSpPr>
        <p:spPr>
          <a:xfrm>
            <a:off x="10259139" y="1911150"/>
            <a:ext cx="432590" cy="464762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9F8F7">
              <a:alpha val="100000"/>
            </a:srgbClr>
          </a:solidFill>
        </p:spPr>
      </p:sp>
      <p:sp>
        <p:nvSpPr>
          <p:cNvPr id="42" name="TextBox 42"/>
          <p:cNvSpPr txBox="1"/>
          <p:nvPr/>
        </p:nvSpPr>
        <p:spPr>
          <a:xfrm flipH="1">
            <a:off x="4968196" y="6123130"/>
            <a:ext cx="2238375" cy="2381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50">
                <a:solidFill>
                  <a:schemeClr val="accent3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方案生成</a:t>
            </a:r>
            <a:endParaRPr lang="en-US" sz="1550">
              <a:solidFill>
                <a:schemeClr val="accent3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06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高级设计与应用拓展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9165" y="4391695"/>
            <a:ext cx="11459846" cy="1385974"/>
          </a:xfrm>
          <a:prstGeom prst="trapezoid">
            <a:avLst>
              <a:gd name="adj" fmla="val 66630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50000">
                <a:schemeClr val="accent3">
                  <a:alpha val="30154"/>
                </a:schemeClr>
              </a:gs>
              <a:gs pos="100000">
                <a:schemeClr val="accent3">
                  <a:alpha val="49908"/>
                </a:schemeClr>
              </a:gs>
            </a:gsLst>
            <a:lin ang="5400000"/>
          </a:gradFill>
        </p:spPr>
      </p:sp>
      <p:sp>
        <p:nvSpPr>
          <p:cNvPr id="3" name="AutoShape 3"/>
          <p:cNvSpPr/>
          <p:nvPr/>
        </p:nvSpPr>
        <p:spPr>
          <a:xfrm flipH="1">
            <a:off x="7984646" y="1345311"/>
            <a:ext cx="3313081" cy="1899761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  <a:ln w="1143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914400" y="3469481"/>
            <a:ext cx="3313081" cy="1899761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  <a:ln w="1143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4439507" y="3469481"/>
            <a:ext cx="3313081" cy="1899761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  <a:ln w="1143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6" name="AutoShape 6"/>
          <p:cNvSpPr/>
          <p:nvPr/>
        </p:nvSpPr>
        <p:spPr>
          <a:xfrm>
            <a:off x="4439507" y="1345311"/>
            <a:ext cx="3313081" cy="1899761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  <a:ln w="1143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7" name="AutoShape 7"/>
          <p:cNvSpPr/>
          <p:nvPr/>
        </p:nvSpPr>
        <p:spPr>
          <a:xfrm>
            <a:off x="914400" y="1345311"/>
            <a:ext cx="3313081" cy="1899761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369165" y="5777687"/>
            <a:ext cx="11459846" cy="705447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 flipH="1">
            <a:off x="1213584" y="2238992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模型构建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 flipH="1">
            <a:off x="1213584" y="2534112"/>
            <a:ext cx="2762250" cy="5143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建立二阶多项式模型，通过中心复合设计获取响应面数据，分析因子交互作用与非线性响应特征。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3210377" y="1438690"/>
            <a:ext cx="976549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1100"/>
          </a:p>
        </p:txBody>
      </p:sp>
      <p:sp>
        <p:nvSpPr>
          <p:cNvPr id="12" name="TextBox 12"/>
          <p:cNvSpPr txBox="1"/>
          <p:nvPr/>
        </p:nvSpPr>
        <p:spPr>
          <a:xfrm flipH="1">
            <a:off x="8275865" y="2238992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稳健设计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 flipH="1">
            <a:off x="8275865" y="2534112"/>
            <a:ext cx="2762250" cy="5143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引入噪声因子进行稳健性优化，通过双响应面法平衡均值与方差，提升工艺抗干扰能力。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106403" y="1438690"/>
            <a:ext cx="1053494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1100"/>
          </a:p>
        </p:txBody>
      </p:sp>
      <p:sp>
        <p:nvSpPr>
          <p:cNvPr id="15" name="TextBox 15"/>
          <p:cNvSpPr txBox="1"/>
          <p:nvPr/>
        </p:nvSpPr>
        <p:spPr>
          <a:xfrm flipH="1">
            <a:off x="4754453" y="2238992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参数调优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 flipH="1">
            <a:off x="4754453" y="2534112"/>
            <a:ext cx="2762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采用最速上升法确定优化方向，结合置信区间分析调整因子水平，实现响应值的精准调控。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6584991" y="1438690"/>
            <a:ext cx="1053494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1100"/>
          </a:p>
        </p:txBody>
      </p:sp>
      <p:sp>
        <p:nvSpPr>
          <p:cNvPr id="18" name="TextBox 18"/>
          <p:cNvSpPr txBox="1"/>
          <p:nvPr/>
        </p:nvSpPr>
        <p:spPr>
          <a:xfrm flipH="1">
            <a:off x="1213584" y="4359621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曲面分析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 flipH="1">
            <a:off x="1213584" y="4654741"/>
            <a:ext cx="2762250" cy="5143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运用等高线图与三维响应曲面可视化分析极值点，识别最优操作区域与敏感因子区间。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3044122" y="3559319"/>
            <a:ext cx="1053494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 flipH="1">
            <a:off x="7988536" y="3468598"/>
            <a:ext cx="3297830" cy="1877922"/>
          </a:xfrm>
          <a:prstGeom prst="roundRect">
            <a:avLst>
              <a:gd name="adj" fmla="val 0"/>
            </a:avLst>
          </a:prstGeom>
          <a:solidFill>
            <a:schemeClr val="lt2">
              <a:alpha val="100000"/>
            </a:schemeClr>
          </a:solidFill>
          <a:ln w="1143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22" name="TextBox 22"/>
          <p:cNvSpPr txBox="1"/>
          <p:nvPr/>
        </p:nvSpPr>
        <p:spPr>
          <a:xfrm flipH="1">
            <a:off x="8275864" y="4359621"/>
            <a:ext cx="2762251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验证实验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 flipH="1">
            <a:off x="8275865" y="4654741"/>
            <a:ext cx="2762250" cy="6858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通过重复试验验证优化结果稳定性，计算预测区间确认模型可靠性，完成闭环优化流程。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10106403" y="3559319"/>
            <a:ext cx="1053494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06</a:t>
            </a:r>
            <a:endParaRPr lang="en-US" sz="1100"/>
          </a:p>
        </p:txBody>
      </p:sp>
      <p:sp>
        <p:nvSpPr>
          <p:cNvPr id="25" name="TextBox 25"/>
          <p:cNvSpPr txBox="1"/>
          <p:nvPr/>
        </p:nvSpPr>
        <p:spPr>
          <a:xfrm flipH="1">
            <a:off x="4754453" y="4359621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多目标优化</a:t>
            </a:r>
            <a:endParaRPr lang="en-US" sz="15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 flipH="1">
            <a:off x="4754453" y="4654741"/>
            <a:ext cx="2762250" cy="5143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9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基于满意度函数法整合多个响应指标，构建帕累托前沿，实现多目标协同优化决策。</a:t>
            </a:r>
            <a:endParaRPr lang="en-US" sz="9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6584991" y="3559319"/>
            <a:ext cx="1053494" cy="86177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en-US" sz="5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1100"/>
          </a:p>
        </p:txBody>
      </p:sp>
      <p:sp>
        <p:nvSpPr>
          <p:cNvPr id="28" name="TextBox 28"/>
          <p:cNvSpPr txBox="1"/>
          <p:nvPr/>
        </p:nvSpPr>
        <p:spPr>
          <a:xfrm>
            <a:off x="3118263" y="5965973"/>
            <a:ext cx="5897880" cy="40576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深度优化响应面，实现工艺参数的全局最优解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4852080" y="1678568"/>
            <a:ext cx="269476" cy="269476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74320" y="243840"/>
                </a:moveTo>
                <a:lnTo>
                  <a:pt x="304800" y="243840"/>
                </a:lnTo>
                <a:lnTo>
                  <a:pt x="304800" y="259080"/>
                </a:lnTo>
                <a:cubicBezTo>
                  <a:pt x="304800" y="267500"/>
                  <a:pt x="297980" y="274320"/>
                  <a:pt x="289560" y="274320"/>
                </a:cubicBezTo>
                <a:lnTo>
                  <a:pt x="289560" y="274320"/>
                </a:lnTo>
                <a:lnTo>
                  <a:pt x="15240" y="274320"/>
                </a:lnTo>
                <a:cubicBezTo>
                  <a:pt x="6820" y="274320"/>
                  <a:pt x="0" y="267500"/>
                  <a:pt x="0" y="259080"/>
                </a:cubicBezTo>
                <a:lnTo>
                  <a:pt x="0" y="259080"/>
                </a:lnTo>
                <a:lnTo>
                  <a:pt x="0" y="243840"/>
                </a:lnTo>
                <a:lnTo>
                  <a:pt x="30480" y="243840"/>
                </a:lnTo>
                <a:lnTo>
                  <a:pt x="30480" y="60960"/>
                </a:lnTo>
                <a:cubicBezTo>
                  <a:pt x="30480" y="44196"/>
                  <a:pt x="44196" y="30480"/>
                  <a:pt x="60960" y="30480"/>
                </a:cubicBezTo>
                <a:lnTo>
                  <a:pt x="243840" y="30480"/>
                </a:lnTo>
                <a:cubicBezTo>
                  <a:pt x="260671" y="30480"/>
                  <a:pt x="274320" y="44129"/>
                  <a:pt x="274320" y="60960"/>
                </a:cubicBezTo>
                <a:lnTo>
                  <a:pt x="274320" y="60960"/>
                </a:lnTo>
                <a:lnTo>
                  <a:pt x="274320" y="243840"/>
                </a:lnTo>
                <a:close/>
                <a:moveTo>
                  <a:pt x="60960" y="60960"/>
                </a:moveTo>
                <a:lnTo>
                  <a:pt x="60960" y="198120"/>
                </a:lnTo>
                <a:lnTo>
                  <a:pt x="243840" y="198120"/>
                </a:lnTo>
                <a:lnTo>
                  <a:pt x="243840" y="60960"/>
                </a:lnTo>
                <a:lnTo>
                  <a:pt x="60960" y="60960"/>
                </a:lnTo>
                <a:close/>
                <a:moveTo>
                  <a:pt x="121920" y="228600"/>
                </a:moveTo>
                <a:lnTo>
                  <a:pt x="121920" y="243840"/>
                </a:lnTo>
                <a:lnTo>
                  <a:pt x="182880" y="243840"/>
                </a:lnTo>
                <a:lnTo>
                  <a:pt x="182880" y="228600"/>
                </a:lnTo>
                <a:lnTo>
                  <a:pt x="121920" y="2286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0" name="AutoShape 30"/>
          <p:cNvSpPr/>
          <p:nvPr/>
        </p:nvSpPr>
        <p:spPr>
          <a:xfrm>
            <a:off x="914400" y="1268444"/>
            <a:ext cx="3394043" cy="76867"/>
          </a:xfrm>
          <a:prstGeom prst="parallelogram">
            <a:avLst>
              <a:gd name="adj" fmla="val 9820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31" name="AutoShape 31"/>
          <p:cNvSpPr/>
          <p:nvPr/>
        </p:nvSpPr>
        <p:spPr>
          <a:xfrm rot="16200000" flipH="1">
            <a:off x="3207544" y="2218944"/>
            <a:ext cx="2120837" cy="75533"/>
          </a:xfrm>
          <a:prstGeom prst="parallelogram">
            <a:avLst>
              <a:gd name="adj" fmla="val 98201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2" name="AutoShape 32"/>
          <p:cNvSpPr/>
          <p:nvPr/>
        </p:nvSpPr>
        <p:spPr>
          <a:xfrm>
            <a:off x="4439507" y="1268444"/>
            <a:ext cx="3313081" cy="93059"/>
          </a:xfrm>
          <a:prstGeom prst="trapezoid">
            <a:avLst>
              <a:gd name="adj" fmla="val 6336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33" name="AutoShape 33"/>
          <p:cNvSpPr/>
          <p:nvPr/>
        </p:nvSpPr>
        <p:spPr>
          <a:xfrm>
            <a:off x="1208861" y="1540920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4" name="Freeform 34"/>
          <p:cNvSpPr/>
          <p:nvPr/>
        </p:nvSpPr>
        <p:spPr>
          <a:xfrm>
            <a:off x="1322275" y="1646618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5" name="AutoShape 35"/>
          <p:cNvSpPr/>
          <p:nvPr/>
        </p:nvSpPr>
        <p:spPr>
          <a:xfrm>
            <a:off x="4791285" y="1543279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6" name="Freeform 36"/>
          <p:cNvSpPr/>
          <p:nvPr/>
        </p:nvSpPr>
        <p:spPr>
          <a:xfrm>
            <a:off x="4914224" y="1648977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7" name="AutoShape 37"/>
          <p:cNvSpPr/>
          <p:nvPr/>
        </p:nvSpPr>
        <p:spPr>
          <a:xfrm flipH="1">
            <a:off x="7903684" y="1268444"/>
            <a:ext cx="3394043" cy="76867"/>
          </a:xfrm>
          <a:prstGeom prst="parallelogram">
            <a:avLst>
              <a:gd name="adj" fmla="val 9820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38" name="AutoShape 38"/>
          <p:cNvSpPr/>
          <p:nvPr/>
        </p:nvSpPr>
        <p:spPr>
          <a:xfrm rot="5400000">
            <a:off x="6883747" y="2218944"/>
            <a:ext cx="2120837" cy="75533"/>
          </a:xfrm>
          <a:prstGeom prst="parallelogram">
            <a:avLst>
              <a:gd name="adj" fmla="val 98201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39" name="AutoShape 39"/>
          <p:cNvSpPr/>
          <p:nvPr/>
        </p:nvSpPr>
        <p:spPr>
          <a:xfrm>
            <a:off x="4439507" y="3392614"/>
            <a:ext cx="3313081" cy="93059"/>
          </a:xfrm>
          <a:prstGeom prst="trapezoid">
            <a:avLst>
              <a:gd name="adj" fmla="val 6336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40" name="AutoShape 40"/>
          <p:cNvSpPr/>
          <p:nvPr/>
        </p:nvSpPr>
        <p:spPr>
          <a:xfrm>
            <a:off x="914400" y="3392614"/>
            <a:ext cx="3394043" cy="76867"/>
          </a:xfrm>
          <a:prstGeom prst="parallelogram">
            <a:avLst>
              <a:gd name="adj" fmla="val 9820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41" name="AutoShape 41"/>
          <p:cNvSpPr/>
          <p:nvPr/>
        </p:nvSpPr>
        <p:spPr>
          <a:xfrm rot="16200000" flipH="1">
            <a:off x="3207544" y="4343114"/>
            <a:ext cx="2120837" cy="75533"/>
          </a:xfrm>
          <a:prstGeom prst="parallelogram">
            <a:avLst>
              <a:gd name="adj" fmla="val 98201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42" name="AutoShape 42"/>
          <p:cNvSpPr/>
          <p:nvPr/>
        </p:nvSpPr>
        <p:spPr>
          <a:xfrm>
            <a:off x="8279485" y="1502811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3" name="Freeform 43"/>
          <p:cNvSpPr/>
          <p:nvPr/>
        </p:nvSpPr>
        <p:spPr>
          <a:xfrm>
            <a:off x="8402424" y="1608509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4" name="AutoShape 44"/>
          <p:cNvSpPr/>
          <p:nvPr/>
        </p:nvSpPr>
        <p:spPr>
          <a:xfrm>
            <a:off x="8279485" y="3659219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5" name="Freeform 45"/>
          <p:cNvSpPr/>
          <p:nvPr/>
        </p:nvSpPr>
        <p:spPr>
          <a:xfrm>
            <a:off x="8402424" y="3764917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6" name="AutoShape 46"/>
          <p:cNvSpPr/>
          <p:nvPr/>
        </p:nvSpPr>
        <p:spPr>
          <a:xfrm>
            <a:off x="4765897" y="3689379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7" name="Freeform 47"/>
          <p:cNvSpPr/>
          <p:nvPr/>
        </p:nvSpPr>
        <p:spPr>
          <a:xfrm>
            <a:off x="4888836" y="3795076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8" name="AutoShape 48"/>
          <p:cNvSpPr/>
          <p:nvPr/>
        </p:nvSpPr>
        <p:spPr>
          <a:xfrm>
            <a:off x="1207069" y="3681839"/>
            <a:ext cx="571500" cy="571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9" name="Freeform 49"/>
          <p:cNvSpPr/>
          <p:nvPr/>
        </p:nvSpPr>
        <p:spPr>
          <a:xfrm>
            <a:off x="1330008" y="3787537"/>
            <a:ext cx="317938" cy="314325"/>
          </a:xfrm>
          <a:custGeom>
            <a:avLst/>
            <a:gdLst/>
            <a:ahLst/>
            <a:cxnLst/>
            <a:rect l="l" t="t" r="r" b="b"/>
            <a:pathLst>
              <a:path w="323850" h="304800">
                <a:moveTo>
                  <a:pt x="265490" y="266700"/>
                </a:moveTo>
                <a:cubicBezTo>
                  <a:pt x="265490" y="266700"/>
                  <a:pt x="318068" y="266757"/>
                  <a:pt x="325450" y="215313"/>
                </a:cubicBezTo>
                <a:cubicBezTo>
                  <a:pt x="328965" y="159058"/>
                  <a:pt x="274625" y="147971"/>
                  <a:pt x="274625" y="147971"/>
                </a:cubicBezTo>
                <a:cubicBezTo>
                  <a:pt x="274625" y="147971"/>
                  <a:pt x="280807" y="64694"/>
                  <a:pt x="204511" y="55197"/>
                </a:cubicBezTo>
                <a:cubicBezTo>
                  <a:pt x="139122" y="48520"/>
                  <a:pt x="119224" y="109290"/>
                  <a:pt x="119224" y="109290"/>
                </a:cubicBezTo>
                <a:cubicBezTo>
                  <a:pt x="119224" y="109290"/>
                  <a:pt x="99527" y="90354"/>
                  <a:pt x="72809" y="105823"/>
                </a:cubicBezTo>
                <a:cubicBezTo>
                  <a:pt x="48892" y="120587"/>
                  <a:pt x="53121" y="147618"/>
                  <a:pt x="53121" y="147618"/>
                </a:cubicBezTo>
                <a:cubicBezTo>
                  <a:pt x="53121" y="147618"/>
                  <a:pt x="0" y="157944"/>
                  <a:pt x="0" y="212084"/>
                </a:cubicBezTo>
                <a:cubicBezTo>
                  <a:pt x="1191" y="266157"/>
                  <a:pt x="57693" y="266700"/>
                  <a:pt x="57693" y="266662"/>
                </a:cubicBez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50" name="TextBox 5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响应面方法深度优化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1" name="AutoShape 51"/>
          <p:cNvSpPr/>
          <p:nvPr/>
        </p:nvSpPr>
        <p:spPr>
          <a:xfrm flipH="1">
            <a:off x="7907946" y="3392614"/>
            <a:ext cx="3378420" cy="75983"/>
          </a:xfrm>
          <a:prstGeom prst="parallelogram">
            <a:avLst>
              <a:gd name="adj" fmla="val 98201"/>
            </a:avLst>
          </a:prstGeom>
          <a:solidFill>
            <a:schemeClr val="accent3">
              <a:alpha val="100000"/>
            </a:schemeClr>
          </a:solidFill>
        </p:spPr>
      </p:sp>
      <p:sp>
        <p:nvSpPr>
          <p:cNvPr id="52" name="AutoShape 52"/>
          <p:cNvSpPr/>
          <p:nvPr/>
        </p:nvSpPr>
        <p:spPr>
          <a:xfrm rot="5400000">
            <a:off x="6892704" y="4332188"/>
            <a:ext cx="2111074" cy="74665"/>
          </a:xfrm>
          <a:prstGeom prst="parallelogram">
            <a:avLst>
              <a:gd name="adj" fmla="val 98201"/>
            </a:avLst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92919" y="1471389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" name="AutoShape 3"/>
          <p:cNvSpPr/>
          <p:nvPr/>
        </p:nvSpPr>
        <p:spPr>
          <a:xfrm>
            <a:off x="642135" y="4823305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642135" y="3187764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TextBox 5"/>
          <p:cNvSpPr txBox="1"/>
          <p:nvPr/>
        </p:nvSpPr>
        <p:spPr>
          <a:xfrm>
            <a:off x="1477002" y="1805928"/>
            <a:ext cx="4405069" cy="1127581"/>
          </a:xfrm>
          <a:prstGeom prst="rect">
            <a:avLst/>
          </a:prstGeom>
          <a:noFill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通过SN比转换将均值与方差双目标转化为单一稳健性指标，在汽车零部件公差设计中效果显著。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77002" y="1456420"/>
            <a:ext cx="4219575" cy="410484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5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田口方法内核解析</a:t>
            </a:r>
            <a:endParaRPr lang="en-US" sz="165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7002" y="5176569"/>
            <a:ext cx="4346229" cy="1164308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运用质量损失函数量化参数波动成本，为医疗器械研发提供最优公差决策依据。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77002" y="3507078"/>
            <a:ext cx="4346229" cy="1165431"/>
          </a:xfrm>
          <a:prstGeom prst="rect">
            <a:avLst/>
          </a:prstGeom>
          <a:noFill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在消费电子产品测试阶段刻意模拟环境温湿度波动，提前识别敏感设计参数。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6634" y="1534314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6634" y="4891235"/>
            <a:ext cx="849630" cy="5200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6634" y="3247045"/>
            <a:ext cx="849630" cy="5200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42135" y="145598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鲁棒设计降低变异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6392919" y="3203171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5" name="TextBox 15"/>
          <p:cNvSpPr txBox="1"/>
          <p:nvPr/>
        </p:nvSpPr>
        <p:spPr>
          <a:xfrm>
            <a:off x="7227786" y="1821335"/>
            <a:ext cx="4383960" cy="1112174"/>
          </a:xfrm>
          <a:prstGeom prst="rect">
            <a:avLst/>
          </a:prstGeom>
          <a:noFill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针对光电传感器信号响应问题，建立信号-噪声因子交互模型提升产品环境适应性。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27786" y="3522485"/>
            <a:ext cx="4383960" cy="1150023"/>
          </a:xfrm>
          <a:prstGeom prst="rect">
            <a:avLst/>
          </a:prstGeom>
          <a:noFill/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包含计算机仿真、台架试验、现场测试的三级验证体系确保设计可靠性。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287418" y="1530671"/>
            <a:ext cx="849630" cy="5200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287418" y="3262453"/>
            <a:ext cx="849630" cy="5200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27786" y="1456420"/>
            <a:ext cx="4219575" cy="410484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5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动态特性优化技术</a:t>
            </a:r>
            <a:endParaRPr lang="en-US" sz="165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77002" y="3167475"/>
            <a:ext cx="4219575" cy="410484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5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噪声因子主动引入</a:t>
            </a:r>
            <a:endParaRPr lang="en-US" sz="165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27786" y="3167475"/>
            <a:ext cx="4219575" cy="410484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5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多阶段稳健验证</a:t>
            </a:r>
            <a:endParaRPr lang="en-US" sz="165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77002" y="4827386"/>
            <a:ext cx="4219575" cy="410484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5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容差设计经济平衡</a:t>
            </a:r>
            <a:endParaRPr lang="en-US" sz="165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多响应变量平衡策略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5104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满意度函数集成法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78857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帕累托前沿应用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42611" y="1376998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约束优化建模技巧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95390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主成分分析降维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59144" y="3950072"/>
            <a:ext cx="3637467" cy="501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成本权重分配模型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15104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740613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将多个响应转化为0-1满意度指数，解决注塑成型中尺寸精度与表面光洁度冲突问题。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4278857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4504366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采用NSGA-II算法生成非支配解集，为航空航天材料选择提供多维决策空间。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8042611" y="1943785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8268120" y="2105555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通过拉格朗日乘子处理响应间硬约束，在锂电池正极材料开发中实现能量密度与安全性的平衡。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2395390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5" name="TextBox 15"/>
          <p:cNvSpPr txBox="1"/>
          <p:nvPr/>
        </p:nvSpPr>
        <p:spPr>
          <a:xfrm>
            <a:off x="2620899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对20+质量特性进行变量聚类，简化橡胶配方设计的优化维度。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6159144" y="4500511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0000"/>
            </a:schemeClr>
          </a:solidFill>
        </p:spPr>
      </p:sp>
      <p:sp>
        <p:nvSpPr>
          <p:cNvPr id="17" name="TextBox 17"/>
          <p:cNvSpPr txBox="1"/>
          <p:nvPr/>
        </p:nvSpPr>
        <p:spPr>
          <a:xfrm>
            <a:off x="6384653" y="4662281"/>
            <a:ext cx="3186449" cy="144865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基于QFD质量屋转化客户需求为技术权重，指导家电产品多目标参数决策。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标题 1"/>
          <p:cNvSpPr>
            <a:spLocks noGrp="1"/>
          </p:cNvSpPr>
          <p:nvPr>
            <p:ph type="ctrTitle"/>
          </p:nvPr>
        </p:nvSpPr>
        <p:spPr>
          <a:xfrm>
            <a:off x="4782820" y="2209800"/>
            <a:ext cx="2835910" cy="1655445"/>
          </a:xfrm>
        </p:spPr>
        <p:txBody>
          <a:bodyPr wrap="square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defTabSz="914400" eaLnBrk="1" hangingPunct="1"/>
            <a:r>
              <a:rPr lang="en-US" altLang="zh-CN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Thanks</a:t>
            </a:r>
            <a:r>
              <a:rPr lang="zh-CN" altLang="en-US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！谢谢！</a:t>
            </a:r>
            <a:r>
              <a:rPr lang="en-US" altLang="zh-CN" sz="4800" dirty="0">
                <a:solidFill>
                  <a:srgbClr val="40404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endParaRPr lang="zh-CN" altLang="en-US" sz="4800" dirty="0">
              <a:solidFill>
                <a:srgbClr val="40404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1507" name="副标题 2"/>
          <p:cNvSpPr>
            <a:spLocks noGrp="1"/>
          </p:cNvSpPr>
          <p:nvPr>
            <p:ph type="subTitle"/>
          </p:nvPr>
        </p:nvSpPr>
        <p:spPr>
          <a:xfrm>
            <a:off x="1524000" y="5332413"/>
            <a:ext cx="9144000" cy="1655762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 typeface="Arial" panose="020B0604020202090204" pitchFamily="34" charset="0"/>
              <a:defRPr/>
            </a:lvl1pPr>
            <a:lvl2pPr marL="457200" lvl="1" indent="0" algn="ctr">
              <a:buClrTx/>
              <a:buSzTx/>
              <a:buFont typeface="Arial" panose="020B0604020202090204" pitchFamily="34" charset="0"/>
              <a:defRPr/>
            </a:lvl2pPr>
            <a:lvl3pPr marL="914400" lvl="2" indent="0" algn="ctr">
              <a:buClrTx/>
              <a:buSzTx/>
              <a:buFont typeface="Arial" panose="020B0604020202090204" pitchFamily="34" charset="0"/>
              <a:defRPr/>
            </a:lvl3pPr>
            <a:lvl4pPr marL="1371600" lvl="3" indent="0" algn="ctr">
              <a:buClrTx/>
              <a:buSzTx/>
              <a:buFont typeface="Arial" panose="020B0604020202090204" pitchFamily="34" charset="0"/>
              <a:defRPr/>
            </a:lvl4pPr>
            <a:lvl5pPr marL="1828800" lvl="4" indent="0" algn="ctr">
              <a:buClrTx/>
              <a:buSzTx/>
              <a:buFont typeface="Arial" panose="020B0604020202090204" pitchFamily="34" charset="0"/>
              <a:defRPr/>
            </a:lvl5pPr>
          </a:lstStyle>
          <a:p>
            <a:pPr marL="0" lvl="0" indent="0" algn="ctr" defTabSz="914400" eaLnBrk="1" hangingPunct="1">
              <a:buNone/>
            </a:pPr>
            <a:r>
              <a:rPr lang="en-US" altLang="zh-CN" dirty="0">
                <a:solidFill>
                  <a:srgbClr val="404040"/>
                </a:solidFill>
                <a:latin typeface="Eras Light ITC" panose="020B0402030504020804" pitchFamily="2" charset="0"/>
              </a:rPr>
              <a:t> </a:t>
            </a:r>
            <a:endParaRPr lang="en-US" altLang="zh-CN" dirty="0">
              <a:solidFill>
                <a:srgbClr val="404040"/>
              </a:solidFill>
              <a:latin typeface="Eras Light ITC" panose="020B0402030504020804" pitchFamily="2" charset="0"/>
              <a:ea typeface="Segoe UI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01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DOE基础概念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2113" y="5184323"/>
            <a:ext cx="2429542" cy="1127284"/>
          </a:xfrm>
          <a:custGeom>
            <a:avLst/>
            <a:gdLst/>
            <a:ahLst/>
            <a:cxnLst/>
            <a:rect l="l" t="t" r="r" b="b"/>
            <a:pathLst>
              <a:path w="292" h="135">
                <a:moveTo>
                  <a:pt x="130" y="19"/>
                </a:moveTo>
                <a:cubicBezTo>
                  <a:pt x="75" y="38"/>
                  <a:pt x="31" y="73"/>
                  <a:pt x="0" y="118"/>
                </a:cubicBezTo>
                <a:cubicBezTo>
                  <a:pt x="52" y="134"/>
                  <a:pt x="108" y="135"/>
                  <a:pt x="163" y="116"/>
                </a:cubicBezTo>
                <a:cubicBezTo>
                  <a:pt x="218" y="97"/>
                  <a:pt x="262" y="61"/>
                  <a:pt x="292" y="17"/>
                </a:cubicBezTo>
                <a:cubicBezTo>
                  <a:pt x="241" y="0"/>
                  <a:pt x="184" y="0"/>
                  <a:pt x="130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6032113" y="4073042"/>
            <a:ext cx="1515142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49" y="96"/>
                </a:moveTo>
                <a:cubicBezTo>
                  <a:pt x="15" y="143"/>
                  <a:pt x="0" y="197"/>
                  <a:pt x="1" y="251"/>
                </a:cubicBezTo>
                <a:cubicBezTo>
                  <a:pt x="52" y="235"/>
                  <a:pt x="99" y="203"/>
                  <a:pt x="132" y="156"/>
                </a:cubicBezTo>
                <a:cubicBezTo>
                  <a:pt x="166" y="109"/>
                  <a:pt x="182" y="54"/>
                  <a:pt x="181" y="0"/>
                </a:cubicBezTo>
                <a:cubicBezTo>
                  <a:pt x="130" y="16"/>
                  <a:pt x="83" y="49"/>
                  <a:pt x="49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3612763" y="5184323"/>
            <a:ext cx="2419350" cy="1127284"/>
          </a:xfrm>
          <a:custGeom>
            <a:avLst/>
            <a:gdLst/>
            <a:ahLst/>
            <a:cxnLst/>
            <a:rect l="l" t="t" r="r" b="b"/>
            <a:pathLst>
              <a:path w="291" h="135">
                <a:moveTo>
                  <a:pt x="162" y="19"/>
                </a:moveTo>
                <a:cubicBezTo>
                  <a:pt x="217" y="38"/>
                  <a:pt x="261" y="73"/>
                  <a:pt x="291" y="118"/>
                </a:cubicBezTo>
                <a:cubicBezTo>
                  <a:pt x="240" y="134"/>
                  <a:pt x="184" y="135"/>
                  <a:pt x="129" y="116"/>
                </a:cubicBezTo>
                <a:cubicBezTo>
                  <a:pt x="74" y="97"/>
                  <a:pt x="30" y="61"/>
                  <a:pt x="0" y="17"/>
                </a:cubicBezTo>
                <a:cubicBezTo>
                  <a:pt x="51" y="0"/>
                  <a:pt x="108" y="0"/>
                  <a:pt x="162" y="1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4527163" y="4073042"/>
            <a:ext cx="1513713" cy="2095595"/>
          </a:xfrm>
          <a:custGeom>
            <a:avLst/>
            <a:gdLst/>
            <a:ahLst/>
            <a:cxnLst/>
            <a:rect l="l" t="t" r="r" b="b"/>
            <a:pathLst>
              <a:path w="182" h="251">
                <a:moveTo>
                  <a:pt x="133" y="96"/>
                </a:moveTo>
                <a:cubicBezTo>
                  <a:pt x="167" y="143"/>
                  <a:pt x="182" y="197"/>
                  <a:pt x="181" y="251"/>
                </a:cubicBezTo>
                <a:cubicBezTo>
                  <a:pt x="130" y="235"/>
                  <a:pt x="83" y="203"/>
                  <a:pt x="50" y="156"/>
                </a:cubicBezTo>
                <a:cubicBezTo>
                  <a:pt x="16" y="109"/>
                  <a:pt x="0" y="54"/>
                  <a:pt x="1" y="0"/>
                </a:cubicBezTo>
                <a:cubicBezTo>
                  <a:pt x="52" y="16"/>
                  <a:pt x="99" y="49"/>
                  <a:pt x="133" y="96"/>
                </a:cubicBezTo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5609203" y="3588886"/>
            <a:ext cx="856012" cy="2579751"/>
          </a:xfrm>
          <a:custGeom>
            <a:avLst/>
            <a:gdLst/>
            <a:ahLst/>
            <a:cxnLst/>
            <a:rect l="l" t="t" r="r" b="b"/>
            <a:pathLst>
              <a:path w="103" h="309">
                <a:moveTo>
                  <a:pt x="0" y="154"/>
                </a:moveTo>
                <a:cubicBezTo>
                  <a:pt x="0" y="212"/>
                  <a:pt x="19" y="266"/>
                  <a:pt x="51" y="309"/>
                </a:cubicBezTo>
                <a:cubicBezTo>
                  <a:pt x="84" y="266"/>
                  <a:pt x="103" y="212"/>
                  <a:pt x="103" y="154"/>
                </a:cubicBezTo>
                <a:cubicBezTo>
                  <a:pt x="103" y="97"/>
                  <a:pt x="84" y="43"/>
                  <a:pt x="51" y="0"/>
                </a:cubicBezTo>
                <a:cubicBezTo>
                  <a:pt x="19" y="43"/>
                  <a:pt x="0" y="97"/>
                  <a:pt x="0" y="154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63378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定义与范畴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9597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试验设计是数理统计的重要分支，专注于通过科学安排实验方案来优化数据收集过程，确保实验结果能有效支持统计分析结论。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8216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核心价值体现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4435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通过减少实验次数、控制变异来源，显著提升研究效率，广泛应用于工业优化、医药研发等领域。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40944" y="1591726"/>
            <a:ext cx="302009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目标导向性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64095" y="2060868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需明确实验解决的具体问题类型（如因子筛选、参数优化），并确定结论的普遍性范围和统计检验功效。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61908" y="2422580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经济性权衡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48127" y="2891723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设计时需综合考虑实验成本、时间消耗与数据质量的平衡，避免资源浪费。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814029" y="4535812"/>
            <a:ext cx="293133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1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结构化思维</a:t>
            </a:r>
            <a:endParaRPr lang="en-US" sz="21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00248" y="5004954"/>
            <a:ext cx="2931336" cy="139850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要求研究者预先规划实验单元分配、随机化策略及数据分析框架，确保结果可信度。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试验设计定义与核心价值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94737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27163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607298" y="4073042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97625" y="4396796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95431" y="526600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  <a:endParaRPr lang="en-US" sz="2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5700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假设驱动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65700" y="3875308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变量控制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10539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分预实验（筛选关键因子）、主实验（精确建模）、验证实验（结论外推）三阶段实施。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10539" y="1701094"/>
            <a:ext cx="3419475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阶段式推进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10539" y="4380130"/>
            <a:ext cx="3409950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采用正交表设计确保因子间独立性，便于单独评估各因子对响应的贡献。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10539" y="3875308"/>
            <a:ext cx="3423043" cy="57150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正交性原则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22541" y="5507338"/>
            <a:ext cx="343852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重复实验以估计误差方差；随机化分配实验顺序以消除系统性偏差。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6738" y="5021566"/>
            <a:ext cx="3438525" cy="4953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重复与随机化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5700" y="2205325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所有实验需始于可验证的科学假设，明确待验证的因果关系或效应方向。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5700" y="4380130"/>
            <a:ext cx="3419475" cy="1114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区分可控因子（如温度、浓度）与噪声变量（如环境波动），通过区组设计或随机化减少干扰。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科学实验方法论框架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527532" y="159040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4275690">
            <a:off x="6785438" y="2506602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2700000" flipH="1">
            <a:off x="4584703" y="2469836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 rot="-8546356" flipH="1">
            <a:off x="4774012" y="4013018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7" name="AutoShape 17"/>
          <p:cNvSpPr/>
          <p:nvPr/>
        </p:nvSpPr>
        <p:spPr>
          <a:xfrm rot="8546493" flipH="1">
            <a:off x="6327203" y="4006453"/>
            <a:ext cx="1175454" cy="1037165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8" name="Freeform 18"/>
          <p:cNvSpPr/>
          <p:nvPr/>
        </p:nvSpPr>
        <p:spPr>
          <a:xfrm>
            <a:off x="5803666" y="2981611"/>
            <a:ext cx="676277" cy="676277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7640" y="0"/>
                </a:moveTo>
                <a:lnTo>
                  <a:pt x="182880" y="0"/>
                </a:lnTo>
                <a:lnTo>
                  <a:pt x="182880" y="45720"/>
                </a:lnTo>
                <a:lnTo>
                  <a:pt x="228600" y="152400"/>
                </a:lnTo>
                <a:lnTo>
                  <a:pt x="228600" y="274320"/>
                </a:lnTo>
                <a:cubicBezTo>
                  <a:pt x="228600" y="291151"/>
                  <a:pt x="214951" y="304800"/>
                  <a:pt x="198120" y="304800"/>
                </a:cubicBezTo>
                <a:lnTo>
                  <a:pt x="198120" y="304800"/>
                </a:lnTo>
                <a:lnTo>
                  <a:pt x="76200" y="304800"/>
                </a:lnTo>
                <a:cubicBezTo>
                  <a:pt x="59436" y="304800"/>
                  <a:pt x="40996" y="291998"/>
                  <a:pt x="35052" y="276149"/>
                </a:cubicBezTo>
                <a:lnTo>
                  <a:pt x="0" y="182880"/>
                </a:lnTo>
                <a:lnTo>
                  <a:pt x="0" y="152400"/>
                </a:lnTo>
                <a:cubicBezTo>
                  <a:pt x="0" y="135569"/>
                  <a:pt x="13649" y="121920"/>
                  <a:pt x="30480" y="121920"/>
                </a:cubicBezTo>
                <a:lnTo>
                  <a:pt x="30480" y="121920"/>
                </a:lnTo>
                <a:lnTo>
                  <a:pt x="137160" y="121920"/>
                </a:lnTo>
                <a:lnTo>
                  <a:pt x="137160" y="30480"/>
                </a:lnTo>
                <a:cubicBezTo>
                  <a:pt x="137160" y="13649"/>
                  <a:pt x="150809" y="0"/>
                  <a:pt x="167640" y="0"/>
                </a:cubicBezTo>
                <a:lnTo>
                  <a:pt x="167640" y="0"/>
                </a:lnTo>
                <a:close/>
              </a:path>
              <a:path w="304800" h="304800">
                <a:moveTo>
                  <a:pt x="259080" y="152400"/>
                </a:moveTo>
                <a:lnTo>
                  <a:pt x="304800" y="152400"/>
                </a:lnTo>
                <a:lnTo>
                  <a:pt x="304800" y="304800"/>
                </a:lnTo>
                <a:lnTo>
                  <a:pt x="259080" y="304800"/>
                </a:lnTo>
                <a:lnTo>
                  <a:pt x="259080" y="15240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164" y="3086153"/>
            <a:ext cx="2274704" cy="547649"/>
          </a:xfrm>
          <a:custGeom>
            <a:avLst/>
            <a:gdLst/>
            <a:ahLst/>
            <a:cxnLst/>
            <a:rect l="l" t="t" r="r" b="b"/>
            <a:pathLst>
              <a:path w="2274704" h="547649">
                <a:moveTo>
                  <a:pt x="0" y="0"/>
                </a:moveTo>
                <a:lnTo>
                  <a:pt x="2274704" y="0"/>
                </a:lnTo>
                <a:lnTo>
                  <a:pt x="227470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2689587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sp>
        <p:nvSpPr>
          <p:cNvPr id="4" name="Freeform 4"/>
          <p:cNvSpPr/>
          <p:nvPr/>
        </p:nvSpPr>
        <p:spPr>
          <a:xfrm>
            <a:off x="4982400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7275213" y="3086153"/>
            <a:ext cx="2247094" cy="547649"/>
          </a:xfrm>
          <a:custGeom>
            <a:avLst/>
            <a:gdLst/>
            <a:ahLst/>
            <a:cxnLst/>
            <a:rect l="l" t="t" r="r" b="b"/>
            <a:pathLst>
              <a:path w="2247094" h="547649">
                <a:moveTo>
                  <a:pt x="0" y="0"/>
                </a:moveTo>
                <a:lnTo>
                  <a:pt x="2247094" y="0"/>
                </a:lnTo>
                <a:lnTo>
                  <a:pt x="224709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69164" y="3175310"/>
            <a:ext cx="2278380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因子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89587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水平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400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响应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5213" y="3175310"/>
            <a:ext cx="224980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示例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68026" y="3086153"/>
            <a:ext cx="2260984" cy="547649"/>
          </a:xfrm>
          <a:custGeom>
            <a:avLst/>
            <a:gdLst/>
            <a:ahLst/>
            <a:cxnLst/>
            <a:rect l="l" t="t" r="r" b="b"/>
            <a:pathLst>
              <a:path w="2260984" h="547649">
                <a:moveTo>
                  <a:pt x="0" y="0"/>
                </a:moveTo>
                <a:lnTo>
                  <a:pt x="2260984" y="0"/>
                </a:lnTo>
                <a:lnTo>
                  <a:pt x="2260984" y="547649"/>
                </a:lnTo>
                <a:lnTo>
                  <a:pt x="0" y="547649"/>
                </a:lnTo>
                <a:lnTo>
                  <a:pt x="0" y="0"/>
                </a:lnTo>
              </a:path>
            </a:pathLst>
          </a:custGeom>
          <a:solidFill>
            <a:schemeClr val="accent2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9568026" y="3175310"/>
            <a:ext cx="2176775" cy="38671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优化方向</a:t>
            </a:r>
            <a:endParaRPr lang="en-US" sz="18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413355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6012786" y="2969916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/>
        </p:nvSpPr>
        <p:spPr>
          <a:xfrm rot="10800000">
            <a:off x="3719974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 rot="10800000">
            <a:off x="8305599" y="3630699"/>
            <a:ext cx="186322" cy="116234"/>
          </a:xfrm>
          <a:prstGeom prst="triangle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cxnSp>
        <p:nvCxnSpPr>
          <p:cNvPr id="16" name="Connector 16"/>
          <p:cNvCxnSpPr/>
          <p:nvPr/>
        </p:nvCxnSpPr>
        <p:spPr>
          <a:xfrm>
            <a:off x="1506516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7"/>
          <p:cNvSpPr txBox="1"/>
          <p:nvPr/>
        </p:nvSpPr>
        <p:spPr>
          <a:xfrm>
            <a:off x="2049591" y="2037587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实验中可控的输入变量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21015" y="1585561"/>
            <a:ext cx="2334600" cy="3333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自变量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40508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因子设定的具体数值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450033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取值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21" name="Connector 21"/>
          <p:cNvCxnSpPr/>
          <p:nvPr/>
        </p:nvCxnSpPr>
        <p:spPr>
          <a:xfrm>
            <a:off x="6094845" y="2037587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Box 22"/>
          <p:cNvSpPr txBox="1"/>
          <p:nvPr/>
        </p:nvSpPr>
        <p:spPr>
          <a:xfrm>
            <a:off x="6637920" y="2037587"/>
            <a:ext cx="2390775" cy="8667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实验结果输出的测量值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09344" y="1585561"/>
            <a:ext cx="2247900" cy="32385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因变量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066936" y="4726196"/>
            <a:ext cx="2390775" cy="6477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  <a:spcBef>
                <a:spcPct val="0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水平：100℃/150℃/200℃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38361" y="4274170"/>
            <a:ext cx="1781175" cy="3238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温度因子</a:t>
            </a:r>
            <a:endParaRPr lang="en-US" sz="2000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16002" y="1585561"/>
            <a:ext cx="18288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因子筛选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16002" y="2037587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水平优化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16002" y="2470974"/>
            <a:ext cx="18288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响应分析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369164" y="5834790"/>
            <a:ext cx="11459847" cy="621927"/>
          </a:xfrm>
          <a:prstGeom prst="roundRect">
            <a:avLst>
              <a:gd name="adj" fmla="val 0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30" name="TextBox 30"/>
          <p:cNvSpPr txBox="1"/>
          <p:nvPr/>
        </p:nvSpPr>
        <p:spPr>
          <a:xfrm>
            <a:off x="818363" y="5916625"/>
            <a:ext cx="10565130" cy="42481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因子水平响应关系</a:t>
            </a:r>
            <a:endParaRPr lang="en-US" sz="1400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关键要素：因子/水平/响应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cxnSp>
        <p:nvCxnSpPr>
          <p:cNvPr id="32" name="Connector 32"/>
          <p:cNvCxnSpPr/>
          <p:nvPr/>
        </p:nvCxnSpPr>
        <p:spPr>
          <a:xfrm>
            <a:off x="8401261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AutoShape 33"/>
          <p:cNvSpPr/>
          <p:nvPr/>
        </p:nvSpPr>
        <p:spPr>
          <a:xfrm rot="10800000">
            <a:off x="8305599" y="459802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4" name="AutoShape 34"/>
          <p:cNvSpPr/>
          <p:nvPr/>
        </p:nvSpPr>
        <p:spPr>
          <a:xfrm>
            <a:off x="5792051" y="1651397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defRPr/>
            </a:pPr>
            <a:endParaRPr lang="en-US" sz="1100"/>
          </a:p>
        </p:txBody>
      </p:sp>
      <p:cxnSp>
        <p:nvCxnSpPr>
          <p:cNvPr id="35" name="Connector 35"/>
          <p:cNvCxnSpPr/>
          <p:nvPr/>
        </p:nvCxnSpPr>
        <p:spPr>
          <a:xfrm>
            <a:off x="3813014" y="3733279"/>
            <a:ext cx="0" cy="932329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AutoShape 36"/>
          <p:cNvSpPr/>
          <p:nvPr/>
        </p:nvSpPr>
        <p:spPr>
          <a:xfrm rot="10800000">
            <a:off x="3660374" y="441230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7" name="AutoShape 37"/>
          <p:cNvSpPr/>
          <p:nvPr/>
        </p:nvSpPr>
        <p:spPr>
          <a:xfrm>
            <a:off x="1192625" y="1647730"/>
            <a:ext cx="627793" cy="627793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8" name="Freeform 38"/>
          <p:cNvSpPr/>
          <p:nvPr/>
        </p:nvSpPr>
        <p:spPr>
          <a:xfrm>
            <a:off x="5900922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39" name="Freeform 39"/>
          <p:cNvSpPr/>
          <p:nvPr/>
        </p:nvSpPr>
        <p:spPr>
          <a:xfrm>
            <a:off x="1301491" y="174748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0" name="Freeform 40"/>
          <p:cNvSpPr/>
          <p:nvPr/>
        </p:nvSpPr>
        <p:spPr>
          <a:xfrm>
            <a:off x="3775034" y="4521171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41" name="Freeform 41"/>
          <p:cNvSpPr/>
          <p:nvPr/>
        </p:nvSpPr>
        <p:spPr>
          <a:xfrm>
            <a:off x="8425246" y="4707146"/>
            <a:ext cx="410050" cy="41005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180" y="28632"/>
                </a:moveTo>
                <a:lnTo>
                  <a:pt x="19907" y="83468"/>
                </a:lnTo>
                <a:lnTo>
                  <a:pt x="147304" y="137874"/>
                </a:lnTo>
                <a:lnTo>
                  <a:pt x="276015" y="83344"/>
                </a:lnTo>
                <a:lnTo>
                  <a:pt x="147180" y="28632"/>
                </a:lnTo>
                <a:close/>
              </a:path>
              <a:path w="304800" h="304800">
                <a:moveTo>
                  <a:pt x="152400" y="144723"/>
                </a:moveTo>
                <a:lnTo>
                  <a:pt x="152400" y="276168"/>
                </a:lnTo>
                <a:lnTo>
                  <a:pt x="276177" y="217408"/>
                </a:lnTo>
                <a:lnTo>
                  <a:pt x="276177" y="92145"/>
                </a:lnTo>
                <a:lnTo>
                  <a:pt x="152400" y="144723"/>
                </a:lnTo>
                <a:close/>
              </a:path>
              <a:path w="304800" h="304800">
                <a:moveTo>
                  <a:pt x="19098" y="217408"/>
                </a:moveTo>
                <a:lnTo>
                  <a:pt x="143294" y="276168"/>
                </a:lnTo>
                <a:lnTo>
                  <a:pt x="143294" y="144723"/>
                </a:lnTo>
                <a:lnTo>
                  <a:pt x="19098" y="92145"/>
                </a:lnTo>
                <a:lnTo>
                  <a:pt x="19098" y="217408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00006" name="TextBox 3"/>
          <p:cNvSpPr txBox="1"/>
          <p:nvPr/>
        </p:nvSpPr>
        <p:spPr>
          <a:xfrm>
            <a:off x="4083476" y="1982489"/>
            <a:ext cx="2558623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Part.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7" name="TextBox 4"/>
          <p:cNvSpPr txBox="1"/>
          <p:nvPr/>
        </p:nvSpPr>
        <p:spPr>
          <a:xfrm>
            <a:off x="6315053" y="1982489"/>
            <a:ext cx="1622446" cy="11322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700">
                <a:solidFill>
                  <a:srgbClr val="4381DD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02</a:t>
            </a:r>
            <a:endParaRPr lang="en-US" sz="5700">
              <a:solidFill>
                <a:srgbClr val="4381DD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  <p:sp>
        <p:nvSpPr>
          <p:cNvPr id="900008" name="TextBox 5"/>
          <p:cNvSpPr txBox="1"/>
          <p:nvPr/>
        </p:nvSpPr>
        <p:spPr>
          <a:xfrm>
            <a:off x="2908300" y="3146379"/>
            <a:ext cx="6375400" cy="12689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0000">
                    <a:alpha val="100000"/>
                  </a:srgbClr>
                </a:solidFill>
                <a:latin typeface="Noto Sans SC Black"/>
                <a:ea typeface="Noto Sans SC Black"/>
                <a:cs typeface="Noto Sans SC Black"/>
              </a:rPr>
              <a:t>实验设计类型解析</a:t>
            </a:r>
            <a:endParaRPr lang="en-US" sz="3600">
              <a:solidFill>
                <a:srgbClr val="000000">
                  <a:alpha val="100000"/>
                </a:srgbClr>
              </a:solidFill>
              <a:latin typeface="Noto Sans SC Black"/>
              <a:ea typeface="Noto Sans SC Black"/>
              <a:cs typeface="Noto Sans SC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全因子设计原理与应用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839115" y="1512589"/>
            <a:ext cx="197186" cy="5357334"/>
            <a:chOff x="839115" y="1512589"/>
            <a:chExt cx="197186" cy="5357334"/>
          </a:xfrm>
        </p:grpSpPr>
        <p:sp>
          <p:nvSpPr>
            <p:cNvPr id="4" name="AutoShape 4"/>
            <p:cNvSpPr/>
            <p:nvPr/>
          </p:nvSpPr>
          <p:spPr>
            <a:xfrm>
              <a:off x="839115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839115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839115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7" name="Connector 7"/>
            <p:cNvCxnSpPr/>
            <p:nvPr/>
          </p:nvCxnSpPr>
          <p:spPr>
            <a:xfrm>
              <a:off x="937708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" name="Group 8"/>
          <p:cNvGrpSpPr/>
          <p:nvPr/>
        </p:nvGrpSpPr>
        <p:grpSpPr>
          <a:xfrm rot="0">
            <a:off x="6455568" y="1512589"/>
            <a:ext cx="197186" cy="5357334"/>
            <a:chOff x="6455568" y="1512589"/>
            <a:chExt cx="197186" cy="5357334"/>
          </a:xfrm>
        </p:grpSpPr>
        <p:sp>
          <p:nvSpPr>
            <p:cNvPr id="9" name="AutoShape 9"/>
            <p:cNvSpPr/>
            <p:nvPr/>
          </p:nvSpPr>
          <p:spPr>
            <a:xfrm>
              <a:off x="6455568" y="1512589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6455568" y="3230148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6455568" y="4975845"/>
              <a:ext cx="197186" cy="197186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cxnSp>
          <p:nvCxnSpPr>
            <p:cNvPr id="12" name="Connector 12"/>
            <p:cNvCxnSpPr/>
            <p:nvPr/>
          </p:nvCxnSpPr>
          <p:spPr>
            <a:xfrm>
              <a:off x="6554162" y="1624780"/>
              <a:ext cx="0" cy="524514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" name="TextBox 13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全因子设计定义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7192" y="4762018"/>
            <a:ext cx="4414526" cy="62484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因子水平选择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7192" y="302584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全因子设计优势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97192" y="1804349"/>
            <a:ext cx="4486656" cy="1203960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全因子设计是一种实验设计方法，它涵盖了所有可能的因子水平组合，以全面探索各因子对响应变量的影响。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7192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通过全因子设计，可以准确评估每个因子及其交互作用对结果的影响，避免遗漏重要因素，提高实验的可靠性和精度。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7192" y="5282464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在全因子设计中，需合理选择因子的水平数，既要保证实验的全面性，又要考虑实验成本和时间限制，通常采用两水平或三水平设计。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65764" y="1308287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实验重复与随机化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65764" y="3025846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全因子设计应用场景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65764" y="1804349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为提高实验的稳定性和准确性，全因子设计通常需要进行实验重复，并通过随机化来减少实验误差，确保实验结果的可靠性。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65764" y="3543470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全因子设计广泛应用于产品研发、工艺优化、质量控制等领域，尤其适用于需要全面了解各因素对结果影响的情况。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65764" y="4780608"/>
            <a:ext cx="4493572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全因子设计数据分析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865764" y="5298231"/>
            <a:ext cx="4486275" cy="1152525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全因子设计的数据分析通常采用方差分析等方法，通过对比不同因子水平组合下的响应变量均值，揭示各因子及其交互作用对结果的影响程度。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 l="-47" r="-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部分因子设计实施策略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384075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5401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采用分辨度IV或V的设计（如2^(k-p)）使主效应与二阶交互不混杂，例如在筛选实验中优先保证主效应清晰。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827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别名结构管理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4297736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367671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对初始部分因子实验进行折叠操作（如反转部分因子符号）可分离原本混杂的交互项，适用于后续验证阶段。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71935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折叠设计增强分辨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2127802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2197737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高质量部分因子设计在重要子集上可投影为全因子设计，例如7因子1/8分式设计在任意3因子上保持完整性。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2002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投影特性应用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142390" y="4534143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6212325" y="4681702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当传统设计表不适用时，采用智能算法生成定制化实验方案，特别适用于混合水平或约束条件复杂的场景。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16589" y="4039126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遗传算法优化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177754" y="1963339"/>
            <a:ext cx="3637467" cy="1772200"/>
          </a:xfrm>
          <a:prstGeom prst="roundRect">
            <a:avLst>
              <a:gd name="adj" fmla="val 7233"/>
            </a:avLst>
          </a:prstGeom>
          <a:solidFill>
            <a:schemeClr val="lt2">
              <a:alpha val="61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8247690" y="2110898"/>
            <a:ext cx="3497596" cy="13798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通过Plackett-Burman设计等特殊构造法，用极少量实验（如12次跑评估11个因子）快速识别关键变量。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51954" y="1468323"/>
            <a:ext cx="3689067" cy="56039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17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最小化实验次数</a:t>
            </a:r>
            <a:endParaRPr lang="en-US" sz="17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5F7FE"/>
      </a:lt1>
      <a:dk2>
        <a:srgbClr val="000000"/>
      </a:dk2>
      <a:lt2>
        <a:srgbClr val="E7F0FF"/>
      </a:lt2>
      <a:accent1>
        <a:srgbClr val="4381DD"/>
      </a:accent1>
      <a:accent2>
        <a:srgbClr val="759CD6"/>
      </a:accent2>
      <a:accent3>
        <a:srgbClr val="9D92C2"/>
      </a:accent3>
      <a:accent4>
        <a:srgbClr val="568EE0"/>
      </a:accent4>
      <a:accent5>
        <a:srgbClr val="286FD8"/>
      </a:accent5>
      <a:accent6>
        <a:srgbClr val="215DB6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382D"/>
      </a:accent1>
      <a:accent2>
        <a:srgbClr val="0079C2"/>
      </a:accent2>
      <a:accent3>
        <a:srgbClr val="FFFFFF"/>
      </a:accent3>
      <a:accent4>
        <a:srgbClr val="000000"/>
      </a:accent4>
      <a:accent5>
        <a:srgbClr val="DBAEAC"/>
      </a:accent5>
      <a:accent6>
        <a:srgbClr val="006CAE"/>
      </a:accent6>
      <a:hlink>
        <a:srgbClr val="0563C1"/>
      </a:hlink>
      <a:folHlink>
        <a:srgbClr val="954F72"/>
      </a:folHlink>
    </a:clrScheme>
    <a:fontScheme name="">
      <a:majorFont>
        <a:latin typeface="Eras Medium ITC"/>
        <a:ea typeface="微软雅黑"/>
        <a:cs typeface=""/>
      </a:majorFont>
      <a:minorFont>
        <a:latin typeface="Eras Medium IT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BE382D"/>
        </a:accent1>
        <a:accent2>
          <a:srgbClr val="0079C2"/>
        </a:accent2>
        <a:accent3>
          <a:srgbClr val="FFFFFF"/>
        </a:accent3>
        <a:accent4>
          <a:srgbClr val="000000"/>
        </a:accent4>
        <a:accent5>
          <a:srgbClr val="DBAEAC"/>
        </a:accent5>
        <a:accent6>
          <a:srgbClr val="006CA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5307</Words>
  <Application>WPS 演示</Application>
  <PresentationFormat>宽屏</PresentationFormat>
  <Paragraphs>613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宋体</vt:lpstr>
      <vt:lpstr>Wingdings</vt:lpstr>
      <vt:lpstr>Noto Sans SC Black</vt:lpstr>
      <vt:lpstr>Thonburi</vt:lpstr>
      <vt:lpstr>Noto Sans SC Medium</vt:lpstr>
      <vt:lpstr>Arial</vt:lpstr>
      <vt:lpstr>Noto Sans SC</vt:lpstr>
      <vt:lpstr>宋体</vt:lpstr>
      <vt:lpstr>宋体-简</vt:lpstr>
      <vt:lpstr>微软雅黑</vt:lpstr>
      <vt:lpstr>汉仪旗黑</vt:lpstr>
      <vt:lpstr>Arial Unicode MS</vt:lpstr>
      <vt:lpstr>等线 Light</vt:lpstr>
      <vt:lpstr>苹方-简</vt:lpstr>
      <vt:lpstr>等线</vt:lpstr>
      <vt:lpstr>Calibri</vt:lpstr>
      <vt:lpstr>Helvetica Neue</vt:lpstr>
      <vt:lpstr>Noto Sans SC</vt:lpstr>
      <vt:lpstr>Noto Sans SC Black</vt:lpstr>
      <vt:lpstr>Noto Sans SC Medium</vt:lpstr>
      <vt:lpstr>Eras Medium ITC</vt:lpstr>
      <vt:lpstr>儷宋 Pro</vt:lpstr>
      <vt:lpstr>Eras Light ITC</vt:lpstr>
      <vt:lpstr>Segoe UI</vt:lpstr>
      <vt:lpstr>微软雅黑</vt:lpstr>
      <vt:lpstr>Office 主题​​</vt:lpstr>
      <vt:lpstr>2_Office 主题</vt:lpstr>
      <vt:lpstr>供应商质量管理体系搭建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Thanks！谢谢！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zhangqishou</dc:creator>
  <cp:lastModifiedBy>王新民</cp:lastModifiedBy>
  <cp:revision>3</cp:revision>
  <dcterms:created xsi:type="dcterms:W3CDTF">2026-03-31T15:19:56Z</dcterms:created>
  <dcterms:modified xsi:type="dcterms:W3CDTF">2026-03-31T15:19:56Z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001191110000802100433B10001","ProduceID":"acddeece1b3ad90dafb420e9fe3526af_1774970281_eb385379e21654d8cbe703bc0cc10b1c","ReservedCode1":"ad06a8d80fe918416f7be9fa398947b4c25df965e249a0c77394962addc7ef3e","ContentPropagator":"001191110000802100433B10001","PropagateID":"acddeece1b3ad90dafb420e9fe3526af_1774970281_eb385379e21654d8cbe703bc0cc10b1c","ReservedCode2":"ad06a8d80fe918416f7be9fa398947b4c25df965e249a0c77394962addc7ef3e"}</vt:lpwstr>
  </property>
  <property fmtid="{D5CDD505-2E9C-101B-9397-08002B2CF9AE}" pid="3" name="ICV">
    <vt:lpwstr>328FF38F7CE6D4BA1CE6CB694A060BFE_42</vt:lpwstr>
  </property>
  <property fmtid="{D5CDD505-2E9C-101B-9397-08002B2CF9AE}" pid="4" name="KSOProductBuildVer">
    <vt:lpwstr>2052-12.1.23155.23155</vt:lpwstr>
  </property>
</Properties>
</file>