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0" r:id="rId3"/>
  </p:sldMasterIdLst>
  <p:sldIdLst>
    <p:sldId id="284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3" r:id="rId30"/>
  </p:sldIdLst>
  <p:sldSz cx="12192000" cy="68580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20"/>
    <p:restoredTop sz="94674"/>
  </p:normalViewPr>
  <p:slideViewPr>
    <p:cSldViewPr snapToGrid="0">
      <p:cViewPr varScale="1">
        <p:scale>
          <a:sx n="124" d="100"/>
          <a:sy n="124" d="100"/>
        </p:scale>
        <p:origin x="22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hiliangclub.com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eaLnBrk="1" fontAlgn="base" hangingPunct="1"/>
            <a:r>
              <a:rPr lang="zh-CN" altLang="en-US" strike="noStrike" noProof="1" dirty="0">
                <a:latin typeface="Eras Medium ITC" panose="020B0602030504020804" pitchFamily="2" charset="0"/>
                <a:ea typeface="微软雅黑" charset="-122"/>
                <a:cs typeface="+mn-cs"/>
              </a:rPr>
              <a:t> </a:t>
            </a:r>
            <a:endParaRPr lang="zh-CN" altLang="en-US" strike="noStrike" noProof="1" dirty="0">
              <a:latin typeface="Eras Medium ITC" panose="020B0602030504020804" pitchFamily="2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7753350" y="6356350"/>
            <a:ext cx="41148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eaLnBrk="1" fontAlgn="base" hangingPunct="1"/>
            <a:r>
              <a:rPr lang="zh-CN" altLang="en-US" strike="noStrike" noProof="1" dirty="0">
                <a:latin typeface="Eras Medium ITC" panose="020B0602030504020804" pitchFamily="2" charset="0"/>
                <a:ea typeface="微软雅黑" charset="-122"/>
                <a:cs typeface="+mn-cs"/>
              </a:rPr>
              <a:t> </a:t>
            </a:r>
            <a:endParaRPr lang="zh-CN" altLang="en-US" strike="noStrike" noProof="1" dirty="0">
              <a:latin typeface="Eras Medium ITC" panose="020B0602030504020804" pitchFamily="2" charset="0"/>
            </a:endParaRPr>
          </a:p>
        </p:txBody>
      </p:sp>
      <p:pic>
        <p:nvPicPr>
          <p:cNvPr id="4" name="图片 3" descr="logo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375" y="59690"/>
            <a:ext cx="1301750" cy="553720"/>
          </a:xfrm>
          <a:prstGeom prst="rect">
            <a:avLst/>
          </a:prstGeom>
        </p:spPr>
      </p:pic>
      <p:sp>
        <p:nvSpPr>
          <p:cNvPr id="5" name="文本框 4"/>
          <p:cNvSpPr txBox="1"/>
          <p:nvPr userDrawn="1"/>
        </p:nvSpPr>
        <p:spPr>
          <a:xfrm>
            <a:off x="4764405" y="6445885"/>
            <a:ext cx="2850515" cy="27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lumMod val="65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2">
                    <a:lumMod val="50000"/>
                  </a:schemeClr>
                </a:solidFill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卓越质量智库</a:t>
            </a:r>
            <a:r>
              <a:rPr lang="en-US" altLang="zh-CN" sz="1200">
                <a:solidFill>
                  <a:schemeClr val="bg2">
                    <a:lumMod val="50000"/>
                  </a:schemeClr>
                </a:solidFill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 | www.</a:t>
            </a:r>
            <a:r>
              <a:rPr lang="en-US" altLang="zh-CN" sz="1200">
                <a:solidFill>
                  <a:schemeClr val="bg2">
                    <a:lumMod val="50000"/>
                  </a:schemeClr>
                </a:solidFill>
                <a:uFillTx/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zhiliangclub</a:t>
            </a:r>
            <a:r>
              <a:rPr lang="en-US" altLang="zh-CN" sz="1200">
                <a:solidFill>
                  <a:schemeClr val="bg2">
                    <a:lumMod val="50000"/>
                  </a:schemeClr>
                </a:solidFill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.com</a:t>
            </a:r>
            <a:endParaRPr lang="en-US" altLang="zh-CN" sz="1200">
              <a:solidFill>
                <a:schemeClr val="bg2">
                  <a:lumMod val="50000"/>
                </a:schemeClr>
              </a:solidFill>
              <a:latin typeface="儷宋 Pro" panose="02020300000000000000" charset="-120"/>
              <a:cs typeface="儷宋 Pro" panose="02020300000000000000" charset="-120"/>
              <a:hlinkClick r:id="rId3" action="ppaction://hlinkfile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/>
              <a:t>Click to edit Master title style</a:t>
            </a:r>
            <a:endParaRPr lang="zh-CN" altLang="en-US"/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zh-CN" altLang="en-US"/>
              <a:t>Click to edit Master text style</a:t>
            </a:r>
            <a:endParaRPr lang="zh-CN" altLang="en-US"/>
          </a:p>
          <a:p>
            <a:pPr lvl="1"/>
            <a:r>
              <a:rPr lang="zh-CN" altLang="en-US"/>
              <a:t>Second level</a:t>
            </a:r>
            <a:endParaRPr lang="zh-CN" altLang="en-US"/>
          </a:p>
          <a:p>
            <a:pPr lvl="2"/>
            <a:r>
              <a:rPr lang="zh-CN" altLang="en-US"/>
              <a:t>Third level</a:t>
            </a:r>
            <a:endParaRPr lang="zh-CN" altLang="en-US"/>
          </a:p>
          <a:p>
            <a:pPr lvl="3"/>
            <a:r>
              <a:rPr lang="zh-CN" altLang="en-US"/>
              <a:t>Fourth level</a:t>
            </a:r>
            <a:endParaRPr lang="zh-CN" altLang="en-US"/>
          </a:p>
          <a:p>
            <a:pPr lvl="4"/>
            <a:r>
              <a:rPr lang="zh-CN" altLang="en-US"/>
              <a:t>Fifth level</a:t>
            </a:r>
            <a:endParaRPr lang="zh-CN" altLang="en-US"/>
          </a:p>
        </p:txBody>
      </p:sp>
      <p:sp>
        <p:nvSpPr>
          <p:cNvPr id="3076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 lvl="0" eaLnBrk="1" fontAlgn="base" hangingPunct="1"/>
            <a:endParaRPr lang="zh-CN" altLang="en-US" strike="noStrike" noProof="1" dirty="0">
              <a:latin typeface="Eras Medium ITC" panose="020B0602030504020804" pitchFamily="2" charset="0"/>
            </a:endParaRPr>
          </a:p>
        </p:txBody>
      </p:sp>
      <p:sp>
        <p:nvSpPr>
          <p:cNvPr id="3077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 lvl="0" eaLnBrk="1" fontAlgn="base" hangingPunct="1"/>
            <a:endParaRPr lang="zh-CN" altLang="en-US" strike="noStrike" noProof="1" dirty="0">
              <a:latin typeface="Eras Medium ITC" panose="020B0602030504020804" pitchFamily="2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lvl1pPr marL="0" lvl="0" indent="0" algn="l" defTabSz="914400" eaLnBrk="0" fontAlgn="base" latinLnBrk="0" hangingPunct="0">
        <a:lnSpc>
          <a:spcPct val="9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lvl="0" indent="-228600" algn="l" defTabSz="914400" eaLnBrk="0" fontAlgn="base" latinLnBrk="0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90204" pitchFamily="34" charset="0"/>
        <a:buChar char="•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85800" lvl="1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2pPr>
      <a:lvl3pPr marL="914400" lvl="2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3pPr>
      <a:lvl4pPr marL="1371600" lvl="3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4pPr>
      <a:lvl5pPr marL="1828800" lvl="4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5pPr>
      <a:lvl6pPr marL="2286000" lvl="5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6pPr>
      <a:lvl7pPr marL="2743200" lvl="6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7pPr>
      <a:lvl8pPr marL="3200400" lvl="7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8pPr>
      <a:lvl9pPr marL="3657600" lvl="8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jpeg"/><Relationship Id="rId1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jpeg"/><Relationship Id="rId1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jpeg"/><Relationship Id="rId1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jpeg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jpeg"/><Relationship Id="rId1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jpeg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jpeg"/><Relationship Id="rId1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9436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86868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1097280" y="1371600"/>
            <a:ext cx="9875520" cy="438912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365760" tIns="457200"/>
          <a:lstStyle/>
          <a:p>
            <a:pPr algn="ctr">
              <a:defRPr sz="4400" b="1">
                <a:solidFill>
                  <a:srgbClr val="0EA5E9"/>
                </a:solidFill>
              </a:defRPr>
            </a:pPr>
            <a:r>
              <a:t>DOE实验设计实战培训</a:t>
            </a:r>
          </a:p>
          <a:p>
            <a:pPr>
              <a:defRPr sz="1800">
                <a:solidFill>
                  <a:srgbClr val="64748B"/>
                </a:solidFill>
              </a:defRPr>
            </a:pPr>
            <a:r>
              <a:t>从零讲解DOE原理、全因子设计、部分因子设计、响应曲面法，附Minitab操作步骤、案例数据</a:t>
            </a:r>
          </a:p>
          <a:p>
            <a:pPr>
              <a:defRPr sz="14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4114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64748B"/>
                </a:solidFill>
              </a:defRPr>
            </a:pPr>
            <a:r>
              <a:t>知识编号 6.4.1 · DOE 基础与进阶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H="1">
            <a:off x="619335" y="3608265"/>
            <a:ext cx="2528378" cy="2528378"/>
          </a:xfrm>
          <a:prstGeom prst="blockArc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9066112" y="1570545"/>
            <a:ext cx="2528119" cy="2528119"/>
          </a:xfrm>
          <a:prstGeom prst="blockArc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856343" y="4357420"/>
            <a:ext cx="10737888" cy="1030068"/>
          </a:xfrm>
          <a:prstGeom prst="roundRect">
            <a:avLst>
              <a:gd name="adj" fmla="val 0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5" name="AutoShape 5"/>
          <p:cNvSpPr/>
          <p:nvPr/>
        </p:nvSpPr>
        <p:spPr>
          <a:xfrm>
            <a:off x="707860" y="2308745"/>
            <a:ext cx="10700369" cy="1030068"/>
          </a:xfrm>
          <a:prstGeom prst="roundRect">
            <a:avLst>
              <a:gd name="adj" fmla="val 0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6" name="AutoShape 6"/>
          <p:cNvSpPr/>
          <p:nvPr/>
        </p:nvSpPr>
        <p:spPr>
          <a:xfrm rot="5400000">
            <a:off x="9064705" y="1570545"/>
            <a:ext cx="2528119" cy="2528119"/>
          </a:xfrm>
          <a:prstGeom prst="blockArc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7" name="AutoShape 7"/>
          <p:cNvSpPr/>
          <p:nvPr/>
        </p:nvSpPr>
        <p:spPr>
          <a:xfrm rot="16200000" flipH="1">
            <a:off x="619335" y="3608265"/>
            <a:ext cx="2528378" cy="2528378"/>
          </a:xfrm>
          <a:prstGeom prst="blockArc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8" name="AutoShape 8"/>
          <p:cNvSpPr/>
          <p:nvPr/>
        </p:nvSpPr>
        <p:spPr>
          <a:xfrm>
            <a:off x="1873999" y="5623796"/>
            <a:ext cx="9720232" cy="503999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9" name="AutoShape 9"/>
          <p:cNvSpPr/>
          <p:nvPr/>
        </p:nvSpPr>
        <p:spPr>
          <a:xfrm>
            <a:off x="1873999" y="3598487"/>
            <a:ext cx="8464570" cy="500178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0" name="AutoShape 10"/>
          <p:cNvSpPr/>
          <p:nvPr/>
        </p:nvSpPr>
        <p:spPr>
          <a:xfrm>
            <a:off x="2833966" y="5470278"/>
            <a:ext cx="1249349" cy="792000"/>
          </a:xfrm>
          <a:prstGeom prst="chevron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11" name="AutoShape 11"/>
          <p:cNvSpPr/>
          <p:nvPr/>
        </p:nvSpPr>
        <p:spPr>
          <a:xfrm>
            <a:off x="7951304" y="5470278"/>
            <a:ext cx="1249349" cy="792000"/>
          </a:xfrm>
          <a:prstGeom prst="chevron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12" name="AutoShape 12"/>
          <p:cNvSpPr/>
          <p:nvPr/>
        </p:nvSpPr>
        <p:spPr>
          <a:xfrm flipH="1">
            <a:off x="2833966" y="3450622"/>
            <a:ext cx="1249349" cy="792000"/>
          </a:xfrm>
          <a:prstGeom prst="chevron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13" name="AutoShape 13"/>
          <p:cNvSpPr/>
          <p:nvPr/>
        </p:nvSpPr>
        <p:spPr>
          <a:xfrm flipH="1">
            <a:off x="7951304" y="3450622"/>
            <a:ext cx="1249349" cy="792000"/>
          </a:xfrm>
          <a:prstGeom prst="chevron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14" name="Freeform 14"/>
          <p:cNvSpPr/>
          <p:nvPr/>
        </p:nvSpPr>
        <p:spPr>
          <a:xfrm>
            <a:off x="479961" y="1576029"/>
            <a:ext cx="9878384" cy="500399"/>
          </a:xfrm>
          <a:custGeom>
            <a:avLst/>
            <a:gdLst/>
            <a:ahLst/>
            <a:cxnLst/>
            <a:rect l="l" t="t" r="r" b="b"/>
            <a:pathLst>
              <a:path w="9878384" h="500399">
                <a:moveTo>
                  <a:pt x="0" y="0"/>
                </a:moveTo>
                <a:lnTo>
                  <a:pt x="9878384" y="0"/>
                </a:lnTo>
                <a:lnTo>
                  <a:pt x="9878384" y="500399"/>
                </a:lnTo>
                <a:lnTo>
                  <a:pt x="9293" y="500399"/>
                </a:lnTo>
                <a:lnTo>
                  <a:pt x="254846" y="254846"/>
                </a:lnTo>
                <a:lnTo>
                  <a:pt x="0" y="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5" name="AutoShape 15"/>
          <p:cNvSpPr/>
          <p:nvPr/>
        </p:nvSpPr>
        <p:spPr>
          <a:xfrm rot="5400000" flipH="1">
            <a:off x="11478657" y="5739369"/>
            <a:ext cx="503999" cy="272854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6" name="AutoShape 16"/>
          <p:cNvSpPr/>
          <p:nvPr/>
        </p:nvSpPr>
        <p:spPr>
          <a:xfrm>
            <a:off x="2833966" y="1434874"/>
            <a:ext cx="1249349" cy="792000"/>
          </a:xfrm>
          <a:prstGeom prst="chevron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17" name="AutoShape 17"/>
          <p:cNvSpPr/>
          <p:nvPr/>
        </p:nvSpPr>
        <p:spPr>
          <a:xfrm>
            <a:off x="7951304" y="1434874"/>
            <a:ext cx="1249349" cy="792000"/>
          </a:xfrm>
          <a:prstGeom prst="chevron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18" name="AutoShape 18"/>
          <p:cNvSpPr/>
          <p:nvPr/>
        </p:nvSpPr>
        <p:spPr>
          <a:xfrm>
            <a:off x="3104477" y="1649260"/>
            <a:ext cx="734083" cy="332399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  <a:defRPr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8208936" y="1649260"/>
            <a:ext cx="734083" cy="31630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  <a:defRPr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3047325" y="3658365"/>
            <a:ext cx="734083" cy="31630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  <a:defRPr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8208936" y="3658365"/>
            <a:ext cx="734083" cy="31630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  <a:defRPr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3104477" y="5680348"/>
            <a:ext cx="734083" cy="31630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  <a:defRPr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05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8266088" y="5680348"/>
            <a:ext cx="734083" cy="31630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  <a:defRPr/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06</a:t>
            </a:r>
            <a:endParaRPr lang="en-US" sz="1100"/>
          </a:p>
        </p:txBody>
      </p:sp>
      <p:sp>
        <p:nvSpPr>
          <p:cNvPr id="24" name="TextBox 24"/>
          <p:cNvSpPr txBox="1"/>
          <p:nvPr/>
        </p:nvSpPr>
        <p:spPr>
          <a:xfrm flipH="1">
            <a:off x="1281539" y="1751128"/>
            <a:ext cx="1639118" cy="1809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组建团队</a:t>
            </a:r>
            <a:endParaRPr lang="en-US" sz="1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25" name="Connector 25"/>
          <p:cNvCxnSpPr/>
          <p:nvPr/>
        </p:nvCxnSpPr>
        <p:spPr>
          <a:xfrm flipH="1">
            <a:off x="3793883" y="3851542"/>
            <a:ext cx="4157420" cy="0"/>
          </a:xfrm>
          <a:prstGeom prst="line">
            <a:avLst/>
          </a:prstGeom>
          <a:ln w="19050">
            <a:solidFill>
              <a:srgbClr val="FFFFFF">
                <a:alpha val="100000"/>
              </a:srgbClr>
            </a:solidFill>
            <a:prstDash val="dash"/>
            <a:headEnd type="none"/>
            <a:tailEnd type="triangle"/>
          </a:ln>
        </p:spPr>
      </p:cxnSp>
      <p:sp>
        <p:nvSpPr>
          <p:cNvPr id="26" name="TextBox 26"/>
          <p:cNvSpPr txBox="1"/>
          <p:nvPr/>
        </p:nvSpPr>
        <p:spPr>
          <a:xfrm>
            <a:off x="5140151" y="1615194"/>
            <a:ext cx="1631970" cy="222314"/>
          </a:xfrm>
          <a:prstGeom prst="rect">
            <a:avLst/>
          </a:prstGeom>
        </p:spPr>
        <p:txBody>
          <a:bodyPr vert="horz" wrap="square" lIns="25432" tIns="25432" rIns="25432" bIns="25432" rtlCol="0" anchor="t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1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确定因子</a:t>
            </a:r>
            <a:endParaRPr lang="en-US" sz="11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7" name="TextBox 27"/>
          <p:cNvSpPr txBox="1"/>
          <p:nvPr/>
        </p:nvSpPr>
        <p:spPr>
          <a:xfrm flipH="1">
            <a:off x="9296674" y="1751128"/>
            <a:ext cx="1379678" cy="1809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1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分析现状</a:t>
            </a:r>
            <a:endParaRPr lang="en-US" sz="1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997215" y="2750464"/>
            <a:ext cx="2145030" cy="4533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筛选关键输入变量及其交互作用对输出的影响。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9" name="Freeform 29"/>
          <p:cNvSpPr/>
          <p:nvPr/>
        </p:nvSpPr>
        <p:spPr>
          <a:xfrm flipH="1">
            <a:off x="3508009" y="2445697"/>
            <a:ext cx="88096" cy="763618"/>
          </a:xfrm>
          <a:custGeom>
            <a:avLst/>
            <a:gdLst/>
            <a:ahLst/>
            <a:cxnLst/>
            <a:rect l="l" t="t" r="r" b="b"/>
            <a:pathLst>
              <a:path w="6350" h="225425">
                <a:moveTo>
                  <a:pt x="0" y="0"/>
                </a:moveTo>
                <a:lnTo>
                  <a:pt x="0" y="225425"/>
                </a:lnTo>
              </a:path>
            </a:pathLst>
          </a:custGeom>
          <a:noFill/>
          <a:ln w="1270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30" name="Freeform 30"/>
          <p:cNvSpPr/>
          <p:nvPr/>
        </p:nvSpPr>
        <p:spPr>
          <a:xfrm flipH="1">
            <a:off x="6948622" y="2445697"/>
            <a:ext cx="88096" cy="763618"/>
          </a:xfrm>
          <a:custGeom>
            <a:avLst/>
            <a:gdLst/>
            <a:ahLst/>
            <a:cxnLst/>
            <a:rect l="l" t="t" r="r" b="b"/>
            <a:pathLst>
              <a:path w="6350" h="225425">
                <a:moveTo>
                  <a:pt x="0" y="0"/>
                </a:moveTo>
                <a:lnTo>
                  <a:pt x="0" y="225425"/>
                </a:lnTo>
              </a:path>
            </a:pathLst>
          </a:custGeom>
          <a:noFill/>
          <a:ln w="1270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31" name="TextBox 31"/>
          <p:cNvSpPr txBox="1"/>
          <p:nvPr/>
        </p:nvSpPr>
        <p:spPr>
          <a:xfrm flipH="1">
            <a:off x="1596681" y="5807042"/>
            <a:ext cx="1323975" cy="1714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评估响应</a:t>
            </a:r>
            <a:endParaRPr lang="en-US" sz="1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32" name="Connector 32"/>
          <p:cNvCxnSpPr/>
          <p:nvPr/>
        </p:nvCxnSpPr>
        <p:spPr>
          <a:xfrm>
            <a:off x="4051516" y="5873525"/>
            <a:ext cx="4157420" cy="0"/>
          </a:xfrm>
          <a:prstGeom prst="line">
            <a:avLst/>
          </a:prstGeom>
          <a:ln w="19050">
            <a:solidFill>
              <a:srgbClr val="FFFFFF">
                <a:alpha val="100000"/>
              </a:srgbClr>
            </a:solidFill>
            <a:prstDash val="dash"/>
            <a:headEnd type="none"/>
            <a:tailEnd type="triangle"/>
          </a:ln>
        </p:spPr>
      </p:cxnSp>
      <p:sp>
        <p:nvSpPr>
          <p:cNvPr id="33" name="TextBox 33"/>
          <p:cNvSpPr txBox="1"/>
          <p:nvPr/>
        </p:nvSpPr>
        <p:spPr>
          <a:xfrm>
            <a:off x="5140151" y="5659160"/>
            <a:ext cx="1631970" cy="222314"/>
          </a:xfrm>
          <a:prstGeom prst="rect">
            <a:avLst/>
          </a:prstGeom>
        </p:spPr>
        <p:txBody>
          <a:bodyPr vert="horz" wrap="square" lIns="25432" tIns="25432" rIns="25432" bIns="25432" rtlCol="0" anchor="t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1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调整参数</a:t>
            </a:r>
            <a:endParaRPr lang="en-US" sz="11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4" name="TextBox 34"/>
          <p:cNvSpPr txBox="1"/>
          <p:nvPr/>
        </p:nvSpPr>
        <p:spPr>
          <a:xfrm flipH="1">
            <a:off x="9296674" y="5792150"/>
            <a:ext cx="1843123" cy="1809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1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迭代优化</a:t>
            </a:r>
            <a:endParaRPr lang="en-US" sz="1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5" name="Freeform 35"/>
          <p:cNvSpPr/>
          <p:nvPr/>
        </p:nvSpPr>
        <p:spPr>
          <a:xfrm flipH="1">
            <a:off x="4667895" y="4494372"/>
            <a:ext cx="88096" cy="763618"/>
          </a:xfrm>
          <a:custGeom>
            <a:avLst/>
            <a:gdLst/>
            <a:ahLst/>
            <a:cxnLst/>
            <a:rect l="l" t="t" r="r" b="b"/>
            <a:pathLst>
              <a:path w="6350" h="225425">
                <a:moveTo>
                  <a:pt x="0" y="0"/>
                </a:moveTo>
                <a:lnTo>
                  <a:pt x="0" y="225425"/>
                </a:lnTo>
              </a:path>
            </a:pathLst>
          </a:custGeom>
          <a:noFill/>
          <a:ln w="1270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36" name="Freeform 36"/>
          <p:cNvSpPr/>
          <p:nvPr/>
        </p:nvSpPr>
        <p:spPr>
          <a:xfrm flipH="1">
            <a:off x="8108508" y="4494372"/>
            <a:ext cx="88096" cy="763618"/>
          </a:xfrm>
          <a:custGeom>
            <a:avLst/>
            <a:gdLst/>
            <a:ahLst/>
            <a:cxnLst/>
            <a:rect l="l" t="t" r="r" b="b"/>
            <a:pathLst>
              <a:path w="6350" h="225425">
                <a:moveTo>
                  <a:pt x="0" y="0"/>
                </a:moveTo>
                <a:lnTo>
                  <a:pt x="0" y="225425"/>
                </a:lnTo>
              </a:path>
            </a:pathLst>
          </a:custGeom>
          <a:noFill/>
          <a:ln w="12700">
            <a:solidFill>
              <a:schemeClr val="accent1">
                <a:alpha val="100000"/>
              </a:schemeClr>
            </a:solidFill>
            <a:prstDash val="solid"/>
          </a:ln>
        </p:spPr>
      </p:sp>
      <p:cxnSp>
        <p:nvCxnSpPr>
          <p:cNvPr id="37" name="Connector 37"/>
          <p:cNvCxnSpPr/>
          <p:nvPr/>
        </p:nvCxnSpPr>
        <p:spPr>
          <a:xfrm>
            <a:off x="4051516" y="1842438"/>
            <a:ext cx="4157420" cy="0"/>
          </a:xfrm>
          <a:prstGeom prst="line">
            <a:avLst/>
          </a:prstGeom>
          <a:ln w="19050">
            <a:solidFill>
              <a:srgbClr val="FFFFFF">
                <a:alpha val="100000"/>
              </a:srgbClr>
            </a:solidFill>
            <a:prstDash val="dash"/>
            <a:headEnd type="none"/>
            <a:tailEnd type="triangle"/>
          </a:ln>
        </p:spPr>
      </p:cxnSp>
      <p:sp>
        <p:nvSpPr>
          <p:cNvPr id="38" name="TextBox 38"/>
          <p:cNvSpPr txBox="1"/>
          <p:nvPr/>
        </p:nvSpPr>
        <p:spPr>
          <a:xfrm>
            <a:off x="5140151" y="3637177"/>
            <a:ext cx="1631970" cy="222314"/>
          </a:xfrm>
          <a:prstGeom prst="rect">
            <a:avLst/>
          </a:prstGeom>
        </p:spPr>
        <p:txBody>
          <a:bodyPr vert="horz" wrap="square" lIns="25432" tIns="25432" rIns="25432" bIns="25432" rtlCol="0" anchor="t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1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设计实验</a:t>
            </a:r>
            <a:endParaRPr lang="en-US" sz="11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9" name="TextBox 39"/>
          <p:cNvSpPr txBox="1"/>
          <p:nvPr/>
        </p:nvSpPr>
        <p:spPr>
          <a:xfrm flipH="1">
            <a:off x="1523823" y="3774228"/>
            <a:ext cx="1228725" cy="1714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实施实验</a:t>
            </a:r>
            <a:endParaRPr lang="en-US" sz="1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0" name="TextBox 40"/>
          <p:cNvSpPr txBox="1"/>
          <p:nvPr/>
        </p:nvSpPr>
        <p:spPr>
          <a:xfrm flipH="1">
            <a:off x="9149190" y="3774228"/>
            <a:ext cx="1527162" cy="1809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1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构建模型</a:t>
            </a:r>
            <a:endParaRPr lang="en-US" sz="1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1" name="TextBox 41"/>
          <p:cNvSpPr txBox="1"/>
          <p:nvPr/>
        </p:nvSpPr>
        <p:spPr>
          <a:xfrm flipH="1">
            <a:off x="1092032" y="2516745"/>
            <a:ext cx="1743075" cy="2286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55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识别因子</a:t>
            </a:r>
            <a:endParaRPr lang="en-US" sz="155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4363290" y="2750464"/>
            <a:ext cx="2145030" cy="4533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建立二阶多项式模型描述变量与响应的非线性关系。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3" name="TextBox 43"/>
          <p:cNvSpPr txBox="1"/>
          <p:nvPr/>
        </p:nvSpPr>
        <p:spPr>
          <a:xfrm flipH="1">
            <a:off x="4458107" y="2516745"/>
            <a:ext cx="1743075" cy="2286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55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建模分析</a:t>
            </a:r>
            <a:endParaRPr lang="en-US" sz="155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4" name="TextBox 44"/>
          <p:cNvSpPr txBox="1"/>
          <p:nvPr/>
        </p:nvSpPr>
        <p:spPr>
          <a:xfrm>
            <a:off x="7450089" y="2750464"/>
            <a:ext cx="214503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采用CCD或BBD方法确定实验点的空间分布方案。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5" name="TextBox 45"/>
          <p:cNvSpPr txBox="1"/>
          <p:nvPr/>
        </p:nvSpPr>
        <p:spPr>
          <a:xfrm flipH="1">
            <a:off x="7544906" y="2516745"/>
            <a:ext cx="1743075" cy="2286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55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方案设计</a:t>
            </a:r>
            <a:endParaRPr lang="en-US" sz="155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6" name="TextBox 46"/>
          <p:cNvSpPr txBox="1"/>
          <p:nvPr/>
        </p:nvSpPr>
        <p:spPr>
          <a:xfrm>
            <a:off x="2410559" y="4811493"/>
            <a:ext cx="2145030" cy="4533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根据实验方案配置设备、人员及物料等必要资源。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7" name="TextBox 47"/>
          <p:cNvSpPr txBox="1"/>
          <p:nvPr/>
        </p:nvSpPr>
        <p:spPr>
          <a:xfrm flipH="1">
            <a:off x="2505376" y="4577774"/>
            <a:ext cx="1743075" cy="2286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55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分配资源</a:t>
            </a:r>
            <a:endParaRPr lang="en-US" sz="155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8" name="TextBox 48"/>
          <p:cNvSpPr txBox="1"/>
          <p:nvPr/>
        </p:nvSpPr>
        <p:spPr>
          <a:xfrm>
            <a:off x="5497358" y="4811493"/>
            <a:ext cx="2145030" cy="4533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按照设计矩阵严格实施实验并记录响应数据。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9" name="TextBox 49"/>
          <p:cNvSpPr txBox="1"/>
          <p:nvPr/>
        </p:nvSpPr>
        <p:spPr>
          <a:xfrm flipH="1">
            <a:off x="5592175" y="4577774"/>
            <a:ext cx="1743075" cy="2286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55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运行实验</a:t>
            </a:r>
            <a:endParaRPr lang="en-US" sz="155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0" name="TextBox 50"/>
          <p:cNvSpPr txBox="1"/>
          <p:nvPr/>
        </p:nvSpPr>
        <p:spPr>
          <a:xfrm>
            <a:off x="8688953" y="4811493"/>
            <a:ext cx="2145030" cy="4533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通过残差分析和拟合优度检验确认模型的有效性。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1" name="TextBox 51"/>
          <p:cNvSpPr txBox="1"/>
          <p:nvPr/>
        </p:nvSpPr>
        <p:spPr>
          <a:xfrm flipH="1">
            <a:off x="8783770" y="4577774"/>
            <a:ext cx="1743075" cy="2286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55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模型验证</a:t>
            </a:r>
            <a:endParaRPr lang="en-US" sz="155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2" name="AutoShape 52"/>
          <p:cNvSpPr/>
          <p:nvPr/>
        </p:nvSpPr>
        <p:spPr>
          <a:xfrm>
            <a:off x="10676352" y="2175779"/>
            <a:ext cx="1296000" cy="129600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53" name="AutoShape 53"/>
          <p:cNvSpPr/>
          <p:nvPr/>
        </p:nvSpPr>
        <p:spPr>
          <a:xfrm>
            <a:off x="10822312" y="2291615"/>
            <a:ext cx="1047198" cy="1047198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54" name="TextBox 54"/>
          <p:cNvSpPr txBox="1"/>
          <p:nvPr/>
        </p:nvSpPr>
        <p:spPr>
          <a:xfrm>
            <a:off x="10829255" y="2644709"/>
            <a:ext cx="1040130" cy="3581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优化步骤</a:t>
            </a:r>
            <a:endParaRPr lang="en-US" sz="1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5" name="AutoShape 55"/>
          <p:cNvSpPr/>
          <p:nvPr/>
        </p:nvSpPr>
        <p:spPr>
          <a:xfrm>
            <a:off x="301353" y="4208560"/>
            <a:ext cx="1296000" cy="129600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56" name="AutoShape 56"/>
          <p:cNvSpPr/>
          <p:nvPr/>
        </p:nvSpPr>
        <p:spPr>
          <a:xfrm>
            <a:off x="419048" y="4332196"/>
            <a:ext cx="1047198" cy="1047198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57" name="TextBox 57"/>
          <p:cNvSpPr txBox="1"/>
          <p:nvPr/>
        </p:nvSpPr>
        <p:spPr>
          <a:xfrm>
            <a:off x="593834" y="4970424"/>
            <a:ext cx="687705" cy="253365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结果验证</a:t>
            </a:r>
            <a:endParaRPr lang="en-US" sz="1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8" name="TextBox 58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响应曲面法优化路径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9" name="Freeform 59"/>
          <p:cNvSpPr/>
          <p:nvPr/>
        </p:nvSpPr>
        <p:spPr>
          <a:xfrm>
            <a:off x="707860" y="4494372"/>
            <a:ext cx="466725" cy="40005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190500"/>
                </a:moveTo>
                <a:cubicBezTo>
                  <a:pt x="194481" y="190500"/>
                  <a:pt x="228562" y="156381"/>
                  <a:pt x="228562" y="114300"/>
                </a:cubicBezTo>
                <a:lnTo>
                  <a:pt x="228562" y="76200"/>
                </a:lnTo>
                <a:cubicBezTo>
                  <a:pt x="228562" y="23612"/>
                  <a:pt x="190500" y="0"/>
                  <a:pt x="152400" y="0"/>
                </a:cubicBezTo>
                <a:lnTo>
                  <a:pt x="76162" y="0"/>
                </a:lnTo>
                <a:cubicBezTo>
                  <a:pt x="38100" y="0"/>
                  <a:pt x="0" y="20241"/>
                  <a:pt x="0" y="76200"/>
                </a:cubicBezTo>
                <a:cubicBezTo>
                  <a:pt x="0" y="130969"/>
                  <a:pt x="38100" y="152400"/>
                  <a:pt x="76162" y="152400"/>
                </a:cubicBezTo>
                <a:lnTo>
                  <a:pt x="114300" y="152400"/>
                </a:lnTo>
                <a:cubicBezTo>
                  <a:pt x="135322" y="152400"/>
                  <a:pt x="152400" y="169478"/>
                  <a:pt x="152400" y="190500"/>
                </a:cubicBezTo>
                <a:close/>
              </a:path>
              <a:path w="304800" h="304800">
                <a:moveTo>
                  <a:pt x="247460" y="116329"/>
                </a:moveTo>
                <a:cubicBezTo>
                  <a:pt x="246345" y="167878"/>
                  <a:pt x="204197" y="209550"/>
                  <a:pt x="152400" y="209550"/>
                </a:cubicBezTo>
                <a:lnTo>
                  <a:pt x="133350" y="209550"/>
                </a:lnTo>
                <a:lnTo>
                  <a:pt x="133350" y="190500"/>
                </a:lnTo>
                <a:cubicBezTo>
                  <a:pt x="133350" y="179984"/>
                  <a:pt x="124797" y="171450"/>
                  <a:pt x="114300" y="171450"/>
                </a:cubicBezTo>
                <a:lnTo>
                  <a:pt x="78095" y="171450"/>
                </a:lnTo>
                <a:cubicBezTo>
                  <a:pt x="76952" y="177136"/>
                  <a:pt x="76248" y="183223"/>
                  <a:pt x="76200" y="189795"/>
                </a:cubicBezTo>
                <a:lnTo>
                  <a:pt x="76200" y="229333"/>
                </a:lnTo>
                <a:cubicBezTo>
                  <a:pt x="76600" y="271072"/>
                  <a:pt x="110566" y="304800"/>
                  <a:pt x="152400" y="304800"/>
                </a:cubicBezTo>
                <a:cubicBezTo>
                  <a:pt x="152400" y="283740"/>
                  <a:pt x="169478" y="266700"/>
                  <a:pt x="190500" y="266700"/>
                </a:cubicBezTo>
                <a:lnTo>
                  <a:pt x="228562" y="266700"/>
                </a:lnTo>
                <a:cubicBezTo>
                  <a:pt x="266700" y="266700"/>
                  <a:pt x="304800" y="245269"/>
                  <a:pt x="304800" y="190500"/>
                </a:cubicBezTo>
                <a:cubicBezTo>
                  <a:pt x="304800" y="143894"/>
                  <a:pt x="278273" y="122301"/>
                  <a:pt x="247460" y="116329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0005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88" y="0"/>
            <a:ext cx="12189023" cy="6858000"/>
          </a:xfrm>
          <a:prstGeom prst="rect">
            <a:avLst/>
          </a:prstGeom>
        </p:spPr>
      </p:pic>
      <p:sp>
        <p:nvSpPr>
          <p:cNvPr id="900006" name="TextBox 3"/>
          <p:cNvSpPr txBox="1"/>
          <p:nvPr/>
        </p:nvSpPr>
        <p:spPr>
          <a:xfrm>
            <a:off x="4083476" y="1982489"/>
            <a:ext cx="2558623" cy="1132233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110000"/>
              </a:lnSpc>
            </a:pPr>
            <a:r>
              <a:rPr lang="en-US" sz="5700">
                <a:solidFill>
                  <a:srgbClr val="4381DD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Part.</a:t>
            </a:r>
            <a:endParaRPr lang="en-US" sz="5700">
              <a:solidFill>
                <a:srgbClr val="4381DD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900007" name="TextBox 4"/>
          <p:cNvSpPr txBox="1"/>
          <p:nvPr/>
        </p:nvSpPr>
        <p:spPr>
          <a:xfrm>
            <a:off x="6315053" y="1982489"/>
            <a:ext cx="1622446" cy="1132233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110000"/>
              </a:lnSpc>
            </a:pPr>
            <a:r>
              <a:rPr lang="en-US" sz="5700">
                <a:solidFill>
                  <a:srgbClr val="4381DD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03</a:t>
            </a:r>
            <a:endParaRPr lang="en-US" sz="5700">
              <a:solidFill>
                <a:srgbClr val="4381DD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900008" name="TextBox 5"/>
          <p:cNvSpPr txBox="1"/>
          <p:nvPr/>
        </p:nvSpPr>
        <p:spPr>
          <a:xfrm>
            <a:off x="2908300" y="3146379"/>
            <a:ext cx="6375400" cy="12689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>
                <a:solidFill>
                  <a:srgbClr val="000000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统计分析方法精要</a:t>
            </a:r>
            <a:endParaRPr lang="en-US" sz="3600">
              <a:solidFill>
                <a:srgbClr val="000000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方差分析(ANOVA)原理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401832" y="2050015"/>
            <a:ext cx="2190750" cy="4428588"/>
          </a:xfrm>
          <a:prstGeom prst="round2Same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1069343" y="1649980"/>
            <a:ext cx="855726" cy="85572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5" name="TextBox 5"/>
          <p:cNvSpPr txBox="1"/>
          <p:nvPr/>
        </p:nvSpPr>
        <p:spPr>
          <a:xfrm>
            <a:off x="487557" y="3275506"/>
            <a:ext cx="2019300" cy="3010781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方差分析的核心思想是将总变异分解为组间变异和组内变异，通过比较组间方差与组内方差的比值（F值）来判断处理效应是否显著。组间变异反映不同处理水平间的差异，组内变异则体现随机误差。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95725" y="1712738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3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3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2710003" y="2050015"/>
            <a:ext cx="2190750" cy="4428588"/>
          </a:xfrm>
          <a:prstGeom prst="round2Same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8" name="AutoShape 8"/>
          <p:cNvSpPr/>
          <p:nvPr/>
        </p:nvSpPr>
        <p:spPr>
          <a:xfrm>
            <a:off x="3377515" y="1649980"/>
            <a:ext cx="855726" cy="85572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9" name="TextBox 9"/>
          <p:cNvSpPr txBox="1"/>
          <p:nvPr/>
        </p:nvSpPr>
        <p:spPr>
          <a:xfrm>
            <a:off x="2795728" y="3275506"/>
            <a:ext cx="2019300" cy="3010781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ANOVA要求数据满足正态分布假设，通常通过Shapiro-Wilk检验或Q-Q图验证。若数据严重偏离正态性，需采用非参数检验（如Kruskal-Wallis检验）或进行数据变换（如对数变换）。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3403897" y="1712738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3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3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5003222" y="2050015"/>
            <a:ext cx="2190750" cy="4428588"/>
          </a:xfrm>
          <a:prstGeom prst="round2Same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12" name="AutoShape 12"/>
          <p:cNvSpPr/>
          <p:nvPr/>
        </p:nvSpPr>
        <p:spPr>
          <a:xfrm>
            <a:off x="5670734" y="1649980"/>
            <a:ext cx="855726" cy="85572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3" name="TextBox 13"/>
          <p:cNvSpPr txBox="1"/>
          <p:nvPr/>
        </p:nvSpPr>
        <p:spPr>
          <a:xfrm>
            <a:off x="5186928" y="2634432"/>
            <a:ext cx="1817690" cy="704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方差齐性检验</a:t>
            </a:r>
            <a:endParaRPr lang="en-US" sz="1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5088947" y="3275506"/>
            <a:ext cx="2019300" cy="2947454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各组方差需满足齐性（homoscedasticity），常用Levene检验或Bartlett检验判断。若方差不齐，可选用Welch校正的ANOVA或Games-Howell事后检验。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5697116" y="1712738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3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3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7275952" y="2079919"/>
            <a:ext cx="2190750" cy="4398684"/>
          </a:xfrm>
          <a:prstGeom prst="round2Same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17" name="AutoShape 17"/>
          <p:cNvSpPr/>
          <p:nvPr/>
        </p:nvSpPr>
        <p:spPr>
          <a:xfrm>
            <a:off x="7943464" y="1679885"/>
            <a:ext cx="855726" cy="85572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8" name="TextBox 18"/>
          <p:cNvSpPr txBox="1"/>
          <p:nvPr/>
        </p:nvSpPr>
        <p:spPr>
          <a:xfrm>
            <a:off x="7361677" y="3305411"/>
            <a:ext cx="2019300" cy="2980876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当整体检验显著时，需进行事后多重比较（如Tukey HSD、Bonferroni校正），以控制族系误差率（FWER）。现代方法如Holm-Bonferroni逐步法能提高检验效能。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7969846" y="1742642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3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3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9548682" y="2050015"/>
            <a:ext cx="2190750" cy="4428588"/>
          </a:xfrm>
          <a:prstGeom prst="round2Same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21" name="AutoShape 21"/>
          <p:cNvSpPr/>
          <p:nvPr/>
        </p:nvSpPr>
        <p:spPr>
          <a:xfrm>
            <a:off x="10216194" y="1649980"/>
            <a:ext cx="855726" cy="85572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2" name="TextBox 22"/>
          <p:cNvSpPr txBox="1"/>
          <p:nvPr/>
        </p:nvSpPr>
        <p:spPr>
          <a:xfrm>
            <a:off x="9634407" y="3275506"/>
            <a:ext cx="2019300" cy="2947454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除p值外，应报告η²（eta平方）或ω²（omega平方）等效应量指标，量化处理解释的变异比例。η²&gt;0.14通常被认为大效应。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10242576" y="1712738"/>
            <a:ext cx="802962" cy="730211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36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05</a:t>
            </a:r>
            <a:endParaRPr lang="en-US" sz="36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2896533" y="2634432"/>
            <a:ext cx="1817690" cy="704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正态性假设要求</a:t>
            </a:r>
            <a:endParaRPr lang="en-US" sz="1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9717122" y="2634432"/>
            <a:ext cx="1817690" cy="704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效应量计算</a:t>
            </a:r>
            <a:endParaRPr lang="en-US" sz="1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7426726" y="2634432"/>
            <a:ext cx="1817690" cy="704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多重比较控制</a:t>
            </a:r>
            <a:endParaRPr lang="en-US" sz="1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588361" y="2634432"/>
            <a:ext cx="1817690" cy="70485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6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变异分解原理</a:t>
            </a:r>
            <a:endParaRPr lang="en-US" sz="16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413211" y="1978049"/>
            <a:ext cx="3999171" cy="3999175"/>
          </a:xfrm>
          <a:custGeom>
            <a:avLst/>
            <a:gdLst/>
            <a:ahLst/>
            <a:cxnLst/>
            <a:rect l="l" t="t" r="r" b="b"/>
            <a:pathLst>
              <a:path w="1116283" h="1116283">
                <a:moveTo>
                  <a:pt x="0" y="558142"/>
                </a:moveTo>
                <a:cubicBezTo>
                  <a:pt x="0" y="249889"/>
                  <a:pt x="249889" y="0"/>
                  <a:pt x="558142" y="0"/>
                </a:cubicBezTo>
                <a:cubicBezTo>
                  <a:pt x="866395" y="0"/>
                  <a:pt x="1116284" y="249889"/>
                  <a:pt x="1116284" y="558142"/>
                </a:cubicBezTo>
                <a:cubicBezTo>
                  <a:pt x="1116284" y="866395"/>
                  <a:pt x="866395" y="1116284"/>
                  <a:pt x="558142" y="1116284"/>
                </a:cubicBezTo>
                <a:cubicBezTo>
                  <a:pt x="249889" y="1116284"/>
                  <a:pt x="0" y="866395"/>
                  <a:pt x="0" y="558142"/>
                </a:cubicBezTo>
              </a:path>
            </a:pathLst>
          </a:custGeom>
          <a:noFill/>
          <a:ln w="15875">
            <a:solidFill>
              <a:schemeClr val="accent2">
                <a:alpha val="100000"/>
              </a:schemeClr>
            </a:solidFill>
            <a:prstDash val="dash"/>
          </a:ln>
        </p:spPr>
      </p:sp>
      <p:sp>
        <p:nvSpPr>
          <p:cNvPr id="3" name="Freeform 3"/>
          <p:cNvSpPr/>
          <p:nvPr/>
        </p:nvSpPr>
        <p:spPr>
          <a:xfrm>
            <a:off x="7430769" y="1344308"/>
            <a:ext cx="2010407" cy="2010409"/>
          </a:xfrm>
          <a:custGeom>
            <a:avLst/>
            <a:gdLst/>
            <a:ahLst/>
            <a:cxnLst/>
            <a:rect l="l" t="t" r="r" b="b"/>
            <a:pathLst>
              <a:path w="1116283" h="1116283">
                <a:moveTo>
                  <a:pt x="0" y="558142"/>
                </a:moveTo>
                <a:cubicBezTo>
                  <a:pt x="0" y="249889"/>
                  <a:pt x="249889" y="0"/>
                  <a:pt x="558142" y="0"/>
                </a:cubicBezTo>
                <a:cubicBezTo>
                  <a:pt x="866395" y="0"/>
                  <a:pt x="1116284" y="249889"/>
                  <a:pt x="1116284" y="558142"/>
                </a:cubicBezTo>
                <a:cubicBezTo>
                  <a:pt x="1116284" y="866395"/>
                  <a:pt x="866395" y="1116284"/>
                  <a:pt x="558142" y="1116284"/>
                </a:cubicBezTo>
                <a:cubicBezTo>
                  <a:pt x="249889" y="1116284"/>
                  <a:pt x="0" y="866395"/>
                  <a:pt x="0" y="558142"/>
                </a:cubicBezTo>
              </a:path>
            </a:pathLst>
          </a:custGeom>
          <a:solidFill>
            <a:schemeClr val="accent2">
              <a:alpha val="100000"/>
            </a:schemeClr>
          </a:solidFill>
        </p:spPr>
      </p:sp>
      <p:sp>
        <p:nvSpPr>
          <p:cNvPr id="4" name="Freeform 4"/>
          <p:cNvSpPr/>
          <p:nvPr/>
        </p:nvSpPr>
        <p:spPr>
          <a:xfrm>
            <a:off x="9043103" y="3868212"/>
            <a:ext cx="2010407" cy="2010409"/>
          </a:xfrm>
          <a:custGeom>
            <a:avLst/>
            <a:gdLst/>
            <a:ahLst/>
            <a:cxnLst/>
            <a:rect l="l" t="t" r="r" b="b"/>
            <a:pathLst>
              <a:path w="1116283" h="1116283">
                <a:moveTo>
                  <a:pt x="0" y="558142"/>
                </a:moveTo>
                <a:cubicBezTo>
                  <a:pt x="0" y="249889"/>
                  <a:pt x="249889" y="0"/>
                  <a:pt x="558142" y="0"/>
                </a:cubicBezTo>
                <a:cubicBezTo>
                  <a:pt x="866395" y="0"/>
                  <a:pt x="1116284" y="249889"/>
                  <a:pt x="1116284" y="558142"/>
                </a:cubicBezTo>
                <a:cubicBezTo>
                  <a:pt x="1116284" y="866395"/>
                  <a:pt x="866395" y="1116284"/>
                  <a:pt x="558142" y="1116284"/>
                </a:cubicBezTo>
                <a:cubicBezTo>
                  <a:pt x="249889" y="1116284"/>
                  <a:pt x="0" y="866395"/>
                  <a:pt x="0" y="558142"/>
                </a:cubicBezTo>
              </a:path>
            </a:pathLst>
          </a:custGeom>
          <a:solidFill>
            <a:schemeClr val="accent2">
              <a:alpha val="100000"/>
            </a:schemeClr>
          </a:solidFill>
        </p:spPr>
      </p:sp>
      <p:sp>
        <p:nvSpPr>
          <p:cNvPr id="5" name="Freeform 5"/>
          <p:cNvSpPr/>
          <p:nvPr/>
        </p:nvSpPr>
        <p:spPr>
          <a:xfrm>
            <a:off x="5831373" y="3868212"/>
            <a:ext cx="2010407" cy="2010409"/>
          </a:xfrm>
          <a:custGeom>
            <a:avLst/>
            <a:gdLst/>
            <a:ahLst/>
            <a:cxnLst/>
            <a:rect l="l" t="t" r="r" b="b"/>
            <a:pathLst>
              <a:path w="1116283" h="1116283">
                <a:moveTo>
                  <a:pt x="0" y="558142"/>
                </a:moveTo>
                <a:cubicBezTo>
                  <a:pt x="0" y="249889"/>
                  <a:pt x="249889" y="0"/>
                  <a:pt x="558142" y="0"/>
                </a:cubicBezTo>
                <a:cubicBezTo>
                  <a:pt x="866395" y="0"/>
                  <a:pt x="1116284" y="249889"/>
                  <a:pt x="1116284" y="558142"/>
                </a:cubicBezTo>
                <a:cubicBezTo>
                  <a:pt x="1116284" y="866395"/>
                  <a:pt x="866395" y="1116284"/>
                  <a:pt x="558142" y="1116284"/>
                </a:cubicBezTo>
                <a:cubicBezTo>
                  <a:pt x="249889" y="1116284"/>
                  <a:pt x="0" y="866395"/>
                  <a:pt x="0" y="558142"/>
                </a:cubicBezTo>
              </a:path>
            </a:pathLst>
          </a:custGeom>
          <a:solidFill>
            <a:schemeClr val="accent2">
              <a:alpha val="100000"/>
            </a:schemeClr>
          </a:solidFill>
        </p:spPr>
      </p:sp>
      <p:sp>
        <p:nvSpPr>
          <p:cNvPr id="6" name="TextBox 6"/>
          <p:cNvSpPr txBox="1"/>
          <p:nvPr/>
        </p:nvSpPr>
        <p:spPr>
          <a:xfrm>
            <a:off x="7965981" y="2420978"/>
            <a:ext cx="954107" cy="40011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F2F5F6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主效应</a:t>
            </a:r>
            <a:endParaRPr lang="en-US" sz="2000">
              <a:solidFill>
                <a:srgbClr val="F2F5F6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6359523" y="4994984"/>
            <a:ext cx="954107" cy="40011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000">
                <a:solidFill>
                  <a:srgbClr val="F2F5F6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交互作用</a:t>
            </a:r>
            <a:endParaRPr lang="en-US" sz="2000">
              <a:solidFill>
                <a:srgbClr val="F2F5F6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9623451" y="4994984"/>
            <a:ext cx="954405" cy="41529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0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案例解析</a:t>
            </a:r>
            <a:endParaRPr lang="en-US" sz="20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578980" y="4479791"/>
            <a:ext cx="515193" cy="515193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6624449" y="2209156"/>
            <a:ext cx="3535816" cy="3535816"/>
          </a:xfrm>
          <a:prstGeom prst="arc">
            <a:avLst>
              <a:gd name="adj1" fmla="val 18840768"/>
              <a:gd name="adj2" fmla="val 20807216"/>
            </a:avLst>
          </a:prstGeom>
          <a:noFill/>
          <a:ln w="28575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11" name="AutoShape 11"/>
          <p:cNvSpPr/>
          <p:nvPr/>
        </p:nvSpPr>
        <p:spPr>
          <a:xfrm>
            <a:off x="6644889" y="2209728"/>
            <a:ext cx="3535816" cy="3535816"/>
          </a:xfrm>
          <a:prstGeom prst="arc">
            <a:avLst>
              <a:gd name="adj1" fmla="val 3996370"/>
              <a:gd name="adj2" fmla="val 6625973"/>
            </a:avLst>
          </a:prstGeom>
          <a:noFill/>
          <a:ln w="28575">
            <a:solidFill>
              <a:schemeClr val="accent1">
                <a:alpha val="100000"/>
              </a:schemeClr>
            </a:solidFill>
            <a:prstDash val="solid"/>
          </a:ln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6668065" y="2293297"/>
            <a:ext cx="3535816" cy="3535816"/>
          </a:xfrm>
          <a:prstGeom prst="arc">
            <a:avLst>
              <a:gd name="adj1" fmla="val 11560467"/>
              <a:gd name="adj2" fmla="val 13937848"/>
            </a:avLst>
          </a:prstGeom>
          <a:noFill/>
          <a:ln w="28575">
            <a:solidFill>
              <a:schemeClr val="accent1">
                <a:alpha val="100000"/>
              </a:schemeClr>
            </a:solidFill>
            <a:prstDash val="solid"/>
          </a:ln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13" name="TextBox 13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主效应与交互作用解读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9927656" y="4479791"/>
            <a:ext cx="495300" cy="4953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33350" y="0"/>
                </a:moveTo>
                <a:lnTo>
                  <a:pt x="0" y="0"/>
                </a:lnTo>
                <a:lnTo>
                  <a:pt x="0" y="304800"/>
                </a:lnTo>
                <a:lnTo>
                  <a:pt x="228600" y="304800"/>
                </a:lnTo>
                <a:lnTo>
                  <a:pt x="228600" y="95231"/>
                </a:lnTo>
                <a:lnTo>
                  <a:pt x="133350" y="0"/>
                </a:lnTo>
                <a:close/>
                <a:moveTo>
                  <a:pt x="113519" y="114300"/>
                </a:moveTo>
                <a:lnTo>
                  <a:pt x="113519" y="38100"/>
                </a:lnTo>
                <a:lnTo>
                  <a:pt x="189719" y="114300"/>
                </a:lnTo>
                <a:lnTo>
                  <a:pt x="113519" y="1143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15" name="Freeform 15"/>
          <p:cNvSpPr/>
          <p:nvPr/>
        </p:nvSpPr>
        <p:spPr>
          <a:xfrm>
            <a:off x="8188322" y="1854213"/>
            <a:ext cx="495300" cy="4953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261518" y="97841"/>
                </a:moveTo>
                <a:cubicBezTo>
                  <a:pt x="249460" y="74143"/>
                  <a:pt x="230657" y="55340"/>
                  <a:pt x="207655" y="43605"/>
                </a:cubicBezTo>
                <a:lnTo>
                  <a:pt x="206959" y="43282"/>
                </a:lnTo>
                <a:lnTo>
                  <a:pt x="186538" y="84277"/>
                </a:lnTo>
                <a:cubicBezTo>
                  <a:pt x="201292" y="91802"/>
                  <a:pt x="212998" y="103508"/>
                  <a:pt x="220323" y="117834"/>
                </a:cubicBezTo>
                <a:lnTo>
                  <a:pt x="220523" y="118262"/>
                </a:lnTo>
                <a:lnTo>
                  <a:pt x="261518" y="97841"/>
                </a:lnTo>
                <a:close/>
                <a:moveTo>
                  <a:pt x="261518" y="206959"/>
                </a:moveTo>
                <a:lnTo>
                  <a:pt x="220523" y="186538"/>
                </a:lnTo>
                <a:cubicBezTo>
                  <a:pt x="212998" y="201292"/>
                  <a:pt x="201292" y="212998"/>
                  <a:pt x="186966" y="220323"/>
                </a:cubicBezTo>
                <a:lnTo>
                  <a:pt x="186538" y="220523"/>
                </a:lnTo>
                <a:lnTo>
                  <a:pt x="206959" y="261518"/>
                </a:lnTo>
                <a:cubicBezTo>
                  <a:pt x="230657" y="249460"/>
                  <a:pt x="249460" y="230657"/>
                  <a:pt x="261195" y="207655"/>
                </a:cubicBezTo>
                <a:lnTo>
                  <a:pt x="261518" y="206959"/>
                </a:lnTo>
                <a:close/>
                <a:moveTo>
                  <a:pt x="97841" y="43282"/>
                </a:moveTo>
                <a:cubicBezTo>
                  <a:pt x="74143" y="55340"/>
                  <a:pt x="55340" y="74143"/>
                  <a:pt x="43605" y="97145"/>
                </a:cubicBezTo>
                <a:lnTo>
                  <a:pt x="43282" y="97841"/>
                </a:lnTo>
                <a:lnTo>
                  <a:pt x="84277" y="118262"/>
                </a:lnTo>
                <a:cubicBezTo>
                  <a:pt x="91802" y="103508"/>
                  <a:pt x="103508" y="91802"/>
                  <a:pt x="117834" y="84477"/>
                </a:cubicBezTo>
                <a:lnTo>
                  <a:pt x="118262" y="84277"/>
                </a:lnTo>
                <a:lnTo>
                  <a:pt x="97841" y="43282"/>
                </a:lnTo>
                <a:close/>
                <a:moveTo>
                  <a:pt x="43282" y="206959"/>
                </a:moveTo>
                <a:cubicBezTo>
                  <a:pt x="55340" y="230657"/>
                  <a:pt x="74143" y="249460"/>
                  <a:pt x="97145" y="261195"/>
                </a:cubicBezTo>
                <a:lnTo>
                  <a:pt x="97841" y="261518"/>
                </a:lnTo>
                <a:lnTo>
                  <a:pt x="118262" y="220523"/>
                </a:lnTo>
                <a:cubicBezTo>
                  <a:pt x="103508" y="212998"/>
                  <a:pt x="91802" y="201292"/>
                  <a:pt x="84477" y="186966"/>
                </a:cubicBezTo>
                <a:lnTo>
                  <a:pt x="84277" y="186538"/>
                </a:lnTo>
                <a:lnTo>
                  <a:pt x="43282" y="206959"/>
                </a:lnTo>
                <a:close/>
                <a:moveTo>
                  <a:pt x="152400" y="304800"/>
                </a:moveTo>
                <a:cubicBezTo>
                  <a:pt x="68228" y="304800"/>
                  <a:pt x="0" y="236572"/>
                  <a:pt x="0" y="152400"/>
                </a:cubicBezTo>
                <a:cubicBezTo>
                  <a:pt x="0" y="68228"/>
                  <a:pt x="68228" y="0"/>
                  <a:pt x="152400" y="0"/>
                </a:cubicBezTo>
                <a:lnTo>
                  <a:pt x="152400" y="0"/>
                </a:lnTo>
                <a:cubicBezTo>
                  <a:pt x="236572" y="0"/>
                  <a:pt x="304800" y="68228"/>
                  <a:pt x="304800" y="152400"/>
                </a:cubicBezTo>
                <a:cubicBezTo>
                  <a:pt x="304800" y="236572"/>
                  <a:pt x="236572" y="304800"/>
                  <a:pt x="152400" y="304800"/>
                </a:cubicBezTo>
                <a:lnTo>
                  <a:pt x="152400" y="304800"/>
                </a:lnTo>
                <a:close/>
                <a:moveTo>
                  <a:pt x="152400" y="198120"/>
                </a:moveTo>
                <a:cubicBezTo>
                  <a:pt x="177651" y="198120"/>
                  <a:pt x="198120" y="177651"/>
                  <a:pt x="198120" y="152400"/>
                </a:cubicBezTo>
                <a:cubicBezTo>
                  <a:pt x="198120" y="127149"/>
                  <a:pt x="177651" y="106680"/>
                  <a:pt x="152400" y="106680"/>
                </a:cubicBezTo>
                <a:lnTo>
                  <a:pt x="152400" y="106680"/>
                </a:lnTo>
                <a:cubicBezTo>
                  <a:pt x="127149" y="106680"/>
                  <a:pt x="106680" y="127149"/>
                  <a:pt x="106680" y="152400"/>
                </a:cubicBezTo>
                <a:cubicBezTo>
                  <a:pt x="106680" y="177651"/>
                  <a:pt x="127149" y="198120"/>
                  <a:pt x="152400" y="198120"/>
                </a:cubicBezTo>
                <a:lnTo>
                  <a:pt x="152400" y="19812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</p:sp>
      <p:cxnSp>
        <p:nvCxnSpPr>
          <p:cNvPr id="16" name="Connector 16"/>
          <p:cNvCxnSpPr/>
          <p:nvPr/>
        </p:nvCxnSpPr>
        <p:spPr>
          <a:xfrm flipH="1">
            <a:off x="1267386" y="2002593"/>
            <a:ext cx="1" cy="2981501"/>
          </a:xfrm>
          <a:prstGeom prst="line">
            <a:avLst/>
          </a:prstGeom>
          <a:ln w="12700">
            <a:solidFill>
              <a:schemeClr val="dk1"/>
            </a:solidFill>
            <a:prstDash val="dash"/>
            <a:headEnd type="none"/>
            <a:tailEnd type="none"/>
          </a:ln>
        </p:spPr>
        <p:style>
          <a:lnRef idx="0">
            <a:schemeClr val="dk1"/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cxnSp>
      <p:sp>
        <p:nvSpPr>
          <p:cNvPr id="17" name="TextBox 17"/>
          <p:cNvSpPr txBox="1"/>
          <p:nvPr/>
        </p:nvSpPr>
        <p:spPr>
          <a:xfrm>
            <a:off x="1708499" y="1627518"/>
            <a:ext cx="1954530" cy="396240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8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效应分析</a:t>
            </a:r>
            <a:endParaRPr lang="en-US" sz="18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689449" y="2012251"/>
            <a:ext cx="3630930" cy="7772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2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通过方差分解识别各因子主效应，如温度、压力等变量对产率的独立影响。示例：温度主效应p&lt;0.05表明该因子显著。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1003268" y="1551718"/>
            <a:ext cx="524542" cy="52454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0" name="TextBox 20"/>
          <p:cNvSpPr txBox="1"/>
          <p:nvPr/>
        </p:nvSpPr>
        <p:spPr>
          <a:xfrm>
            <a:off x="1653826" y="3148965"/>
            <a:ext cx="1649730" cy="396240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8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交互图解</a:t>
            </a:r>
            <a:endParaRPr lang="en-US" sz="18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1689449" y="3550063"/>
            <a:ext cx="3630930" cy="10058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2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展示二因子交互作用图，说明效应叠加的非线性特征。示例：温度与压力交互项显著时需采用等高线图分析。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2" name="AutoShape 22"/>
          <p:cNvSpPr/>
          <p:nvPr/>
        </p:nvSpPr>
        <p:spPr>
          <a:xfrm>
            <a:off x="1003268" y="3089624"/>
            <a:ext cx="524542" cy="524542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23" name="TextBox 23"/>
          <p:cNvSpPr txBox="1"/>
          <p:nvPr/>
        </p:nvSpPr>
        <p:spPr>
          <a:xfrm>
            <a:off x="1689449" y="4873416"/>
            <a:ext cx="2164080" cy="396240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8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效应对比</a:t>
            </a:r>
            <a:endParaRPr lang="en-US" sz="18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1689449" y="5326193"/>
            <a:ext cx="3630930" cy="10058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20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通过效应量比较确定关键因子，如温度效应量0.8显著大于压力0.3。示例：ANOVA结果显示A因子贡献率超60%。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5" name="AutoShape 25"/>
          <p:cNvSpPr/>
          <p:nvPr/>
        </p:nvSpPr>
        <p:spPr>
          <a:xfrm>
            <a:off x="1003268" y="4767739"/>
            <a:ext cx="524542" cy="524542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26" name="TextBox 26"/>
          <p:cNvSpPr txBox="1"/>
          <p:nvPr/>
        </p:nvSpPr>
        <p:spPr>
          <a:xfrm>
            <a:off x="971264" y="1633252"/>
            <a:ext cx="592360" cy="369379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971264" y="3171158"/>
            <a:ext cx="592360" cy="369379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971264" y="4861370"/>
            <a:ext cx="592360" cy="369379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97192" y="1308287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18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完全随机化设计</a:t>
            </a:r>
            <a:endParaRPr lang="en-US" sz="18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6865764" y="1981135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18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分层随机化</a:t>
            </a:r>
            <a:endParaRPr lang="en-US" sz="18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6865764" y="4000377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18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随机化实施要点</a:t>
            </a:r>
            <a:endParaRPr lang="en-US" sz="18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297192" y="4762018"/>
            <a:ext cx="4414526" cy="62484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18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协变量调整</a:t>
            </a:r>
            <a:endParaRPr lang="en-US" sz="18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297192" y="3025846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18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随机化区组设计</a:t>
            </a:r>
            <a:endParaRPr lang="en-US" sz="18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grpSp>
        <p:nvGrpSpPr>
          <p:cNvPr id="7" name="Group 7"/>
          <p:cNvGrpSpPr/>
          <p:nvPr/>
        </p:nvGrpSpPr>
        <p:grpSpPr>
          <a:xfrm rot="0">
            <a:off x="839115" y="1512589"/>
            <a:ext cx="197186" cy="5357334"/>
            <a:chOff x="839115" y="1512589"/>
            <a:chExt cx="197186" cy="5357334"/>
          </a:xfrm>
        </p:grpSpPr>
        <p:sp>
          <p:nvSpPr>
            <p:cNvPr id="8" name="AutoShape 8"/>
            <p:cNvSpPr/>
            <p:nvPr/>
          </p:nvSpPr>
          <p:spPr>
            <a:xfrm>
              <a:off x="839115" y="1512589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9" name="AutoShape 9"/>
            <p:cNvSpPr/>
            <p:nvPr/>
          </p:nvSpPr>
          <p:spPr>
            <a:xfrm>
              <a:off x="839115" y="3230148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10" name="AutoShape 10"/>
            <p:cNvSpPr/>
            <p:nvPr/>
          </p:nvSpPr>
          <p:spPr>
            <a:xfrm>
              <a:off x="839115" y="4975845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cxnSp>
          <p:nvCxnSpPr>
            <p:cNvPr id="11" name="Connector 11"/>
            <p:cNvCxnSpPr/>
            <p:nvPr/>
          </p:nvCxnSpPr>
          <p:spPr>
            <a:xfrm>
              <a:off x="937708" y="1624780"/>
              <a:ext cx="0" cy="5245143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  <a:headEnd type="none"/>
              <a:tailEnd type="none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12" name="TextBox 1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随机化与区组设计技巧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455568" y="2185437"/>
            <a:ext cx="197186" cy="19718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4" name="AutoShape 14"/>
          <p:cNvSpPr/>
          <p:nvPr/>
        </p:nvSpPr>
        <p:spPr>
          <a:xfrm>
            <a:off x="6455568" y="4241491"/>
            <a:ext cx="197186" cy="19718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cxnSp>
        <p:nvCxnSpPr>
          <p:cNvPr id="15" name="Connector 15"/>
          <p:cNvCxnSpPr/>
          <p:nvPr/>
        </p:nvCxnSpPr>
        <p:spPr>
          <a:xfrm>
            <a:off x="6554162" y="2284030"/>
            <a:ext cx="0" cy="4625613"/>
          </a:xfrm>
          <a:prstGeom prst="line">
            <a:avLst/>
          </a:prstGeom>
          <a:ln w="19050">
            <a:solidFill>
              <a:schemeClr val="accent1"/>
            </a:solidFill>
            <a:prstDash val="dash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6" name="TextBox 16"/>
          <p:cNvSpPr txBox="1"/>
          <p:nvPr/>
        </p:nvSpPr>
        <p:spPr>
          <a:xfrm>
            <a:off x="1297192" y="1804349"/>
            <a:ext cx="4414526" cy="1203960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适用于同质实验单元，通过随机数表或软件将处理完全随机分配，确保每个单元有同等机会接受任何处理，有效控制未知混杂变量。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297192" y="3543470"/>
            <a:ext cx="4414526" cy="1218548"/>
          </a:xfrm>
          <a:prstGeom prst="rect">
            <a:avLst/>
          </a:prstGeom>
          <a:noFill/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当存在明显异质性（如实验场地、批次差异）时，将相似单元归为区组，在区组内随机分配处理。常见类型包括随机完全区组设计（RCBD）和拉丁方设计。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297192" y="5282464"/>
            <a:ext cx="4414526" cy="1215852"/>
          </a:xfrm>
          <a:prstGeom prst="rect">
            <a:avLst/>
          </a:prstGeom>
          <a:noFill/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对无法通过随机化控制的连续型混杂变量（如基线测量值），可采用ANCOVA（协方差分析）进行统计调整，提高处理效应估计的精确度。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6865764" y="2477197"/>
            <a:ext cx="4416675" cy="1231684"/>
          </a:xfrm>
          <a:prstGeom prst="rect">
            <a:avLst/>
          </a:prstGeom>
          <a:noFill/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在多中心临床试验中，按中心进行分层随机化，确保各中心内的处理组间平衡。需预先定义分层因素并保证每层有足够样本量。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6865764" y="4518000"/>
            <a:ext cx="4416675" cy="1144609"/>
          </a:xfrm>
          <a:prstGeom prst="rect">
            <a:avLst/>
          </a:prstGeom>
          <a:noFill/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使用密封信封或中央随机化系统（IWRS）保证分配隐蔽性（allocation concealment），防止选择偏倚。记录随机化序列生成方法以备审计。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0005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88" y="0"/>
            <a:ext cx="12189023" cy="6858000"/>
          </a:xfrm>
          <a:prstGeom prst="rect">
            <a:avLst/>
          </a:prstGeom>
        </p:spPr>
      </p:pic>
      <p:sp>
        <p:nvSpPr>
          <p:cNvPr id="900006" name="TextBox 3"/>
          <p:cNvSpPr txBox="1"/>
          <p:nvPr/>
        </p:nvSpPr>
        <p:spPr>
          <a:xfrm>
            <a:off x="4083476" y="1982489"/>
            <a:ext cx="2558623" cy="1132233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110000"/>
              </a:lnSpc>
            </a:pPr>
            <a:r>
              <a:rPr lang="en-US" sz="5700">
                <a:solidFill>
                  <a:srgbClr val="4381DD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Part.</a:t>
            </a:r>
            <a:endParaRPr lang="en-US" sz="5700">
              <a:solidFill>
                <a:srgbClr val="4381DD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900007" name="TextBox 4"/>
          <p:cNvSpPr txBox="1"/>
          <p:nvPr/>
        </p:nvSpPr>
        <p:spPr>
          <a:xfrm>
            <a:off x="6315053" y="1982489"/>
            <a:ext cx="1622446" cy="1132233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110000"/>
              </a:lnSpc>
            </a:pPr>
            <a:r>
              <a:rPr lang="en-US" sz="5700">
                <a:solidFill>
                  <a:srgbClr val="4381DD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04</a:t>
            </a:r>
            <a:endParaRPr lang="en-US" sz="5700">
              <a:solidFill>
                <a:srgbClr val="4381DD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900008" name="TextBox 5"/>
          <p:cNvSpPr txBox="1"/>
          <p:nvPr/>
        </p:nvSpPr>
        <p:spPr>
          <a:xfrm>
            <a:off x="2908300" y="3146379"/>
            <a:ext cx="6375400" cy="12689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>
                <a:solidFill>
                  <a:srgbClr val="000000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Minitab实战操作指南</a:t>
            </a:r>
            <a:endParaRPr lang="en-US" sz="3600">
              <a:solidFill>
                <a:srgbClr val="000000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全因子设计操作步骤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948466" y="1833388"/>
            <a:ext cx="3542492" cy="36034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创建实验设计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948466" y="2297252"/>
            <a:ext cx="3542492" cy="136916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在Minitab中选择“统计”&gt;“DOE”&gt;“因子”&gt;“创建因子设计”，输入因子数量和水平，设置中心点和重复次数，生成全因子实验表。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164262" y="1833388"/>
            <a:ext cx="3542492" cy="36034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数据输入与编码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164262" y="2297252"/>
            <a:ext cx="3542492" cy="136916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将实验数据输入Minitab工作表，确保因子水平正确编码（通常-1代表低水平，+1代表高水平），便于后续分析和可视化。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75287" y="4158866"/>
            <a:ext cx="3542492" cy="36034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模型拟合与ANOVA分析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5287" y="4622729"/>
            <a:ext cx="3542492" cy="136916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通过“统计”&gt;“DOE”&gt;“因子”&gt;“分析因子设计”进行模型拟合，检查主效应和交互效应的显著性，利用ANOVA表评估模型整体有效性。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416600" y="4158866"/>
            <a:ext cx="3542492" cy="36034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残差诊断与模型验证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416600" y="4622729"/>
            <a:ext cx="3542492" cy="136916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使用“图形”功能生成残差图（正态概率图、残差vs拟合值图等），验证模型假设是否满足，识别异常值或非线性趋势。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8337121" y="4158866"/>
            <a:ext cx="3542492" cy="36034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优化与预测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8337121" y="4622729"/>
            <a:ext cx="3542492" cy="1369164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通过“响应优化器”工具设置响应目标（最大化、最小化或目标值），生成最佳参数组合及预测结果，并保存优化方案供实际生产参考。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部分因子设计实现流程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384075" y="1963339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1000"/>
            </a:schemeClr>
          </a:solidFill>
        </p:spPr>
      </p:sp>
      <p:sp>
        <p:nvSpPr>
          <p:cNvPr id="4" name="TextBox 4"/>
          <p:cNvSpPr txBox="1"/>
          <p:nvPr/>
        </p:nvSpPr>
        <p:spPr>
          <a:xfrm>
            <a:off x="454011" y="2110898"/>
            <a:ext cx="3497596" cy="137986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在Minitab中选择“统计”&gt;“DOE”&gt;“因子”&gt;“创建因子设计”，勾选“部分因子设计”，根据实验资源选择合适的分辨度（如IV或V），平衡实验效率与效应混杂风险。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358275" y="1468323"/>
            <a:ext cx="3689067" cy="56039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设计生成与分辨度选择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4297736" y="1963339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1000"/>
            </a:schemeClr>
          </a:solidFill>
        </p:spPr>
      </p:sp>
      <p:sp>
        <p:nvSpPr>
          <p:cNvPr id="7" name="TextBox 7"/>
          <p:cNvSpPr txBox="1"/>
          <p:nvPr/>
        </p:nvSpPr>
        <p:spPr>
          <a:xfrm>
            <a:off x="4367671" y="2110898"/>
            <a:ext cx="3497596" cy="137986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通过“显示别名结构”功能查看效应间的混杂关系，优先确保关键主效应和二阶交互作用不被严重混淆，必要时调整生成器或增加实验次数。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271935" y="1468323"/>
            <a:ext cx="3689067" cy="56039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别名结构分析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2127802" y="4534143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1000"/>
            </a:schemeClr>
          </a:solidFill>
        </p:spPr>
      </p:sp>
      <p:sp>
        <p:nvSpPr>
          <p:cNvPr id="10" name="TextBox 10"/>
          <p:cNvSpPr txBox="1"/>
          <p:nvPr/>
        </p:nvSpPr>
        <p:spPr>
          <a:xfrm>
            <a:off x="2197737" y="4681702"/>
            <a:ext cx="3497596" cy="137986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生成主效应图、交互作用图和等高线图，直观识别因子对响应的敏感区域，辅助决策因子调整方向。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2102002" y="4039126"/>
            <a:ext cx="3689067" cy="56039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效应图与等高线图解读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6142390" y="4534143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1000"/>
            </a:schemeClr>
          </a:solidFill>
        </p:spPr>
      </p:sp>
      <p:sp>
        <p:nvSpPr>
          <p:cNvPr id="13" name="TextBox 13"/>
          <p:cNvSpPr txBox="1"/>
          <p:nvPr/>
        </p:nvSpPr>
        <p:spPr>
          <a:xfrm>
            <a:off x="6212325" y="4681702"/>
            <a:ext cx="3497596" cy="137986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若发现显著效应存在别名混淆，可通过“折叠设计”追加实验次数以解混杂，提升结论可靠性。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6116589" y="4039126"/>
            <a:ext cx="3689067" cy="56039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折叠设计补充验证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8177754" y="1963339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1000"/>
            </a:schemeClr>
          </a:solidFill>
        </p:spPr>
      </p:sp>
      <p:sp>
        <p:nvSpPr>
          <p:cNvPr id="16" name="TextBox 16"/>
          <p:cNvSpPr txBox="1"/>
          <p:nvPr/>
        </p:nvSpPr>
        <p:spPr>
          <a:xfrm>
            <a:off x="8247690" y="2110898"/>
            <a:ext cx="3497596" cy="137986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输入实验数据后，使用逐步回归或手动剔除不显著项（p值&gt;0.1），简化模型并保留显著效应，提高模型解释力和预测精度。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8151954" y="1468323"/>
            <a:ext cx="3689067" cy="56039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数据收集与模型简化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18379" y="3184929"/>
            <a:ext cx="2691410" cy="2561488"/>
          </a:xfrm>
          <a:custGeom>
            <a:avLst/>
            <a:gdLst/>
            <a:ahLst/>
            <a:cxnLst/>
            <a:rect l="l" t="t" r="r" b="b"/>
            <a:pathLst>
              <a:path w="2402958" h="1929036">
                <a:moveTo>
                  <a:pt x="0" y="0"/>
                </a:moveTo>
                <a:lnTo>
                  <a:pt x="961823" y="0"/>
                </a:lnTo>
                <a:lnTo>
                  <a:pt x="1201480" y="148630"/>
                </a:lnTo>
                <a:lnTo>
                  <a:pt x="1441137" y="0"/>
                </a:lnTo>
                <a:lnTo>
                  <a:pt x="2402958" y="0"/>
                </a:lnTo>
                <a:lnTo>
                  <a:pt x="2402958" y="1929036"/>
                </a:lnTo>
                <a:lnTo>
                  <a:pt x="0" y="1929036"/>
                </a:lnTo>
              </a:path>
            </a:pathLst>
          </a:custGeom>
          <a:solidFill>
            <a:schemeClr val="lt2">
              <a:alpha val="100000"/>
            </a:schemeClr>
          </a:solidFill>
        </p:spPr>
      </p:sp>
      <p:sp>
        <p:nvSpPr>
          <p:cNvPr id="3" name="Freeform 3"/>
          <p:cNvSpPr/>
          <p:nvPr/>
        </p:nvSpPr>
        <p:spPr>
          <a:xfrm>
            <a:off x="369165" y="3184929"/>
            <a:ext cx="2691410" cy="2561488"/>
          </a:xfrm>
          <a:custGeom>
            <a:avLst/>
            <a:gdLst/>
            <a:ahLst/>
            <a:cxnLst/>
            <a:rect l="l" t="t" r="r" b="b"/>
            <a:pathLst>
              <a:path w="2402958" h="1929036">
                <a:moveTo>
                  <a:pt x="0" y="0"/>
                </a:moveTo>
                <a:lnTo>
                  <a:pt x="961823" y="0"/>
                </a:lnTo>
                <a:lnTo>
                  <a:pt x="1201480" y="148630"/>
                </a:lnTo>
                <a:lnTo>
                  <a:pt x="1441137" y="0"/>
                </a:lnTo>
                <a:lnTo>
                  <a:pt x="2402958" y="0"/>
                </a:lnTo>
                <a:lnTo>
                  <a:pt x="2402958" y="1929036"/>
                </a:lnTo>
                <a:lnTo>
                  <a:pt x="0" y="1929036"/>
                </a:lnTo>
              </a:path>
            </a:pathLst>
          </a:custGeom>
          <a:solidFill>
            <a:schemeClr val="lt2">
              <a:alpha val="100000"/>
            </a:schemeClr>
          </a:solidFill>
        </p:spPr>
      </p:sp>
      <p:sp>
        <p:nvSpPr>
          <p:cNvPr id="4" name="Freeform 4"/>
          <p:cNvSpPr/>
          <p:nvPr/>
        </p:nvSpPr>
        <p:spPr>
          <a:xfrm rot="10800000">
            <a:off x="369166" y="1388510"/>
            <a:ext cx="2691410" cy="1891157"/>
          </a:xfrm>
          <a:custGeom>
            <a:avLst/>
            <a:gdLst/>
            <a:ahLst/>
            <a:cxnLst/>
            <a:rect l="l" t="t" r="r" b="b"/>
            <a:pathLst>
              <a:path w="2402958" h="2530526">
                <a:moveTo>
                  <a:pt x="2402958" y="2530526"/>
                </a:moveTo>
                <a:lnTo>
                  <a:pt x="0" y="2530526"/>
                </a:lnTo>
                <a:lnTo>
                  <a:pt x="0" y="233893"/>
                </a:lnTo>
                <a:lnTo>
                  <a:pt x="1002448" y="233893"/>
                </a:lnTo>
                <a:lnTo>
                  <a:pt x="1201478" y="0"/>
                </a:lnTo>
                <a:lnTo>
                  <a:pt x="1400508" y="233893"/>
                </a:lnTo>
                <a:lnTo>
                  <a:pt x="2402958" y="233893"/>
                </a:lnTo>
                <a:lnTo>
                  <a:pt x="2402958" y="2530526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5" name="AutoShape 5"/>
          <p:cNvSpPr/>
          <p:nvPr/>
        </p:nvSpPr>
        <p:spPr>
          <a:xfrm>
            <a:off x="369164" y="5935180"/>
            <a:ext cx="11459847" cy="621927"/>
          </a:xfrm>
          <a:prstGeom prst="roundRect">
            <a:avLst>
              <a:gd name="adj" fmla="val 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6" name="TextBox 6"/>
          <p:cNvSpPr txBox="1"/>
          <p:nvPr/>
        </p:nvSpPr>
        <p:spPr>
          <a:xfrm>
            <a:off x="818363" y="6032005"/>
            <a:ext cx="10565130" cy="42481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1400">
                <a:solidFill>
                  <a:srgbClr val="FBFAFA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通过系统化分析解决曲面建模关键问题，确保响应优化可靠性</a:t>
            </a:r>
            <a:endParaRPr lang="en-US" sz="1400">
              <a:solidFill>
                <a:srgbClr val="FBFAFA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44609" y="1906126"/>
            <a:ext cx="2345055" cy="3200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400">
                <a:solidFill>
                  <a:srgbClr val="F6F9F6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问题01：模型拟合不足</a:t>
            </a:r>
            <a:endParaRPr lang="en-US" sz="1400">
              <a:solidFill>
                <a:srgbClr val="F6F9F6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53737" y="2239240"/>
            <a:ext cx="2326005" cy="6629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sz="1000">
                <a:solidFill>
                  <a:srgbClr val="FBF9F9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二阶模型未能充分拟合数据，存在显著失拟现象</a:t>
            </a:r>
            <a:endParaRPr lang="en-US" sz="1000">
              <a:solidFill>
                <a:srgbClr val="FBF9F9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803068" y="4112977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增加中心点实验次数，验证模型纯误差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649300" y="4177181"/>
            <a:ext cx="184666" cy="18466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1" name="TextBox 11"/>
          <p:cNvSpPr txBox="1"/>
          <p:nvPr/>
        </p:nvSpPr>
        <p:spPr>
          <a:xfrm>
            <a:off x="610887" y="4204151"/>
            <a:ext cx="266700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9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1</a:t>
            </a:r>
            <a:endParaRPr lang="en-US" sz="9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803068" y="4811544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采用Box-Cox变换处理非正态响应数据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49300" y="4875748"/>
            <a:ext cx="184666" cy="18466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4" name="TextBox 14"/>
          <p:cNvSpPr txBox="1"/>
          <p:nvPr/>
        </p:nvSpPr>
        <p:spPr>
          <a:xfrm>
            <a:off x="601759" y="4902718"/>
            <a:ext cx="276225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9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2</a:t>
            </a:r>
            <a:endParaRPr lang="en-US" sz="9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369165" y="5680733"/>
            <a:ext cx="2691410" cy="65684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6" name="Freeform 16"/>
          <p:cNvSpPr/>
          <p:nvPr/>
        </p:nvSpPr>
        <p:spPr>
          <a:xfrm>
            <a:off x="6216174" y="3184929"/>
            <a:ext cx="2691410" cy="2561488"/>
          </a:xfrm>
          <a:custGeom>
            <a:avLst/>
            <a:gdLst/>
            <a:ahLst/>
            <a:cxnLst/>
            <a:rect l="l" t="t" r="r" b="b"/>
            <a:pathLst>
              <a:path w="2402958" h="1929036">
                <a:moveTo>
                  <a:pt x="0" y="0"/>
                </a:moveTo>
                <a:lnTo>
                  <a:pt x="961823" y="0"/>
                </a:lnTo>
                <a:lnTo>
                  <a:pt x="1201480" y="148630"/>
                </a:lnTo>
                <a:lnTo>
                  <a:pt x="1441137" y="0"/>
                </a:lnTo>
                <a:lnTo>
                  <a:pt x="2402958" y="0"/>
                </a:lnTo>
                <a:lnTo>
                  <a:pt x="2402958" y="1929036"/>
                </a:lnTo>
                <a:lnTo>
                  <a:pt x="0" y="1929036"/>
                </a:lnTo>
              </a:path>
            </a:pathLst>
          </a:custGeom>
          <a:solidFill>
            <a:schemeClr val="lt2">
              <a:alpha val="100000"/>
            </a:schemeClr>
          </a:solidFill>
        </p:spPr>
      </p:sp>
      <p:sp>
        <p:nvSpPr>
          <p:cNvPr id="17" name="Freeform 17"/>
          <p:cNvSpPr/>
          <p:nvPr/>
        </p:nvSpPr>
        <p:spPr>
          <a:xfrm rot="10800000">
            <a:off x="6216175" y="1388510"/>
            <a:ext cx="2691410" cy="1891157"/>
          </a:xfrm>
          <a:custGeom>
            <a:avLst/>
            <a:gdLst/>
            <a:ahLst/>
            <a:cxnLst/>
            <a:rect l="l" t="t" r="r" b="b"/>
            <a:pathLst>
              <a:path w="2402958" h="2530526">
                <a:moveTo>
                  <a:pt x="2402958" y="2530526"/>
                </a:moveTo>
                <a:lnTo>
                  <a:pt x="0" y="2530526"/>
                </a:lnTo>
                <a:lnTo>
                  <a:pt x="0" y="233893"/>
                </a:lnTo>
                <a:lnTo>
                  <a:pt x="1002448" y="233893"/>
                </a:lnTo>
                <a:lnTo>
                  <a:pt x="1201478" y="0"/>
                </a:lnTo>
                <a:lnTo>
                  <a:pt x="1400508" y="233893"/>
                </a:lnTo>
                <a:lnTo>
                  <a:pt x="2402958" y="233893"/>
                </a:lnTo>
                <a:lnTo>
                  <a:pt x="2402958" y="2530526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8" name="TextBox 18"/>
          <p:cNvSpPr txBox="1"/>
          <p:nvPr/>
        </p:nvSpPr>
        <p:spPr>
          <a:xfrm>
            <a:off x="6391618" y="1906126"/>
            <a:ext cx="2345055" cy="3200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400">
                <a:solidFill>
                  <a:srgbClr val="F5F6F4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问题03：多重响应优化</a:t>
            </a:r>
            <a:endParaRPr lang="en-US" sz="1400">
              <a:solidFill>
                <a:srgbClr val="F5F6F4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6400746" y="2239240"/>
            <a:ext cx="2326005" cy="6629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sz="1000">
                <a:solidFill>
                  <a:srgbClr val="F6F3F3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多个响应变量存在冲突，难以同时达到最优</a:t>
            </a:r>
            <a:endParaRPr lang="en-US" sz="1000">
              <a:solidFill>
                <a:srgbClr val="F6F3F3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6650077" y="4112977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建立满意度函数进行多目标优化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AutoShape 21"/>
          <p:cNvSpPr/>
          <p:nvPr/>
        </p:nvSpPr>
        <p:spPr>
          <a:xfrm>
            <a:off x="6496309" y="4177181"/>
            <a:ext cx="184666" cy="18466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2" name="TextBox 22"/>
          <p:cNvSpPr txBox="1"/>
          <p:nvPr/>
        </p:nvSpPr>
        <p:spPr>
          <a:xfrm>
            <a:off x="6474012" y="4204151"/>
            <a:ext cx="219075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9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1</a:t>
            </a:r>
            <a:endParaRPr lang="en-US" sz="9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6650077" y="4811544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应用Minitab响应优化器求解帕累托前沿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AutoShape 24"/>
          <p:cNvSpPr/>
          <p:nvPr/>
        </p:nvSpPr>
        <p:spPr>
          <a:xfrm>
            <a:off x="6496309" y="4875748"/>
            <a:ext cx="184666" cy="18466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5" name="TextBox 25"/>
          <p:cNvSpPr txBox="1"/>
          <p:nvPr/>
        </p:nvSpPr>
        <p:spPr>
          <a:xfrm>
            <a:off x="6474012" y="4902718"/>
            <a:ext cx="219075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900">
                <a:solidFill>
                  <a:srgbClr val="FFF8F8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2</a:t>
            </a:r>
            <a:endParaRPr lang="en-US" sz="900">
              <a:solidFill>
                <a:srgbClr val="FFF8F8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6" name="AutoShape 26"/>
          <p:cNvSpPr/>
          <p:nvPr/>
        </p:nvSpPr>
        <p:spPr>
          <a:xfrm>
            <a:off x="6216174" y="5680733"/>
            <a:ext cx="2691410" cy="65684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7" name="Freeform 27"/>
          <p:cNvSpPr/>
          <p:nvPr/>
        </p:nvSpPr>
        <p:spPr>
          <a:xfrm>
            <a:off x="3292670" y="3184929"/>
            <a:ext cx="2691410" cy="2561488"/>
          </a:xfrm>
          <a:custGeom>
            <a:avLst/>
            <a:gdLst/>
            <a:ahLst/>
            <a:cxnLst/>
            <a:rect l="l" t="t" r="r" b="b"/>
            <a:pathLst>
              <a:path w="2402958" h="1929036">
                <a:moveTo>
                  <a:pt x="0" y="0"/>
                </a:moveTo>
                <a:lnTo>
                  <a:pt x="961823" y="0"/>
                </a:lnTo>
                <a:lnTo>
                  <a:pt x="1201480" y="148630"/>
                </a:lnTo>
                <a:lnTo>
                  <a:pt x="1441137" y="0"/>
                </a:lnTo>
                <a:lnTo>
                  <a:pt x="2402958" y="0"/>
                </a:lnTo>
                <a:lnTo>
                  <a:pt x="2402958" y="1929036"/>
                </a:lnTo>
                <a:lnTo>
                  <a:pt x="0" y="1929036"/>
                </a:lnTo>
              </a:path>
            </a:pathLst>
          </a:custGeom>
          <a:solidFill>
            <a:schemeClr val="lt2">
              <a:alpha val="100000"/>
            </a:schemeClr>
          </a:solidFill>
        </p:spPr>
      </p:sp>
      <p:sp>
        <p:nvSpPr>
          <p:cNvPr id="28" name="Freeform 28"/>
          <p:cNvSpPr/>
          <p:nvPr/>
        </p:nvSpPr>
        <p:spPr>
          <a:xfrm rot="10800000">
            <a:off x="3292671" y="1388510"/>
            <a:ext cx="2691410" cy="1891157"/>
          </a:xfrm>
          <a:custGeom>
            <a:avLst/>
            <a:gdLst/>
            <a:ahLst/>
            <a:cxnLst/>
            <a:rect l="l" t="t" r="r" b="b"/>
            <a:pathLst>
              <a:path w="2402958" h="2530526">
                <a:moveTo>
                  <a:pt x="2402958" y="2530526"/>
                </a:moveTo>
                <a:lnTo>
                  <a:pt x="0" y="2530526"/>
                </a:lnTo>
                <a:lnTo>
                  <a:pt x="0" y="233893"/>
                </a:lnTo>
                <a:lnTo>
                  <a:pt x="1002448" y="233893"/>
                </a:lnTo>
                <a:lnTo>
                  <a:pt x="1201478" y="0"/>
                </a:lnTo>
                <a:lnTo>
                  <a:pt x="1400508" y="233893"/>
                </a:lnTo>
                <a:lnTo>
                  <a:pt x="2402958" y="233893"/>
                </a:lnTo>
                <a:lnTo>
                  <a:pt x="2402958" y="2530526"/>
                </a:lnTo>
              </a:path>
            </a:pathLst>
          </a:custGeom>
          <a:solidFill>
            <a:schemeClr val="accent2">
              <a:alpha val="100000"/>
            </a:schemeClr>
          </a:solidFill>
        </p:spPr>
      </p:sp>
      <p:sp>
        <p:nvSpPr>
          <p:cNvPr id="29" name="TextBox 29"/>
          <p:cNvSpPr txBox="1"/>
          <p:nvPr/>
        </p:nvSpPr>
        <p:spPr>
          <a:xfrm>
            <a:off x="3468114" y="1906126"/>
            <a:ext cx="2345055" cy="3200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400">
                <a:solidFill>
                  <a:srgbClr val="F9FBF9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问题02：因子范围不当</a:t>
            </a:r>
            <a:endParaRPr lang="en-US" sz="1400">
              <a:solidFill>
                <a:srgbClr val="F9FBF9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3477242" y="2239240"/>
            <a:ext cx="2326005" cy="6629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sz="1000">
                <a:solidFill>
                  <a:srgbClr val="FBF9F9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实验因子水平设置超出可行域，导致预测失真</a:t>
            </a:r>
            <a:endParaRPr lang="en-US" sz="1000">
              <a:solidFill>
                <a:srgbClr val="FBF9F9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3726573" y="4112977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通过最速上升法确定因子合理范围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2" name="AutoShape 32"/>
          <p:cNvSpPr/>
          <p:nvPr/>
        </p:nvSpPr>
        <p:spPr>
          <a:xfrm>
            <a:off x="3572805" y="4177181"/>
            <a:ext cx="184666" cy="184666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33" name="TextBox 33"/>
          <p:cNvSpPr txBox="1"/>
          <p:nvPr/>
        </p:nvSpPr>
        <p:spPr>
          <a:xfrm>
            <a:off x="3550508" y="4204151"/>
            <a:ext cx="219075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9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1</a:t>
            </a:r>
            <a:endParaRPr lang="en-US" sz="9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3726573" y="4811544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使用Minitab等高线图验证操作窗口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5" name="AutoShape 35"/>
          <p:cNvSpPr/>
          <p:nvPr/>
        </p:nvSpPr>
        <p:spPr>
          <a:xfrm>
            <a:off x="3572805" y="4875748"/>
            <a:ext cx="184666" cy="184666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36" name="TextBox 36"/>
          <p:cNvSpPr txBox="1"/>
          <p:nvPr/>
        </p:nvSpPr>
        <p:spPr>
          <a:xfrm>
            <a:off x="3550508" y="4902718"/>
            <a:ext cx="219075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9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2</a:t>
            </a:r>
            <a:endParaRPr lang="en-US" sz="9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7" name="AutoShape 37"/>
          <p:cNvSpPr/>
          <p:nvPr/>
        </p:nvSpPr>
        <p:spPr>
          <a:xfrm>
            <a:off x="3286858" y="5680733"/>
            <a:ext cx="2691410" cy="65684"/>
          </a:xfrm>
          <a:prstGeom prst="rect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38" name="Freeform 38"/>
          <p:cNvSpPr/>
          <p:nvPr/>
        </p:nvSpPr>
        <p:spPr>
          <a:xfrm rot="10800000">
            <a:off x="9108855" y="1388510"/>
            <a:ext cx="2691410" cy="1891157"/>
          </a:xfrm>
          <a:custGeom>
            <a:avLst/>
            <a:gdLst/>
            <a:ahLst/>
            <a:cxnLst/>
            <a:rect l="l" t="t" r="r" b="b"/>
            <a:pathLst>
              <a:path w="2402958" h="2530526">
                <a:moveTo>
                  <a:pt x="2402958" y="2530526"/>
                </a:moveTo>
                <a:lnTo>
                  <a:pt x="0" y="2530526"/>
                </a:lnTo>
                <a:lnTo>
                  <a:pt x="0" y="233893"/>
                </a:lnTo>
                <a:lnTo>
                  <a:pt x="1002448" y="233893"/>
                </a:lnTo>
                <a:lnTo>
                  <a:pt x="1201478" y="0"/>
                </a:lnTo>
                <a:lnTo>
                  <a:pt x="1400508" y="233893"/>
                </a:lnTo>
                <a:lnTo>
                  <a:pt x="2402958" y="233893"/>
                </a:lnTo>
                <a:lnTo>
                  <a:pt x="2402958" y="2530526"/>
                </a:lnTo>
              </a:path>
            </a:pathLst>
          </a:custGeom>
          <a:solidFill>
            <a:schemeClr val="accent2">
              <a:alpha val="100000"/>
            </a:schemeClr>
          </a:solidFill>
        </p:spPr>
      </p:sp>
      <p:sp>
        <p:nvSpPr>
          <p:cNvPr id="39" name="TextBox 39"/>
          <p:cNvSpPr txBox="1"/>
          <p:nvPr/>
        </p:nvSpPr>
        <p:spPr>
          <a:xfrm>
            <a:off x="9284298" y="1906126"/>
            <a:ext cx="2345055" cy="3200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400">
                <a:solidFill>
                  <a:srgbClr val="F9FBF9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问题04：曲面特征误判</a:t>
            </a:r>
            <a:endParaRPr lang="en-US" sz="1400">
              <a:solidFill>
                <a:srgbClr val="F9FBF9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0" name="TextBox 40"/>
          <p:cNvSpPr txBox="1"/>
          <p:nvPr/>
        </p:nvSpPr>
        <p:spPr>
          <a:xfrm>
            <a:off x="9293426" y="2239240"/>
            <a:ext cx="2326005" cy="66294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sz="1000">
                <a:solidFill>
                  <a:srgbClr val="F9F6F6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鞍点或岭系统被误判为极值点</a:t>
            </a:r>
            <a:endParaRPr lang="en-US" sz="1000">
              <a:solidFill>
                <a:srgbClr val="F9F6F6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9542757" y="4112977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通过特征值分析确认曲面类型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2" name="AutoShape 42"/>
          <p:cNvSpPr/>
          <p:nvPr/>
        </p:nvSpPr>
        <p:spPr>
          <a:xfrm>
            <a:off x="9388989" y="4177181"/>
            <a:ext cx="184666" cy="184666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43" name="TextBox 43"/>
          <p:cNvSpPr txBox="1"/>
          <p:nvPr/>
        </p:nvSpPr>
        <p:spPr>
          <a:xfrm>
            <a:off x="9366692" y="4204151"/>
            <a:ext cx="219075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9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1</a:t>
            </a:r>
            <a:endParaRPr lang="en-US" sz="9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4" name="TextBox 44"/>
          <p:cNvSpPr txBox="1"/>
          <p:nvPr/>
        </p:nvSpPr>
        <p:spPr>
          <a:xfrm>
            <a:off x="9542757" y="4811544"/>
            <a:ext cx="2049780" cy="6343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补充轴向点实验验证曲率方向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5" name="AutoShape 45"/>
          <p:cNvSpPr/>
          <p:nvPr/>
        </p:nvSpPr>
        <p:spPr>
          <a:xfrm>
            <a:off x="9388989" y="4875748"/>
            <a:ext cx="184666" cy="184666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46" name="TextBox 46"/>
          <p:cNvSpPr txBox="1"/>
          <p:nvPr/>
        </p:nvSpPr>
        <p:spPr>
          <a:xfrm>
            <a:off x="9366692" y="4902718"/>
            <a:ext cx="219075" cy="152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9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2</a:t>
            </a:r>
            <a:endParaRPr lang="en-US" sz="9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7" name="AutoShape 47"/>
          <p:cNvSpPr/>
          <p:nvPr/>
        </p:nvSpPr>
        <p:spPr>
          <a:xfrm>
            <a:off x="9108854" y="5680733"/>
            <a:ext cx="2691410" cy="65684"/>
          </a:xfrm>
          <a:prstGeom prst="rect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48" name="AutoShape 48"/>
          <p:cNvSpPr/>
          <p:nvPr/>
        </p:nvSpPr>
        <p:spPr>
          <a:xfrm>
            <a:off x="4294632" y="1043654"/>
            <a:ext cx="687419" cy="687419"/>
          </a:xfrm>
          <a:prstGeom prst="ellipse">
            <a:avLst/>
          </a:prstGeom>
          <a:solidFill>
            <a:schemeClr val="accent2">
              <a:alpha val="100000"/>
              <a:lumMod val="75000"/>
            </a:schemeClr>
          </a:solidFill>
        </p:spPr>
      </p:sp>
      <p:sp>
        <p:nvSpPr>
          <p:cNvPr id="49" name="AutoShape 49"/>
          <p:cNvSpPr/>
          <p:nvPr/>
        </p:nvSpPr>
        <p:spPr>
          <a:xfrm>
            <a:off x="10110788" y="1043654"/>
            <a:ext cx="687419" cy="687419"/>
          </a:xfrm>
          <a:prstGeom prst="ellipse">
            <a:avLst/>
          </a:prstGeom>
          <a:solidFill>
            <a:schemeClr val="accent2">
              <a:alpha val="100000"/>
              <a:lumMod val="75000"/>
            </a:schemeClr>
          </a:solidFill>
        </p:spPr>
      </p:sp>
      <p:sp>
        <p:nvSpPr>
          <p:cNvPr id="50" name="TextBox 50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响应曲面分析执行方法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1" name="Freeform 51"/>
          <p:cNvSpPr/>
          <p:nvPr/>
        </p:nvSpPr>
        <p:spPr>
          <a:xfrm>
            <a:off x="10242715" y="1189396"/>
            <a:ext cx="423687" cy="398229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409" y="185366"/>
                </a:moveTo>
                <a:lnTo>
                  <a:pt x="66913" y="266338"/>
                </a:lnTo>
                <a:lnTo>
                  <a:pt x="66913" y="47987"/>
                </a:lnTo>
                <a:lnTo>
                  <a:pt x="228371" y="47987"/>
                </a:lnTo>
                <a:lnTo>
                  <a:pt x="228371" y="266338"/>
                </a:lnTo>
                <a:lnTo>
                  <a:pt x="147409" y="185366"/>
                </a:lnTo>
              </a:path>
            </a:pathLst>
          </a:custGeom>
          <a:solidFill>
            <a:srgbClr val="FBF9F9">
              <a:alpha val="100000"/>
            </a:srgbClr>
          </a:solidFill>
        </p:spPr>
      </p:sp>
      <p:sp>
        <p:nvSpPr>
          <p:cNvPr id="52" name="Freeform 52"/>
          <p:cNvSpPr/>
          <p:nvPr/>
        </p:nvSpPr>
        <p:spPr>
          <a:xfrm>
            <a:off x="4426532" y="1189396"/>
            <a:ext cx="423687" cy="398229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409" y="185366"/>
                </a:moveTo>
                <a:lnTo>
                  <a:pt x="66913" y="266338"/>
                </a:lnTo>
                <a:lnTo>
                  <a:pt x="66913" y="47987"/>
                </a:lnTo>
                <a:lnTo>
                  <a:pt x="228371" y="47987"/>
                </a:lnTo>
                <a:lnTo>
                  <a:pt x="228371" y="266338"/>
                </a:lnTo>
                <a:lnTo>
                  <a:pt x="147409" y="185366"/>
                </a:lnTo>
              </a:path>
            </a:pathLst>
          </a:custGeom>
          <a:solidFill>
            <a:srgbClr val="FBF8F8">
              <a:alpha val="100000"/>
            </a:srgbClr>
          </a:solidFill>
        </p:spPr>
      </p:sp>
      <p:sp>
        <p:nvSpPr>
          <p:cNvPr id="53" name="AutoShape 53"/>
          <p:cNvSpPr/>
          <p:nvPr/>
        </p:nvSpPr>
        <p:spPr>
          <a:xfrm>
            <a:off x="1371124" y="1041273"/>
            <a:ext cx="687419" cy="687419"/>
          </a:xfrm>
          <a:prstGeom prst="ellipse">
            <a:avLst/>
          </a:prstGeom>
          <a:solidFill>
            <a:schemeClr val="accent1">
              <a:alpha val="100000"/>
              <a:lumMod val="75000"/>
            </a:schemeClr>
          </a:solidFill>
        </p:spPr>
      </p:sp>
      <p:sp>
        <p:nvSpPr>
          <p:cNvPr id="54" name="Freeform 54"/>
          <p:cNvSpPr/>
          <p:nvPr/>
        </p:nvSpPr>
        <p:spPr>
          <a:xfrm>
            <a:off x="1588865" y="1229963"/>
            <a:ext cx="285655" cy="340043"/>
          </a:xfrm>
          <a:custGeom>
            <a:avLst/>
            <a:gdLst/>
            <a:ahLst/>
            <a:cxnLst/>
            <a:rect l="l" t="t" r="r" b="b"/>
            <a:pathLst>
              <a:path w="401" h="478">
                <a:moveTo>
                  <a:pt x="401" y="89"/>
                </a:moveTo>
                <a:lnTo>
                  <a:pt x="401" y="293"/>
                </a:lnTo>
                <a:cubicBezTo>
                  <a:pt x="292" y="212"/>
                  <a:pt x="182" y="375"/>
                  <a:pt x="73" y="293"/>
                </a:cubicBezTo>
                <a:lnTo>
                  <a:pt x="73" y="89"/>
                </a:lnTo>
                <a:cubicBezTo>
                  <a:pt x="182" y="171"/>
                  <a:pt x="292" y="7"/>
                  <a:pt x="401" y="89"/>
                </a:cubicBezTo>
                <a:close/>
              </a:path>
              <a:path w="401" h="478">
                <a:moveTo>
                  <a:pt x="39" y="0"/>
                </a:moveTo>
                <a:cubicBezTo>
                  <a:pt x="18" y="0"/>
                  <a:pt x="0" y="17"/>
                  <a:pt x="0" y="39"/>
                </a:cubicBezTo>
                <a:cubicBezTo>
                  <a:pt x="0" y="54"/>
                  <a:pt x="9" y="68"/>
                  <a:pt x="23" y="74"/>
                </a:cubicBezTo>
                <a:lnTo>
                  <a:pt x="23" y="478"/>
                </a:lnTo>
                <a:lnTo>
                  <a:pt x="56" y="478"/>
                </a:lnTo>
                <a:lnTo>
                  <a:pt x="56" y="74"/>
                </a:lnTo>
                <a:cubicBezTo>
                  <a:pt x="69" y="68"/>
                  <a:pt x="78" y="54"/>
                  <a:pt x="78" y="39"/>
                </a:cubicBezTo>
                <a:cubicBezTo>
                  <a:pt x="78" y="17"/>
                  <a:pt x="61" y="0"/>
                  <a:pt x="39" y="0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55" name="AutoShape 55"/>
          <p:cNvSpPr/>
          <p:nvPr/>
        </p:nvSpPr>
        <p:spPr>
          <a:xfrm>
            <a:off x="3637121" y="3546062"/>
            <a:ext cx="2002631" cy="328136"/>
          </a:xfrm>
          <a:prstGeom prst="roundRect">
            <a:avLst>
              <a:gd name="adj" fmla="val 50000"/>
            </a:avLst>
          </a:prstGeom>
          <a:solidFill>
            <a:schemeClr val="accent2">
              <a:alpha val="100000"/>
            </a:schemeClr>
          </a:solidFill>
        </p:spPr>
      </p:sp>
      <p:sp>
        <p:nvSpPr>
          <p:cNvPr id="56" name="TextBox 56"/>
          <p:cNvSpPr txBox="1"/>
          <p:nvPr/>
        </p:nvSpPr>
        <p:spPr>
          <a:xfrm>
            <a:off x="3936111" y="3623691"/>
            <a:ext cx="1664399" cy="2000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改进策略：范围调整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7" name="AutoShape 57"/>
          <p:cNvSpPr/>
          <p:nvPr/>
        </p:nvSpPr>
        <p:spPr>
          <a:xfrm>
            <a:off x="3684746" y="3584448"/>
            <a:ext cx="251365" cy="251365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sp>
        <p:nvSpPr>
          <p:cNvPr id="58" name="Freeform 58"/>
          <p:cNvSpPr/>
          <p:nvPr/>
        </p:nvSpPr>
        <p:spPr>
          <a:xfrm rot="2700000">
            <a:off x="3780568" y="3636264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2">
                <a:alpha val="100000"/>
              </a:schemeClr>
            </a:solidFill>
            <a:prstDash val="solid"/>
          </a:ln>
        </p:spPr>
      </p:sp>
      <p:sp>
        <p:nvSpPr>
          <p:cNvPr id="59" name="AutoShape 59"/>
          <p:cNvSpPr/>
          <p:nvPr/>
        </p:nvSpPr>
        <p:spPr>
          <a:xfrm>
            <a:off x="9453276" y="3546062"/>
            <a:ext cx="2002631" cy="328136"/>
          </a:xfrm>
          <a:prstGeom prst="roundRect">
            <a:avLst>
              <a:gd name="adj" fmla="val 50000"/>
            </a:avLst>
          </a:prstGeom>
          <a:solidFill>
            <a:schemeClr val="accent2">
              <a:alpha val="100000"/>
            </a:schemeClr>
          </a:solidFill>
        </p:spPr>
      </p:sp>
      <p:sp>
        <p:nvSpPr>
          <p:cNvPr id="60" name="TextBox 60"/>
          <p:cNvSpPr txBox="1"/>
          <p:nvPr/>
        </p:nvSpPr>
        <p:spPr>
          <a:xfrm>
            <a:off x="9752362" y="3623691"/>
            <a:ext cx="1664303" cy="2000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改进策略：特征验证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1" name="AutoShape 61"/>
          <p:cNvSpPr/>
          <p:nvPr/>
        </p:nvSpPr>
        <p:spPr>
          <a:xfrm>
            <a:off x="9500997" y="3584448"/>
            <a:ext cx="251365" cy="251365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sp>
        <p:nvSpPr>
          <p:cNvPr id="62" name="Freeform 62"/>
          <p:cNvSpPr/>
          <p:nvPr/>
        </p:nvSpPr>
        <p:spPr>
          <a:xfrm rot="2700000">
            <a:off x="9596724" y="3636264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solidFill>
            <a:srgbClr val="007C85">
              <a:alpha val="0"/>
            </a:srgbClr>
          </a:solidFill>
          <a:ln w="38100">
            <a:solidFill>
              <a:schemeClr val="accent2">
                <a:alpha val="100000"/>
              </a:schemeClr>
            </a:solidFill>
            <a:prstDash val="solid"/>
          </a:ln>
        </p:spPr>
      </p:sp>
      <p:sp>
        <p:nvSpPr>
          <p:cNvPr id="63" name="AutoShape 63"/>
          <p:cNvSpPr/>
          <p:nvPr/>
        </p:nvSpPr>
        <p:spPr>
          <a:xfrm>
            <a:off x="7218140" y="1041273"/>
            <a:ext cx="687419" cy="687419"/>
          </a:xfrm>
          <a:prstGeom prst="ellipse">
            <a:avLst/>
          </a:prstGeom>
          <a:solidFill>
            <a:schemeClr val="accent1">
              <a:alpha val="100000"/>
              <a:lumMod val="75000"/>
            </a:schemeClr>
          </a:solidFill>
        </p:spPr>
      </p:sp>
      <p:sp>
        <p:nvSpPr>
          <p:cNvPr id="64" name="Freeform 64"/>
          <p:cNvSpPr/>
          <p:nvPr/>
        </p:nvSpPr>
        <p:spPr>
          <a:xfrm>
            <a:off x="7435882" y="1229963"/>
            <a:ext cx="285655" cy="340043"/>
          </a:xfrm>
          <a:custGeom>
            <a:avLst/>
            <a:gdLst/>
            <a:ahLst/>
            <a:cxnLst/>
            <a:rect l="l" t="t" r="r" b="b"/>
            <a:pathLst>
              <a:path w="401" h="478">
                <a:moveTo>
                  <a:pt x="401" y="89"/>
                </a:moveTo>
                <a:lnTo>
                  <a:pt x="401" y="293"/>
                </a:lnTo>
                <a:cubicBezTo>
                  <a:pt x="292" y="212"/>
                  <a:pt x="182" y="375"/>
                  <a:pt x="73" y="293"/>
                </a:cubicBezTo>
                <a:lnTo>
                  <a:pt x="73" y="89"/>
                </a:lnTo>
                <a:cubicBezTo>
                  <a:pt x="182" y="171"/>
                  <a:pt x="292" y="7"/>
                  <a:pt x="401" y="89"/>
                </a:cubicBezTo>
                <a:close/>
              </a:path>
              <a:path w="401" h="478">
                <a:moveTo>
                  <a:pt x="39" y="0"/>
                </a:moveTo>
                <a:cubicBezTo>
                  <a:pt x="18" y="0"/>
                  <a:pt x="0" y="17"/>
                  <a:pt x="0" y="39"/>
                </a:cubicBezTo>
                <a:cubicBezTo>
                  <a:pt x="0" y="54"/>
                  <a:pt x="9" y="68"/>
                  <a:pt x="23" y="74"/>
                </a:cubicBezTo>
                <a:lnTo>
                  <a:pt x="23" y="478"/>
                </a:lnTo>
                <a:lnTo>
                  <a:pt x="56" y="478"/>
                </a:lnTo>
                <a:lnTo>
                  <a:pt x="56" y="74"/>
                </a:lnTo>
                <a:cubicBezTo>
                  <a:pt x="69" y="68"/>
                  <a:pt x="78" y="54"/>
                  <a:pt x="78" y="39"/>
                </a:cubicBezTo>
                <a:cubicBezTo>
                  <a:pt x="78" y="17"/>
                  <a:pt x="61" y="0"/>
                  <a:pt x="39" y="0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65" name="AutoShape 65"/>
          <p:cNvSpPr/>
          <p:nvPr/>
        </p:nvSpPr>
        <p:spPr>
          <a:xfrm>
            <a:off x="713613" y="3546062"/>
            <a:ext cx="2002631" cy="328136"/>
          </a:xfrm>
          <a:prstGeom prst="roundRect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66" name="TextBox 66"/>
          <p:cNvSpPr txBox="1"/>
          <p:nvPr/>
        </p:nvSpPr>
        <p:spPr>
          <a:xfrm>
            <a:off x="1012603" y="3623691"/>
            <a:ext cx="1619441" cy="2000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改进策略：模型优化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7" name="AutoShape 67"/>
          <p:cNvSpPr/>
          <p:nvPr/>
        </p:nvSpPr>
        <p:spPr>
          <a:xfrm>
            <a:off x="761238" y="3584448"/>
            <a:ext cx="251365" cy="251365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sp>
        <p:nvSpPr>
          <p:cNvPr id="68" name="Freeform 68"/>
          <p:cNvSpPr/>
          <p:nvPr/>
        </p:nvSpPr>
        <p:spPr>
          <a:xfrm rot="2700000">
            <a:off x="857060" y="3636264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69" name="AutoShape 69"/>
          <p:cNvSpPr/>
          <p:nvPr/>
        </p:nvSpPr>
        <p:spPr>
          <a:xfrm>
            <a:off x="6560630" y="3546062"/>
            <a:ext cx="2002631" cy="328136"/>
          </a:xfrm>
          <a:prstGeom prst="roundRect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70" name="TextBox 70"/>
          <p:cNvSpPr txBox="1"/>
          <p:nvPr/>
        </p:nvSpPr>
        <p:spPr>
          <a:xfrm>
            <a:off x="6859619" y="3623691"/>
            <a:ext cx="1619441" cy="2000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2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改进策略：权重分配</a:t>
            </a:r>
            <a:endParaRPr lang="en-US" sz="12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1" name="AutoShape 71"/>
          <p:cNvSpPr/>
          <p:nvPr/>
        </p:nvSpPr>
        <p:spPr>
          <a:xfrm>
            <a:off x="6608255" y="3584448"/>
            <a:ext cx="251365" cy="251365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sp>
        <p:nvSpPr>
          <p:cNvPr id="72" name="Freeform 72"/>
          <p:cNvSpPr/>
          <p:nvPr/>
        </p:nvSpPr>
        <p:spPr>
          <a:xfrm rot="2700000">
            <a:off x="6704076" y="3636264"/>
            <a:ext cx="65818" cy="112871"/>
          </a:xfrm>
          <a:custGeom>
            <a:avLst/>
            <a:gdLst/>
            <a:ahLst/>
            <a:cxnLst/>
            <a:rect l="l" t="t" r="r" b="b"/>
            <a:pathLst>
              <a:path w="218174" h="415436">
                <a:moveTo>
                  <a:pt x="218174" y="0"/>
                </a:moveTo>
                <a:lnTo>
                  <a:pt x="218174" y="415436"/>
                </a:lnTo>
                <a:lnTo>
                  <a:pt x="0" y="415436"/>
                </a:lnTo>
              </a:path>
            </a:pathLst>
          </a:custGeom>
          <a:noFill/>
          <a:ln w="38100">
            <a:solidFill>
              <a:schemeClr val="accent1">
                <a:alpha val="100000"/>
              </a:schemeClr>
            </a:solidFill>
            <a:prstDash val="solid"/>
          </a:ln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0005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88" y="0"/>
            <a:ext cx="12189023" cy="6858000"/>
          </a:xfrm>
          <a:prstGeom prst="rect">
            <a:avLst/>
          </a:prstGeom>
        </p:spPr>
      </p:pic>
      <p:sp>
        <p:nvSpPr>
          <p:cNvPr id="900006" name="TextBox 3"/>
          <p:cNvSpPr txBox="1"/>
          <p:nvPr/>
        </p:nvSpPr>
        <p:spPr>
          <a:xfrm>
            <a:off x="4083476" y="1982489"/>
            <a:ext cx="2558623" cy="1132233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110000"/>
              </a:lnSpc>
            </a:pPr>
            <a:r>
              <a:rPr lang="en-US" sz="5700">
                <a:solidFill>
                  <a:srgbClr val="4381DD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Part.</a:t>
            </a:r>
            <a:endParaRPr lang="en-US" sz="5700">
              <a:solidFill>
                <a:srgbClr val="4381DD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900007" name="TextBox 4"/>
          <p:cNvSpPr txBox="1"/>
          <p:nvPr/>
        </p:nvSpPr>
        <p:spPr>
          <a:xfrm>
            <a:off x="6315053" y="1982489"/>
            <a:ext cx="1622446" cy="1132233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110000"/>
              </a:lnSpc>
            </a:pPr>
            <a:r>
              <a:rPr lang="en-US" sz="5700">
                <a:solidFill>
                  <a:srgbClr val="4381DD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05</a:t>
            </a:r>
            <a:endParaRPr lang="en-US" sz="5700">
              <a:solidFill>
                <a:srgbClr val="4381DD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900008" name="TextBox 5"/>
          <p:cNvSpPr txBox="1"/>
          <p:nvPr/>
        </p:nvSpPr>
        <p:spPr>
          <a:xfrm>
            <a:off x="2908300" y="3146379"/>
            <a:ext cx="6375400" cy="12689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>
                <a:solidFill>
                  <a:srgbClr val="000000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工业案例实战解析</a:t>
            </a:r>
            <a:endParaRPr lang="en-US" sz="3600">
              <a:solidFill>
                <a:srgbClr val="000000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007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88" y="0"/>
            <a:ext cx="12189023" cy="6858000"/>
          </a:xfrm>
          <a:prstGeom prst="rect">
            <a:avLst/>
          </a:prstGeom>
        </p:spPr>
      </p:pic>
      <p:sp>
        <p:nvSpPr>
          <p:cNvPr id="200031" name="TextBox 3"/>
          <p:cNvSpPr txBox="1"/>
          <p:nvPr/>
        </p:nvSpPr>
        <p:spPr>
          <a:xfrm rot="16200000">
            <a:off x="2212898" y="-61210"/>
            <a:ext cx="830997" cy="4141213"/>
          </a:xfrm>
          <a:prstGeom prst="rect">
            <a:avLst/>
          </a:prstGeom>
          <a:noFill/>
        </p:spPr>
        <p:txBody>
          <a:bodyPr vert="eaVert" wrap="square" lIns="0" tIns="0" rIns="0" bIns="0" rtlCol="0" anchor="ctr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5400">
                <a:solidFill>
                  <a:srgbClr val="FFFFFF">
                    <a:alpha val="60000"/>
                  </a:srgbClr>
                </a:solidFill>
                <a:latin typeface="Noto Sans SC Black"/>
                <a:ea typeface="Noto Sans SC Black"/>
                <a:cs typeface="Noto Sans SC Black"/>
              </a:rPr>
              <a:t>CONTENTS</a:t>
            </a:r>
            <a:endParaRPr lang="en-US" sz="5400">
              <a:solidFill>
                <a:srgbClr val="FFFFFF">
                  <a:alpha val="6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200008" name="TextBox 4"/>
          <p:cNvSpPr txBox="1"/>
          <p:nvPr/>
        </p:nvSpPr>
        <p:spPr>
          <a:xfrm>
            <a:off x="557790" y="684937"/>
            <a:ext cx="2902858" cy="137326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sz="8000">
                <a:solidFill>
                  <a:srgbClr val="262626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目录</a:t>
            </a:r>
            <a:endParaRPr lang="en-US" sz="8000">
              <a:solidFill>
                <a:srgbClr val="262626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200002" name="TextBox 5"/>
          <p:cNvSpPr txBox="1"/>
          <p:nvPr/>
        </p:nvSpPr>
        <p:spPr>
          <a:xfrm>
            <a:off x="5528632" y="730542"/>
            <a:ext cx="6145693" cy="539691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rmAutofit/>
          </a:bodyPr>
          <a:lstStyle/>
          <a:p>
            <a:pPr marL="228600" lvl="1" indent="-228600" algn="l">
              <a:lnSpc>
                <a:spcPct val="180000"/>
              </a:lnSpc>
              <a:buFont typeface="Arial" panose="020B0604020202090204"/>
              <a:buChar char="•"/>
            </a:pPr>
            <a:r>
              <a:rPr lang="en-US" sz="2200">
                <a:solidFill>
                  <a:srgbClr val="000000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DOE基础概念</a:t>
            </a:r>
            <a:endParaRPr lang="en-US" sz="2200">
              <a:solidFill>
                <a:srgbClr val="000000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  <a:p>
            <a:pPr marL="228600" lvl="1" indent="-228600" algn="l">
              <a:lnSpc>
                <a:spcPct val="180000"/>
              </a:lnSpc>
              <a:buFont typeface="Arial" panose="020B0604020202090204"/>
              <a:buChar char="•"/>
            </a:pPr>
            <a:r>
              <a:rPr lang="en-US" sz="2200">
                <a:solidFill>
                  <a:srgbClr val="000000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实验设计类型解析</a:t>
            </a:r>
            <a:endParaRPr lang="en-US" sz="2200">
              <a:solidFill>
                <a:srgbClr val="000000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  <a:p>
            <a:pPr marL="228600" lvl="1" indent="-228600" algn="l">
              <a:lnSpc>
                <a:spcPct val="180000"/>
              </a:lnSpc>
              <a:buFont typeface="Arial" panose="020B0604020202090204"/>
              <a:buChar char="•"/>
            </a:pPr>
            <a:r>
              <a:rPr lang="en-US" sz="2200">
                <a:solidFill>
                  <a:srgbClr val="000000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统计分析方法精要</a:t>
            </a:r>
            <a:endParaRPr lang="en-US" sz="2200">
              <a:solidFill>
                <a:srgbClr val="000000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  <a:p>
            <a:pPr marL="228600" lvl="1" indent="-228600" algn="l">
              <a:lnSpc>
                <a:spcPct val="180000"/>
              </a:lnSpc>
              <a:buFont typeface="Arial" panose="020B0604020202090204"/>
              <a:buChar char="•"/>
            </a:pPr>
            <a:r>
              <a:rPr lang="en-US" sz="2200">
                <a:solidFill>
                  <a:srgbClr val="000000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Minitab实战操作指南</a:t>
            </a:r>
            <a:endParaRPr lang="en-US" sz="2200">
              <a:solidFill>
                <a:srgbClr val="000000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  <a:p>
            <a:pPr marL="228600" lvl="1" indent="-228600" algn="l">
              <a:lnSpc>
                <a:spcPct val="180000"/>
              </a:lnSpc>
              <a:buFont typeface="Arial" panose="020B0604020202090204"/>
              <a:buChar char="•"/>
            </a:pPr>
            <a:r>
              <a:rPr lang="en-US" sz="2200">
                <a:solidFill>
                  <a:srgbClr val="000000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工业案例实战解析</a:t>
            </a:r>
            <a:endParaRPr lang="en-US" sz="2200">
              <a:solidFill>
                <a:srgbClr val="000000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  <a:p>
            <a:pPr marL="228600" lvl="1" indent="-228600" algn="l">
              <a:lnSpc>
                <a:spcPct val="180000"/>
              </a:lnSpc>
              <a:buFont typeface="Arial" panose="020B0604020202090204"/>
              <a:buChar char="•"/>
            </a:pPr>
            <a:r>
              <a:rPr lang="en-US" sz="2200">
                <a:solidFill>
                  <a:srgbClr val="000000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高级设计与应用拓展</a:t>
            </a:r>
            <a:endParaRPr lang="en-US" sz="2200">
              <a:solidFill>
                <a:srgbClr val="000000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微波爆米花参数优化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515104" y="1943785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4" name="TextBox 4"/>
          <p:cNvSpPr txBox="1"/>
          <p:nvPr/>
        </p:nvSpPr>
        <p:spPr>
          <a:xfrm>
            <a:off x="740613" y="2105555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根据爆米花包装规格及目标爆出率，通过DOE实验确定最佳加热功率范围，避免功率过高导致焦糊或功率不足导致未爆开。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15104" y="1376998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加热功率选择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4278857" y="1377315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加热时间控制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042611" y="1377315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微波频率调整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15104" y="3950072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包装材料透波性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278857" y="3950072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初始水分含量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042611" y="3950072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排气孔设计优化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4278857" y="1943785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12" name="TextBox 12"/>
          <p:cNvSpPr txBox="1"/>
          <p:nvPr/>
        </p:nvSpPr>
        <p:spPr>
          <a:xfrm>
            <a:off x="4504366" y="2105555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设计多组时间梯度实验，结合爆米花体积膨胀率与口感评分，找到兼顾效率与品质的加热时间临界点。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8042611" y="1943785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14" name="TextBox 14"/>
          <p:cNvSpPr txBox="1"/>
          <p:nvPr/>
        </p:nvSpPr>
        <p:spPr>
          <a:xfrm>
            <a:off x="8268120" y="2105555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针对不同批次玉米原料的介电特性差异，通过正交实验优化微波频率参数，确保能量吸收均匀性。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515104" y="4500511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16" name="TextBox 16"/>
          <p:cNvSpPr txBox="1"/>
          <p:nvPr/>
        </p:nvSpPr>
        <p:spPr>
          <a:xfrm>
            <a:off x="740613" y="4662281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测试不同材质包装在微波场中的透波率，结合爆米花爆裂均匀度数据，筛选最优包装材料组合。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4278857" y="4500511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18" name="TextBox 18"/>
          <p:cNvSpPr txBox="1"/>
          <p:nvPr/>
        </p:nvSpPr>
        <p:spPr>
          <a:xfrm>
            <a:off x="4504366" y="4662281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通过控制玉米原料的预处理工艺，设置不同初始水分含量实验组，建立水分含量与爆出率、硬度的量化关系模型。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8042611" y="4500511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20" name="TextBox 20"/>
          <p:cNvSpPr txBox="1"/>
          <p:nvPr/>
        </p:nvSpPr>
        <p:spPr>
          <a:xfrm>
            <a:off x="8268120" y="4662281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对比不同排气孔数量、直径和位置的包装设计，通过压力监测与成品率统计，确定最佳排气结构参数。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97192" y="1308287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激光功率动态调节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6865764" y="1308287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工件预热温度控制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6865764" y="4000377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机器人路径规划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297192" y="4762018"/>
            <a:ext cx="4414526" cy="62484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焊丝送进速度校准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297192" y="3025846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保护气体配比实验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grpSp>
        <p:nvGrpSpPr>
          <p:cNvPr id="7" name="Group 7"/>
          <p:cNvGrpSpPr/>
          <p:nvPr/>
        </p:nvGrpSpPr>
        <p:grpSpPr>
          <a:xfrm rot="0">
            <a:off x="839115" y="1512589"/>
            <a:ext cx="197186" cy="5357334"/>
            <a:chOff x="839115" y="1512589"/>
            <a:chExt cx="197186" cy="5357334"/>
          </a:xfrm>
        </p:grpSpPr>
        <p:sp>
          <p:nvSpPr>
            <p:cNvPr id="8" name="AutoShape 8"/>
            <p:cNvSpPr/>
            <p:nvPr/>
          </p:nvSpPr>
          <p:spPr>
            <a:xfrm>
              <a:off x="839115" y="1512589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9" name="AutoShape 9"/>
            <p:cNvSpPr/>
            <p:nvPr/>
          </p:nvSpPr>
          <p:spPr>
            <a:xfrm>
              <a:off x="839115" y="3230148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10" name="AutoShape 10"/>
            <p:cNvSpPr/>
            <p:nvPr/>
          </p:nvSpPr>
          <p:spPr>
            <a:xfrm>
              <a:off x="839115" y="4975845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cxnSp>
          <p:nvCxnSpPr>
            <p:cNvPr id="11" name="Connector 11"/>
            <p:cNvCxnSpPr/>
            <p:nvPr/>
          </p:nvCxnSpPr>
          <p:spPr>
            <a:xfrm>
              <a:off x="937708" y="1624780"/>
              <a:ext cx="0" cy="5245143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  <a:headEnd type="none"/>
              <a:tailEnd type="none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12" name="TextBox 1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焊接工艺参数改进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455568" y="1512589"/>
            <a:ext cx="197186" cy="19718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4" name="AutoShape 14"/>
          <p:cNvSpPr/>
          <p:nvPr/>
        </p:nvSpPr>
        <p:spPr>
          <a:xfrm>
            <a:off x="6455568" y="4241491"/>
            <a:ext cx="197186" cy="19718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cxnSp>
        <p:nvCxnSpPr>
          <p:cNvPr id="15" name="Connector 15"/>
          <p:cNvCxnSpPr/>
          <p:nvPr/>
        </p:nvCxnSpPr>
        <p:spPr>
          <a:xfrm>
            <a:off x="6554162" y="1670999"/>
            <a:ext cx="0" cy="5208748"/>
          </a:xfrm>
          <a:prstGeom prst="line">
            <a:avLst/>
          </a:prstGeom>
          <a:ln w="19050">
            <a:solidFill>
              <a:schemeClr val="accent1"/>
            </a:solidFill>
            <a:prstDash val="dash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6" name="TextBox 16"/>
          <p:cNvSpPr txBox="1"/>
          <p:nvPr/>
        </p:nvSpPr>
        <p:spPr>
          <a:xfrm>
            <a:off x="1297192" y="1804349"/>
            <a:ext cx="4486656" cy="1203960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基于焊缝实时成像反馈，建立功率梯度模型（800W-1500W分段调节），将气孔率从3.2%降至0.5%以下。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297192" y="3543470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通过响应面法优化氩气/二氧化碳混合比例（75/25至85/15），减少飞溅缺陷并提高熔深一致性。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297192" y="5282464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采用六西格玛方法控制送丝速度波动（±0.3m/min），确保熔敷金属成分中Mn/Si比稳定在2.1-2.3区间。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6865764" y="1804349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针对高强钢焊接开发阶梯式预热方案（80℃→120℃→150℃），降低冷裂纹风险至＜0.1%发生率。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6865764" y="4518000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引入遗传算法优化焊枪运动轨迹，缩短非电弧时间占比至总工时的12%以内。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997796" y="2675719"/>
            <a:ext cx="2236351" cy="2236351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5159263" y="2904531"/>
            <a:ext cx="1854217" cy="1854217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6094045" y="1171975"/>
            <a:ext cx="5287891" cy="5288400"/>
          </a:xfrm>
          <a:prstGeom prst="arc">
            <a:avLst>
              <a:gd name="adj1" fmla="val 18842372"/>
              <a:gd name="adj2" fmla="val 2610861"/>
            </a:avLst>
          </a:prstGeom>
          <a:noFill/>
          <a:ln w="6350">
            <a:solidFill>
              <a:schemeClr val="accent3">
                <a:alpha val="100000"/>
              </a:schemeClr>
            </a:solidFill>
            <a:prstDash val="dash"/>
          </a:ln>
        </p:spPr>
      </p:sp>
      <p:sp>
        <p:nvSpPr>
          <p:cNvPr id="5" name="AutoShape 5"/>
          <p:cNvSpPr/>
          <p:nvPr/>
        </p:nvSpPr>
        <p:spPr>
          <a:xfrm flipH="1">
            <a:off x="850006" y="1171975"/>
            <a:ext cx="5288400" cy="5288400"/>
          </a:xfrm>
          <a:prstGeom prst="arc">
            <a:avLst>
              <a:gd name="adj1" fmla="val 18842372"/>
              <a:gd name="adj2" fmla="val 2610861"/>
            </a:avLst>
          </a:prstGeom>
          <a:noFill/>
          <a:ln w="6350">
            <a:solidFill>
              <a:schemeClr val="accent3">
                <a:alpha val="100000"/>
              </a:schemeClr>
            </a:solidFill>
            <a:prstDash val="dash"/>
          </a:ln>
        </p:spPr>
      </p:sp>
      <p:sp>
        <p:nvSpPr>
          <p:cNvPr id="6" name="AutoShape 6"/>
          <p:cNvSpPr/>
          <p:nvPr/>
        </p:nvSpPr>
        <p:spPr>
          <a:xfrm>
            <a:off x="1746454" y="1538002"/>
            <a:ext cx="3985999" cy="1211059"/>
          </a:xfrm>
          <a:prstGeom prst="homePlate">
            <a:avLst>
              <a:gd name="adj" fmla="val 23738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7" name="AutoShape 7"/>
          <p:cNvSpPr/>
          <p:nvPr/>
        </p:nvSpPr>
        <p:spPr>
          <a:xfrm rot="5400000">
            <a:off x="1142235" y="1621532"/>
            <a:ext cx="1211061" cy="10440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4">
              <a:alpha val="100000"/>
            </a:schemeClr>
          </a:solidFill>
        </p:spPr>
      </p:sp>
      <p:sp>
        <p:nvSpPr>
          <p:cNvPr id="8" name="TextBox 8"/>
          <p:cNvSpPr txBox="1"/>
          <p:nvPr/>
        </p:nvSpPr>
        <p:spPr>
          <a:xfrm flipH="1">
            <a:off x="2497971" y="2044408"/>
            <a:ext cx="2752725" cy="5429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运用DOE技术分析生产数据，识别关键影响因子及其交互作用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 flipH="1">
            <a:off x="2497973" y="1718106"/>
            <a:ext cx="1381125" cy="238125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5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因子分析</a:t>
            </a:r>
            <a:endParaRPr lang="en-US" sz="15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AutoShape 10"/>
          <p:cNvSpPr/>
          <p:nvPr/>
        </p:nvSpPr>
        <p:spPr>
          <a:xfrm flipH="1">
            <a:off x="6489435" y="1538002"/>
            <a:ext cx="3985999" cy="1211059"/>
          </a:xfrm>
          <a:prstGeom prst="homePlate">
            <a:avLst>
              <a:gd name="adj" fmla="val 23738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11" name="AutoShape 11"/>
          <p:cNvSpPr/>
          <p:nvPr/>
        </p:nvSpPr>
        <p:spPr>
          <a:xfrm rot="5400000">
            <a:off x="9868591" y="1621532"/>
            <a:ext cx="1211061" cy="10440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4">
              <a:alpha val="100000"/>
            </a:schemeClr>
          </a:solidFill>
        </p:spPr>
      </p:sp>
      <p:sp>
        <p:nvSpPr>
          <p:cNvPr id="12" name="TextBox 12"/>
          <p:cNvSpPr txBox="1"/>
          <p:nvPr/>
        </p:nvSpPr>
        <p:spPr>
          <a:xfrm flipH="1">
            <a:off x="6954024" y="2044408"/>
            <a:ext cx="2752725" cy="5429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14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通过重复实验验证优化方案的稳定性和可靠性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 flipH="1">
            <a:off x="7013480" y="1718106"/>
            <a:ext cx="2700173" cy="2381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15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结果验证</a:t>
            </a:r>
            <a:endParaRPr lang="en-US" sz="15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924082" y="3226111"/>
            <a:ext cx="3985999" cy="1211059"/>
          </a:xfrm>
          <a:prstGeom prst="homePlate">
            <a:avLst>
              <a:gd name="adj" fmla="val 23738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15" name="AutoShape 15"/>
          <p:cNvSpPr/>
          <p:nvPr/>
        </p:nvSpPr>
        <p:spPr>
          <a:xfrm rot="5400000">
            <a:off x="319863" y="3309641"/>
            <a:ext cx="1211061" cy="10440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16" name="TextBox 16"/>
          <p:cNvSpPr txBox="1"/>
          <p:nvPr/>
        </p:nvSpPr>
        <p:spPr>
          <a:xfrm flipH="1">
            <a:off x="1675599" y="3732517"/>
            <a:ext cx="2752725" cy="5429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采用全因子/部分因子设计，建立工艺参数与质量特性的数学模型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 flipH="1">
            <a:off x="1675601" y="3406215"/>
            <a:ext cx="1571625" cy="238125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5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实验设计</a:t>
            </a:r>
            <a:endParaRPr lang="en-US" sz="15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AutoShape 18"/>
          <p:cNvSpPr/>
          <p:nvPr/>
        </p:nvSpPr>
        <p:spPr>
          <a:xfrm flipH="1">
            <a:off x="7326755" y="3226112"/>
            <a:ext cx="3985999" cy="1211059"/>
          </a:xfrm>
          <a:prstGeom prst="homePlate">
            <a:avLst>
              <a:gd name="adj" fmla="val 23738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19" name="AutoShape 19"/>
          <p:cNvSpPr/>
          <p:nvPr/>
        </p:nvSpPr>
        <p:spPr>
          <a:xfrm rot="5400000">
            <a:off x="10705910" y="3309642"/>
            <a:ext cx="1211061" cy="10440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20" name="TextBox 20"/>
          <p:cNvSpPr txBox="1"/>
          <p:nvPr/>
        </p:nvSpPr>
        <p:spPr>
          <a:xfrm flipH="1">
            <a:off x="7694648" y="3732518"/>
            <a:ext cx="2847975" cy="5429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14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建立SPC控制图持续监控关键工艺参数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TextBox 21"/>
          <p:cNvSpPr txBox="1"/>
          <p:nvPr/>
        </p:nvSpPr>
        <p:spPr>
          <a:xfrm flipH="1">
            <a:off x="7778228" y="3406216"/>
            <a:ext cx="2771170" cy="2381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15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实施监控</a:t>
            </a:r>
            <a:endParaRPr lang="en-US" sz="15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2" name="AutoShape 22"/>
          <p:cNvSpPr/>
          <p:nvPr/>
        </p:nvSpPr>
        <p:spPr>
          <a:xfrm>
            <a:off x="1746454" y="4912071"/>
            <a:ext cx="3985999" cy="1211059"/>
          </a:xfrm>
          <a:prstGeom prst="homePlate">
            <a:avLst>
              <a:gd name="adj" fmla="val 23738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23" name="AutoShape 23"/>
          <p:cNvSpPr/>
          <p:nvPr/>
        </p:nvSpPr>
        <p:spPr>
          <a:xfrm rot="5400000">
            <a:off x="1142235" y="4995601"/>
            <a:ext cx="1211061" cy="10440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24" name="TextBox 24"/>
          <p:cNvSpPr txBox="1"/>
          <p:nvPr/>
        </p:nvSpPr>
        <p:spPr>
          <a:xfrm flipH="1">
            <a:off x="2497971" y="5418477"/>
            <a:ext cx="2752725" cy="5429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基于响应曲面法确定最佳工艺参数组合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5" name="TextBox 25"/>
          <p:cNvSpPr txBox="1"/>
          <p:nvPr/>
        </p:nvSpPr>
        <p:spPr>
          <a:xfrm flipH="1">
            <a:off x="2497973" y="5092175"/>
            <a:ext cx="1381125" cy="238125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5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参数优化</a:t>
            </a:r>
            <a:endParaRPr lang="en-US" sz="15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6" name="AutoShape 26"/>
          <p:cNvSpPr/>
          <p:nvPr/>
        </p:nvSpPr>
        <p:spPr>
          <a:xfrm flipH="1">
            <a:off x="6489435" y="4912071"/>
            <a:ext cx="3985999" cy="1211059"/>
          </a:xfrm>
          <a:prstGeom prst="homePlate">
            <a:avLst>
              <a:gd name="adj" fmla="val 23738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27" name="AutoShape 27"/>
          <p:cNvSpPr/>
          <p:nvPr/>
        </p:nvSpPr>
        <p:spPr>
          <a:xfrm rot="5400000">
            <a:off x="9868591" y="4995601"/>
            <a:ext cx="1211061" cy="10440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28" name="TextBox 28"/>
          <p:cNvSpPr txBox="1"/>
          <p:nvPr/>
        </p:nvSpPr>
        <p:spPr>
          <a:xfrm flipH="1">
            <a:off x="6954024" y="5418477"/>
            <a:ext cx="2752725" cy="5429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114000"/>
              </a:lnSpc>
            </a:pPr>
            <a:r>
              <a:rPr lang="en-US" sz="10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对比改善前后过程能力指数CPK的提升效果</a:t>
            </a:r>
            <a:endParaRPr lang="en-US" sz="10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9" name="TextBox 29"/>
          <p:cNvSpPr txBox="1"/>
          <p:nvPr/>
        </p:nvSpPr>
        <p:spPr>
          <a:xfrm flipH="1">
            <a:off x="7122336" y="5092175"/>
            <a:ext cx="2589742" cy="2381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15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效果评估</a:t>
            </a:r>
            <a:endParaRPr lang="en-US" sz="15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0" name="TextBox 30"/>
          <p:cNvSpPr txBox="1"/>
          <p:nvPr/>
        </p:nvSpPr>
        <p:spPr>
          <a:xfrm flipH="1">
            <a:off x="4997796" y="1433390"/>
            <a:ext cx="2236351" cy="2381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550">
                <a:solidFill>
                  <a:schemeClr val="accent3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数据采集</a:t>
            </a:r>
            <a:endParaRPr lang="en-US" sz="1550">
              <a:solidFill>
                <a:schemeClr val="accent3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31" name="Connector 31"/>
          <p:cNvCxnSpPr/>
          <p:nvPr/>
        </p:nvCxnSpPr>
        <p:spPr>
          <a:xfrm>
            <a:off x="6094045" y="1781155"/>
            <a:ext cx="0" cy="831982"/>
          </a:xfrm>
          <a:prstGeom prst="line">
            <a:avLst/>
          </a:prstGeom>
          <a:ln w="12700">
            <a:solidFill>
              <a:schemeClr val="accent3"/>
            </a:solidFill>
            <a:prstDash val="solid"/>
            <a:headEnd type="oval"/>
            <a:tailEnd type="none"/>
          </a:ln>
        </p:spPr>
        <p:style>
          <a:lnRef idx="0">
            <a:schemeClr val="accent3"/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cxnSp>
        <p:nvCxnSpPr>
          <p:cNvPr id="32" name="Connector 32"/>
          <p:cNvCxnSpPr/>
          <p:nvPr/>
        </p:nvCxnSpPr>
        <p:spPr>
          <a:xfrm flipV="1">
            <a:off x="6094045" y="5074746"/>
            <a:ext cx="0" cy="922484"/>
          </a:xfrm>
          <a:prstGeom prst="line">
            <a:avLst/>
          </a:prstGeom>
          <a:ln w="12700">
            <a:solidFill>
              <a:schemeClr val="accent3"/>
            </a:solidFill>
            <a:prstDash val="solid"/>
            <a:headEnd type="oval"/>
            <a:tailEnd type="none"/>
          </a:ln>
        </p:spPr>
        <p:style>
          <a:lnRef idx="0">
            <a:schemeClr val="accent3"/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cxnSp>
      <p:sp>
        <p:nvSpPr>
          <p:cNvPr id="33" name="TextBox 33"/>
          <p:cNvSpPr txBox="1"/>
          <p:nvPr/>
        </p:nvSpPr>
        <p:spPr>
          <a:xfrm>
            <a:off x="5159263" y="3470045"/>
            <a:ext cx="1963073" cy="3238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100">
                <a:solidFill>
                  <a:srgbClr val="F3F4F2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工艺参数优化</a:t>
            </a:r>
            <a:endParaRPr lang="en-US" sz="2100">
              <a:solidFill>
                <a:srgbClr val="F3F4F2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5363378" y="3988574"/>
            <a:ext cx="1495425" cy="3429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US" sz="800">
                <a:solidFill>
                  <a:srgbClr val="FDFBFB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通过DOE方法识别关键工艺参数</a:t>
            </a:r>
            <a:endParaRPr lang="en-US" sz="800">
              <a:solidFill>
                <a:srgbClr val="FDFBFB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28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制造过程能力提升</a:t>
            </a:r>
            <a:endParaRPr lang="en-US" sz="28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6" name="Freeform 36"/>
          <p:cNvSpPr/>
          <p:nvPr/>
        </p:nvSpPr>
        <p:spPr>
          <a:xfrm>
            <a:off x="1505268" y="1853004"/>
            <a:ext cx="432590" cy="464762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304800" y="171155"/>
                </a:moveTo>
                <a:lnTo>
                  <a:pt x="304800" y="133055"/>
                </a:lnTo>
                <a:lnTo>
                  <a:pt x="259261" y="114081"/>
                </a:lnTo>
                <a:cubicBezTo>
                  <a:pt x="257994" y="110509"/>
                  <a:pt x="256661" y="107051"/>
                  <a:pt x="255022" y="103661"/>
                </a:cubicBezTo>
                <a:lnTo>
                  <a:pt x="273406" y="57893"/>
                </a:lnTo>
                <a:lnTo>
                  <a:pt x="246459" y="30956"/>
                </a:lnTo>
                <a:lnTo>
                  <a:pt x="201101" y="49635"/>
                </a:lnTo>
                <a:cubicBezTo>
                  <a:pt x="197644" y="47958"/>
                  <a:pt x="194110" y="46549"/>
                  <a:pt x="190462" y="45244"/>
                </a:cubicBezTo>
                <a:lnTo>
                  <a:pt x="171155" y="0"/>
                </a:lnTo>
                <a:lnTo>
                  <a:pt x="133055" y="0"/>
                </a:lnTo>
                <a:lnTo>
                  <a:pt x="114224" y="45091"/>
                </a:lnTo>
                <a:cubicBezTo>
                  <a:pt x="110433" y="46434"/>
                  <a:pt x="106785" y="47844"/>
                  <a:pt x="103175" y="49559"/>
                </a:cubicBezTo>
                <a:lnTo>
                  <a:pt x="57893" y="31366"/>
                </a:lnTo>
                <a:lnTo>
                  <a:pt x="30956" y="58303"/>
                </a:lnTo>
                <a:lnTo>
                  <a:pt x="49416" y="103175"/>
                </a:lnTo>
                <a:cubicBezTo>
                  <a:pt x="47625" y="106861"/>
                  <a:pt x="46177" y="110614"/>
                  <a:pt x="44796" y="114491"/>
                </a:cubicBezTo>
                <a:lnTo>
                  <a:pt x="0" y="133645"/>
                </a:lnTo>
                <a:lnTo>
                  <a:pt x="0" y="171745"/>
                </a:lnTo>
                <a:lnTo>
                  <a:pt x="44834" y="190424"/>
                </a:lnTo>
                <a:cubicBezTo>
                  <a:pt x="46215" y="194291"/>
                  <a:pt x="47701" y="198053"/>
                  <a:pt x="49482" y="201740"/>
                </a:cubicBezTo>
                <a:lnTo>
                  <a:pt x="31366" y="246907"/>
                </a:lnTo>
                <a:lnTo>
                  <a:pt x="58303" y="273844"/>
                </a:lnTo>
                <a:lnTo>
                  <a:pt x="103289" y="255318"/>
                </a:lnTo>
                <a:cubicBezTo>
                  <a:pt x="106899" y="257032"/>
                  <a:pt x="110585" y="258404"/>
                  <a:pt x="114376" y="259709"/>
                </a:cubicBezTo>
                <a:lnTo>
                  <a:pt x="133645" y="304800"/>
                </a:lnTo>
                <a:lnTo>
                  <a:pt x="171745" y="304800"/>
                </a:lnTo>
                <a:lnTo>
                  <a:pt x="190605" y="259480"/>
                </a:lnTo>
                <a:cubicBezTo>
                  <a:pt x="194215" y="258137"/>
                  <a:pt x="197787" y="256727"/>
                  <a:pt x="201206" y="255089"/>
                </a:cubicBezTo>
                <a:lnTo>
                  <a:pt x="246898" y="273396"/>
                </a:lnTo>
                <a:lnTo>
                  <a:pt x="273834" y="246459"/>
                </a:lnTo>
                <a:lnTo>
                  <a:pt x="255079" y="200997"/>
                </a:lnTo>
                <a:cubicBezTo>
                  <a:pt x="256680" y="197577"/>
                  <a:pt x="257985" y="194110"/>
                  <a:pt x="259251" y="190576"/>
                </a:cubicBezTo>
                <a:lnTo>
                  <a:pt x="304800" y="171155"/>
                </a:lnTo>
                <a:close/>
                <a:moveTo>
                  <a:pt x="152105" y="209550"/>
                </a:moveTo>
                <a:cubicBezTo>
                  <a:pt x="120558" y="209550"/>
                  <a:pt x="94955" y="183947"/>
                  <a:pt x="94955" y="152400"/>
                </a:cubicBezTo>
                <a:cubicBezTo>
                  <a:pt x="94955" y="120853"/>
                  <a:pt x="120558" y="95250"/>
                  <a:pt x="152105" y="95250"/>
                </a:cubicBezTo>
                <a:cubicBezTo>
                  <a:pt x="183652" y="95250"/>
                  <a:pt x="209255" y="120853"/>
                  <a:pt x="209255" y="152400"/>
                </a:cubicBezTo>
                <a:cubicBezTo>
                  <a:pt x="209255" y="183947"/>
                  <a:pt x="183652" y="209550"/>
                  <a:pt x="152105" y="209550"/>
                </a:cubicBezTo>
                <a:close/>
              </a:path>
            </a:pathLst>
          </a:custGeom>
          <a:solidFill>
            <a:srgbClr val="F9F8F7">
              <a:alpha val="100000"/>
            </a:srgbClr>
          </a:solidFill>
        </p:spPr>
      </p:sp>
      <p:sp>
        <p:nvSpPr>
          <p:cNvPr id="37" name="Freeform 37"/>
          <p:cNvSpPr/>
          <p:nvPr/>
        </p:nvSpPr>
        <p:spPr>
          <a:xfrm>
            <a:off x="707787" y="3561513"/>
            <a:ext cx="432590" cy="464762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304800" y="171155"/>
                </a:moveTo>
                <a:lnTo>
                  <a:pt x="304800" y="133055"/>
                </a:lnTo>
                <a:lnTo>
                  <a:pt x="259261" y="114081"/>
                </a:lnTo>
                <a:cubicBezTo>
                  <a:pt x="257994" y="110509"/>
                  <a:pt x="256661" y="107051"/>
                  <a:pt x="255022" y="103661"/>
                </a:cubicBezTo>
                <a:lnTo>
                  <a:pt x="273406" y="57893"/>
                </a:lnTo>
                <a:lnTo>
                  <a:pt x="246459" y="30956"/>
                </a:lnTo>
                <a:lnTo>
                  <a:pt x="201101" y="49635"/>
                </a:lnTo>
                <a:cubicBezTo>
                  <a:pt x="197644" y="47958"/>
                  <a:pt x="194110" y="46549"/>
                  <a:pt x="190462" y="45244"/>
                </a:cubicBezTo>
                <a:lnTo>
                  <a:pt x="171155" y="0"/>
                </a:lnTo>
                <a:lnTo>
                  <a:pt x="133055" y="0"/>
                </a:lnTo>
                <a:lnTo>
                  <a:pt x="114224" y="45091"/>
                </a:lnTo>
                <a:cubicBezTo>
                  <a:pt x="110433" y="46434"/>
                  <a:pt x="106785" y="47844"/>
                  <a:pt x="103175" y="49559"/>
                </a:cubicBezTo>
                <a:lnTo>
                  <a:pt x="57893" y="31366"/>
                </a:lnTo>
                <a:lnTo>
                  <a:pt x="30956" y="58303"/>
                </a:lnTo>
                <a:lnTo>
                  <a:pt x="49416" y="103175"/>
                </a:lnTo>
                <a:cubicBezTo>
                  <a:pt x="47625" y="106861"/>
                  <a:pt x="46177" y="110614"/>
                  <a:pt x="44796" y="114491"/>
                </a:cubicBezTo>
                <a:lnTo>
                  <a:pt x="0" y="133645"/>
                </a:lnTo>
                <a:lnTo>
                  <a:pt x="0" y="171745"/>
                </a:lnTo>
                <a:lnTo>
                  <a:pt x="44834" y="190424"/>
                </a:lnTo>
                <a:cubicBezTo>
                  <a:pt x="46215" y="194291"/>
                  <a:pt x="47701" y="198053"/>
                  <a:pt x="49482" y="201740"/>
                </a:cubicBezTo>
                <a:lnTo>
                  <a:pt x="31366" y="246907"/>
                </a:lnTo>
                <a:lnTo>
                  <a:pt x="58303" y="273844"/>
                </a:lnTo>
                <a:lnTo>
                  <a:pt x="103289" y="255318"/>
                </a:lnTo>
                <a:cubicBezTo>
                  <a:pt x="106899" y="257032"/>
                  <a:pt x="110585" y="258404"/>
                  <a:pt x="114376" y="259709"/>
                </a:cubicBezTo>
                <a:lnTo>
                  <a:pt x="133645" y="304800"/>
                </a:lnTo>
                <a:lnTo>
                  <a:pt x="171745" y="304800"/>
                </a:lnTo>
                <a:lnTo>
                  <a:pt x="190605" y="259480"/>
                </a:lnTo>
                <a:cubicBezTo>
                  <a:pt x="194215" y="258137"/>
                  <a:pt x="197787" y="256727"/>
                  <a:pt x="201206" y="255089"/>
                </a:cubicBezTo>
                <a:lnTo>
                  <a:pt x="246898" y="273396"/>
                </a:lnTo>
                <a:lnTo>
                  <a:pt x="273834" y="246459"/>
                </a:lnTo>
                <a:lnTo>
                  <a:pt x="255079" y="200997"/>
                </a:lnTo>
                <a:cubicBezTo>
                  <a:pt x="256680" y="197577"/>
                  <a:pt x="257985" y="194110"/>
                  <a:pt x="259251" y="190576"/>
                </a:cubicBezTo>
                <a:lnTo>
                  <a:pt x="304800" y="171155"/>
                </a:lnTo>
                <a:close/>
                <a:moveTo>
                  <a:pt x="152105" y="209550"/>
                </a:moveTo>
                <a:cubicBezTo>
                  <a:pt x="120558" y="209550"/>
                  <a:pt x="94955" y="183947"/>
                  <a:pt x="94955" y="152400"/>
                </a:cubicBezTo>
                <a:cubicBezTo>
                  <a:pt x="94955" y="120853"/>
                  <a:pt x="120558" y="95250"/>
                  <a:pt x="152105" y="95250"/>
                </a:cubicBezTo>
                <a:cubicBezTo>
                  <a:pt x="183652" y="95250"/>
                  <a:pt x="209255" y="120853"/>
                  <a:pt x="209255" y="152400"/>
                </a:cubicBezTo>
                <a:cubicBezTo>
                  <a:pt x="209255" y="183947"/>
                  <a:pt x="183652" y="209550"/>
                  <a:pt x="152105" y="209550"/>
                </a:cubicBezTo>
                <a:close/>
              </a:path>
            </a:pathLst>
          </a:custGeom>
          <a:solidFill>
            <a:srgbClr val="F9F8F7">
              <a:alpha val="100000"/>
            </a:srgbClr>
          </a:solidFill>
        </p:spPr>
      </p:sp>
      <p:sp>
        <p:nvSpPr>
          <p:cNvPr id="38" name="Freeform 38"/>
          <p:cNvSpPr/>
          <p:nvPr/>
        </p:nvSpPr>
        <p:spPr>
          <a:xfrm>
            <a:off x="1530159" y="5285219"/>
            <a:ext cx="432590" cy="464762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304800" y="171155"/>
                </a:moveTo>
                <a:lnTo>
                  <a:pt x="304800" y="133055"/>
                </a:lnTo>
                <a:lnTo>
                  <a:pt x="259261" y="114081"/>
                </a:lnTo>
                <a:cubicBezTo>
                  <a:pt x="257994" y="110509"/>
                  <a:pt x="256661" y="107051"/>
                  <a:pt x="255022" y="103661"/>
                </a:cubicBezTo>
                <a:lnTo>
                  <a:pt x="273406" y="57893"/>
                </a:lnTo>
                <a:lnTo>
                  <a:pt x="246459" y="30956"/>
                </a:lnTo>
                <a:lnTo>
                  <a:pt x="201101" y="49635"/>
                </a:lnTo>
                <a:cubicBezTo>
                  <a:pt x="197644" y="47958"/>
                  <a:pt x="194110" y="46549"/>
                  <a:pt x="190462" y="45244"/>
                </a:cubicBezTo>
                <a:lnTo>
                  <a:pt x="171155" y="0"/>
                </a:lnTo>
                <a:lnTo>
                  <a:pt x="133055" y="0"/>
                </a:lnTo>
                <a:lnTo>
                  <a:pt x="114224" y="45091"/>
                </a:lnTo>
                <a:cubicBezTo>
                  <a:pt x="110433" y="46434"/>
                  <a:pt x="106785" y="47844"/>
                  <a:pt x="103175" y="49559"/>
                </a:cubicBezTo>
                <a:lnTo>
                  <a:pt x="57893" y="31366"/>
                </a:lnTo>
                <a:lnTo>
                  <a:pt x="30956" y="58303"/>
                </a:lnTo>
                <a:lnTo>
                  <a:pt x="49416" y="103175"/>
                </a:lnTo>
                <a:cubicBezTo>
                  <a:pt x="47625" y="106861"/>
                  <a:pt x="46177" y="110614"/>
                  <a:pt x="44796" y="114491"/>
                </a:cubicBezTo>
                <a:lnTo>
                  <a:pt x="0" y="133645"/>
                </a:lnTo>
                <a:lnTo>
                  <a:pt x="0" y="171745"/>
                </a:lnTo>
                <a:lnTo>
                  <a:pt x="44834" y="190424"/>
                </a:lnTo>
                <a:cubicBezTo>
                  <a:pt x="46215" y="194291"/>
                  <a:pt x="47701" y="198053"/>
                  <a:pt x="49482" y="201740"/>
                </a:cubicBezTo>
                <a:lnTo>
                  <a:pt x="31366" y="246907"/>
                </a:lnTo>
                <a:lnTo>
                  <a:pt x="58303" y="273844"/>
                </a:lnTo>
                <a:lnTo>
                  <a:pt x="103289" y="255318"/>
                </a:lnTo>
                <a:cubicBezTo>
                  <a:pt x="106899" y="257032"/>
                  <a:pt x="110585" y="258404"/>
                  <a:pt x="114376" y="259709"/>
                </a:cubicBezTo>
                <a:lnTo>
                  <a:pt x="133645" y="304800"/>
                </a:lnTo>
                <a:lnTo>
                  <a:pt x="171745" y="304800"/>
                </a:lnTo>
                <a:lnTo>
                  <a:pt x="190605" y="259480"/>
                </a:lnTo>
                <a:cubicBezTo>
                  <a:pt x="194215" y="258137"/>
                  <a:pt x="197787" y="256727"/>
                  <a:pt x="201206" y="255089"/>
                </a:cubicBezTo>
                <a:lnTo>
                  <a:pt x="246898" y="273396"/>
                </a:lnTo>
                <a:lnTo>
                  <a:pt x="273834" y="246459"/>
                </a:lnTo>
                <a:lnTo>
                  <a:pt x="255079" y="200997"/>
                </a:lnTo>
                <a:cubicBezTo>
                  <a:pt x="256680" y="197577"/>
                  <a:pt x="257985" y="194110"/>
                  <a:pt x="259251" y="190576"/>
                </a:cubicBezTo>
                <a:lnTo>
                  <a:pt x="304800" y="171155"/>
                </a:lnTo>
                <a:close/>
                <a:moveTo>
                  <a:pt x="152105" y="209550"/>
                </a:moveTo>
                <a:cubicBezTo>
                  <a:pt x="120558" y="209550"/>
                  <a:pt x="94955" y="183947"/>
                  <a:pt x="94955" y="152400"/>
                </a:cubicBezTo>
                <a:cubicBezTo>
                  <a:pt x="94955" y="120853"/>
                  <a:pt x="120558" y="95250"/>
                  <a:pt x="152105" y="95250"/>
                </a:cubicBezTo>
                <a:cubicBezTo>
                  <a:pt x="183652" y="95250"/>
                  <a:pt x="209255" y="120853"/>
                  <a:pt x="209255" y="152400"/>
                </a:cubicBezTo>
                <a:cubicBezTo>
                  <a:pt x="209255" y="183947"/>
                  <a:pt x="183652" y="209550"/>
                  <a:pt x="152105" y="209550"/>
                </a:cubicBezTo>
                <a:close/>
              </a:path>
            </a:pathLst>
          </a:custGeom>
          <a:solidFill>
            <a:srgbClr val="F9F8F7">
              <a:alpha val="100000"/>
            </a:srgbClr>
          </a:solidFill>
        </p:spPr>
      </p:sp>
      <p:sp>
        <p:nvSpPr>
          <p:cNvPr id="39" name="Freeform 39"/>
          <p:cNvSpPr/>
          <p:nvPr/>
        </p:nvSpPr>
        <p:spPr>
          <a:xfrm>
            <a:off x="11096459" y="3561513"/>
            <a:ext cx="432590" cy="464762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304800" y="171155"/>
                </a:moveTo>
                <a:lnTo>
                  <a:pt x="304800" y="133055"/>
                </a:lnTo>
                <a:lnTo>
                  <a:pt x="259261" y="114081"/>
                </a:lnTo>
                <a:cubicBezTo>
                  <a:pt x="257994" y="110509"/>
                  <a:pt x="256661" y="107051"/>
                  <a:pt x="255022" y="103661"/>
                </a:cubicBezTo>
                <a:lnTo>
                  <a:pt x="273406" y="57893"/>
                </a:lnTo>
                <a:lnTo>
                  <a:pt x="246459" y="30956"/>
                </a:lnTo>
                <a:lnTo>
                  <a:pt x="201101" y="49635"/>
                </a:lnTo>
                <a:cubicBezTo>
                  <a:pt x="197644" y="47958"/>
                  <a:pt x="194110" y="46549"/>
                  <a:pt x="190462" y="45244"/>
                </a:cubicBezTo>
                <a:lnTo>
                  <a:pt x="171155" y="0"/>
                </a:lnTo>
                <a:lnTo>
                  <a:pt x="133055" y="0"/>
                </a:lnTo>
                <a:lnTo>
                  <a:pt x="114224" y="45091"/>
                </a:lnTo>
                <a:cubicBezTo>
                  <a:pt x="110433" y="46434"/>
                  <a:pt x="106785" y="47844"/>
                  <a:pt x="103175" y="49559"/>
                </a:cubicBezTo>
                <a:lnTo>
                  <a:pt x="57893" y="31366"/>
                </a:lnTo>
                <a:lnTo>
                  <a:pt x="30956" y="58303"/>
                </a:lnTo>
                <a:lnTo>
                  <a:pt x="49416" y="103175"/>
                </a:lnTo>
                <a:cubicBezTo>
                  <a:pt x="47625" y="106861"/>
                  <a:pt x="46177" y="110614"/>
                  <a:pt x="44796" y="114491"/>
                </a:cubicBezTo>
                <a:lnTo>
                  <a:pt x="0" y="133645"/>
                </a:lnTo>
                <a:lnTo>
                  <a:pt x="0" y="171745"/>
                </a:lnTo>
                <a:lnTo>
                  <a:pt x="44834" y="190424"/>
                </a:lnTo>
                <a:cubicBezTo>
                  <a:pt x="46215" y="194291"/>
                  <a:pt x="47701" y="198053"/>
                  <a:pt x="49482" y="201740"/>
                </a:cubicBezTo>
                <a:lnTo>
                  <a:pt x="31366" y="246907"/>
                </a:lnTo>
                <a:lnTo>
                  <a:pt x="58303" y="273844"/>
                </a:lnTo>
                <a:lnTo>
                  <a:pt x="103289" y="255318"/>
                </a:lnTo>
                <a:cubicBezTo>
                  <a:pt x="106899" y="257032"/>
                  <a:pt x="110585" y="258404"/>
                  <a:pt x="114376" y="259709"/>
                </a:cubicBezTo>
                <a:lnTo>
                  <a:pt x="133645" y="304800"/>
                </a:lnTo>
                <a:lnTo>
                  <a:pt x="171745" y="304800"/>
                </a:lnTo>
                <a:lnTo>
                  <a:pt x="190605" y="259480"/>
                </a:lnTo>
                <a:cubicBezTo>
                  <a:pt x="194215" y="258137"/>
                  <a:pt x="197787" y="256727"/>
                  <a:pt x="201206" y="255089"/>
                </a:cubicBezTo>
                <a:lnTo>
                  <a:pt x="246898" y="273396"/>
                </a:lnTo>
                <a:lnTo>
                  <a:pt x="273834" y="246459"/>
                </a:lnTo>
                <a:lnTo>
                  <a:pt x="255079" y="200997"/>
                </a:lnTo>
                <a:cubicBezTo>
                  <a:pt x="256680" y="197577"/>
                  <a:pt x="257985" y="194110"/>
                  <a:pt x="259251" y="190576"/>
                </a:cubicBezTo>
                <a:lnTo>
                  <a:pt x="304800" y="171155"/>
                </a:lnTo>
                <a:close/>
                <a:moveTo>
                  <a:pt x="152105" y="209550"/>
                </a:moveTo>
                <a:cubicBezTo>
                  <a:pt x="120558" y="209550"/>
                  <a:pt x="94955" y="183947"/>
                  <a:pt x="94955" y="152400"/>
                </a:cubicBezTo>
                <a:cubicBezTo>
                  <a:pt x="94955" y="120853"/>
                  <a:pt x="120558" y="95250"/>
                  <a:pt x="152105" y="95250"/>
                </a:cubicBezTo>
                <a:cubicBezTo>
                  <a:pt x="183652" y="95250"/>
                  <a:pt x="209255" y="120853"/>
                  <a:pt x="209255" y="152400"/>
                </a:cubicBezTo>
                <a:cubicBezTo>
                  <a:pt x="209255" y="183947"/>
                  <a:pt x="183652" y="209550"/>
                  <a:pt x="152105" y="209550"/>
                </a:cubicBezTo>
                <a:close/>
              </a:path>
            </a:pathLst>
          </a:custGeom>
          <a:solidFill>
            <a:srgbClr val="F9F8F7">
              <a:alpha val="100000"/>
            </a:srgbClr>
          </a:solidFill>
        </p:spPr>
      </p:sp>
      <p:sp>
        <p:nvSpPr>
          <p:cNvPr id="40" name="Freeform 40"/>
          <p:cNvSpPr/>
          <p:nvPr/>
        </p:nvSpPr>
        <p:spPr>
          <a:xfrm>
            <a:off x="10231624" y="5285219"/>
            <a:ext cx="432590" cy="464762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304800" y="171155"/>
                </a:moveTo>
                <a:lnTo>
                  <a:pt x="304800" y="133055"/>
                </a:lnTo>
                <a:lnTo>
                  <a:pt x="259261" y="114081"/>
                </a:lnTo>
                <a:cubicBezTo>
                  <a:pt x="257994" y="110509"/>
                  <a:pt x="256661" y="107051"/>
                  <a:pt x="255022" y="103661"/>
                </a:cubicBezTo>
                <a:lnTo>
                  <a:pt x="273406" y="57893"/>
                </a:lnTo>
                <a:lnTo>
                  <a:pt x="246459" y="30956"/>
                </a:lnTo>
                <a:lnTo>
                  <a:pt x="201101" y="49635"/>
                </a:lnTo>
                <a:cubicBezTo>
                  <a:pt x="197644" y="47958"/>
                  <a:pt x="194110" y="46549"/>
                  <a:pt x="190462" y="45244"/>
                </a:cubicBezTo>
                <a:lnTo>
                  <a:pt x="171155" y="0"/>
                </a:lnTo>
                <a:lnTo>
                  <a:pt x="133055" y="0"/>
                </a:lnTo>
                <a:lnTo>
                  <a:pt x="114224" y="45091"/>
                </a:lnTo>
                <a:cubicBezTo>
                  <a:pt x="110433" y="46434"/>
                  <a:pt x="106785" y="47844"/>
                  <a:pt x="103175" y="49559"/>
                </a:cubicBezTo>
                <a:lnTo>
                  <a:pt x="57893" y="31366"/>
                </a:lnTo>
                <a:lnTo>
                  <a:pt x="30956" y="58303"/>
                </a:lnTo>
                <a:lnTo>
                  <a:pt x="49416" y="103175"/>
                </a:lnTo>
                <a:cubicBezTo>
                  <a:pt x="47625" y="106861"/>
                  <a:pt x="46177" y="110614"/>
                  <a:pt x="44796" y="114491"/>
                </a:cubicBezTo>
                <a:lnTo>
                  <a:pt x="0" y="133645"/>
                </a:lnTo>
                <a:lnTo>
                  <a:pt x="0" y="171745"/>
                </a:lnTo>
                <a:lnTo>
                  <a:pt x="44834" y="190424"/>
                </a:lnTo>
                <a:cubicBezTo>
                  <a:pt x="46215" y="194291"/>
                  <a:pt x="47701" y="198053"/>
                  <a:pt x="49482" y="201740"/>
                </a:cubicBezTo>
                <a:lnTo>
                  <a:pt x="31366" y="246907"/>
                </a:lnTo>
                <a:lnTo>
                  <a:pt x="58303" y="273844"/>
                </a:lnTo>
                <a:lnTo>
                  <a:pt x="103289" y="255318"/>
                </a:lnTo>
                <a:cubicBezTo>
                  <a:pt x="106899" y="257032"/>
                  <a:pt x="110585" y="258404"/>
                  <a:pt x="114376" y="259709"/>
                </a:cubicBezTo>
                <a:lnTo>
                  <a:pt x="133645" y="304800"/>
                </a:lnTo>
                <a:lnTo>
                  <a:pt x="171745" y="304800"/>
                </a:lnTo>
                <a:lnTo>
                  <a:pt x="190605" y="259480"/>
                </a:lnTo>
                <a:cubicBezTo>
                  <a:pt x="194215" y="258137"/>
                  <a:pt x="197787" y="256727"/>
                  <a:pt x="201206" y="255089"/>
                </a:cubicBezTo>
                <a:lnTo>
                  <a:pt x="246898" y="273396"/>
                </a:lnTo>
                <a:lnTo>
                  <a:pt x="273834" y="246459"/>
                </a:lnTo>
                <a:lnTo>
                  <a:pt x="255079" y="200997"/>
                </a:lnTo>
                <a:cubicBezTo>
                  <a:pt x="256680" y="197577"/>
                  <a:pt x="257985" y="194110"/>
                  <a:pt x="259251" y="190576"/>
                </a:cubicBezTo>
                <a:lnTo>
                  <a:pt x="304800" y="171155"/>
                </a:lnTo>
                <a:close/>
                <a:moveTo>
                  <a:pt x="152105" y="209550"/>
                </a:moveTo>
                <a:cubicBezTo>
                  <a:pt x="120558" y="209550"/>
                  <a:pt x="94955" y="183947"/>
                  <a:pt x="94955" y="152400"/>
                </a:cubicBezTo>
                <a:cubicBezTo>
                  <a:pt x="94955" y="120853"/>
                  <a:pt x="120558" y="95250"/>
                  <a:pt x="152105" y="95250"/>
                </a:cubicBezTo>
                <a:cubicBezTo>
                  <a:pt x="183652" y="95250"/>
                  <a:pt x="209255" y="120853"/>
                  <a:pt x="209255" y="152400"/>
                </a:cubicBezTo>
                <a:cubicBezTo>
                  <a:pt x="209255" y="183947"/>
                  <a:pt x="183652" y="209550"/>
                  <a:pt x="152105" y="209550"/>
                </a:cubicBezTo>
                <a:close/>
              </a:path>
            </a:pathLst>
          </a:custGeom>
          <a:solidFill>
            <a:srgbClr val="F9F8F7">
              <a:alpha val="100000"/>
            </a:srgbClr>
          </a:solidFill>
        </p:spPr>
      </p:sp>
      <p:sp>
        <p:nvSpPr>
          <p:cNvPr id="41" name="Freeform 41"/>
          <p:cNvSpPr/>
          <p:nvPr/>
        </p:nvSpPr>
        <p:spPr>
          <a:xfrm>
            <a:off x="10259139" y="1911150"/>
            <a:ext cx="432590" cy="464762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304800" y="171155"/>
                </a:moveTo>
                <a:lnTo>
                  <a:pt x="304800" y="133055"/>
                </a:lnTo>
                <a:lnTo>
                  <a:pt x="259261" y="114081"/>
                </a:lnTo>
                <a:cubicBezTo>
                  <a:pt x="257994" y="110509"/>
                  <a:pt x="256661" y="107051"/>
                  <a:pt x="255022" y="103661"/>
                </a:cubicBezTo>
                <a:lnTo>
                  <a:pt x="273406" y="57893"/>
                </a:lnTo>
                <a:lnTo>
                  <a:pt x="246459" y="30956"/>
                </a:lnTo>
                <a:lnTo>
                  <a:pt x="201101" y="49635"/>
                </a:lnTo>
                <a:cubicBezTo>
                  <a:pt x="197644" y="47958"/>
                  <a:pt x="194110" y="46549"/>
                  <a:pt x="190462" y="45244"/>
                </a:cubicBezTo>
                <a:lnTo>
                  <a:pt x="171155" y="0"/>
                </a:lnTo>
                <a:lnTo>
                  <a:pt x="133055" y="0"/>
                </a:lnTo>
                <a:lnTo>
                  <a:pt x="114224" y="45091"/>
                </a:lnTo>
                <a:cubicBezTo>
                  <a:pt x="110433" y="46434"/>
                  <a:pt x="106785" y="47844"/>
                  <a:pt x="103175" y="49559"/>
                </a:cubicBezTo>
                <a:lnTo>
                  <a:pt x="57893" y="31366"/>
                </a:lnTo>
                <a:lnTo>
                  <a:pt x="30956" y="58303"/>
                </a:lnTo>
                <a:lnTo>
                  <a:pt x="49416" y="103175"/>
                </a:lnTo>
                <a:cubicBezTo>
                  <a:pt x="47625" y="106861"/>
                  <a:pt x="46177" y="110614"/>
                  <a:pt x="44796" y="114491"/>
                </a:cubicBezTo>
                <a:lnTo>
                  <a:pt x="0" y="133645"/>
                </a:lnTo>
                <a:lnTo>
                  <a:pt x="0" y="171745"/>
                </a:lnTo>
                <a:lnTo>
                  <a:pt x="44834" y="190424"/>
                </a:lnTo>
                <a:cubicBezTo>
                  <a:pt x="46215" y="194291"/>
                  <a:pt x="47701" y="198053"/>
                  <a:pt x="49482" y="201740"/>
                </a:cubicBezTo>
                <a:lnTo>
                  <a:pt x="31366" y="246907"/>
                </a:lnTo>
                <a:lnTo>
                  <a:pt x="58303" y="273844"/>
                </a:lnTo>
                <a:lnTo>
                  <a:pt x="103289" y="255318"/>
                </a:lnTo>
                <a:cubicBezTo>
                  <a:pt x="106899" y="257032"/>
                  <a:pt x="110585" y="258404"/>
                  <a:pt x="114376" y="259709"/>
                </a:cubicBezTo>
                <a:lnTo>
                  <a:pt x="133645" y="304800"/>
                </a:lnTo>
                <a:lnTo>
                  <a:pt x="171745" y="304800"/>
                </a:lnTo>
                <a:lnTo>
                  <a:pt x="190605" y="259480"/>
                </a:lnTo>
                <a:cubicBezTo>
                  <a:pt x="194215" y="258137"/>
                  <a:pt x="197787" y="256727"/>
                  <a:pt x="201206" y="255089"/>
                </a:cubicBezTo>
                <a:lnTo>
                  <a:pt x="246898" y="273396"/>
                </a:lnTo>
                <a:lnTo>
                  <a:pt x="273834" y="246459"/>
                </a:lnTo>
                <a:lnTo>
                  <a:pt x="255079" y="200997"/>
                </a:lnTo>
                <a:cubicBezTo>
                  <a:pt x="256680" y="197577"/>
                  <a:pt x="257985" y="194110"/>
                  <a:pt x="259251" y="190576"/>
                </a:cubicBezTo>
                <a:lnTo>
                  <a:pt x="304800" y="171155"/>
                </a:lnTo>
                <a:close/>
                <a:moveTo>
                  <a:pt x="152105" y="209550"/>
                </a:moveTo>
                <a:cubicBezTo>
                  <a:pt x="120558" y="209550"/>
                  <a:pt x="94955" y="183947"/>
                  <a:pt x="94955" y="152400"/>
                </a:cubicBezTo>
                <a:cubicBezTo>
                  <a:pt x="94955" y="120853"/>
                  <a:pt x="120558" y="95250"/>
                  <a:pt x="152105" y="95250"/>
                </a:cubicBezTo>
                <a:cubicBezTo>
                  <a:pt x="183652" y="95250"/>
                  <a:pt x="209255" y="120853"/>
                  <a:pt x="209255" y="152400"/>
                </a:cubicBezTo>
                <a:cubicBezTo>
                  <a:pt x="209255" y="183947"/>
                  <a:pt x="183652" y="209550"/>
                  <a:pt x="152105" y="209550"/>
                </a:cubicBezTo>
                <a:close/>
              </a:path>
            </a:pathLst>
          </a:custGeom>
          <a:solidFill>
            <a:srgbClr val="F9F8F7">
              <a:alpha val="100000"/>
            </a:srgbClr>
          </a:solidFill>
        </p:spPr>
      </p:sp>
      <p:sp>
        <p:nvSpPr>
          <p:cNvPr id="42" name="TextBox 42"/>
          <p:cNvSpPr txBox="1"/>
          <p:nvPr/>
        </p:nvSpPr>
        <p:spPr>
          <a:xfrm flipH="1">
            <a:off x="4968196" y="6123130"/>
            <a:ext cx="2238375" cy="2381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550">
                <a:solidFill>
                  <a:schemeClr val="accent3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方案生成</a:t>
            </a:r>
            <a:endParaRPr lang="en-US" sz="1550">
              <a:solidFill>
                <a:schemeClr val="accent3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0005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88" y="0"/>
            <a:ext cx="12189023" cy="6858000"/>
          </a:xfrm>
          <a:prstGeom prst="rect">
            <a:avLst/>
          </a:prstGeom>
        </p:spPr>
      </p:pic>
      <p:sp>
        <p:nvSpPr>
          <p:cNvPr id="900006" name="TextBox 3"/>
          <p:cNvSpPr txBox="1"/>
          <p:nvPr/>
        </p:nvSpPr>
        <p:spPr>
          <a:xfrm>
            <a:off x="4083476" y="1982489"/>
            <a:ext cx="2558623" cy="1132233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110000"/>
              </a:lnSpc>
            </a:pPr>
            <a:r>
              <a:rPr lang="en-US" sz="5700">
                <a:solidFill>
                  <a:srgbClr val="4381DD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Part.</a:t>
            </a:r>
            <a:endParaRPr lang="en-US" sz="5700">
              <a:solidFill>
                <a:srgbClr val="4381DD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900007" name="TextBox 4"/>
          <p:cNvSpPr txBox="1"/>
          <p:nvPr/>
        </p:nvSpPr>
        <p:spPr>
          <a:xfrm>
            <a:off x="6315053" y="1982489"/>
            <a:ext cx="1622446" cy="1132233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110000"/>
              </a:lnSpc>
            </a:pPr>
            <a:r>
              <a:rPr lang="en-US" sz="5700">
                <a:solidFill>
                  <a:srgbClr val="4381DD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06</a:t>
            </a:r>
            <a:endParaRPr lang="en-US" sz="5700">
              <a:solidFill>
                <a:srgbClr val="4381DD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900008" name="TextBox 5"/>
          <p:cNvSpPr txBox="1"/>
          <p:nvPr/>
        </p:nvSpPr>
        <p:spPr>
          <a:xfrm>
            <a:off x="2908300" y="3146379"/>
            <a:ext cx="6375400" cy="12689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>
                <a:solidFill>
                  <a:srgbClr val="000000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高级设计与应用拓展</a:t>
            </a:r>
            <a:endParaRPr lang="en-US" sz="3600">
              <a:solidFill>
                <a:srgbClr val="000000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69165" y="4391695"/>
            <a:ext cx="11459846" cy="1385974"/>
          </a:xfrm>
          <a:prstGeom prst="trapezoid">
            <a:avLst>
              <a:gd name="adj" fmla="val 66630"/>
            </a:avLst>
          </a:prstGeom>
          <a:gradFill>
            <a:gsLst>
              <a:gs pos="0">
                <a:schemeClr val="accent3">
                  <a:alpha val="0"/>
                </a:schemeClr>
              </a:gs>
              <a:gs pos="50000">
                <a:schemeClr val="accent3">
                  <a:alpha val="30154"/>
                </a:schemeClr>
              </a:gs>
              <a:gs pos="100000">
                <a:schemeClr val="accent3">
                  <a:alpha val="49908"/>
                </a:schemeClr>
              </a:gs>
            </a:gsLst>
            <a:lin ang="5400000"/>
          </a:gradFill>
        </p:spPr>
      </p:sp>
      <p:sp>
        <p:nvSpPr>
          <p:cNvPr id="3" name="AutoShape 3"/>
          <p:cNvSpPr/>
          <p:nvPr/>
        </p:nvSpPr>
        <p:spPr>
          <a:xfrm flipH="1">
            <a:off x="7984646" y="1345311"/>
            <a:ext cx="3313081" cy="1899761"/>
          </a:xfrm>
          <a:prstGeom prst="roundRect">
            <a:avLst>
              <a:gd name="adj" fmla="val 0"/>
            </a:avLst>
          </a:prstGeom>
          <a:solidFill>
            <a:schemeClr val="lt2">
              <a:alpha val="100000"/>
            </a:schemeClr>
          </a:solidFill>
          <a:ln w="1143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4" name="AutoShape 4"/>
          <p:cNvSpPr/>
          <p:nvPr/>
        </p:nvSpPr>
        <p:spPr>
          <a:xfrm>
            <a:off x="914400" y="3469481"/>
            <a:ext cx="3313081" cy="1899761"/>
          </a:xfrm>
          <a:prstGeom prst="roundRect">
            <a:avLst>
              <a:gd name="adj" fmla="val 0"/>
            </a:avLst>
          </a:prstGeom>
          <a:solidFill>
            <a:schemeClr val="lt2">
              <a:alpha val="100000"/>
            </a:schemeClr>
          </a:solidFill>
          <a:ln w="1143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5" name="AutoShape 5"/>
          <p:cNvSpPr/>
          <p:nvPr/>
        </p:nvSpPr>
        <p:spPr>
          <a:xfrm>
            <a:off x="4439507" y="3469481"/>
            <a:ext cx="3313081" cy="1899761"/>
          </a:xfrm>
          <a:prstGeom prst="roundRect">
            <a:avLst>
              <a:gd name="adj" fmla="val 0"/>
            </a:avLst>
          </a:prstGeom>
          <a:solidFill>
            <a:schemeClr val="lt2">
              <a:alpha val="100000"/>
            </a:schemeClr>
          </a:solidFill>
          <a:ln w="1143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6" name="AutoShape 6"/>
          <p:cNvSpPr/>
          <p:nvPr/>
        </p:nvSpPr>
        <p:spPr>
          <a:xfrm>
            <a:off x="4439507" y="1345311"/>
            <a:ext cx="3313081" cy="1899761"/>
          </a:xfrm>
          <a:prstGeom prst="roundRect">
            <a:avLst>
              <a:gd name="adj" fmla="val 0"/>
            </a:avLst>
          </a:prstGeom>
          <a:solidFill>
            <a:schemeClr val="lt2">
              <a:alpha val="100000"/>
            </a:schemeClr>
          </a:solidFill>
          <a:ln w="1143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7" name="AutoShape 7"/>
          <p:cNvSpPr/>
          <p:nvPr/>
        </p:nvSpPr>
        <p:spPr>
          <a:xfrm>
            <a:off x="914400" y="1345311"/>
            <a:ext cx="3313081" cy="1899761"/>
          </a:xfrm>
          <a:prstGeom prst="roundRect">
            <a:avLst>
              <a:gd name="adj" fmla="val 0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8" name="AutoShape 8"/>
          <p:cNvSpPr/>
          <p:nvPr/>
        </p:nvSpPr>
        <p:spPr>
          <a:xfrm>
            <a:off x="369165" y="5777687"/>
            <a:ext cx="11459846" cy="705447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9" name="TextBox 9"/>
          <p:cNvSpPr txBox="1"/>
          <p:nvPr/>
        </p:nvSpPr>
        <p:spPr>
          <a:xfrm flipH="1">
            <a:off x="1213584" y="2238992"/>
            <a:ext cx="2762250" cy="2476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5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模型构建</a:t>
            </a:r>
            <a:endParaRPr lang="en-US" sz="15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 flipH="1">
            <a:off x="1213584" y="2534112"/>
            <a:ext cx="2762250" cy="5143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sz="9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建立二阶多项式模型，通过中心复合设计获取响应面数据，分析因子交互作用与非线性响应特征。</a:t>
            </a:r>
            <a:endParaRPr lang="en-US" sz="9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3210377" y="1438690"/>
            <a:ext cx="976549" cy="861774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noAutofit/>
          </a:bodyPr>
          <a:lstStyle/>
          <a:p>
            <a:pPr algn="l">
              <a:defRPr/>
            </a:pPr>
            <a:r>
              <a:rPr lang="en-US" sz="50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1100"/>
          </a:p>
        </p:txBody>
      </p:sp>
      <p:sp>
        <p:nvSpPr>
          <p:cNvPr id="12" name="TextBox 12"/>
          <p:cNvSpPr txBox="1"/>
          <p:nvPr/>
        </p:nvSpPr>
        <p:spPr>
          <a:xfrm flipH="1">
            <a:off x="8275865" y="2238992"/>
            <a:ext cx="2762250" cy="2476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5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稳健设计</a:t>
            </a:r>
            <a:endParaRPr lang="en-US" sz="15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 flipH="1">
            <a:off x="8275865" y="2534112"/>
            <a:ext cx="2762250" cy="5143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sz="9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引入噪声因子进行稳健性优化，通过双响应面法平衡均值与方差，提升工艺抗干扰能力。</a:t>
            </a:r>
            <a:endParaRPr lang="en-US" sz="9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10106403" y="1438690"/>
            <a:ext cx="1053494" cy="861774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noAutofit/>
          </a:bodyPr>
          <a:lstStyle/>
          <a:p>
            <a:pPr algn="l">
              <a:defRPr/>
            </a:pPr>
            <a:r>
              <a:rPr lang="en-US" sz="50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1100"/>
          </a:p>
        </p:txBody>
      </p:sp>
      <p:sp>
        <p:nvSpPr>
          <p:cNvPr id="15" name="TextBox 15"/>
          <p:cNvSpPr txBox="1"/>
          <p:nvPr/>
        </p:nvSpPr>
        <p:spPr>
          <a:xfrm flipH="1">
            <a:off x="4754453" y="2238992"/>
            <a:ext cx="2762250" cy="2476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5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参数调优</a:t>
            </a:r>
            <a:endParaRPr lang="en-US" sz="15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 flipH="1">
            <a:off x="4754453" y="2534112"/>
            <a:ext cx="2762250" cy="5429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sz="9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采用最速上升法确定优化方向，结合置信区间分析调整因子水平，实现响应值的精准调控。</a:t>
            </a:r>
            <a:endParaRPr lang="en-US" sz="9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6584991" y="1438690"/>
            <a:ext cx="1053494" cy="861774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noAutofit/>
          </a:bodyPr>
          <a:lstStyle/>
          <a:p>
            <a:pPr algn="l">
              <a:defRPr/>
            </a:pPr>
            <a:r>
              <a:rPr lang="en-US" sz="50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1100"/>
          </a:p>
        </p:txBody>
      </p:sp>
      <p:sp>
        <p:nvSpPr>
          <p:cNvPr id="18" name="TextBox 18"/>
          <p:cNvSpPr txBox="1"/>
          <p:nvPr/>
        </p:nvSpPr>
        <p:spPr>
          <a:xfrm flipH="1">
            <a:off x="1213584" y="4359621"/>
            <a:ext cx="2762250" cy="2476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5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曲面分析</a:t>
            </a:r>
            <a:endParaRPr lang="en-US" sz="15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 flipH="1">
            <a:off x="1213584" y="4654741"/>
            <a:ext cx="2762250" cy="5143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sz="9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运用等高线图与三维响应曲面可视化分析极值点，识别最优操作区域与敏感因子区间。</a:t>
            </a:r>
            <a:endParaRPr lang="en-US" sz="9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3044122" y="3559319"/>
            <a:ext cx="1053494" cy="861774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noAutofit/>
          </a:bodyPr>
          <a:lstStyle/>
          <a:p>
            <a:pPr algn="l">
              <a:defRPr/>
            </a:pPr>
            <a:r>
              <a:rPr lang="en-US" sz="50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 flipH="1">
            <a:off x="7988536" y="3468598"/>
            <a:ext cx="3297830" cy="1877922"/>
          </a:xfrm>
          <a:prstGeom prst="roundRect">
            <a:avLst>
              <a:gd name="adj" fmla="val 0"/>
            </a:avLst>
          </a:prstGeom>
          <a:solidFill>
            <a:schemeClr val="lt2">
              <a:alpha val="100000"/>
            </a:schemeClr>
          </a:solidFill>
          <a:ln w="1143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22" name="TextBox 22"/>
          <p:cNvSpPr txBox="1"/>
          <p:nvPr/>
        </p:nvSpPr>
        <p:spPr>
          <a:xfrm flipH="1">
            <a:off x="8275864" y="4359621"/>
            <a:ext cx="2762251" cy="2476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5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验证实验</a:t>
            </a:r>
            <a:endParaRPr lang="en-US" sz="15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 flipH="1">
            <a:off x="8275865" y="4654741"/>
            <a:ext cx="2762250" cy="6858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sz="9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通过重复试验验证优化结果稳定性，计算预测区间确认模型可靠性，完成闭环优化流程。</a:t>
            </a:r>
            <a:endParaRPr lang="en-US" sz="9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AutoShape 24"/>
          <p:cNvSpPr/>
          <p:nvPr/>
        </p:nvSpPr>
        <p:spPr>
          <a:xfrm>
            <a:off x="10106403" y="3559319"/>
            <a:ext cx="1053494" cy="861774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noAutofit/>
          </a:bodyPr>
          <a:lstStyle/>
          <a:p>
            <a:pPr algn="l">
              <a:defRPr/>
            </a:pPr>
            <a:r>
              <a:rPr lang="en-US" sz="50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06</a:t>
            </a:r>
            <a:endParaRPr lang="en-US" sz="1100"/>
          </a:p>
        </p:txBody>
      </p:sp>
      <p:sp>
        <p:nvSpPr>
          <p:cNvPr id="25" name="TextBox 25"/>
          <p:cNvSpPr txBox="1"/>
          <p:nvPr/>
        </p:nvSpPr>
        <p:spPr>
          <a:xfrm flipH="1">
            <a:off x="4754453" y="4359621"/>
            <a:ext cx="2762250" cy="2476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15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多目标优化</a:t>
            </a:r>
            <a:endParaRPr lang="en-US" sz="15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6" name="TextBox 26"/>
          <p:cNvSpPr txBox="1"/>
          <p:nvPr/>
        </p:nvSpPr>
        <p:spPr>
          <a:xfrm flipH="1">
            <a:off x="4754453" y="4654741"/>
            <a:ext cx="2762250" cy="5143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sz="9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基于满意度函数法整合多个响应指标，构建帕累托前沿，实现多目标协同优化决策。</a:t>
            </a:r>
            <a:endParaRPr lang="en-US" sz="9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7" name="AutoShape 27"/>
          <p:cNvSpPr/>
          <p:nvPr/>
        </p:nvSpPr>
        <p:spPr>
          <a:xfrm>
            <a:off x="6584991" y="3559319"/>
            <a:ext cx="1053494" cy="861774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noAutofit/>
          </a:bodyPr>
          <a:lstStyle/>
          <a:p>
            <a:pPr algn="l">
              <a:defRPr/>
            </a:pPr>
            <a:r>
              <a:rPr lang="en-US" sz="50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05</a:t>
            </a:r>
            <a:endParaRPr lang="en-US" sz="1100"/>
          </a:p>
        </p:txBody>
      </p:sp>
      <p:sp>
        <p:nvSpPr>
          <p:cNvPr id="28" name="TextBox 28"/>
          <p:cNvSpPr txBox="1"/>
          <p:nvPr/>
        </p:nvSpPr>
        <p:spPr>
          <a:xfrm>
            <a:off x="3118263" y="5965973"/>
            <a:ext cx="5897880" cy="405765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深度优化响应面，实现工艺参数的全局最优解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9" name="Freeform 29"/>
          <p:cNvSpPr/>
          <p:nvPr/>
        </p:nvSpPr>
        <p:spPr>
          <a:xfrm>
            <a:off x="4852080" y="1678568"/>
            <a:ext cx="269476" cy="269476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274320" y="243840"/>
                </a:moveTo>
                <a:lnTo>
                  <a:pt x="304800" y="243840"/>
                </a:lnTo>
                <a:lnTo>
                  <a:pt x="304800" y="259080"/>
                </a:lnTo>
                <a:cubicBezTo>
                  <a:pt x="304800" y="267500"/>
                  <a:pt x="297980" y="274320"/>
                  <a:pt x="289560" y="274320"/>
                </a:cubicBezTo>
                <a:lnTo>
                  <a:pt x="289560" y="274320"/>
                </a:lnTo>
                <a:lnTo>
                  <a:pt x="15240" y="274320"/>
                </a:lnTo>
                <a:cubicBezTo>
                  <a:pt x="6820" y="274320"/>
                  <a:pt x="0" y="267500"/>
                  <a:pt x="0" y="259080"/>
                </a:cubicBezTo>
                <a:lnTo>
                  <a:pt x="0" y="259080"/>
                </a:lnTo>
                <a:lnTo>
                  <a:pt x="0" y="243840"/>
                </a:lnTo>
                <a:lnTo>
                  <a:pt x="30480" y="243840"/>
                </a:lnTo>
                <a:lnTo>
                  <a:pt x="30480" y="60960"/>
                </a:lnTo>
                <a:cubicBezTo>
                  <a:pt x="30480" y="44196"/>
                  <a:pt x="44196" y="30480"/>
                  <a:pt x="60960" y="30480"/>
                </a:cubicBezTo>
                <a:lnTo>
                  <a:pt x="243840" y="30480"/>
                </a:lnTo>
                <a:cubicBezTo>
                  <a:pt x="260671" y="30480"/>
                  <a:pt x="274320" y="44129"/>
                  <a:pt x="274320" y="60960"/>
                </a:cubicBezTo>
                <a:lnTo>
                  <a:pt x="274320" y="60960"/>
                </a:lnTo>
                <a:lnTo>
                  <a:pt x="274320" y="243840"/>
                </a:lnTo>
                <a:close/>
                <a:moveTo>
                  <a:pt x="60960" y="60960"/>
                </a:moveTo>
                <a:lnTo>
                  <a:pt x="60960" y="198120"/>
                </a:lnTo>
                <a:lnTo>
                  <a:pt x="243840" y="198120"/>
                </a:lnTo>
                <a:lnTo>
                  <a:pt x="243840" y="60960"/>
                </a:lnTo>
                <a:lnTo>
                  <a:pt x="60960" y="60960"/>
                </a:lnTo>
                <a:close/>
                <a:moveTo>
                  <a:pt x="121920" y="228600"/>
                </a:moveTo>
                <a:lnTo>
                  <a:pt x="121920" y="243840"/>
                </a:lnTo>
                <a:lnTo>
                  <a:pt x="182880" y="243840"/>
                </a:lnTo>
                <a:lnTo>
                  <a:pt x="182880" y="228600"/>
                </a:lnTo>
                <a:lnTo>
                  <a:pt x="121920" y="2286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30" name="AutoShape 30"/>
          <p:cNvSpPr/>
          <p:nvPr/>
        </p:nvSpPr>
        <p:spPr>
          <a:xfrm>
            <a:off x="914400" y="1268444"/>
            <a:ext cx="3394043" cy="76867"/>
          </a:xfrm>
          <a:prstGeom prst="parallelogram">
            <a:avLst>
              <a:gd name="adj" fmla="val 98201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31" name="AutoShape 31"/>
          <p:cNvSpPr/>
          <p:nvPr/>
        </p:nvSpPr>
        <p:spPr>
          <a:xfrm rot="16200000" flipH="1">
            <a:off x="3207544" y="2218944"/>
            <a:ext cx="2120837" cy="75533"/>
          </a:xfrm>
          <a:prstGeom prst="parallelogram">
            <a:avLst>
              <a:gd name="adj" fmla="val 98201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32" name="AutoShape 32"/>
          <p:cNvSpPr/>
          <p:nvPr/>
        </p:nvSpPr>
        <p:spPr>
          <a:xfrm>
            <a:off x="4439507" y="1268444"/>
            <a:ext cx="3313081" cy="93059"/>
          </a:xfrm>
          <a:prstGeom prst="trapezoid">
            <a:avLst>
              <a:gd name="adj" fmla="val 63361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33" name="AutoShape 33"/>
          <p:cNvSpPr/>
          <p:nvPr/>
        </p:nvSpPr>
        <p:spPr>
          <a:xfrm>
            <a:off x="1208861" y="1540920"/>
            <a:ext cx="571500" cy="57150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4" name="Freeform 34"/>
          <p:cNvSpPr/>
          <p:nvPr/>
        </p:nvSpPr>
        <p:spPr>
          <a:xfrm>
            <a:off x="1322275" y="1646618"/>
            <a:ext cx="317938" cy="314325"/>
          </a:xfrm>
          <a:custGeom>
            <a:avLst/>
            <a:gdLst/>
            <a:ahLst/>
            <a:cxnLst/>
            <a:rect l="l" t="t" r="r" b="b"/>
            <a:pathLst>
              <a:path w="323850" h="304800">
                <a:moveTo>
                  <a:pt x="265490" y="266700"/>
                </a:moveTo>
                <a:cubicBezTo>
                  <a:pt x="265490" y="266700"/>
                  <a:pt x="318068" y="266757"/>
                  <a:pt x="325450" y="215313"/>
                </a:cubicBezTo>
                <a:cubicBezTo>
                  <a:pt x="328965" y="159058"/>
                  <a:pt x="274625" y="147971"/>
                  <a:pt x="274625" y="147971"/>
                </a:cubicBezTo>
                <a:cubicBezTo>
                  <a:pt x="274625" y="147971"/>
                  <a:pt x="280807" y="64694"/>
                  <a:pt x="204511" y="55197"/>
                </a:cubicBezTo>
                <a:cubicBezTo>
                  <a:pt x="139122" y="48520"/>
                  <a:pt x="119224" y="109290"/>
                  <a:pt x="119224" y="109290"/>
                </a:cubicBezTo>
                <a:cubicBezTo>
                  <a:pt x="119224" y="109290"/>
                  <a:pt x="99527" y="90354"/>
                  <a:pt x="72809" y="105823"/>
                </a:cubicBezTo>
                <a:cubicBezTo>
                  <a:pt x="48892" y="120587"/>
                  <a:pt x="53121" y="147618"/>
                  <a:pt x="53121" y="147618"/>
                </a:cubicBezTo>
                <a:cubicBezTo>
                  <a:pt x="53121" y="147618"/>
                  <a:pt x="0" y="157944"/>
                  <a:pt x="0" y="212084"/>
                </a:cubicBezTo>
                <a:cubicBezTo>
                  <a:pt x="1191" y="266157"/>
                  <a:pt x="57693" y="266700"/>
                  <a:pt x="57693" y="266662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35" name="AutoShape 35"/>
          <p:cNvSpPr/>
          <p:nvPr/>
        </p:nvSpPr>
        <p:spPr>
          <a:xfrm>
            <a:off x="4791285" y="1543279"/>
            <a:ext cx="571500" cy="57150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6" name="Freeform 36"/>
          <p:cNvSpPr/>
          <p:nvPr/>
        </p:nvSpPr>
        <p:spPr>
          <a:xfrm>
            <a:off x="4914224" y="1648977"/>
            <a:ext cx="317938" cy="314325"/>
          </a:xfrm>
          <a:custGeom>
            <a:avLst/>
            <a:gdLst/>
            <a:ahLst/>
            <a:cxnLst/>
            <a:rect l="l" t="t" r="r" b="b"/>
            <a:pathLst>
              <a:path w="323850" h="304800">
                <a:moveTo>
                  <a:pt x="265490" y="266700"/>
                </a:moveTo>
                <a:cubicBezTo>
                  <a:pt x="265490" y="266700"/>
                  <a:pt x="318068" y="266757"/>
                  <a:pt x="325450" y="215313"/>
                </a:cubicBezTo>
                <a:cubicBezTo>
                  <a:pt x="328965" y="159058"/>
                  <a:pt x="274625" y="147971"/>
                  <a:pt x="274625" y="147971"/>
                </a:cubicBezTo>
                <a:cubicBezTo>
                  <a:pt x="274625" y="147971"/>
                  <a:pt x="280807" y="64694"/>
                  <a:pt x="204511" y="55197"/>
                </a:cubicBezTo>
                <a:cubicBezTo>
                  <a:pt x="139122" y="48520"/>
                  <a:pt x="119224" y="109290"/>
                  <a:pt x="119224" y="109290"/>
                </a:cubicBezTo>
                <a:cubicBezTo>
                  <a:pt x="119224" y="109290"/>
                  <a:pt x="99527" y="90354"/>
                  <a:pt x="72809" y="105823"/>
                </a:cubicBezTo>
                <a:cubicBezTo>
                  <a:pt x="48892" y="120587"/>
                  <a:pt x="53121" y="147618"/>
                  <a:pt x="53121" y="147618"/>
                </a:cubicBezTo>
                <a:cubicBezTo>
                  <a:pt x="53121" y="147618"/>
                  <a:pt x="0" y="157944"/>
                  <a:pt x="0" y="212084"/>
                </a:cubicBezTo>
                <a:cubicBezTo>
                  <a:pt x="1191" y="266157"/>
                  <a:pt x="57693" y="266700"/>
                  <a:pt x="57693" y="266662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37" name="AutoShape 37"/>
          <p:cNvSpPr/>
          <p:nvPr/>
        </p:nvSpPr>
        <p:spPr>
          <a:xfrm flipH="1">
            <a:off x="7903684" y="1268444"/>
            <a:ext cx="3394043" cy="76867"/>
          </a:xfrm>
          <a:prstGeom prst="parallelogram">
            <a:avLst>
              <a:gd name="adj" fmla="val 98201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38" name="AutoShape 38"/>
          <p:cNvSpPr/>
          <p:nvPr/>
        </p:nvSpPr>
        <p:spPr>
          <a:xfrm rot="5400000">
            <a:off x="6883747" y="2218944"/>
            <a:ext cx="2120837" cy="75533"/>
          </a:xfrm>
          <a:prstGeom prst="parallelogram">
            <a:avLst>
              <a:gd name="adj" fmla="val 98201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39" name="AutoShape 39"/>
          <p:cNvSpPr/>
          <p:nvPr/>
        </p:nvSpPr>
        <p:spPr>
          <a:xfrm>
            <a:off x="4439507" y="3392614"/>
            <a:ext cx="3313081" cy="93059"/>
          </a:xfrm>
          <a:prstGeom prst="trapezoid">
            <a:avLst>
              <a:gd name="adj" fmla="val 63361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40" name="AutoShape 40"/>
          <p:cNvSpPr/>
          <p:nvPr/>
        </p:nvSpPr>
        <p:spPr>
          <a:xfrm>
            <a:off x="914400" y="3392614"/>
            <a:ext cx="3394043" cy="76867"/>
          </a:xfrm>
          <a:prstGeom prst="parallelogram">
            <a:avLst>
              <a:gd name="adj" fmla="val 98201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41" name="AutoShape 41"/>
          <p:cNvSpPr/>
          <p:nvPr/>
        </p:nvSpPr>
        <p:spPr>
          <a:xfrm rot="16200000" flipH="1">
            <a:off x="3207544" y="4343114"/>
            <a:ext cx="2120837" cy="75533"/>
          </a:xfrm>
          <a:prstGeom prst="parallelogram">
            <a:avLst>
              <a:gd name="adj" fmla="val 98201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42" name="AutoShape 42"/>
          <p:cNvSpPr/>
          <p:nvPr/>
        </p:nvSpPr>
        <p:spPr>
          <a:xfrm>
            <a:off x="8279485" y="1502811"/>
            <a:ext cx="571500" cy="57150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43" name="Freeform 43"/>
          <p:cNvSpPr/>
          <p:nvPr/>
        </p:nvSpPr>
        <p:spPr>
          <a:xfrm>
            <a:off x="8402424" y="1608509"/>
            <a:ext cx="317938" cy="314325"/>
          </a:xfrm>
          <a:custGeom>
            <a:avLst/>
            <a:gdLst/>
            <a:ahLst/>
            <a:cxnLst/>
            <a:rect l="l" t="t" r="r" b="b"/>
            <a:pathLst>
              <a:path w="323850" h="304800">
                <a:moveTo>
                  <a:pt x="265490" y="266700"/>
                </a:moveTo>
                <a:cubicBezTo>
                  <a:pt x="265490" y="266700"/>
                  <a:pt x="318068" y="266757"/>
                  <a:pt x="325450" y="215313"/>
                </a:cubicBezTo>
                <a:cubicBezTo>
                  <a:pt x="328965" y="159058"/>
                  <a:pt x="274625" y="147971"/>
                  <a:pt x="274625" y="147971"/>
                </a:cubicBezTo>
                <a:cubicBezTo>
                  <a:pt x="274625" y="147971"/>
                  <a:pt x="280807" y="64694"/>
                  <a:pt x="204511" y="55197"/>
                </a:cubicBezTo>
                <a:cubicBezTo>
                  <a:pt x="139122" y="48520"/>
                  <a:pt x="119224" y="109290"/>
                  <a:pt x="119224" y="109290"/>
                </a:cubicBezTo>
                <a:cubicBezTo>
                  <a:pt x="119224" y="109290"/>
                  <a:pt x="99527" y="90354"/>
                  <a:pt x="72809" y="105823"/>
                </a:cubicBezTo>
                <a:cubicBezTo>
                  <a:pt x="48892" y="120587"/>
                  <a:pt x="53121" y="147618"/>
                  <a:pt x="53121" y="147618"/>
                </a:cubicBezTo>
                <a:cubicBezTo>
                  <a:pt x="53121" y="147618"/>
                  <a:pt x="0" y="157944"/>
                  <a:pt x="0" y="212084"/>
                </a:cubicBezTo>
                <a:cubicBezTo>
                  <a:pt x="1191" y="266157"/>
                  <a:pt x="57693" y="266700"/>
                  <a:pt x="57693" y="266662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44" name="AutoShape 44"/>
          <p:cNvSpPr/>
          <p:nvPr/>
        </p:nvSpPr>
        <p:spPr>
          <a:xfrm>
            <a:off x="8279485" y="3659219"/>
            <a:ext cx="571500" cy="57150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45" name="Freeform 45"/>
          <p:cNvSpPr/>
          <p:nvPr/>
        </p:nvSpPr>
        <p:spPr>
          <a:xfrm>
            <a:off x="8402424" y="3764917"/>
            <a:ext cx="317938" cy="314325"/>
          </a:xfrm>
          <a:custGeom>
            <a:avLst/>
            <a:gdLst/>
            <a:ahLst/>
            <a:cxnLst/>
            <a:rect l="l" t="t" r="r" b="b"/>
            <a:pathLst>
              <a:path w="323850" h="304800">
                <a:moveTo>
                  <a:pt x="265490" y="266700"/>
                </a:moveTo>
                <a:cubicBezTo>
                  <a:pt x="265490" y="266700"/>
                  <a:pt x="318068" y="266757"/>
                  <a:pt x="325450" y="215313"/>
                </a:cubicBezTo>
                <a:cubicBezTo>
                  <a:pt x="328965" y="159058"/>
                  <a:pt x="274625" y="147971"/>
                  <a:pt x="274625" y="147971"/>
                </a:cubicBezTo>
                <a:cubicBezTo>
                  <a:pt x="274625" y="147971"/>
                  <a:pt x="280807" y="64694"/>
                  <a:pt x="204511" y="55197"/>
                </a:cubicBezTo>
                <a:cubicBezTo>
                  <a:pt x="139122" y="48520"/>
                  <a:pt x="119224" y="109290"/>
                  <a:pt x="119224" y="109290"/>
                </a:cubicBezTo>
                <a:cubicBezTo>
                  <a:pt x="119224" y="109290"/>
                  <a:pt x="99527" y="90354"/>
                  <a:pt x="72809" y="105823"/>
                </a:cubicBezTo>
                <a:cubicBezTo>
                  <a:pt x="48892" y="120587"/>
                  <a:pt x="53121" y="147618"/>
                  <a:pt x="53121" y="147618"/>
                </a:cubicBezTo>
                <a:cubicBezTo>
                  <a:pt x="53121" y="147618"/>
                  <a:pt x="0" y="157944"/>
                  <a:pt x="0" y="212084"/>
                </a:cubicBezTo>
                <a:cubicBezTo>
                  <a:pt x="1191" y="266157"/>
                  <a:pt x="57693" y="266700"/>
                  <a:pt x="57693" y="266662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46" name="AutoShape 46"/>
          <p:cNvSpPr/>
          <p:nvPr/>
        </p:nvSpPr>
        <p:spPr>
          <a:xfrm>
            <a:off x="4765897" y="3689379"/>
            <a:ext cx="571500" cy="57150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47" name="Freeform 47"/>
          <p:cNvSpPr/>
          <p:nvPr/>
        </p:nvSpPr>
        <p:spPr>
          <a:xfrm>
            <a:off x="4888836" y="3795076"/>
            <a:ext cx="317938" cy="314325"/>
          </a:xfrm>
          <a:custGeom>
            <a:avLst/>
            <a:gdLst/>
            <a:ahLst/>
            <a:cxnLst/>
            <a:rect l="l" t="t" r="r" b="b"/>
            <a:pathLst>
              <a:path w="323850" h="304800">
                <a:moveTo>
                  <a:pt x="265490" y="266700"/>
                </a:moveTo>
                <a:cubicBezTo>
                  <a:pt x="265490" y="266700"/>
                  <a:pt x="318068" y="266757"/>
                  <a:pt x="325450" y="215313"/>
                </a:cubicBezTo>
                <a:cubicBezTo>
                  <a:pt x="328965" y="159058"/>
                  <a:pt x="274625" y="147971"/>
                  <a:pt x="274625" y="147971"/>
                </a:cubicBezTo>
                <a:cubicBezTo>
                  <a:pt x="274625" y="147971"/>
                  <a:pt x="280807" y="64694"/>
                  <a:pt x="204511" y="55197"/>
                </a:cubicBezTo>
                <a:cubicBezTo>
                  <a:pt x="139122" y="48520"/>
                  <a:pt x="119224" y="109290"/>
                  <a:pt x="119224" y="109290"/>
                </a:cubicBezTo>
                <a:cubicBezTo>
                  <a:pt x="119224" y="109290"/>
                  <a:pt x="99527" y="90354"/>
                  <a:pt x="72809" y="105823"/>
                </a:cubicBezTo>
                <a:cubicBezTo>
                  <a:pt x="48892" y="120587"/>
                  <a:pt x="53121" y="147618"/>
                  <a:pt x="53121" y="147618"/>
                </a:cubicBezTo>
                <a:cubicBezTo>
                  <a:pt x="53121" y="147618"/>
                  <a:pt x="0" y="157944"/>
                  <a:pt x="0" y="212084"/>
                </a:cubicBezTo>
                <a:cubicBezTo>
                  <a:pt x="1191" y="266157"/>
                  <a:pt x="57693" y="266700"/>
                  <a:pt x="57693" y="266662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48" name="AutoShape 48"/>
          <p:cNvSpPr/>
          <p:nvPr/>
        </p:nvSpPr>
        <p:spPr>
          <a:xfrm>
            <a:off x="1207069" y="3681839"/>
            <a:ext cx="571500" cy="57150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49" name="Freeform 49"/>
          <p:cNvSpPr/>
          <p:nvPr/>
        </p:nvSpPr>
        <p:spPr>
          <a:xfrm>
            <a:off x="1330008" y="3787537"/>
            <a:ext cx="317938" cy="314325"/>
          </a:xfrm>
          <a:custGeom>
            <a:avLst/>
            <a:gdLst/>
            <a:ahLst/>
            <a:cxnLst/>
            <a:rect l="l" t="t" r="r" b="b"/>
            <a:pathLst>
              <a:path w="323850" h="304800">
                <a:moveTo>
                  <a:pt x="265490" y="266700"/>
                </a:moveTo>
                <a:cubicBezTo>
                  <a:pt x="265490" y="266700"/>
                  <a:pt x="318068" y="266757"/>
                  <a:pt x="325450" y="215313"/>
                </a:cubicBezTo>
                <a:cubicBezTo>
                  <a:pt x="328965" y="159058"/>
                  <a:pt x="274625" y="147971"/>
                  <a:pt x="274625" y="147971"/>
                </a:cubicBezTo>
                <a:cubicBezTo>
                  <a:pt x="274625" y="147971"/>
                  <a:pt x="280807" y="64694"/>
                  <a:pt x="204511" y="55197"/>
                </a:cubicBezTo>
                <a:cubicBezTo>
                  <a:pt x="139122" y="48520"/>
                  <a:pt x="119224" y="109290"/>
                  <a:pt x="119224" y="109290"/>
                </a:cubicBezTo>
                <a:cubicBezTo>
                  <a:pt x="119224" y="109290"/>
                  <a:pt x="99527" y="90354"/>
                  <a:pt x="72809" y="105823"/>
                </a:cubicBezTo>
                <a:cubicBezTo>
                  <a:pt x="48892" y="120587"/>
                  <a:pt x="53121" y="147618"/>
                  <a:pt x="53121" y="147618"/>
                </a:cubicBezTo>
                <a:cubicBezTo>
                  <a:pt x="53121" y="147618"/>
                  <a:pt x="0" y="157944"/>
                  <a:pt x="0" y="212084"/>
                </a:cubicBezTo>
                <a:cubicBezTo>
                  <a:pt x="1191" y="266157"/>
                  <a:pt x="57693" y="266700"/>
                  <a:pt x="57693" y="266662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50" name="TextBox 50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响应面方法深度优化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1" name="AutoShape 51"/>
          <p:cNvSpPr/>
          <p:nvPr/>
        </p:nvSpPr>
        <p:spPr>
          <a:xfrm flipH="1">
            <a:off x="7907946" y="3392614"/>
            <a:ext cx="3378420" cy="75983"/>
          </a:xfrm>
          <a:prstGeom prst="parallelogram">
            <a:avLst>
              <a:gd name="adj" fmla="val 98201"/>
            </a:avLst>
          </a:prstGeom>
          <a:solidFill>
            <a:schemeClr val="accent3">
              <a:alpha val="100000"/>
            </a:schemeClr>
          </a:solidFill>
        </p:spPr>
      </p:sp>
      <p:sp>
        <p:nvSpPr>
          <p:cNvPr id="52" name="AutoShape 52"/>
          <p:cNvSpPr/>
          <p:nvPr/>
        </p:nvSpPr>
        <p:spPr>
          <a:xfrm rot="5400000">
            <a:off x="6892704" y="4332188"/>
            <a:ext cx="2111074" cy="74665"/>
          </a:xfrm>
          <a:prstGeom prst="parallelogram">
            <a:avLst>
              <a:gd name="adj" fmla="val 98201"/>
            </a:avLst>
          </a:prstGeom>
          <a:solidFill>
            <a:schemeClr val="accent1">
              <a:alpha val="100000"/>
            </a:schemeClr>
          </a:solidFill>
        </p:spPr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392919" y="1471389"/>
            <a:ext cx="638629" cy="638629"/>
          </a:xfrm>
          <a:prstGeom prst="rect">
            <a:avLst/>
          </a:prstGeom>
          <a:noFill/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3" name="AutoShape 3"/>
          <p:cNvSpPr/>
          <p:nvPr/>
        </p:nvSpPr>
        <p:spPr>
          <a:xfrm>
            <a:off x="642135" y="4823305"/>
            <a:ext cx="638629" cy="638629"/>
          </a:xfrm>
          <a:prstGeom prst="rect">
            <a:avLst/>
          </a:prstGeom>
          <a:noFill/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4" name="AutoShape 4"/>
          <p:cNvSpPr/>
          <p:nvPr/>
        </p:nvSpPr>
        <p:spPr>
          <a:xfrm>
            <a:off x="642135" y="3187764"/>
            <a:ext cx="638629" cy="638629"/>
          </a:xfrm>
          <a:prstGeom prst="rect">
            <a:avLst/>
          </a:prstGeom>
          <a:noFill/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5" name="TextBox 5"/>
          <p:cNvSpPr txBox="1"/>
          <p:nvPr/>
        </p:nvSpPr>
        <p:spPr>
          <a:xfrm>
            <a:off x="1477002" y="1805928"/>
            <a:ext cx="4405069" cy="1127581"/>
          </a:xfrm>
          <a:prstGeom prst="rect">
            <a:avLst/>
          </a:prstGeom>
          <a:noFill/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通过SN比转换将均值与方差双目标转化为单一稳健性指标，在汽车零部件公差设计中效果显著。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477002" y="1456420"/>
            <a:ext cx="4219575" cy="410484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5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田口方法内核解析</a:t>
            </a:r>
            <a:endParaRPr lang="en-US" sz="165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477002" y="5176569"/>
            <a:ext cx="4346229" cy="1164308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运用质量损失函数量化参数波动成本，为医疗器械研发提供最优公差决策依据。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477002" y="3507078"/>
            <a:ext cx="4346229" cy="1165431"/>
          </a:xfrm>
          <a:prstGeom prst="rect">
            <a:avLst/>
          </a:prstGeom>
          <a:noFill/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在消费电子产品测试阶段刻意模拟环境温湿度波动，提前识别敏感设计参数。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536634" y="1534314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36634" y="4891235"/>
            <a:ext cx="849630" cy="5200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36634" y="3247045"/>
            <a:ext cx="849630" cy="5200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642135" y="1455982"/>
            <a:ext cx="638629" cy="638629"/>
          </a:xfrm>
          <a:prstGeom prst="rect">
            <a:avLst/>
          </a:prstGeom>
          <a:noFill/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13" name="TextBox 13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鲁棒设计降低变异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6392919" y="3203171"/>
            <a:ext cx="638629" cy="638629"/>
          </a:xfrm>
          <a:prstGeom prst="rect">
            <a:avLst/>
          </a:prstGeom>
          <a:noFill/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15" name="TextBox 15"/>
          <p:cNvSpPr txBox="1"/>
          <p:nvPr/>
        </p:nvSpPr>
        <p:spPr>
          <a:xfrm>
            <a:off x="7227786" y="1821335"/>
            <a:ext cx="4383960" cy="1112174"/>
          </a:xfrm>
          <a:prstGeom prst="rect">
            <a:avLst/>
          </a:prstGeom>
          <a:noFill/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针对光电传感器信号响应问题，建立信号-噪声因子交互模型提升产品环境适应性。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7227786" y="3522485"/>
            <a:ext cx="4383960" cy="1150023"/>
          </a:xfrm>
          <a:prstGeom prst="rect">
            <a:avLst/>
          </a:prstGeom>
          <a:noFill/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包含计算机仿真、台架试验、现场测试的三级验证体系确保设计可靠性。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6287418" y="1530671"/>
            <a:ext cx="849630" cy="5200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6287418" y="3262453"/>
            <a:ext cx="849630" cy="5200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05</a:t>
            </a:r>
            <a:endParaRPr lang="en-US" sz="24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7227786" y="1456420"/>
            <a:ext cx="4219575" cy="410484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5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动态特性优化技术</a:t>
            </a:r>
            <a:endParaRPr lang="en-US" sz="165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477002" y="3167475"/>
            <a:ext cx="4219575" cy="410484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5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噪声因子主动引入</a:t>
            </a:r>
            <a:endParaRPr lang="en-US" sz="165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7227786" y="3167475"/>
            <a:ext cx="4219575" cy="410484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5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多阶段稳健验证</a:t>
            </a:r>
            <a:endParaRPr lang="en-US" sz="165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1477002" y="4827386"/>
            <a:ext cx="4219575" cy="410484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5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容差设计经济平衡</a:t>
            </a:r>
            <a:endParaRPr lang="en-US" sz="165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多响应变量平衡策略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515104" y="1376998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满意度函数集成法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4278857" y="1376998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帕累托前沿应用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042611" y="1376998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约束优化建模技巧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2395390" y="3950072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主成分分析降维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6159144" y="3950072"/>
            <a:ext cx="3637467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成本权重分配模型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515104" y="1943785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9" name="TextBox 9"/>
          <p:cNvSpPr txBox="1"/>
          <p:nvPr/>
        </p:nvSpPr>
        <p:spPr>
          <a:xfrm>
            <a:off x="740613" y="2105555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将多个响应转化为0-1满意度指数，解决注塑成型中尺寸精度与表面光洁度冲突问题。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4278857" y="1943785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11" name="TextBox 11"/>
          <p:cNvSpPr txBox="1"/>
          <p:nvPr/>
        </p:nvSpPr>
        <p:spPr>
          <a:xfrm>
            <a:off x="4504366" y="2105555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采用NSGA-II算法生成非支配解集，为航空航天材料选择提供多维决策空间。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8042611" y="1943785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13" name="TextBox 13"/>
          <p:cNvSpPr txBox="1"/>
          <p:nvPr/>
        </p:nvSpPr>
        <p:spPr>
          <a:xfrm>
            <a:off x="8268120" y="2105555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通过拉格朗日乘子处理响应间硬约束，在锂电池正极材料开发中实现能量密度与安全性的平衡。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2395390" y="4500511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15" name="TextBox 15"/>
          <p:cNvSpPr txBox="1"/>
          <p:nvPr/>
        </p:nvSpPr>
        <p:spPr>
          <a:xfrm>
            <a:off x="2620899" y="4662281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对20+质量特性进行变量聚类，简化橡胶配方设计的优化维度。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6159144" y="4500511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0000"/>
            </a:schemeClr>
          </a:solidFill>
        </p:spPr>
      </p:sp>
      <p:sp>
        <p:nvSpPr>
          <p:cNvPr id="17" name="TextBox 17"/>
          <p:cNvSpPr txBox="1"/>
          <p:nvPr/>
        </p:nvSpPr>
        <p:spPr>
          <a:xfrm>
            <a:off x="6384653" y="4662281"/>
            <a:ext cx="3186449" cy="1448659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基于QFD质量屋转化客户需求为技术权重，指导家电产品多目标参数决策。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16586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52144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138428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124712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2194560" y="1234440"/>
            <a:ext cx="777240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4920" y="1691640"/>
            <a:ext cx="2902784" cy="12344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60320" y="3063240"/>
            <a:ext cx="70408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600" b="1">
                <a:solidFill>
                  <a:srgbClr val="1E293B"/>
                </a:solidFill>
              </a:defRPr>
            </a:pPr>
            <a:r>
              <a:t>感谢聆听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0" y="3886200"/>
            <a:ext cx="70408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0" y="4434840"/>
            <a:ext cx="70408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pic>
        <p:nvPicPr>
          <p:cNvPr id="11" name="Picture 10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0005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88" y="0"/>
            <a:ext cx="12189023" cy="6858000"/>
          </a:xfrm>
          <a:prstGeom prst="rect">
            <a:avLst/>
          </a:prstGeom>
        </p:spPr>
      </p:pic>
      <p:sp>
        <p:nvSpPr>
          <p:cNvPr id="900006" name="TextBox 3"/>
          <p:cNvSpPr txBox="1"/>
          <p:nvPr/>
        </p:nvSpPr>
        <p:spPr>
          <a:xfrm>
            <a:off x="4083476" y="1982489"/>
            <a:ext cx="2558623" cy="1132233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110000"/>
              </a:lnSpc>
            </a:pPr>
            <a:r>
              <a:rPr lang="en-US" sz="5700">
                <a:solidFill>
                  <a:srgbClr val="4381DD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Part.</a:t>
            </a:r>
            <a:endParaRPr lang="en-US" sz="5700">
              <a:solidFill>
                <a:srgbClr val="4381DD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900007" name="TextBox 4"/>
          <p:cNvSpPr txBox="1"/>
          <p:nvPr/>
        </p:nvSpPr>
        <p:spPr>
          <a:xfrm>
            <a:off x="6315053" y="1982489"/>
            <a:ext cx="1622446" cy="1132233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110000"/>
              </a:lnSpc>
            </a:pPr>
            <a:r>
              <a:rPr lang="en-US" sz="5700">
                <a:solidFill>
                  <a:srgbClr val="4381DD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01</a:t>
            </a:r>
            <a:endParaRPr lang="en-US" sz="5700">
              <a:solidFill>
                <a:srgbClr val="4381DD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900008" name="TextBox 5"/>
          <p:cNvSpPr txBox="1"/>
          <p:nvPr/>
        </p:nvSpPr>
        <p:spPr>
          <a:xfrm>
            <a:off x="2908300" y="3146379"/>
            <a:ext cx="6375400" cy="12689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>
                <a:solidFill>
                  <a:srgbClr val="000000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DOE基础概念</a:t>
            </a:r>
            <a:endParaRPr lang="en-US" sz="3600">
              <a:solidFill>
                <a:srgbClr val="000000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032113" y="5184323"/>
            <a:ext cx="2429542" cy="1127284"/>
          </a:xfrm>
          <a:custGeom>
            <a:avLst/>
            <a:gdLst/>
            <a:ahLst/>
            <a:cxnLst/>
            <a:rect l="l" t="t" r="r" b="b"/>
            <a:pathLst>
              <a:path w="292" h="135">
                <a:moveTo>
                  <a:pt x="130" y="19"/>
                </a:moveTo>
                <a:cubicBezTo>
                  <a:pt x="75" y="38"/>
                  <a:pt x="31" y="73"/>
                  <a:pt x="0" y="118"/>
                </a:cubicBezTo>
                <a:cubicBezTo>
                  <a:pt x="52" y="134"/>
                  <a:pt x="108" y="135"/>
                  <a:pt x="163" y="116"/>
                </a:cubicBezTo>
                <a:cubicBezTo>
                  <a:pt x="218" y="97"/>
                  <a:pt x="262" y="61"/>
                  <a:pt x="292" y="17"/>
                </a:cubicBezTo>
                <a:cubicBezTo>
                  <a:pt x="241" y="0"/>
                  <a:pt x="184" y="0"/>
                  <a:pt x="130" y="19"/>
                </a:cubicBez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3" name="Freeform 3"/>
          <p:cNvSpPr/>
          <p:nvPr/>
        </p:nvSpPr>
        <p:spPr>
          <a:xfrm>
            <a:off x="6032113" y="4073042"/>
            <a:ext cx="1515142" cy="2095595"/>
          </a:xfrm>
          <a:custGeom>
            <a:avLst/>
            <a:gdLst/>
            <a:ahLst/>
            <a:cxnLst/>
            <a:rect l="l" t="t" r="r" b="b"/>
            <a:pathLst>
              <a:path w="182" h="251">
                <a:moveTo>
                  <a:pt x="49" y="96"/>
                </a:moveTo>
                <a:cubicBezTo>
                  <a:pt x="15" y="143"/>
                  <a:pt x="0" y="197"/>
                  <a:pt x="1" y="251"/>
                </a:cubicBezTo>
                <a:cubicBezTo>
                  <a:pt x="52" y="235"/>
                  <a:pt x="99" y="203"/>
                  <a:pt x="132" y="156"/>
                </a:cubicBezTo>
                <a:cubicBezTo>
                  <a:pt x="166" y="109"/>
                  <a:pt x="182" y="54"/>
                  <a:pt x="181" y="0"/>
                </a:cubicBezTo>
                <a:cubicBezTo>
                  <a:pt x="130" y="16"/>
                  <a:pt x="83" y="49"/>
                  <a:pt x="49" y="96"/>
                </a:cubicBezTo>
              </a:path>
            </a:pathLst>
          </a:custGeom>
          <a:solidFill>
            <a:schemeClr val="accent1">
              <a:alpha val="60000"/>
            </a:schemeClr>
          </a:solidFill>
        </p:spPr>
      </p:sp>
      <p:sp>
        <p:nvSpPr>
          <p:cNvPr id="4" name="Freeform 4"/>
          <p:cNvSpPr/>
          <p:nvPr/>
        </p:nvSpPr>
        <p:spPr>
          <a:xfrm>
            <a:off x="3612763" y="5184323"/>
            <a:ext cx="2419350" cy="1127284"/>
          </a:xfrm>
          <a:custGeom>
            <a:avLst/>
            <a:gdLst/>
            <a:ahLst/>
            <a:cxnLst/>
            <a:rect l="l" t="t" r="r" b="b"/>
            <a:pathLst>
              <a:path w="291" h="135">
                <a:moveTo>
                  <a:pt x="162" y="19"/>
                </a:moveTo>
                <a:cubicBezTo>
                  <a:pt x="217" y="38"/>
                  <a:pt x="261" y="73"/>
                  <a:pt x="291" y="118"/>
                </a:cubicBezTo>
                <a:cubicBezTo>
                  <a:pt x="240" y="134"/>
                  <a:pt x="184" y="135"/>
                  <a:pt x="129" y="116"/>
                </a:cubicBezTo>
                <a:cubicBezTo>
                  <a:pt x="74" y="97"/>
                  <a:pt x="30" y="61"/>
                  <a:pt x="0" y="17"/>
                </a:cubicBezTo>
                <a:cubicBezTo>
                  <a:pt x="51" y="0"/>
                  <a:pt x="108" y="0"/>
                  <a:pt x="162" y="19"/>
                </a:cubicBez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5" name="Freeform 5"/>
          <p:cNvSpPr/>
          <p:nvPr/>
        </p:nvSpPr>
        <p:spPr>
          <a:xfrm>
            <a:off x="4527163" y="4073042"/>
            <a:ext cx="1513713" cy="2095595"/>
          </a:xfrm>
          <a:custGeom>
            <a:avLst/>
            <a:gdLst/>
            <a:ahLst/>
            <a:cxnLst/>
            <a:rect l="l" t="t" r="r" b="b"/>
            <a:pathLst>
              <a:path w="182" h="251">
                <a:moveTo>
                  <a:pt x="133" y="96"/>
                </a:moveTo>
                <a:cubicBezTo>
                  <a:pt x="167" y="143"/>
                  <a:pt x="182" y="197"/>
                  <a:pt x="181" y="251"/>
                </a:cubicBezTo>
                <a:cubicBezTo>
                  <a:pt x="130" y="235"/>
                  <a:pt x="83" y="203"/>
                  <a:pt x="50" y="156"/>
                </a:cubicBezTo>
                <a:cubicBezTo>
                  <a:pt x="16" y="109"/>
                  <a:pt x="0" y="54"/>
                  <a:pt x="1" y="0"/>
                </a:cubicBezTo>
                <a:cubicBezTo>
                  <a:pt x="52" y="16"/>
                  <a:pt x="99" y="49"/>
                  <a:pt x="133" y="96"/>
                </a:cubicBezTo>
              </a:path>
            </a:pathLst>
          </a:custGeom>
          <a:solidFill>
            <a:schemeClr val="accent1">
              <a:alpha val="60000"/>
            </a:schemeClr>
          </a:solidFill>
        </p:spPr>
      </p:sp>
      <p:sp>
        <p:nvSpPr>
          <p:cNvPr id="6" name="Freeform 6"/>
          <p:cNvSpPr/>
          <p:nvPr/>
        </p:nvSpPr>
        <p:spPr>
          <a:xfrm>
            <a:off x="5609203" y="3588886"/>
            <a:ext cx="856012" cy="2579751"/>
          </a:xfrm>
          <a:custGeom>
            <a:avLst/>
            <a:gdLst/>
            <a:ahLst/>
            <a:cxnLst/>
            <a:rect l="l" t="t" r="r" b="b"/>
            <a:pathLst>
              <a:path w="103" h="309">
                <a:moveTo>
                  <a:pt x="0" y="154"/>
                </a:moveTo>
                <a:cubicBezTo>
                  <a:pt x="0" y="212"/>
                  <a:pt x="19" y="266"/>
                  <a:pt x="51" y="309"/>
                </a:cubicBezTo>
                <a:cubicBezTo>
                  <a:pt x="84" y="266"/>
                  <a:pt x="103" y="212"/>
                  <a:pt x="103" y="154"/>
                </a:cubicBezTo>
                <a:cubicBezTo>
                  <a:pt x="103" y="97"/>
                  <a:pt x="84" y="43"/>
                  <a:pt x="51" y="0"/>
                </a:cubicBezTo>
                <a:cubicBezTo>
                  <a:pt x="19" y="43"/>
                  <a:pt x="0" y="97"/>
                  <a:pt x="0" y="154"/>
                </a:cubicBez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7" name="TextBox 7"/>
          <p:cNvSpPr txBox="1"/>
          <p:nvPr/>
        </p:nvSpPr>
        <p:spPr>
          <a:xfrm>
            <a:off x="463378" y="4535812"/>
            <a:ext cx="2931336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1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定义与范畴</a:t>
            </a:r>
            <a:endParaRPr lang="en-US" sz="21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49597" y="5004954"/>
            <a:ext cx="2931336" cy="139850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试验设计是数理统计的重要分支，专注于通过科学安排实验方案来优化数据收集过程，确保实验结果能有效支持统计分析结论。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288216" y="2422580"/>
            <a:ext cx="2931336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1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核心价值体现</a:t>
            </a:r>
            <a:endParaRPr lang="en-US" sz="21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274435" y="2891723"/>
            <a:ext cx="2931336" cy="139850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通过减少实验次数、控制变异来源，显著提升研究效率，广泛应用于工业优化、医药研发等领域。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4540944" y="1591726"/>
            <a:ext cx="3020092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1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目标导向性</a:t>
            </a:r>
            <a:endParaRPr lang="en-US" sz="21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564095" y="2060868"/>
            <a:ext cx="2931336" cy="139850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需明确实验解决的具体问题类型（如因子筛选、参数优化），并确定结论的普遍性范围和统计检验功效。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8261908" y="2422580"/>
            <a:ext cx="2931336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1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经济性权衡</a:t>
            </a:r>
            <a:endParaRPr lang="en-US" sz="21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8248127" y="2891723"/>
            <a:ext cx="2931336" cy="139850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设计时需综合考虑实验成本、时间消耗与数据质量的平衡，避免资源浪费。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8814029" y="4535812"/>
            <a:ext cx="2931336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1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结构化思维</a:t>
            </a:r>
            <a:endParaRPr lang="en-US" sz="21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8800248" y="5004954"/>
            <a:ext cx="2931336" cy="139850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要求研究者预先规划实验单元分配、随机化策略及数据分析框架，确保结果可信度。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试验设计定义与核心价值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3794737" y="5266000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4527163" y="4396796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5607298" y="4073042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6697625" y="4396796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7495431" y="5266000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05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65700" y="1701094"/>
            <a:ext cx="3419475" cy="571500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 algn="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假设驱动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565700" y="3875308"/>
            <a:ext cx="3419475" cy="571500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 algn="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变量控制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8310539" y="2205325"/>
            <a:ext cx="3419475" cy="111442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分预实验（筛选关键因子）、主实验（精确建模）、验证实验（结论外推）三阶段实施。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310539" y="1701094"/>
            <a:ext cx="3419475" cy="571500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阶段式推进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310539" y="4380130"/>
            <a:ext cx="3409950" cy="111442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采用正交表设计确保因子间独立性，便于单独评估各因子对响应的贡献。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310539" y="3875308"/>
            <a:ext cx="3423043" cy="571500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正交性原则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422541" y="5507338"/>
            <a:ext cx="3438525" cy="111442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重复实验以估计误差方差；随机化分配实验顺序以消除系统性偏差。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376738" y="5021566"/>
            <a:ext cx="3438525" cy="495300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ctr">
              <a:lnSpc>
                <a:spcPct val="96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重复与随机化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65700" y="2205325"/>
            <a:ext cx="3419475" cy="111442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所有实验需始于可验证的科学假设，明确待验证的因果关系或效应方向。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65700" y="4380130"/>
            <a:ext cx="3419475" cy="111442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区分可控因子（如温度、浓度）与噪声变量（如环境波动），通过区组设计或随机化减少干扰。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科学实验方法论框架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5527532" y="1590406"/>
            <a:ext cx="1175454" cy="1037165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4" name="AutoShape 14"/>
          <p:cNvSpPr/>
          <p:nvPr/>
        </p:nvSpPr>
        <p:spPr>
          <a:xfrm rot="4275690">
            <a:off x="6785438" y="2506602"/>
            <a:ext cx="1175454" cy="1037165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5" name="AutoShape 15"/>
          <p:cNvSpPr/>
          <p:nvPr/>
        </p:nvSpPr>
        <p:spPr>
          <a:xfrm rot="2700000" flipH="1">
            <a:off x="4584703" y="2469836"/>
            <a:ext cx="1175454" cy="1037165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6" name="AutoShape 16"/>
          <p:cNvSpPr/>
          <p:nvPr/>
        </p:nvSpPr>
        <p:spPr>
          <a:xfrm rot="-8546356" flipH="1">
            <a:off x="4774012" y="4013018"/>
            <a:ext cx="1175454" cy="1037165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7" name="AutoShape 17"/>
          <p:cNvSpPr/>
          <p:nvPr/>
        </p:nvSpPr>
        <p:spPr>
          <a:xfrm rot="8546493" flipH="1">
            <a:off x="6327203" y="4006453"/>
            <a:ext cx="1175454" cy="1037165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8" name="Freeform 18"/>
          <p:cNvSpPr/>
          <p:nvPr/>
        </p:nvSpPr>
        <p:spPr>
          <a:xfrm>
            <a:off x="5803666" y="2981611"/>
            <a:ext cx="676277" cy="676277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67640" y="0"/>
                </a:moveTo>
                <a:lnTo>
                  <a:pt x="182880" y="0"/>
                </a:lnTo>
                <a:lnTo>
                  <a:pt x="182880" y="45720"/>
                </a:lnTo>
                <a:lnTo>
                  <a:pt x="228600" y="152400"/>
                </a:lnTo>
                <a:lnTo>
                  <a:pt x="228600" y="274320"/>
                </a:lnTo>
                <a:cubicBezTo>
                  <a:pt x="228600" y="291151"/>
                  <a:pt x="214951" y="304800"/>
                  <a:pt x="198120" y="304800"/>
                </a:cubicBezTo>
                <a:lnTo>
                  <a:pt x="198120" y="304800"/>
                </a:lnTo>
                <a:lnTo>
                  <a:pt x="76200" y="304800"/>
                </a:lnTo>
                <a:cubicBezTo>
                  <a:pt x="59436" y="304800"/>
                  <a:pt x="40996" y="291998"/>
                  <a:pt x="35052" y="276149"/>
                </a:cubicBezTo>
                <a:lnTo>
                  <a:pt x="0" y="182880"/>
                </a:lnTo>
                <a:lnTo>
                  <a:pt x="0" y="152400"/>
                </a:lnTo>
                <a:cubicBezTo>
                  <a:pt x="0" y="135569"/>
                  <a:pt x="13649" y="121920"/>
                  <a:pt x="30480" y="121920"/>
                </a:cubicBezTo>
                <a:lnTo>
                  <a:pt x="30480" y="121920"/>
                </a:lnTo>
                <a:lnTo>
                  <a:pt x="137160" y="121920"/>
                </a:lnTo>
                <a:lnTo>
                  <a:pt x="137160" y="30480"/>
                </a:lnTo>
                <a:cubicBezTo>
                  <a:pt x="137160" y="13649"/>
                  <a:pt x="150809" y="0"/>
                  <a:pt x="167640" y="0"/>
                </a:cubicBezTo>
                <a:lnTo>
                  <a:pt x="167640" y="0"/>
                </a:lnTo>
                <a:close/>
              </a:path>
              <a:path w="304800" h="304800">
                <a:moveTo>
                  <a:pt x="259080" y="152400"/>
                </a:moveTo>
                <a:lnTo>
                  <a:pt x="304800" y="152400"/>
                </a:lnTo>
                <a:lnTo>
                  <a:pt x="304800" y="304800"/>
                </a:lnTo>
                <a:lnTo>
                  <a:pt x="259080" y="304800"/>
                </a:lnTo>
                <a:lnTo>
                  <a:pt x="259080" y="15240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9164" y="3086153"/>
            <a:ext cx="2274704" cy="547649"/>
          </a:xfrm>
          <a:custGeom>
            <a:avLst/>
            <a:gdLst/>
            <a:ahLst/>
            <a:cxnLst/>
            <a:rect l="l" t="t" r="r" b="b"/>
            <a:pathLst>
              <a:path w="2274704" h="547649">
                <a:moveTo>
                  <a:pt x="0" y="0"/>
                </a:moveTo>
                <a:lnTo>
                  <a:pt x="2274704" y="0"/>
                </a:lnTo>
                <a:lnTo>
                  <a:pt x="2274704" y="547649"/>
                </a:lnTo>
                <a:lnTo>
                  <a:pt x="0" y="547649"/>
                </a:lnTo>
                <a:lnTo>
                  <a:pt x="0" y="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3" name="Freeform 3"/>
          <p:cNvSpPr/>
          <p:nvPr/>
        </p:nvSpPr>
        <p:spPr>
          <a:xfrm>
            <a:off x="2689587" y="3086153"/>
            <a:ext cx="2247094" cy="547649"/>
          </a:xfrm>
          <a:custGeom>
            <a:avLst/>
            <a:gdLst/>
            <a:ahLst/>
            <a:cxnLst/>
            <a:rect l="l" t="t" r="r" b="b"/>
            <a:pathLst>
              <a:path w="2247094" h="547649">
                <a:moveTo>
                  <a:pt x="0" y="0"/>
                </a:moveTo>
                <a:lnTo>
                  <a:pt x="2247094" y="0"/>
                </a:lnTo>
                <a:lnTo>
                  <a:pt x="2247094" y="547649"/>
                </a:lnTo>
                <a:lnTo>
                  <a:pt x="0" y="547649"/>
                </a:lnTo>
                <a:lnTo>
                  <a:pt x="0" y="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  <p:txBody>
          <a:bodyPr vert="horz" wrap="square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4" name="Freeform 4"/>
          <p:cNvSpPr/>
          <p:nvPr/>
        </p:nvSpPr>
        <p:spPr>
          <a:xfrm>
            <a:off x="4982400" y="3086153"/>
            <a:ext cx="2247094" cy="547649"/>
          </a:xfrm>
          <a:custGeom>
            <a:avLst/>
            <a:gdLst/>
            <a:ahLst/>
            <a:cxnLst/>
            <a:rect l="l" t="t" r="r" b="b"/>
            <a:pathLst>
              <a:path w="2247094" h="547649">
                <a:moveTo>
                  <a:pt x="0" y="0"/>
                </a:moveTo>
                <a:lnTo>
                  <a:pt x="2247094" y="0"/>
                </a:lnTo>
                <a:lnTo>
                  <a:pt x="2247094" y="547649"/>
                </a:lnTo>
                <a:lnTo>
                  <a:pt x="0" y="547649"/>
                </a:lnTo>
                <a:lnTo>
                  <a:pt x="0" y="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5" name="Freeform 5"/>
          <p:cNvSpPr/>
          <p:nvPr/>
        </p:nvSpPr>
        <p:spPr>
          <a:xfrm>
            <a:off x="7275213" y="3086153"/>
            <a:ext cx="2247094" cy="547649"/>
          </a:xfrm>
          <a:custGeom>
            <a:avLst/>
            <a:gdLst/>
            <a:ahLst/>
            <a:cxnLst/>
            <a:rect l="l" t="t" r="r" b="b"/>
            <a:pathLst>
              <a:path w="2247094" h="547649">
                <a:moveTo>
                  <a:pt x="0" y="0"/>
                </a:moveTo>
                <a:lnTo>
                  <a:pt x="2247094" y="0"/>
                </a:lnTo>
                <a:lnTo>
                  <a:pt x="2247094" y="547649"/>
                </a:lnTo>
                <a:lnTo>
                  <a:pt x="0" y="547649"/>
                </a:lnTo>
                <a:lnTo>
                  <a:pt x="0" y="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6" name="TextBox 6"/>
          <p:cNvSpPr txBox="1"/>
          <p:nvPr/>
        </p:nvSpPr>
        <p:spPr>
          <a:xfrm>
            <a:off x="369164" y="3175310"/>
            <a:ext cx="2278380" cy="386715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因子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2689587" y="3175310"/>
            <a:ext cx="2249805" cy="386715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水平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982400" y="3175310"/>
            <a:ext cx="2249805" cy="386715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响应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275213" y="3175310"/>
            <a:ext cx="2249805" cy="386715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示例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Freeform 10"/>
          <p:cNvSpPr/>
          <p:nvPr/>
        </p:nvSpPr>
        <p:spPr>
          <a:xfrm>
            <a:off x="9568026" y="3086153"/>
            <a:ext cx="2260984" cy="547649"/>
          </a:xfrm>
          <a:custGeom>
            <a:avLst/>
            <a:gdLst/>
            <a:ahLst/>
            <a:cxnLst/>
            <a:rect l="l" t="t" r="r" b="b"/>
            <a:pathLst>
              <a:path w="2260984" h="547649">
                <a:moveTo>
                  <a:pt x="0" y="0"/>
                </a:moveTo>
                <a:lnTo>
                  <a:pt x="2260984" y="0"/>
                </a:lnTo>
                <a:lnTo>
                  <a:pt x="2260984" y="547649"/>
                </a:lnTo>
                <a:lnTo>
                  <a:pt x="0" y="547649"/>
                </a:lnTo>
                <a:lnTo>
                  <a:pt x="0" y="0"/>
                </a:lnTo>
              </a:path>
            </a:pathLst>
          </a:custGeom>
          <a:solidFill>
            <a:schemeClr val="accent2">
              <a:alpha val="100000"/>
            </a:schemeClr>
          </a:solidFill>
        </p:spPr>
      </p:sp>
      <p:sp>
        <p:nvSpPr>
          <p:cNvPr id="11" name="TextBox 11"/>
          <p:cNvSpPr txBox="1"/>
          <p:nvPr/>
        </p:nvSpPr>
        <p:spPr>
          <a:xfrm>
            <a:off x="9568026" y="3175310"/>
            <a:ext cx="2176775" cy="386715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18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优化方向</a:t>
            </a:r>
            <a:endParaRPr lang="en-US" sz="18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1413355" y="2969916"/>
            <a:ext cx="186322" cy="116234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3" name="AutoShape 13"/>
          <p:cNvSpPr/>
          <p:nvPr/>
        </p:nvSpPr>
        <p:spPr>
          <a:xfrm>
            <a:off x="6012786" y="2969916"/>
            <a:ext cx="186322" cy="116234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4" name="AutoShape 14"/>
          <p:cNvSpPr/>
          <p:nvPr/>
        </p:nvSpPr>
        <p:spPr>
          <a:xfrm rot="10800000">
            <a:off x="3719974" y="3630699"/>
            <a:ext cx="186322" cy="116234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5" name="AutoShape 15"/>
          <p:cNvSpPr/>
          <p:nvPr/>
        </p:nvSpPr>
        <p:spPr>
          <a:xfrm rot="10800000">
            <a:off x="8305599" y="3630699"/>
            <a:ext cx="186322" cy="116234"/>
          </a:xfrm>
          <a:prstGeom prst="triangle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cxnSp>
        <p:nvCxnSpPr>
          <p:cNvPr id="16" name="Connector 16"/>
          <p:cNvCxnSpPr/>
          <p:nvPr/>
        </p:nvCxnSpPr>
        <p:spPr>
          <a:xfrm>
            <a:off x="1506516" y="2037587"/>
            <a:ext cx="0" cy="932329"/>
          </a:xfrm>
          <a:prstGeom prst="line">
            <a:avLst/>
          </a:prstGeom>
          <a:ln w="12700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7" name="TextBox 17"/>
          <p:cNvSpPr txBox="1"/>
          <p:nvPr/>
        </p:nvSpPr>
        <p:spPr>
          <a:xfrm>
            <a:off x="2049591" y="2037587"/>
            <a:ext cx="2390775" cy="6477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实验中可控的输入变量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2021015" y="1585561"/>
            <a:ext cx="2334600" cy="3333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20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自变量</a:t>
            </a:r>
            <a:endParaRPr lang="en-US" sz="20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4440508" y="4726196"/>
            <a:ext cx="2390775" cy="6477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因子设定的具体数值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4450033" y="4274170"/>
            <a:ext cx="1781175" cy="3238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20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取值</a:t>
            </a:r>
            <a:endParaRPr lang="en-US" sz="20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21" name="Connector 21"/>
          <p:cNvCxnSpPr/>
          <p:nvPr/>
        </p:nvCxnSpPr>
        <p:spPr>
          <a:xfrm>
            <a:off x="6094845" y="2037587"/>
            <a:ext cx="0" cy="932329"/>
          </a:xfrm>
          <a:prstGeom prst="line">
            <a:avLst/>
          </a:prstGeom>
          <a:ln w="12700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2" name="TextBox 22"/>
          <p:cNvSpPr txBox="1"/>
          <p:nvPr/>
        </p:nvSpPr>
        <p:spPr>
          <a:xfrm>
            <a:off x="6637920" y="2037587"/>
            <a:ext cx="2390775" cy="86677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实验结果输出的测量值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6609344" y="1585561"/>
            <a:ext cx="2247900" cy="32385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20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因变量</a:t>
            </a:r>
            <a:endParaRPr lang="en-US" sz="20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9066936" y="4726196"/>
            <a:ext cx="2390775" cy="6477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14000"/>
              </a:lnSpc>
              <a:spcBef>
                <a:spcPct val="0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水平：100℃/150℃/200℃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9038361" y="4274170"/>
            <a:ext cx="1781175" cy="323850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sz="2000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温度因子</a:t>
            </a:r>
            <a:endParaRPr lang="en-US" sz="2000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9916002" y="1585561"/>
            <a:ext cx="1828800" cy="2762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5000"/>
              </a:lnSpc>
              <a:spcBef>
                <a:spcPct val="0"/>
              </a:spcBef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因子筛选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9916002" y="2037587"/>
            <a:ext cx="1828800" cy="2286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5000"/>
              </a:lnSpc>
              <a:spcBef>
                <a:spcPct val="0"/>
              </a:spcBef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水平优化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9916002" y="2470974"/>
            <a:ext cx="1828800" cy="2286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/>
          <a:p>
            <a:pPr algn="l">
              <a:lnSpc>
                <a:spcPct val="125000"/>
              </a:lnSpc>
              <a:spcBef>
                <a:spcPct val="0"/>
              </a:spcBef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响应分析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9" name="AutoShape 29"/>
          <p:cNvSpPr/>
          <p:nvPr/>
        </p:nvSpPr>
        <p:spPr>
          <a:xfrm>
            <a:off x="369164" y="5834790"/>
            <a:ext cx="11459847" cy="621927"/>
          </a:xfrm>
          <a:prstGeom prst="roundRect">
            <a:avLst>
              <a:gd name="adj" fmla="val 0"/>
            </a:avLst>
          </a:prstGeom>
          <a:solidFill>
            <a:schemeClr val="accent2">
              <a:alpha val="100000"/>
            </a:schemeClr>
          </a:solidFill>
        </p:spPr>
      </p:sp>
      <p:sp>
        <p:nvSpPr>
          <p:cNvPr id="30" name="TextBox 30"/>
          <p:cNvSpPr txBox="1"/>
          <p:nvPr/>
        </p:nvSpPr>
        <p:spPr>
          <a:xfrm>
            <a:off x="818363" y="5916625"/>
            <a:ext cx="10565130" cy="42481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1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因子水平响应关系</a:t>
            </a:r>
            <a:endParaRPr lang="en-US" sz="1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关键要素：因子/水平/响应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32" name="Connector 32"/>
          <p:cNvCxnSpPr/>
          <p:nvPr/>
        </p:nvCxnSpPr>
        <p:spPr>
          <a:xfrm>
            <a:off x="8401261" y="3733279"/>
            <a:ext cx="0" cy="932329"/>
          </a:xfrm>
          <a:prstGeom prst="line">
            <a:avLst/>
          </a:prstGeom>
          <a:ln w="12700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3" name="AutoShape 33"/>
          <p:cNvSpPr/>
          <p:nvPr/>
        </p:nvSpPr>
        <p:spPr>
          <a:xfrm rot="10800000">
            <a:off x="8305599" y="4598020"/>
            <a:ext cx="627793" cy="627793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4" name="AutoShape 34"/>
          <p:cNvSpPr/>
          <p:nvPr/>
        </p:nvSpPr>
        <p:spPr>
          <a:xfrm>
            <a:off x="5792051" y="1651397"/>
            <a:ext cx="627793" cy="627793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cxnSp>
        <p:nvCxnSpPr>
          <p:cNvPr id="35" name="Connector 35"/>
          <p:cNvCxnSpPr/>
          <p:nvPr/>
        </p:nvCxnSpPr>
        <p:spPr>
          <a:xfrm>
            <a:off x="3813014" y="3733279"/>
            <a:ext cx="0" cy="932329"/>
          </a:xfrm>
          <a:prstGeom prst="line">
            <a:avLst/>
          </a:prstGeom>
          <a:ln w="12700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6" name="AutoShape 36"/>
          <p:cNvSpPr/>
          <p:nvPr/>
        </p:nvSpPr>
        <p:spPr>
          <a:xfrm rot="10800000">
            <a:off x="3660374" y="4412300"/>
            <a:ext cx="627793" cy="627793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7" name="AutoShape 37"/>
          <p:cNvSpPr/>
          <p:nvPr/>
        </p:nvSpPr>
        <p:spPr>
          <a:xfrm>
            <a:off x="1192625" y="1647730"/>
            <a:ext cx="627793" cy="627793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38" name="Freeform 38"/>
          <p:cNvSpPr/>
          <p:nvPr/>
        </p:nvSpPr>
        <p:spPr>
          <a:xfrm>
            <a:off x="5900922" y="1747486"/>
            <a:ext cx="410050" cy="41005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180" y="28632"/>
                </a:moveTo>
                <a:lnTo>
                  <a:pt x="19907" y="83468"/>
                </a:lnTo>
                <a:lnTo>
                  <a:pt x="147304" y="137874"/>
                </a:lnTo>
                <a:lnTo>
                  <a:pt x="276015" y="83344"/>
                </a:lnTo>
                <a:lnTo>
                  <a:pt x="147180" y="28632"/>
                </a:lnTo>
                <a:close/>
              </a:path>
              <a:path w="304800" h="304800">
                <a:moveTo>
                  <a:pt x="152400" y="144723"/>
                </a:moveTo>
                <a:lnTo>
                  <a:pt x="152400" y="276168"/>
                </a:lnTo>
                <a:lnTo>
                  <a:pt x="276177" y="217408"/>
                </a:lnTo>
                <a:lnTo>
                  <a:pt x="276177" y="92145"/>
                </a:lnTo>
                <a:lnTo>
                  <a:pt x="152400" y="144723"/>
                </a:lnTo>
                <a:close/>
              </a:path>
              <a:path w="304800" h="304800">
                <a:moveTo>
                  <a:pt x="19098" y="217408"/>
                </a:moveTo>
                <a:lnTo>
                  <a:pt x="143294" y="276168"/>
                </a:lnTo>
                <a:lnTo>
                  <a:pt x="143294" y="144723"/>
                </a:lnTo>
                <a:lnTo>
                  <a:pt x="19098" y="92145"/>
                </a:lnTo>
                <a:lnTo>
                  <a:pt x="19098" y="217408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39" name="Freeform 39"/>
          <p:cNvSpPr/>
          <p:nvPr/>
        </p:nvSpPr>
        <p:spPr>
          <a:xfrm>
            <a:off x="1301491" y="1747486"/>
            <a:ext cx="410050" cy="41005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180" y="28632"/>
                </a:moveTo>
                <a:lnTo>
                  <a:pt x="19907" y="83468"/>
                </a:lnTo>
                <a:lnTo>
                  <a:pt x="147304" y="137874"/>
                </a:lnTo>
                <a:lnTo>
                  <a:pt x="276015" y="83344"/>
                </a:lnTo>
                <a:lnTo>
                  <a:pt x="147180" y="28632"/>
                </a:lnTo>
                <a:close/>
              </a:path>
              <a:path w="304800" h="304800">
                <a:moveTo>
                  <a:pt x="152400" y="144723"/>
                </a:moveTo>
                <a:lnTo>
                  <a:pt x="152400" y="276168"/>
                </a:lnTo>
                <a:lnTo>
                  <a:pt x="276177" y="217408"/>
                </a:lnTo>
                <a:lnTo>
                  <a:pt x="276177" y="92145"/>
                </a:lnTo>
                <a:lnTo>
                  <a:pt x="152400" y="144723"/>
                </a:lnTo>
                <a:close/>
              </a:path>
              <a:path w="304800" h="304800">
                <a:moveTo>
                  <a:pt x="19098" y="217408"/>
                </a:moveTo>
                <a:lnTo>
                  <a:pt x="143294" y="276168"/>
                </a:lnTo>
                <a:lnTo>
                  <a:pt x="143294" y="144723"/>
                </a:lnTo>
                <a:lnTo>
                  <a:pt x="19098" y="92145"/>
                </a:lnTo>
                <a:lnTo>
                  <a:pt x="19098" y="217408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40" name="Freeform 40"/>
          <p:cNvSpPr/>
          <p:nvPr/>
        </p:nvSpPr>
        <p:spPr>
          <a:xfrm>
            <a:off x="3775034" y="4521171"/>
            <a:ext cx="410050" cy="41005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180" y="28632"/>
                </a:moveTo>
                <a:lnTo>
                  <a:pt x="19907" y="83468"/>
                </a:lnTo>
                <a:lnTo>
                  <a:pt x="147304" y="137874"/>
                </a:lnTo>
                <a:lnTo>
                  <a:pt x="276015" y="83344"/>
                </a:lnTo>
                <a:lnTo>
                  <a:pt x="147180" y="28632"/>
                </a:lnTo>
                <a:close/>
              </a:path>
              <a:path w="304800" h="304800">
                <a:moveTo>
                  <a:pt x="152400" y="144723"/>
                </a:moveTo>
                <a:lnTo>
                  <a:pt x="152400" y="276168"/>
                </a:lnTo>
                <a:lnTo>
                  <a:pt x="276177" y="217408"/>
                </a:lnTo>
                <a:lnTo>
                  <a:pt x="276177" y="92145"/>
                </a:lnTo>
                <a:lnTo>
                  <a:pt x="152400" y="144723"/>
                </a:lnTo>
                <a:close/>
              </a:path>
              <a:path w="304800" h="304800">
                <a:moveTo>
                  <a:pt x="19098" y="217408"/>
                </a:moveTo>
                <a:lnTo>
                  <a:pt x="143294" y="276168"/>
                </a:lnTo>
                <a:lnTo>
                  <a:pt x="143294" y="144723"/>
                </a:lnTo>
                <a:lnTo>
                  <a:pt x="19098" y="92145"/>
                </a:lnTo>
                <a:lnTo>
                  <a:pt x="19098" y="217408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41" name="Freeform 41"/>
          <p:cNvSpPr/>
          <p:nvPr/>
        </p:nvSpPr>
        <p:spPr>
          <a:xfrm>
            <a:off x="8425246" y="4707146"/>
            <a:ext cx="410050" cy="41005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180" y="28632"/>
                </a:moveTo>
                <a:lnTo>
                  <a:pt x="19907" y="83468"/>
                </a:lnTo>
                <a:lnTo>
                  <a:pt x="147304" y="137874"/>
                </a:lnTo>
                <a:lnTo>
                  <a:pt x="276015" y="83344"/>
                </a:lnTo>
                <a:lnTo>
                  <a:pt x="147180" y="28632"/>
                </a:lnTo>
                <a:close/>
              </a:path>
              <a:path w="304800" h="304800">
                <a:moveTo>
                  <a:pt x="152400" y="144723"/>
                </a:moveTo>
                <a:lnTo>
                  <a:pt x="152400" y="276168"/>
                </a:lnTo>
                <a:lnTo>
                  <a:pt x="276177" y="217408"/>
                </a:lnTo>
                <a:lnTo>
                  <a:pt x="276177" y="92145"/>
                </a:lnTo>
                <a:lnTo>
                  <a:pt x="152400" y="144723"/>
                </a:lnTo>
                <a:close/>
              </a:path>
              <a:path w="304800" h="304800">
                <a:moveTo>
                  <a:pt x="19098" y="217408"/>
                </a:moveTo>
                <a:lnTo>
                  <a:pt x="143294" y="276168"/>
                </a:lnTo>
                <a:lnTo>
                  <a:pt x="143294" y="144723"/>
                </a:lnTo>
                <a:lnTo>
                  <a:pt x="19098" y="92145"/>
                </a:lnTo>
                <a:lnTo>
                  <a:pt x="19098" y="217408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0005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88" y="0"/>
            <a:ext cx="12189023" cy="6858000"/>
          </a:xfrm>
          <a:prstGeom prst="rect">
            <a:avLst/>
          </a:prstGeom>
        </p:spPr>
      </p:pic>
      <p:sp>
        <p:nvSpPr>
          <p:cNvPr id="900006" name="TextBox 3"/>
          <p:cNvSpPr txBox="1"/>
          <p:nvPr/>
        </p:nvSpPr>
        <p:spPr>
          <a:xfrm>
            <a:off x="4083476" y="1982489"/>
            <a:ext cx="2558623" cy="1132233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110000"/>
              </a:lnSpc>
            </a:pPr>
            <a:r>
              <a:rPr lang="en-US" sz="5700">
                <a:solidFill>
                  <a:srgbClr val="4381DD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Part.</a:t>
            </a:r>
            <a:endParaRPr lang="en-US" sz="5700">
              <a:solidFill>
                <a:srgbClr val="4381DD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900007" name="TextBox 4"/>
          <p:cNvSpPr txBox="1"/>
          <p:nvPr/>
        </p:nvSpPr>
        <p:spPr>
          <a:xfrm>
            <a:off x="6315053" y="1982489"/>
            <a:ext cx="1622446" cy="1132233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ctr">
              <a:lnSpc>
                <a:spcPct val="110000"/>
              </a:lnSpc>
            </a:pPr>
            <a:r>
              <a:rPr lang="en-US" sz="5700">
                <a:solidFill>
                  <a:srgbClr val="4381DD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02</a:t>
            </a:r>
            <a:endParaRPr lang="en-US" sz="5700">
              <a:solidFill>
                <a:srgbClr val="4381DD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  <p:sp>
        <p:nvSpPr>
          <p:cNvPr id="900008" name="TextBox 5"/>
          <p:cNvSpPr txBox="1"/>
          <p:nvPr/>
        </p:nvSpPr>
        <p:spPr>
          <a:xfrm>
            <a:off x="2908300" y="3146379"/>
            <a:ext cx="6375400" cy="12689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3600">
                <a:solidFill>
                  <a:srgbClr val="000000">
                    <a:alpha val="100000"/>
                  </a:srgbClr>
                </a:solidFill>
                <a:latin typeface="Noto Sans SC Black"/>
                <a:ea typeface="Noto Sans SC Black"/>
                <a:cs typeface="Noto Sans SC Black"/>
              </a:rPr>
              <a:t>实验设计类型解析</a:t>
            </a:r>
            <a:endParaRPr lang="en-US" sz="3600">
              <a:solidFill>
                <a:srgbClr val="000000">
                  <a:alpha val="100000"/>
                </a:srgbClr>
              </a:solidFill>
              <a:latin typeface="Noto Sans SC Black"/>
              <a:ea typeface="Noto Sans SC Black"/>
              <a:cs typeface="Noto Sans SC Black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全因子设计原理与应用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grpSp>
        <p:nvGrpSpPr>
          <p:cNvPr id="3" name="Group 3"/>
          <p:cNvGrpSpPr/>
          <p:nvPr/>
        </p:nvGrpSpPr>
        <p:grpSpPr>
          <a:xfrm rot="0">
            <a:off x="839115" y="1512589"/>
            <a:ext cx="197186" cy="5357334"/>
            <a:chOff x="839115" y="1512589"/>
            <a:chExt cx="197186" cy="5357334"/>
          </a:xfrm>
        </p:grpSpPr>
        <p:sp>
          <p:nvSpPr>
            <p:cNvPr id="4" name="AutoShape 4"/>
            <p:cNvSpPr/>
            <p:nvPr/>
          </p:nvSpPr>
          <p:spPr>
            <a:xfrm>
              <a:off x="839115" y="1512589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5" name="AutoShape 5"/>
            <p:cNvSpPr/>
            <p:nvPr/>
          </p:nvSpPr>
          <p:spPr>
            <a:xfrm>
              <a:off x="839115" y="3230148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6" name="AutoShape 6"/>
            <p:cNvSpPr/>
            <p:nvPr/>
          </p:nvSpPr>
          <p:spPr>
            <a:xfrm>
              <a:off x="839115" y="4975845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cxnSp>
          <p:nvCxnSpPr>
            <p:cNvPr id="7" name="Connector 7"/>
            <p:cNvCxnSpPr/>
            <p:nvPr/>
          </p:nvCxnSpPr>
          <p:spPr>
            <a:xfrm>
              <a:off x="937708" y="1624780"/>
              <a:ext cx="0" cy="5245143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  <a:headEnd type="none"/>
              <a:tailEnd type="none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8" name="Group 8"/>
          <p:cNvGrpSpPr/>
          <p:nvPr/>
        </p:nvGrpSpPr>
        <p:grpSpPr>
          <a:xfrm rot="0">
            <a:off x="6455568" y="1512589"/>
            <a:ext cx="197186" cy="5357334"/>
            <a:chOff x="6455568" y="1512589"/>
            <a:chExt cx="197186" cy="5357334"/>
          </a:xfrm>
        </p:grpSpPr>
        <p:sp>
          <p:nvSpPr>
            <p:cNvPr id="9" name="AutoShape 9"/>
            <p:cNvSpPr/>
            <p:nvPr/>
          </p:nvSpPr>
          <p:spPr>
            <a:xfrm>
              <a:off x="6455568" y="1512589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10" name="AutoShape 10"/>
            <p:cNvSpPr/>
            <p:nvPr/>
          </p:nvSpPr>
          <p:spPr>
            <a:xfrm>
              <a:off x="6455568" y="3230148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11" name="AutoShape 11"/>
            <p:cNvSpPr/>
            <p:nvPr/>
          </p:nvSpPr>
          <p:spPr>
            <a:xfrm>
              <a:off x="6455568" y="4975845"/>
              <a:ext cx="197186" cy="197186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cxnSp>
          <p:nvCxnSpPr>
            <p:cNvPr id="12" name="Connector 12"/>
            <p:cNvCxnSpPr/>
            <p:nvPr/>
          </p:nvCxnSpPr>
          <p:spPr>
            <a:xfrm>
              <a:off x="6554162" y="1624780"/>
              <a:ext cx="0" cy="5245143"/>
            </a:xfrm>
            <a:prstGeom prst="line">
              <a:avLst/>
            </a:prstGeom>
            <a:ln w="19050">
              <a:solidFill>
                <a:schemeClr val="accent1"/>
              </a:solidFill>
              <a:prstDash val="dash"/>
              <a:headEnd type="none"/>
              <a:tailEnd type="none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13" name="TextBox 13"/>
          <p:cNvSpPr txBox="1"/>
          <p:nvPr/>
        </p:nvSpPr>
        <p:spPr>
          <a:xfrm>
            <a:off x="1297192" y="1308287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全因子设计定义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297192" y="4762018"/>
            <a:ext cx="4414526" cy="62484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因子水平选择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297192" y="3025846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全因子设计优势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297192" y="1804349"/>
            <a:ext cx="4486656" cy="1203960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全因子设计是一种实验设计方法，它涵盖了所有可能的因子水平组合，以全面探索各因子对响应变量的影响。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297192" y="3543470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通过全因子设计，可以准确评估每个因子及其交互作用对结果的影响，避免遗漏重要因素，提高实验的可靠性和精度。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297192" y="5282464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在全因子设计中，需合理选择因子的水平数，既要保证实验的全面性，又要考虑实验成本和时间限制，通常采用两水平或三水平设计。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6865764" y="1308287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实验重复与随机化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6865764" y="3025846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全因子设计应用场景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6865764" y="1804349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为提高实验的稳定性和准确性，全因子设计通常需要进行实验重复，并通过随机化来减少实验误差，确保实验结果的可靠性。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6865764" y="3543470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全因子设计广泛应用于产品研发、工艺优化、质量控制等领域，尤其适用于需要全面了解各因素对结果影响的情况。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6865764" y="4780608"/>
            <a:ext cx="4493572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全因子设计数据分析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6865764" y="5298231"/>
            <a:ext cx="4486275" cy="1152525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全因子设计的数据分析通常采用方差分析等方法，通过对比不同因子水平组合下的响应变量均值，揭示各因子及其交互作用对结果的影响程度。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l="-47" r="-47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部分因子设计实施策略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384075" y="1963339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1000"/>
            </a:schemeClr>
          </a:solidFill>
        </p:spPr>
      </p:sp>
      <p:sp>
        <p:nvSpPr>
          <p:cNvPr id="4" name="TextBox 4"/>
          <p:cNvSpPr txBox="1"/>
          <p:nvPr/>
        </p:nvSpPr>
        <p:spPr>
          <a:xfrm>
            <a:off x="454011" y="2110898"/>
            <a:ext cx="3497596" cy="137986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采用分辨度IV或V的设计（如2^(k-p)）使主效应与二阶交互不混杂，例如在筛选实验中优先保证主效应清晰。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358275" y="1468323"/>
            <a:ext cx="3689067" cy="56039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别名结构管理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4297736" y="1963339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1000"/>
            </a:schemeClr>
          </a:solidFill>
        </p:spPr>
      </p:sp>
      <p:sp>
        <p:nvSpPr>
          <p:cNvPr id="7" name="TextBox 7"/>
          <p:cNvSpPr txBox="1"/>
          <p:nvPr/>
        </p:nvSpPr>
        <p:spPr>
          <a:xfrm>
            <a:off x="4367671" y="2110898"/>
            <a:ext cx="3497596" cy="137986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对初始部分因子实验进行折叠操作（如反转部分因子符号）可分离原本混杂的交互项，适用于后续验证阶段。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271935" y="1468323"/>
            <a:ext cx="3689067" cy="56039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折叠设计增强分辨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2127802" y="4534143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1000"/>
            </a:schemeClr>
          </a:solidFill>
        </p:spPr>
      </p:sp>
      <p:sp>
        <p:nvSpPr>
          <p:cNvPr id="10" name="TextBox 10"/>
          <p:cNvSpPr txBox="1"/>
          <p:nvPr/>
        </p:nvSpPr>
        <p:spPr>
          <a:xfrm>
            <a:off x="2197737" y="4681702"/>
            <a:ext cx="3497596" cy="137986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高质量部分因子设计在重要子集上可投影为全因子设计，例如7因子1/8分式设计在任意3因子上保持完整性。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2102002" y="4039126"/>
            <a:ext cx="3689067" cy="56039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投影特性应用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6142390" y="4534143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1000"/>
            </a:schemeClr>
          </a:solidFill>
        </p:spPr>
      </p:sp>
      <p:sp>
        <p:nvSpPr>
          <p:cNvPr id="13" name="TextBox 13"/>
          <p:cNvSpPr txBox="1"/>
          <p:nvPr/>
        </p:nvSpPr>
        <p:spPr>
          <a:xfrm>
            <a:off x="6212325" y="4681702"/>
            <a:ext cx="3497596" cy="137986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当传统设计表不适用时，采用智能算法生成定制化实验方案，特别适用于混合水平或约束条件复杂的场景。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6116589" y="4039126"/>
            <a:ext cx="3689067" cy="56039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遗传算法优化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8177754" y="1963339"/>
            <a:ext cx="3637467" cy="1772200"/>
          </a:xfrm>
          <a:prstGeom prst="roundRect">
            <a:avLst>
              <a:gd name="adj" fmla="val 7233"/>
            </a:avLst>
          </a:prstGeom>
          <a:solidFill>
            <a:schemeClr val="lt2">
              <a:alpha val="61000"/>
            </a:schemeClr>
          </a:solidFill>
        </p:spPr>
      </p:sp>
      <p:sp>
        <p:nvSpPr>
          <p:cNvPr id="16" name="TextBox 16"/>
          <p:cNvSpPr txBox="1"/>
          <p:nvPr/>
        </p:nvSpPr>
        <p:spPr>
          <a:xfrm>
            <a:off x="8247690" y="2110898"/>
            <a:ext cx="3497596" cy="137986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通过Plackett-Burman设计等特殊构造法，用极少量实验（如12次跑评估11个因子）快速识别关键变量。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8151954" y="1468323"/>
            <a:ext cx="3689067" cy="56039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最小化实验次数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5F7FE"/>
      </a:lt1>
      <a:dk2>
        <a:srgbClr val="000000"/>
      </a:dk2>
      <a:lt2>
        <a:srgbClr val="E7F0FF"/>
      </a:lt2>
      <a:accent1>
        <a:srgbClr val="4381DD"/>
      </a:accent1>
      <a:accent2>
        <a:srgbClr val="759CD6"/>
      </a:accent2>
      <a:accent3>
        <a:srgbClr val="9D92C2"/>
      </a:accent3>
      <a:accent4>
        <a:srgbClr val="568EE0"/>
      </a:accent4>
      <a:accent5>
        <a:srgbClr val="286FD8"/>
      </a:accent5>
      <a:accent6>
        <a:srgbClr val="215DB6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BE382D"/>
      </a:accent1>
      <a:accent2>
        <a:srgbClr val="0079C2"/>
      </a:accent2>
      <a:accent3>
        <a:srgbClr val="FFFFFF"/>
      </a:accent3>
      <a:accent4>
        <a:srgbClr val="000000"/>
      </a:accent4>
      <a:accent5>
        <a:srgbClr val="DBAEAC"/>
      </a:accent5>
      <a:accent6>
        <a:srgbClr val="006CAE"/>
      </a:accent6>
      <a:hlink>
        <a:srgbClr val="0563C1"/>
      </a:hlink>
      <a:folHlink>
        <a:srgbClr val="954F72"/>
      </a:folHlink>
    </a:clrScheme>
    <a:fontScheme name="">
      <a:majorFont>
        <a:latin typeface="Eras Medium ITC"/>
        <a:ea typeface="微软雅黑"/>
        <a:cs typeface=""/>
      </a:majorFont>
      <a:minorFont>
        <a:latin typeface="Eras Medium ITC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BE382D"/>
        </a:accent1>
        <a:accent2>
          <a:srgbClr val="0079C2"/>
        </a:accent2>
        <a:accent3>
          <a:srgbClr val="FFFFFF"/>
        </a:accent3>
        <a:accent4>
          <a:srgbClr val="000000"/>
        </a:accent4>
        <a:accent5>
          <a:srgbClr val="DBAEAC"/>
        </a:accent5>
        <a:accent6>
          <a:srgbClr val="006CAE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5307</Words>
  <Application>WPS 演示</Application>
  <PresentationFormat>宽屏</PresentationFormat>
  <Paragraphs>613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27</vt:i4>
      </vt:variant>
    </vt:vector>
  </HeadingPairs>
  <TitlesOfParts>
    <vt:vector size="55" baseType="lpstr">
      <vt:lpstr>Arial</vt:lpstr>
      <vt:lpstr>宋体</vt:lpstr>
      <vt:lpstr>Wingdings</vt:lpstr>
      <vt:lpstr>Noto Sans SC Black</vt:lpstr>
      <vt:lpstr>Thonburi</vt:lpstr>
      <vt:lpstr>Noto Sans SC Medium</vt:lpstr>
      <vt:lpstr>Arial</vt:lpstr>
      <vt:lpstr>Noto Sans SC</vt:lpstr>
      <vt:lpstr>宋体</vt:lpstr>
      <vt:lpstr>宋体-简</vt:lpstr>
      <vt:lpstr>微软雅黑</vt:lpstr>
      <vt:lpstr>汉仪旗黑</vt:lpstr>
      <vt:lpstr>Arial Unicode MS</vt:lpstr>
      <vt:lpstr>等线 Light</vt:lpstr>
      <vt:lpstr>苹方-简</vt:lpstr>
      <vt:lpstr>等线</vt:lpstr>
      <vt:lpstr>Calibri</vt:lpstr>
      <vt:lpstr>Helvetica Neue</vt:lpstr>
      <vt:lpstr>Noto Sans SC</vt:lpstr>
      <vt:lpstr>Noto Sans SC Black</vt:lpstr>
      <vt:lpstr>Noto Sans SC Medium</vt:lpstr>
      <vt:lpstr>Eras Medium ITC</vt:lpstr>
      <vt:lpstr>儷宋 Pro</vt:lpstr>
      <vt:lpstr>Eras Light ITC</vt:lpstr>
      <vt:lpstr>Segoe UI</vt:lpstr>
      <vt:lpstr>微软雅黑</vt:lpstr>
      <vt:lpstr>Office 主题​​</vt:lpstr>
      <vt:lpstr>2_Office 主题</vt:lpstr>
      <vt:lpstr>供应商质量管理体系搭建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Thanks！谢谢！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zhangqishou</dc:creator>
  <cp:lastModifiedBy>王新民</cp:lastModifiedBy>
  <cp:revision>3</cp:revision>
  <dcterms:created xsi:type="dcterms:W3CDTF">2026-03-31T15:19:56Z</dcterms:created>
  <dcterms:modified xsi:type="dcterms:W3CDTF">2026-03-31T15:19:56Z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001191110000802100433B10001","ProduceID":"acddeece1b3ad90dafb420e9fe3526af_1774970281_eb385379e21654d8cbe703bc0cc10b1c","ReservedCode1":"ad06a8d80fe918416f7be9fa398947b4c25df965e249a0c77394962addc7ef3e","ContentPropagator":"001191110000802100433B10001","PropagateID":"acddeece1b3ad90dafb420e9fe3526af_1774970281_eb385379e21654d8cbe703bc0cc10b1c","ReservedCode2":"ad06a8d80fe918416f7be9fa398947b4c25df965e249a0c77394962addc7ef3e"}</vt:lpwstr>
  </property>
  <property fmtid="{D5CDD505-2E9C-101B-9397-08002B2CF9AE}" pid="3" name="ICV">
    <vt:lpwstr>328FF38F7CE6D4BA1CE6CB694A060BFE_42</vt:lpwstr>
  </property>
  <property fmtid="{D5CDD505-2E9C-101B-9397-08002B2CF9AE}" pid="4" name="KSOProductBuildVer">
    <vt:lpwstr>2052-12.1.23155.23155</vt:lpwstr>
  </property>
</Properties>
</file>