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9"/>
    <p:restoredTop sz="94658"/>
  </p:normalViewPr>
  <p:slideViewPr>
    <p:cSldViewPr snapToGrid="0">
      <p:cViewPr varScale="1">
        <p:scale>
          <a:sx n="116" d="100"/>
          <a:sy n="116" d="100"/>
        </p:scale>
        <p:origin x="80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1E545D-0918-0A45-BA10-872BEFC1E76A}" type="datetimeFigureOut">
              <a:rPr kumimoji="1" lang="zh-CN" altLang="en-US" smtClean="0"/>
              <a:t>2026/4/28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339BD2-E41D-A34B-98AC-DF7D20E8F50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04363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339BD2-E41D-A34B-98AC-DF7D20E8F505}" type="slidenum">
              <a:rPr kumimoji="1" lang="zh-CN" altLang="en-US" smtClean="0"/>
              <a:t>40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93010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F4D715-50C3-B803-A8ED-E297CF0F2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2D1C8FA-4E74-3C2B-B2E1-90179EE0F8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F96F5C-20E8-D5B3-4B51-E00FBADC2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8963-C8E2-1E4C-A771-F62A9F2C7DEC}" type="datetimeFigureOut">
              <a:rPr kumimoji="1" lang="zh-CN" altLang="en-US" smtClean="0"/>
              <a:t>2026/4/28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CA3150-268E-E144-EB8E-C83266A46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C9375F-A225-D342-874D-7AF26BF34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14B-15D0-654E-97CA-9E77F051A87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3152611"/>
      </p:ext>
    </p:extLst>
  </p:cSld>
  <p:clrMapOvr>
    <a:masterClrMapping/>
  </p:clrMapOvr>
  <p:extLst>
    <p:ext uri="ooxmlsdk">
      <ooxmlsdk:mediaFallback xmlns:ooxmlsdkcls="c:OOXMLSDK_CT_MediaFallback" xmlns:ooxmlsdk="ooxmlsdk" xmlns="" target="/slidelayout//ppt/slideLayouts/slideLayout1.xml.png" type="slideLayout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9FE248-CB53-29A6-B21F-1B9B25DDF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3CB66B5-34D0-BDE9-5932-0E416504FD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D9B6BF-E627-7250-3EDA-1287E1110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8963-C8E2-1E4C-A771-F62A9F2C7DEC}" type="datetimeFigureOut">
              <a:rPr kumimoji="1" lang="zh-CN" altLang="en-US" smtClean="0"/>
              <a:t>2026/4/28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7CADA8-4560-F141-7ED6-BD570DF74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590A53-D30B-FB19-DA4E-56FFB4BEC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14B-15D0-654E-97CA-9E77F051A87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1721733"/>
      </p:ext>
    </p:extLst>
  </p:cSld>
  <p:clrMapOvr>
    <a:masterClrMapping/>
  </p:clrMapOvr>
  <p:extLst>
    <p:ext uri="ooxmlsdk">
      <ooxmlsdk:mediaFallback xmlns:ooxmlsdkcls="c:OOXMLSDK_CT_MediaFallback" xmlns:ooxmlsdk="ooxmlsdk" xmlns="" target="/slidelayout//ppt/slideLayouts/slideLayout10.xml.png" type="slideLayout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F20F4DD-F736-F394-947B-5741BD745F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6E099BE-C301-7614-65DF-46D9E84D64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136390-1E46-C21F-75CD-E31A78324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8963-C8E2-1E4C-A771-F62A9F2C7DEC}" type="datetimeFigureOut">
              <a:rPr kumimoji="1" lang="zh-CN" altLang="en-US" smtClean="0"/>
              <a:t>2026/4/28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5A1DA6-C2F0-C179-3F42-8D6667B9A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619AC8-8FAF-9013-7FB4-18456D332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14B-15D0-654E-97CA-9E77F051A87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3299543"/>
      </p:ext>
    </p:extLst>
  </p:cSld>
  <p:clrMapOvr>
    <a:masterClrMapping/>
  </p:clrMapOvr>
  <p:extLst>
    <p:ext uri="ooxmlsdk">
      <ooxmlsdk:mediaFallback xmlns:ooxmlsdkcls="c:OOXMLSDK_CT_MediaFallback" xmlns:ooxmlsdk="ooxmlsdk" xmlns="" target="/slidelayout//ppt/slideLayouts/slideLayout11.xml.png" type="slideLayout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5BA219-D050-862C-E65B-9683A3676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3736A5-1585-C5FA-D2FE-8F5ED1377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E2F4FD-E8D7-1C42-14C4-121EA0992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8963-C8E2-1E4C-A771-F62A9F2C7DEC}" type="datetimeFigureOut">
              <a:rPr kumimoji="1" lang="zh-CN" altLang="en-US" smtClean="0"/>
              <a:t>2026/4/28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D03D1D-7811-D79C-3E26-008C62664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5FEE4B-101F-62CC-E69D-F081B97B9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14B-15D0-654E-97CA-9E77F051A87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7147540"/>
      </p:ext>
    </p:extLst>
  </p:cSld>
  <p:clrMapOvr>
    <a:masterClrMapping/>
  </p:clrMapOvr>
  <p:extLst>
    <p:ext uri="ooxmlsdk">
      <ooxmlsdk:mediaFallback xmlns:ooxmlsdkcls="c:OOXMLSDK_CT_MediaFallback" xmlns:ooxmlsdk="ooxmlsdk" xmlns="" target="/slidelayout//ppt/slideLayouts/slideLayout2.xml.png" type="slideLayout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30E9EE-8C71-67D4-A2BC-53B106986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09279D-06F0-EFDE-9CD6-193A29D31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B3CCE7-DC65-DA1D-3E8E-70130CD6E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8963-C8E2-1E4C-A771-F62A9F2C7DEC}" type="datetimeFigureOut">
              <a:rPr kumimoji="1" lang="zh-CN" altLang="en-US" smtClean="0"/>
              <a:t>2026/4/28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B74EE2-CD7D-A99C-E5D2-1366E53CA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52B1E2-E5C3-92D1-FF78-B950DDC1B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14B-15D0-654E-97CA-9E77F051A87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05822510"/>
      </p:ext>
    </p:extLst>
  </p:cSld>
  <p:clrMapOvr>
    <a:masterClrMapping/>
  </p:clrMapOvr>
  <p:extLst>
    <p:ext uri="ooxmlsdk">
      <ooxmlsdk:mediaFallback xmlns:ooxmlsdkcls="c:OOXMLSDK_CT_MediaFallback" xmlns:ooxmlsdk="ooxmlsdk" xmlns="" target="/slidelayout//ppt/slideLayouts/slideLayout3.xml.png" type="slideLayout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C4817C-99A1-757B-E4AD-A4032027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17D338-6AC5-3B05-1915-B1578DB8BD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F8E3BF0-2279-8BF3-1C0E-03C9E7BF3B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EB8EC9A-56DC-2B36-BF93-CCB1A8E3E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8963-C8E2-1E4C-A771-F62A9F2C7DEC}" type="datetimeFigureOut">
              <a:rPr kumimoji="1" lang="zh-CN" altLang="en-US" smtClean="0"/>
              <a:t>2026/4/28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F3D304B-FAC1-533F-1456-38E73C2AF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16F4D4A-E839-BFE4-78EA-559F4A54D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14B-15D0-654E-97CA-9E77F051A87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68786054"/>
      </p:ext>
    </p:extLst>
  </p:cSld>
  <p:clrMapOvr>
    <a:masterClrMapping/>
  </p:clrMapOvr>
  <p:extLst>
    <p:ext uri="ooxmlsdk">
      <ooxmlsdk:mediaFallback xmlns:ooxmlsdkcls="c:OOXMLSDK_CT_MediaFallback" xmlns:ooxmlsdk="ooxmlsdk" xmlns="" target="/slidelayout//ppt/slideLayouts/slideLayout4.xml.png" type="slideLayout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4C5FF1-6080-2725-74AB-5FF7D3F27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A501C3-38EB-2364-C39C-33279253F1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EEC63D-4589-C043-285B-B8127689F2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8810A47-0A22-AB30-2FCE-43F3C972A8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88C72C7-7B09-FD2C-30C5-4350039BAB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3957867-163A-9E7A-AE92-DDB0D8E1D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8963-C8E2-1E4C-A771-F62A9F2C7DEC}" type="datetimeFigureOut">
              <a:rPr kumimoji="1" lang="zh-CN" altLang="en-US" smtClean="0"/>
              <a:t>2026/4/28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40928ED-F638-2A81-FAF0-17D14FCA9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B5BCCDA-B30D-A94D-59C6-47F630253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14B-15D0-654E-97CA-9E77F051A87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20130515"/>
      </p:ext>
    </p:extLst>
  </p:cSld>
  <p:clrMapOvr>
    <a:masterClrMapping/>
  </p:clrMapOvr>
  <p:extLst>
    <p:ext uri="ooxmlsdk">
      <ooxmlsdk:mediaFallback xmlns:ooxmlsdkcls="c:OOXMLSDK_CT_MediaFallback" xmlns:ooxmlsdk="ooxmlsdk" xmlns="" target="/slidelayout//ppt/slideLayouts/slideLayout5.xml.png" type="slideLayout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C2DB04-0D11-419F-4D88-8EE71954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FF8EF7-C3FC-15DF-EB99-F3AFA6C50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8963-C8E2-1E4C-A771-F62A9F2C7DEC}" type="datetimeFigureOut">
              <a:rPr kumimoji="1" lang="zh-CN" altLang="en-US" smtClean="0"/>
              <a:t>2026/4/28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BA37BA3-FB71-5172-B46A-25DF8DB97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90FED2D-6DE6-4528-CEC4-A1B115005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14B-15D0-654E-97CA-9E77F051A87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81781461"/>
      </p:ext>
    </p:extLst>
  </p:cSld>
  <p:clrMapOvr>
    <a:masterClrMapping/>
  </p:clrMapOvr>
  <p:extLst>
    <p:ext uri="ooxmlsdk">
      <ooxmlsdk:mediaFallback xmlns:ooxmlsdkcls="c:OOXMLSDK_CT_MediaFallback" xmlns:ooxmlsdk="ooxmlsdk" xmlns="" target="/slidelayout//ppt/slideLayouts/slideLayout6.xml.png" type="slideLayout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C4BDD16-6439-B908-EDD7-E328E0DBD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8963-C8E2-1E4C-A771-F62A9F2C7DEC}" type="datetimeFigureOut">
              <a:rPr kumimoji="1" lang="zh-CN" altLang="en-US" smtClean="0"/>
              <a:t>2026/4/28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2E04F1C-1C5E-FF25-BFF4-A2FD0C4AB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5C5C0E4-D1F8-57FC-808D-20A6FC4DD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14B-15D0-654E-97CA-9E77F051A87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5038035"/>
      </p:ext>
    </p:extLst>
  </p:cSld>
  <p:clrMapOvr>
    <a:masterClrMapping/>
  </p:clrMapOvr>
  <p:extLst>
    <p:ext uri="ooxmlsdk">
      <ooxmlsdk:mediaFallback xmlns:ooxmlsdkcls="c:OOXMLSDK_CT_MediaFallback" xmlns:ooxmlsdk="ooxmlsdk" xmlns="" target="/slidelayout//ppt/slideLayouts/slideLayout7.xml.png" type="slideLayout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43FCD8-D346-D209-27B3-7C09A6E16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B47027-3D1C-237E-E4D0-376667F14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304B274-03F4-DFA5-61F7-9E8E0AC984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8BAC8FF-DC28-5C76-6936-568A1EF2B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8963-C8E2-1E4C-A771-F62A9F2C7DEC}" type="datetimeFigureOut">
              <a:rPr kumimoji="1" lang="zh-CN" altLang="en-US" smtClean="0"/>
              <a:t>2026/4/28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762A2AA-F26F-56C5-60C1-F265434CD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9CC6C-B836-7CF1-8B26-F26AD1439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14B-15D0-654E-97CA-9E77F051A87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50346981"/>
      </p:ext>
    </p:extLst>
  </p:cSld>
  <p:clrMapOvr>
    <a:masterClrMapping/>
  </p:clrMapOvr>
  <p:extLst>
    <p:ext uri="ooxmlsdk">
      <ooxmlsdk:mediaFallback xmlns:ooxmlsdkcls="c:OOXMLSDK_CT_MediaFallback" xmlns:ooxmlsdk="ooxmlsdk" xmlns="" target="/slidelayout//ppt/slideLayouts/slideLayout8.xml.png" type="slideLayout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E0D37B-120B-5DC1-45AB-49EAA8B78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B5A8308-143D-B013-FA6D-13A508B23F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9730FC-073C-5B6F-22E8-FA4523B5C2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C0007D1-71A0-CD5F-5290-4EB94B792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8963-C8E2-1E4C-A771-F62A9F2C7DEC}" type="datetimeFigureOut">
              <a:rPr kumimoji="1" lang="zh-CN" altLang="en-US" smtClean="0"/>
              <a:t>2026/4/28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4971ABE-DCFA-3F63-9336-9EBAF4904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F786D08-7017-BD7F-109B-79A0EF202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14B-15D0-654E-97CA-9E77F051A87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51326504"/>
      </p:ext>
    </p:extLst>
  </p:cSld>
  <p:clrMapOvr>
    <a:masterClrMapping/>
  </p:clrMapOvr>
  <p:extLst>
    <p:ext uri="ooxmlsdk">
      <ooxmlsdk:mediaFallback xmlns:ooxmlsdkcls="c:OOXMLSDK_CT_MediaFallback" xmlns:ooxmlsdk="ooxmlsdk" xmlns="" target="/slidelayout//ppt/slideLayouts/slideLayout9.xml.png" type="slideLayout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79C2722-3B8C-2065-5AC5-263CFE98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7A3692-2AD9-CE6F-D53F-7845B9B38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51CEA3-90BC-60A3-2BF0-EFFB67E7C6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48963-C8E2-1E4C-A771-F62A9F2C7DEC}" type="datetimeFigureOut">
              <a:rPr kumimoji="1" lang="zh-CN" altLang="en-US" smtClean="0"/>
              <a:t>2026/4/28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196AE0-833D-16AA-C61D-4401D75F89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FBC43C-0D70-FA29-5981-9056C96452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1114B-15D0-654E-97CA-9E77F051A87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58487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0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237595" y="153035"/>
            <a:ext cx="771525" cy="328295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100003" name="AutoShape 3"/>
          <p:cNvSpPr/>
          <p:nvPr/>
        </p:nvSpPr>
        <p:spPr>
          <a:xfrm>
            <a:off x="0" y="0"/>
            <a:ext cx="12188953" cy="36576"/>
          </a:xfrm>
          <a:prstGeom prst="rect">
            <a:avLst/>
          </a:prstGeom>
          <a:solidFill>
            <a:srgbClr val="2B7A78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0004" name="AutoShape 4"/>
          <p:cNvSpPr/>
          <p:nvPr/>
        </p:nvSpPr>
        <p:spPr>
          <a:xfrm>
            <a:off x="548640" y="1097280"/>
            <a:ext cx="54864" cy="3474720"/>
          </a:xfrm>
          <a:prstGeom prst="rect">
            <a:avLst/>
          </a:prstGeom>
          <a:solidFill>
            <a:srgbClr val="2B7A78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0005" name="AutoShape 5"/>
          <p:cNvSpPr/>
          <p:nvPr/>
        </p:nvSpPr>
        <p:spPr>
          <a:xfrm>
            <a:off x="548640" y="1097280"/>
            <a:ext cx="54864" cy="731520"/>
          </a:xfrm>
          <a:prstGeom prst="rect">
            <a:avLst/>
          </a:prstGeom>
          <a:solidFill>
            <a:srgbClr val="FFB347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0006" name="AutoShape 6"/>
          <p:cNvSpPr/>
          <p:nvPr/>
        </p:nvSpPr>
        <p:spPr>
          <a:xfrm>
            <a:off x="8686800" y="-1371600"/>
            <a:ext cx="5029200" cy="5029200"/>
          </a:xfrm>
          <a:prstGeom prst="ellipse">
            <a:avLst/>
          </a:prstGeom>
          <a:solidFill>
            <a:srgbClr val="2B7A78">
              <a:alpha val="8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0007" name="AutoShape 7"/>
          <p:cNvSpPr/>
          <p:nvPr/>
        </p:nvSpPr>
        <p:spPr>
          <a:xfrm>
            <a:off x="9326880" y="-731520"/>
            <a:ext cx="3657600" cy="3657600"/>
          </a:xfrm>
          <a:prstGeom prst="ellipse">
            <a:avLst/>
          </a:prstGeom>
          <a:solidFill>
            <a:srgbClr val="2B7A78">
              <a:alpha val="5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0008" name="AutoShape 8"/>
          <p:cNvSpPr/>
          <p:nvPr/>
        </p:nvSpPr>
        <p:spPr>
          <a:xfrm>
            <a:off x="10515600" y="5303520"/>
            <a:ext cx="457200" cy="457200"/>
          </a:xfrm>
          <a:prstGeom prst="ellipse">
            <a:avLst/>
          </a:prstGeom>
          <a:solidFill>
            <a:srgbClr val="2B7A78">
              <a:alpha val="2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0009" name="AutoShape 9"/>
          <p:cNvSpPr/>
          <p:nvPr/>
        </p:nvSpPr>
        <p:spPr>
          <a:xfrm>
            <a:off x="11155680" y="5669280"/>
            <a:ext cx="274320" cy="274320"/>
          </a:xfrm>
          <a:prstGeom prst="ellipse">
            <a:avLst/>
          </a:prstGeom>
          <a:solidFill>
            <a:srgbClr val="FFB347">
              <a:alpha val="4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pic>
        <p:nvPicPr>
          <p:cNvPr id="100025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674352" y="2907792"/>
            <a:ext cx="585216" cy="585216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100011" name="AutoShape 11"/>
          <p:cNvSpPr/>
          <p:nvPr/>
        </p:nvSpPr>
        <p:spPr>
          <a:xfrm>
            <a:off x="868680" y="2423160"/>
            <a:ext cx="7772400" cy="64008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>
                <a:solidFill>
                  <a:srgbClr val="2B7A78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打造卓越品质的实用指南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eyJ0YWciOiIkc3ViVGl0bGUifQ==</bd:templateData>
          </p:ext>
        </p:extLst>
      </p:sp>
      <p:sp>
        <p:nvSpPr>
          <p:cNvPr id="100012" name="AutoShape 12"/>
          <p:cNvSpPr/>
          <p:nvPr/>
        </p:nvSpPr>
        <p:spPr>
          <a:xfrm>
            <a:off x="868680" y="3154680"/>
            <a:ext cx="1828800" cy="32004"/>
          </a:xfrm>
          <a:prstGeom prst="rect">
            <a:avLst/>
          </a:prstGeom>
          <a:solidFill>
            <a:srgbClr val="FFB347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0013" name="AutoShape 13"/>
          <p:cNvSpPr/>
          <p:nvPr/>
        </p:nvSpPr>
        <p:spPr>
          <a:xfrm>
            <a:off x="868680" y="3383280"/>
            <a:ext cx="7772400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99" b="1" dirty="0" err="1">
                <a:solidFill>
                  <a:srgbClr val="1A1A2E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编制：卓越质量智库</a:t>
            </a:r>
            <a:endParaRPr lang="en-US" sz="1100" dirty="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0014" name="AutoShape 14"/>
          <p:cNvSpPr/>
          <p:nvPr/>
        </p:nvSpPr>
        <p:spPr>
          <a:xfrm>
            <a:off x="868680" y="3840480"/>
            <a:ext cx="2743200" cy="36576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999999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2026-04-28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eyJfdGVtcGxhdGVEYXRhIjp7ImNvbnRlbnRUeXBlIjoiJERhdGUifSwidGFnIjoiJERhdGUifQ==</bd:templateData>
          </p:ext>
        </p:extLst>
      </p:sp>
      <p:pic>
        <p:nvPicPr>
          <p:cNvPr id="100022" name="Picture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835640" y="2194560"/>
            <a:ext cx="320040" cy="32004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100023" name="AutoShape 16"/>
          <p:cNvSpPr/>
          <p:nvPr/>
        </p:nvSpPr>
        <p:spPr>
          <a:xfrm>
            <a:off x="0" y="6309360"/>
            <a:ext cx="12188953" cy="548640"/>
          </a:xfrm>
          <a:prstGeom prst="rect">
            <a:avLst/>
          </a:prstGeom>
          <a:solidFill>
            <a:srgbClr val="4974B7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0024" name="AutoShape 17"/>
          <p:cNvSpPr/>
          <p:nvPr/>
        </p:nvSpPr>
        <p:spPr>
          <a:xfrm>
            <a:off x="548640" y="6327648"/>
            <a:ext cx="10972800" cy="50292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0015" name="AutoShape 18"/>
          <p:cNvSpPr/>
          <p:nvPr/>
        </p:nvSpPr>
        <p:spPr>
          <a:xfrm>
            <a:off x="8321040" y="1554480"/>
            <a:ext cx="914400" cy="914400"/>
          </a:xfrm>
          <a:prstGeom prst="roundRect">
            <a:avLst>
              <a:gd name="adj" fmla="val 12000"/>
            </a:avLst>
          </a:prstGeom>
          <a:solidFill>
            <a:srgbClr val="F0F8F8">
              <a:alpha val="100000"/>
            </a:srgbClr>
          </a:solidFill>
          <a:effectLst>
            <a:outerShdw blurRad="101600" dist="38100" dir="810000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pic>
        <p:nvPicPr>
          <p:cNvPr id="100016" name="Picture 1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485632" y="1719072"/>
            <a:ext cx="585216" cy="585216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100017" name="AutoShape 20"/>
          <p:cNvSpPr/>
          <p:nvPr/>
        </p:nvSpPr>
        <p:spPr>
          <a:xfrm>
            <a:off x="9509760" y="1554480"/>
            <a:ext cx="914400" cy="914400"/>
          </a:xfrm>
          <a:prstGeom prst="roundRect">
            <a:avLst>
              <a:gd name="adj" fmla="val 12000"/>
            </a:avLst>
          </a:prstGeom>
          <a:solidFill>
            <a:srgbClr val="F0F8F8">
              <a:alpha val="100000"/>
            </a:srgbClr>
          </a:solidFill>
          <a:effectLst>
            <a:outerShdw blurRad="101600" dist="38100" dir="810000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pic>
        <p:nvPicPr>
          <p:cNvPr id="100018" name="Picture 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9674352" y="1719072"/>
            <a:ext cx="585216" cy="585216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100019" name="AutoShape 22"/>
          <p:cNvSpPr/>
          <p:nvPr/>
        </p:nvSpPr>
        <p:spPr>
          <a:xfrm>
            <a:off x="8321040" y="2743200"/>
            <a:ext cx="914400" cy="914400"/>
          </a:xfrm>
          <a:prstGeom prst="roundRect">
            <a:avLst>
              <a:gd name="adj" fmla="val 12000"/>
            </a:avLst>
          </a:prstGeom>
          <a:solidFill>
            <a:srgbClr val="F0F8F8">
              <a:alpha val="100000"/>
            </a:srgbClr>
          </a:solidFill>
          <a:effectLst>
            <a:outerShdw blurRad="101600" dist="38100" dir="810000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pic>
        <p:nvPicPr>
          <p:cNvPr id="100020" name="Picture 2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485632" y="2907792"/>
            <a:ext cx="585216" cy="585216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100021" name="AutoShape 24"/>
          <p:cNvSpPr/>
          <p:nvPr/>
        </p:nvSpPr>
        <p:spPr>
          <a:xfrm>
            <a:off x="9509760" y="2743200"/>
            <a:ext cx="914400" cy="914400"/>
          </a:xfrm>
          <a:prstGeom prst="roundRect">
            <a:avLst>
              <a:gd name="adj" fmla="val 12000"/>
            </a:avLst>
          </a:prstGeom>
          <a:solidFill>
            <a:srgbClr val="F0F8F8">
              <a:alpha val="100000"/>
            </a:srgbClr>
          </a:solidFill>
          <a:effectLst>
            <a:outerShdw blurRad="101600" dist="38100" dir="810000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0010" name="AutoShape 25"/>
          <p:cNvSpPr/>
          <p:nvPr/>
        </p:nvSpPr>
        <p:spPr>
          <a:xfrm>
            <a:off x="868680" y="1280160"/>
            <a:ext cx="7772400" cy="118872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b="1">
                <a:solidFill>
                  <a:srgbClr val="1A1A2E">
                    <a:alpha val="100000"/>
                  </a:srgbClr>
                </a:solidFill>
                <a:latin typeface="Arial Black"/>
                <a:ea typeface="Arial Black"/>
                <a:cs typeface="Arial Black"/>
              </a:rPr>
              <a:t>质量管理基础培训课件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 xmlns="">eyJtZCI6Iui0qOmHj+euoeeQhuWfuuehgOWfueiureivvuS7tiIsInRwbGlkIjoiMTAwMDEiLCJ0cGxOYW1lIjoidGl0bGVfMzIxMzIwNTgzNjgwNDI4Xzg3NTc4Mjc3OV8yODk1MDA1ODA4MjA0MjhfbW9kIiwiZWRpdGVkIjoiZmFsc2UiLCJleHRyYVBhcmFtcyI6IntcImluZm9fdXJsXCI6XCJodHRwOi8vYmouYmNlYm9zLmNvbS92MS93ZW5rdS1haS1kb2MvMzIxMzIwNTgzNjgwNDI4L3J0Y3MvYmRqc29uLzI3YjUwN2VjNjdjY2YzOGEuanNvbj9hdXRob3JpemF0aW9uPWJjZS1hdXRoLXYxJTJGNDZkYzhjYzM0Njc0NGRhZDgwMDY1MTgyM2E5NmQ5Y2QlMkYyMDI2LTA0LTI4VDExJTNBMjIlM0ExNFolMkYtMSUyRmhvc3QlMkY0MzEwNGZmZjJjNzVmZjJmOGVhODgwMTNiZTZmMjJlNTUzM2MwNDU5MmEzZDY2NjliMDljZjM3YmVkY2MxNDY2JnJlc3BvbnNlQ29udGVudFR5cGU9YXBwbGljYXRpb24lMkZqc29uJnJlc3BvbnNlQ2FjaGVDb250cm9sPW1heC1hZ2UlM0QzODg4MDAwJnJlc3BvbnNlRXhwaXJlcz1GcmklMkMlMjAxMiUyMEp1biUyMDIwMjYlMjAxOSUzQTIyJTNBMTQlMjAlMkIwODAwXCJ9In0=</bd:templateData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8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12289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质量三要素：计划、控制、改进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sp>
        <p:nvSpPr>
          <p:cNvPr id="812290" name="Freeform 5"/>
          <p:cNvSpPr/>
          <p:nvPr/>
        </p:nvSpPr>
        <p:spPr>
          <a:xfrm>
            <a:off x="1682750" y="2065338"/>
            <a:ext cx="8850313" cy="1798637"/>
          </a:xfrm>
          <a:custGeom>
            <a:avLst/>
            <a:gdLst/>
            <a:ahLst/>
            <a:cxnLst/>
            <a:rect l="l" t="t" r="r" b="b"/>
            <a:pathLst>
              <a:path w="8850312" h="1798319">
                <a:moveTo>
                  <a:pt x="8164512" y="0"/>
                </a:moveTo>
                <a:lnTo>
                  <a:pt x="8850312" y="485775"/>
                </a:lnTo>
                <a:lnTo>
                  <a:pt x="8221662" y="1181100"/>
                </a:lnTo>
                <a:lnTo>
                  <a:pt x="8212137" y="800100"/>
                </a:lnTo>
                <a:lnTo>
                  <a:pt x="6078537" y="1381125"/>
                </a:lnTo>
                <a:lnTo>
                  <a:pt x="6078537" y="962025"/>
                </a:lnTo>
                <a:lnTo>
                  <a:pt x="4135438" y="1476375"/>
                </a:lnTo>
                <a:lnTo>
                  <a:pt x="4135438" y="1038225"/>
                </a:lnTo>
                <a:lnTo>
                  <a:pt x="2108200" y="1631950"/>
                </a:lnTo>
                <a:lnTo>
                  <a:pt x="2108200" y="1447800"/>
                </a:lnTo>
                <a:lnTo>
                  <a:pt x="2108200" y="1208088"/>
                </a:lnTo>
                <a:lnTo>
                  <a:pt x="2108200" y="1199399"/>
                </a:lnTo>
                <a:lnTo>
                  <a:pt x="0" y="1798319"/>
                </a:lnTo>
                <a:lnTo>
                  <a:pt x="0" y="1388744"/>
                </a:lnTo>
                <a:lnTo>
                  <a:pt x="2447509" y="671988"/>
                </a:lnTo>
                <a:lnTo>
                  <a:pt x="2447532" y="952500"/>
                </a:lnTo>
                <a:lnTo>
                  <a:pt x="2447545" y="952500"/>
                </a:lnTo>
                <a:lnTo>
                  <a:pt x="2447545" y="1102994"/>
                </a:lnTo>
                <a:lnTo>
                  <a:pt x="2447545" y="1109341"/>
                </a:lnTo>
                <a:lnTo>
                  <a:pt x="4557712" y="495300"/>
                </a:lnTo>
                <a:lnTo>
                  <a:pt x="4557712" y="919163"/>
                </a:lnTo>
                <a:lnTo>
                  <a:pt x="6496050" y="390525"/>
                </a:lnTo>
                <a:lnTo>
                  <a:pt x="6484937" y="769938"/>
                </a:lnTo>
                <a:lnTo>
                  <a:pt x="8164512" y="361950"/>
                </a:lnTo>
                <a:lnTo>
                  <a:pt x="8164512" y="0"/>
                </a:ln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grpSp>
        <p:nvGrpSpPr>
          <p:cNvPr id="812291" name="Group 6"/>
          <p:cNvGrpSpPr/>
          <p:nvPr/>
        </p:nvGrpSpPr>
        <p:grpSpPr>
          <a:xfrm>
            <a:off x="1682750" y="4113181"/>
            <a:ext cx="1973326" cy="1922430"/>
            <a:chOff x="1682750" y="4113181"/>
            <a:chExt cx="1973326" cy="1922430"/>
          </a:xfrm>
        </p:grpSpPr>
        <p:sp>
          <p:nvSpPr>
            <p:cNvPr id="812292" name="TextBox 7"/>
            <p:cNvSpPr txBox="1"/>
            <p:nvPr/>
          </p:nvSpPr>
          <p:spPr>
            <a:xfrm>
              <a:off x="1682782" y="4113181"/>
              <a:ext cx="1973294" cy="461486"/>
            </a:xfrm>
            <a:prstGeom prst="rect">
              <a:avLst/>
            </a:prstGeom>
            <a:noFill/>
          </p:spPr>
          <p:txBody>
            <a:bodyPr vert="horz" wrap="square" lIns="0" tIns="45720" rIns="0" bIns="0" rtlCol="0" anchor="t" anchorCtr="0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err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计划（Plan</a:t>
              </a:r>
              <a:r>
                <a:rPr lang="en-US" b="1" dirty="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）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eyJfdGVtcGxhdGVEYXRhIjp7ImNvbnRlbnRUeXBlIjoiJGl0ZW0xX3QifSwidGFnIjoiJGl0ZW0xX3QifQ==</bd:templateData>
            </p:ext>
          </p:extLst>
        </p:sp>
        <p:sp>
          <p:nvSpPr>
            <p:cNvPr id="812294" name="TextBox 8"/>
            <p:cNvSpPr txBox="1"/>
            <p:nvPr/>
          </p:nvSpPr>
          <p:spPr>
            <a:xfrm>
              <a:off x="1682782" y="4706493"/>
              <a:ext cx="1973294" cy="1329118"/>
            </a:xfrm>
            <a:prstGeom prst="rect">
              <a:avLst/>
            </a:prstGeom>
            <a:noFill/>
          </p:spPr>
          <p:txBody>
            <a:bodyPr vert="horz" wrap="square" lIns="72009" tIns="45720" rIns="72009" bIns="0" rtlCol="0" anchor="t" anchorCtr="0">
              <a:noAutofit/>
            </a:bodyPr>
            <a:lstStyle/>
            <a:p>
              <a:pPr algn="just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dirty="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基于风险评估确定质量目标与流程设计，包括识别产品特性、制定验收标准及资源配置方案。采用FMEA等工具预测潜在失效模式，通过质量功能展开（QFD）将顾客需求转化为技术参数。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eyJfdGVtcGxhdGVEYXRhIjp7ImNvbnRlbnRUeXBlIjoiJGl0ZW0xX2MifSwidGFnIjoiJGl0ZW0xX2MifQ==</bd:templateData>
            </p:ext>
          </p:extLst>
        </p:sp>
        <p:cxnSp>
          <p:nvCxnSpPr>
            <p:cNvPr id="9" name="Connector 9"/>
            <p:cNvCxnSpPr/>
            <p:nvPr/>
          </p:nvCxnSpPr>
          <p:spPr>
            <a:xfrm>
              <a:off x="1682750" y="4650900"/>
              <a:ext cx="197326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</p:grpSp>
      <p:grpSp>
        <p:nvGrpSpPr>
          <p:cNvPr id="812295" name="Group 10"/>
          <p:cNvGrpSpPr/>
          <p:nvPr/>
        </p:nvGrpSpPr>
        <p:grpSpPr>
          <a:xfrm>
            <a:off x="3911600" y="4113181"/>
            <a:ext cx="1973326" cy="1922430"/>
            <a:chOff x="3911600" y="4113181"/>
            <a:chExt cx="1973326" cy="1922430"/>
          </a:xfrm>
        </p:grpSpPr>
        <p:sp>
          <p:nvSpPr>
            <p:cNvPr id="812296" name="TextBox 11"/>
            <p:cNvSpPr txBox="1"/>
            <p:nvPr/>
          </p:nvSpPr>
          <p:spPr>
            <a:xfrm>
              <a:off x="3911632" y="4113181"/>
              <a:ext cx="1973294" cy="461486"/>
            </a:xfrm>
            <a:prstGeom prst="rect">
              <a:avLst/>
            </a:prstGeom>
            <a:noFill/>
          </p:spPr>
          <p:txBody>
            <a:bodyPr vert="horz" wrap="square" lIns="0" tIns="45720" rIns="0" bIns="0" rtlCol="0" anchor="t" anchorCtr="0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err="1">
                  <a:solidFill>
                    <a:srgbClr val="595959">
                      <a:alpha val="100000"/>
                    </a:srgbClr>
                  </a:solidFill>
                  <a:latin typeface="Eras Medium ITC"/>
                </a:rPr>
                <a:t>控制（Control</a:t>
              </a:r>
              <a:r>
                <a:rPr lang="en-US" b="1" dirty="0">
                  <a:solidFill>
                    <a:srgbClr val="595959">
                      <a:alpha val="100000"/>
                    </a:srgbClr>
                  </a:solidFill>
                  <a:latin typeface="Eras Medium ITC"/>
                </a:rPr>
                <a:t>）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eyJfdGVtcGxhdGVEYXRhIjp7ImNvbnRlbnRUeXBlIjoiJGl0ZW0yX3QifSwidGFnIjoiJGl0ZW0yX3QifQ==</bd:templateData>
            </p:ext>
          </p:extLst>
        </p:sp>
        <p:sp>
          <p:nvSpPr>
            <p:cNvPr id="812298" name="TextBox 12"/>
            <p:cNvSpPr txBox="1"/>
            <p:nvPr/>
          </p:nvSpPr>
          <p:spPr>
            <a:xfrm>
              <a:off x="3911632" y="4706493"/>
              <a:ext cx="1973294" cy="1329118"/>
            </a:xfrm>
            <a:prstGeom prst="rect">
              <a:avLst/>
            </a:prstGeom>
            <a:noFill/>
          </p:spPr>
          <p:txBody>
            <a:bodyPr vert="horz" wrap="square" lIns="72009" tIns="45720" rIns="72009" bIns="0" rtlCol="0" anchor="t" anchorCtr="0">
              <a:noAutofit/>
            </a:bodyPr>
            <a:lstStyle/>
            <a:p>
              <a:pPr algn="just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dirty="0" err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通过统计过程控制（SPC</a:t>
              </a:r>
              <a:r>
                <a:rPr lang="en-US" sz="1400" dirty="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）、</a:t>
              </a:r>
              <a:r>
                <a:rPr lang="en-US" sz="1400" dirty="0" err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检验规程等手段监控关键参数，确保过程稳定受控。建立测量系统分析（MSA）体系保证数据可靠性，运用控制图识别异常波动并实施纠正</a:t>
              </a:r>
              <a:r>
                <a:rPr lang="en-US" sz="1400" dirty="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eyJfdGVtcGxhdGVEYXRhIjp7ImNvbnRlbnRUeXBlIjoiJGl0ZW0yX2MifSwidGFnIjoiJGl0ZW0yX2MifQ==</bd:templateData>
            </p:ext>
          </p:extLst>
        </p:sp>
        <p:cxnSp>
          <p:nvCxnSpPr>
            <p:cNvPr id="13" name="Connector 13"/>
            <p:cNvCxnSpPr/>
            <p:nvPr/>
          </p:nvCxnSpPr>
          <p:spPr>
            <a:xfrm>
              <a:off x="3911600" y="4650900"/>
              <a:ext cx="197326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</p:grpSp>
      <p:grpSp>
        <p:nvGrpSpPr>
          <p:cNvPr id="812299" name="Group 14"/>
          <p:cNvGrpSpPr/>
          <p:nvPr/>
        </p:nvGrpSpPr>
        <p:grpSpPr>
          <a:xfrm>
            <a:off x="6096000" y="4113181"/>
            <a:ext cx="1971675" cy="1922430"/>
            <a:chOff x="6096000" y="4113181"/>
            <a:chExt cx="1971675" cy="1922430"/>
          </a:xfrm>
        </p:grpSpPr>
        <p:sp>
          <p:nvSpPr>
            <p:cNvPr id="812300" name="TextBox 15"/>
            <p:cNvSpPr txBox="1"/>
            <p:nvPr/>
          </p:nvSpPr>
          <p:spPr>
            <a:xfrm>
              <a:off x="6096000" y="4113181"/>
              <a:ext cx="1971675" cy="461486"/>
            </a:xfrm>
            <a:prstGeom prst="rect">
              <a:avLst/>
            </a:prstGeom>
            <a:noFill/>
          </p:spPr>
          <p:txBody>
            <a:bodyPr vert="horz" wrap="square" lIns="0" tIns="45720" rIns="0" bIns="0" rtlCol="0" anchor="t" anchorCtr="0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err="1">
                  <a:solidFill>
                    <a:srgbClr val="595959">
                      <a:alpha val="100000"/>
                    </a:srgbClr>
                  </a:solidFill>
                  <a:latin typeface="Eras Medium ITC"/>
                </a:rPr>
                <a:t>改进（Improve</a:t>
              </a:r>
              <a:r>
                <a:rPr lang="en-US" b="1" dirty="0">
                  <a:solidFill>
                    <a:srgbClr val="595959">
                      <a:alpha val="100000"/>
                    </a:srgbClr>
                  </a:solidFill>
                  <a:latin typeface="Eras Medium ITC"/>
                </a:rPr>
                <a:t>）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eyJfdGVtcGxhdGVEYXRhIjp7ImNvbnRlbnRUeXBlIjoiJGl0ZW0zX3QifSwidGFnIjoiJGl0ZW0zX3QifQ==</bd:templateData>
            </p:ext>
          </p:extLst>
        </p:sp>
        <p:sp>
          <p:nvSpPr>
            <p:cNvPr id="812302" name="TextBox 16"/>
            <p:cNvSpPr txBox="1"/>
            <p:nvPr/>
          </p:nvSpPr>
          <p:spPr>
            <a:xfrm>
              <a:off x="6096000" y="4706493"/>
              <a:ext cx="1971675" cy="1329118"/>
            </a:xfrm>
            <a:prstGeom prst="rect">
              <a:avLst/>
            </a:prstGeom>
            <a:noFill/>
          </p:spPr>
          <p:txBody>
            <a:bodyPr vert="horz" wrap="square" lIns="72009" tIns="45720" rIns="72009" bIns="0" rtlCol="0" anchor="t" anchorCtr="0">
              <a:noAutofit/>
            </a:bodyPr>
            <a:lstStyle/>
            <a:p>
              <a:pPr algn="just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dirty="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采用PDCA循环驱动持续改进，利用根本原因分析（如5Why、鱼骨图）解决系统性问题。通过标杆对比和创新方法（如六西格玛DMAIC）突破性能瓶颈，形成标准化最佳实践。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eyJfdGVtcGxhdGVEYXRhIjp7ImNvbnRlbnRUeXBlIjoiJGl0ZW0zX2MifSwidGFnIjoiJGl0ZW0zX2MifQ==</bd:templateData>
            </p:ext>
          </p:extLst>
        </p:sp>
        <p:cxnSp>
          <p:nvCxnSpPr>
            <p:cNvPr id="17" name="Connector 17"/>
            <p:cNvCxnSpPr/>
            <p:nvPr/>
          </p:nvCxnSpPr>
          <p:spPr>
            <a:xfrm>
              <a:off x="6096000" y="4650900"/>
              <a:ext cx="1971675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</p:grpSp>
      <p:grpSp>
        <p:nvGrpSpPr>
          <p:cNvPr id="812303" name="Group 18"/>
          <p:cNvGrpSpPr/>
          <p:nvPr/>
        </p:nvGrpSpPr>
        <p:grpSpPr>
          <a:xfrm>
            <a:off x="8210550" y="4113181"/>
            <a:ext cx="1971675" cy="1922430"/>
            <a:chOff x="8210550" y="4113181"/>
            <a:chExt cx="1971675" cy="1922430"/>
          </a:xfrm>
        </p:grpSpPr>
        <p:sp>
          <p:nvSpPr>
            <p:cNvPr id="812304" name="TextBox 19"/>
            <p:cNvSpPr txBox="1"/>
            <p:nvPr/>
          </p:nvSpPr>
          <p:spPr>
            <a:xfrm>
              <a:off x="8210550" y="4113181"/>
              <a:ext cx="1971675" cy="461486"/>
            </a:xfrm>
            <a:prstGeom prst="rect">
              <a:avLst/>
            </a:prstGeom>
            <a:noFill/>
          </p:spPr>
          <p:txBody>
            <a:bodyPr vert="horz" wrap="square" lIns="0" tIns="45720" rIns="0" bIns="0" rtlCol="0" anchor="t" anchorCtr="0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err="1">
                  <a:solidFill>
                    <a:srgbClr val="595959">
                      <a:alpha val="100000"/>
                    </a:srgbClr>
                  </a:solidFill>
                  <a:latin typeface="Eras Medium ITC"/>
                </a:rPr>
                <a:t>绩效评价</a:t>
              </a:r>
              <a:endParaRPr lang="en-US" b="1" dirty="0">
                <a:solidFill>
                  <a:srgbClr val="595959">
                    <a:alpha val="100000"/>
                  </a:srgbClr>
                </a:solidFill>
                <a:latin typeface="Eras Medium ITC"/>
              </a:endParaRP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eyJfdGVtcGxhdGVEYXRhIjp7ImNvbnRlbnRUeXBlIjoiJGl0ZW00X3QifSwidGFnIjoiJGl0ZW00X3QifQ==</bd:templateData>
            </p:ext>
          </p:extLst>
        </p:sp>
        <p:sp>
          <p:nvSpPr>
            <p:cNvPr id="812306" name="TextBox 20"/>
            <p:cNvSpPr txBox="1"/>
            <p:nvPr/>
          </p:nvSpPr>
          <p:spPr>
            <a:xfrm>
              <a:off x="8210550" y="4706493"/>
              <a:ext cx="1971675" cy="1329118"/>
            </a:xfrm>
            <a:prstGeom prst="rect">
              <a:avLst/>
            </a:prstGeom>
            <a:noFill/>
          </p:spPr>
          <p:txBody>
            <a:bodyPr vert="horz" wrap="square" lIns="72009" tIns="45720" rIns="72009" bIns="0" rtlCol="0" anchor="t" anchorCtr="0">
              <a:noAutofit/>
            </a:bodyPr>
            <a:lstStyle/>
            <a:p>
              <a:pPr algn="just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dirty="0" err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定期评审质量目标达成度，结合内审、管理评审输出改进机会。量化分析质量成本（COQ</a:t>
              </a:r>
              <a:r>
                <a:rPr lang="en-US" sz="1400" dirty="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），</a:t>
              </a:r>
              <a:r>
                <a:rPr lang="en-US" sz="1400" dirty="0" err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平衡预防成本与失败成本，优化资源配置策略</a:t>
              </a:r>
              <a:r>
                <a:rPr lang="en-US" sz="1400" dirty="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eyJfdGVtcGxhdGVEYXRhIjp7ImNvbnRlbnRUeXBlIjoiJGl0ZW00X2MifSwidGFnIjoiJGl0ZW00X2MifQ==</bd:templateData>
            </p:ext>
          </p:extLst>
        </p:sp>
        <p:cxnSp>
          <p:nvCxnSpPr>
            <p:cNvPr id="21" name="Connector 21"/>
            <p:cNvCxnSpPr/>
            <p:nvPr/>
          </p:nvCxnSpPr>
          <p:spPr>
            <a:xfrm>
              <a:off x="8210550" y="4650900"/>
              <a:ext cx="1971675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</p:grpSp>
      <p:sp>
        <p:nvSpPr>
          <p:cNvPr id="812307" name="TextBox 22"/>
          <p:cNvSpPr txBox="1"/>
          <p:nvPr/>
        </p:nvSpPr>
        <p:spPr>
          <a:xfrm>
            <a:off x="2200275" y="2417763"/>
            <a:ext cx="936625" cy="7699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12308" name="TextBox 23"/>
          <p:cNvSpPr txBox="1"/>
          <p:nvPr/>
        </p:nvSpPr>
        <p:spPr>
          <a:xfrm>
            <a:off x="4410075" y="2227263"/>
            <a:ext cx="936625" cy="7699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12309" name="TextBox 24"/>
          <p:cNvSpPr txBox="1"/>
          <p:nvPr/>
        </p:nvSpPr>
        <p:spPr>
          <a:xfrm>
            <a:off x="6613525" y="1989138"/>
            <a:ext cx="936625" cy="7699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12310" name="TextBox 25"/>
          <p:cNvSpPr txBox="1"/>
          <p:nvPr/>
        </p:nvSpPr>
        <p:spPr>
          <a:xfrm>
            <a:off x="8594725" y="1843088"/>
            <a:ext cx="936625" cy="7699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12311" name="TextBox 26"/>
          <p:cNvSpPr txBox="1"/>
          <p:nvPr/>
        </p:nvSpPr>
        <p:spPr>
          <a:xfrm>
            <a:off x="9967913" y="6176963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 mod="1">
    <p:ext uri="http://schemas.baidu.com/office/drawing/2023/templateData">
      <bd:templateData xmlns:bd="http://schemas.baidu.com/office/drawing/2023/templateData" xmlns="">eyJtZCI6IiMjIOi0qOmHj+S4ieimgee0oO+8muiuoeWIkuOAgeaOp+WItuOAgeaUuei/m1xuIyMjIOiuoeWIku+8iFBsYW7vvIlcbuWfuuS6jumjjumZqeivhOS8sOehruWumui0qOmHj+ebruagh+S4jua1geeoi+iuvuiuoe+8jOWMheaLrOivhuWIq+S6p+WTgeeJueaAp+OAgeWItuWumumqjOaUtuagh+WHhuWPiui1hOa6kOmFjee9ruaWueahiOOAgumHh+eUqEZNRUHnrYnlt6XlhbfpooTmtYvmvZzlnKjlpLHmlYjmqKHlvI/vvIzpgJrov4fotKjph4/lip/og73lsZXlvIDvvIhRRkTvvInlsIbpob7lrqLpnIDmsYLovazljJbkuLrmioDmnK/lj4LmlbDjgIJcbiMjIyDmjqfliLbvvIhDb250cm9s77yJXG7pgJrov4fnu5/orqHov4fnqIvmjqfliLbvvIhTUEPvvInjgIHmo4Dpqozop4TnqIvnrYnmiYvmrrXnm5HmjqflhbPplK7lj4LmlbDvvIznoa7kv53ov4fnqIvnqLPlrprlj5fmjqfjgILlu7rnq4vmtYvph4/ns7vnu5/liIbmnpDvvIhNU0HvvInkvZPns7vkv53or4HmlbDmja7lj6/pnaDmgKfvvIzov5DnlKjmjqfliLblm77or4bliKvlvILluLjms6Lliqjlubblrp7mlr3nuqDmraPjgIJcbiMjIyDmlLnov5vvvIhJbXByb3Zl77yJXG7ph4fnlKhQRENB5b6q546v6amx5Yqo5oyB57ut5pS56L+b77yM5Yip55So5qC55pys5Y6f5Zug5YiG5p6Q77yI5aaCNVdoeeOAgemxvOmqqOWbvu+8ieino+WGs+ezu+e7n+aAp+mXrumimOOAgumAmui/h+agh+adhuWvueavlOWSjOWIm+aWsOaWueazle+8iOWmguWFreilv+agvOeOm0RNQUlD77yJ56qB56C05oCn6IO955O26aKI77yM5b2i5oiQ5qCH5YeG5YyW5pyA5L2z5a6e6Le144CCXG4jIyMg57up5pWI6K+E5Lu3XG7lrprmnJ/or4TlrqHotKjph4/nm67moIfovr7miJDluqbvvIznu5PlkIjlhoXlrqHjgIHnrqHnkIbor4TlrqHovpPlh7rmlLnov5vmnLrkvJrjgILph4/ljJbliIbmnpDotKjph4/miJDmnKzvvIhDT1HvvInvvIzlubPooaHpooTpmLLmiJDmnKzkuI7lpLHotKXmiJDmnKzvvIzkvJjljJbotYTmupDphY3nva7nrZbnlaXjgIIiLCJ0cGxpZCI6IjEwMDAxIiwidHBsTmFtZSI6Imxpc3Q0XzMyMTMyMDU4MzY4MDQyOF84NzU3ODI3NzlfMjg5NTAwNTgwODIwNDI4X3BhZ2U4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861960" y="1331933"/>
            <a:ext cx="2467092" cy="1434836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AutoShape 4"/>
          <p:cNvSpPr/>
          <p:nvPr/>
        </p:nvSpPr>
        <p:spPr>
          <a:xfrm>
            <a:off x="1160977" y="2469359"/>
            <a:ext cx="2735478" cy="2993542"/>
          </a:xfrm>
          <a:prstGeom prst="roundRect">
            <a:avLst/>
          </a:prstGeom>
          <a:solidFill>
            <a:schemeClr val="accent2">
              <a:alpha val="90000"/>
              <a:lumMod val="20000"/>
              <a:lumOff val="80000"/>
            </a:schemeClr>
          </a:solidFill>
          <a:ln w="19050">
            <a:solidFill>
              <a:schemeClr val="accent2">
                <a:alpha val="90000"/>
              </a:schemeClr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>
            <a:off x="963558" y="1436449"/>
            <a:ext cx="2240006" cy="947538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12000"/>
              </a:lnSpc>
            </a:pPr>
            <a:r>
              <a:rPr lang="en-US" sz="202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需求转化机制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eyJ0YWciOiIkaXRlbTFfdGl0bGUifQ==</bd:templateData>
          </p:ext>
        </p:extLst>
      </p:sp>
      <p:sp>
        <p:nvSpPr>
          <p:cNvPr id="6" name="AutoShape 6"/>
          <p:cNvSpPr/>
          <p:nvPr/>
        </p:nvSpPr>
        <p:spPr>
          <a:xfrm>
            <a:off x="4289192" y="1357218"/>
            <a:ext cx="2467092" cy="1434836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7" name="AutoShape 7"/>
          <p:cNvSpPr/>
          <p:nvPr/>
        </p:nvSpPr>
        <p:spPr>
          <a:xfrm>
            <a:off x="4588209" y="2494644"/>
            <a:ext cx="2735478" cy="2993542"/>
          </a:xfrm>
          <a:prstGeom prst="roundRect">
            <a:avLst/>
          </a:prstGeom>
          <a:solidFill>
            <a:schemeClr val="accent2">
              <a:alpha val="90000"/>
              <a:lumMod val="20000"/>
              <a:lumOff val="80000"/>
            </a:schemeClr>
          </a:solidFill>
          <a:ln w="19050">
            <a:solidFill>
              <a:schemeClr val="accent1">
                <a:alpha val="90000"/>
              </a:schemeClr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AutoShape 8"/>
          <p:cNvSpPr/>
          <p:nvPr/>
        </p:nvSpPr>
        <p:spPr>
          <a:xfrm>
            <a:off x="7811766" y="1357218"/>
            <a:ext cx="2467092" cy="1434836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AutoShape 9"/>
          <p:cNvSpPr/>
          <p:nvPr/>
        </p:nvSpPr>
        <p:spPr>
          <a:xfrm>
            <a:off x="8110783" y="2494644"/>
            <a:ext cx="2735478" cy="2993542"/>
          </a:xfrm>
          <a:prstGeom prst="roundRect">
            <a:avLst/>
          </a:prstGeom>
          <a:solidFill>
            <a:schemeClr val="accent2">
              <a:alpha val="90000"/>
              <a:lumMod val="20000"/>
              <a:lumOff val="80000"/>
            </a:schemeClr>
          </a:solidFill>
          <a:ln w="19050">
            <a:solidFill>
              <a:schemeClr val="accent2">
                <a:alpha val="90000"/>
              </a:schemeClr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>
            <a:off x="1347074" y="2838713"/>
            <a:ext cx="2387211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071D40"/>
                </a:solidFill>
                <a:latin typeface="Microsoft Yahei"/>
                <a:ea typeface="Microsoft Yahei"/>
                <a:cs typeface="Microsoft Yahei"/>
              </a:rPr>
              <a:t>建立从顾客之声（VOC）到设计输入的完整链路，通过Kano模型区分基本型、期望型和兴奋型需求，确保产品特性与市场定位精准匹配。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>
            <a:off x="4762343" y="2838713"/>
            <a:ext cx="2387211" cy="2223867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275">
                <a:solidFill>
                  <a:srgbClr val="071D40"/>
                </a:solidFill>
                <a:latin typeface="Microsoft Yahei"/>
                <a:ea typeface="Microsoft Yahei"/>
                <a:cs typeface="Microsoft Yahei"/>
              </a:rPr>
              <a:t>构建多维度顾客满意度测评体系（如NPS、CSI），定期分析投诉数据和服务触点问题，驱动流程优化。将顾客反馈纳入组织知识管理，避免问题重复发生。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12" name="TextBox 12"/>
          <p:cNvSpPr txBox="1"/>
          <p:nvPr/>
        </p:nvSpPr>
        <p:spPr>
          <a:xfrm>
            <a:off x="8317175" y="2838713"/>
            <a:ext cx="2387211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071D40"/>
                </a:solidFill>
                <a:latin typeface="Microsoft Yahei"/>
                <a:ea typeface="Microsoft Yahei"/>
                <a:cs typeface="Microsoft Yahei"/>
              </a:rPr>
              <a:t>通过质量月、提案制度等活动营造改进氛围，管理层需示范对改进的承诺。建立非惩罚性缺陷报告制度，鼓励员工主动发现问题并参与解决方案设计。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eyJ0YWciOiIkaXRlbTNfYyJ9</bd:templateData>
          </p:ext>
        </p:extLst>
      </p:sp>
      <p:sp>
        <p:nvSpPr>
          <p:cNvPr id="13" name="TextBox 13"/>
          <p:cNvSpPr txBox="1"/>
          <p:nvPr/>
        </p:nvSpPr>
        <p:spPr>
          <a:xfrm>
            <a:off x="4402735" y="1436449"/>
            <a:ext cx="2240006" cy="947538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12000"/>
              </a:lnSpc>
            </a:pPr>
            <a:r>
              <a:rPr lang="en-US" sz="202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满意度监测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>
            <a:off x="7925309" y="1436449"/>
            <a:ext cx="2240006" cy="947538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12000"/>
              </a:lnSpc>
            </a:pPr>
            <a:r>
              <a:rPr lang="en-US" sz="202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改进文化培育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eyJ0YWciOiIkaXRlbTNfdGl0bGUifQ==</bd:templateData>
          </p:ext>
        </p:extLst>
      </p:sp>
      <p:sp>
        <p:nvSpPr>
          <p:cNvPr id="15" name="Freeform 15"/>
          <p:cNvSpPr/>
          <p:nvPr/>
        </p:nvSpPr>
        <p:spPr>
          <a:xfrm>
            <a:off x="3557575" y="1757738"/>
            <a:ext cx="485160" cy="48516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6" name="Freeform 16"/>
          <p:cNvSpPr/>
          <p:nvPr/>
        </p:nvSpPr>
        <p:spPr>
          <a:xfrm>
            <a:off x="7081108" y="1700118"/>
            <a:ext cx="485160" cy="48516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08193" name="AutoShape 17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顾客导向与持续改进理念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mhvuWuouWvvOWQkeS4juaMgee7reaUuei/m+eQhuW/tVxuIyMjIOmcgOaxgui9rOWMluacuuWItlxu5bu656uL5LuO6aG+5a6i5LmL5aOw77yIVk9D77yJ5Yiw6K6+6K6h6L6T5YWl55qE5a6M5pW06ZO+6Lev77yM6YCa6L+HS2Fub+aooeWei+WMuuWIhuWfuuacrOWei+OAgeacn+acm+Wei+WSjOWFtOWli+Wei+mcgOaxgu+8jOehruS/neS6p+WTgeeJueaAp+S4juW4guWcuuWumuS9jeeyvuWHhuWMuemFjeOAglxuIyMjIOa7oeaEj+W6puebkea1i1xu5p6E5bu65aSa57u05bqm6aG+5a6i5ruh5oSP5bqm5rWL6K+E5L2T57O777yI5aaCTlBT44CBQ1NJ77yJ77yM5a6a5pyf5YiG5p6Q5oqV6K+J5pWw5o2u5ZKM5pyN5Yqh6Kem54K56Zeu6aKY77yM6amx5Yqo5rWB56iL5LyY5YyW44CC5bCG6aG+5a6i5Y+N6aaI57qz5YWl57uE57uH55+l6K+G566h55CG77yM6YG/5YWN6Zeu6aKY6YeN5aSN5Y+R55Sf44CCXG4jIyMg5pS56L+b5paH5YyW5Z+56IKyXG7pgJrov4fotKjph4/mnIjjgIHmj5DmoYjliLbluqbnrYnmtLvliqjokKXpgKDmlLnov5vmsJvlm7TvvIznrqHnkIblsYLpnIDnpLrojIPlr7nmlLnov5vnmoTmib/or7rjgILlu7rnq4vpnZ7mg6nnvZrmgKfnvLrpmbfmiqXlkYrliLbluqbvvIzpvJPlirHlkZjlt6XkuLvliqjlj5HnjrDpl67popjlubblj4LkuI7op6PlhrPmlrnmoYjorr7orqHjgIIiLCJ0cGxpZCI6IjEwMDAxIiwidHBsTmFtZSI6Imxpc3QzXzEw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>
            <a:off x="671082" y="2141002"/>
            <a:ext cx="8270863" cy="1887093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690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>
            <a:off x="766071" y="3406483"/>
            <a:ext cx="6833941" cy="163306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925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质量管理体系构建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i0qOmHj+euoeeQhuS9k+ezu+aehOW7uiIsInRwbGlkIjoiMTAwMDEiLCJ0cGxOYW1lIjoiaDJ0aXRsZV8y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4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08193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体系建立步骤与文档管理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sp>
        <p:nvSpPr>
          <p:cNvPr id="408194" name="AutoShape 5"/>
          <p:cNvSpPr/>
          <p:nvPr/>
        </p:nvSpPr>
        <p:spPr>
          <a:xfrm>
            <a:off x="838200" y="4727575"/>
            <a:ext cx="10515600" cy="839788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ts val="999"/>
              </a:spcBef>
              <a:spcAft>
                <a:spcPct val="0"/>
              </a:spcAft>
              <a:defRPr/>
            </a:pPr>
            <a:r>
              <a:rPr lang="en-US" b="1" dirty="0" err="1">
                <a:latin typeface="Eras Medium ITC"/>
                <a:ea typeface="Eras Medium ITC"/>
                <a:cs typeface="Eras Medium ITC"/>
              </a:rPr>
              <a:t>体系建立步骤</a:t>
            </a:r>
            <a:r>
              <a:rPr lang="en-US" b="1" dirty="0">
                <a:latin typeface="Eras Medium ITC"/>
                <a:ea typeface="Eras Medium ITC"/>
                <a:cs typeface="Eras Medium ITC"/>
              </a:rPr>
              <a:t>：</a:t>
            </a:r>
            <a:endParaRPr lang="en-US" sz="900" dirty="0"/>
          </a:p>
          <a:p>
            <a:pPr algn="just">
              <a:spcBef>
                <a:spcPts val="999"/>
              </a:spcBef>
              <a:spcAft>
                <a:spcPct val="0"/>
              </a:spcAft>
            </a:pPr>
            <a:r>
              <a:rPr lang="en-US" dirty="0" err="1">
                <a:latin typeface="Eras Medium ITC"/>
                <a:ea typeface="Eras Medium ITC"/>
                <a:cs typeface="Eras Medium ITC"/>
              </a:rPr>
              <a:t>前期准备与调研：成立由高层领导牵头的专项小组，通过调研诊断企业现状，识别现有流程与标准要求的差距，制定详细的实施计划和时间表</a:t>
            </a:r>
            <a:r>
              <a:rPr lang="en-US" dirty="0">
                <a:latin typeface="Eras Medium ITC"/>
                <a:ea typeface="Eras Medium ITC"/>
                <a:cs typeface="Eras Medium ITC"/>
              </a:rPr>
              <a:t>。</a:t>
            </a:r>
          </a:p>
          <a:p>
            <a:pPr algn="just">
              <a:spcBef>
                <a:spcPts val="999"/>
              </a:spcBef>
              <a:spcAft>
                <a:spcPct val="0"/>
              </a:spcAft>
            </a:pPr>
            <a:r>
              <a:rPr lang="en-US" dirty="0">
                <a:latin typeface="Eras Medium ITC"/>
                <a:ea typeface="Eras Medium ITC"/>
                <a:cs typeface="Eras Medium ITC"/>
              </a:rPr>
              <a:t>体系框架设计：基于ISO9001等标准的核心原则（如PDCA循环、过程方法），</a:t>
            </a:r>
            <a:r>
              <a:rPr lang="en-US" dirty="0" err="1">
                <a:latin typeface="Eras Medium ITC"/>
                <a:ea typeface="Eras Medium ITC"/>
                <a:cs typeface="Eras Medium ITC"/>
              </a:rPr>
              <a:t>绘制业务流程图，明确主过程（如生产、采购）和支持过程（如培训、文件控制</a:t>
            </a:r>
            <a:r>
              <a:rPr lang="en-US" dirty="0">
                <a:latin typeface="Eras Medium ITC"/>
                <a:ea typeface="Eras Medium ITC"/>
                <a:cs typeface="Eras Medium ITC"/>
              </a:rPr>
              <a:t>），</a:t>
            </a:r>
            <a:r>
              <a:rPr lang="en-US" dirty="0" err="1">
                <a:latin typeface="Eras Medium ITC"/>
                <a:ea typeface="Eras Medium ITC"/>
                <a:cs typeface="Eras Medium ITC"/>
              </a:rPr>
              <a:t>确保覆盖全业务流程</a:t>
            </a:r>
            <a:r>
              <a:rPr lang="en-US" dirty="0">
                <a:latin typeface="Eras Medium ITC"/>
                <a:ea typeface="Eras Medium ITC"/>
                <a:cs typeface="Eras Medium ITC"/>
              </a:rPr>
              <a:t>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eyJfdGVtcGxhdGVEYXRhIjp7ImNvbnRlbnRUeXBlIjoiJHRleHQifSwidGFnIjoiJHRleHQifQ==</bd:templateData>
          </p:ext>
        </p:extLst>
      </p:sp>
      <p:grpSp>
        <p:nvGrpSpPr>
          <p:cNvPr id="408195" name="Group 6"/>
          <p:cNvGrpSpPr/>
          <p:nvPr/>
        </p:nvGrpSpPr>
        <p:grpSpPr>
          <a:xfrm>
            <a:off x="1530382" y="2019300"/>
            <a:ext cx="1846231" cy="2133600"/>
            <a:chOff x="1530382" y="2019300"/>
            <a:chExt cx="1846231" cy="2133600"/>
          </a:xfrm>
        </p:grpSpPr>
        <p:sp>
          <p:nvSpPr>
            <p:cNvPr id="408196" name="Freeform 7"/>
            <p:cNvSpPr/>
            <p:nvPr/>
          </p:nvSpPr>
          <p:spPr>
            <a:xfrm>
              <a:off x="1530382" y="2388965"/>
              <a:ext cx="1846231" cy="1763935"/>
            </a:xfrm>
            <a:custGeom>
              <a:avLst/>
              <a:gdLst/>
              <a:ahLst/>
              <a:cxnLst/>
              <a:rect l="l" t="t" r="r" b="b"/>
              <a:pathLst>
                <a:path w="2972462" h="2840202">
                  <a:moveTo>
                    <a:pt x="2096841" y="0"/>
                  </a:moveTo>
                  <a:lnTo>
                    <a:pt x="2194657" y="47120"/>
                  </a:lnTo>
                  <a:cubicBezTo>
                    <a:pt x="2657953" y="298798"/>
                    <a:pt x="2972462" y="789655"/>
                    <a:pt x="2972462" y="1353971"/>
                  </a:cubicBezTo>
                  <a:cubicBezTo>
                    <a:pt x="2972462" y="2174794"/>
                    <a:pt x="2307054" y="2840202"/>
                    <a:pt x="1486231" y="2840202"/>
                  </a:cubicBezTo>
                  <a:cubicBezTo>
                    <a:pt x="665408" y="2840202"/>
                    <a:pt x="0" y="2174794"/>
                    <a:pt x="0" y="1353971"/>
                  </a:cubicBezTo>
                  <a:cubicBezTo>
                    <a:pt x="0" y="789655"/>
                    <a:pt x="314509" y="298798"/>
                    <a:pt x="777805" y="47120"/>
                  </a:cubicBezTo>
                  <a:lnTo>
                    <a:pt x="875619" y="1"/>
                  </a:lnTo>
                  <a:lnTo>
                    <a:pt x="1486230" y="1052778"/>
                  </a:lnTo>
                  <a:lnTo>
                    <a:pt x="2096841" y="0"/>
                  </a:lnTo>
                </a:path>
              </a:pathLst>
            </a:cu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197" name="AutoShape 8"/>
            <p:cNvSpPr/>
            <p:nvPr/>
          </p:nvSpPr>
          <p:spPr>
            <a:xfrm>
              <a:off x="2035588" y="2036540"/>
              <a:ext cx="835723" cy="1131665"/>
            </a:xfrm>
            <a:prstGeom prst="ellipse">
              <a:avLst/>
            </a:prstGeom>
            <a:noFill/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198" name="AutoShape 9"/>
            <p:cNvSpPr/>
            <p:nvPr/>
          </p:nvSpPr>
          <p:spPr>
            <a:xfrm>
              <a:off x="1734217" y="2514981"/>
              <a:ext cx="1438561" cy="1438370"/>
            </a:xfrm>
            <a:prstGeom prst="ellipse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199" name="TextBox 10"/>
            <p:cNvSpPr txBox="1"/>
            <p:nvPr/>
          </p:nvSpPr>
          <p:spPr>
            <a:xfrm>
              <a:off x="2027777" y="2019300"/>
              <a:ext cx="851535" cy="58493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1100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200" name="AutoShape 11"/>
            <p:cNvSpPr/>
            <p:nvPr/>
          </p:nvSpPr>
          <p:spPr>
            <a:xfrm>
              <a:off x="1896237" y="2885313"/>
              <a:ext cx="1114425" cy="706755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</p:grpSp>
      <p:grpSp>
        <p:nvGrpSpPr>
          <p:cNvPr id="408201" name="Group 12"/>
          <p:cNvGrpSpPr/>
          <p:nvPr/>
        </p:nvGrpSpPr>
        <p:grpSpPr>
          <a:xfrm>
            <a:off x="3959257" y="2019300"/>
            <a:ext cx="1844707" cy="2133600"/>
            <a:chOff x="3959257" y="2019300"/>
            <a:chExt cx="1844707" cy="2133600"/>
          </a:xfrm>
        </p:grpSpPr>
        <p:sp>
          <p:nvSpPr>
            <p:cNvPr id="408202" name="Freeform 13"/>
            <p:cNvSpPr/>
            <p:nvPr/>
          </p:nvSpPr>
          <p:spPr>
            <a:xfrm>
              <a:off x="3959257" y="2388965"/>
              <a:ext cx="1844707" cy="1763935"/>
            </a:xfrm>
            <a:custGeom>
              <a:avLst/>
              <a:gdLst/>
              <a:ahLst/>
              <a:cxnLst/>
              <a:rect l="l" t="t" r="r" b="b"/>
              <a:pathLst>
                <a:path w="2972462" h="2840202">
                  <a:moveTo>
                    <a:pt x="2096841" y="0"/>
                  </a:moveTo>
                  <a:lnTo>
                    <a:pt x="2194657" y="47120"/>
                  </a:lnTo>
                  <a:cubicBezTo>
                    <a:pt x="2657953" y="298798"/>
                    <a:pt x="2972462" y="789655"/>
                    <a:pt x="2972462" y="1353971"/>
                  </a:cubicBezTo>
                  <a:cubicBezTo>
                    <a:pt x="2972462" y="2174794"/>
                    <a:pt x="2307054" y="2840202"/>
                    <a:pt x="1486231" y="2840202"/>
                  </a:cubicBezTo>
                  <a:cubicBezTo>
                    <a:pt x="665408" y="2840202"/>
                    <a:pt x="0" y="2174794"/>
                    <a:pt x="0" y="1353971"/>
                  </a:cubicBezTo>
                  <a:cubicBezTo>
                    <a:pt x="0" y="789655"/>
                    <a:pt x="314509" y="298798"/>
                    <a:pt x="777805" y="47120"/>
                  </a:cubicBezTo>
                  <a:lnTo>
                    <a:pt x="875619" y="1"/>
                  </a:lnTo>
                  <a:lnTo>
                    <a:pt x="1486230" y="1052778"/>
                  </a:lnTo>
                  <a:lnTo>
                    <a:pt x="2096841" y="0"/>
                  </a:lnTo>
                </a:path>
              </a:pathLst>
            </a:cu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203" name="AutoShape 14"/>
            <p:cNvSpPr/>
            <p:nvPr/>
          </p:nvSpPr>
          <p:spPr>
            <a:xfrm>
              <a:off x="4464082" y="2036540"/>
              <a:ext cx="835057" cy="1131665"/>
            </a:xfrm>
            <a:prstGeom prst="ellipse">
              <a:avLst/>
            </a:prstGeom>
            <a:noFill/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204" name="AutoShape 15"/>
            <p:cNvSpPr/>
            <p:nvPr/>
          </p:nvSpPr>
          <p:spPr>
            <a:xfrm>
              <a:off x="4162901" y="2514981"/>
              <a:ext cx="1437322" cy="1438370"/>
            </a:xfrm>
            <a:prstGeom prst="ellipse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205" name="TextBox 16"/>
            <p:cNvSpPr txBox="1"/>
            <p:nvPr/>
          </p:nvSpPr>
          <p:spPr>
            <a:xfrm>
              <a:off x="4511421" y="2019300"/>
              <a:ext cx="740283" cy="107746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1100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206" name="AutoShape 17"/>
            <p:cNvSpPr/>
            <p:nvPr/>
          </p:nvSpPr>
          <p:spPr>
            <a:xfrm>
              <a:off x="4324350" y="2885313"/>
              <a:ext cx="1114425" cy="706755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</p:grpSp>
      <p:grpSp>
        <p:nvGrpSpPr>
          <p:cNvPr id="408207" name="Group 18"/>
          <p:cNvGrpSpPr/>
          <p:nvPr/>
        </p:nvGrpSpPr>
        <p:grpSpPr>
          <a:xfrm>
            <a:off x="6388132" y="2019300"/>
            <a:ext cx="1844707" cy="2133600"/>
            <a:chOff x="6388132" y="2019300"/>
            <a:chExt cx="1844707" cy="2133600"/>
          </a:xfrm>
        </p:grpSpPr>
        <p:sp>
          <p:nvSpPr>
            <p:cNvPr id="408208" name="Freeform 19"/>
            <p:cNvSpPr/>
            <p:nvPr/>
          </p:nvSpPr>
          <p:spPr>
            <a:xfrm>
              <a:off x="6388132" y="2388965"/>
              <a:ext cx="1844707" cy="1763935"/>
            </a:xfrm>
            <a:custGeom>
              <a:avLst/>
              <a:gdLst/>
              <a:ahLst/>
              <a:cxnLst/>
              <a:rect l="l" t="t" r="r" b="b"/>
              <a:pathLst>
                <a:path w="2972462" h="2840202">
                  <a:moveTo>
                    <a:pt x="2096841" y="0"/>
                  </a:moveTo>
                  <a:lnTo>
                    <a:pt x="2194657" y="47120"/>
                  </a:lnTo>
                  <a:cubicBezTo>
                    <a:pt x="2657953" y="298798"/>
                    <a:pt x="2972462" y="789655"/>
                    <a:pt x="2972462" y="1353971"/>
                  </a:cubicBezTo>
                  <a:cubicBezTo>
                    <a:pt x="2972462" y="2174794"/>
                    <a:pt x="2307054" y="2840202"/>
                    <a:pt x="1486231" y="2840202"/>
                  </a:cubicBezTo>
                  <a:cubicBezTo>
                    <a:pt x="665408" y="2840202"/>
                    <a:pt x="0" y="2174794"/>
                    <a:pt x="0" y="1353971"/>
                  </a:cubicBezTo>
                  <a:cubicBezTo>
                    <a:pt x="0" y="789655"/>
                    <a:pt x="314509" y="298798"/>
                    <a:pt x="777805" y="47120"/>
                  </a:cubicBezTo>
                  <a:lnTo>
                    <a:pt x="875619" y="1"/>
                  </a:lnTo>
                  <a:lnTo>
                    <a:pt x="1486230" y="1052778"/>
                  </a:lnTo>
                  <a:lnTo>
                    <a:pt x="2096841" y="0"/>
                  </a:lnTo>
                </a:path>
              </a:pathLst>
            </a:cu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209" name="AutoShape 20"/>
            <p:cNvSpPr/>
            <p:nvPr/>
          </p:nvSpPr>
          <p:spPr>
            <a:xfrm>
              <a:off x="6892957" y="2036540"/>
              <a:ext cx="835057" cy="1131665"/>
            </a:xfrm>
            <a:prstGeom prst="ellipse">
              <a:avLst/>
            </a:prstGeom>
            <a:noFill/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210" name="AutoShape 21"/>
            <p:cNvSpPr/>
            <p:nvPr/>
          </p:nvSpPr>
          <p:spPr>
            <a:xfrm>
              <a:off x="6591776" y="2514981"/>
              <a:ext cx="1437322" cy="1438370"/>
            </a:xfrm>
            <a:prstGeom prst="ellipse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211" name="TextBox 22"/>
            <p:cNvSpPr txBox="1"/>
            <p:nvPr/>
          </p:nvSpPr>
          <p:spPr>
            <a:xfrm>
              <a:off x="6947345" y="2019300"/>
              <a:ext cx="726281" cy="107746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1100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212" name="AutoShape 23"/>
            <p:cNvSpPr/>
            <p:nvPr/>
          </p:nvSpPr>
          <p:spPr>
            <a:xfrm>
              <a:off x="6753225" y="2915793"/>
              <a:ext cx="1114425" cy="706755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</p:grpSp>
      <p:grpSp>
        <p:nvGrpSpPr>
          <p:cNvPr id="408213" name="Group 24"/>
          <p:cNvGrpSpPr/>
          <p:nvPr/>
        </p:nvGrpSpPr>
        <p:grpSpPr>
          <a:xfrm>
            <a:off x="8815388" y="2019300"/>
            <a:ext cx="1846231" cy="2133600"/>
            <a:chOff x="8815388" y="2019300"/>
            <a:chExt cx="1846231" cy="2133600"/>
          </a:xfrm>
        </p:grpSpPr>
        <p:sp>
          <p:nvSpPr>
            <p:cNvPr id="408214" name="Freeform 25"/>
            <p:cNvSpPr/>
            <p:nvPr/>
          </p:nvSpPr>
          <p:spPr>
            <a:xfrm>
              <a:off x="8815388" y="2388965"/>
              <a:ext cx="1846231" cy="1763935"/>
            </a:xfrm>
            <a:custGeom>
              <a:avLst/>
              <a:gdLst/>
              <a:ahLst/>
              <a:cxnLst/>
              <a:rect l="l" t="t" r="r" b="b"/>
              <a:pathLst>
                <a:path w="2972462" h="2840202">
                  <a:moveTo>
                    <a:pt x="2096841" y="0"/>
                  </a:moveTo>
                  <a:lnTo>
                    <a:pt x="2194657" y="47120"/>
                  </a:lnTo>
                  <a:cubicBezTo>
                    <a:pt x="2657953" y="298798"/>
                    <a:pt x="2972462" y="789655"/>
                    <a:pt x="2972462" y="1353971"/>
                  </a:cubicBezTo>
                  <a:cubicBezTo>
                    <a:pt x="2972462" y="2174794"/>
                    <a:pt x="2307054" y="2840202"/>
                    <a:pt x="1486231" y="2840202"/>
                  </a:cubicBezTo>
                  <a:cubicBezTo>
                    <a:pt x="665408" y="2840202"/>
                    <a:pt x="0" y="2174794"/>
                    <a:pt x="0" y="1353971"/>
                  </a:cubicBezTo>
                  <a:cubicBezTo>
                    <a:pt x="0" y="789655"/>
                    <a:pt x="314509" y="298798"/>
                    <a:pt x="777805" y="47120"/>
                  </a:cubicBezTo>
                  <a:lnTo>
                    <a:pt x="875619" y="1"/>
                  </a:lnTo>
                  <a:lnTo>
                    <a:pt x="1486230" y="1052778"/>
                  </a:lnTo>
                  <a:lnTo>
                    <a:pt x="2096841" y="0"/>
                  </a:lnTo>
                </a:path>
              </a:pathLst>
            </a:cu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215" name="AutoShape 26"/>
            <p:cNvSpPr/>
            <p:nvPr/>
          </p:nvSpPr>
          <p:spPr>
            <a:xfrm>
              <a:off x="9320689" y="2036540"/>
              <a:ext cx="835723" cy="1131665"/>
            </a:xfrm>
            <a:prstGeom prst="ellipse">
              <a:avLst/>
            </a:prstGeom>
            <a:noFill/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216" name="AutoShape 27"/>
            <p:cNvSpPr/>
            <p:nvPr/>
          </p:nvSpPr>
          <p:spPr>
            <a:xfrm>
              <a:off x="9019223" y="2514981"/>
              <a:ext cx="1438561" cy="1438370"/>
            </a:xfrm>
            <a:prstGeom prst="ellipse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217" name="TextBox 28"/>
            <p:cNvSpPr txBox="1"/>
            <p:nvPr/>
          </p:nvSpPr>
          <p:spPr>
            <a:xfrm>
              <a:off x="9353550" y="2019300"/>
              <a:ext cx="770001" cy="107746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1100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408218" name="AutoShape 29"/>
            <p:cNvSpPr/>
            <p:nvPr/>
          </p:nvSpPr>
          <p:spPr>
            <a:xfrm>
              <a:off x="9181338" y="2885313"/>
              <a:ext cx="1114425" cy="706755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</p:grpSp>
      <p:cxnSp>
        <p:nvCxnSpPr>
          <p:cNvPr id="30" name="Connector 30"/>
          <p:cNvCxnSpPr/>
          <p:nvPr/>
        </p:nvCxnSpPr>
        <p:spPr>
          <a:xfrm>
            <a:off x="838200" y="4486275"/>
            <a:ext cx="10237788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sp>
        <p:nvSpPr>
          <p:cNvPr id="408220" name="TextBox 31"/>
          <p:cNvSpPr txBox="1"/>
          <p:nvPr/>
        </p:nvSpPr>
        <p:spPr>
          <a:xfrm>
            <a:off x="9967913" y="6176963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S9k+ezu+W7uueri+atpemqpOS4juaWh+aho+euoeeQhlxu5L2T57O75bu656uL5q2l6aqk77yaIyMjIyDkvZPns7vlu7rnq4vmraXpqqTvvJpcbuWJjeacn+WHhuWkh+S4juiwg+eglO+8muaIkOeri+eUsemrmOWxgumihuWvvOeJteWktOeahOS4k+mhueWwj+e7hO+8jOmAmui/h+iwg+eglOiviuaWreS8geS4mueOsOeKtu+8jOivhuWIq+eOsOaciea1geeoi+S4juagh+WHhuimgeaxgueahOW3rui3ne+8jOWItuWumuivpue7hueahOWunuaWveiuoeWIkuWSjOaXtumXtOihqOOAglxu5L2T57O75qGG5p626K6+6K6h77ya5Z+65LqOSVNPOTAwMeetieagh+WHhueahOaguOW/g+WOn+WIme+8iOWmglBEQ0Hlvqrnjq/jgIHov4fnqIvmlrnms5XvvInvvIznu5jliLbkuJrliqHmtYHnqIvlm77vvIzmmI7noa7kuLvov4fnqIvvvIjlpoLnlJ/kuqfjgIHph4fotK3vvInlkozmlK/mjIHov4fnqIvvvIjlpoLln7norq3jgIHmlofku7bmjqfliLbvvInvvIznoa7kv53opobnm5blhajkuJrliqHmtYHnqIvjgIIiLCJ0cGxpZCI6IjEwMDAxIiwidHBsTmFtZSI6InRpdGxlQ29udGVudF8zMjEzMjA1ODM2ODA0MjhfODc1NzgyNzc5XzI4OTUwMDU4MDgyMDQyOF9wYWdlNF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Freeform 3"/>
          <p:cNvSpPr/>
          <p:nvPr/>
        </p:nvSpPr>
        <p:spPr>
          <a:xfrm>
            <a:off x="6423045" y="1601271"/>
            <a:ext cx="1975574" cy="1473021"/>
          </a:xfrm>
          <a:custGeom>
            <a:avLst/>
            <a:gdLst/>
            <a:ahLst/>
            <a:cxnLst/>
            <a:rect l="l" t="t" r="r" b="b"/>
            <a:pathLst>
              <a:path w="1186" h="837">
                <a:moveTo>
                  <a:pt x="0" y="246"/>
                </a:moveTo>
                <a:lnTo>
                  <a:pt x="0" y="246"/>
                </a:lnTo>
                <a:lnTo>
                  <a:pt x="58" y="218"/>
                </a:lnTo>
                <a:lnTo>
                  <a:pt x="120" y="192"/>
                </a:lnTo>
                <a:lnTo>
                  <a:pt x="182" y="167"/>
                </a:lnTo>
                <a:lnTo>
                  <a:pt x="248" y="144"/>
                </a:lnTo>
                <a:lnTo>
                  <a:pt x="316" y="121"/>
                </a:lnTo>
                <a:lnTo>
                  <a:pt x="386" y="101"/>
                </a:lnTo>
                <a:lnTo>
                  <a:pt x="459" y="82"/>
                </a:lnTo>
                <a:lnTo>
                  <a:pt x="533" y="65"/>
                </a:lnTo>
                <a:lnTo>
                  <a:pt x="610" y="51"/>
                </a:lnTo>
                <a:lnTo>
                  <a:pt x="687" y="38"/>
                </a:lnTo>
                <a:lnTo>
                  <a:pt x="767" y="27"/>
                </a:lnTo>
                <a:lnTo>
                  <a:pt x="848" y="17"/>
                </a:lnTo>
                <a:lnTo>
                  <a:pt x="930" y="10"/>
                </a:lnTo>
                <a:lnTo>
                  <a:pt x="1015" y="4"/>
                </a:lnTo>
                <a:lnTo>
                  <a:pt x="1099" y="1"/>
                </a:lnTo>
                <a:lnTo>
                  <a:pt x="1186" y="0"/>
                </a:lnTo>
                <a:lnTo>
                  <a:pt x="1186" y="837"/>
                </a:lnTo>
                <a:lnTo>
                  <a:pt x="0" y="246"/>
                </a:lnTo>
              </a:path>
            </a:pathLst>
          </a:custGeom>
          <a:solidFill>
            <a:schemeClr val="accent1">
              <a:alpha val="100000"/>
              <a:lumMod val="75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Freeform 4"/>
          <p:cNvSpPr/>
          <p:nvPr/>
        </p:nvSpPr>
        <p:spPr>
          <a:xfrm>
            <a:off x="6423045" y="2034213"/>
            <a:ext cx="1975574" cy="1777496"/>
          </a:xfrm>
          <a:custGeom>
            <a:avLst/>
            <a:gdLst/>
            <a:ahLst/>
            <a:cxnLst/>
            <a:rect l="l" t="t" r="r" b="b"/>
            <a:pathLst>
              <a:path w="1186" h="1010">
                <a:moveTo>
                  <a:pt x="1186" y="591"/>
                </a:moveTo>
                <a:lnTo>
                  <a:pt x="0" y="0"/>
                </a:lnTo>
                <a:lnTo>
                  <a:pt x="0" y="419"/>
                </a:lnTo>
                <a:lnTo>
                  <a:pt x="1186" y="1010"/>
                </a:lnTo>
                <a:lnTo>
                  <a:pt x="1186" y="591"/>
                </a:lnTo>
              </a:path>
            </a:pathLst>
          </a:custGeom>
          <a:solidFill>
            <a:srgbClr val="DDDDDD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Freeform 5"/>
          <p:cNvSpPr/>
          <p:nvPr/>
        </p:nvSpPr>
        <p:spPr>
          <a:xfrm>
            <a:off x="8398705" y="1786804"/>
            <a:ext cx="1975574" cy="1474291"/>
          </a:xfrm>
          <a:custGeom>
            <a:avLst/>
            <a:gdLst/>
            <a:ahLst/>
            <a:cxnLst/>
            <a:rect l="l" t="t" r="r" b="b"/>
            <a:pathLst>
              <a:path w="1185" h="838">
                <a:moveTo>
                  <a:pt x="1185" y="245"/>
                </a:moveTo>
                <a:lnTo>
                  <a:pt x="1185" y="245"/>
                </a:lnTo>
                <a:lnTo>
                  <a:pt x="1127" y="218"/>
                </a:lnTo>
                <a:lnTo>
                  <a:pt x="1065" y="191"/>
                </a:lnTo>
                <a:lnTo>
                  <a:pt x="1003" y="167"/>
                </a:lnTo>
                <a:lnTo>
                  <a:pt x="937" y="143"/>
                </a:lnTo>
                <a:lnTo>
                  <a:pt x="869" y="121"/>
                </a:lnTo>
                <a:lnTo>
                  <a:pt x="799" y="101"/>
                </a:lnTo>
                <a:lnTo>
                  <a:pt x="726" y="83"/>
                </a:lnTo>
                <a:lnTo>
                  <a:pt x="652" y="66"/>
                </a:lnTo>
                <a:lnTo>
                  <a:pt x="575" y="50"/>
                </a:lnTo>
                <a:lnTo>
                  <a:pt x="498" y="37"/>
                </a:lnTo>
                <a:lnTo>
                  <a:pt x="418" y="26"/>
                </a:lnTo>
                <a:lnTo>
                  <a:pt x="337" y="17"/>
                </a:lnTo>
                <a:lnTo>
                  <a:pt x="255" y="10"/>
                </a:lnTo>
                <a:lnTo>
                  <a:pt x="170" y="5"/>
                </a:lnTo>
                <a:lnTo>
                  <a:pt x="86" y="2"/>
                </a:lnTo>
                <a:lnTo>
                  <a:pt x="0" y="0"/>
                </a:lnTo>
                <a:lnTo>
                  <a:pt x="0" y="838"/>
                </a:lnTo>
                <a:lnTo>
                  <a:pt x="1185" y="245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6" name="Freeform 6"/>
          <p:cNvSpPr/>
          <p:nvPr/>
        </p:nvSpPr>
        <p:spPr>
          <a:xfrm>
            <a:off x="8398705" y="2217842"/>
            <a:ext cx="1975574" cy="1593959"/>
          </a:xfrm>
          <a:custGeom>
            <a:avLst/>
            <a:gdLst/>
            <a:ahLst/>
            <a:cxnLst/>
            <a:rect l="l" t="t" r="r" b="b"/>
            <a:pathLst>
              <a:path w="1185" h="906">
                <a:moveTo>
                  <a:pt x="0" y="593"/>
                </a:moveTo>
                <a:lnTo>
                  <a:pt x="1185" y="0"/>
                </a:lnTo>
                <a:lnTo>
                  <a:pt x="1185" y="315"/>
                </a:lnTo>
                <a:lnTo>
                  <a:pt x="0" y="906"/>
                </a:lnTo>
                <a:lnTo>
                  <a:pt x="0" y="593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7" name="Freeform 7"/>
          <p:cNvSpPr/>
          <p:nvPr/>
        </p:nvSpPr>
        <p:spPr>
          <a:xfrm>
            <a:off x="5603459" y="1847953"/>
            <a:ext cx="2793358" cy="1041621"/>
          </a:xfrm>
          <a:custGeom>
            <a:avLst/>
            <a:gdLst/>
            <a:ahLst/>
            <a:cxnLst/>
            <a:rect l="l" t="t" r="r" b="b"/>
            <a:pathLst>
              <a:path w="1676" h="592">
                <a:moveTo>
                  <a:pt x="1676" y="592"/>
                </a:moveTo>
                <a:lnTo>
                  <a:pt x="490" y="0"/>
                </a:lnTo>
                <a:lnTo>
                  <a:pt x="436" y="28"/>
                </a:lnTo>
                <a:lnTo>
                  <a:pt x="383" y="60"/>
                </a:lnTo>
                <a:lnTo>
                  <a:pt x="333" y="91"/>
                </a:lnTo>
                <a:lnTo>
                  <a:pt x="286" y="124"/>
                </a:lnTo>
                <a:lnTo>
                  <a:pt x="242" y="158"/>
                </a:lnTo>
                <a:lnTo>
                  <a:pt x="202" y="194"/>
                </a:lnTo>
                <a:lnTo>
                  <a:pt x="165" y="229"/>
                </a:lnTo>
                <a:lnTo>
                  <a:pt x="131" y="266"/>
                </a:lnTo>
                <a:lnTo>
                  <a:pt x="101" y="305"/>
                </a:lnTo>
                <a:lnTo>
                  <a:pt x="88" y="323"/>
                </a:lnTo>
                <a:lnTo>
                  <a:pt x="75" y="343"/>
                </a:lnTo>
                <a:lnTo>
                  <a:pt x="64" y="363"/>
                </a:lnTo>
                <a:lnTo>
                  <a:pt x="53" y="383"/>
                </a:lnTo>
                <a:lnTo>
                  <a:pt x="43" y="403"/>
                </a:lnTo>
                <a:lnTo>
                  <a:pt x="34" y="423"/>
                </a:lnTo>
                <a:lnTo>
                  <a:pt x="25" y="444"/>
                </a:lnTo>
                <a:lnTo>
                  <a:pt x="20" y="464"/>
                </a:lnTo>
                <a:lnTo>
                  <a:pt x="13" y="486"/>
                </a:lnTo>
                <a:lnTo>
                  <a:pt x="8" y="507"/>
                </a:lnTo>
                <a:lnTo>
                  <a:pt x="4" y="528"/>
                </a:lnTo>
                <a:lnTo>
                  <a:pt x="3" y="550"/>
                </a:lnTo>
                <a:lnTo>
                  <a:pt x="0" y="571"/>
                </a:lnTo>
                <a:lnTo>
                  <a:pt x="0" y="592"/>
                </a:lnTo>
                <a:lnTo>
                  <a:pt x="1676" y="592"/>
                </a:lnTo>
              </a:path>
            </a:pathLst>
          </a:custGeom>
          <a:solidFill>
            <a:srgbClr val="BDBBBB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AutoShape 8"/>
          <p:cNvSpPr/>
          <p:nvPr/>
        </p:nvSpPr>
        <p:spPr>
          <a:xfrm>
            <a:off x="5603459" y="2889665"/>
            <a:ext cx="2793358" cy="920230"/>
          </a:xfrm>
          <a:prstGeom prst="rect">
            <a:avLst/>
          </a:prstGeom>
          <a:gradFill>
            <a:gsLst>
              <a:gs pos="0">
                <a:srgbClr val="969696">
                  <a:alpha val="100000"/>
                </a:srgbClr>
              </a:gs>
              <a:gs pos="100000">
                <a:srgbClr val="808080">
                  <a:alpha val="100000"/>
                </a:srgbClr>
              </a:gs>
            </a:gsLst>
            <a:lin ang="0"/>
          </a:gra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Freeform 9"/>
          <p:cNvSpPr/>
          <p:nvPr/>
        </p:nvSpPr>
        <p:spPr>
          <a:xfrm>
            <a:off x="8398705" y="2404464"/>
            <a:ext cx="2791555" cy="1039716"/>
          </a:xfrm>
          <a:custGeom>
            <a:avLst/>
            <a:gdLst/>
            <a:ahLst/>
            <a:cxnLst/>
            <a:rect l="l" t="t" r="r" b="b"/>
            <a:pathLst>
              <a:path w="1675" h="591">
                <a:moveTo>
                  <a:pt x="0" y="591"/>
                </a:moveTo>
                <a:lnTo>
                  <a:pt x="1185" y="0"/>
                </a:lnTo>
                <a:lnTo>
                  <a:pt x="1239" y="28"/>
                </a:lnTo>
                <a:lnTo>
                  <a:pt x="1292" y="58"/>
                </a:lnTo>
                <a:lnTo>
                  <a:pt x="1342" y="89"/>
                </a:lnTo>
                <a:lnTo>
                  <a:pt x="1389" y="124"/>
                </a:lnTo>
                <a:lnTo>
                  <a:pt x="1433" y="156"/>
                </a:lnTo>
                <a:lnTo>
                  <a:pt x="1473" y="192"/>
                </a:lnTo>
                <a:lnTo>
                  <a:pt x="1510" y="228"/>
                </a:lnTo>
                <a:lnTo>
                  <a:pt x="1544" y="265"/>
                </a:lnTo>
                <a:lnTo>
                  <a:pt x="1574" y="303"/>
                </a:lnTo>
                <a:lnTo>
                  <a:pt x="1587" y="323"/>
                </a:lnTo>
                <a:lnTo>
                  <a:pt x="1600" y="342"/>
                </a:lnTo>
                <a:lnTo>
                  <a:pt x="1611" y="361"/>
                </a:lnTo>
                <a:lnTo>
                  <a:pt x="1622" y="381"/>
                </a:lnTo>
                <a:lnTo>
                  <a:pt x="1632" y="401"/>
                </a:lnTo>
                <a:lnTo>
                  <a:pt x="1641" y="423"/>
                </a:lnTo>
                <a:lnTo>
                  <a:pt x="1650" y="443"/>
                </a:lnTo>
                <a:lnTo>
                  <a:pt x="1655" y="464"/>
                </a:lnTo>
                <a:lnTo>
                  <a:pt x="1662" y="484"/>
                </a:lnTo>
                <a:lnTo>
                  <a:pt x="1667" y="505"/>
                </a:lnTo>
                <a:lnTo>
                  <a:pt x="1671" y="527"/>
                </a:lnTo>
                <a:lnTo>
                  <a:pt x="1672" y="548"/>
                </a:lnTo>
                <a:lnTo>
                  <a:pt x="1675" y="569"/>
                </a:lnTo>
                <a:lnTo>
                  <a:pt x="1675" y="591"/>
                </a:lnTo>
                <a:lnTo>
                  <a:pt x="0" y="591"/>
                </a:lnTo>
              </a:path>
            </a:pathLst>
          </a:custGeom>
          <a:solidFill>
            <a:schemeClr val="accent1">
              <a:alpha val="100000"/>
              <a:lumMod val="75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" name="AutoShape 10"/>
          <p:cNvSpPr/>
          <p:nvPr/>
        </p:nvSpPr>
        <p:spPr>
          <a:xfrm>
            <a:off x="8398705" y="3444089"/>
            <a:ext cx="2791555" cy="367711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1" name="Freeform 11"/>
          <p:cNvSpPr/>
          <p:nvPr/>
        </p:nvSpPr>
        <p:spPr>
          <a:xfrm>
            <a:off x="5610669" y="2706581"/>
            <a:ext cx="2791555" cy="1042891"/>
          </a:xfrm>
          <a:custGeom>
            <a:avLst/>
            <a:gdLst/>
            <a:ahLst/>
            <a:cxnLst/>
            <a:rect l="l" t="t" r="r" b="b"/>
            <a:pathLst>
              <a:path w="1676" h="593">
                <a:moveTo>
                  <a:pt x="1676" y="0"/>
                </a:moveTo>
                <a:lnTo>
                  <a:pt x="490" y="593"/>
                </a:lnTo>
                <a:lnTo>
                  <a:pt x="436" y="564"/>
                </a:lnTo>
                <a:lnTo>
                  <a:pt x="383" y="533"/>
                </a:lnTo>
                <a:lnTo>
                  <a:pt x="333" y="501"/>
                </a:lnTo>
                <a:lnTo>
                  <a:pt x="286" y="469"/>
                </a:lnTo>
                <a:lnTo>
                  <a:pt x="242" y="434"/>
                </a:lnTo>
                <a:lnTo>
                  <a:pt x="202" y="400"/>
                </a:lnTo>
                <a:lnTo>
                  <a:pt x="165" y="363"/>
                </a:lnTo>
                <a:lnTo>
                  <a:pt x="131" y="326"/>
                </a:lnTo>
                <a:lnTo>
                  <a:pt x="101" y="288"/>
                </a:lnTo>
                <a:lnTo>
                  <a:pt x="88" y="269"/>
                </a:lnTo>
                <a:lnTo>
                  <a:pt x="75" y="249"/>
                </a:lnTo>
                <a:lnTo>
                  <a:pt x="64" y="229"/>
                </a:lnTo>
                <a:lnTo>
                  <a:pt x="53" y="209"/>
                </a:lnTo>
                <a:lnTo>
                  <a:pt x="43" y="189"/>
                </a:lnTo>
                <a:lnTo>
                  <a:pt x="34" y="170"/>
                </a:lnTo>
                <a:lnTo>
                  <a:pt x="25" y="148"/>
                </a:lnTo>
                <a:lnTo>
                  <a:pt x="20" y="128"/>
                </a:lnTo>
                <a:lnTo>
                  <a:pt x="13" y="107"/>
                </a:lnTo>
                <a:lnTo>
                  <a:pt x="8" y="85"/>
                </a:lnTo>
                <a:lnTo>
                  <a:pt x="4" y="66"/>
                </a:lnTo>
                <a:lnTo>
                  <a:pt x="3" y="44"/>
                </a:lnTo>
                <a:lnTo>
                  <a:pt x="0" y="21"/>
                </a:lnTo>
                <a:lnTo>
                  <a:pt x="0" y="0"/>
                </a:lnTo>
                <a:lnTo>
                  <a:pt x="1676" y="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2" name="Freeform 12"/>
          <p:cNvSpPr/>
          <p:nvPr/>
        </p:nvSpPr>
        <p:spPr>
          <a:xfrm>
            <a:off x="5610669" y="2706581"/>
            <a:ext cx="816153" cy="2147385"/>
          </a:xfrm>
          <a:custGeom>
            <a:avLst/>
            <a:gdLst/>
            <a:ahLst/>
            <a:cxnLst/>
            <a:rect l="l" t="t" r="r" b="b"/>
            <a:pathLst>
              <a:path w="490" h="1221">
                <a:moveTo>
                  <a:pt x="490" y="593"/>
                </a:moveTo>
                <a:lnTo>
                  <a:pt x="490" y="593"/>
                </a:lnTo>
                <a:lnTo>
                  <a:pt x="436" y="564"/>
                </a:lnTo>
                <a:lnTo>
                  <a:pt x="383" y="533"/>
                </a:lnTo>
                <a:lnTo>
                  <a:pt x="333" y="501"/>
                </a:lnTo>
                <a:lnTo>
                  <a:pt x="286" y="469"/>
                </a:lnTo>
                <a:lnTo>
                  <a:pt x="242" y="434"/>
                </a:lnTo>
                <a:lnTo>
                  <a:pt x="202" y="400"/>
                </a:lnTo>
                <a:lnTo>
                  <a:pt x="165" y="363"/>
                </a:lnTo>
                <a:lnTo>
                  <a:pt x="131" y="326"/>
                </a:lnTo>
                <a:lnTo>
                  <a:pt x="101" y="288"/>
                </a:lnTo>
                <a:lnTo>
                  <a:pt x="88" y="269"/>
                </a:lnTo>
                <a:lnTo>
                  <a:pt x="75" y="249"/>
                </a:lnTo>
                <a:lnTo>
                  <a:pt x="64" y="229"/>
                </a:lnTo>
                <a:lnTo>
                  <a:pt x="53" y="209"/>
                </a:lnTo>
                <a:lnTo>
                  <a:pt x="43" y="189"/>
                </a:lnTo>
                <a:lnTo>
                  <a:pt x="34" y="170"/>
                </a:lnTo>
                <a:lnTo>
                  <a:pt x="25" y="148"/>
                </a:lnTo>
                <a:lnTo>
                  <a:pt x="20" y="128"/>
                </a:lnTo>
                <a:lnTo>
                  <a:pt x="13" y="107"/>
                </a:lnTo>
                <a:lnTo>
                  <a:pt x="8" y="85"/>
                </a:lnTo>
                <a:lnTo>
                  <a:pt x="4" y="66"/>
                </a:lnTo>
                <a:lnTo>
                  <a:pt x="3" y="44"/>
                </a:lnTo>
                <a:lnTo>
                  <a:pt x="0" y="21"/>
                </a:lnTo>
                <a:lnTo>
                  <a:pt x="0" y="0"/>
                </a:lnTo>
                <a:lnTo>
                  <a:pt x="0" y="628"/>
                </a:lnTo>
                <a:lnTo>
                  <a:pt x="0" y="650"/>
                </a:lnTo>
                <a:lnTo>
                  <a:pt x="3" y="672"/>
                </a:lnTo>
                <a:lnTo>
                  <a:pt x="4" y="694"/>
                </a:lnTo>
                <a:lnTo>
                  <a:pt x="8" y="714"/>
                </a:lnTo>
                <a:lnTo>
                  <a:pt x="13" y="735"/>
                </a:lnTo>
                <a:lnTo>
                  <a:pt x="20" y="756"/>
                </a:lnTo>
                <a:lnTo>
                  <a:pt x="25" y="776"/>
                </a:lnTo>
                <a:lnTo>
                  <a:pt x="34" y="798"/>
                </a:lnTo>
                <a:lnTo>
                  <a:pt x="43" y="818"/>
                </a:lnTo>
                <a:lnTo>
                  <a:pt x="53" y="838"/>
                </a:lnTo>
                <a:lnTo>
                  <a:pt x="64" y="858"/>
                </a:lnTo>
                <a:lnTo>
                  <a:pt x="75" y="877"/>
                </a:lnTo>
                <a:lnTo>
                  <a:pt x="88" y="897"/>
                </a:lnTo>
                <a:lnTo>
                  <a:pt x="101" y="916"/>
                </a:lnTo>
                <a:lnTo>
                  <a:pt x="131" y="954"/>
                </a:lnTo>
                <a:lnTo>
                  <a:pt x="165" y="991"/>
                </a:lnTo>
                <a:lnTo>
                  <a:pt x="202" y="1028"/>
                </a:lnTo>
                <a:lnTo>
                  <a:pt x="242" y="1063"/>
                </a:lnTo>
                <a:lnTo>
                  <a:pt x="286" y="1097"/>
                </a:lnTo>
                <a:lnTo>
                  <a:pt x="333" y="1130"/>
                </a:lnTo>
                <a:lnTo>
                  <a:pt x="383" y="1161"/>
                </a:lnTo>
                <a:lnTo>
                  <a:pt x="436" y="1192"/>
                </a:lnTo>
                <a:lnTo>
                  <a:pt x="490" y="1221"/>
                </a:lnTo>
                <a:lnTo>
                  <a:pt x="490" y="593"/>
                </a:lnTo>
              </a:path>
            </a:pathLst>
          </a:custGeom>
          <a:solidFill>
            <a:srgbClr val="A19F9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3" name="Freeform 13"/>
          <p:cNvSpPr/>
          <p:nvPr/>
        </p:nvSpPr>
        <p:spPr>
          <a:xfrm>
            <a:off x="6426822" y="2706581"/>
            <a:ext cx="1975403" cy="2147385"/>
          </a:xfrm>
          <a:custGeom>
            <a:avLst/>
            <a:gdLst/>
            <a:ahLst/>
            <a:cxnLst/>
            <a:rect l="l" t="t" r="r" b="b"/>
            <a:pathLst>
              <a:path w="1186" h="1221">
                <a:moveTo>
                  <a:pt x="1186" y="628"/>
                </a:moveTo>
                <a:lnTo>
                  <a:pt x="0" y="1221"/>
                </a:lnTo>
                <a:lnTo>
                  <a:pt x="0" y="593"/>
                </a:lnTo>
                <a:lnTo>
                  <a:pt x="1186" y="0"/>
                </a:lnTo>
                <a:lnTo>
                  <a:pt x="1186" y="628"/>
                </a:lnTo>
              </a:path>
            </a:pathLst>
          </a:custGeom>
          <a:solidFill>
            <a:srgbClr val="BDBBBB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4" name="Freeform 14"/>
          <p:cNvSpPr/>
          <p:nvPr/>
        </p:nvSpPr>
        <p:spPr>
          <a:xfrm>
            <a:off x="8402568" y="3628263"/>
            <a:ext cx="2791555" cy="1042800"/>
          </a:xfrm>
          <a:custGeom>
            <a:avLst/>
            <a:gdLst/>
            <a:ahLst/>
            <a:cxnLst/>
            <a:rect l="l" t="t" r="r" b="b"/>
            <a:pathLst>
              <a:path w="1675" h="593">
                <a:moveTo>
                  <a:pt x="0" y="0"/>
                </a:moveTo>
                <a:lnTo>
                  <a:pt x="1185" y="593"/>
                </a:lnTo>
                <a:lnTo>
                  <a:pt x="1239" y="563"/>
                </a:lnTo>
                <a:lnTo>
                  <a:pt x="1292" y="533"/>
                </a:lnTo>
                <a:lnTo>
                  <a:pt x="1342" y="502"/>
                </a:lnTo>
                <a:lnTo>
                  <a:pt x="1389" y="469"/>
                </a:lnTo>
                <a:lnTo>
                  <a:pt x="1433" y="435"/>
                </a:lnTo>
                <a:lnTo>
                  <a:pt x="1473" y="399"/>
                </a:lnTo>
                <a:lnTo>
                  <a:pt x="1510" y="363"/>
                </a:lnTo>
                <a:lnTo>
                  <a:pt x="1544" y="326"/>
                </a:lnTo>
                <a:lnTo>
                  <a:pt x="1574" y="288"/>
                </a:lnTo>
                <a:lnTo>
                  <a:pt x="1587" y="268"/>
                </a:lnTo>
                <a:lnTo>
                  <a:pt x="1600" y="249"/>
                </a:lnTo>
                <a:lnTo>
                  <a:pt x="1611" y="230"/>
                </a:lnTo>
                <a:lnTo>
                  <a:pt x="1622" y="210"/>
                </a:lnTo>
                <a:lnTo>
                  <a:pt x="1632" y="190"/>
                </a:lnTo>
                <a:lnTo>
                  <a:pt x="1641" y="168"/>
                </a:lnTo>
                <a:lnTo>
                  <a:pt x="1650" y="148"/>
                </a:lnTo>
                <a:lnTo>
                  <a:pt x="1655" y="127"/>
                </a:lnTo>
                <a:lnTo>
                  <a:pt x="1662" y="107"/>
                </a:lnTo>
                <a:lnTo>
                  <a:pt x="1667" y="86"/>
                </a:lnTo>
                <a:lnTo>
                  <a:pt x="1671" y="64"/>
                </a:lnTo>
                <a:lnTo>
                  <a:pt x="1672" y="43"/>
                </a:lnTo>
                <a:lnTo>
                  <a:pt x="1675" y="22"/>
                </a:lnTo>
                <a:lnTo>
                  <a:pt x="1675" y="0"/>
                </a:lnTo>
                <a:lnTo>
                  <a:pt x="0" y="0"/>
                </a:lnTo>
              </a:path>
            </a:pathLst>
          </a:custGeom>
          <a:solidFill>
            <a:srgbClr val="C0C0C0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5" name="Freeform 15"/>
          <p:cNvSpPr/>
          <p:nvPr/>
        </p:nvSpPr>
        <p:spPr>
          <a:xfrm>
            <a:off x="10377455" y="3628263"/>
            <a:ext cx="816668" cy="1225703"/>
          </a:xfrm>
          <a:custGeom>
            <a:avLst/>
            <a:gdLst/>
            <a:ahLst/>
            <a:cxnLst/>
            <a:rect l="l" t="t" r="r" b="b"/>
            <a:pathLst>
              <a:path w="490" h="697">
                <a:moveTo>
                  <a:pt x="0" y="593"/>
                </a:moveTo>
                <a:lnTo>
                  <a:pt x="0" y="593"/>
                </a:lnTo>
                <a:lnTo>
                  <a:pt x="54" y="563"/>
                </a:lnTo>
                <a:lnTo>
                  <a:pt x="107" y="533"/>
                </a:lnTo>
                <a:lnTo>
                  <a:pt x="157" y="502"/>
                </a:lnTo>
                <a:lnTo>
                  <a:pt x="204" y="469"/>
                </a:lnTo>
                <a:lnTo>
                  <a:pt x="248" y="435"/>
                </a:lnTo>
                <a:lnTo>
                  <a:pt x="288" y="399"/>
                </a:lnTo>
                <a:lnTo>
                  <a:pt x="325" y="363"/>
                </a:lnTo>
                <a:lnTo>
                  <a:pt x="359" y="326"/>
                </a:lnTo>
                <a:lnTo>
                  <a:pt x="389" y="288"/>
                </a:lnTo>
                <a:lnTo>
                  <a:pt x="402" y="268"/>
                </a:lnTo>
                <a:lnTo>
                  <a:pt x="415" y="249"/>
                </a:lnTo>
                <a:lnTo>
                  <a:pt x="426" y="230"/>
                </a:lnTo>
                <a:lnTo>
                  <a:pt x="437" y="210"/>
                </a:lnTo>
                <a:lnTo>
                  <a:pt x="447" y="190"/>
                </a:lnTo>
                <a:lnTo>
                  <a:pt x="456" y="168"/>
                </a:lnTo>
                <a:lnTo>
                  <a:pt x="465" y="148"/>
                </a:lnTo>
                <a:lnTo>
                  <a:pt x="470" y="127"/>
                </a:lnTo>
                <a:lnTo>
                  <a:pt x="477" y="107"/>
                </a:lnTo>
                <a:lnTo>
                  <a:pt x="482" y="86"/>
                </a:lnTo>
                <a:lnTo>
                  <a:pt x="486" y="64"/>
                </a:lnTo>
                <a:lnTo>
                  <a:pt x="487" y="43"/>
                </a:lnTo>
                <a:lnTo>
                  <a:pt x="490" y="22"/>
                </a:lnTo>
                <a:lnTo>
                  <a:pt x="490" y="0"/>
                </a:lnTo>
                <a:lnTo>
                  <a:pt x="490" y="104"/>
                </a:lnTo>
                <a:lnTo>
                  <a:pt x="490" y="126"/>
                </a:lnTo>
                <a:lnTo>
                  <a:pt x="487" y="148"/>
                </a:lnTo>
                <a:lnTo>
                  <a:pt x="486" y="170"/>
                </a:lnTo>
                <a:lnTo>
                  <a:pt x="482" y="190"/>
                </a:lnTo>
                <a:lnTo>
                  <a:pt x="477" y="211"/>
                </a:lnTo>
                <a:lnTo>
                  <a:pt x="470" y="232"/>
                </a:lnTo>
                <a:lnTo>
                  <a:pt x="465" y="252"/>
                </a:lnTo>
                <a:lnTo>
                  <a:pt x="456" y="274"/>
                </a:lnTo>
                <a:lnTo>
                  <a:pt x="447" y="294"/>
                </a:lnTo>
                <a:lnTo>
                  <a:pt x="437" y="314"/>
                </a:lnTo>
                <a:lnTo>
                  <a:pt x="426" y="334"/>
                </a:lnTo>
                <a:lnTo>
                  <a:pt x="415" y="353"/>
                </a:lnTo>
                <a:lnTo>
                  <a:pt x="402" y="373"/>
                </a:lnTo>
                <a:lnTo>
                  <a:pt x="389" y="392"/>
                </a:lnTo>
                <a:lnTo>
                  <a:pt x="359" y="430"/>
                </a:lnTo>
                <a:lnTo>
                  <a:pt x="325" y="467"/>
                </a:lnTo>
                <a:lnTo>
                  <a:pt x="288" y="504"/>
                </a:lnTo>
                <a:lnTo>
                  <a:pt x="248" y="539"/>
                </a:lnTo>
                <a:lnTo>
                  <a:pt x="204" y="573"/>
                </a:lnTo>
                <a:lnTo>
                  <a:pt x="157" y="606"/>
                </a:lnTo>
                <a:lnTo>
                  <a:pt x="107" y="637"/>
                </a:lnTo>
                <a:lnTo>
                  <a:pt x="54" y="668"/>
                </a:lnTo>
                <a:lnTo>
                  <a:pt x="0" y="697"/>
                </a:lnTo>
                <a:lnTo>
                  <a:pt x="0" y="593"/>
                </a:lnTo>
              </a:path>
            </a:pathLst>
          </a:custGeom>
          <a:solidFill>
            <a:srgbClr val="A19F9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6" name="Freeform 16"/>
          <p:cNvSpPr/>
          <p:nvPr/>
        </p:nvSpPr>
        <p:spPr>
          <a:xfrm>
            <a:off x="8402568" y="3628263"/>
            <a:ext cx="1974887" cy="1225703"/>
          </a:xfrm>
          <a:custGeom>
            <a:avLst/>
            <a:gdLst/>
            <a:ahLst/>
            <a:cxnLst/>
            <a:rect l="l" t="t" r="r" b="b"/>
            <a:pathLst>
              <a:path w="1185" h="697">
                <a:moveTo>
                  <a:pt x="0" y="104"/>
                </a:moveTo>
                <a:lnTo>
                  <a:pt x="1185" y="697"/>
                </a:lnTo>
                <a:lnTo>
                  <a:pt x="1185" y="593"/>
                </a:lnTo>
                <a:lnTo>
                  <a:pt x="0" y="0"/>
                </a:lnTo>
                <a:lnTo>
                  <a:pt x="0" y="104"/>
                </a:lnTo>
              </a:path>
            </a:pathLst>
          </a:custGeom>
          <a:gradFill>
            <a:gsLst>
              <a:gs pos="0">
                <a:srgbClr val="A19F9F">
                  <a:alpha val="100000"/>
                </a:srgbClr>
              </a:gs>
              <a:gs pos="100000">
                <a:srgbClr val="808080">
                  <a:alpha val="100000"/>
                </a:srgbClr>
              </a:gs>
            </a:gsLst>
            <a:lin ang="0"/>
          </a:gra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>
            <a:off x="924438" y="1957965"/>
            <a:ext cx="3703645" cy="3012423"/>
          </a:xfrm>
          <a:prstGeom prst="rect">
            <a:avLst/>
          </a:prstGeom>
          <a:ln/>
        </p:spPr>
        <p:txBody>
          <a:bodyPr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425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文件编制与发布</a:t>
            </a:r>
          </a:p>
          <a:p>
            <a:pPr algn="ctr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分层编制质量手册、程序文件、作业指导书及记录表单，确保“写所做、做所写”，文件需经评审后正式发布，并配套版本控制和分发管理机制。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eyJfdGVtcGxhdGVEYXRhIjp7ImNvbnRlbnRUeXBlIjoiJHRleHQiLCJsaW5lQ291bnQiOiI5Iiwid29yZENvdW50IjoiMTgifSwidGFnIjoiJHRleHQifQ==</bd:templateData>
          </p:ext>
        </p:extLst>
      </p:sp>
      <p:sp>
        <p:nvSpPr>
          <p:cNvPr id="408193" name="AutoShape 18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体系建立步骤与文档管理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S9k+ezu+W7uueri+atpemqpOS4juaWh+aho+euoeeQhlxu5paH5Lu257yW5Yi25LiO5Y+R5biDIyMjIyDmlofku7bnvJbliLbkuI7lj5HluINcbuWIhuWxgue8luWItui0qOmHj+aJi+WGjOOAgeeoi+W6j+aWh+S7tuOAgeS9nOS4muaMh+WvvOS5puWPiuiusOW9leihqOWNle+8jOehruS/neKAnOWGmeaJgOWBmuOAgeWBmuaJgOWGmeKAne+8jOaWh+S7tumcgOe7j+ivhOWuoeWQjuato+W8j+WPkeW4g++8jOW5tumFjeWll+eJiOacrOaOp+WItuWSjOWIhuWPkeeuoeeQhuacuuWItuOAgiIsInRwbGlkIjoiMTAwMDEiLCJ0cGxOYW1lIjoidGl0bGVDb250ZW50XzIzMTIwMTAx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>
            <a:off x="1022108" y="1906619"/>
            <a:ext cx="9147717" cy="3280639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425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文档管理要点：</a:t>
            </a:r>
          </a:p>
          <a:p>
            <a:pPr>
              <a:lnSpc>
                <a:spcPct val="186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标准化与可追溯性：统一文件格式和编号规则，明确修订、作废流程，确保现场使用最新版本；电子化文档管理系统可提升检索效率并防止误用。</a:t>
            </a:r>
          </a:p>
          <a:p>
            <a:pPr>
              <a:lnSpc>
                <a:spcPct val="186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动态更新机制：定期评审文件适用性，根据内审、管理评审或业务变化及时更新，保留变更记录以追溯改进轨迹。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eyJ0YWciOiIkdGV4dCJ9</bd:templateData>
          </p:ext>
        </p:extLst>
      </p:sp>
      <p:sp>
        <p:nvSpPr>
          <p:cNvPr id="408193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体系建立步骤与文档管理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S9k+ezu+W7uueri+atpemqpOS4juaWh+aho+euoeeQhlxu5paH5qGj566h55CG6KaB54K577yaIyMjIyDmlofmoaPnrqHnkIbopoHngrnvvJpcbuagh+WHhuWMluS4juWPr+i/vea6r+aAp++8mue7n+S4gOaWh+S7tuagvOW8j+WSjOe8luWPt+inhOWIme+8jOaYjuehruS/ruiuouOAgeS9nOW6n+a1geeoi++8jOehruS/neeOsOWcuuS9v+eUqOacgOaWsOeJiOacrO+8m+eUteWtkOWMluaWh+aho+euoeeQhuezu+e7n+WPr+aPkOWNh+ajgOe0ouaViOeOh+W5tumYsuatouivr+eUqOOAglxu5Yqo5oCB5pu05paw5py65Yi277ya5a6a5pyf6K+E5a6h5paH5Lu26YCC55So5oCn77yM5qC55o2u5YaF5a6h44CB566h55CG6K+E5a6h5oiW5Lia5Yqh5Y+Y5YyW5Y+K5pe25pu05paw77yM5L+d55WZ5Y+Y5pu06K6w5b2V5Lul6L+95rqv5pS56L+b6L2o6L+544CCIiwidHBsaWQiOiIxMDAwMSIsInRwbE5hbWUiOiJ0aXRsZUNvbnRlbnRfMF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447325" y="1978124"/>
            <a:ext cx="1241323" cy="1241323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AutoShape 4"/>
          <p:cNvSpPr/>
          <p:nvPr/>
        </p:nvSpPr>
        <p:spPr>
          <a:xfrm>
            <a:off x="9910806" y="1978124"/>
            <a:ext cx="1283943" cy="1283943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1999508" y="2208436"/>
            <a:ext cx="3303882" cy="0"/>
          </a:xfrm>
          <a:prstGeom prst="line">
            <a:avLst/>
          </a:prstGeom>
          <a:ln w="9525">
            <a:solidFill>
              <a:schemeClr val="accent2"/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sp>
        <p:nvSpPr>
          <p:cNvPr id="6" name="TextBox 6"/>
          <p:cNvSpPr txBox="1"/>
          <p:nvPr/>
        </p:nvSpPr>
        <p:spPr>
          <a:xfrm>
            <a:off x="1870798" y="2233337"/>
            <a:ext cx="3647256" cy="336773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审核计划与准备：制定年度审核计划，覆盖所有部门和过程；组建内审小组，编制检查表，提前通知受审部门并收集相关文件。</a:t>
            </a:r>
          </a:p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现场审核与报告：通过访谈、观察和抽样检查验证体系运行情况，记录不符合项并分类（严重/一般），形成审核报告并提出纠正措施要求。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cxnSp>
        <p:nvCxnSpPr>
          <p:cNvPr id="7" name="Connector 7"/>
          <p:cNvCxnSpPr/>
          <p:nvPr/>
        </p:nvCxnSpPr>
        <p:spPr>
          <a:xfrm>
            <a:off x="6207237" y="2208436"/>
            <a:ext cx="3303882" cy="0"/>
          </a:xfrm>
          <a:prstGeom prst="line">
            <a:avLst/>
          </a:prstGeom>
          <a:ln w="9525">
            <a:solidFill>
              <a:schemeClr val="accent2"/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sp>
        <p:nvSpPr>
          <p:cNvPr id="8" name="TextBox 8"/>
          <p:cNvSpPr txBox="1"/>
          <p:nvPr/>
        </p:nvSpPr>
        <p:spPr>
          <a:xfrm>
            <a:off x="6078526" y="2233337"/>
            <a:ext cx="3647256" cy="336773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模拟审核与整改：邀请咨询机构进行预审，识别潜在不符合项并闭环整改，减少正式认证风险。</a:t>
            </a:r>
          </a:p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认证机构选择与现场审核：选择经认可的认证机构，配合完成文件审查和现场审核，针对审核发现的不符合项制定整改计划并限期关闭。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9" name="TextBox 9"/>
          <p:cNvSpPr txBox="1"/>
          <p:nvPr/>
        </p:nvSpPr>
        <p:spPr>
          <a:xfrm>
            <a:off x="1870798" y="1459266"/>
            <a:ext cx="3828621" cy="662297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9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内部审核实施：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eyJ0YWciOiIkaXRlbTFfdGl0bGUifQ==</bd:templateData>
          </p:ext>
        </p:extLst>
      </p:sp>
      <p:sp>
        <p:nvSpPr>
          <p:cNvPr id="10" name="TextBox 10"/>
          <p:cNvSpPr txBox="1"/>
          <p:nvPr/>
        </p:nvSpPr>
        <p:spPr>
          <a:xfrm>
            <a:off x="6078526" y="1459266"/>
            <a:ext cx="3828621" cy="662297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9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认证流程关键点：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eyJ0YWciOiIkaXRlbTJfdGl0bGUifQ==</bd:templateData>
          </p:ext>
        </p:extLst>
      </p:sp>
      <p:sp>
        <p:nvSpPr>
          <p:cNvPr id="11" name="Freeform 11"/>
          <p:cNvSpPr/>
          <p:nvPr/>
        </p:nvSpPr>
        <p:spPr>
          <a:xfrm>
            <a:off x="10250274" y="2317593"/>
            <a:ext cx="605006" cy="60500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</a:path>
              <a:path w="304800" h="304800"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</a:path>
              <a:path w="304800" h="304800"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2" name="Freeform 12"/>
          <p:cNvSpPr/>
          <p:nvPr/>
        </p:nvSpPr>
        <p:spPr>
          <a:xfrm>
            <a:off x="756715" y="2287514"/>
            <a:ext cx="622543" cy="62254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08193" name="AutoShape 13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内部审核与认证流程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WGhemDqOWuoeaguOS4juiupOivgea1geeoi1xuIyMjIOWGhemDqOWuoeaguOWunuaWve+8mlxuLSDlrqHmoLjorqHliJLkuI7lh4blpIfvvJrliLblrprlubTluqblrqHmoLjorqHliJLvvIzopobnm5bmiYDmnInpg6jpl6jlkozov4fnqIvvvJvnu4Tlu7rlhoXlrqHlsI/nu4TvvIznvJbliLbmo4Dmn6XooajvvIzmj5DliY3pgJrnn6Xlj5flrqHpg6jpl6jlubbmlLbpm4bnm7jlhbPmlofku7bjgIJcbi0g546w5Zy65a6h5qC45LiO5oql5ZGK77ya6YCa6L+H6K6/6LCI44CB6KeC5a+f5ZKM5oq95qC35qOA5p+l6aqM6K+B5L2T57O76L+Q6KGM5oOF5Ya177yM6K6w5b2V5LiN56ym5ZCI6aG55bm25YiG57G777yI5Lil6YeNL+S4gOiIrO+8ie+8jOW9ouaIkOWuoeaguOaKpeWRiuW5tuaPkOWHuue6oOato+aOquaWveimgeaxguOAglxuIyMjIOiupOivgea1geeoi+WFs+mUrueCue+8mlxuLSDmqKHmi5/lrqHmoLjkuI7mlbTmlLnvvJrpgoDor7flkqjor6LmnLrmnoTov5vooYzpooTlrqHvvIzor4bliKvmvZzlnKjkuI3nrKblkIjpobnlubbpl63njq/mlbTmlLnvvIzlh4/lsJHmraPlvI/orqTor4Hpo47pmanjgIJcbi0g6K6k6K+B5py65p6E6YCJ5oup5LiO546w5Zy65a6h5qC477ya6YCJ5oup57uP6K6k5Y+v55qE6K6k6K+B5py65p6E77yM6YWN5ZCI5a6M5oiQ5paH5Lu25a6h5p+l5ZKM546w5Zy65a6h5qC477yM6ZKI5a+55a6h5qC45Y+R546w55qE5LiN56ym5ZCI6aG55Yi25a6a5pW05pS56K6h5YiS5bm26ZmQ5pyf5YWz6Zet44CCIiwidHBsaWQiOiIxMDAwMSIsInRwbE5hbWUiOiJsaXN0Ml8y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10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37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体系维护与优化策略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sp>
        <p:nvSpPr>
          <p:cNvPr id="1014338" name="AutoShape 5"/>
          <p:cNvSpPr/>
          <p:nvPr/>
        </p:nvSpPr>
        <p:spPr>
          <a:xfrm>
            <a:off x="7597775" y="2138363"/>
            <a:ext cx="3309938" cy="1430337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鼓励员工提出改进建议，设立跨部门改进小组，针对重复性问题采用根本原因分析（如5Why、鱼骨图）制定长效措施。</a:t>
            </a:r>
            <a:endParaRPr lang="en-US" sz="1050" dirty="0"/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eyJfdGVtcGxhdGVEYXRhIjp7ImNvbnRlbnRUeXBlIjoiJGl0ZW01X2MifSwidGFnIjoiJGl0ZW01X2MifQ==</bd:templateData>
          </p:ext>
        </p:extLst>
      </p:sp>
      <p:sp>
        <p:nvSpPr>
          <p:cNvPr id="1014339" name="Freeform 6"/>
          <p:cNvSpPr/>
          <p:nvPr/>
        </p:nvSpPr>
        <p:spPr>
          <a:xfrm>
            <a:off x="4040188" y="1698625"/>
            <a:ext cx="2692400" cy="1957388"/>
          </a:xfrm>
          <a:custGeom>
            <a:avLst/>
            <a:gdLst/>
            <a:ahLst/>
            <a:cxnLst/>
            <a:rect l="l" t="t" r="r" b="b"/>
            <a:pathLst>
              <a:path w="2692367" h="1957201">
                <a:moveTo>
                  <a:pt x="656602" y="0"/>
                </a:moveTo>
                <a:lnTo>
                  <a:pt x="2692367" y="0"/>
                </a:lnTo>
                <a:lnTo>
                  <a:pt x="2692367" y="1300599"/>
                </a:lnTo>
                <a:cubicBezTo>
                  <a:pt x="2692367" y="1663230"/>
                  <a:pt x="2398396" y="1957201"/>
                  <a:pt x="2035765" y="1957201"/>
                </a:cubicBezTo>
                <a:lnTo>
                  <a:pt x="0" y="1957201"/>
                </a:lnTo>
                <a:lnTo>
                  <a:pt x="0" y="656602"/>
                </a:lnTo>
                <a:cubicBezTo>
                  <a:pt x="0" y="293971"/>
                  <a:pt x="293971" y="0"/>
                  <a:pt x="656602" y="0"/>
                </a:cubicBezTo>
              </a:path>
            </a:pathLst>
          </a:custGeom>
          <a:solidFill>
            <a:srgbClr val="EAABA6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0" name="Freeform 7"/>
          <p:cNvSpPr/>
          <p:nvPr/>
        </p:nvSpPr>
        <p:spPr>
          <a:xfrm>
            <a:off x="1222375" y="3819525"/>
            <a:ext cx="2692400" cy="1957388"/>
          </a:xfrm>
          <a:custGeom>
            <a:avLst/>
            <a:gdLst/>
            <a:ahLst/>
            <a:cxnLst/>
            <a:rect l="l" t="t" r="r" b="b"/>
            <a:pathLst>
              <a:path w="2692367" h="1957201">
                <a:moveTo>
                  <a:pt x="656602" y="0"/>
                </a:moveTo>
                <a:lnTo>
                  <a:pt x="2692367" y="0"/>
                </a:lnTo>
                <a:lnTo>
                  <a:pt x="2692367" y="1300599"/>
                </a:lnTo>
                <a:cubicBezTo>
                  <a:pt x="2692367" y="1663230"/>
                  <a:pt x="2398396" y="1957201"/>
                  <a:pt x="2035765" y="1957201"/>
                </a:cubicBezTo>
                <a:lnTo>
                  <a:pt x="0" y="1957201"/>
                </a:lnTo>
                <a:lnTo>
                  <a:pt x="0" y="656602"/>
                </a:lnTo>
                <a:cubicBezTo>
                  <a:pt x="0" y="293971"/>
                  <a:pt x="293971" y="0"/>
                  <a:pt x="656602" y="0"/>
                </a:cubicBezTo>
              </a:path>
            </a:pathLst>
          </a:custGeom>
          <a:solidFill>
            <a:srgbClr val="EAABA6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1" name="Freeform 8"/>
          <p:cNvSpPr/>
          <p:nvPr/>
        </p:nvSpPr>
        <p:spPr>
          <a:xfrm>
            <a:off x="1222375" y="1698625"/>
            <a:ext cx="2692400" cy="1957388"/>
          </a:xfrm>
          <a:custGeom>
            <a:avLst/>
            <a:gdLst/>
            <a:ahLst/>
            <a:cxnLst/>
            <a:rect l="l" t="t" r="r" b="b"/>
            <a:pathLst>
              <a:path w="2692367" h="1957201">
                <a:moveTo>
                  <a:pt x="0" y="0"/>
                </a:moveTo>
                <a:lnTo>
                  <a:pt x="2119690" y="0"/>
                </a:lnTo>
                <a:cubicBezTo>
                  <a:pt x="2435971" y="0"/>
                  <a:pt x="2692367" y="256396"/>
                  <a:pt x="2692367" y="572677"/>
                </a:cubicBezTo>
                <a:lnTo>
                  <a:pt x="2692367" y="1957201"/>
                </a:lnTo>
                <a:lnTo>
                  <a:pt x="572677" y="1957201"/>
                </a:lnTo>
                <a:cubicBezTo>
                  <a:pt x="256396" y="1957201"/>
                  <a:pt x="0" y="1700805"/>
                  <a:pt x="0" y="1384524"/>
                </a:cubicBezTo>
                <a:lnTo>
                  <a:pt x="0" y="0"/>
                </a:lnTo>
              </a:path>
            </a:pathLst>
          </a:custGeom>
          <a:solidFill>
            <a:srgbClr val="EAABA6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2" name="Freeform 9"/>
          <p:cNvSpPr/>
          <p:nvPr/>
        </p:nvSpPr>
        <p:spPr>
          <a:xfrm>
            <a:off x="4040188" y="3819525"/>
            <a:ext cx="2692400" cy="1957388"/>
          </a:xfrm>
          <a:custGeom>
            <a:avLst/>
            <a:gdLst/>
            <a:ahLst/>
            <a:cxnLst/>
            <a:rect l="l" t="t" r="r" b="b"/>
            <a:pathLst>
              <a:path w="2692367" h="1957201">
                <a:moveTo>
                  <a:pt x="0" y="0"/>
                </a:moveTo>
                <a:lnTo>
                  <a:pt x="2119690" y="0"/>
                </a:lnTo>
                <a:cubicBezTo>
                  <a:pt x="2435971" y="0"/>
                  <a:pt x="2692367" y="256396"/>
                  <a:pt x="2692367" y="572677"/>
                </a:cubicBezTo>
                <a:lnTo>
                  <a:pt x="2692367" y="1957201"/>
                </a:lnTo>
                <a:lnTo>
                  <a:pt x="572677" y="1957201"/>
                </a:lnTo>
                <a:cubicBezTo>
                  <a:pt x="256396" y="1957201"/>
                  <a:pt x="0" y="1700805"/>
                  <a:pt x="0" y="1384524"/>
                </a:cubicBezTo>
                <a:lnTo>
                  <a:pt x="0" y="0"/>
                </a:lnTo>
              </a:path>
            </a:pathLst>
          </a:custGeom>
          <a:solidFill>
            <a:srgbClr val="EAABA6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3" name="Freeform 10"/>
          <p:cNvSpPr/>
          <p:nvPr/>
        </p:nvSpPr>
        <p:spPr>
          <a:xfrm>
            <a:off x="4040188" y="3122613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938" h="533938">
                <a:moveTo>
                  <a:pt x="179126" y="0"/>
                </a:moveTo>
                <a:lnTo>
                  <a:pt x="533938" y="0"/>
                </a:lnTo>
                <a:lnTo>
                  <a:pt x="533938" y="354812"/>
                </a:lnTo>
                <a:cubicBezTo>
                  <a:pt x="533938" y="453741"/>
                  <a:pt x="453741" y="533938"/>
                  <a:pt x="354812" y="533938"/>
                </a:cubicBezTo>
                <a:lnTo>
                  <a:pt x="0" y="533938"/>
                </a:lnTo>
                <a:lnTo>
                  <a:pt x="0" y="179126"/>
                </a:lnTo>
                <a:cubicBezTo>
                  <a:pt x="0" y="80197"/>
                  <a:pt x="80197" y="0"/>
                  <a:pt x="179126" y="0"/>
                </a:cubicBez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4" name="Freeform 11"/>
          <p:cNvSpPr/>
          <p:nvPr/>
        </p:nvSpPr>
        <p:spPr>
          <a:xfrm>
            <a:off x="3379788" y="3819525"/>
            <a:ext cx="534987" cy="533400"/>
          </a:xfrm>
          <a:custGeom>
            <a:avLst/>
            <a:gdLst/>
            <a:ahLst/>
            <a:cxnLst/>
            <a:rect l="l" t="t" r="r" b="b"/>
            <a:pathLst>
              <a:path w="533938" h="533938">
                <a:moveTo>
                  <a:pt x="179126" y="0"/>
                </a:moveTo>
                <a:lnTo>
                  <a:pt x="533938" y="0"/>
                </a:lnTo>
                <a:lnTo>
                  <a:pt x="533938" y="354812"/>
                </a:lnTo>
                <a:cubicBezTo>
                  <a:pt x="533938" y="453741"/>
                  <a:pt x="453741" y="533938"/>
                  <a:pt x="354812" y="533938"/>
                </a:cubicBezTo>
                <a:lnTo>
                  <a:pt x="0" y="533938"/>
                </a:lnTo>
                <a:lnTo>
                  <a:pt x="0" y="179126"/>
                </a:lnTo>
                <a:cubicBezTo>
                  <a:pt x="0" y="80197"/>
                  <a:pt x="80197" y="0"/>
                  <a:pt x="179126" y="0"/>
                </a:cubicBez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5" name="Freeform 12"/>
          <p:cNvSpPr/>
          <p:nvPr/>
        </p:nvSpPr>
        <p:spPr>
          <a:xfrm>
            <a:off x="3379788" y="3122613"/>
            <a:ext cx="534987" cy="533400"/>
          </a:xfrm>
          <a:custGeom>
            <a:avLst/>
            <a:gdLst/>
            <a:ahLst/>
            <a:cxnLst/>
            <a:rect l="l" t="t" r="r" b="b"/>
            <a:pathLst>
              <a:path w="533938" h="533938">
                <a:moveTo>
                  <a:pt x="0" y="0"/>
                </a:moveTo>
                <a:lnTo>
                  <a:pt x="377708" y="0"/>
                </a:lnTo>
                <a:cubicBezTo>
                  <a:pt x="463991" y="0"/>
                  <a:pt x="533938" y="69947"/>
                  <a:pt x="533938" y="156230"/>
                </a:cubicBezTo>
                <a:lnTo>
                  <a:pt x="533938" y="533938"/>
                </a:lnTo>
                <a:lnTo>
                  <a:pt x="156230" y="533938"/>
                </a:lnTo>
                <a:cubicBezTo>
                  <a:pt x="69947" y="533938"/>
                  <a:pt x="0" y="463991"/>
                  <a:pt x="0" y="377708"/>
                </a:cubicBezTo>
                <a:lnTo>
                  <a:pt x="0" y="0"/>
                </a:ln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6" name="Freeform 13"/>
          <p:cNvSpPr/>
          <p:nvPr/>
        </p:nvSpPr>
        <p:spPr>
          <a:xfrm>
            <a:off x="4040188" y="3819525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938" h="533938">
                <a:moveTo>
                  <a:pt x="0" y="0"/>
                </a:moveTo>
                <a:lnTo>
                  <a:pt x="377708" y="0"/>
                </a:lnTo>
                <a:cubicBezTo>
                  <a:pt x="463991" y="0"/>
                  <a:pt x="533938" y="69947"/>
                  <a:pt x="533938" y="156230"/>
                </a:cubicBezTo>
                <a:lnTo>
                  <a:pt x="533938" y="533938"/>
                </a:lnTo>
                <a:lnTo>
                  <a:pt x="156230" y="533938"/>
                </a:lnTo>
                <a:cubicBezTo>
                  <a:pt x="69947" y="533938"/>
                  <a:pt x="0" y="463991"/>
                  <a:pt x="0" y="377708"/>
                </a:cubicBezTo>
                <a:lnTo>
                  <a:pt x="0" y="0"/>
                </a:ln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7" name="TextBox 14"/>
          <p:cNvSpPr txBox="1"/>
          <p:nvPr/>
        </p:nvSpPr>
        <p:spPr>
          <a:xfrm>
            <a:off x="1350963" y="1858963"/>
            <a:ext cx="2092325" cy="1398587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indent="-285750" algn="just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err="1">
                <a:solidFill>
                  <a:srgbClr val="595959">
                    <a:alpha val="100000"/>
                  </a:srgbClr>
                </a:solidFill>
                <a:latin typeface="Eras Medium ITC"/>
              </a:rPr>
              <a:t>持续监控与绩效评估</a:t>
            </a:r>
            <a:endParaRPr lang="en-US" dirty="0">
              <a:solidFill>
                <a:srgbClr val="595959">
                  <a:alpha val="100000"/>
                </a:srgbClr>
              </a:solidFill>
              <a:latin typeface="Eras Medium ITC"/>
            </a:endParaRP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eyJfdGVtcGxhdGVEYXRhIjp7ImNvbnRlbnRUeXBlIjoiJGl0ZW0xX2MifSwidGFnIjoiJGl0ZW0xX2MifQ==</bd:templateData>
          </p:ext>
        </p:extLst>
      </p:sp>
      <p:sp>
        <p:nvSpPr>
          <p:cNvPr id="1014348" name="TextBox 15"/>
          <p:cNvSpPr txBox="1"/>
          <p:nvPr/>
        </p:nvSpPr>
        <p:spPr>
          <a:xfrm>
            <a:off x="4498975" y="1858963"/>
            <a:ext cx="2090738" cy="1398587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 lnSpcReduction="10000"/>
          </a:bodyPr>
          <a:lstStyle/>
          <a:p>
            <a:pPr indent="-285750" algn="just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err="1">
                <a:solidFill>
                  <a:srgbClr val="595959">
                    <a:alpha val="100000"/>
                  </a:srgbClr>
                </a:solidFill>
                <a:latin typeface="Eras Medium ITC"/>
              </a:rPr>
              <a:t>利用顾客反馈、市场变化等外部输入，动态调整质量目标，确保体系与业务战略对齐</a:t>
            </a:r>
            <a:r>
              <a:rPr lang="en-US" dirty="0">
                <a:solidFill>
                  <a:srgbClr val="595959">
                    <a:alpha val="100000"/>
                  </a:srgbClr>
                </a:solidFill>
                <a:latin typeface="Eras Medium ITC"/>
              </a:rPr>
              <a:t>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eyJfdGVtcGxhdGVEYXRhIjp7ImNvbnRlbnRUeXBlIjoiJGl0ZW0zX2MifSwidGFnIjoiJGl0ZW0zX2MifQ==</bd:templateData>
          </p:ext>
        </p:extLst>
      </p:sp>
      <p:sp>
        <p:nvSpPr>
          <p:cNvPr id="1014349" name="TextBox 16"/>
          <p:cNvSpPr txBox="1"/>
          <p:nvPr/>
        </p:nvSpPr>
        <p:spPr>
          <a:xfrm>
            <a:off x="1350963" y="4219575"/>
            <a:ext cx="2092325" cy="1398588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 fontScale="85000" lnSpcReduction="10000"/>
          </a:bodyPr>
          <a:lstStyle/>
          <a:p>
            <a:pPr indent="-285750" algn="just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err="1">
                <a:solidFill>
                  <a:srgbClr val="595959">
                    <a:alpha val="100000"/>
                  </a:srgbClr>
                </a:solidFill>
                <a:latin typeface="Eras Medium ITC"/>
              </a:rPr>
              <a:t>建立质量目标KPI（如产品合格率、客户投诉率</a:t>
            </a:r>
            <a:r>
              <a:rPr lang="en-US" dirty="0">
                <a:solidFill>
                  <a:srgbClr val="595959">
                    <a:alpha val="100000"/>
                  </a:srgbClr>
                </a:solidFill>
                <a:latin typeface="Eras Medium ITC"/>
              </a:rPr>
              <a:t>），</a:t>
            </a:r>
            <a:r>
              <a:rPr lang="en-US" dirty="0" err="1">
                <a:solidFill>
                  <a:srgbClr val="595959">
                    <a:alpha val="100000"/>
                  </a:srgbClr>
                </a:solidFill>
                <a:latin typeface="Eras Medium ITC"/>
              </a:rPr>
              <a:t>定期收集数据并分析趋势，通过管理评审会议评估体系整体有效性</a:t>
            </a:r>
            <a:r>
              <a:rPr lang="en-US" dirty="0">
                <a:solidFill>
                  <a:srgbClr val="595959">
                    <a:alpha val="100000"/>
                  </a:srgbClr>
                </a:solidFill>
                <a:latin typeface="Eras Medium ITC"/>
              </a:rPr>
              <a:t>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eyJfdGVtcGxhdGVEYXRhIjp7ImNvbnRlbnRUeXBlIjoiJGl0ZW0yX2MifSwidGFnIjoiJGl0ZW0yX2MifQ==</bd:templateData>
          </p:ext>
        </p:extLst>
      </p:sp>
      <p:sp>
        <p:nvSpPr>
          <p:cNvPr id="1014350" name="TextBox 17"/>
          <p:cNvSpPr txBox="1"/>
          <p:nvPr/>
        </p:nvSpPr>
        <p:spPr>
          <a:xfrm>
            <a:off x="4498975" y="4219575"/>
            <a:ext cx="2090738" cy="1398588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indent="-285750" algn="just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err="1">
                <a:solidFill>
                  <a:srgbClr val="595959">
                    <a:alpha val="100000"/>
                  </a:srgbClr>
                </a:solidFill>
                <a:latin typeface="Eras Medium ITC"/>
              </a:rPr>
              <a:t>改进机制与创新实践</a:t>
            </a:r>
            <a:endParaRPr lang="en-US" dirty="0">
              <a:solidFill>
                <a:srgbClr val="595959">
                  <a:alpha val="100000"/>
                </a:srgbClr>
              </a:solidFill>
              <a:latin typeface="Eras Medium ITC"/>
            </a:endParaRP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eyJfdGVtcGxhdGVEYXRhIjp7ImNvbnRlbnRUeXBlIjoiJGl0ZW00X2MifSwidGFnIjoiJGl0ZW00X2MifQ==</bd:templateData>
          </p:ext>
        </p:extLst>
      </p:sp>
      <p:sp>
        <p:nvSpPr>
          <p:cNvPr id="1014351" name="AutoShape 18"/>
          <p:cNvSpPr/>
          <p:nvPr/>
        </p:nvSpPr>
        <p:spPr>
          <a:xfrm>
            <a:off x="7597775" y="1704975"/>
            <a:ext cx="142875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52" name="TextBox 19"/>
          <p:cNvSpPr txBox="1"/>
          <p:nvPr/>
        </p:nvSpPr>
        <p:spPr>
          <a:xfrm>
            <a:off x="7866063" y="1614488"/>
            <a:ext cx="4079875" cy="46196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53" name="TextBox 20"/>
          <p:cNvSpPr txBox="1"/>
          <p:nvPr/>
        </p:nvSpPr>
        <p:spPr>
          <a:xfrm>
            <a:off x="7597775" y="4560888"/>
            <a:ext cx="3309938" cy="143192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err="1">
                <a:solidFill>
                  <a:srgbClr val="595959">
                    <a:alpha val="100000"/>
                  </a:srgbClr>
                </a:solidFill>
                <a:latin typeface="Eras Medium ITC"/>
              </a:rPr>
              <a:t>引入数字化工具（如QMS软件）优化流程效率，探索行业最佳实践（如精益六西格玛）提升体系成熟度</a:t>
            </a:r>
            <a:r>
              <a:rPr lang="en-US" dirty="0">
                <a:solidFill>
                  <a:srgbClr val="595959">
                    <a:alpha val="100000"/>
                  </a:srgbClr>
                </a:solidFill>
                <a:latin typeface="Eras Medium ITC"/>
              </a:rPr>
              <a:t>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eyJfdGVtcGxhdGVEYXRhIjp7ImNvbnRlbnRUeXBlIjoiJGl0ZW02X2MifSwidGFnIjoiJGl0ZW02X2MifQ==</bd:templateData>
          </p:ext>
        </p:extLst>
      </p:sp>
      <p:sp>
        <p:nvSpPr>
          <p:cNvPr id="1014354" name="AutoShape 21"/>
          <p:cNvSpPr/>
          <p:nvPr/>
        </p:nvSpPr>
        <p:spPr>
          <a:xfrm>
            <a:off x="7597775" y="4129088"/>
            <a:ext cx="142875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56" name="TextBox 22"/>
          <p:cNvSpPr txBox="1"/>
          <p:nvPr/>
        </p:nvSpPr>
        <p:spPr>
          <a:xfrm>
            <a:off x="7866063" y="4038600"/>
            <a:ext cx="4079875" cy="4619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cxnSp>
        <p:nvCxnSpPr>
          <p:cNvPr id="23" name="Connector 23"/>
          <p:cNvCxnSpPr/>
          <p:nvPr/>
        </p:nvCxnSpPr>
        <p:spPr>
          <a:xfrm>
            <a:off x="7469188" y="3702050"/>
            <a:ext cx="3475037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sp>
        <p:nvSpPr>
          <p:cNvPr id="1014357" name="TextBox 24"/>
          <p:cNvSpPr txBox="1"/>
          <p:nvPr/>
        </p:nvSpPr>
        <p:spPr>
          <a:xfrm>
            <a:off x="9967913" y="6176963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 mod="1">
    <p:ext uri="http://schemas.baidu.com/office/drawing/2023/templateData">
      <bd:templateData xmlns:bd="http://schemas.baidu.com/office/drawing/2023/templateData" xmlns="">eyJtZCI6IiMjIOS9k+ezu+e7tOaKpOS4juS8mOWMluetlueVpVxuIyMjIyDmjIHnu63nm5HmjqfkuI7nu6nmlYjor4TkvLBcbuW7uueri+i0qOmHj+ebruagh0tQSe+8iOWmguS6p+WTgeWQiOagvOeOh+OAgeWuouaIt+aKleivieeOh++8ie+8jOWumuacn+aUtumbhuaVsOaNruW5tuWIhuaekOi2i+WKv++8jOmAmui/h+euoeeQhuivhOWuoeS8muiuruivhOS8sOS9k+ezu+aVtOS9k+acieaViOaAp+OAglxu5Yip55So6aG+5a6i5Y+N6aaI44CB5biC5Zy65Y+Y5YyW562J5aSW6YOo6L6T5YWl77yM5Yqo5oCB6LCD5pW06LSo6YeP55uu5qCH77yM56Gu5L+d5L2T57O75LiO5Lia5Yqh5oiY55Wl5a+56b2Q44CCXG4jIyMjIOaUuei/m+acuuWItuS4juWIm+aWsOWunui3tVxu6byT5Yqx5ZGY5bel5o+Q5Ye65pS56L+b5bu66K6u77yM6K6+56uL6Leo6YOo6Zeo5pS56L+b5bCP57uE77yM6ZKI5a+56YeN5aSN5oCn6Zeu6aKY6YeH55So5qC55pys5Y6f5Zug5YiG5p6Q77yI5aaCNVdoeeOAgemxvOmqqOWbvu+8ieWItuWumumVv+aViOaOquaWveOAglxu5byV5YWl5pWw5a2X5YyW5bel5YW377yI5aaCUU1T6L2v5Lu277yJ5LyY5YyW5rWB56iL5pWI546H77yM5o6i57Si6KGM5Lia5pyA5L2z5a6e6Le177yI5aaC57K+55uK5YWt6KW/5qC8546b77yJ5o+Q5Y2H5L2T57O75oiQ54af5bqm44CCIiwidHBsaWQiOiIxMDAwMSIsInRwbE5hbWUiOiJsaXN0Tm9TdWI2XzMyMTMyMDU4MzY4MDQyOF84NzU3ODI3NzlfMjg5NTAwNTgwODIwNDI4X3BhZ2UxMF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802699" y="1635449"/>
            <a:ext cx="2552669" cy="2552669"/>
          </a:xfrm>
          <a:prstGeom prst="ellipse">
            <a:avLst/>
          </a:prstGeom>
          <a:gradFill>
            <a:gsLst>
              <a:gs pos="0">
                <a:schemeClr val="accent2">
                  <a:alpha val="96000"/>
                </a:schemeClr>
              </a:gs>
              <a:gs pos="100000">
                <a:schemeClr val="accent2">
                  <a:alpha val="96000"/>
                </a:schemeClr>
              </a:gs>
            </a:gsLst>
            <a:lin ang="0"/>
          </a:gra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AutoShape 4"/>
          <p:cNvSpPr/>
          <p:nvPr/>
        </p:nvSpPr>
        <p:spPr>
          <a:xfrm>
            <a:off x="143791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AutoShape 5"/>
          <p:cNvSpPr/>
          <p:nvPr/>
        </p:nvSpPr>
        <p:spPr>
          <a:xfrm>
            <a:off x="392387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6" name="AutoShape 6"/>
          <p:cNvSpPr/>
          <p:nvPr/>
        </p:nvSpPr>
        <p:spPr>
          <a:xfrm>
            <a:off x="640982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7" name="AutoShape 7"/>
          <p:cNvSpPr/>
          <p:nvPr/>
        </p:nvSpPr>
        <p:spPr>
          <a:xfrm>
            <a:off x="1138174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AutoShape 8"/>
          <p:cNvSpPr/>
          <p:nvPr/>
        </p:nvSpPr>
        <p:spPr>
          <a:xfrm>
            <a:off x="889578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AutoShape 9"/>
          <p:cNvSpPr/>
          <p:nvPr/>
        </p:nvSpPr>
        <p:spPr>
          <a:xfrm>
            <a:off x="143791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" name="AutoShape 10"/>
          <p:cNvSpPr/>
          <p:nvPr/>
        </p:nvSpPr>
        <p:spPr>
          <a:xfrm>
            <a:off x="392387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1" name="AutoShape 11"/>
          <p:cNvSpPr/>
          <p:nvPr/>
        </p:nvSpPr>
        <p:spPr>
          <a:xfrm>
            <a:off x="640982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2" name="AutoShape 12"/>
          <p:cNvSpPr/>
          <p:nvPr/>
        </p:nvSpPr>
        <p:spPr>
          <a:xfrm>
            <a:off x="1138174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3" name="AutoShape 13"/>
          <p:cNvSpPr/>
          <p:nvPr/>
        </p:nvSpPr>
        <p:spPr>
          <a:xfrm>
            <a:off x="889578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4" name="AutoShape 14"/>
          <p:cNvSpPr/>
          <p:nvPr/>
        </p:nvSpPr>
        <p:spPr>
          <a:xfrm>
            <a:off x="143791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5" name="AutoShape 15"/>
          <p:cNvSpPr/>
          <p:nvPr/>
        </p:nvSpPr>
        <p:spPr>
          <a:xfrm>
            <a:off x="392387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6" name="AutoShape 16"/>
          <p:cNvSpPr/>
          <p:nvPr/>
        </p:nvSpPr>
        <p:spPr>
          <a:xfrm>
            <a:off x="640982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7" name="AutoShape 17"/>
          <p:cNvSpPr/>
          <p:nvPr/>
        </p:nvSpPr>
        <p:spPr>
          <a:xfrm>
            <a:off x="1138174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8" name="AutoShape 18"/>
          <p:cNvSpPr/>
          <p:nvPr/>
        </p:nvSpPr>
        <p:spPr>
          <a:xfrm>
            <a:off x="889578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9" name="AutoShape 19"/>
          <p:cNvSpPr/>
          <p:nvPr/>
        </p:nvSpPr>
        <p:spPr>
          <a:xfrm>
            <a:off x="143791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0" name="AutoShape 20"/>
          <p:cNvSpPr/>
          <p:nvPr/>
        </p:nvSpPr>
        <p:spPr>
          <a:xfrm>
            <a:off x="392387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1" name="AutoShape 21"/>
          <p:cNvSpPr/>
          <p:nvPr/>
        </p:nvSpPr>
        <p:spPr>
          <a:xfrm>
            <a:off x="640982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2" name="AutoShape 22"/>
          <p:cNvSpPr/>
          <p:nvPr/>
        </p:nvSpPr>
        <p:spPr>
          <a:xfrm>
            <a:off x="1138174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3" name="AutoShape 23"/>
          <p:cNvSpPr/>
          <p:nvPr/>
        </p:nvSpPr>
        <p:spPr>
          <a:xfrm>
            <a:off x="889578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4" name="AutoShape 24"/>
          <p:cNvSpPr/>
          <p:nvPr/>
        </p:nvSpPr>
        <p:spPr>
          <a:xfrm>
            <a:off x="143791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5" name="AutoShape 25"/>
          <p:cNvSpPr/>
          <p:nvPr/>
        </p:nvSpPr>
        <p:spPr>
          <a:xfrm>
            <a:off x="392387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6" name="AutoShape 26"/>
          <p:cNvSpPr/>
          <p:nvPr/>
        </p:nvSpPr>
        <p:spPr>
          <a:xfrm>
            <a:off x="640982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7" name="AutoShape 27"/>
          <p:cNvSpPr/>
          <p:nvPr/>
        </p:nvSpPr>
        <p:spPr>
          <a:xfrm>
            <a:off x="1138174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8" name="AutoShape 28"/>
          <p:cNvSpPr/>
          <p:nvPr/>
        </p:nvSpPr>
        <p:spPr>
          <a:xfrm>
            <a:off x="889578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9" name="TextBox 29"/>
          <p:cNvSpPr txBox="1"/>
          <p:nvPr/>
        </p:nvSpPr>
        <p:spPr>
          <a:xfrm>
            <a:off x="3603195" y="2367430"/>
            <a:ext cx="7693533" cy="1088708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4275" b="1">
                <a:solidFill>
                  <a:schemeClr val="accent2">
                    <a:alpha val="100000"/>
                  </a:schemeClr>
                </a:solidFill>
                <a:latin typeface="Noto Sans SC"/>
                <a:ea typeface="Noto Sans SC"/>
                <a:cs typeface="Noto Sans SC"/>
              </a:rPr>
              <a:t>质量规划方法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eyJfdGVtcGxhdGVEYXRhIjp7ImNvbnRlbnRUeXBlIjoiJHRpdGxlIiwibGluZUNvdW50IjoiMSIsIndvcmRDb3VudCI6IjEyIn0sInRhZyI6IiR0aXRsZSJ9</bd:templateData>
          </p:ext>
        </p:extLst>
      </p:sp>
      <p:sp>
        <p:nvSpPr>
          <p:cNvPr id="30" name="Freeform 30"/>
          <p:cNvSpPr/>
          <p:nvPr/>
        </p:nvSpPr>
        <p:spPr>
          <a:xfrm>
            <a:off x="10222374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4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1" name="Freeform 31"/>
          <p:cNvSpPr/>
          <p:nvPr/>
        </p:nvSpPr>
        <p:spPr>
          <a:xfrm>
            <a:off x="10615478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67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2" name="Freeform 32"/>
          <p:cNvSpPr/>
          <p:nvPr/>
        </p:nvSpPr>
        <p:spPr>
          <a:xfrm>
            <a:off x="11008582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3" name="TextBox 33"/>
          <p:cNvSpPr txBox="1"/>
          <p:nvPr/>
        </p:nvSpPr>
        <p:spPr>
          <a:xfrm>
            <a:off x="1086928" y="2263096"/>
            <a:ext cx="1984210" cy="1297376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7275" b="1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04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eyJfdGVtcGxhdGVEYXRhIjp7ImNvbnRlbnRUeXBlIjoiJG51bWJlciIsImxpbmVDb3VudCI6IjEiLCJ3b3JkQ291bnQiOiIxIn0sInRhZyI6Im5vRWRpdCJ9</bd:templateData>
          </p:ext>
        </p:extLst>
      </p:sp>
      <p:sp>
        <p:nvSpPr>
          <p:cNvPr id="34" name="AutoShape 34"/>
          <p:cNvSpPr/>
          <p:nvPr/>
        </p:nvSpPr>
        <p:spPr>
          <a:xfrm>
            <a:off x="4761354" y="781259"/>
            <a:ext cx="542924" cy="542924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5" name="AutoShape 35"/>
          <p:cNvSpPr/>
          <p:nvPr/>
        </p:nvSpPr>
        <p:spPr>
          <a:xfrm>
            <a:off x="9121042" y="-1031272"/>
            <a:ext cx="3270643" cy="3270643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6" name="AutoShape 36"/>
          <p:cNvSpPr/>
          <p:nvPr/>
        </p:nvSpPr>
        <p:spPr>
          <a:xfrm>
            <a:off x="-2041677" y="5524798"/>
            <a:ext cx="3132732" cy="3132732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7" name="AutoShape 37"/>
          <p:cNvSpPr/>
          <p:nvPr/>
        </p:nvSpPr>
        <p:spPr>
          <a:xfrm>
            <a:off x="8934123" y="4806188"/>
            <a:ext cx="255457" cy="255457"/>
          </a:xfrm>
          <a:prstGeom prst="ellipse">
            <a:avLst/>
          </a:prstGeom>
          <a:solidFill>
            <a:schemeClr val="accent2">
              <a:alpha val="53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i0qOmHj+inhOWIkuaWueazlSIsInRwbGlkIjoiMTAwMDEiLCJ0cGxOYW1lIjoiaDJ0aXRsZV84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5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17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设定质量目标与指标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grpSp>
        <p:nvGrpSpPr>
          <p:cNvPr id="509218" name="Group 5"/>
          <p:cNvGrpSpPr/>
          <p:nvPr/>
        </p:nvGrpSpPr>
        <p:grpSpPr>
          <a:xfrm>
            <a:off x="957263" y="1879568"/>
            <a:ext cx="3462337" cy="3690937"/>
            <a:chOff x="957263" y="1879568"/>
            <a:chExt cx="3462337" cy="3690937"/>
          </a:xfrm>
        </p:grpSpPr>
        <p:sp>
          <p:nvSpPr>
            <p:cNvPr id="509219" name="Freeform 6"/>
            <p:cNvSpPr/>
            <p:nvPr/>
          </p:nvSpPr>
          <p:spPr>
            <a:xfrm>
              <a:off x="1357884" y="1879568"/>
              <a:ext cx="2964561" cy="1456182"/>
            </a:xfrm>
            <a:custGeom>
              <a:avLst/>
              <a:gdLst/>
              <a:ahLst/>
              <a:cxnLst/>
              <a:rect l="l" t="t" r="r" b="b"/>
              <a:pathLst>
                <a:path w="1750" h="860">
                  <a:moveTo>
                    <a:pt x="1630" y="650"/>
                  </a:moveTo>
                  <a:lnTo>
                    <a:pt x="1615" y="675"/>
                  </a:lnTo>
                  <a:lnTo>
                    <a:pt x="1602" y="699"/>
                  </a:lnTo>
                  <a:lnTo>
                    <a:pt x="1589" y="721"/>
                  </a:lnTo>
                  <a:lnTo>
                    <a:pt x="1578" y="741"/>
                  </a:lnTo>
                  <a:lnTo>
                    <a:pt x="1567" y="760"/>
                  </a:lnTo>
                  <a:lnTo>
                    <a:pt x="1557" y="777"/>
                  </a:lnTo>
                  <a:lnTo>
                    <a:pt x="1549" y="793"/>
                  </a:lnTo>
                  <a:lnTo>
                    <a:pt x="1541" y="807"/>
                  </a:lnTo>
                  <a:lnTo>
                    <a:pt x="1534" y="819"/>
                  </a:lnTo>
                  <a:lnTo>
                    <a:pt x="1528" y="830"/>
                  </a:lnTo>
                  <a:lnTo>
                    <a:pt x="1523" y="839"/>
                  </a:lnTo>
                  <a:lnTo>
                    <a:pt x="1518" y="846"/>
                  </a:lnTo>
                  <a:lnTo>
                    <a:pt x="1515" y="852"/>
                  </a:lnTo>
                  <a:lnTo>
                    <a:pt x="1513" y="856"/>
                  </a:lnTo>
                  <a:lnTo>
                    <a:pt x="1511" y="858"/>
                  </a:lnTo>
                  <a:lnTo>
                    <a:pt x="1511" y="859"/>
                  </a:lnTo>
                  <a:lnTo>
                    <a:pt x="1510" y="859"/>
                  </a:lnTo>
                  <a:lnTo>
                    <a:pt x="1507" y="859"/>
                  </a:lnTo>
                  <a:lnTo>
                    <a:pt x="1502" y="859"/>
                  </a:lnTo>
                  <a:lnTo>
                    <a:pt x="1496" y="859"/>
                  </a:lnTo>
                  <a:lnTo>
                    <a:pt x="1487" y="859"/>
                  </a:lnTo>
                  <a:lnTo>
                    <a:pt x="1477" y="859"/>
                  </a:lnTo>
                  <a:lnTo>
                    <a:pt x="1464" y="859"/>
                  </a:lnTo>
                  <a:lnTo>
                    <a:pt x="1450" y="859"/>
                  </a:lnTo>
                  <a:lnTo>
                    <a:pt x="1434" y="859"/>
                  </a:lnTo>
                  <a:lnTo>
                    <a:pt x="1416" y="859"/>
                  </a:lnTo>
                  <a:lnTo>
                    <a:pt x="1396" y="859"/>
                  </a:lnTo>
                  <a:lnTo>
                    <a:pt x="1374" y="859"/>
                  </a:lnTo>
                  <a:lnTo>
                    <a:pt x="1351" y="859"/>
                  </a:lnTo>
                  <a:lnTo>
                    <a:pt x="1325" y="859"/>
                  </a:lnTo>
                  <a:lnTo>
                    <a:pt x="1298" y="859"/>
                  </a:lnTo>
                  <a:lnTo>
                    <a:pt x="1268" y="859"/>
                  </a:lnTo>
                  <a:lnTo>
                    <a:pt x="1239" y="859"/>
                  </a:lnTo>
                  <a:lnTo>
                    <a:pt x="1211" y="859"/>
                  </a:lnTo>
                  <a:lnTo>
                    <a:pt x="1186" y="859"/>
                  </a:lnTo>
                  <a:lnTo>
                    <a:pt x="1162" y="859"/>
                  </a:lnTo>
                  <a:lnTo>
                    <a:pt x="1140" y="859"/>
                  </a:lnTo>
                  <a:lnTo>
                    <a:pt x="1120" y="859"/>
                  </a:lnTo>
                  <a:lnTo>
                    <a:pt x="1102" y="859"/>
                  </a:lnTo>
                  <a:lnTo>
                    <a:pt x="1086" y="859"/>
                  </a:lnTo>
                  <a:lnTo>
                    <a:pt x="1072" y="859"/>
                  </a:lnTo>
                  <a:lnTo>
                    <a:pt x="1060" y="859"/>
                  </a:lnTo>
                  <a:lnTo>
                    <a:pt x="1049" y="859"/>
                  </a:lnTo>
                  <a:lnTo>
                    <a:pt x="1041" y="859"/>
                  </a:lnTo>
                  <a:lnTo>
                    <a:pt x="1034" y="859"/>
                  </a:lnTo>
                  <a:lnTo>
                    <a:pt x="1029" y="859"/>
                  </a:lnTo>
                  <a:lnTo>
                    <a:pt x="1026" y="859"/>
                  </a:lnTo>
                  <a:lnTo>
                    <a:pt x="1025" y="859"/>
                  </a:lnTo>
                  <a:lnTo>
                    <a:pt x="1026" y="859"/>
                  </a:lnTo>
                  <a:lnTo>
                    <a:pt x="1028" y="858"/>
                  </a:lnTo>
                  <a:lnTo>
                    <a:pt x="1029" y="857"/>
                  </a:lnTo>
                  <a:lnTo>
                    <a:pt x="1032" y="856"/>
                  </a:lnTo>
                  <a:lnTo>
                    <a:pt x="1034" y="854"/>
                  </a:lnTo>
                  <a:lnTo>
                    <a:pt x="1038" y="852"/>
                  </a:lnTo>
                  <a:lnTo>
                    <a:pt x="1042" y="850"/>
                  </a:lnTo>
                  <a:lnTo>
                    <a:pt x="1046" y="847"/>
                  </a:lnTo>
                  <a:lnTo>
                    <a:pt x="1051" y="845"/>
                  </a:lnTo>
                  <a:lnTo>
                    <a:pt x="1056" y="842"/>
                  </a:lnTo>
                  <a:lnTo>
                    <a:pt x="1062" y="838"/>
                  </a:lnTo>
                  <a:lnTo>
                    <a:pt x="1068" y="835"/>
                  </a:lnTo>
                  <a:lnTo>
                    <a:pt x="1075" y="831"/>
                  </a:lnTo>
                  <a:lnTo>
                    <a:pt x="1082" y="827"/>
                  </a:lnTo>
                  <a:lnTo>
                    <a:pt x="1090" y="822"/>
                  </a:lnTo>
                  <a:lnTo>
                    <a:pt x="1098" y="818"/>
                  </a:lnTo>
                  <a:lnTo>
                    <a:pt x="1105" y="813"/>
                  </a:lnTo>
                  <a:lnTo>
                    <a:pt x="1112" y="809"/>
                  </a:lnTo>
                  <a:lnTo>
                    <a:pt x="1118" y="806"/>
                  </a:lnTo>
                  <a:lnTo>
                    <a:pt x="1124" y="802"/>
                  </a:lnTo>
                  <a:lnTo>
                    <a:pt x="1129" y="799"/>
                  </a:lnTo>
                  <a:lnTo>
                    <a:pt x="1134" y="797"/>
                  </a:lnTo>
                  <a:lnTo>
                    <a:pt x="1138" y="794"/>
                  </a:lnTo>
                  <a:lnTo>
                    <a:pt x="1142" y="792"/>
                  </a:lnTo>
                  <a:lnTo>
                    <a:pt x="1145" y="790"/>
                  </a:lnTo>
                  <a:lnTo>
                    <a:pt x="1148" y="788"/>
                  </a:lnTo>
                  <a:lnTo>
                    <a:pt x="1150" y="787"/>
                  </a:lnTo>
                  <a:lnTo>
                    <a:pt x="1152" y="786"/>
                  </a:lnTo>
                  <a:lnTo>
                    <a:pt x="1153" y="785"/>
                  </a:lnTo>
                  <a:lnTo>
                    <a:pt x="1154" y="785"/>
                  </a:lnTo>
                  <a:lnTo>
                    <a:pt x="1153" y="784"/>
                  </a:lnTo>
                  <a:lnTo>
                    <a:pt x="1153" y="783"/>
                  </a:lnTo>
                  <a:lnTo>
                    <a:pt x="1151" y="781"/>
                  </a:lnTo>
                  <a:lnTo>
                    <a:pt x="1150" y="779"/>
                  </a:lnTo>
                  <a:lnTo>
                    <a:pt x="1148" y="776"/>
                  </a:lnTo>
                  <a:lnTo>
                    <a:pt x="1146" y="773"/>
                  </a:lnTo>
                  <a:lnTo>
                    <a:pt x="1143" y="769"/>
                  </a:lnTo>
                  <a:lnTo>
                    <a:pt x="1140" y="765"/>
                  </a:lnTo>
                  <a:lnTo>
                    <a:pt x="1137" y="761"/>
                  </a:lnTo>
                  <a:lnTo>
                    <a:pt x="1133" y="756"/>
                  </a:lnTo>
                  <a:lnTo>
                    <a:pt x="1129" y="750"/>
                  </a:lnTo>
                  <a:lnTo>
                    <a:pt x="1124" y="744"/>
                  </a:lnTo>
                  <a:lnTo>
                    <a:pt x="1120" y="738"/>
                  </a:lnTo>
                  <a:lnTo>
                    <a:pt x="1115" y="731"/>
                  </a:lnTo>
                  <a:lnTo>
                    <a:pt x="1109" y="723"/>
                  </a:lnTo>
                  <a:lnTo>
                    <a:pt x="1103" y="716"/>
                  </a:lnTo>
                  <a:lnTo>
                    <a:pt x="1097" y="708"/>
                  </a:lnTo>
                  <a:lnTo>
                    <a:pt x="1091" y="700"/>
                  </a:lnTo>
                  <a:lnTo>
                    <a:pt x="1084" y="693"/>
                  </a:lnTo>
                  <a:lnTo>
                    <a:pt x="1077" y="686"/>
                  </a:lnTo>
                  <a:lnTo>
                    <a:pt x="1069" y="679"/>
                  </a:lnTo>
                  <a:lnTo>
                    <a:pt x="1061" y="672"/>
                  </a:lnTo>
                  <a:lnTo>
                    <a:pt x="1053" y="665"/>
                  </a:lnTo>
                  <a:lnTo>
                    <a:pt x="1044" y="658"/>
                  </a:lnTo>
                  <a:lnTo>
                    <a:pt x="1035" y="651"/>
                  </a:lnTo>
                  <a:lnTo>
                    <a:pt x="1025" y="644"/>
                  </a:lnTo>
                  <a:lnTo>
                    <a:pt x="1016" y="638"/>
                  </a:lnTo>
                  <a:lnTo>
                    <a:pt x="1005" y="631"/>
                  </a:lnTo>
                  <a:lnTo>
                    <a:pt x="995" y="625"/>
                  </a:lnTo>
                  <a:lnTo>
                    <a:pt x="984" y="619"/>
                  </a:lnTo>
                  <a:lnTo>
                    <a:pt x="973" y="613"/>
                  </a:lnTo>
                  <a:lnTo>
                    <a:pt x="961" y="607"/>
                  </a:lnTo>
                  <a:lnTo>
                    <a:pt x="950" y="601"/>
                  </a:lnTo>
                  <a:lnTo>
                    <a:pt x="938" y="596"/>
                  </a:lnTo>
                  <a:lnTo>
                    <a:pt x="926" y="591"/>
                  </a:lnTo>
                  <a:lnTo>
                    <a:pt x="913" y="587"/>
                  </a:lnTo>
                  <a:lnTo>
                    <a:pt x="901" y="583"/>
                  </a:lnTo>
                  <a:lnTo>
                    <a:pt x="888" y="580"/>
                  </a:lnTo>
                  <a:lnTo>
                    <a:pt x="876" y="577"/>
                  </a:lnTo>
                  <a:lnTo>
                    <a:pt x="863" y="574"/>
                  </a:lnTo>
                  <a:lnTo>
                    <a:pt x="849" y="572"/>
                  </a:lnTo>
                  <a:lnTo>
                    <a:pt x="836" y="570"/>
                  </a:lnTo>
                  <a:lnTo>
                    <a:pt x="823" y="568"/>
                  </a:lnTo>
                  <a:lnTo>
                    <a:pt x="809" y="567"/>
                  </a:lnTo>
                  <a:lnTo>
                    <a:pt x="795" y="567"/>
                  </a:lnTo>
                  <a:lnTo>
                    <a:pt x="781" y="566"/>
                  </a:lnTo>
                  <a:lnTo>
                    <a:pt x="767" y="567"/>
                  </a:lnTo>
                  <a:lnTo>
                    <a:pt x="753" y="567"/>
                  </a:lnTo>
                  <a:lnTo>
                    <a:pt x="739" y="568"/>
                  </a:lnTo>
                  <a:lnTo>
                    <a:pt x="726" y="569"/>
                  </a:lnTo>
                  <a:lnTo>
                    <a:pt x="713" y="570"/>
                  </a:lnTo>
                  <a:lnTo>
                    <a:pt x="700" y="572"/>
                  </a:lnTo>
                  <a:lnTo>
                    <a:pt x="687" y="574"/>
                  </a:lnTo>
                  <a:lnTo>
                    <a:pt x="675" y="577"/>
                  </a:lnTo>
                  <a:lnTo>
                    <a:pt x="664" y="579"/>
                  </a:lnTo>
                  <a:lnTo>
                    <a:pt x="652" y="583"/>
                  </a:lnTo>
                  <a:lnTo>
                    <a:pt x="641" y="586"/>
                  </a:lnTo>
                  <a:lnTo>
                    <a:pt x="630" y="590"/>
                  </a:lnTo>
                  <a:lnTo>
                    <a:pt x="620" y="593"/>
                  </a:lnTo>
                  <a:lnTo>
                    <a:pt x="609" y="598"/>
                  </a:lnTo>
                  <a:lnTo>
                    <a:pt x="600" y="602"/>
                  </a:lnTo>
                  <a:lnTo>
                    <a:pt x="590" y="607"/>
                  </a:lnTo>
                  <a:lnTo>
                    <a:pt x="581" y="613"/>
                  </a:lnTo>
                  <a:lnTo>
                    <a:pt x="572" y="618"/>
                  </a:lnTo>
                  <a:lnTo>
                    <a:pt x="564" y="623"/>
                  </a:lnTo>
                  <a:lnTo>
                    <a:pt x="556" y="627"/>
                  </a:lnTo>
                  <a:lnTo>
                    <a:pt x="549" y="631"/>
                  </a:lnTo>
                  <a:lnTo>
                    <a:pt x="543" y="635"/>
                  </a:lnTo>
                  <a:lnTo>
                    <a:pt x="537" y="639"/>
                  </a:lnTo>
                  <a:lnTo>
                    <a:pt x="532" y="642"/>
                  </a:lnTo>
                  <a:lnTo>
                    <a:pt x="527" y="645"/>
                  </a:lnTo>
                  <a:lnTo>
                    <a:pt x="523" y="647"/>
                  </a:lnTo>
                  <a:lnTo>
                    <a:pt x="519" y="650"/>
                  </a:lnTo>
                  <a:lnTo>
                    <a:pt x="516" y="651"/>
                  </a:lnTo>
                  <a:lnTo>
                    <a:pt x="513" y="653"/>
                  </a:lnTo>
                  <a:lnTo>
                    <a:pt x="511" y="654"/>
                  </a:lnTo>
                  <a:lnTo>
                    <a:pt x="510" y="655"/>
                  </a:lnTo>
                  <a:lnTo>
                    <a:pt x="509" y="655"/>
                  </a:lnTo>
                  <a:lnTo>
                    <a:pt x="509" y="656"/>
                  </a:lnTo>
                  <a:lnTo>
                    <a:pt x="508" y="655"/>
                  </a:lnTo>
                  <a:lnTo>
                    <a:pt x="507" y="653"/>
                  </a:lnTo>
                  <a:lnTo>
                    <a:pt x="506" y="651"/>
                  </a:lnTo>
                  <a:lnTo>
                    <a:pt x="504" y="647"/>
                  </a:lnTo>
                  <a:lnTo>
                    <a:pt x="501" y="642"/>
                  </a:lnTo>
                  <a:lnTo>
                    <a:pt x="497" y="636"/>
                  </a:lnTo>
                  <a:lnTo>
                    <a:pt x="493" y="629"/>
                  </a:lnTo>
                  <a:lnTo>
                    <a:pt x="488" y="620"/>
                  </a:lnTo>
                  <a:lnTo>
                    <a:pt x="483" y="611"/>
                  </a:lnTo>
                  <a:lnTo>
                    <a:pt x="477" y="601"/>
                  </a:lnTo>
                  <a:lnTo>
                    <a:pt x="470" y="589"/>
                  </a:lnTo>
                  <a:lnTo>
                    <a:pt x="463" y="576"/>
                  </a:lnTo>
                  <a:lnTo>
                    <a:pt x="455" y="563"/>
                  </a:lnTo>
                  <a:lnTo>
                    <a:pt x="446" y="548"/>
                  </a:lnTo>
                  <a:lnTo>
                    <a:pt x="437" y="532"/>
                  </a:lnTo>
                  <a:lnTo>
                    <a:pt x="427" y="515"/>
                  </a:lnTo>
                  <a:lnTo>
                    <a:pt x="417" y="498"/>
                  </a:lnTo>
                  <a:lnTo>
                    <a:pt x="408" y="482"/>
                  </a:lnTo>
                  <a:lnTo>
                    <a:pt x="399" y="467"/>
                  </a:lnTo>
                  <a:lnTo>
                    <a:pt x="391" y="453"/>
                  </a:lnTo>
                  <a:lnTo>
                    <a:pt x="384" y="440"/>
                  </a:lnTo>
                  <a:lnTo>
                    <a:pt x="377" y="429"/>
                  </a:lnTo>
                  <a:lnTo>
                    <a:pt x="371" y="418"/>
                  </a:lnTo>
                  <a:lnTo>
                    <a:pt x="365" y="409"/>
                  </a:lnTo>
                  <a:lnTo>
                    <a:pt x="361" y="401"/>
                  </a:lnTo>
                  <a:lnTo>
                    <a:pt x="356" y="393"/>
                  </a:lnTo>
                  <a:lnTo>
                    <a:pt x="353" y="387"/>
                  </a:lnTo>
                  <a:lnTo>
                    <a:pt x="350" y="382"/>
                  </a:lnTo>
                  <a:lnTo>
                    <a:pt x="348" y="379"/>
                  </a:lnTo>
                  <a:lnTo>
                    <a:pt x="346" y="376"/>
                  </a:lnTo>
                  <a:lnTo>
                    <a:pt x="345" y="374"/>
                  </a:lnTo>
                  <a:lnTo>
                    <a:pt x="344" y="374"/>
                  </a:lnTo>
                  <a:lnTo>
                    <a:pt x="342" y="374"/>
                  </a:lnTo>
                  <a:lnTo>
                    <a:pt x="339" y="374"/>
                  </a:lnTo>
                  <a:lnTo>
                    <a:pt x="334" y="374"/>
                  </a:lnTo>
                  <a:lnTo>
                    <a:pt x="328" y="374"/>
                  </a:lnTo>
                  <a:lnTo>
                    <a:pt x="321" y="374"/>
                  </a:lnTo>
                  <a:lnTo>
                    <a:pt x="312" y="374"/>
                  </a:lnTo>
                  <a:lnTo>
                    <a:pt x="302" y="374"/>
                  </a:lnTo>
                  <a:lnTo>
                    <a:pt x="290" y="374"/>
                  </a:lnTo>
                  <a:lnTo>
                    <a:pt x="278" y="374"/>
                  </a:lnTo>
                  <a:lnTo>
                    <a:pt x="263" y="374"/>
                  </a:lnTo>
                  <a:lnTo>
                    <a:pt x="248" y="374"/>
                  </a:lnTo>
                  <a:lnTo>
                    <a:pt x="231" y="374"/>
                  </a:lnTo>
                  <a:lnTo>
                    <a:pt x="213" y="374"/>
                  </a:lnTo>
                  <a:lnTo>
                    <a:pt x="193" y="374"/>
                  </a:lnTo>
                  <a:lnTo>
                    <a:pt x="172" y="374"/>
                  </a:lnTo>
                  <a:lnTo>
                    <a:pt x="152" y="374"/>
                  </a:lnTo>
                  <a:lnTo>
                    <a:pt x="132" y="374"/>
                  </a:lnTo>
                  <a:lnTo>
                    <a:pt x="114" y="374"/>
                  </a:lnTo>
                  <a:lnTo>
                    <a:pt x="97" y="374"/>
                  </a:lnTo>
                  <a:lnTo>
                    <a:pt x="81" y="374"/>
                  </a:lnTo>
                  <a:lnTo>
                    <a:pt x="67" y="374"/>
                  </a:lnTo>
                  <a:lnTo>
                    <a:pt x="54" y="374"/>
                  </a:lnTo>
                  <a:lnTo>
                    <a:pt x="43" y="374"/>
                  </a:lnTo>
                  <a:lnTo>
                    <a:pt x="33" y="374"/>
                  </a:lnTo>
                  <a:lnTo>
                    <a:pt x="24" y="374"/>
                  </a:lnTo>
                  <a:lnTo>
                    <a:pt x="17" y="374"/>
                  </a:lnTo>
                  <a:lnTo>
                    <a:pt x="11" y="374"/>
                  </a:lnTo>
                  <a:lnTo>
                    <a:pt x="6" y="374"/>
                  </a:lnTo>
                  <a:lnTo>
                    <a:pt x="3" y="374"/>
                  </a:lnTo>
                  <a:lnTo>
                    <a:pt x="1" y="374"/>
                  </a:lnTo>
                  <a:lnTo>
                    <a:pt x="0" y="374"/>
                  </a:lnTo>
                  <a:lnTo>
                    <a:pt x="0" y="373"/>
                  </a:lnTo>
                  <a:lnTo>
                    <a:pt x="1" y="372"/>
                  </a:lnTo>
                  <a:lnTo>
                    <a:pt x="2" y="371"/>
                  </a:lnTo>
                  <a:lnTo>
                    <a:pt x="4" y="369"/>
                  </a:lnTo>
                  <a:lnTo>
                    <a:pt x="6" y="367"/>
                  </a:lnTo>
                  <a:lnTo>
                    <a:pt x="9" y="364"/>
                  </a:lnTo>
                  <a:lnTo>
                    <a:pt x="12" y="360"/>
                  </a:lnTo>
                  <a:lnTo>
                    <a:pt x="15" y="356"/>
                  </a:lnTo>
                  <a:lnTo>
                    <a:pt x="19" y="351"/>
                  </a:lnTo>
                  <a:lnTo>
                    <a:pt x="24" y="346"/>
                  </a:lnTo>
                  <a:lnTo>
                    <a:pt x="29" y="340"/>
                  </a:lnTo>
                  <a:lnTo>
                    <a:pt x="34" y="333"/>
                  </a:lnTo>
                  <a:lnTo>
                    <a:pt x="40" y="326"/>
                  </a:lnTo>
                  <a:lnTo>
                    <a:pt x="47" y="319"/>
                  </a:lnTo>
                  <a:lnTo>
                    <a:pt x="54" y="311"/>
                  </a:lnTo>
                  <a:lnTo>
                    <a:pt x="61" y="302"/>
                  </a:lnTo>
                  <a:lnTo>
                    <a:pt x="69" y="293"/>
                  </a:lnTo>
                  <a:lnTo>
                    <a:pt x="78" y="284"/>
                  </a:lnTo>
                  <a:lnTo>
                    <a:pt x="87" y="275"/>
                  </a:lnTo>
                  <a:lnTo>
                    <a:pt x="97" y="265"/>
                  </a:lnTo>
                  <a:lnTo>
                    <a:pt x="108" y="256"/>
                  </a:lnTo>
                  <a:lnTo>
                    <a:pt x="119" y="246"/>
                  </a:lnTo>
                  <a:lnTo>
                    <a:pt x="131" y="236"/>
                  </a:lnTo>
                  <a:lnTo>
                    <a:pt x="144" y="226"/>
                  </a:lnTo>
                  <a:lnTo>
                    <a:pt x="157" y="216"/>
                  </a:lnTo>
                  <a:lnTo>
                    <a:pt x="171" y="206"/>
                  </a:lnTo>
                  <a:lnTo>
                    <a:pt x="186" y="195"/>
                  </a:lnTo>
                  <a:lnTo>
                    <a:pt x="201" y="184"/>
                  </a:lnTo>
                  <a:lnTo>
                    <a:pt x="217" y="174"/>
                  </a:lnTo>
                  <a:lnTo>
                    <a:pt x="234" y="163"/>
                  </a:lnTo>
                  <a:lnTo>
                    <a:pt x="251" y="152"/>
                  </a:lnTo>
                  <a:lnTo>
                    <a:pt x="269" y="141"/>
                  </a:lnTo>
                  <a:lnTo>
                    <a:pt x="287" y="130"/>
                  </a:lnTo>
                  <a:lnTo>
                    <a:pt x="306" y="119"/>
                  </a:lnTo>
                  <a:lnTo>
                    <a:pt x="325" y="109"/>
                  </a:lnTo>
                  <a:lnTo>
                    <a:pt x="345" y="99"/>
                  </a:lnTo>
                  <a:lnTo>
                    <a:pt x="365" y="90"/>
                  </a:lnTo>
                  <a:lnTo>
                    <a:pt x="385" y="81"/>
                  </a:lnTo>
                  <a:lnTo>
                    <a:pt x="405" y="72"/>
                  </a:lnTo>
                  <a:lnTo>
                    <a:pt x="426" y="64"/>
                  </a:lnTo>
                  <a:lnTo>
                    <a:pt x="447" y="57"/>
                  </a:lnTo>
                  <a:lnTo>
                    <a:pt x="469" y="49"/>
                  </a:lnTo>
                  <a:lnTo>
                    <a:pt x="491" y="43"/>
                  </a:lnTo>
                  <a:lnTo>
                    <a:pt x="513" y="36"/>
                  </a:lnTo>
                  <a:lnTo>
                    <a:pt x="536" y="30"/>
                  </a:lnTo>
                  <a:lnTo>
                    <a:pt x="558" y="25"/>
                  </a:lnTo>
                  <a:lnTo>
                    <a:pt x="582" y="20"/>
                  </a:lnTo>
                  <a:lnTo>
                    <a:pt x="605" y="15"/>
                  </a:lnTo>
                  <a:lnTo>
                    <a:pt x="629" y="11"/>
                  </a:lnTo>
                  <a:lnTo>
                    <a:pt x="653" y="8"/>
                  </a:lnTo>
                  <a:lnTo>
                    <a:pt x="677" y="5"/>
                  </a:lnTo>
                  <a:lnTo>
                    <a:pt x="701" y="3"/>
                  </a:lnTo>
                  <a:lnTo>
                    <a:pt x="725" y="1"/>
                  </a:lnTo>
                  <a:lnTo>
                    <a:pt x="749" y="0"/>
                  </a:lnTo>
                  <a:lnTo>
                    <a:pt x="773" y="0"/>
                  </a:lnTo>
                  <a:lnTo>
                    <a:pt x="798" y="1"/>
                  </a:lnTo>
                  <a:lnTo>
                    <a:pt x="822" y="2"/>
                  </a:lnTo>
                  <a:lnTo>
                    <a:pt x="847" y="3"/>
                  </a:lnTo>
                  <a:lnTo>
                    <a:pt x="871" y="6"/>
                  </a:lnTo>
                  <a:lnTo>
                    <a:pt x="896" y="9"/>
                  </a:lnTo>
                  <a:lnTo>
                    <a:pt x="921" y="12"/>
                  </a:lnTo>
                  <a:lnTo>
                    <a:pt x="945" y="17"/>
                  </a:lnTo>
                  <a:lnTo>
                    <a:pt x="970" y="21"/>
                  </a:lnTo>
                  <a:lnTo>
                    <a:pt x="995" y="27"/>
                  </a:lnTo>
                  <a:lnTo>
                    <a:pt x="1020" y="33"/>
                  </a:lnTo>
                  <a:lnTo>
                    <a:pt x="1044" y="40"/>
                  </a:lnTo>
                  <a:lnTo>
                    <a:pt x="1068" y="47"/>
                  </a:lnTo>
                  <a:lnTo>
                    <a:pt x="1092" y="54"/>
                  </a:lnTo>
                  <a:lnTo>
                    <a:pt x="1115" y="62"/>
                  </a:lnTo>
                  <a:lnTo>
                    <a:pt x="1138" y="71"/>
                  </a:lnTo>
                  <a:lnTo>
                    <a:pt x="1160" y="79"/>
                  </a:lnTo>
                  <a:lnTo>
                    <a:pt x="1182" y="89"/>
                  </a:lnTo>
                  <a:lnTo>
                    <a:pt x="1204" y="98"/>
                  </a:lnTo>
                  <a:lnTo>
                    <a:pt x="1225" y="109"/>
                  </a:lnTo>
                  <a:lnTo>
                    <a:pt x="1246" y="119"/>
                  </a:lnTo>
                  <a:lnTo>
                    <a:pt x="1266" y="131"/>
                  </a:lnTo>
                  <a:lnTo>
                    <a:pt x="1286" y="142"/>
                  </a:lnTo>
                  <a:lnTo>
                    <a:pt x="1305" y="154"/>
                  </a:lnTo>
                  <a:lnTo>
                    <a:pt x="1324" y="167"/>
                  </a:lnTo>
                  <a:lnTo>
                    <a:pt x="1343" y="180"/>
                  </a:lnTo>
                  <a:lnTo>
                    <a:pt x="1361" y="193"/>
                  </a:lnTo>
                  <a:lnTo>
                    <a:pt x="1379" y="206"/>
                  </a:lnTo>
                  <a:lnTo>
                    <a:pt x="1396" y="220"/>
                  </a:lnTo>
                  <a:lnTo>
                    <a:pt x="1413" y="233"/>
                  </a:lnTo>
                  <a:lnTo>
                    <a:pt x="1429" y="246"/>
                  </a:lnTo>
                  <a:lnTo>
                    <a:pt x="1444" y="260"/>
                  </a:lnTo>
                  <a:lnTo>
                    <a:pt x="1459" y="273"/>
                  </a:lnTo>
                  <a:lnTo>
                    <a:pt x="1473" y="286"/>
                  </a:lnTo>
                  <a:lnTo>
                    <a:pt x="1487" y="300"/>
                  </a:lnTo>
                  <a:lnTo>
                    <a:pt x="1500" y="313"/>
                  </a:lnTo>
                  <a:lnTo>
                    <a:pt x="1512" y="327"/>
                  </a:lnTo>
                  <a:lnTo>
                    <a:pt x="1524" y="341"/>
                  </a:lnTo>
                  <a:lnTo>
                    <a:pt x="1536" y="354"/>
                  </a:lnTo>
                  <a:lnTo>
                    <a:pt x="1547" y="368"/>
                  </a:lnTo>
                  <a:lnTo>
                    <a:pt x="1557" y="381"/>
                  </a:lnTo>
                  <a:lnTo>
                    <a:pt x="1566" y="395"/>
                  </a:lnTo>
                  <a:lnTo>
                    <a:pt x="1576" y="408"/>
                  </a:lnTo>
                  <a:lnTo>
                    <a:pt x="1584" y="421"/>
                  </a:lnTo>
                  <a:lnTo>
                    <a:pt x="1592" y="432"/>
                  </a:lnTo>
                  <a:lnTo>
                    <a:pt x="1599" y="443"/>
                  </a:lnTo>
                  <a:lnTo>
                    <a:pt x="1606" y="453"/>
                  </a:lnTo>
                  <a:lnTo>
                    <a:pt x="1612" y="462"/>
                  </a:lnTo>
                  <a:lnTo>
                    <a:pt x="1618" y="470"/>
                  </a:lnTo>
                  <a:lnTo>
                    <a:pt x="1623" y="477"/>
                  </a:lnTo>
                  <a:lnTo>
                    <a:pt x="1627" y="484"/>
                  </a:lnTo>
                  <a:lnTo>
                    <a:pt x="1631" y="489"/>
                  </a:lnTo>
                  <a:lnTo>
                    <a:pt x="1634" y="494"/>
                  </a:lnTo>
                  <a:lnTo>
                    <a:pt x="1637" y="498"/>
                  </a:lnTo>
                  <a:lnTo>
                    <a:pt x="1639" y="501"/>
                  </a:lnTo>
                  <a:lnTo>
                    <a:pt x="1640" y="503"/>
                  </a:lnTo>
                  <a:lnTo>
                    <a:pt x="1641" y="504"/>
                  </a:lnTo>
                  <a:lnTo>
                    <a:pt x="1642" y="505"/>
                  </a:lnTo>
                  <a:lnTo>
                    <a:pt x="1642" y="504"/>
                  </a:lnTo>
                  <a:lnTo>
                    <a:pt x="1643" y="504"/>
                  </a:lnTo>
                  <a:lnTo>
                    <a:pt x="1645" y="503"/>
                  </a:lnTo>
                  <a:lnTo>
                    <a:pt x="1647" y="502"/>
                  </a:lnTo>
                  <a:lnTo>
                    <a:pt x="1649" y="500"/>
                  </a:lnTo>
                  <a:lnTo>
                    <a:pt x="1652" y="499"/>
                  </a:lnTo>
                  <a:lnTo>
                    <a:pt x="1655" y="497"/>
                  </a:lnTo>
                  <a:lnTo>
                    <a:pt x="1658" y="495"/>
                  </a:lnTo>
                  <a:lnTo>
                    <a:pt x="1662" y="492"/>
                  </a:lnTo>
                  <a:lnTo>
                    <a:pt x="1667" y="490"/>
                  </a:lnTo>
                  <a:lnTo>
                    <a:pt x="1672" y="487"/>
                  </a:lnTo>
                  <a:lnTo>
                    <a:pt x="1677" y="483"/>
                  </a:lnTo>
                  <a:lnTo>
                    <a:pt x="1683" y="480"/>
                  </a:lnTo>
                  <a:lnTo>
                    <a:pt x="1689" y="476"/>
                  </a:lnTo>
                  <a:lnTo>
                    <a:pt x="1695" y="473"/>
                  </a:lnTo>
                  <a:lnTo>
                    <a:pt x="1702" y="469"/>
                  </a:lnTo>
                  <a:lnTo>
                    <a:pt x="1708" y="465"/>
                  </a:lnTo>
                  <a:lnTo>
                    <a:pt x="1713" y="462"/>
                  </a:lnTo>
                  <a:lnTo>
                    <a:pt x="1719" y="458"/>
                  </a:lnTo>
                  <a:lnTo>
                    <a:pt x="1723" y="455"/>
                  </a:lnTo>
                  <a:lnTo>
                    <a:pt x="1728" y="453"/>
                  </a:lnTo>
                  <a:lnTo>
                    <a:pt x="1732" y="450"/>
                  </a:lnTo>
                  <a:lnTo>
                    <a:pt x="1735" y="448"/>
                  </a:lnTo>
                  <a:lnTo>
                    <a:pt x="1738" y="446"/>
                  </a:lnTo>
                  <a:lnTo>
                    <a:pt x="1741" y="445"/>
                  </a:lnTo>
                  <a:lnTo>
                    <a:pt x="1744" y="443"/>
                  </a:lnTo>
                  <a:lnTo>
                    <a:pt x="1745" y="442"/>
                  </a:lnTo>
                  <a:lnTo>
                    <a:pt x="1747" y="441"/>
                  </a:lnTo>
                  <a:lnTo>
                    <a:pt x="1748" y="441"/>
                  </a:lnTo>
                  <a:lnTo>
                    <a:pt x="1749" y="440"/>
                  </a:lnTo>
                  <a:lnTo>
                    <a:pt x="1748" y="441"/>
                  </a:lnTo>
                  <a:lnTo>
                    <a:pt x="1747" y="443"/>
                  </a:lnTo>
                  <a:lnTo>
                    <a:pt x="1745" y="448"/>
                  </a:lnTo>
                  <a:lnTo>
                    <a:pt x="1741" y="453"/>
                  </a:lnTo>
                  <a:lnTo>
                    <a:pt x="1737" y="461"/>
                  </a:lnTo>
                  <a:lnTo>
                    <a:pt x="1732" y="470"/>
                  </a:lnTo>
                  <a:lnTo>
                    <a:pt x="1726" y="480"/>
                  </a:lnTo>
                  <a:lnTo>
                    <a:pt x="1719" y="493"/>
                  </a:lnTo>
                  <a:lnTo>
                    <a:pt x="1711" y="506"/>
                  </a:lnTo>
                  <a:lnTo>
                    <a:pt x="1702" y="522"/>
                  </a:lnTo>
                  <a:lnTo>
                    <a:pt x="1693" y="539"/>
                  </a:lnTo>
                  <a:lnTo>
                    <a:pt x="1682" y="558"/>
                  </a:lnTo>
                  <a:lnTo>
                    <a:pt x="1670" y="579"/>
                  </a:lnTo>
                  <a:lnTo>
                    <a:pt x="1658" y="601"/>
                  </a:lnTo>
                  <a:lnTo>
                    <a:pt x="1644" y="624"/>
                  </a:lnTo>
                  <a:lnTo>
                    <a:pt x="1630" y="650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509220" name="Freeform 7"/>
            <p:cNvSpPr/>
            <p:nvPr/>
          </p:nvSpPr>
          <p:spPr>
            <a:xfrm>
              <a:off x="2317337" y="3030664"/>
              <a:ext cx="2102263" cy="2539841"/>
            </a:xfrm>
            <a:custGeom>
              <a:avLst/>
              <a:gdLst/>
              <a:ahLst/>
              <a:cxnLst/>
              <a:rect l="l" t="t" r="r" b="b"/>
              <a:pathLst>
                <a:path w="1241" h="1500">
                  <a:moveTo>
                    <a:pt x="242" y="653"/>
                  </a:moveTo>
                  <a:lnTo>
                    <a:pt x="241" y="654"/>
                  </a:lnTo>
                  <a:lnTo>
                    <a:pt x="240" y="656"/>
                  </a:lnTo>
                  <a:lnTo>
                    <a:pt x="238" y="660"/>
                  </a:lnTo>
                  <a:lnTo>
                    <a:pt x="234" y="666"/>
                  </a:lnTo>
                  <a:lnTo>
                    <a:pt x="230" y="674"/>
                  </a:lnTo>
                  <a:lnTo>
                    <a:pt x="225" y="683"/>
                  </a:lnTo>
                  <a:lnTo>
                    <a:pt x="219" y="693"/>
                  </a:lnTo>
                  <a:lnTo>
                    <a:pt x="212" y="706"/>
                  </a:lnTo>
                  <a:lnTo>
                    <a:pt x="204" y="720"/>
                  </a:lnTo>
                  <a:lnTo>
                    <a:pt x="195" y="736"/>
                  </a:lnTo>
                  <a:lnTo>
                    <a:pt x="185" y="753"/>
                  </a:lnTo>
                  <a:lnTo>
                    <a:pt x="174" y="772"/>
                  </a:lnTo>
                  <a:lnTo>
                    <a:pt x="162" y="793"/>
                  </a:lnTo>
                  <a:lnTo>
                    <a:pt x="149" y="815"/>
                  </a:lnTo>
                  <a:lnTo>
                    <a:pt x="136" y="839"/>
                  </a:lnTo>
                  <a:lnTo>
                    <a:pt x="121" y="864"/>
                  </a:lnTo>
                  <a:lnTo>
                    <a:pt x="106" y="890"/>
                  </a:lnTo>
                  <a:lnTo>
                    <a:pt x="93" y="914"/>
                  </a:lnTo>
                  <a:lnTo>
                    <a:pt x="80" y="936"/>
                  </a:lnTo>
                  <a:lnTo>
                    <a:pt x="68" y="957"/>
                  </a:lnTo>
                  <a:lnTo>
                    <a:pt x="57" y="976"/>
                  </a:lnTo>
                  <a:lnTo>
                    <a:pt x="47" y="993"/>
                  </a:lnTo>
                  <a:lnTo>
                    <a:pt x="38" y="1009"/>
                  </a:lnTo>
                  <a:lnTo>
                    <a:pt x="30" y="1023"/>
                  </a:lnTo>
                  <a:lnTo>
                    <a:pt x="23" y="1035"/>
                  </a:lnTo>
                  <a:lnTo>
                    <a:pt x="17" y="1046"/>
                  </a:lnTo>
                  <a:lnTo>
                    <a:pt x="12" y="1055"/>
                  </a:lnTo>
                  <a:lnTo>
                    <a:pt x="8" y="1063"/>
                  </a:lnTo>
                  <a:lnTo>
                    <a:pt x="4" y="1069"/>
                  </a:lnTo>
                  <a:lnTo>
                    <a:pt x="2" y="1073"/>
                  </a:lnTo>
                  <a:lnTo>
                    <a:pt x="1" y="1075"/>
                  </a:lnTo>
                  <a:lnTo>
                    <a:pt x="0" y="1076"/>
                  </a:lnTo>
                  <a:lnTo>
                    <a:pt x="1" y="1077"/>
                  </a:lnTo>
                  <a:lnTo>
                    <a:pt x="2" y="1079"/>
                  </a:lnTo>
                  <a:lnTo>
                    <a:pt x="4" y="1083"/>
                  </a:lnTo>
                  <a:lnTo>
                    <a:pt x="8" y="1089"/>
                  </a:lnTo>
                  <a:lnTo>
                    <a:pt x="12" y="1097"/>
                  </a:lnTo>
                  <a:lnTo>
                    <a:pt x="17" y="1106"/>
                  </a:lnTo>
                  <a:lnTo>
                    <a:pt x="23" y="1116"/>
                  </a:lnTo>
                  <a:lnTo>
                    <a:pt x="30" y="1129"/>
                  </a:lnTo>
                  <a:lnTo>
                    <a:pt x="38" y="1143"/>
                  </a:lnTo>
                  <a:lnTo>
                    <a:pt x="47" y="1159"/>
                  </a:lnTo>
                  <a:lnTo>
                    <a:pt x="57" y="1176"/>
                  </a:lnTo>
                  <a:lnTo>
                    <a:pt x="68" y="1195"/>
                  </a:lnTo>
                  <a:lnTo>
                    <a:pt x="80" y="1216"/>
                  </a:lnTo>
                  <a:lnTo>
                    <a:pt x="93" y="1238"/>
                  </a:lnTo>
                  <a:lnTo>
                    <a:pt x="106" y="1262"/>
                  </a:lnTo>
                  <a:lnTo>
                    <a:pt x="121" y="1287"/>
                  </a:lnTo>
                  <a:lnTo>
                    <a:pt x="136" y="1313"/>
                  </a:lnTo>
                  <a:lnTo>
                    <a:pt x="149" y="1337"/>
                  </a:lnTo>
                  <a:lnTo>
                    <a:pt x="162" y="1359"/>
                  </a:lnTo>
                  <a:lnTo>
                    <a:pt x="174" y="1380"/>
                  </a:lnTo>
                  <a:lnTo>
                    <a:pt x="185" y="1399"/>
                  </a:lnTo>
                  <a:lnTo>
                    <a:pt x="195" y="1416"/>
                  </a:lnTo>
                  <a:lnTo>
                    <a:pt x="204" y="1432"/>
                  </a:lnTo>
                  <a:lnTo>
                    <a:pt x="212" y="1446"/>
                  </a:lnTo>
                  <a:lnTo>
                    <a:pt x="219" y="1458"/>
                  </a:lnTo>
                  <a:lnTo>
                    <a:pt x="225" y="1469"/>
                  </a:lnTo>
                  <a:lnTo>
                    <a:pt x="230" y="1478"/>
                  </a:lnTo>
                  <a:lnTo>
                    <a:pt x="234" y="1486"/>
                  </a:lnTo>
                  <a:lnTo>
                    <a:pt x="238" y="1492"/>
                  </a:lnTo>
                  <a:lnTo>
                    <a:pt x="240" y="1496"/>
                  </a:lnTo>
                  <a:lnTo>
                    <a:pt x="241" y="1498"/>
                  </a:lnTo>
                  <a:lnTo>
                    <a:pt x="242" y="1499"/>
                  </a:lnTo>
                  <a:lnTo>
                    <a:pt x="242" y="1498"/>
                  </a:lnTo>
                  <a:lnTo>
                    <a:pt x="242" y="1497"/>
                  </a:lnTo>
                  <a:lnTo>
                    <a:pt x="242" y="1495"/>
                  </a:lnTo>
                  <a:lnTo>
                    <a:pt x="242" y="1492"/>
                  </a:lnTo>
                  <a:lnTo>
                    <a:pt x="242" y="1490"/>
                  </a:lnTo>
                  <a:lnTo>
                    <a:pt x="242" y="1486"/>
                  </a:lnTo>
                  <a:lnTo>
                    <a:pt x="242" y="1482"/>
                  </a:lnTo>
                  <a:lnTo>
                    <a:pt x="242" y="1478"/>
                  </a:lnTo>
                  <a:lnTo>
                    <a:pt x="242" y="1473"/>
                  </a:lnTo>
                  <a:lnTo>
                    <a:pt x="242" y="1467"/>
                  </a:lnTo>
                  <a:lnTo>
                    <a:pt x="242" y="1462"/>
                  </a:lnTo>
                  <a:lnTo>
                    <a:pt x="242" y="1455"/>
                  </a:lnTo>
                  <a:lnTo>
                    <a:pt x="242" y="1448"/>
                  </a:lnTo>
                  <a:lnTo>
                    <a:pt x="242" y="1440"/>
                  </a:lnTo>
                  <a:lnTo>
                    <a:pt x="242" y="1432"/>
                  </a:lnTo>
                  <a:lnTo>
                    <a:pt x="242" y="1424"/>
                  </a:lnTo>
                  <a:lnTo>
                    <a:pt x="242" y="1417"/>
                  </a:lnTo>
                  <a:lnTo>
                    <a:pt x="242" y="1410"/>
                  </a:lnTo>
                  <a:lnTo>
                    <a:pt x="242" y="1403"/>
                  </a:lnTo>
                  <a:lnTo>
                    <a:pt x="242" y="1397"/>
                  </a:lnTo>
                  <a:lnTo>
                    <a:pt x="242" y="1392"/>
                  </a:lnTo>
                  <a:lnTo>
                    <a:pt x="242" y="1387"/>
                  </a:lnTo>
                  <a:lnTo>
                    <a:pt x="242" y="1382"/>
                  </a:lnTo>
                  <a:lnTo>
                    <a:pt x="242" y="1379"/>
                  </a:lnTo>
                  <a:lnTo>
                    <a:pt x="242" y="1375"/>
                  </a:lnTo>
                  <a:lnTo>
                    <a:pt x="242" y="1372"/>
                  </a:lnTo>
                  <a:lnTo>
                    <a:pt x="242" y="1370"/>
                  </a:lnTo>
                  <a:lnTo>
                    <a:pt x="242" y="1368"/>
                  </a:lnTo>
                  <a:lnTo>
                    <a:pt x="242" y="1367"/>
                  </a:lnTo>
                  <a:lnTo>
                    <a:pt x="242" y="1366"/>
                  </a:lnTo>
                  <a:lnTo>
                    <a:pt x="243" y="1366"/>
                  </a:lnTo>
                  <a:lnTo>
                    <a:pt x="245" y="1366"/>
                  </a:lnTo>
                  <a:lnTo>
                    <a:pt x="248" y="1366"/>
                  </a:lnTo>
                  <a:lnTo>
                    <a:pt x="251" y="1365"/>
                  </a:lnTo>
                  <a:lnTo>
                    <a:pt x="255" y="1365"/>
                  </a:lnTo>
                  <a:lnTo>
                    <a:pt x="260" y="1365"/>
                  </a:lnTo>
                  <a:lnTo>
                    <a:pt x="265" y="1365"/>
                  </a:lnTo>
                  <a:lnTo>
                    <a:pt x="271" y="1365"/>
                  </a:lnTo>
                  <a:lnTo>
                    <a:pt x="278" y="1364"/>
                  </a:lnTo>
                  <a:lnTo>
                    <a:pt x="286" y="1364"/>
                  </a:lnTo>
                  <a:lnTo>
                    <a:pt x="295" y="1364"/>
                  </a:lnTo>
                  <a:lnTo>
                    <a:pt x="304" y="1363"/>
                  </a:lnTo>
                  <a:lnTo>
                    <a:pt x="314" y="1363"/>
                  </a:lnTo>
                  <a:lnTo>
                    <a:pt x="324" y="1362"/>
                  </a:lnTo>
                  <a:lnTo>
                    <a:pt x="335" y="1362"/>
                  </a:lnTo>
                  <a:lnTo>
                    <a:pt x="347" y="1361"/>
                  </a:lnTo>
                  <a:lnTo>
                    <a:pt x="360" y="1360"/>
                  </a:lnTo>
                  <a:lnTo>
                    <a:pt x="373" y="1358"/>
                  </a:lnTo>
                  <a:lnTo>
                    <a:pt x="387" y="1356"/>
                  </a:lnTo>
                  <a:lnTo>
                    <a:pt x="402" y="1354"/>
                  </a:lnTo>
                  <a:lnTo>
                    <a:pt x="417" y="1351"/>
                  </a:lnTo>
                  <a:lnTo>
                    <a:pt x="433" y="1347"/>
                  </a:lnTo>
                  <a:lnTo>
                    <a:pt x="450" y="1343"/>
                  </a:lnTo>
                  <a:lnTo>
                    <a:pt x="467" y="1339"/>
                  </a:lnTo>
                  <a:lnTo>
                    <a:pt x="485" y="1334"/>
                  </a:lnTo>
                  <a:lnTo>
                    <a:pt x="503" y="1329"/>
                  </a:lnTo>
                  <a:lnTo>
                    <a:pt x="522" y="1323"/>
                  </a:lnTo>
                  <a:lnTo>
                    <a:pt x="542" y="1317"/>
                  </a:lnTo>
                  <a:lnTo>
                    <a:pt x="563" y="1310"/>
                  </a:lnTo>
                  <a:lnTo>
                    <a:pt x="584" y="1303"/>
                  </a:lnTo>
                  <a:lnTo>
                    <a:pt x="605" y="1295"/>
                  </a:lnTo>
                  <a:lnTo>
                    <a:pt x="627" y="1287"/>
                  </a:lnTo>
                  <a:lnTo>
                    <a:pt x="649" y="1278"/>
                  </a:lnTo>
                  <a:lnTo>
                    <a:pt x="671" y="1269"/>
                  </a:lnTo>
                  <a:lnTo>
                    <a:pt x="692" y="1258"/>
                  </a:lnTo>
                  <a:lnTo>
                    <a:pt x="714" y="1247"/>
                  </a:lnTo>
                  <a:lnTo>
                    <a:pt x="735" y="1236"/>
                  </a:lnTo>
                  <a:lnTo>
                    <a:pt x="756" y="1223"/>
                  </a:lnTo>
                  <a:lnTo>
                    <a:pt x="777" y="1210"/>
                  </a:lnTo>
                  <a:lnTo>
                    <a:pt x="798" y="1197"/>
                  </a:lnTo>
                  <a:lnTo>
                    <a:pt x="818" y="1182"/>
                  </a:lnTo>
                  <a:lnTo>
                    <a:pt x="839" y="1167"/>
                  </a:lnTo>
                  <a:lnTo>
                    <a:pt x="859" y="1151"/>
                  </a:lnTo>
                  <a:lnTo>
                    <a:pt x="879" y="1135"/>
                  </a:lnTo>
                  <a:lnTo>
                    <a:pt x="899" y="1117"/>
                  </a:lnTo>
                  <a:lnTo>
                    <a:pt x="919" y="1099"/>
                  </a:lnTo>
                  <a:lnTo>
                    <a:pt x="939" y="1081"/>
                  </a:lnTo>
                  <a:lnTo>
                    <a:pt x="958" y="1062"/>
                  </a:lnTo>
                  <a:lnTo>
                    <a:pt x="977" y="1042"/>
                  </a:lnTo>
                  <a:lnTo>
                    <a:pt x="995" y="1022"/>
                  </a:lnTo>
                  <a:lnTo>
                    <a:pt x="1012" y="1002"/>
                  </a:lnTo>
                  <a:lnTo>
                    <a:pt x="1029" y="981"/>
                  </a:lnTo>
                  <a:lnTo>
                    <a:pt x="1045" y="960"/>
                  </a:lnTo>
                  <a:lnTo>
                    <a:pt x="1060" y="939"/>
                  </a:lnTo>
                  <a:lnTo>
                    <a:pt x="1075" y="917"/>
                  </a:lnTo>
                  <a:lnTo>
                    <a:pt x="1089" y="895"/>
                  </a:lnTo>
                  <a:lnTo>
                    <a:pt x="1103" y="872"/>
                  </a:lnTo>
                  <a:lnTo>
                    <a:pt x="1116" y="849"/>
                  </a:lnTo>
                  <a:lnTo>
                    <a:pt x="1128" y="826"/>
                  </a:lnTo>
                  <a:lnTo>
                    <a:pt x="1139" y="802"/>
                  </a:lnTo>
                  <a:lnTo>
                    <a:pt x="1150" y="778"/>
                  </a:lnTo>
                  <a:lnTo>
                    <a:pt x="1160" y="753"/>
                  </a:lnTo>
                  <a:lnTo>
                    <a:pt x="1170" y="728"/>
                  </a:lnTo>
                  <a:lnTo>
                    <a:pt x="1179" y="703"/>
                  </a:lnTo>
                  <a:lnTo>
                    <a:pt x="1187" y="679"/>
                  </a:lnTo>
                  <a:lnTo>
                    <a:pt x="1195" y="654"/>
                  </a:lnTo>
                  <a:lnTo>
                    <a:pt x="1202" y="630"/>
                  </a:lnTo>
                  <a:lnTo>
                    <a:pt x="1209" y="607"/>
                  </a:lnTo>
                  <a:lnTo>
                    <a:pt x="1215" y="583"/>
                  </a:lnTo>
                  <a:lnTo>
                    <a:pt x="1220" y="560"/>
                  </a:lnTo>
                  <a:lnTo>
                    <a:pt x="1224" y="537"/>
                  </a:lnTo>
                  <a:lnTo>
                    <a:pt x="1229" y="514"/>
                  </a:lnTo>
                  <a:lnTo>
                    <a:pt x="1232" y="492"/>
                  </a:lnTo>
                  <a:lnTo>
                    <a:pt x="1235" y="470"/>
                  </a:lnTo>
                  <a:lnTo>
                    <a:pt x="1237" y="448"/>
                  </a:lnTo>
                  <a:lnTo>
                    <a:pt x="1239" y="427"/>
                  </a:lnTo>
                  <a:lnTo>
                    <a:pt x="1240" y="406"/>
                  </a:lnTo>
                  <a:lnTo>
                    <a:pt x="1240" y="385"/>
                  </a:lnTo>
                  <a:lnTo>
                    <a:pt x="1240" y="364"/>
                  </a:lnTo>
                  <a:lnTo>
                    <a:pt x="1239" y="344"/>
                  </a:lnTo>
                  <a:lnTo>
                    <a:pt x="1239" y="324"/>
                  </a:lnTo>
                  <a:lnTo>
                    <a:pt x="1238" y="305"/>
                  </a:lnTo>
                  <a:lnTo>
                    <a:pt x="1236" y="286"/>
                  </a:lnTo>
                  <a:lnTo>
                    <a:pt x="1235" y="268"/>
                  </a:lnTo>
                  <a:lnTo>
                    <a:pt x="1233" y="250"/>
                  </a:lnTo>
                  <a:lnTo>
                    <a:pt x="1231" y="233"/>
                  </a:lnTo>
                  <a:lnTo>
                    <a:pt x="1229" y="216"/>
                  </a:lnTo>
                  <a:lnTo>
                    <a:pt x="1227" y="200"/>
                  </a:lnTo>
                  <a:lnTo>
                    <a:pt x="1224" y="184"/>
                  </a:lnTo>
                  <a:lnTo>
                    <a:pt x="1222" y="169"/>
                  </a:lnTo>
                  <a:lnTo>
                    <a:pt x="1219" y="154"/>
                  </a:lnTo>
                  <a:lnTo>
                    <a:pt x="1215" y="140"/>
                  </a:lnTo>
                  <a:lnTo>
                    <a:pt x="1212" y="126"/>
                  </a:lnTo>
                  <a:lnTo>
                    <a:pt x="1208" y="113"/>
                  </a:lnTo>
                  <a:lnTo>
                    <a:pt x="1204" y="100"/>
                  </a:lnTo>
                  <a:lnTo>
                    <a:pt x="1200" y="88"/>
                  </a:lnTo>
                  <a:lnTo>
                    <a:pt x="1197" y="77"/>
                  </a:lnTo>
                  <a:lnTo>
                    <a:pt x="1194" y="66"/>
                  </a:lnTo>
                  <a:lnTo>
                    <a:pt x="1190" y="57"/>
                  </a:lnTo>
                  <a:lnTo>
                    <a:pt x="1188" y="48"/>
                  </a:lnTo>
                  <a:lnTo>
                    <a:pt x="1185" y="39"/>
                  </a:lnTo>
                  <a:lnTo>
                    <a:pt x="1183" y="32"/>
                  </a:lnTo>
                  <a:lnTo>
                    <a:pt x="1180" y="25"/>
                  </a:lnTo>
                  <a:lnTo>
                    <a:pt x="1179" y="19"/>
                  </a:lnTo>
                  <a:lnTo>
                    <a:pt x="1177" y="14"/>
                  </a:lnTo>
                  <a:lnTo>
                    <a:pt x="1176" y="10"/>
                  </a:lnTo>
                  <a:lnTo>
                    <a:pt x="1174" y="7"/>
                  </a:lnTo>
                  <a:lnTo>
                    <a:pt x="1174" y="4"/>
                  </a:lnTo>
                  <a:lnTo>
                    <a:pt x="1173" y="2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2" y="1"/>
                  </a:lnTo>
                  <a:lnTo>
                    <a:pt x="1171" y="2"/>
                  </a:lnTo>
                  <a:lnTo>
                    <a:pt x="1170" y="5"/>
                  </a:lnTo>
                  <a:lnTo>
                    <a:pt x="1167" y="9"/>
                  </a:lnTo>
                  <a:lnTo>
                    <a:pt x="1165" y="14"/>
                  </a:lnTo>
                  <a:lnTo>
                    <a:pt x="1161" y="20"/>
                  </a:lnTo>
                  <a:lnTo>
                    <a:pt x="1157" y="27"/>
                  </a:lnTo>
                  <a:lnTo>
                    <a:pt x="1152" y="35"/>
                  </a:lnTo>
                  <a:lnTo>
                    <a:pt x="1147" y="45"/>
                  </a:lnTo>
                  <a:lnTo>
                    <a:pt x="1141" y="55"/>
                  </a:lnTo>
                  <a:lnTo>
                    <a:pt x="1134" y="67"/>
                  </a:lnTo>
                  <a:lnTo>
                    <a:pt x="1126" y="80"/>
                  </a:lnTo>
                  <a:lnTo>
                    <a:pt x="1118" y="93"/>
                  </a:lnTo>
                  <a:lnTo>
                    <a:pt x="1110" y="108"/>
                  </a:lnTo>
                  <a:lnTo>
                    <a:pt x="1101" y="124"/>
                  </a:lnTo>
                  <a:lnTo>
                    <a:pt x="1091" y="141"/>
                  </a:lnTo>
                  <a:lnTo>
                    <a:pt x="1081" y="158"/>
                  </a:lnTo>
                  <a:lnTo>
                    <a:pt x="1071" y="174"/>
                  </a:lnTo>
                  <a:lnTo>
                    <a:pt x="1063" y="189"/>
                  </a:lnTo>
                  <a:lnTo>
                    <a:pt x="1055" y="203"/>
                  </a:lnTo>
                  <a:lnTo>
                    <a:pt x="1047" y="216"/>
                  </a:lnTo>
                  <a:lnTo>
                    <a:pt x="1041" y="227"/>
                  </a:lnTo>
                  <a:lnTo>
                    <a:pt x="1035" y="238"/>
                  </a:lnTo>
                  <a:lnTo>
                    <a:pt x="1029" y="247"/>
                  </a:lnTo>
                  <a:lnTo>
                    <a:pt x="1024" y="255"/>
                  </a:lnTo>
                  <a:lnTo>
                    <a:pt x="1020" y="262"/>
                  </a:lnTo>
                  <a:lnTo>
                    <a:pt x="1017" y="268"/>
                  </a:lnTo>
                  <a:lnTo>
                    <a:pt x="1014" y="273"/>
                  </a:lnTo>
                  <a:lnTo>
                    <a:pt x="1012" y="277"/>
                  </a:lnTo>
                  <a:lnTo>
                    <a:pt x="1010" y="280"/>
                  </a:lnTo>
                  <a:lnTo>
                    <a:pt x="1009" y="282"/>
                  </a:lnTo>
                  <a:lnTo>
                    <a:pt x="1008" y="282"/>
                  </a:lnTo>
                  <a:lnTo>
                    <a:pt x="1006" y="282"/>
                  </a:lnTo>
                  <a:lnTo>
                    <a:pt x="1003" y="282"/>
                  </a:lnTo>
                  <a:lnTo>
                    <a:pt x="998" y="282"/>
                  </a:lnTo>
                  <a:lnTo>
                    <a:pt x="992" y="282"/>
                  </a:lnTo>
                  <a:lnTo>
                    <a:pt x="985" y="282"/>
                  </a:lnTo>
                  <a:lnTo>
                    <a:pt x="977" y="282"/>
                  </a:lnTo>
                  <a:lnTo>
                    <a:pt x="967" y="282"/>
                  </a:lnTo>
                  <a:lnTo>
                    <a:pt x="956" y="282"/>
                  </a:lnTo>
                  <a:lnTo>
                    <a:pt x="943" y="282"/>
                  </a:lnTo>
                  <a:lnTo>
                    <a:pt x="929" y="282"/>
                  </a:lnTo>
                  <a:lnTo>
                    <a:pt x="914" y="282"/>
                  </a:lnTo>
                  <a:lnTo>
                    <a:pt x="898" y="282"/>
                  </a:lnTo>
                  <a:lnTo>
                    <a:pt x="880" y="282"/>
                  </a:lnTo>
                  <a:lnTo>
                    <a:pt x="861" y="282"/>
                  </a:lnTo>
                  <a:lnTo>
                    <a:pt x="841" y="282"/>
                  </a:lnTo>
                  <a:lnTo>
                    <a:pt x="821" y="282"/>
                  </a:lnTo>
                  <a:lnTo>
                    <a:pt x="802" y="282"/>
                  </a:lnTo>
                  <a:lnTo>
                    <a:pt x="784" y="282"/>
                  </a:lnTo>
                  <a:lnTo>
                    <a:pt x="768" y="282"/>
                  </a:lnTo>
                  <a:lnTo>
                    <a:pt x="753" y="282"/>
                  </a:lnTo>
                  <a:lnTo>
                    <a:pt x="739" y="282"/>
                  </a:lnTo>
                  <a:lnTo>
                    <a:pt x="726" y="282"/>
                  </a:lnTo>
                  <a:lnTo>
                    <a:pt x="715" y="282"/>
                  </a:lnTo>
                  <a:lnTo>
                    <a:pt x="705" y="282"/>
                  </a:lnTo>
                  <a:lnTo>
                    <a:pt x="697" y="282"/>
                  </a:lnTo>
                  <a:lnTo>
                    <a:pt x="690" y="282"/>
                  </a:lnTo>
                  <a:lnTo>
                    <a:pt x="684" y="282"/>
                  </a:lnTo>
                  <a:lnTo>
                    <a:pt x="679" y="282"/>
                  </a:lnTo>
                  <a:lnTo>
                    <a:pt x="676" y="282"/>
                  </a:lnTo>
                  <a:lnTo>
                    <a:pt x="674" y="282"/>
                  </a:lnTo>
                  <a:lnTo>
                    <a:pt x="673" y="282"/>
                  </a:lnTo>
                  <a:lnTo>
                    <a:pt x="673" y="283"/>
                  </a:lnTo>
                  <a:lnTo>
                    <a:pt x="674" y="284"/>
                  </a:lnTo>
                  <a:lnTo>
                    <a:pt x="674" y="286"/>
                  </a:lnTo>
                  <a:lnTo>
                    <a:pt x="674" y="288"/>
                  </a:lnTo>
                  <a:lnTo>
                    <a:pt x="674" y="291"/>
                  </a:lnTo>
                  <a:lnTo>
                    <a:pt x="674" y="294"/>
                  </a:lnTo>
                  <a:lnTo>
                    <a:pt x="675" y="298"/>
                  </a:lnTo>
                  <a:lnTo>
                    <a:pt x="675" y="302"/>
                  </a:lnTo>
                  <a:lnTo>
                    <a:pt x="676" y="307"/>
                  </a:lnTo>
                  <a:lnTo>
                    <a:pt x="676" y="312"/>
                  </a:lnTo>
                  <a:lnTo>
                    <a:pt x="676" y="318"/>
                  </a:lnTo>
                  <a:lnTo>
                    <a:pt x="677" y="324"/>
                  </a:lnTo>
                  <a:lnTo>
                    <a:pt x="678" y="330"/>
                  </a:lnTo>
                  <a:lnTo>
                    <a:pt x="678" y="338"/>
                  </a:lnTo>
                  <a:lnTo>
                    <a:pt x="679" y="345"/>
                  </a:lnTo>
                  <a:lnTo>
                    <a:pt x="679" y="353"/>
                  </a:lnTo>
                  <a:lnTo>
                    <a:pt x="680" y="361"/>
                  </a:lnTo>
                  <a:lnTo>
                    <a:pt x="680" y="370"/>
                  </a:lnTo>
                  <a:lnTo>
                    <a:pt x="680" y="379"/>
                  </a:lnTo>
                  <a:lnTo>
                    <a:pt x="679" y="388"/>
                  </a:lnTo>
                  <a:lnTo>
                    <a:pt x="678" y="397"/>
                  </a:lnTo>
                  <a:lnTo>
                    <a:pt x="677" y="406"/>
                  </a:lnTo>
                  <a:lnTo>
                    <a:pt x="676" y="416"/>
                  </a:lnTo>
                  <a:lnTo>
                    <a:pt x="674" y="426"/>
                  </a:lnTo>
                  <a:lnTo>
                    <a:pt x="672" y="436"/>
                  </a:lnTo>
                  <a:lnTo>
                    <a:pt x="670" y="446"/>
                  </a:lnTo>
                  <a:lnTo>
                    <a:pt x="668" y="457"/>
                  </a:lnTo>
                  <a:lnTo>
                    <a:pt x="665" y="468"/>
                  </a:lnTo>
                  <a:lnTo>
                    <a:pt x="662" y="479"/>
                  </a:lnTo>
                  <a:lnTo>
                    <a:pt x="659" y="491"/>
                  </a:lnTo>
                  <a:lnTo>
                    <a:pt x="655" y="502"/>
                  </a:lnTo>
                  <a:lnTo>
                    <a:pt x="651" y="514"/>
                  </a:lnTo>
                  <a:lnTo>
                    <a:pt x="647" y="525"/>
                  </a:lnTo>
                  <a:lnTo>
                    <a:pt x="643" y="536"/>
                  </a:lnTo>
                  <a:lnTo>
                    <a:pt x="639" y="547"/>
                  </a:lnTo>
                  <a:lnTo>
                    <a:pt x="634" y="558"/>
                  </a:lnTo>
                  <a:lnTo>
                    <a:pt x="629" y="569"/>
                  </a:lnTo>
                  <a:lnTo>
                    <a:pt x="623" y="579"/>
                  </a:lnTo>
                  <a:lnTo>
                    <a:pt x="618" y="589"/>
                  </a:lnTo>
                  <a:lnTo>
                    <a:pt x="612" y="599"/>
                  </a:lnTo>
                  <a:lnTo>
                    <a:pt x="606" y="608"/>
                  </a:lnTo>
                  <a:lnTo>
                    <a:pt x="600" y="618"/>
                  </a:lnTo>
                  <a:lnTo>
                    <a:pt x="593" y="627"/>
                  </a:lnTo>
                  <a:lnTo>
                    <a:pt x="586" y="636"/>
                  </a:lnTo>
                  <a:lnTo>
                    <a:pt x="579" y="644"/>
                  </a:lnTo>
                  <a:lnTo>
                    <a:pt x="572" y="653"/>
                  </a:lnTo>
                  <a:lnTo>
                    <a:pt x="565" y="661"/>
                  </a:lnTo>
                  <a:lnTo>
                    <a:pt x="557" y="669"/>
                  </a:lnTo>
                  <a:lnTo>
                    <a:pt x="549" y="677"/>
                  </a:lnTo>
                  <a:lnTo>
                    <a:pt x="541" y="684"/>
                  </a:lnTo>
                  <a:lnTo>
                    <a:pt x="533" y="691"/>
                  </a:lnTo>
                  <a:lnTo>
                    <a:pt x="525" y="698"/>
                  </a:lnTo>
                  <a:lnTo>
                    <a:pt x="516" y="705"/>
                  </a:lnTo>
                  <a:lnTo>
                    <a:pt x="508" y="712"/>
                  </a:lnTo>
                  <a:lnTo>
                    <a:pt x="499" y="718"/>
                  </a:lnTo>
                  <a:lnTo>
                    <a:pt x="491" y="724"/>
                  </a:lnTo>
                  <a:lnTo>
                    <a:pt x="482" y="730"/>
                  </a:lnTo>
                  <a:lnTo>
                    <a:pt x="473" y="735"/>
                  </a:lnTo>
                  <a:lnTo>
                    <a:pt x="464" y="741"/>
                  </a:lnTo>
                  <a:lnTo>
                    <a:pt x="455" y="746"/>
                  </a:lnTo>
                  <a:lnTo>
                    <a:pt x="446" y="751"/>
                  </a:lnTo>
                  <a:lnTo>
                    <a:pt x="437" y="755"/>
                  </a:lnTo>
                  <a:lnTo>
                    <a:pt x="427" y="760"/>
                  </a:lnTo>
                  <a:lnTo>
                    <a:pt x="418" y="764"/>
                  </a:lnTo>
                  <a:lnTo>
                    <a:pt x="408" y="768"/>
                  </a:lnTo>
                  <a:lnTo>
                    <a:pt x="399" y="772"/>
                  </a:lnTo>
                  <a:lnTo>
                    <a:pt x="390" y="775"/>
                  </a:lnTo>
                  <a:lnTo>
                    <a:pt x="382" y="778"/>
                  </a:lnTo>
                  <a:lnTo>
                    <a:pt x="373" y="781"/>
                  </a:lnTo>
                  <a:lnTo>
                    <a:pt x="365" y="784"/>
                  </a:lnTo>
                  <a:lnTo>
                    <a:pt x="356" y="786"/>
                  </a:lnTo>
                  <a:lnTo>
                    <a:pt x="348" y="789"/>
                  </a:lnTo>
                  <a:lnTo>
                    <a:pt x="340" y="791"/>
                  </a:lnTo>
                  <a:lnTo>
                    <a:pt x="333" y="792"/>
                  </a:lnTo>
                  <a:lnTo>
                    <a:pt x="325" y="794"/>
                  </a:lnTo>
                  <a:lnTo>
                    <a:pt x="318" y="795"/>
                  </a:lnTo>
                  <a:lnTo>
                    <a:pt x="310" y="796"/>
                  </a:lnTo>
                  <a:lnTo>
                    <a:pt x="303" y="797"/>
                  </a:lnTo>
                  <a:lnTo>
                    <a:pt x="296" y="798"/>
                  </a:lnTo>
                  <a:lnTo>
                    <a:pt x="290" y="798"/>
                  </a:lnTo>
                  <a:lnTo>
                    <a:pt x="284" y="799"/>
                  </a:lnTo>
                  <a:lnTo>
                    <a:pt x="278" y="799"/>
                  </a:lnTo>
                  <a:lnTo>
                    <a:pt x="273" y="800"/>
                  </a:lnTo>
                  <a:lnTo>
                    <a:pt x="268" y="800"/>
                  </a:lnTo>
                  <a:lnTo>
                    <a:pt x="263" y="800"/>
                  </a:lnTo>
                  <a:lnTo>
                    <a:pt x="259" y="801"/>
                  </a:lnTo>
                  <a:lnTo>
                    <a:pt x="256" y="801"/>
                  </a:lnTo>
                  <a:lnTo>
                    <a:pt x="252" y="801"/>
                  </a:lnTo>
                  <a:lnTo>
                    <a:pt x="250" y="801"/>
                  </a:lnTo>
                  <a:lnTo>
                    <a:pt x="247" y="801"/>
                  </a:lnTo>
                  <a:lnTo>
                    <a:pt x="245" y="802"/>
                  </a:lnTo>
                  <a:lnTo>
                    <a:pt x="244" y="802"/>
                  </a:lnTo>
                  <a:lnTo>
                    <a:pt x="243" y="802"/>
                  </a:lnTo>
                  <a:lnTo>
                    <a:pt x="242" y="802"/>
                  </a:lnTo>
                  <a:lnTo>
                    <a:pt x="242" y="801"/>
                  </a:lnTo>
                  <a:lnTo>
                    <a:pt x="242" y="799"/>
                  </a:lnTo>
                  <a:lnTo>
                    <a:pt x="242" y="797"/>
                  </a:lnTo>
                  <a:lnTo>
                    <a:pt x="242" y="795"/>
                  </a:lnTo>
                  <a:lnTo>
                    <a:pt x="242" y="791"/>
                  </a:lnTo>
                  <a:lnTo>
                    <a:pt x="242" y="788"/>
                  </a:lnTo>
                  <a:lnTo>
                    <a:pt x="242" y="783"/>
                  </a:lnTo>
                  <a:lnTo>
                    <a:pt x="242" y="778"/>
                  </a:lnTo>
                  <a:lnTo>
                    <a:pt x="242" y="773"/>
                  </a:lnTo>
                  <a:lnTo>
                    <a:pt x="242" y="767"/>
                  </a:lnTo>
                  <a:lnTo>
                    <a:pt x="242" y="760"/>
                  </a:lnTo>
                  <a:lnTo>
                    <a:pt x="242" y="753"/>
                  </a:lnTo>
                  <a:lnTo>
                    <a:pt x="242" y="745"/>
                  </a:lnTo>
                  <a:lnTo>
                    <a:pt x="242" y="736"/>
                  </a:lnTo>
                  <a:lnTo>
                    <a:pt x="242" y="727"/>
                  </a:lnTo>
                  <a:lnTo>
                    <a:pt x="242" y="718"/>
                  </a:lnTo>
                  <a:lnTo>
                    <a:pt x="242" y="710"/>
                  </a:lnTo>
                  <a:lnTo>
                    <a:pt x="242" y="702"/>
                  </a:lnTo>
                  <a:lnTo>
                    <a:pt x="242" y="695"/>
                  </a:lnTo>
                  <a:lnTo>
                    <a:pt x="242" y="688"/>
                  </a:lnTo>
                  <a:lnTo>
                    <a:pt x="242" y="682"/>
                  </a:lnTo>
                  <a:lnTo>
                    <a:pt x="242" y="677"/>
                  </a:lnTo>
                  <a:lnTo>
                    <a:pt x="242" y="672"/>
                  </a:lnTo>
                  <a:lnTo>
                    <a:pt x="242" y="667"/>
                  </a:lnTo>
                  <a:lnTo>
                    <a:pt x="242" y="663"/>
                  </a:lnTo>
                  <a:lnTo>
                    <a:pt x="242" y="660"/>
                  </a:lnTo>
                  <a:lnTo>
                    <a:pt x="242" y="658"/>
                  </a:lnTo>
                  <a:lnTo>
                    <a:pt x="242" y="656"/>
                  </a:lnTo>
                  <a:lnTo>
                    <a:pt x="242" y="654"/>
                  </a:lnTo>
                  <a:lnTo>
                    <a:pt x="242" y="653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509221" name="Freeform 8"/>
            <p:cNvSpPr/>
            <p:nvPr/>
          </p:nvSpPr>
          <p:spPr>
            <a:xfrm>
              <a:off x="957263" y="2666143"/>
              <a:ext cx="1421321" cy="2631281"/>
            </a:xfrm>
            <a:custGeom>
              <a:avLst/>
              <a:gdLst/>
              <a:ahLst/>
              <a:cxnLst/>
              <a:rect l="l" t="t" r="r" b="b"/>
              <a:pathLst>
                <a:path w="839" h="1554">
                  <a:moveTo>
                    <a:pt x="627" y="210"/>
                  </a:moveTo>
                  <a:lnTo>
                    <a:pt x="613" y="184"/>
                  </a:lnTo>
                  <a:lnTo>
                    <a:pt x="599" y="161"/>
                  </a:lnTo>
                  <a:lnTo>
                    <a:pt x="586" y="138"/>
                  </a:lnTo>
                  <a:lnTo>
                    <a:pt x="575" y="118"/>
                  </a:lnTo>
                  <a:lnTo>
                    <a:pt x="564" y="99"/>
                  </a:lnTo>
                  <a:lnTo>
                    <a:pt x="554" y="82"/>
                  </a:lnTo>
                  <a:lnTo>
                    <a:pt x="545" y="66"/>
                  </a:lnTo>
                  <a:lnTo>
                    <a:pt x="537" y="52"/>
                  </a:lnTo>
                  <a:lnTo>
                    <a:pt x="530" y="40"/>
                  </a:lnTo>
                  <a:lnTo>
                    <a:pt x="524" y="29"/>
                  </a:lnTo>
                  <a:lnTo>
                    <a:pt x="519" y="20"/>
                  </a:lnTo>
                  <a:lnTo>
                    <a:pt x="515" y="13"/>
                  </a:lnTo>
                  <a:lnTo>
                    <a:pt x="512" y="7"/>
                  </a:lnTo>
                  <a:lnTo>
                    <a:pt x="509" y="3"/>
                  </a:lnTo>
                  <a:lnTo>
                    <a:pt x="508" y="0"/>
                  </a:lnTo>
                  <a:lnTo>
                    <a:pt x="507" y="0"/>
                  </a:lnTo>
                  <a:lnTo>
                    <a:pt x="504" y="0"/>
                  </a:lnTo>
                  <a:lnTo>
                    <a:pt x="499" y="0"/>
                  </a:lnTo>
                  <a:lnTo>
                    <a:pt x="492" y="0"/>
                  </a:lnTo>
                  <a:lnTo>
                    <a:pt x="484" y="0"/>
                  </a:lnTo>
                  <a:lnTo>
                    <a:pt x="473" y="0"/>
                  </a:lnTo>
                  <a:lnTo>
                    <a:pt x="461" y="0"/>
                  </a:lnTo>
                  <a:lnTo>
                    <a:pt x="447" y="0"/>
                  </a:lnTo>
                  <a:lnTo>
                    <a:pt x="431" y="0"/>
                  </a:lnTo>
                  <a:lnTo>
                    <a:pt x="413" y="0"/>
                  </a:lnTo>
                  <a:lnTo>
                    <a:pt x="393" y="0"/>
                  </a:lnTo>
                  <a:lnTo>
                    <a:pt x="371" y="0"/>
                  </a:lnTo>
                  <a:lnTo>
                    <a:pt x="347" y="0"/>
                  </a:lnTo>
                  <a:lnTo>
                    <a:pt x="321" y="0"/>
                  </a:lnTo>
                  <a:lnTo>
                    <a:pt x="294" y="0"/>
                  </a:lnTo>
                  <a:lnTo>
                    <a:pt x="264" y="0"/>
                  </a:lnTo>
                  <a:lnTo>
                    <a:pt x="235" y="0"/>
                  </a:lnTo>
                  <a:lnTo>
                    <a:pt x="208" y="0"/>
                  </a:lnTo>
                  <a:lnTo>
                    <a:pt x="182" y="0"/>
                  </a:lnTo>
                  <a:lnTo>
                    <a:pt x="158" y="0"/>
                  </a:lnTo>
                  <a:lnTo>
                    <a:pt x="136" y="0"/>
                  </a:lnTo>
                  <a:lnTo>
                    <a:pt x="116" y="0"/>
                  </a:lnTo>
                  <a:lnTo>
                    <a:pt x="98" y="0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1"/>
                  </a:lnTo>
                  <a:lnTo>
                    <a:pt x="25" y="2"/>
                  </a:lnTo>
                  <a:lnTo>
                    <a:pt x="27" y="3"/>
                  </a:lnTo>
                  <a:lnTo>
                    <a:pt x="29" y="4"/>
                  </a:lnTo>
                  <a:lnTo>
                    <a:pt x="32" y="6"/>
                  </a:lnTo>
                  <a:lnTo>
                    <a:pt x="35" y="8"/>
                  </a:lnTo>
                  <a:lnTo>
                    <a:pt x="39" y="10"/>
                  </a:lnTo>
                  <a:lnTo>
                    <a:pt x="43" y="12"/>
                  </a:lnTo>
                  <a:lnTo>
                    <a:pt x="48" y="15"/>
                  </a:lnTo>
                  <a:lnTo>
                    <a:pt x="53" y="18"/>
                  </a:lnTo>
                  <a:lnTo>
                    <a:pt x="58" y="21"/>
                  </a:lnTo>
                  <a:lnTo>
                    <a:pt x="64" y="25"/>
                  </a:lnTo>
                  <a:lnTo>
                    <a:pt x="71" y="28"/>
                  </a:lnTo>
                  <a:lnTo>
                    <a:pt x="77" y="32"/>
                  </a:lnTo>
                  <a:lnTo>
                    <a:pt x="84" y="36"/>
                  </a:lnTo>
                  <a:lnTo>
                    <a:pt x="90" y="40"/>
                  </a:lnTo>
                  <a:lnTo>
                    <a:pt x="96" y="43"/>
                  </a:lnTo>
                  <a:lnTo>
                    <a:pt x="102" y="47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6" y="55"/>
                  </a:lnTo>
                  <a:lnTo>
                    <a:pt x="119" y="57"/>
                  </a:lnTo>
                  <a:lnTo>
                    <a:pt x="123" y="59"/>
                  </a:lnTo>
                  <a:lnTo>
                    <a:pt x="125" y="60"/>
                  </a:lnTo>
                  <a:lnTo>
                    <a:pt x="128" y="62"/>
                  </a:lnTo>
                  <a:lnTo>
                    <a:pt x="130" y="63"/>
                  </a:lnTo>
                  <a:lnTo>
                    <a:pt x="131" y="64"/>
                  </a:lnTo>
                  <a:lnTo>
                    <a:pt x="132" y="64"/>
                  </a:lnTo>
                  <a:lnTo>
                    <a:pt x="133" y="65"/>
                  </a:lnTo>
                  <a:lnTo>
                    <a:pt x="132" y="67"/>
                  </a:lnTo>
                  <a:lnTo>
                    <a:pt x="131" y="69"/>
                  </a:lnTo>
                  <a:lnTo>
                    <a:pt x="130" y="72"/>
                  </a:lnTo>
                  <a:lnTo>
                    <a:pt x="128" y="77"/>
                  </a:lnTo>
                  <a:lnTo>
                    <a:pt x="125" y="82"/>
                  </a:lnTo>
                  <a:lnTo>
                    <a:pt x="122" y="88"/>
                  </a:lnTo>
                  <a:lnTo>
                    <a:pt x="119" y="95"/>
                  </a:lnTo>
                  <a:lnTo>
                    <a:pt x="115" y="103"/>
                  </a:lnTo>
                  <a:lnTo>
                    <a:pt x="111" y="112"/>
                  </a:lnTo>
                  <a:lnTo>
                    <a:pt x="106" y="121"/>
                  </a:lnTo>
                  <a:lnTo>
                    <a:pt x="101" y="132"/>
                  </a:lnTo>
                  <a:lnTo>
                    <a:pt x="96" y="144"/>
                  </a:lnTo>
                  <a:lnTo>
                    <a:pt x="90" y="156"/>
                  </a:lnTo>
                  <a:lnTo>
                    <a:pt x="84" y="170"/>
                  </a:lnTo>
                  <a:lnTo>
                    <a:pt x="77" y="184"/>
                  </a:lnTo>
                  <a:lnTo>
                    <a:pt x="70" y="200"/>
                  </a:lnTo>
                  <a:lnTo>
                    <a:pt x="63" y="216"/>
                  </a:lnTo>
                  <a:lnTo>
                    <a:pt x="57" y="233"/>
                  </a:lnTo>
                  <a:lnTo>
                    <a:pt x="51" y="250"/>
                  </a:lnTo>
                  <a:lnTo>
                    <a:pt x="45" y="269"/>
                  </a:lnTo>
                  <a:lnTo>
                    <a:pt x="40" y="288"/>
                  </a:lnTo>
                  <a:lnTo>
                    <a:pt x="35" y="308"/>
                  </a:lnTo>
                  <a:lnTo>
                    <a:pt x="30" y="329"/>
                  </a:lnTo>
                  <a:lnTo>
                    <a:pt x="25" y="351"/>
                  </a:lnTo>
                  <a:lnTo>
                    <a:pt x="21" y="373"/>
                  </a:lnTo>
                  <a:lnTo>
                    <a:pt x="17" y="397"/>
                  </a:lnTo>
                  <a:lnTo>
                    <a:pt x="14" y="421"/>
                  </a:lnTo>
                  <a:lnTo>
                    <a:pt x="11" y="446"/>
                  </a:lnTo>
                  <a:lnTo>
                    <a:pt x="8" y="471"/>
                  </a:lnTo>
                  <a:lnTo>
                    <a:pt x="5" y="498"/>
                  </a:lnTo>
                  <a:lnTo>
                    <a:pt x="3" y="525"/>
                  </a:lnTo>
                  <a:lnTo>
                    <a:pt x="1" y="553"/>
                  </a:lnTo>
                  <a:lnTo>
                    <a:pt x="0" y="581"/>
                  </a:lnTo>
                  <a:lnTo>
                    <a:pt x="0" y="609"/>
                  </a:lnTo>
                  <a:lnTo>
                    <a:pt x="2" y="637"/>
                  </a:lnTo>
                  <a:lnTo>
                    <a:pt x="4" y="665"/>
                  </a:lnTo>
                  <a:lnTo>
                    <a:pt x="7" y="694"/>
                  </a:lnTo>
                  <a:lnTo>
                    <a:pt x="11" y="722"/>
                  </a:lnTo>
                  <a:lnTo>
                    <a:pt x="16" y="751"/>
                  </a:lnTo>
                  <a:lnTo>
                    <a:pt x="22" y="780"/>
                  </a:lnTo>
                  <a:lnTo>
                    <a:pt x="29" y="809"/>
                  </a:lnTo>
                  <a:lnTo>
                    <a:pt x="37" y="839"/>
                  </a:lnTo>
                  <a:lnTo>
                    <a:pt x="46" y="868"/>
                  </a:lnTo>
                  <a:lnTo>
                    <a:pt x="56" y="898"/>
                  </a:lnTo>
                  <a:lnTo>
                    <a:pt x="67" y="927"/>
                  </a:lnTo>
                  <a:lnTo>
                    <a:pt x="79" y="957"/>
                  </a:lnTo>
                  <a:lnTo>
                    <a:pt x="92" y="987"/>
                  </a:lnTo>
                  <a:lnTo>
                    <a:pt x="106" y="1017"/>
                  </a:lnTo>
                  <a:lnTo>
                    <a:pt x="120" y="1046"/>
                  </a:lnTo>
                  <a:lnTo>
                    <a:pt x="135" y="1074"/>
                  </a:lnTo>
                  <a:lnTo>
                    <a:pt x="151" y="1101"/>
                  </a:lnTo>
                  <a:lnTo>
                    <a:pt x="168" y="1127"/>
                  </a:lnTo>
                  <a:lnTo>
                    <a:pt x="185" y="1153"/>
                  </a:lnTo>
                  <a:lnTo>
                    <a:pt x="203" y="1177"/>
                  </a:lnTo>
                  <a:lnTo>
                    <a:pt x="221" y="1201"/>
                  </a:lnTo>
                  <a:lnTo>
                    <a:pt x="240" y="1224"/>
                  </a:lnTo>
                  <a:lnTo>
                    <a:pt x="260" y="1246"/>
                  </a:lnTo>
                  <a:lnTo>
                    <a:pt x="280" y="1267"/>
                  </a:lnTo>
                  <a:lnTo>
                    <a:pt x="301" y="1288"/>
                  </a:lnTo>
                  <a:lnTo>
                    <a:pt x="323" y="1308"/>
                  </a:lnTo>
                  <a:lnTo>
                    <a:pt x="346" y="1326"/>
                  </a:lnTo>
                  <a:lnTo>
                    <a:pt x="369" y="1344"/>
                  </a:lnTo>
                  <a:lnTo>
                    <a:pt x="393" y="1361"/>
                  </a:lnTo>
                  <a:lnTo>
                    <a:pt x="416" y="1377"/>
                  </a:lnTo>
                  <a:lnTo>
                    <a:pt x="440" y="1393"/>
                  </a:lnTo>
                  <a:lnTo>
                    <a:pt x="462" y="1408"/>
                  </a:lnTo>
                  <a:lnTo>
                    <a:pt x="484" y="1421"/>
                  </a:lnTo>
                  <a:lnTo>
                    <a:pt x="506" y="1434"/>
                  </a:lnTo>
                  <a:lnTo>
                    <a:pt x="527" y="1446"/>
                  </a:lnTo>
                  <a:lnTo>
                    <a:pt x="547" y="1458"/>
                  </a:lnTo>
                  <a:lnTo>
                    <a:pt x="567" y="1468"/>
                  </a:lnTo>
                  <a:lnTo>
                    <a:pt x="586" y="1478"/>
                  </a:lnTo>
                  <a:lnTo>
                    <a:pt x="604" y="1487"/>
                  </a:lnTo>
                  <a:lnTo>
                    <a:pt x="622" y="1495"/>
                  </a:lnTo>
                  <a:lnTo>
                    <a:pt x="639" y="1503"/>
                  </a:lnTo>
                  <a:lnTo>
                    <a:pt x="656" y="1509"/>
                  </a:lnTo>
                  <a:lnTo>
                    <a:pt x="672" y="1515"/>
                  </a:lnTo>
                  <a:lnTo>
                    <a:pt x="688" y="1520"/>
                  </a:lnTo>
                  <a:lnTo>
                    <a:pt x="703" y="1524"/>
                  </a:lnTo>
                  <a:lnTo>
                    <a:pt x="717" y="1527"/>
                  </a:lnTo>
                  <a:lnTo>
                    <a:pt x="730" y="1531"/>
                  </a:lnTo>
                  <a:lnTo>
                    <a:pt x="742" y="1534"/>
                  </a:lnTo>
                  <a:lnTo>
                    <a:pt x="754" y="1537"/>
                  </a:lnTo>
                  <a:lnTo>
                    <a:pt x="764" y="1539"/>
                  </a:lnTo>
                  <a:lnTo>
                    <a:pt x="774" y="1542"/>
                  </a:lnTo>
                  <a:lnTo>
                    <a:pt x="782" y="1544"/>
                  </a:lnTo>
                  <a:lnTo>
                    <a:pt x="790" y="1546"/>
                  </a:lnTo>
                  <a:lnTo>
                    <a:pt x="797" y="1548"/>
                  </a:lnTo>
                  <a:lnTo>
                    <a:pt x="803" y="1549"/>
                  </a:lnTo>
                  <a:lnTo>
                    <a:pt x="808" y="1550"/>
                  </a:lnTo>
                  <a:lnTo>
                    <a:pt x="812" y="1551"/>
                  </a:lnTo>
                  <a:lnTo>
                    <a:pt x="815" y="1552"/>
                  </a:lnTo>
                  <a:lnTo>
                    <a:pt x="818" y="1553"/>
                  </a:lnTo>
                  <a:lnTo>
                    <a:pt x="819" y="1553"/>
                  </a:lnTo>
                  <a:lnTo>
                    <a:pt x="818" y="1551"/>
                  </a:lnTo>
                  <a:lnTo>
                    <a:pt x="817" y="1548"/>
                  </a:lnTo>
                  <a:lnTo>
                    <a:pt x="815" y="1544"/>
                  </a:lnTo>
                  <a:lnTo>
                    <a:pt x="812" y="1540"/>
                  </a:lnTo>
                  <a:lnTo>
                    <a:pt x="809" y="1534"/>
                  </a:lnTo>
                  <a:lnTo>
                    <a:pt x="805" y="1527"/>
                  </a:lnTo>
                  <a:lnTo>
                    <a:pt x="800" y="1519"/>
                  </a:lnTo>
                  <a:lnTo>
                    <a:pt x="795" y="1509"/>
                  </a:lnTo>
                  <a:lnTo>
                    <a:pt x="789" y="1499"/>
                  </a:lnTo>
                  <a:lnTo>
                    <a:pt x="783" y="1488"/>
                  </a:lnTo>
                  <a:lnTo>
                    <a:pt x="776" y="1475"/>
                  </a:lnTo>
                  <a:lnTo>
                    <a:pt x="768" y="1462"/>
                  </a:lnTo>
                  <a:lnTo>
                    <a:pt x="760" y="1447"/>
                  </a:lnTo>
                  <a:lnTo>
                    <a:pt x="751" y="1432"/>
                  </a:lnTo>
                  <a:lnTo>
                    <a:pt x="742" y="1415"/>
                  </a:lnTo>
                  <a:lnTo>
                    <a:pt x="732" y="1398"/>
                  </a:lnTo>
                  <a:lnTo>
                    <a:pt x="723" y="1382"/>
                  </a:lnTo>
                  <a:lnTo>
                    <a:pt x="715" y="1368"/>
                  </a:lnTo>
                  <a:lnTo>
                    <a:pt x="707" y="1354"/>
                  </a:lnTo>
                  <a:lnTo>
                    <a:pt x="700" y="1342"/>
                  </a:lnTo>
                  <a:lnTo>
                    <a:pt x="694" y="1330"/>
                  </a:lnTo>
                  <a:lnTo>
                    <a:pt x="688" y="1320"/>
                  </a:lnTo>
                  <a:lnTo>
                    <a:pt x="683" y="1311"/>
                  </a:lnTo>
                  <a:lnTo>
                    <a:pt x="678" y="1303"/>
                  </a:lnTo>
                  <a:lnTo>
                    <a:pt x="674" y="1296"/>
                  </a:lnTo>
                  <a:lnTo>
                    <a:pt x="671" y="1290"/>
                  </a:lnTo>
                  <a:lnTo>
                    <a:pt x="668" y="1285"/>
                  </a:lnTo>
                  <a:lnTo>
                    <a:pt x="666" y="1281"/>
                  </a:lnTo>
                  <a:lnTo>
                    <a:pt x="665" y="1279"/>
                  </a:lnTo>
                  <a:lnTo>
                    <a:pt x="664" y="1277"/>
                  </a:lnTo>
                  <a:lnTo>
                    <a:pt x="664" y="1276"/>
                  </a:lnTo>
                  <a:lnTo>
                    <a:pt x="665" y="1274"/>
                  </a:lnTo>
                  <a:lnTo>
                    <a:pt x="667" y="1271"/>
                  </a:lnTo>
                  <a:lnTo>
                    <a:pt x="669" y="1267"/>
                  </a:lnTo>
                  <a:lnTo>
                    <a:pt x="672" y="1262"/>
                  </a:lnTo>
                  <a:lnTo>
                    <a:pt x="676" y="1255"/>
                  </a:lnTo>
                  <a:lnTo>
                    <a:pt x="680" y="1247"/>
                  </a:lnTo>
                  <a:lnTo>
                    <a:pt x="685" y="1239"/>
                  </a:lnTo>
                  <a:lnTo>
                    <a:pt x="691" y="1228"/>
                  </a:lnTo>
                  <a:lnTo>
                    <a:pt x="698" y="1217"/>
                  </a:lnTo>
                  <a:lnTo>
                    <a:pt x="705" y="1205"/>
                  </a:lnTo>
                  <a:lnTo>
                    <a:pt x="713" y="1191"/>
                  </a:lnTo>
                  <a:lnTo>
                    <a:pt x="721" y="1176"/>
                  </a:lnTo>
                  <a:lnTo>
                    <a:pt x="730" y="1160"/>
                  </a:lnTo>
                  <a:lnTo>
                    <a:pt x="740" y="1143"/>
                  </a:lnTo>
                  <a:lnTo>
                    <a:pt x="751" y="1125"/>
                  </a:lnTo>
                  <a:lnTo>
                    <a:pt x="761" y="1107"/>
                  </a:lnTo>
                  <a:lnTo>
                    <a:pt x="771" y="1089"/>
                  </a:lnTo>
                  <a:lnTo>
                    <a:pt x="780" y="1073"/>
                  </a:lnTo>
                  <a:lnTo>
                    <a:pt x="789" y="1059"/>
                  </a:lnTo>
                  <a:lnTo>
                    <a:pt x="797" y="1045"/>
                  </a:lnTo>
                  <a:lnTo>
                    <a:pt x="804" y="1033"/>
                  </a:lnTo>
                  <a:lnTo>
                    <a:pt x="810" y="1021"/>
                  </a:lnTo>
                  <a:lnTo>
                    <a:pt x="816" y="1011"/>
                  </a:lnTo>
                  <a:lnTo>
                    <a:pt x="821" y="1002"/>
                  </a:lnTo>
                  <a:lnTo>
                    <a:pt x="825" y="995"/>
                  </a:lnTo>
                  <a:lnTo>
                    <a:pt x="829" y="988"/>
                  </a:lnTo>
                  <a:lnTo>
                    <a:pt x="832" y="983"/>
                  </a:lnTo>
                  <a:lnTo>
                    <a:pt x="835" y="979"/>
                  </a:lnTo>
                  <a:lnTo>
                    <a:pt x="836" y="976"/>
                  </a:lnTo>
                  <a:lnTo>
                    <a:pt x="837" y="974"/>
                  </a:lnTo>
                  <a:lnTo>
                    <a:pt x="838" y="973"/>
                  </a:lnTo>
                  <a:lnTo>
                    <a:pt x="837" y="973"/>
                  </a:lnTo>
                  <a:lnTo>
                    <a:pt x="835" y="972"/>
                  </a:lnTo>
                  <a:lnTo>
                    <a:pt x="833" y="971"/>
                  </a:lnTo>
                  <a:lnTo>
                    <a:pt x="831" y="970"/>
                  </a:lnTo>
                  <a:lnTo>
                    <a:pt x="828" y="969"/>
                  </a:lnTo>
                  <a:lnTo>
                    <a:pt x="825" y="967"/>
                  </a:lnTo>
                  <a:lnTo>
                    <a:pt x="821" y="965"/>
                  </a:lnTo>
                  <a:lnTo>
                    <a:pt x="816" y="962"/>
                  </a:lnTo>
                  <a:lnTo>
                    <a:pt x="811" y="960"/>
                  </a:lnTo>
                  <a:lnTo>
                    <a:pt x="806" y="957"/>
                  </a:lnTo>
                  <a:lnTo>
                    <a:pt x="800" y="954"/>
                  </a:lnTo>
                  <a:lnTo>
                    <a:pt x="793" y="950"/>
                  </a:lnTo>
                  <a:lnTo>
                    <a:pt x="786" y="947"/>
                  </a:lnTo>
                  <a:lnTo>
                    <a:pt x="778" y="943"/>
                  </a:lnTo>
                  <a:lnTo>
                    <a:pt x="770" y="938"/>
                  </a:lnTo>
                  <a:lnTo>
                    <a:pt x="762" y="934"/>
                  </a:lnTo>
                  <a:lnTo>
                    <a:pt x="753" y="929"/>
                  </a:lnTo>
                  <a:lnTo>
                    <a:pt x="745" y="923"/>
                  </a:lnTo>
                  <a:lnTo>
                    <a:pt x="736" y="917"/>
                  </a:lnTo>
                  <a:lnTo>
                    <a:pt x="728" y="911"/>
                  </a:lnTo>
                  <a:lnTo>
                    <a:pt x="720" y="904"/>
                  </a:lnTo>
                  <a:lnTo>
                    <a:pt x="711" y="896"/>
                  </a:lnTo>
                  <a:lnTo>
                    <a:pt x="703" y="889"/>
                  </a:lnTo>
                  <a:lnTo>
                    <a:pt x="695" y="880"/>
                  </a:lnTo>
                  <a:lnTo>
                    <a:pt x="687" y="872"/>
                  </a:lnTo>
                  <a:lnTo>
                    <a:pt x="678" y="863"/>
                  </a:lnTo>
                  <a:lnTo>
                    <a:pt x="670" y="853"/>
                  </a:lnTo>
                  <a:lnTo>
                    <a:pt x="662" y="843"/>
                  </a:lnTo>
                  <a:lnTo>
                    <a:pt x="654" y="833"/>
                  </a:lnTo>
                  <a:lnTo>
                    <a:pt x="646" y="822"/>
                  </a:lnTo>
                  <a:lnTo>
                    <a:pt x="638" y="810"/>
                  </a:lnTo>
                  <a:lnTo>
                    <a:pt x="630" y="799"/>
                  </a:lnTo>
                  <a:lnTo>
                    <a:pt x="622" y="787"/>
                  </a:lnTo>
                  <a:lnTo>
                    <a:pt x="615" y="775"/>
                  </a:lnTo>
                  <a:lnTo>
                    <a:pt x="609" y="763"/>
                  </a:lnTo>
                  <a:lnTo>
                    <a:pt x="602" y="751"/>
                  </a:lnTo>
                  <a:lnTo>
                    <a:pt x="597" y="738"/>
                  </a:lnTo>
                  <a:lnTo>
                    <a:pt x="591" y="726"/>
                  </a:lnTo>
                  <a:lnTo>
                    <a:pt x="587" y="713"/>
                  </a:lnTo>
                  <a:lnTo>
                    <a:pt x="582" y="701"/>
                  </a:lnTo>
                  <a:lnTo>
                    <a:pt x="578" y="688"/>
                  </a:lnTo>
                  <a:lnTo>
                    <a:pt x="575" y="675"/>
                  </a:lnTo>
                  <a:lnTo>
                    <a:pt x="571" y="662"/>
                  </a:lnTo>
                  <a:lnTo>
                    <a:pt x="569" y="648"/>
                  </a:lnTo>
                  <a:lnTo>
                    <a:pt x="567" y="635"/>
                  </a:lnTo>
                  <a:lnTo>
                    <a:pt x="565" y="622"/>
                  </a:lnTo>
                  <a:lnTo>
                    <a:pt x="563" y="608"/>
                  </a:lnTo>
                  <a:lnTo>
                    <a:pt x="562" y="594"/>
                  </a:lnTo>
                  <a:lnTo>
                    <a:pt x="562" y="581"/>
                  </a:lnTo>
                  <a:lnTo>
                    <a:pt x="561" y="568"/>
                  </a:lnTo>
                  <a:lnTo>
                    <a:pt x="561" y="555"/>
                  </a:lnTo>
                  <a:lnTo>
                    <a:pt x="562" y="543"/>
                  </a:lnTo>
                  <a:lnTo>
                    <a:pt x="562" y="530"/>
                  </a:lnTo>
                  <a:lnTo>
                    <a:pt x="563" y="518"/>
                  </a:lnTo>
                  <a:lnTo>
                    <a:pt x="565" y="507"/>
                  </a:lnTo>
                  <a:lnTo>
                    <a:pt x="566" y="495"/>
                  </a:lnTo>
                  <a:lnTo>
                    <a:pt x="568" y="484"/>
                  </a:lnTo>
                  <a:lnTo>
                    <a:pt x="571" y="473"/>
                  </a:lnTo>
                  <a:lnTo>
                    <a:pt x="573" y="463"/>
                  </a:lnTo>
                  <a:lnTo>
                    <a:pt x="576" y="452"/>
                  </a:lnTo>
                  <a:lnTo>
                    <a:pt x="579" y="442"/>
                  </a:lnTo>
                  <a:lnTo>
                    <a:pt x="583" y="432"/>
                  </a:lnTo>
                  <a:lnTo>
                    <a:pt x="587" y="423"/>
                  </a:lnTo>
                  <a:lnTo>
                    <a:pt x="591" y="413"/>
                  </a:lnTo>
                  <a:lnTo>
                    <a:pt x="594" y="405"/>
                  </a:lnTo>
                  <a:lnTo>
                    <a:pt x="598" y="397"/>
                  </a:lnTo>
                  <a:lnTo>
                    <a:pt x="601" y="389"/>
                  </a:lnTo>
                  <a:lnTo>
                    <a:pt x="604" y="383"/>
                  </a:lnTo>
                  <a:lnTo>
                    <a:pt x="607" y="376"/>
                  </a:lnTo>
                  <a:lnTo>
                    <a:pt x="609" y="371"/>
                  </a:lnTo>
                  <a:lnTo>
                    <a:pt x="611" y="366"/>
                  </a:lnTo>
                  <a:lnTo>
                    <a:pt x="613" y="361"/>
                  </a:lnTo>
                  <a:lnTo>
                    <a:pt x="615" y="357"/>
                  </a:lnTo>
                  <a:lnTo>
                    <a:pt x="616" y="354"/>
                  </a:lnTo>
                  <a:lnTo>
                    <a:pt x="617" y="352"/>
                  </a:lnTo>
                  <a:lnTo>
                    <a:pt x="618" y="350"/>
                  </a:lnTo>
                  <a:lnTo>
                    <a:pt x="619" y="348"/>
                  </a:lnTo>
                  <a:lnTo>
                    <a:pt x="619" y="347"/>
                  </a:lnTo>
                  <a:lnTo>
                    <a:pt x="620" y="347"/>
                  </a:lnTo>
                  <a:lnTo>
                    <a:pt x="622" y="348"/>
                  </a:lnTo>
                  <a:lnTo>
                    <a:pt x="623" y="349"/>
                  </a:lnTo>
                  <a:lnTo>
                    <a:pt x="626" y="350"/>
                  </a:lnTo>
                  <a:lnTo>
                    <a:pt x="628" y="352"/>
                  </a:lnTo>
                  <a:lnTo>
                    <a:pt x="632" y="354"/>
                  </a:lnTo>
                  <a:lnTo>
                    <a:pt x="635" y="356"/>
                  </a:lnTo>
                  <a:lnTo>
                    <a:pt x="639" y="358"/>
                  </a:lnTo>
                  <a:lnTo>
                    <a:pt x="644" y="361"/>
                  </a:lnTo>
                  <a:lnTo>
                    <a:pt x="649" y="364"/>
                  </a:lnTo>
                  <a:lnTo>
                    <a:pt x="655" y="367"/>
                  </a:lnTo>
                  <a:lnTo>
                    <a:pt x="661" y="371"/>
                  </a:lnTo>
                  <a:lnTo>
                    <a:pt x="668" y="375"/>
                  </a:lnTo>
                  <a:lnTo>
                    <a:pt x="675" y="379"/>
                  </a:lnTo>
                  <a:lnTo>
                    <a:pt x="683" y="383"/>
                  </a:lnTo>
                  <a:lnTo>
                    <a:pt x="691" y="388"/>
                  </a:lnTo>
                  <a:lnTo>
                    <a:pt x="698" y="392"/>
                  </a:lnTo>
                  <a:lnTo>
                    <a:pt x="705" y="396"/>
                  </a:lnTo>
                  <a:lnTo>
                    <a:pt x="711" y="399"/>
                  </a:lnTo>
                  <a:lnTo>
                    <a:pt x="717" y="403"/>
                  </a:lnTo>
                  <a:lnTo>
                    <a:pt x="722" y="406"/>
                  </a:lnTo>
                  <a:lnTo>
                    <a:pt x="727" y="408"/>
                  </a:lnTo>
                  <a:lnTo>
                    <a:pt x="731" y="411"/>
                  </a:lnTo>
                  <a:lnTo>
                    <a:pt x="735" y="413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3" y="418"/>
                  </a:lnTo>
                  <a:lnTo>
                    <a:pt x="744" y="419"/>
                  </a:lnTo>
                  <a:lnTo>
                    <a:pt x="746" y="419"/>
                  </a:lnTo>
                  <a:lnTo>
                    <a:pt x="746" y="420"/>
                  </a:lnTo>
                  <a:lnTo>
                    <a:pt x="747" y="420"/>
                  </a:lnTo>
                  <a:lnTo>
                    <a:pt x="746" y="419"/>
                  </a:lnTo>
                  <a:lnTo>
                    <a:pt x="745" y="417"/>
                  </a:lnTo>
                  <a:lnTo>
                    <a:pt x="742" y="413"/>
                  </a:lnTo>
                  <a:lnTo>
                    <a:pt x="739" y="407"/>
                  </a:lnTo>
                  <a:lnTo>
                    <a:pt x="735" y="399"/>
                  </a:lnTo>
                  <a:lnTo>
                    <a:pt x="730" y="390"/>
                  </a:lnTo>
                  <a:lnTo>
                    <a:pt x="724" y="380"/>
                  </a:lnTo>
                  <a:lnTo>
                    <a:pt x="717" y="367"/>
                  </a:lnTo>
                  <a:lnTo>
                    <a:pt x="709" y="353"/>
                  </a:lnTo>
                  <a:lnTo>
                    <a:pt x="700" y="338"/>
                  </a:lnTo>
                  <a:lnTo>
                    <a:pt x="690" y="321"/>
                  </a:lnTo>
                  <a:lnTo>
                    <a:pt x="679" y="302"/>
                  </a:lnTo>
                  <a:lnTo>
                    <a:pt x="668" y="281"/>
                  </a:lnTo>
                  <a:lnTo>
                    <a:pt x="655" y="259"/>
                  </a:lnTo>
                  <a:lnTo>
                    <a:pt x="642" y="235"/>
                  </a:lnTo>
                  <a:lnTo>
                    <a:pt x="627" y="210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</p:grpSp>
      <p:sp>
        <p:nvSpPr>
          <p:cNvPr id="509222" name="TextBox 9"/>
          <p:cNvSpPr txBox="1"/>
          <p:nvPr/>
        </p:nvSpPr>
        <p:spPr>
          <a:xfrm>
            <a:off x="2551113" y="2151063"/>
            <a:ext cx="873125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3" name="TextBox 10"/>
          <p:cNvSpPr txBox="1"/>
          <p:nvPr/>
        </p:nvSpPr>
        <p:spPr>
          <a:xfrm>
            <a:off x="2976563" y="4176713"/>
            <a:ext cx="874712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4" name="TextBox 11"/>
          <p:cNvSpPr txBox="1"/>
          <p:nvPr/>
        </p:nvSpPr>
        <p:spPr>
          <a:xfrm>
            <a:off x="1114425" y="3509963"/>
            <a:ext cx="873125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5" name="AutoShape 12"/>
          <p:cNvSpPr/>
          <p:nvPr/>
        </p:nvSpPr>
        <p:spPr>
          <a:xfrm>
            <a:off x="5194300" y="1914525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6" name="TextBox 13"/>
          <p:cNvSpPr txBox="1"/>
          <p:nvPr/>
        </p:nvSpPr>
        <p:spPr>
          <a:xfrm>
            <a:off x="5338763" y="1822450"/>
            <a:ext cx="601662" cy="4619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7" name="TextBox 14"/>
          <p:cNvSpPr txBox="1"/>
          <p:nvPr/>
        </p:nvSpPr>
        <p:spPr>
          <a:xfrm>
            <a:off x="5868988" y="1822450"/>
            <a:ext cx="3344862" cy="461963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确保战略一致性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eyJfdGVtcGxhdGVEYXRhIjp7ImNvbnRlbnRUeXBlIjoiJGl0ZW0xX3QifSwidGFnIjoiJGl0ZW0xX3RpdGxlIn0=</bd:templateData>
          </p:ext>
        </p:extLst>
      </p:sp>
      <p:sp>
        <p:nvSpPr>
          <p:cNvPr id="509228" name="TextBox 15"/>
          <p:cNvSpPr txBox="1"/>
          <p:nvPr/>
        </p:nvSpPr>
        <p:spPr>
          <a:xfrm>
            <a:off x="5194300" y="2325688"/>
            <a:ext cx="6159500" cy="61436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质量目标需与企业整体战略紧密挂钩，例如通过支撑营收增长、降低质量成本等维度，将老板关注的“提收入、降成本”转化为可落地的质量指标（如不良率≤500PPM）。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eyJfdGVtcGxhdGVEYXRhIjp7ImNvbnRlbnRUeXBlIjoiJGl0ZW0xX2MifSwidGFnIjoiJGl0ZW0xX2MifQ==</bd:templateData>
          </p:ext>
        </p:extLst>
      </p:sp>
      <p:sp>
        <p:nvSpPr>
          <p:cNvPr id="509229" name="AutoShape 16"/>
          <p:cNvSpPr/>
          <p:nvPr/>
        </p:nvSpPr>
        <p:spPr>
          <a:xfrm>
            <a:off x="5194300" y="3205163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0" name="TextBox 17"/>
          <p:cNvSpPr txBox="1"/>
          <p:nvPr/>
        </p:nvSpPr>
        <p:spPr>
          <a:xfrm>
            <a:off x="5338763" y="3113088"/>
            <a:ext cx="601662" cy="46196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1" name="TextBox 18"/>
          <p:cNvSpPr txBox="1"/>
          <p:nvPr/>
        </p:nvSpPr>
        <p:spPr>
          <a:xfrm>
            <a:off x="5868988" y="3113088"/>
            <a:ext cx="3344862" cy="461962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满足客户与法规需求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eyJfdGVtcGxhdGVEYXRhIjp7ImNvbnRlbnRUeXBlIjoiJGl0ZW0yX3QifSwidGFnIjoiJGl0ZW0yX3RpdGxlIn0=</bd:templateData>
          </p:ext>
        </p:extLst>
      </p:sp>
      <p:sp>
        <p:nvSpPr>
          <p:cNvPr id="509232" name="TextBox 19"/>
          <p:cNvSpPr txBox="1"/>
          <p:nvPr/>
        </p:nvSpPr>
        <p:spPr>
          <a:xfrm>
            <a:off x="5194300" y="3614738"/>
            <a:ext cx="6159500" cy="61595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目标需涵盖客户核心诉求（如车内噪音≤70分贝）及强制性法规（如欧盟ECE R44/04），避免合规风险并提升市场竞争力。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eyJfdGVtcGxhdGVEYXRhIjp7ImNvbnRlbnRUeXBlIjoiJGl0ZW0yX2MifSwidGFnIjoiJGl0ZW0yX2MifQ==</bd:templateData>
          </p:ext>
        </p:extLst>
      </p:sp>
      <p:sp>
        <p:nvSpPr>
          <p:cNvPr id="509233" name="AutoShape 20"/>
          <p:cNvSpPr/>
          <p:nvPr/>
        </p:nvSpPr>
        <p:spPr>
          <a:xfrm>
            <a:off x="5194300" y="4494213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4" name="TextBox 21"/>
          <p:cNvSpPr txBox="1"/>
          <p:nvPr/>
        </p:nvSpPr>
        <p:spPr>
          <a:xfrm>
            <a:off x="5338763" y="4403725"/>
            <a:ext cx="601662" cy="4619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5" name="TextBox 22"/>
          <p:cNvSpPr txBox="1"/>
          <p:nvPr/>
        </p:nvSpPr>
        <p:spPr>
          <a:xfrm>
            <a:off x="5868988" y="4403725"/>
            <a:ext cx="3344862" cy="461963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可量化与可追踪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eyJfdGVtcGxhdGVEYXRhIjp7ImNvbnRlbnRUeXBlIjoiJGl0ZW0zX3QifSwidGFnIjoiJGl0ZW0zX3RpdGxlIn0=</bd:templateData>
          </p:ext>
        </p:extLst>
      </p:sp>
      <p:sp>
        <p:nvSpPr>
          <p:cNvPr id="509238" name="TextBox 23"/>
          <p:cNvSpPr txBox="1"/>
          <p:nvPr/>
        </p:nvSpPr>
        <p:spPr>
          <a:xfrm>
            <a:off x="5194300" y="4905375"/>
            <a:ext cx="6159500" cy="61595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采用SMART原则设定目标，例如“通过FMEA将设计风险严重性≥4的项降至等级2以下”，并配套数据采集工具（如SPC控制图）实时监控进展。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eyJfdGVtcGxhdGVEYXRhIjp7ImNvbnRlbnRUeXBlIjoiJGl0ZW0zX2MifSwidGFnIjoiJGl0ZW0zX2MifQ==</bd:templateData>
          </p:ext>
        </p:extLst>
      </p:sp>
      <p:grpSp>
        <p:nvGrpSpPr>
          <p:cNvPr id="509237" name="Group 24"/>
          <p:cNvGrpSpPr/>
          <p:nvPr/>
        </p:nvGrpSpPr>
        <p:grpSpPr>
          <a:xfrm>
            <a:off x="5195888" y="2994025"/>
            <a:ext cx="6157912" cy="1350963"/>
            <a:chOff x="5195888" y="2994025"/>
            <a:chExt cx="6157912" cy="1350963"/>
          </a:xfrm>
        </p:grpSpPr>
        <p:cxnSp>
          <p:nvCxnSpPr>
            <p:cNvPr id="25" name="Connector 25"/>
            <p:cNvCxnSpPr/>
            <p:nvPr/>
          </p:nvCxnSpPr>
          <p:spPr>
            <a:xfrm>
              <a:off x="5195888" y="2994025"/>
              <a:ext cx="615791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  <p:cxnSp>
          <p:nvCxnSpPr>
            <p:cNvPr id="26" name="Connector 26"/>
            <p:cNvCxnSpPr/>
            <p:nvPr/>
          </p:nvCxnSpPr>
          <p:spPr>
            <a:xfrm>
              <a:off x="5195888" y="4344988"/>
              <a:ext cx="615791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</p:grpSp>
      <p:sp>
        <p:nvSpPr>
          <p:cNvPr id="509240" name="TextBox 27"/>
          <p:cNvSpPr txBox="1"/>
          <p:nvPr/>
        </p:nvSpPr>
        <p:spPr>
          <a:xfrm>
            <a:off x="9967913" y="6176963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10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 mod="1">
    <p:ext uri="http://schemas.baidu.com/office/drawing/2023/templateData">
      <bd:templateData xmlns:bd="http://schemas.baidu.com/office/drawing/2023/templateData" xmlns="">eyJtZCI6IiMjIOiuvuWumui0qOmHj+ebruagh+S4juaMh+agh1xuIyMjIOehruS/neaImOeVpeS4gOiHtOaAp1xu6LSo6YeP55uu5qCH6ZyA5LiO5LyB5Lia5pW05L2T5oiY55Wl57Sn5a+G5oyC6ZKp77yM5L6L5aaC6YCa6L+H5pSv5pKR6JCl5pS25aKe6ZW/44CB6ZmN5L2O6LSo6YeP5oiQ5pys562J57u05bqm77yM5bCG6ICB5p2/5YWz5rOo55qE4oCc5o+Q5pS25YWl44CB6ZmN5oiQ5pys4oCd6L2s5YyW5Li65Y+v6JC95Zyw55qE6LSo6YeP5oyH5qCH77yI5aaC5LiN6Imv546H4omkNTAwUFBN77yJ44CCXG4jIyMg5ruh6Laz5a6i5oi35LiO5rOV6KeE6ZyA5rGCXG7nm67moIfpnIDmtrXnm5blrqLmiLfmoLjlv4Por4nmsYLvvIjlpoLovablhoXlmarpn7PiiaQ3MOWIhui0ne+8ieWPiuW8uuWItuaAp+azleinhO+8iOWmguasp+ebn0VDRSBSNDQvMDTvvInvvIzpgb/lhY3lkIjop4Tpo47pmanlubbmj5DljYfluILlnLrnq57kuonlipvjgIJcbiMjIyDlj6/ph4/ljJbkuI7lj6/ov73ouKpcbumHh+eUqFNNQVJU5Y6f5YiZ6K6+5a6a55uu5qCH77yM5L6L5aaC4oCc6YCa6L+HRk1FQeWwhuiuvuiuoemjjumZqeS4pemHjeaAp+KJpTTnmoTpobnpmY3oh7PnrYnnuqcy5Lul5LiL4oCd77yM5bm26YWN5aWX5pWw5o2u6YeH6ZuG5bel5YW377yI5aaCU1BD5o6n5Yi25Zu+77yJ5a6e5pe255uR5o6n6L+b5bGV44CCIiwidHBsaWQiOiIxMDAwMSIsInRwbE5hbWUiOiJsaXN0M18zMjEzMjA1ODM2ODA0MjhfODc1NzgyNzc5XzI4OTUwMDU4MDgyMDQyOF9wYWdlNV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893826" y="1382361"/>
            <a:ext cx="3825587" cy="382558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>
            <a:off x="1172751" y="2293579"/>
            <a:ext cx="3454708" cy="2403866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72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目录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>
            <a:off x="1335331" y="1916284"/>
            <a:ext cx="2942577" cy="997982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contents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>
            <a:off x="5641246" y="970764"/>
            <a:ext cx="5534263" cy="4590717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质量管理概述</a:t>
            </a:r>
          </a:p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质量管理原则与框架</a:t>
            </a:r>
          </a:p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质量管理体系构建</a:t>
            </a:r>
          </a:p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质量规划方法</a:t>
            </a:r>
          </a:p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质量控制技术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eyJ0YWciOiIkY2F0YSJ9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uebruW9lVxu6LSo6YeP566h55CG5qaC6L+wXG7otKjph4/nrqHnkIbljp/liJnkuI7moYbmnrZcbui0qOmHj+euoeeQhuS9k+ezu+aehOW7ulxu6LSo6YeP6KeE5YiS5pa55rOVXG7otKjph4/mjqfliLbmioDmnK8iLCJ0cGxpZCI6IjEwMDAxIiwidHBsTmFtZSI6ImNhdGFsb2d1ZV8w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Freeform 3"/>
          <p:cNvSpPr/>
          <p:nvPr/>
        </p:nvSpPr>
        <p:spPr>
          <a:xfrm>
            <a:off x="3351129" y="2887053"/>
            <a:ext cx="1703794" cy="641191"/>
          </a:xfrm>
          <a:custGeom>
            <a:avLst/>
            <a:gdLst/>
            <a:ahLst/>
            <a:cxnLst/>
            <a:rect l="l" t="t" r="r" b="b"/>
            <a:pathLst>
              <a:path w="1400" h="527">
                <a:moveTo>
                  <a:pt x="0" y="108"/>
                </a:moveTo>
                <a:lnTo>
                  <a:pt x="837" y="527"/>
                </a:lnTo>
                <a:lnTo>
                  <a:pt x="1400" y="332"/>
                </a:lnTo>
                <a:lnTo>
                  <a:pt x="281" y="0"/>
                </a:lnTo>
                <a:lnTo>
                  <a:pt x="0" y="108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Freeform 4"/>
          <p:cNvSpPr/>
          <p:nvPr/>
        </p:nvSpPr>
        <p:spPr>
          <a:xfrm>
            <a:off x="4510516" y="2949560"/>
            <a:ext cx="1992128" cy="834758"/>
          </a:xfrm>
          <a:custGeom>
            <a:avLst/>
            <a:gdLst/>
            <a:ahLst/>
            <a:cxnLst/>
            <a:rect l="l" t="t" r="r" b="b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Freeform 5"/>
          <p:cNvSpPr/>
          <p:nvPr/>
        </p:nvSpPr>
        <p:spPr>
          <a:xfrm>
            <a:off x="5613445" y="3788351"/>
            <a:ext cx="3992321" cy="1687662"/>
          </a:xfrm>
          <a:custGeom>
            <a:avLst/>
            <a:gdLst/>
            <a:ahLst/>
            <a:cxnLst/>
            <a:rect l="l" t="t" r="r" b="b"/>
            <a:pathLst>
              <a:path w="3283" h="1388">
                <a:moveTo>
                  <a:pt x="0" y="332"/>
                </a:moveTo>
                <a:lnTo>
                  <a:pt x="1065" y="869"/>
                </a:lnTo>
                <a:lnTo>
                  <a:pt x="177" y="1388"/>
                </a:lnTo>
                <a:lnTo>
                  <a:pt x="3283" y="1388"/>
                </a:lnTo>
                <a:lnTo>
                  <a:pt x="2529" y="96"/>
                </a:lnTo>
                <a:lnTo>
                  <a:pt x="1981" y="414"/>
                </a:lnTo>
                <a:lnTo>
                  <a:pt x="685" y="0"/>
                </a:lnTo>
                <a:lnTo>
                  <a:pt x="0" y="332"/>
                </a:lnTo>
              </a:path>
            </a:pathLst>
          </a:custGeom>
          <a:solidFill>
            <a:schemeClr val="accent3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cxnSp>
        <p:nvCxnSpPr>
          <p:cNvPr id="6" name="Connector 6"/>
          <p:cNvCxnSpPr/>
          <p:nvPr/>
        </p:nvCxnSpPr>
        <p:spPr>
          <a:xfrm flipH="1" flipV="1">
            <a:off x="2782527" y="2518067"/>
            <a:ext cx="788383" cy="431493"/>
          </a:xfrm>
          <a:prstGeom prst="lin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cxnSp>
        <p:nvCxnSpPr>
          <p:cNvPr id="7" name="Connector 7"/>
          <p:cNvCxnSpPr/>
          <p:nvPr/>
        </p:nvCxnSpPr>
        <p:spPr>
          <a:xfrm flipH="1">
            <a:off x="3570909" y="3528245"/>
            <a:ext cx="1586846" cy="994048"/>
          </a:xfrm>
          <a:prstGeom prst="line">
            <a:avLst/>
          </a:prstGeom>
          <a:ln w="6350">
            <a:solidFill>
              <a:schemeClr val="accent2"/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cxnSp>
        <p:nvCxnSpPr>
          <p:cNvPr id="8" name="Connector 8"/>
          <p:cNvCxnSpPr/>
          <p:nvPr/>
        </p:nvCxnSpPr>
        <p:spPr>
          <a:xfrm flipV="1">
            <a:off x="7270863" y="3207650"/>
            <a:ext cx="1080749" cy="816611"/>
          </a:xfrm>
          <a:prstGeom prst="line">
            <a:avLst/>
          </a:prstGeom>
          <a:ln w="6350">
            <a:solidFill>
              <a:schemeClr val="accent3"/>
            </a:solidFill>
            <a:prstDash val="solid"/>
          </a:ln>
        </p:spPr>
        <p:style>
          <a:lnRef idx="0">
            <a:schemeClr val="accent3"/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sp>
        <p:nvSpPr>
          <p:cNvPr id="9" name="AutoShape 9"/>
          <p:cNvSpPr/>
          <p:nvPr/>
        </p:nvSpPr>
        <p:spPr>
          <a:xfrm>
            <a:off x="2185695" y="4522293"/>
            <a:ext cx="1861067" cy="234072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>
            <a:off x="655907" y="1542168"/>
            <a:ext cx="1986891" cy="444556"/>
          </a:xfrm>
          <a:prstGeom prst="rect">
            <a:avLst/>
          </a:prstGeom>
          <a:ln/>
        </p:spPr>
        <p:txBody>
          <a:bodyPr wrap="square" lIns="95250" tIns="95250" rIns="47625" bIns="95250" rtlCol="0" anchor="t" anchorCtr="0">
            <a:normAutofit/>
          </a:bodyPr>
          <a:lstStyle/>
          <a:p>
            <a:pPr algn="r">
              <a:lnSpc>
                <a:spcPct val="80000"/>
              </a:lnSpc>
              <a:spcBef>
                <a:spcPts val="375"/>
              </a:spcBef>
            </a:pPr>
            <a:r>
              <a:rPr lang="en-US" sz="150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明确过程控制点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eyJ0YWciOiIkaXRlbTFfdGl0bGUifQ==</bd:templateData>
          </p:ext>
        </p:extLst>
      </p:sp>
      <p:sp>
        <p:nvSpPr>
          <p:cNvPr id="11" name="TextBox 11"/>
          <p:cNvSpPr txBox="1"/>
          <p:nvPr/>
        </p:nvSpPr>
        <p:spPr>
          <a:xfrm>
            <a:off x="1364238" y="3986979"/>
            <a:ext cx="1986891" cy="444556"/>
          </a:xfrm>
          <a:prstGeom prst="rect">
            <a:avLst/>
          </a:prstGeom>
          <a:ln/>
        </p:spPr>
        <p:txBody>
          <a:bodyPr wrap="square" lIns="95250" tIns="95250" rIns="47625" bIns="95250" rtlCol="0" anchor="t" anchorCtr="0">
            <a:normAutofit/>
          </a:bodyPr>
          <a:lstStyle/>
          <a:p>
            <a:pPr algn="r">
              <a:lnSpc>
                <a:spcPct val="80000"/>
              </a:lnSpc>
              <a:spcBef>
                <a:spcPts val="375"/>
              </a:spcBef>
            </a:pPr>
            <a:r>
              <a:rPr lang="en-US" sz="1500" b="1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跨部门协同机制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eyJ0YWciOiIkaXRlbTJfdGl0bGUifQ==</bd:templateData>
          </p:ext>
        </p:extLst>
      </p:sp>
      <p:sp>
        <p:nvSpPr>
          <p:cNvPr id="12" name="TextBox 12"/>
          <p:cNvSpPr txBox="1"/>
          <p:nvPr/>
        </p:nvSpPr>
        <p:spPr>
          <a:xfrm>
            <a:off x="8515585" y="1764446"/>
            <a:ext cx="1986891" cy="444556"/>
          </a:xfrm>
          <a:prstGeom prst="rect">
            <a:avLst/>
          </a:prstGeom>
          <a:ln/>
        </p:spPr>
        <p:txBody>
          <a:bodyPr wrap="square" lIns="95250" tIns="95250" rIns="47625" bIns="95250" rtlCol="0" anchor="t" anchorCtr="0">
            <a:norm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500" b="1">
                <a:solidFill>
                  <a:schemeClr val="accent3"/>
                </a:solidFill>
                <a:latin typeface="Microsoft Yahei"/>
                <a:ea typeface="Microsoft Yahei"/>
                <a:cs typeface="Microsoft Yahei"/>
              </a:rPr>
              <a:t>动态更新机制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eyJ0YWciOiIkaXRlbTNfdGl0bGUifQ==</bd:templateData>
          </p:ext>
        </p:extLst>
      </p:sp>
      <p:sp>
        <p:nvSpPr>
          <p:cNvPr id="13" name="TextBox 13"/>
          <p:cNvSpPr txBox="1"/>
          <p:nvPr/>
        </p:nvSpPr>
        <p:spPr>
          <a:xfrm>
            <a:off x="392803" y="1859118"/>
            <a:ext cx="2249996" cy="1587698"/>
          </a:xfrm>
          <a:prstGeom prst="rect">
            <a:avLst/>
          </a:prstGeom>
          <a:ln/>
        </p:spPr>
        <p:txBody>
          <a:bodyPr wrap="square" lIns="95250" tIns="95250" rIns="47625" bIns="95250" rtlCol="0" anchor="t" anchorCtr="0">
            <a:norm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例如在生产环节定义关键工序（如焊接、涂装）的验收标准，并嵌入防错工装（Poka-Yoke）降低人为失误。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sp>
        <p:nvSpPr>
          <p:cNvPr id="14" name="TextBox 14"/>
          <p:cNvSpPr txBox="1"/>
          <p:nvPr/>
        </p:nvSpPr>
        <p:spPr>
          <a:xfrm>
            <a:off x="1101134" y="4381117"/>
            <a:ext cx="2249996" cy="2068544"/>
          </a:xfrm>
          <a:prstGeom prst="rect">
            <a:avLst/>
          </a:prstGeom>
          <a:ln/>
        </p:spPr>
        <p:txBody>
          <a:bodyPr wrap="square" lIns="95250" tIns="95250" rIns="47625" bIns="95250" rtlCol="0" anchor="t" anchorCtr="0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建立“质量-生产-销售”同步会议，确保质量里程碑（如耐久性测试通过）与产品交付节点匹配，减少项目延迟风险。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15" name="TextBox 15"/>
          <p:cNvSpPr txBox="1"/>
          <p:nvPr/>
        </p:nvSpPr>
        <p:spPr>
          <a:xfrm>
            <a:off x="8480906" y="2093559"/>
            <a:ext cx="2249719" cy="1784790"/>
          </a:xfrm>
          <a:prstGeom prst="rect">
            <a:avLst/>
          </a:prstGeom>
          <a:ln/>
        </p:spPr>
        <p:txBody>
          <a:bodyPr wrap="square" lIns="95250" tIns="95250" rIns="47625" bIns="95250" rtlCol="0" anchor="t" anchorCtr="0">
            <a:norm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每季度评审客户反馈和内部审计数据，修订计划书内容（如优化供应商评估标准），适应市场变化。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eyJ0YWciOiIkaXRlbTNfYyJ9</bd:templateData>
          </p:ext>
        </p:extLst>
      </p:sp>
      <p:sp>
        <p:nvSpPr>
          <p:cNvPr id="408193" name="AutoShape 16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制定质量计划书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WItuWumui0qOmHj+iuoeWIkuS5plxuIyMjIOaYjuehrui/h+eoi+aOp+WItueCuVxu5L6L5aaC5Zyo55Sf5Lqn546v6IqC5a6a5LmJ5YWz6ZSu5bel5bqP77yI5aaC54SK5o6l44CB5raC6KOF77yJ55qE6aqM5pS25qCH5YeG77yM5bm25bWM5YWl6Ziy6ZSZ5bel6KOF77yIUG9rYS1Zb2tl77yJ6ZmN5L2O5Lq65Li65aSx6K+v44CCXG4jIyMg6Leo6YOo6Zeo5Y2P5ZCM5py65Yi2XG7lu7rnq4vigJzotKjph48t55Sf5LqnLemUgOWUruKAneWQjOatpeS8muiuru+8jOehruS/nei0qOmHj+mHjOeoi+eike+8iOWmguiAkOS5heaAp+a1i+ivlemAmui/h++8ieS4juS6p+WTgeS6pOS7mOiKgueCueWMuemFje+8jOWHj+WwkemhueebruW7tui/n+mjjumZqeOAglxuIyMjIOWKqOaAgeabtOaWsOacuuWItlxu5q+P5a2j5bqm6K+E5a6h5a6i5oi35Y+N6aaI5ZKM5YaF6YOo5a6h6K6h5pWw5o2u77yM5L+u6K6i6K6h5YiS5Lmm5YaF5a6577yI5aaC5LyY5YyW5L6b5bqU5ZWG6K+E5Lyw5qCH5YeG77yJ77yM6YCC5bqU5biC5Zy65Y+Y5YyW44CCIiwidHBsaWQiOiIxMDAwMSIsInRwbE5hbWUiOiJsaXN0M191bmkyMl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6001044" y="4663728"/>
            <a:ext cx="938104" cy="93810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AutoShape 4"/>
          <p:cNvSpPr/>
          <p:nvPr/>
        </p:nvSpPr>
        <p:spPr>
          <a:xfrm>
            <a:off x="6012656" y="3074217"/>
            <a:ext cx="938104" cy="93810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AutoShape 5"/>
          <p:cNvSpPr/>
          <p:nvPr/>
        </p:nvSpPr>
        <p:spPr>
          <a:xfrm>
            <a:off x="6012656" y="1573835"/>
            <a:ext cx="938104" cy="93810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6" name="AutoShape 6"/>
          <p:cNvSpPr/>
          <p:nvPr/>
        </p:nvSpPr>
        <p:spPr>
          <a:xfrm>
            <a:off x="582660" y="4652115"/>
            <a:ext cx="938104" cy="93810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7" name="AutoShape 7"/>
          <p:cNvSpPr/>
          <p:nvPr/>
        </p:nvSpPr>
        <p:spPr>
          <a:xfrm>
            <a:off x="582660" y="3062604"/>
            <a:ext cx="938104" cy="93810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AutoShape 8"/>
          <p:cNvSpPr/>
          <p:nvPr/>
        </p:nvSpPr>
        <p:spPr>
          <a:xfrm>
            <a:off x="582660" y="1573835"/>
            <a:ext cx="938104" cy="93810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>
            <a:off x="1520764" y="1469502"/>
            <a:ext cx="4111893" cy="137213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·### 资源优先级划分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>
            <a:off x="6939148" y="1469502"/>
            <a:ext cx="4093126" cy="137213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聚焦高价值领域：依据帕累托法则，将80%资源投入TOP20%关键质量项（如新能源电池热失控防护），优先解决高影响问题。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11" name="TextBox 11"/>
          <p:cNvSpPr txBox="1"/>
          <p:nvPr/>
        </p:nvSpPr>
        <p:spPr>
          <a:xfrm>
            <a:off x="1520764" y="2969883"/>
            <a:ext cx="4206769" cy="137213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成本效益分析：评估质量投入与预期收益（如认证溢价20%），避免过度投入低回报项目（如非关键零部件全检）。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eyJ0YWciOiIkaXRlbTNfYyJ9</bd:templateData>
          </p:ext>
        </p:extLst>
      </p:sp>
      <p:sp>
        <p:nvSpPr>
          <p:cNvPr id="12" name="TextBox 12"/>
          <p:cNvSpPr txBox="1"/>
          <p:nvPr/>
        </p:nvSpPr>
        <p:spPr>
          <a:xfrm>
            <a:off x="6939148" y="2969883"/>
            <a:ext cx="4093126" cy="137213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·### 风险预防与应对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eyJ0YWciOiIkaXRlbTRfYyJ9</bd:templateData>
          </p:ext>
        </p:extLst>
      </p:sp>
      <p:sp>
        <p:nvSpPr>
          <p:cNvPr id="13" name="TextBox 13"/>
          <p:cNvSpPr txBox="1"/>
          <p:nvPr/>
        </p:nvSpPr>
        <p:spPr>
          <a:xfrm>
            <a:off x="1520764" y="4559394"/>
            <a:ext cx="4111893" cy="137213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FMEA前置应用：在设计阶段识别潜在失效模式（如传动系统耐久性不足），制定预防措施（如加速寿命测试方案）。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eyJ0YWciOiIkaXRlbTVfYyJ9</bd:templateData>
          </p:ext>
        </p:extLst>
      </p:sp>
      <p:sp>
        <p:nvSpPr>
          <p:cNvPr id="14" name="TextBox 14"/>
          <p:cNvSpPr txBox="1"/>
          <p:nvPr/>
        </p:nvSpPr>
        <p:spPr>
          <a:xfrm>
            <a:off x="6939148" y="4559394"/>
            <a:ext cx="4093126" cy="137213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供应链风险管控：要求核心供应商通过ISO/TS 16949认证，并建立备选供应商清单，确保原材料断供时的应急响应。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eyJ0YWciOiIkaXRlbTZfYyJ9</bd:templateData>
          </p:ext>
        </p:extLst>
      </p:sp>
      <p:sp>
        <p:nvSpPr>
          <p:cNvPr id="15" name="Freeform 15"/>
          <p:cNvSpPr/>
          <p:nvPr/>
        </p:nvSpPr>
        <p:spPr>
          <a:xfrm>
            <a:off x="755767" y="1746943"/>
            <a:ext cx="591890" cy="59189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47650" y="219075"/>
                </a:moveTo>
                <a:lnTo>
                  <a:pt x="228600" y="219075"/>
                </a:lnTo>
                <a:lnTo>
                  <a:pt x="228600" y="200025"/>
                </a:lnTo>
                <a:lnTo>
                  <a:pt x="238125" y="200025"/>
                </a:lnTo>
                <a:lnTo>
                  <a:pt x="238125" y="180975"/>
                </a:lnTo>
                <a:lnTo>
                  <a:pt x="57150" y="180975"/>
                </a:lnTo>
                <a:lnTo>
                  <a:pt x="57150" y="200025"/>
                </a:lnTo>
                <a:lnTo>
                  <a:pt x="66675" y="200025"/>
                </a:lnTo>
                <a:lnTo>
                  <a:pt x="66675" y="219075"/>
                </a:lnTo>
                <a:lnTo>
                  <a:pt x="47625" y="219075"/>
                </a:lnTo>
                <a:cubicBezTo>
                  <a:pt x="42367" y="219075"/>
                  <a:pt x="38100" y="214808"/>
                  <a:pt x="38100" y="209550"/>
                </a:cubicBezTo>
                <a:lnTo>
                  <a:pt x="38100" y="114300"/>
                </a:lnTo>
                <a:cubicBezTo>
                  <a:pt x="38100" y="105089"/>
                  <a:pt x="76200" y="95250"/>
                  <a:pt x="142875" y="95250"/>
                </a:cubicBezTo>
                <a:cubicBezTo>
                  <a:pt x="146409" y="95250"/>
                  <a:pt x="149533" y="95250"/>
                  <a:pt x="152400" y="95250"/>
                </a:cubicBezTo>
                <a:cubicBezTo>
                  <a:pt x="218484" y="95250"/>
                  <a:pt x="257175" y="104870"/>
                  <a:pt x="257175" y="114300"/>
                </a:cubicBezTo>
                <a:lnTo>
                  <a:pt x="257175" y="209550"/>
                </a:lnTo>
                <a:cubicBezTo>
                  <a:pt x="257175" y="214808"/>
                  <a:pt x="252917" y="219075"/>
                  <a:pt x="247650" y="219075"/>
                </a:cubicBezTo>
                <a:close/>
                <a:moveTo>
                  <a:pt x="223838" y="123825"/>
                </a:moveTo>
                <a:cubicBezTo>
                  <a:pt x="215951" y="123825"/>
                  <a:pt x="209550" y="130226"/>
                  <a:pt x="209550" y="138113"/>
                </a:cubicBezTo>
                <a:cubicBezTo>
                  <a:pt x="209550" y="145999"/>
                  <a:pt x="215951" y="152400"/>
                  <a:pt x="223838" y="152400"/>
                </a:cubicBezTo>
                <a:cubicBezTo>
                  <a:pt x="231724" y="152400"/>
                  <a:pt x="238125" y="145999"/>
                  <a:pt x="238125" y="138113"/>
                </a:cubicBezTo>
                <a:cubicBezTo>
                  <a:pt x="238125" y="130226"/>
                  <a:pt x="231724" y="123825"/>
                  <a:pt x="223838" y="123825"/>
                </a:cubicBezTo>
                <a:close/>
                <a:moveTo>
                  <a:pt x="76200" y="38100"/>
                </a:moveTo>
                <a:cubicBezTo>
                  <a:pt x="76200" y="32833"/>
                  <a:pt x="80467" y="28575"/>
                  <a:pt x="85725" y="28575"/>
                </a:cubicBezTo>
                <a:lnTo>
                  <a:pt x="209550" y="28575"/>
                </a:lnTo>
                <a:cubicBezTo>
                  <a:pt x="214817" y="28575"/>
                  <a:pt x="219075" y="32833"/>
                  <a:pt x="219075" y="38100"/>
                </a:cubicBezTo>
                <a:lnTo>
                  <a:pt x="219075" y="85725"/>
                </a:lnTo>
                <a:lnTo>
                  <a:pt x="76200" y="85725"/>
                </a:lnTo>
                <a:lnTo>
                  <a:pt x="76200" y="38100"/>
                </a:lnTo>
                <a:close/>
                <a:moveTo>
                  <a:pt x="219075" y="276225"/>
                </a:moveTo>
                <a:cubicBezTo>
                  <a:pt x="219075" y="281483"/>
                  <a:pt x="214817" y="285750"/>
                  <a:pt x="209550" y="285750"/>
                </a:cubicBezTo>
                <a:lnTo>
                  <a:pt x="85725" y="285750"/>
                </a:lnTo>
                <a:cubicBezTo>
                  <a:pt x="80467" y="285750"/>
                  <a:pt x="76200" y="281483"/>
                  <a:pt x="76200" y="276225"/>
                </a:cubicBezTo>
                <a:lnTo>
                  <a:pt x="76200" y="190500"/>
                </a:lnTo>
                <a:lnTo>
                  <a:pt x="219075" y="190500"/>
                </a:lnTo>
                <a:lnTo>
                  <a:pt x="219075" y="276225"/>
                </a:lnTo>
                <a:close/>
                <a:moveTo>
                  <a:pt x="200025" y="200025"/>
                </a:moveTo>
                <a:lnTo>
                  <a:pt x="95250" y="200025"/>
                </a:lnTo>
                <a:lnTo>
                  <a:pt x="95250" y="209550"/>
                </a:lnTo>
                <a:lnTo>
                  <a:pt x="200025" y="209550"/>
                </a:lnTo>
                <a:lnTo>
                  <a:pt x="200025" y="200025"/>
                </a:lnTo>
                <a:close/>
                <a:moveTo>
                  <a:pt x="200025" y="219075"/>
                </a:moveTo>
                <a:lnTo>
                  <a:pt x="95250" y="219075"/>
                </a:lnTo>
                <a:lnTo>
                  <a:pt x="95250" y="228600"/>
                </a:lnTo>
                <a:lnTo>
                  <a:pt x="200025" y="228600"/>
                </a:lnTo>
                <a:lnTo>
                  <a:pt x="200025" y="219075"/>
                </a:lnTo>
                <a:close/>
                <a:moveTo>
                  <a:pt x="200025" y="238125"/>
                </a:moveTo>
                <a:lnTo>
                  <a:pt x="95250" y="238125"/>
                </a:lnTo>
                <a:lnTo>
                  <a:pt x="95250" y="247650"/>
                </a:lnTo>
                <a:lnTo>
                  <a:pt x="200025" y="247650"/>
                </a:lnTo>
                <a:lnTo>
                  <a:pt x="200025" y="238125"/>
                </a:lnTo>
                <a:close/>
                <a:moveTo>
                  <a:pt x="200025" y="257175"/>
                </a:moveTo>
                <a:lnTo>
                  <a:pt x="95250" y="257175"/>
                </a:lnTo>
                <a:lnTo>
                  <a:pt x="95250" y="266700"/>
                </a:lnTo>
                <a:lnTo>
                  <a:pt x="200025" y="266700"/>
                </a:lnTo>
                <a:lnTo>
                  <a:pt x="200025" y="257175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6" name="Freeform 16"/>
          <p:cNvSpPr/>
          <p:nvPr/>
        </p:nvSpPr>
        <p:spPr>
          <a:xfrm>
            <a:off x="6253069" y="1825861"/>
            <a:ext cx="434053" cy="43405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76200" y="57150"/>
                </a:moveTo>
                <a:lnTo>
                  <a:pt x="38100" y="19050"/>
                </a:lnTo>
                <a:lnTo>
                  <a:pt x="19050" y="19050"/>
                </a:lnTo>
                <a:lnTo>
                  <a:pt x="19050" y="38100"/>
                </a:lnTo>
                <a:lnTo>
                  <a:pt x="57150" y="76200"/>
                </a:lnTo>
                <a:close/>
                <a:moveTo>
                  <a:pt x="95250" y="0"/>
                </a:moveTo>
                <a:lnTo>
                  <a:pt x="114300" y="0"/>
                </a:lnTo>
                <a:lnTo>
                  <a:pt x="114300" y="38100"/>
                </a:lnTo>
                <a:lnTo>
                  <a:pt x="95250" y="38100"/>
                </a:lnTo>
                <a:close/>
                <a:moveTo>
                  <a:pt x="171450" y="95250"/>
                </a:moveTo>
                <a:lnTo>
                  <a:pt x="209550" y="95250"/>
                </a:lnTo>
                <a:lnTo>
                  <a:pt x="209550" y="114300"/>
                </a:lnTo>
                <a:lnTo>
                  <a:pt x="171450" y="114300"/>
                </a:lnTo>
                <a:close/>
                <a:moveTo>
                  <a:pt x="190500" y="38100"/>
                </a:moveTo>
                <a:lnTo>
                  <a:pt x="190500" y="19050"/>
                </a:lnTo>
                <a:lnTo>
                  <a:pt x="171450" y="19050"/>
                </a:lnTo>
                <a:lnTo>
                  <a:pt x="133350" y="57150"/>
                </a:lnTo>
                <a:lnTo>
                  <a:pt x="152400" y="76200"/>
                </a:lnTo>
                <a:close/>
                <a:moveTo>
                  <a:pt x="0" y="95250"/>
                </a:moveTo>
                <a:lnTo>
                  <a:pt x="38100" y="95250"/>
                </a:lnTo>
                <a:lnTo>
                  <a:pt x="38100" y="114300"/>
                </a:lnTo>
                <a:lnTo>
                  <a:pt x="0" y="114300"/>
                </a:lnTo>
                <a:close/>
                <a:moveTo>
                  <a:pt x="95250" y="171450"/>
                </a:moveTo>
                <a:lnTo>
                  <a:pt x="114300" y="171450"/>
                </a:lnTo>
                <a:lnTo>
                  <a:pt x="114300" y="209550"/>
                </a:lnTo>
                <a:lnTo>
                  <a:pt x="95250" y="209550"/>
                </a:lnTo>
                <a:close/>
                <a:moveTo>
                  <a:pt x="19050" y="171450"/>
                </a:moveTo>
                <a:lnTo>
                  <a:pt x="19050" y="190500"/>
                </a:lnTo>
                <a:lnTo>
                  <a:pt x="38100" y="190500"/>
                </a:lnTo>
                <a:lnTo>
                  <a:pt x="76200" y="152400"/>
                </a:lnTo>
                <a:lnTo>
                  <a:pt x="57150" y="133350"/>
                </a:lnTo>
                <a:close/>
                <a:moveTo>
                  <a:pt x="300638" y="262538"/>
                </a:moveTo>
                <a:lnTo>
                  <a:pt x="111290" y="73190"/>
                </a:lnTo>
                <a:cubicBezTo>
                  <a:pt x="105737" y="67637"/>
                  <a:pt x="96641" y="67637"/>
                  <a:pt x="91088" y="73190"/>
                </a:cubicBezTo>
                <a:lnTo>
                  <a:pt x="73190" y="91088"/>
                </a:lnTo>
                <a:cubicBezTo>
                  <a:pt x="67637" y="96641"/>
                  <a:pt x="67637" y="105737"/>
                  <a:pt x="73190" y="111290"/>
                </a:cubicBezTo>
                <a:lnTo>
                  <a:pt x="262538" y="300638"/>
                </a:lnTo>
                <a:cubicBezTo>
                  <a:pt x="268091" y="306191"/>
                  <a:pt x="277187" y="306191"/>
                  <a:pt x="282740" y="300638"/>
                </a:cubicBezTo>
                <a:lnTo>
                  <a:pt x="300638" y="282740"/>
                </a:lnTo>
                <a:cubicBezTo>
                  <a:pt x="306191" y="277187"/>
                  <a:pt x="306191" y="268091"/>
                  <a:pt x="300638" y="262538"/>
                </a:cubicBezTo>
                <a:close/>
                <a:moveTo>
                  <a:pt x="142875" y="161925"/>
                </a:moveTo>
                <a:lnTo>
                  <a:pt x="85725" y="104775"/>
                </a:lnTo>
                <a:lnTo>
                  <a:pt x="104775" y="85725"/>
                </a:lnTo>
                <a:lnTo>
                  <a:pt x="161925" y="142875"/>
                </a:lnTo>
                <a:lnTo>
                  <a:pt x="142875" y="161925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7" name="Freeform 17"/>
          <p:cNvSpPr/>
          <p:nvPr/>
        </p:nvSpPr>
        <p:spPr>
          <a:xfrm>
            <a:off x="6239922" y="3313095"/>
            <a:ext cx="460347" cy="460347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362" y="147228"/>
                </a:moveTo>
                <a:lnTo>
                  <a:pt x="304800" y="75419"/>
                </a:lnTo>
                <a:lnTo>
                  <a:pt x="304800" y="38100"/>
                </a:lnTo>
                <a:lnTo>
                  <a:pt x="0" y="38100"/>
                </a:lnTo>
                <a:lnTo>
                  <a:pt x="0" y="75305"/>
                </a:lnTo>
                <a:close/>
              </a:path>
              <a:path w="304800" h="304800">
                <a:moveTo>
                  <a:pt x="152438" y="189347"/>
                </a:moveTo>
                <a:lnTo>
                  <a:pt x="0" y="117348"/>
                </a:lnTo>
                <a:lnTo>
                  <a:pt x="0" y="266700"/>
                </a:lnTo>
                <a:lnTo>
                  <a:pt x="304800" y="266700"/>
                </a:lnTo>
                <a:lnTo>
                  <a:pt x="304800" y="117577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8" name="Freeform 18"/>
          <p:cNvSpPr/>
          <p:nvPr/>
        </p:nvSpPr>
        <p:spPr>
          <a:xfrm>
            <a:off x="6220187" y="4845761"/>
            <a:ext cx="499818" cy="52758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5750" y="171450"/>
                </a:moveTo>
                <a:lnTo>
                  <a:pt x="266700" y="171450"/>
                </a:lnTo>
                <a:lnTo>
                  <a:pt x="266700" y="133350"/>
                </a:lnTo>
                <a:cubicBezTo>
                  <a:pt x="266700" y="70247"/>
                  <a:pt x="215503" y="19050"/>
                  <a:pt x="152400" y="19050"/>
                </a:cubicBezTo>
                <a:cubicBezTo>
                  <a:pt x="89297" y="19050"/>
                  <a:pt x="38100" y="70247"/>
                  <a:pt x="38100" y="133350"/>
                </a:cubicBezTo>
                <a:lnTo>
                  <a:pt x="38100" y="171450"/>
                </a:lnTo>
                <a:lnTo>
                  <a:pt x="19050" y="171450"/>
                </a:lnTo>
                <a:cubicBezTo>
                  <a:pt x="8525" y="171450"/>
                  <a:pt x="0" y="179975"/>
                  <a:pt x="0" y="190500"/>
                </a:cubicBezTo>
                <a:lnTo>
                  <a:pt x="0" y="266700"/>
                </a:lnTo>
                <a:cubicBezTo>
                  <a:pt x="0" y="277225"/>
                  <a:pt x="8525" y="285750"/>
                  <a:pt x="19050" y="285750"/>
                </a:cubicBezTo>
                <a:lnTo>
                  <a:pt x="76200" y="285750"/>
                </a:lnTo>
                <a:lnTo>
                  <a:pt x="76200" y="133350"/>
                </a:lnTo>
                <a:cubicBezTo>
                  <a:pt x="76200" y="91307"/>
                  <a:pt x="110357" y="57150"/>
                  <a:pt x="152400" y="57150"/>
                </a:cubicBezTo>
                <a:cubicBezTo>
                  <a:pt x="194443" y="57150"/>
                  <a:pt x="228600" y="91307"/>
                  <a:pt x="228600" y="133350"/>
                </a:cubicBezTo>
                <a:lnTo>
                  <a:pt x="228600" y="285750"/>
                </a:lnTo>
                <a:lnTo>
                  <a:pt x="285750" y="285750"/>
                </a:lnTo>
                <a:cubicBezTo>
                  <a:pt x="296275" y="285750"/>
                  <a:pt x="304800" y="277225"/>
                  <a:pt x="304800" y="266700"/>
                </a:cubicBezTo>
                <a:lnTo>
                  <a:pt x="304800" y="190500"/>
                </a:lnTo>
                <a:cubicBezTo>
                  <a:pt x="304800" y="179975"/>
                  <a:pt x="296275" y="171450"/>
                  <a:pt x="285750" y="171450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9" name="Freeform 19"/>
          <p:cNvSpPr/>
          <p:nvPr/>
        </p:nvSpPr>
        <p:spPr>
          <a:xfrm>
            <a:off x="790393" y="3286789"/>
            <a:ext cx="522638" cy="512959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74320" y="167640"/>
                </a:moveTo>
                <a:lnTo>
                  <a:pt x="274320" y="274320"/>
                </a:lnTo>
                <a:cubicBezTo>
                  <a:pt x="274320" y="291151"/>
                  <a:pt x="260671" y="304800"/>
                  <a:pt x="243840" y="304800"/>
                </a:cubicBezTo>
                <a:cubicBezTo>
                  <a:pt x="227009" y="304800"/>
                  <a:pt x="213360" y="291151"/>
                  <a:pt x="213360" y="274320"/>
                </a:cubicBezTo>
                <a:lnTo>
                  <a:pt x="213360" y="274320"/>
                </a:lnTo>
                <a:lnTo>
                  <a:pt x="213360" y="198120"/>
                </a:lnTo>
                <a:lnTo>
                  <a:pt x="182880" y="198120"/>
                </a:lnTo>
                <a:lnTo>
                  <a:pt x="182880" y="45720"/>
                </a:lnTo>
                <a:cubicBezTo>
                  <a:pt x="182880" y="20469"/>
                  <a:pt x="203349" y="0"/>
                  <a:pt x="228600" y="0"/>
                </a:cubicBezTo>
                <a:lnTo>
                  <a:pt x="228600" y="0"/>
                </a:lnTo>
                <a:lnTo>
                  <a:pt x="274320" y="0"/>
                </a:lnTo>
                <a:lnTo>
                  <a:pt x="274320" y="167640"/>
                </a:lnTo>
                <a:close/>
              </a:path>
              <a:path w="304800" h="304800">
                <a:moveTo>
                  <a:pt x="60960" y="152400"/>
                </a:moveTo>
                <a:cubicBezTo>
                  <a:pt x="44129" y="152400"/>
                  <a:pt x="30480" y="138751"/>
                  <a:pt x="30480" y="121920"/>
                </a:cubicBezTo>
                <a:lnTo>
                  <a:pt x="30480" y="121920"/>
                </a:lnTo>
                <a:lnTo>
                  <a:pt x="30480" y="15240"/>
                </a:lnTo>
                <a:cubicBezTo>
                  <a:pt x="30480" y="6820"/>
                  <a:pt x="37300" y="0"/>
                  <a:pt x="45720" y="0"/>
                </a:cubicBezTo>
                <a:cubicBezTo>
                  <a:pt x="54140" y="0"/>
                  <a:pt x="60960" y="6820"/>
                  <a:pt x="60960" y="15240"/>
                </a:cubicBezTo>
                <a:lnTo>
                  <a:pt x="60960" y="15240"/>
                </a:lnTo>
                <a:lnTo>
                  <a:pt x="60960" y="76200"/>
                </a:lnTo>
                <a:lnTo>
                  <a:pt x="76200" y="76200"/>
                </a:lnTo>
                <a:lnTo>
                  <a:pt x="76200" y="15240"/>
                </a:lnTo>
                <a:cubicBezTo>
                  <a:pt x="76200" y="6820"/>
                  <a:pt x="83020" y="0"/>
                  <a:pt x="91440" y="0"/>
                </a:cubicBezTo>
                <a:cubicBezTo>
                  <a:pt x="99860" y="0"/>
                  <a:pt x="106680" y="6820"/>
                  <a:pt x="106680" y="15240"/>
                </a:cubicBezTo>
                <a:lnTo>
                  <a:pt x="106680" y="15240"/>
                </a:lnTo>
                <a:lnTo>
                  <a:pt x="106680" y="76200"/>
                </a:lnTo>
                <a:lnTo>
                  <a:pt x="121920" y="76200"/>
                </a:lnTo>
                <a:lnTo>
                  <a:pt x="121920" y="15240"/>
                </a:lnTo>
                <a:cubicBezTo>
                  <a:pt x="121920" y="6820"/>
                  <a:pt x="128740" y="0"/>
                  <a:pt x="137160" y="0"/>
                </a:cubicBezTo>
                <a:cubicBezTo>
                  <a:pt x="145580" y="0"/>
                  <a:pt x="152400" y="6820"/>
                  <a:pt x="152400" y="15240"/>
                </a:cubicBezTo>
                <a:lnTo>
                  <a:pt x="152400" y="15240"/>
                </a:lnTo>
                <a:lnTo>
                  <a:pt x="152400" y="121920"/>
                </a:lnTo>
                <a:cubicBezTo>
                  <a:pt x="152400" y="138751"/>
                  <a:pt x="138751" y="152400"/>
                  <a:pt x="121920" y="152400"/>
                </a:cubicBezTo>
                <a:lnTo>
                  <a:pt x="121920" y="152400"/>
                </a:lnTo>
                <a:lnTo>
                  <a:pt x="121920" y="274320"/>
                </a:lnTo>
                <a:cubicBezTo>
                  <a:pt x="121920" y="291151"/>
                  <a:pt x="108271" y="304800"/>
                  <a:pt x="91440" y="304800"/>
                </a:cubicBezTo>
                <a:cubicBezTo>
                  <a:pt x="74609" y="304800"/>
                  <a:pt x="60960" y="291151"/>
                  <a:pt x="60960" y="274320"/>
                </a:cubicBezTo>
                <a:lnTo>
                  <a:pt x="60960" y="274320"/>
                </a:lnTo>
                <a:lnTo>
                  <a:pt x="60960" y="15240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0" name="Freeform 20"/>
          <p:cNvSpPr/>
          <p:nvPr/>
        </p:nvSpPr>
        <p:spPr>
          <a:xfrm>
            <a:off x="629111" y="4747844"/>
            <a:ext cx="841799" cy="72342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47838" y="37243"/>
                </a:moveTo>
                <a:cubicBezTo>
                  <a:pt x="155724" y="37243"/>
                  <a:pt x="162125" y="43644"/>
                  <a:pt x="162125" y="51530"/>
                </a:cubicBezTo>
                <a:lnTo>
                  <a:pt x="162125" y="125349"/>
                </a:lnTo>
                <a:lnTo>
                  <a:pt x="257375" y="184880"/>
                </a:lnTo>
                <a:lnTo>
                  <a:pt x="257375" y="210483"/>
                </a:lnTo>
                <a:lnTo>
                  <a:pt x="162125" y="178337"/>
                </a:lnTo>
                <a:lnTo>
                  <a:pt x="162125" y="228343"/>
                </a:lnTo>
                <a:lnTo>
                  <a:pt x="181547" y="247669"/>
                </a:lnTo>
                <a:lnTo>
                  <a:pt x="181537" y="267519"/>
                </a:lnTo>
                <a:lnTo>
                  <a:pt x="147838" y="256318"/>
                </a:lnTo>
                <a:lnTo>
                  <a:pt x="114624" y="267557"/>
                </a:lnTo>
                <a:lnTo>
                  <a:pt x="114767" y="246707"/>
                </a:lnTo>
                <a:lnTo>
                  <a:pt x="132959" y="228943"/>
                </a:lnTo>
                <a:lnTo>
                  <a:pt x="133121" y="178346"/>
                </a:lnTo>
                <a:lnTo>
                  <a:pt x="37900" y="211074"/>
                </a:lnTo>
                <a:lnTo>
                  <a:pt x="38100" y="184880"/>
                </a:lnTo>
                <a:lnTo>
                  <a:pt x="133417" y="124749"/>
                </a:lnTo>
                <a:lnTo>
                  <a:pt x="133569" y="51521"/>
                </a:lnTo>
                <a:cubicBezTo>
                  <a:pt x="133550" y="43644"/>
                  <a:pt x="139951" y="37243"/>
                  <a:pt x="147838" y="37243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08193" name="AutoShape 21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资源分配与风险评估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i1hOa6kOWIhumFjeS4jumjjumZqeivhOS8sFxuIyMjIyDotYTmupDkvJjlhYjnuqfliJLliIZcbuiBmueEpumrmOS7t+WAvOmihuWfn++8muS+neaNruW4lee0r+aJmOazleWIme+8jOWwhjgwJei1hOa6kOaKleWFpVRPUDIwJeWFs+mUrui0qOmHj+mhue+8iOWmguaWsOiDvea6kOeUteaxoOeDreWkseaOp+mYsuaKpO+8ie+8jOS8mOWFiOino+WGs+mrmOW9seWTjemXrumimOOAglxu5oiQ5pys5pWI55uK5YiG5p6Q77ya6K+E5Lyw6LSo6YeP5oqV5YWl5LiO6aKE5pyf5pS255uK77yI5aaC6K6k6K+B5rqi5Lu3MjAl77yJ77yM6YG/5YWN6L+H5bqm5oqV5YWl5L2O5Zue5oql6aG555uu77yI5aaC6Z2e5YWz6ZSu6Zu26YOo5Lu25YWo5qOA77yJ44CCXG4jIyMjIOmjjumZqemihOmYsuS4juW6lOWvuVxuRk1FQeWJjee9ruW6lOeUqO+8muWcqOiuvuiuoemYtuauteivhuWIq+a9nOWcqOWkseaViOaooeW8j++8iOWmguS8oOWKqOezu+e7n+iAkOS5heaAp+S4jei2s++8ie+8jOWItuWumumihOmYsuaOquaWve+8iOWmguWKoOmAn+Wvv+WRvea1i+ivleaWueahiO+8ieOAglxu5L6b5bqU6ZO+6aOO6Zmp566h5o6n77ya6KaB5rGC5qC45b+D5L6b5bqU5ZWG6YCa6L+HSVNPL1RTIDE2OTQ56K6k6K+B77yM5bm25bu656uL5aSH6YCJ5L6b5bqU5ZWG5riF5Y2V77yM56Gu5L+d5Y6f5p2Q5paZ5pat5L6b5pe255qE5bqU5oCl5ZON5bqU44CCIiwidHBsaWQiOiIxMDAwMSIsInRwbE5hbWUiOiJsaXN0Tm9TdWI2XzNfbW9kIiwiZWRpdGVkIjoiZmFsc2UiLCJleHRyYVBhcmFtcyI6IntcImluZm9fdXJsXCI6XCJodHRwOi8vYmouYmNlYm9zLmNvbS92MS93ZW5rdS1haS1kb2MvMzIxMzIwNTgzNjgwNDI4L3J0Y3MvYmRqc29uLzI3YjUwN2VjNjdjY2YzOGEuanNvbj9hdXRob3JpemF0aW9uPWJjZS1hdXRoLXYxJTJGNDZkYzhjYzM0Njc0NGRhZDgwMDY1MTgyM2E5NmQ5Y2QlMkYyMDI2LTA0LTI4VDExJTNBMjIlM0ExNFolMkYtMSUyRmhvc3QlMkY0MzEwNGZmZjJjNzVmZjJmOGVhODgwMTNiZTZmMjJlNTUzM2MwNDU5MmEzZDY2NjliMDljZjM3YmVkY2MxNDY2JnJlc3BvbnNlQ29udGVudFR5cGU9YXBwbGljYXRpb24lMkZqc29uJnJlc3BvbnNlQ2FjaGVDb250cm9sPW1heC1hZ2UlM0QzODg4MDAwJnJlc3BvbnNlRXhwaXJlcz1GcmklMkMlMjAxMiUyMEp1biUyMDIwMjYlMjAxOSUzQTIyJTNBMTQlMjAlMkIwODAwXCJ9In0=</bd:templateData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802699" y="1635449"/>
            <a:ext cx="2552669" cy="2552669"/>
          </a:xfrm>
          <a:prstGeom prst="ellipse">
            <a:avLst/>
          </a:prstGeom>
          <a:gradFill>
            <a:gsLst>
              <a:gs pos="0">
                <a:schemeClr val="accent2">
                  <a:alpha val="96000"/>
                </a:schemeClr>
              </a:gs>
              <a:gs pos="100000">
                <a:schemeClr val="accent2">
                  <a:alpha val="96000"/>
                </a:schemeClr>
              </a:gs>
            </a:gsLst>
            <a:lin ang="0"/>
          </a:gra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AutoShape 4"/>
          <p:cNvSpPr/>
          <p:nvPr/>
        </p:nvSpPr>
        <p:spPr>
          <a:xfrm>
            <a:off x="143791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AutoShape 5"/>
          <p:cNvSpPr/>
          <p:nvPr/>
        </p:nvSpPr>
        <p:spPr>
          <a:xfrm>
            <a:off x="392387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6" name="AutoShape 6"/>
          <p:cNvSpPr/>
          <p:nvPr/>
        </p:nvSpPr>
        <p:spPr>
          <a:xfrm>
            <a:off x="640982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7" name="AutoShape 7"/>
          <p:cNvSpPr/>
          <p:nvPr/>
        </p:nvSpPr>
        <p:spPr>
          <a:xfrm>
            <a:off x="1138174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AutoShape 8"/>
          <p:cNvSpPr/>
          <p:nvPr/>
        </p:nvSpPr>
        <p:spPr>
          <a:xfrm>
            <a:off x="889578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AutoShape 9"/>
          <p:cNvSpPr/>
          <p:nvPr/>
        </p:nvSpPr>
        <p:spPr>
          <a:xfrm>
            <a:off x="143791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" name="AutoShape 10"/>
          <p:cNvSpPr/>
          <p:nvPr/>
        </p:nvSpPr>
        <p:spPr>
          <a:xfrm>
            <a:off x="392387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1" name="AutoShape 11"/>
          <p:cNvSpPr/>
          <p:nvPr/>
        </p:nvSpPr>
        <p:spPr>
          <a:xfrm>
            <a:off x="640982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2" name="AutoShape 12"/>
          <p:cNvSpPr/>
          <p:nvPr/>
        </p:nvSpPr>
        <p:spPr>
          <a:xfrm>
            <a:off x="1138174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3" name="AutoShape 13"/>
          <p:cNvSpPr/>
          <p:nvPr/>
        </p:nvSpPr>
        <p:spPr>
          <a:xfrm>
            <a:off x="889578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4" name="AutoShape 14"/>
          <p:cNvSpPr/>
          <p:nvPr/>
        </p:nvSpPr>
        <p:spPr>
          <a:xfrm>
            <a:off x="143791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5" name="AutoShape 15"/>
          <p:cNvSpPr/>
          <p:nvPr/>
        </p:nvSpPr>
        <p:spPr>
          <a:xfrm>
            <a:off x="392387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6" name="AutoShape 16"/>
          <p:cNvSpPr/>
          <p:nvPr/>
        </p:nvSpPr>
        <p:spPr>
          <a:xfrm>
            <a:off x="640982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7" name="AutoShape 17"/>
          <p:cNvSpPr/>
          <p:nvPr/>
        </p:nvSpPr>
        <p:spPr>
          <a:xfrm>
            <a:off x="1138174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8" name="AutoShape 18"/>
          <p:cNvSpPr/>
          <p:nvPr/>
        </p:nvSpPr>
        <p:spPr>
          <a:xfrm>
            <a:off x="889578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9" name="AutoShape 19"/>
          <p:cNvSpPr/>
          <p:nvPr/>
        </p:nvSpPr>
        <p:spPr>
          <a:xfrm>
            <a:off x="143791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0" name="AutoShape 20"/>
          <p:cNvSpPr/>
          <p:nvPr/>
        </p:nvSpPr>
        <p:spPr>
          <a:xfrm>
            <a:off x="392387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1" name="AutoShape 21"/>
          <p:cNvSpPr/>
          <p:nvPr/>
        </p:nvSpPr>
        <p:spPr>
          <a:xfrm>
            <a:off x="640982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2" name="AutoShape 22"/>
          <p:cNvSpPr/>
          <p:nvPr/>
        </p:nvSpPr>
        <p:spPr>
          <a:xfrm>
            <a:off x="1138174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3" name="AutoShape 23"/>
          <p:cNvSpPr/>
          <p:nvPr/>
        </p:nvSpPr>
        <p:spPr>
          <a:xfrm>
            <a:off x="889578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4" name="AutoShape 24"/>
          <p:cNvSpPr/>
          <p:nvPr/>
        </p:nvSpPr>
        <p:spPr>
          <a:xfrm>
            <a:off x="143791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5" name="AutoShape 25"/>
          <p:cNvSpPr/>
          <p:nvPr/>
        </p:nvSpPr>
        <p:spPr>
          <a:xfrm>
            <a:off x="392387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6" name="AutoShape 26"/>
          <p:cNvSpPr/>
          <p:nvPr/>
        </p:nvSpPr>
        <p:spPr>
          <a:xfrm>
            <a:off x="640982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7" name="AutoShape 27"/>
          <p:cNvSpPr/>
          <p:nvPr/>
        </p:nvSpPr>
        <p:spPr>
          <a:xfrm>
            <a:off x="1138174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8" name="AutoShape 28"/>
          <p:cNvSpPr/>
          <p:nvPr/>
        </p:nvSpPr>
        <p:spPr>
          <a:xfrm>
            <a:off x="889578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9" name="TextBox 29"/>
          <p:cNvSpPr txBox="1"/>
          <p:nvPr/>
        </p:nvSpPr>
        <p:spPr>
          <a:xfrm>
            <a:off x="3603195" y="2367430"/>
            <a:ext cx="7693533" cy="1088708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4275" b="1">
                <a:solidFill>
                  <a:schemeClr val="accent2">
                    <a:alpha val="100000"/>
                  </a:schemeClr>
                </a:solidFill>
                <a:latin typeface="Noto Sans SC"/>
                <a:ea typeface="Noto Sans SC"/>
                <a:cs typeface="Noto Sans SC"/>
              </a:rPr>
              <a:t>质量控制技术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eyJfdGVtcGxhdGVEYXRhIjp7ImNvbnRlbnRUeXBlIjoiJHRpdGxlIiwibGluZUNvdW50IjoiMSIsIndvcmRDb3VudCI6IjEyIn0sInRhZyI6IiR0aXRsZSJ9</bd:templateData>
          </p:ext>
        </p:extLst>
      </p:sp>
      <p:sp>
        <p:nvSpPr>
          <p:cNvPr id="30" name="Freeform 30"/>
          <p:cNvSpPr/>
          <p:nvPr/>
        </p:nvSpPr>
        <p:spPr>
          <a:xfrm>
            <a:off x="10222374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4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1" name="Freeform 31"/>
          <p:cNvSpPr/>
          <p:nvPr/>
        </p:nvSpPr>
        <p:spPr>
          <a:xfrm>
            <a:off x="10615478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67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2" name="Freeform 32"/>
          <p:cNvSpPr/>
          <p:nvPr/>
        </p:nvSpPr>
        <p:spPr>
          <a:xfrm>
            <a:off x="11008582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3" name="TextBox 33"/>
          <p:cNvSpPr txBox="1"/>
          <p:nvPr/>
        </p:nvSpPr>
        <p:spPr>
          <a:xfrm>
            <a:off x="1086928" y="2263096"/>
            <a:ext cx="1984210" cy="1297376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7275" b="1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05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eyJfdGVtcGxhdGVEYXRhIjp7ImNvbnRlbnRUeXBlIjoiJG51bWJlciIsImxpbmVDb3VudCI6IjEiLCJ3b3JkQ291bnQiOiIxIn0sInRhZyI6Im5vRWRpdCJ9</bd:templateData>
          </p:ext>
        </p:extLst>
      </p:sp>
      <p:sp>
        <p:nvSpPr>
          <p:cNvPr id="34" name="AutoShape 34"/>
          <p:cNvSpPr/>
          <p:nvPr/>
        </p:nvSpPr>
        <p:spPr>
          <a:xfrm>
            <a:off x="4761354" y="781259"/>
            <a:ext cx="542924" cy="542924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5" name="AutoShape 35"/>
          <p:cNvSpPr/>
          <p:nvPr/>
        </p:nvSpPr>
        <p:spPr>
          <a:xfrm>
            <a:off x="9121042" y="-1031272"/>
            <a:ext cx="3270643" cy="3270643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6" name="AutoShape 36"/>
          <p:cNvSpPr/>
          <p:nvPr/>
        </p:nvSpPr>
        <p:spPr>
          <a:xfrm>
            <a:off x="-2041677" y="5524798"/>
            <a:ext cx="3132732" cy="3132732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7" name="AutoShape 37"/>
          <p:cNvSpPr/>
          <p:nvPr/>
        </p:nvSpPr>
        <p:spPr>
          <a:xfrm>
            <a:off x="8934123" y="4806188"/>
            <a:ext cx="255457" cy="255457"/>
          </a:xfrm>
          <a:prstGeom prst="ellipse">
            <a:avLst/>
          </a:prstGeom>
          <a:solidFill>
            <a:schemeClr val="accent2">
              <a:alpha val="53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i0qOmHj+aOp+WItuaKgOacryIsInRwbGlkIjoiMTAwMDEiLCJ0cGxOYW1lIjoiaDJ0aXRsZV84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605821" y="1668101"/>
            <a:ext cx="3352743" cy="4033322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1017892" y="2590744"/>
            <a:ext cx="2528601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sp>
        <p:nvSpPr>
          <p:cNvPr id="5" name="TextBox 5"/>
          <p:cNvSpPr txBox="1"/>
          <p:nvPr/>
        </p:nvSpPr>
        <p:spPr>
          <a:xfrm>
            <a:off x="1033093" y="1691327"/>
            <a:ext cx="2494955" cy="88911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225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实时监控生产过程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>
            <a:off x="851974" y="2785297"/>
            <a:ext cx="2857857" cy="262197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SPC通过控制图等工具实时监测生产数据，识别异常波动，确保过程稳定性和产品一致性，减少批量性不良风险。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sp>
        <p:nvSpPr>
          <p:cNvPr id="7" name="AutoShape 7"/>
          <p:cNvSpPr/>
          <p:nvPr/>
        </p:nvSpPr>
        <p:spPr>
          <a:xfrm>
            <a:off x="4194447" y="1668101"/>
            <a:ext cx="3352743" cy="4033322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cxnSp>
        <p:nvCxnSpPr>
          <p:cNvPr id="8" name="Connector 8"/>
          <p:cNvCxnSpPr/>
          <p:nvPr/>
        </p:nvCxnSpPr>
        <p:spPr>
          <a:xfrm>
            <a:off x="4606518" y="2590744"/>
            <a:ext cx="2528601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sp>
        <p:nvSpPr>
          <p:cNvPr id="9" name="TextBox 9"/>
          <p:cNvSpPr txBox="1"/>
          <p:nvPr/>
        </p:nvSpPr>
        <p:spPr>
          <a:xfrm>
            <a:off x="4621719" y="1691327"/>
            <a:ext cx="2494955" cy="88911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225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降低质量成本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eyJ0YWciOiIkaXRlbTJfdGl0bGUifQ==</bd:templateData>
          </p:ext>
        </p:extLst>
      </p:sp>
      <p:sp>
        <p:nvSpPr>
          <p:cNvPr id="10" name="TextBox 10"/>
          <p:cNvSpPr txBox="1"/>
          <p:nvPr/>
        </p:nvSpPr>
        <p:spPr>
          <a:xfrm>
            <a:off x="4440600" y="2785297"/>
            <a:ext cx="2857857" cy="262197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通过预防性控制减少返工和废品率，优化资源利用率，直接提升企业经济效益。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11" name="AutoShape 11"/>
          <p:cNvSpPr/>
          <p:nvPr/>
        </p:nvSpPr>
        <p:spPr>
          <a:xfrm>
            <a:off x="7783073" y="1668101"/>
            <a:ext cx="3352743" cy="4033322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cxnSp>
        <p:nvCxnSpPr>
          <p:cNvPr id="12" name="Connector 12"/>
          <p:cNvCxnSpPr/>
          <p:nvPr/>
        </p:nvCxnSpPr>
        <p:spPr>
          <a:xfrm>
            <a:off x="8195144" y="2590744"/>
            <a:ext cx="2528601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sp>
        <p:nvSpPr>
          <p:cNvPr id="13" name="TextBox 13"/>
          <p:cNvSpPr txBox="1"/>
          <p:nvPr/>
        </p:nvSpPr>
        <p:spPr>
          <a:xfrm>
            <a:off x="8210345" y="1691327"/>
            <a:ext cx="2494955" cy="88911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225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跨行业适用性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>
            <a:off x="8029226" y="2785297"/>
            <a:ext cx="2857857" cy="262197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从制造业（如汽车零部件）到服务业（如医疗设备），SPC均可通过定制化控制图（如Xbar-R图、p图）适配不同场景需求。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eyJ0YWciOiIkaXRlbTNfYyJ9</bd:templateData>
          </p:ext>
        </p:extLst>
      </p:sp>
      <p:sp>
        <p:nvSpPr>
          <p:cNvPr id="408193" name="AutoShape 15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统计过程控制（SPC）应用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e7n+iuoei/h+eoi+aOp+WItu+8iFNQQ++8ieW6lOeUqFxuIyMjIOWunuaXtuebkeaOp+eUn+S6p+i/h+eoi1xuU1BD6YCa6L+H5o6n5Yi25Zu+562J5bel5YW35a6e5pe255uR5rWL55Sf5Lqn5pWw5o2u77yM6K+G5Yir5byC5bi45rOi5Yqo77yM56Gu5L+d6L+H56iL56iz5a6a5oCn5ZKM5Lqn5ZOB5LiA6Ie05oCn77yM5YeP5bCR5om56YeP5oCn5LiN6Imv6aOO6Zmp44CCXG4jIyMg6ZmN5L2O6LSo6YeP5oiQ5pysXG7pgJrov4fpooTpmLLmgKfmjqfliLblh4/lsJHov5Tlt6Xlkozlup/lk4HnjofvvIzkvJjljJbotYTmupDliKnnlKjnjofvvIznm7TmjqXmj5DljYfkvIHkuJrnu4/mtY7mlYjnm4rjgIJcbiMjIyDot6jooYzkuJrpgILnlKjmgKdcbuS7juWItumAoOS4mu+8iOWmguaxvei9pumbtumDqOS7tu+8ieWIsOacjeWKoeS4mu+8iOWmguWMu+eWl+iuvuWkh++8ie+8jFNQQ+Wdh+WPr+mAmui/h+WumuWItuWMluaOp+WItuWbvu+8iOWmglhiYXItUuWbvuOAgXDlm77vvInpgILphY3kuI3lkIzlnLrmma/pnIDmsYLjgIIiLCJ0cGxpZCI6IjEwMDAxIiwidHBsTmFtZSI6Imxpc3QzXzBfbW9kIiwiZWRpdGVkIjoiZmFsc2UiLCJleHRyYVBhcmFtcyI6IntcImluZm9fdXJsXCI6XCJodHRwOi8vYmouYmNlYm9zLmNvbS92MS93ZW5rdS1haS1kb2MvMzIxMzIwNTgzNjgwNDI4L3J0Y3MvYmRqc29uLzI3YjUwN2VjNjdjY2YzOGEuanNvbj9hdXRob3JpemF0aW9uPWJjZS1hdXRoLXYxJTJGNDZkYzhjYzM0Njc0NGRhZDgwMDY1MTgyM2E5NmQ5Y2QlMkYyMDI2LTA0LTI4VDExJTNBMjIlM0ExNFolMkYtMSUyRmhvc3QlMkY0MzEwNGZmZjJjNzVmZjJmOGVhODgwMTNiZTZmMjJlNTUzM2MwNDU5MmEzZDY2NjliMDljZjM3YmVkY2MxNDY2JnJlc3BvbnNlQ29udGVudFR5cGU9YXBwbGljYXRpb24lMkZqc29uJnJlc3BvbnNlQ2FjaGVDb250cm9sPW1heC1hZ2UlM0QzODg4MDAwJnJlc3BvbnNlRXhwaXJlcz1GcmklMkMlMjAxMiUyMEp1biUyMDIwMjYlMjAxOSUzQTIyJTNBMTQlMjAlMkIwODAwXCJ9In0=</bd:templateData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5796515" y="1379550"/>
            <a:ext cx="1769231" cy="2315822"/>
          </a:xfrm>
          <a:prstGeom prst="diamond">
            <a:avLst/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AutoShape 4"/>
          <p:cNvSpPr/>
          <p:nvPr/>
        </p:nvSpPr>
        <p:spPr>
          <a:xfrm>
            <a:off x="5796515" y="3666604"/>
            <a:ext cx="1769231" cy="2315822"/>
          </a:xfrm>
          <a:prstGeom prst="diamond">
            <a:avLst/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AutoShape 5"/>
          <p:cNvSpPr/>
          <p:nvPr/>
        </p:nvSpPr>
        <p:spPr>
          <a:xfrm>
            <a:off x="8198641" y="2573421"/>
            <a:ext cx="1711695" cy="2243902"/>
          </a:xfrm>
          <a:prstGeom prst="diamond">
            <a:avLst/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6" name="Freeform 6"/>
          <p:cNvSpPr/>
          <p:nvPr/>
        </p:nvSpPr>
        <p:spPr>
          <a:xfrm>
            <a:off x="6407643" y="2182232"/>
            <a:ext cx="546975" cy="54697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7" name="Freeform 7"/>
          <p:cNvSpPr/>
          <p:nvPr/>
        </p:nvSpPr>
        <p:spPr>
          <a:xfrm>
            <a:off x="6365101" y="4486909"/>
            <a:ext cx="632060" cy="63206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74320" y="243840"/>
                </a:moveTo>
                <a:lnTo>
                  <a:pt x="304800" y="243840"/>
                </a:lnTo>
                <a:lnTo>
                  <a:pt x="304800" y="259080"/>
                </a:lnTo>
                <a:cubicBezTo>
                  <a:pt x="304800" y="267500"/>
                  <a:pt x="297980" y="274320"/>
                  <a:pt x="289560" y="274320"/>
                </a:cubicBezTo>
                <a:lnTo>
                  <a:pt x="289560" y="274320"/>
                </a:lnTo>
                <a:lnTo>
                  <a:pt x="15240" y="274320"/>
                </a:lnTo>
                <a:cubicBezTo>
                  <a:pt x="6820" y="274320"/>
                  <a:pt x="0" y="267500"/>
                  <a:pt x="0" y="259080"/>
                </a:cubicBezTo>
                <a:lnTo>
                  <a:pt x="0" y="259080"/>
                </a:lnTo>
                <a:lnTo>
                  <a:pt x="0" y="243840"/>
                </a:lnTo>
                <a:lnTo>
                  <a:pt x="30480" y="243840"/>
                </a:lnTo>
                <a:lnTo>
                  <a:pt x="30480" y="60960"/>
                </a:lnTo>
                <a:cubicBezTo>
                  <a:pt x="30480" y="44196"/>
                  <a:pt x="44196" y="30480"/>
                  <a:pt x="60960" y="30480"/>
                </a:cubicBezTo>
                <a:lnTo>
                  <a:pt x="243840" y="30480"/>
                </a:lnTo>
                <a:cubicBezTo>
                  <a:pt x="260671" y="30480"/>
                  <a:pt x="274320" y="44129"/>
                  <a:pt x="274320" y="60960"/>
                </a:cubicBezTo>
                <a:lnTo>
                  <a:pt x="274320" y="60960"/>
                </a:lnTo>
                <a:lnTo>
                  <a:pt x="274320" y="243840"/>
                </a:lnTo>
                <a:close/>
                <a:moveTo>
                  <a:pt x="60960" y="60960"/>
                </a:moveTo>
                <a:lnTo>
                  <a:pt x="60960" y="198120"/>
                </a:lnTo>
                <a:lnTo>
                  <a:pt x="243840" y="198120"/>
                </a:lnTo>
                <a:lnTo>
                  <a:pt x="243840" y="60960"/>
                </a:lnTo>
                <a:lnTo>
                  <a:pt x="60960" y="60960"/>
                </a:lnTo>
                <a:close/>
                <a:moveTo>
                  <a:pt x="121920" y="228600"/>
                </a:moveTo>
                <a:lnTo>
                  <a:pt x="121920" y="243840"/>
                </a:lnTo>
                <a:lnTo>
                  <a:pt x="182880" y="243840"/>
                </a:lnTo>
                <a:lnTo>
                  <a:pt x="182880" y="228600"/>
                </a:lnTo>
                <a:lnTo>
                  <a:pt x="121920" y="2286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Freeform 8"/>
          <p:cNvSpPr/>
          <p:nvPr/>
        </p:nvSpPr>
        <p:spPr>
          <a:xfrm>
            <a:off x="8701722" y="3395345"/>
            <a:ext cx="571285" cy="57128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21920" y="28651"/>
                </a:moveTo>
                <a:lnTo>
                  <a:pt x="121920" y="0"/>
                </a:lnTo>
                <a:lnTo>
                  <a:pt x="152400" y="0"/>
                </a:lnTo>
                <a:lnTo>
                  <a:pt x="152400" y="243840"/>
                </a:lnTo>
                <a:lnTo>
                  <a:pt x="304800" y="243840"/>
                </a:lnTo>
                <a:lnTo>
                  <a:pt x="243840" y="304800"/>
                </a:lnTo>
                <a:lnTo>
                  <a:pt x="30480" y="304800"/>
                </a:lnTo>
                <a:lnTo>
                  <a:pt x="0" y="243840"/>
                </a:lnTo>
                <a:lnTo>
                  <a:pt x="121920" y="243840"/>
                </a:lnTo>
                <a:lnTo>
                  <a:pt x="121920" y="213360"/>
                </a:lnTo>
                <a:lnTo>
                  <a:pt x="0" y="213360"/>
                </a:lnTo>
                <a:lnTo>
                  <a:pt x="0" y="209398"/>
                </a:lnTo>
                <a:cubicBezTo>
                  <a:pt x="56940" y="163544"/>
                  <a:pt x="99498" y="101956"/>
                  <a:pt x="121234" y="31242"/>
                </a:cubicBezTo>
                <a:lnTo>
                  <a:pt x="121920" y="28651"/>
                </a:lnTo>
                <a:close/>
                <a:moveTo>
                  <a:pt x="304343" y="213360"/>
                </a:moveTo>
                <a:lnTo>
                  <a:pt x="152400" y="213360"/>
                </a:lnTo>
                <a:lnTo>
                  <a:pt x="152400" y="207874"/>
                </a:lnTo>
                <a:cubicBezTo>
                  <a:pt x="171650" y="179451"/>
                  <a:pt x="183137" y="144409"/>
                  <a:pt x="183137" y="106680"/>
                </a:cubicBezTo>
                <a:cubicBezTo>
                  <a:pt x="183137" y="68951"/>
                  <a:pt x="171660" y="33909"/>
                  <a:pt x="151990" y="4848"/>
                </a:cubicBezTo>
                <a:lnTo>
                  <a:pt x="152400" y="5486"/>
                </a:lnTo>
                <a:lnTo>
                  <a:pt x="152400" y="2438"/>
                </a:lnTo>
                <a:cubicBezTo>
                  <a:pt x="237877" y="37719"/>
                  <a:pt x="298180" y="117796"/>
                  <a:pt x="304305" y="212646"/>
                </a:cubicBezTo>
                <a:lnTo>
                  <a:pt x="304343" y="2133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AutoShape 9"/>
          <p:cNvSpPr/>
          <p:nvPr/>
        </p:nvSpPr>
        <p:spPr>
          <a:xfrm>
            <a:off x="861960" y="1621383"/>
            <a:ext cx="158658" cy="15865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>
            <a:off x="1020618" y="1468455"/>
            <a:ext cx="2359908" cy="442378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725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分层抽样策略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eyJ0YWciOiIkaXRlbTFfdGl0bGUifQ==</bd:templateData>
          </p:ext>
        </p:extLst>
      </p:sp>
      <p:sp>
        <p:nvSpPr>
          <p:cNvPr id="11" name="TextBox 11"/>
          <p:cNvSpPr txBox="1"/>
          <p:nvPr/>
        </p:nvSpPr>
        <p:spPr>
          <a:xfrm>
            <a:off x="1020618" y="1939132"/>
            <a:ext cx="4443931" cy="668829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根据产品风险等级（如关键特性）制定差异化的抽样方案，如AQL（可接受质量水平）标准应用。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sp>
        <p:nvSpPr>
          <p:cNvPr id="12" name="TextBox 12"/>
          <p:cNvSpPr txBox="1"/>
          <p:nvPr/>
        </p:nvSpPr>
        <p:spPr>
          <a:xfrm>
            <a:off x="1020618" y="2938801"/>
            <a:ext cx="2359908" cy="442378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725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自动化检测集成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eyJ0YWciOiIkaXRlbTJfdGl0bGUifQ==</bd:templateData>
          </p:ext>
        </p:extLst>
      </p:sp>
      <p:sp>
        <p:nvSpPr>
          <p:cNvPr id="13" name="TextBox 13"/>
          <p:cNvSpPr txBox="1"/>
          <p:nvPr/>
        </p:nvSpPr>
        <p:spPr>
          <a:xfrm>
            <a:off x="1020618" y="3409478"/>
            <a:ext cx="4443931" cy="668829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引入视觉检测系统或传感器技术，提升高精度测量效率，减少人为误差。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14" name="TextBox 14"/>
          <p:cNvSpPr txBox="1"/>
          <p:nvPr/>
        </p:nvSpPr>
        <p:spPr>
          <a:xfrm>
            <a:off x="1020618" y="4428654"/>
            <a:ext cx="2359908" cy="442378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725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流程标准化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eyJ0YWciOiIkaXRlbTNfdGl0bGUifQ==</bd:templateData>
          </p:ext>
        </p:extLst>
      </p:sp>
      <p:sp>
        <p:nvSpPr>
          <p:cNvPr id="15" name="TextBox 15"/>
          <p:cNvSpPr txBox="1"/>
          <p:nvPr/>
        </p:nvSpPr>
        <p:spPr>
          <a:xfrm>
            <a:off x="1020618" y="4899332"/>
            <a:ext cx="4443931" cy="668829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编制检验作业指导书（WI），明确测试方法、工具校准频率及判定标准，确保结果可追溯。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eyJ0YWciOiIkaXRlbTNfYyJ9</bd:templateData>
          </p:ext>
        </p:extLst>
      </p:sp>
      <p:sp>
        <p:nvSpPr>
          <p:cNvPr id="16" name="AutoShape 16"/>
          <p:cNvSpPr/>
          <p:nvPr/>
        </p:nvSpPr>
        <p:spPr>
          <a:xfrm>
            <a:off x="861960" y="3091730"/>
            <a:ext cx="158658" cy="15865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7" name="AutoShape 17"/>
          <p:cNvSpPr/>
          <p:nvPr/>
        </p:nvSpPr>
        <p:spPr>
          <a:xfrm>
            <a:off x="861960" y="4579812"/>
            <a:ext cx="158658" cy="15865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08193" name="AutoShape 18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检验与测试流程设计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ajgOmqjOS4jua1i+ivlea1geeoi+iuvuiuoVxuIyMjIOWIhuWxguaKveagt+etlueVpVxu5qC55o2u5Lqn5ZOB6aOO6Zmp562J57qn77yI5aaC5YWz6ZSu54m55oCn77yJ5Yi25a6a5beu5byC5YyW55qE5oq95qC35pa55qGI77yM5aaCQVFM77yI5Y+v5o6l5Y+X6LSo6YeP5rC05bmz77yJ5qCH5YeG5bqU55So44CCXG4jIyMg6Ieq5Yqo5YyW5qOA5rWL6ZuG5oiQXG7lvJXlhaXop4bop4nmo4DmtYvns7vnu5/miJbkvKDmhJ/lmajmioDmnK/vvIzmj5DljYfpq5jnsr7luqbmtYvph4/mlYjnjofvvIzlh4/lsJHkurrkuLror6/lt67jgIJcbiMjIyDmtYHnqIvmoIflh4bljJZcbue8luWItuajgOmqjOS9nOS4muaMh+WvvOS5pu+8iFdJ77yJ77yM5piO56Gu5rWL6K+V5pa55rOV44CB5bel5YW35qCh5YeG6aKR546H5Y+K5Yik5a6a5qCH5YeG77yM56Gu5L+d57uT5p6c5Y+v6L+95rqv44CCIiwidHBsaWQiOiIxMDAwMSIsInRwbE5hbWUiOiJsaXN0M18xM19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>
            <a:off x="964340" y="1935504"/>
            <a:ext cx="2852876" cy="106838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数据采集方法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eyJ0YWciOiIkaXRlbTFfdGl0bGUifQ==</bd:templateData>
          </p:ext>
        </p:extLst>
      </p:sp>
      <p:sp>
        <p:nvSpPr>
          <p:cNvPr id="4" name="TextBox 4"/>
          <p:cNvSpPr txBox="1"/>
          <p:nvPr/>
        </p:nvSpPr>
        <p:spPr>
          <a:xfrm>
            <a:off x="964340" y="2878540"/>
            <a:ext cx="2852876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结构化数据模板：设计统一表单记录关键参数（如尺寸、硬度），确保数据完整性和可比性。</a:t>
            </a:r>
          </a:p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实时数据系统：通过MES（制造执行系统）或SCADA系统自动采集生产数据，避免人工录入偏差。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>
            <a:off x="4347299" y="1935504"/>
            <a:ext cx="2852876" cy="106838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分析工具应用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eyJ0YWciOiIkaXRlbTJfdGl0bGUifQ==</bd:templateData>
          </p:ext>
        </p:extLst>
      </p:sp>
      <p:sp>
        <p:nvSpPr>
          <p:cNvPr id="6" name="TextBox 6"/>
          <p:cNvSpPr txBox="1"/>
          <p:nvPr/>
        </p:nvSpPr>
        <p:spPr>
          <a:xfrm>
            <a:off x="4347299" y="2878540"/>
            <a:ext cx="2915634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基础统计工具：利用直方图、柏拉图分析缺陷分布，定位主要问题（如80/20法则）。</a:t>
            </a:r>
          </a:p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高级分析技术：结合Minitab等软件进行回归分析或假设检验，挖掘潜在工艺改进点。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>
            <a:off x="7933459" y="1935504"/>
            <a:ext cx="2852876" cy="106838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结果可视化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>
            <a:off x="7933459" y="2878540"/>
            <a:ext cx="2928186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动态看板展示：通过Power BI或Tableau实时更新质量趋势，辅助管理层快速决策。</a:t>
            </a:r>
          </a:p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根因分析报告：采用5Why或鱼骨图工具，将数据结论转化为 actionable改进措施。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eyJ0YWciOiIkaXRlbTNfYyJ9</bd:templateData>
          </p:ext>
        </p:extLst>
      </p:sp>
      <p:sp>
        <p:nvSpPr>
          <p:cNvPr id="408193" name="AutoShape 9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数据收集与分析工具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aVsOaNruaUtumbhuS4juWIhuaekOW3peWFt1xuIyMjIOaVsOaNrumHh+mbhuaWueazlVxuLSDnu5PmnoTljJbmlbDmja7mqKHmnb/vvJrorr7orqHnu5/kuIDooajljZXorrDlvZXlhbPplK7lj4LmlbDvvIjlpoLlsLrlr7jjgIHnoazluqbvvInvvIznoa7kv53mlbDmja7lrozmlbTmgKflkozlj6/mr5TmgKfjgIJcbi0g5a6e5pe25pWw5o2u57O757uf77ya6YCa6L+HTUVT77yI5Yi26YCg5omn6KGM57O757uf77yJ5oiWU0NBREHns7vnu5/oh6rliqjph4fpm4bnlJ/kuqfmlbDmja7vvIzpgb/lhY3kurrlt6XlvZXlhaXlgY/lt67jgIJcbiMjIyDliIbmnpDlt6XlhbflupTnlKhcbi0g5Z+656GA57uf6K6h5bel5YW377ya5Yip55So55u05pa55Zu+44CB5p+P5ouJ5Zu+5YiG5p6Q57y66Zm35YiG5biD77yM5a6a5L2N5Li76KaB6Zeu6aKY77yI5aaCODAvMjDms5XliJnvvInjgIJcbi0g6auY57qn5YiG5p6Q5oqA5pyv77ya57uT5ZCITWluaXRhYuetiei9r+S7tui/m+ihjOWbnuW9kuWIhuaekOaIluWBh+iuvuajgOmqjO+8jOaMluaOmOa9nOWcqOW3peiJuuaUuei/m+eCueOAglxuIyMjIOe7k+aenOWPr+inhuWMllxuLSDliqjmgIHnnIvmnb/lsZXnpLrvvJrpgJrov4dQb3dlciBCSeaIllRhYmxlYXXlrp7ml7bmm7TmlrDotKjph4/otovlir/vvIzovoXliqnnrqHnkIblsYLlv6vpgJ/lhrPnrZbjgIJcbi0g5qC55Zug5YiG5p6Q5oql5ZGK77ya6YeH55SoNVdoeeaIlumxvOmqqOWbvuW3peWFt++8jOWwhuaVsOaNrue7k+iuuui9rOWMluS4uiBhY3Rpb25hYmxl5pS56L+b5o6q5pa944CCIiwidHBsaWQiOiIxMDAwMSIsInRwbE5hbWUiOiJsaXN0M182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>
            <a:off x="671082" y="2141002"/>
            <a:ext cx="8270863" cy="1887093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690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06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>
            <a:off x="766071" y="3406483"/>
            <a:ext cx="6833941" cy="163306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925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质量改进工具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i0qOmHj+aUuei/m+W3peWFtyIsInRwbGlkIjoiMTAwMDEiLCJ0cGxOYW1lIjoiaDJ0aXRsZV8y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5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17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PDCA循环（计划-执行-检查-行动）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grpSp>
        <p:nvGrpSpPr>
          <p:cNvPr id="509218" name="Group 5"/>
          <p:cNvGrpSpPr/>
          <p:nvPr/>
        </p:nvGrpSpPr>
        <p:grpSpPr>
          <a:xfrm>
            <a:off x="957263" y="1879568"/>
            <a:ext cx="3462337" cy="3690937"/>
            <a:chOff x="957263" y="1879568"/>
            <a:chExt cx="3462337" cy="3690937"/>
          </a:xfrm>
        </p:grpSpPr>
        <p:sp>
          <p:nvSpPr>
            <p:cNvPr id="509219" name="Freeform 6"/>
            <p:cNvSpPr/>
            <p:nvPr/>
          </p:nvSpPr>
          <p:spPr>
            <a:xfrm>
              <a:off x="1357884" y="1879568"/>
              <a:ext cx="2964561" cy="1456182"/>
            </a:xfrm>
            <a:custGeom>
              <a:avLst/>
              <a:gdLst/>
              <a:ahLst/>
              <a:cxnLst/>
              <a:rect l="l" t="t" r="r" b="b"/>
              <a:pathLst>
                <a:path w="1750" h="860">
                  <a:moveTo>
                    <a:pt x="1630" y="650"/>
                  </a:moveTo>
                  <a:lnTo>
                    <a:pt x="1615" y="675"/>
                  </a:lnTo>
                  <a:lnTo>
                    <a:pt x="1602" y="699"/>
                  </a:lnTo>
                  <a:lnTo>
                    <a:pt x="1589" y="721"/>
                  </a:lnTo>
                  <a:lnTo>
                    <a:pt x="1578" y="741"/>
                  </a:lnTo>
                  <a:lnTo>
                    <a:pt x="1567" y="760"/>
                  </a:lnTo>
                  <a:lnTo>
                    <a:pt x="1557" y="777"/>
                  </a:lnTo>
                  <a:lnTo>
                    <a:pt x="1549" y="793"/>
                  </a:lnTo>
                  <a:lnTo>
                    <a:pt x="1541" y="807"/>
                  </a:lnTo>
                  <a:lnTo>
                    <a:pt x="1534" y="819"/>
                  </a:lnTo>
                  <a:lnTo>
                    <a:pt x="1528" y="830"/>
                  </a:lnTo>
                  <a:lnTo>
                    <a:pt x="1523" y="839"/>
                  </a:lnTo>
                  <a:lnTo>
                    <a:pt x="1518" y="846"/>
                  </a:lnTo>
                  <a:lnTo>
                    <a:pt x="1515" y="852"/>
                  </a:lnTo>
                  <a:lnTo>
                    <a:pt x="1513" y="856"/>
                  </a:lnTo>
                  <a:lnTo>
                    <a:pt x="1511" y="858"/>
                  </a:lnTo>
                  <a:lnTo>
                    <a:pt x="1511" y="859"/>
                  </a:lnTo>
                  <a:lnTo>
                    <a:pt x="1510" y="859"/>
                  </a:lnTo>
                  <a:lnTo>
                    <a:pt x="1507" y="859"/>
                  </a:lnTo>
                  <a:lnTo>
                    <a:pt x="1502" y="859"/>
                  </a:lnTo>
                  <a:lnTo>
                    <a:pt x="1496" y="859"/>
                  </a:lnTo>
                  <a:lnTo>
                    <a:pt x="1487" y="859"/>
                  </a:lnTo>
                  <a:lnTo>
                    <a:pt x="1477" y="859"/>
                  </a:lnTo>
                  <a:lnTo>
                    <a:pt x="1464" y="859"/>
                  </a:lnTo>
                  <a:lnTo>
                    <a:pt x="1450" y="859"/>
                  </a:lnTo>
                  <a:lnTo>
                    <a:pt x="1434" y="859"/>
                  </a:lnTo>
                  <a:lnTo>
                    <a:pt x="1416" y="859"/>
                  </a:lnTo>
                  <a:lnTo>
                    <a:pt x="1396" y="859"/>
                  </a:lnTo>
                  <a:lnTo>
                    <a:pt x="1374" y="859"/>
                  </a:lnTo>
                  <a:lnTo>
                    <a:pt x="1351" y="859"/>
                  </a:lnTo>
                  <a:lnTo>
                    <a:pt x="1325" y="859"/>
                  </a:lnTo>
                  <a:lnTo>
                    <a:pt x="1298" y="859"/>
                  </a:lnTo>
                  <a:lnTo>
                    <a:pt x="1268" y="859"/>
                  </a:lnTo>
                  <a:lnTo>
                    <a:pt x="1239" y="859"/>
                  </a:lnTo>
                  <a:lnTo>
                    <a:pt x="1211" y="859"/>
                  </a:lnTo>
                  <a:lnTo>
                    <a:pt x="1186" y="859"/>
                  </a:lnTo>
                  <a:lnTo>
                    <a:pt x="1162" y="859"/>
                  </a:lnTo>
                  <a:lnTo>
                    <a:pt x="1140" y="859"/>
                  </a:lnTo>
                  <a:lnTo>
                    <a:pt x="1120" y="859"/>
                  </a:lnTo>
                  <a:lnTo>
                    <a:pt x="1102" y="859"/>
                  </a:lnTo>
                  <a:lnTo>
                    <a:pt x="1086" y="859"/>
                  </a:lnTo>
                  <a:lnTo>
                    <a:pt x="1072" y="859"/>
                  </a:lnTo>
                  <a:lnTo>
                    <a:pt x="1060" y="859"/>
                  </a:lnTo>
                  <a:lnTo>
                    <a:pt x="1049" y="859"/>
                  </a:lnTo>
                  <a:lnTo>
                    <a:pt x="1041" y="859"/>
                  </a:lnTo>
                  <a:lnTo>
                    <a:pt x="1034" y="859"/>
                  </a:lnTo>
                  <a:lnTo>
                    <a:pt x="1029" y="859"/>
                  </a:lnTo>
                  <a:lnTo>
                    <a:pt x="1026" y="859"/>
                  </a:lnTo>
                  <a:lnTo>
                    <a:pt x="1025" y="859"/>
                  </a:lnTo>
                  <a:lnTo>
                    <a:pt x="1026" y="859"/>
                  </a:lnTo>
                  <a:lnTo>
                    <a:pt x="1028" y="858"/>
                  </a:lnTo>
                  <a:lnTo>
                    <a:pt x="1029" y="857"/>
                  </a:lnTo>
                  <a:lnTo>
                    <a:pt x="1032" y="856"/>
                  </a:lnTo>
                  <a:lnTo>
                    <a:pt x="1034" y="854"/>
                  </a:lnTo>
                  <a:lnTo>
                    <a:pt x="1038" y="852"/>
                  </a:lnTo>
                  <a:lnTo>
                    <a:pt x="1042" y="850"/>
                  </a:lnTo>
                  <a:lnTo>
                    <a:pt x="1046" y="847"/>
                  </a:lnTo>
                  <a:lnTo>
                    <a:pt x="1051" y="845"/>
                  </a:lnTo>
                  <a:lnTo>
                    <a:pt x="1056" y="842"/>
                  </a:lnTo>
                  <a:lnTo>
                    <a:pt x="1062" y="838"/>
                  </a:lnTo>
                  <a:lnTo>
                    <a:pt x="1068" y="835"/>
                  </a:lnTo>
                  <a:lnTo>
                    <a:pt x="1075" y="831"/>
                  </a:lnTo>
                  <a:lnTo>
                    <a:pt x="1082" y="827"/>
                  </a:lnTo>
                  <a:lnTo>
                    <a:pt x="1090" y="822"/>
                  </a:lnTo>
                  <a:lnTo>
                    <a:pt x="1098" y="818"/>
                  </a:lnTo>
                  <a:lnTo>
                    <a:pt x="1105" y="813"/>
                  </a:lnTo>
                  <a:lnTo>
                    <a:pt x="1112" y="809"/>
                  </a:lnTo>
                  <a:lnTo>
                    <a:pt x="1118" y="806"/>
                  </a:lnTo>
                  <a:lnTo>
                    <a:pt x="1124" y="802"/>
                  </a:lnTo>
                  <a:lnTo>
                    <a:pt x="1129" y="799"/>
                  </a:lnTo>
                  <a:lnTo>
                    <a:pt x="1134" y="797"/>
                  </a:lnTo>
                  <a:lnTo>
                    <a:pt x="1138" y="794"/>
                  </a:lnTo>
                  <a:lnTo>
                    <a:pt x="1142" y="792"/>
                  </a:lnTo>
                  <a:lnTo>
                    <a:pt x="1145" y="790"/>
                  </a:lnTo>
                  <a:lnTo>
                    <a:pt x="1148" y="788"/>
                  </a:lnTo>
                  <a:lnTo>
                    <a:pt x="1150" y="787"/>
                  </a:lnTo>
                  <a:lnTo>
                    <a:pt x="1152" y="786"/>
                  </a:lnTo>
                  <a:lnTo>
                    <a:pt x="1153" y="785"/>
                  </a:lnTo>
                  <a:lnTo>
                    <a:pt x="1154" y="785"/>
                  </a:lnTo>
                  <a:lnTo>
                    <a:pt x="1153" y="784"/>
                  </a:lnTo>
                  <a:lnTo>
                    <a:pt x="1153" y="783"/>
                  </a:lnTo>
                  <a:lnTo>
                    <a:pt x="1151" y="781"/>
                  </a:lnTo>
                  <a:lnTo>
                    <a:pt x="1150" y="779"/>
                  </a:lnTo>
                  <a:lnTo>
                    <a:pt x="1148" y="776"/>
                  </a:lnTo>
                  <a:lnTo>
                    <a:pt x="1146" y="773"/>
                  </a:lnTo>
                  <a:lnTo>
                    <a:pt x="1143" y="769"/>
                  </a:lnTo>
                  <a:lnTo>
                    <a:pt x="1140" y="765"/>
                  </a:lnTo>
                  <a:lnTo>
                    <a:pt x="1137" y="761"/>
                  </a:lnTo>
                  <a:lnTo>
                    <a:pt x="1133" y="756"/>
                  </a:lnTo>
                  <a:lnTo>
                    <a:pt x="1129" y="750"/>
                  </a:lnTo>
                  <a:lnTo>
                    <a:pt x="1124" y="744"/>
                  </a:lnTo>
                  <a:lnTo>
                    <a:pt x="1120" y="738"/>
                  </a:lnTo>
                  <a:lnTo>
                    <a:pt x="1115" y="731"/>
                  </a:lnTo>
                  <a:lnTo>
                    <a:pt x="1109" y="723"/>
                  </a:lnTo>
                  <a:lnTo>
                    <a:pt x="1103" y="716"/>
                  </a:lnTo>
                  <a:lnTo>
                    <a:pt x="1097" y="708"/>
                  </a:lnTo>
                  <a:lnTo>
                    <a:pt x="1091" y="700"/>
                  </a:lnTo>
                  <a:lnTo>
                    <a:pt x="1084" y="693"/>
                  </a:lnTo>
                  <a:lnTo>
                    <a:pt x="1077" y="686"/>
                  </a:lnTo>
                  <a:lnTo>
                    <a:pt x="1069" y="679"/>
                  </a:lnTo>
                  <a:lnTo>
                    <a:pt x="1061" y="672"/>
                  </a:lnTo>
                  <a:lnTo>
                    <a:pt x="1053" y="665"/>
                  </a:lnTo>
                  <a:lnTo>
                    <a:pt x="1044" y="658"/>
                  </a:lnTo>
                  <a:lnTo>
                    <a:pt x="1035" y="651"/>
                  </a:lnTo>
                  <a:lnTo>
                    <a:pt x="1025" y="644"/>
                  </a:lnTo>
                  <a:lnTo>
                    <a:pt x="1016" y="638"/>
                  </a:lnTo>
                  <a:lnTo>
                    <a:pt x="1005" y="631"/>
                  </a:lnTo>
                  <a:lnTo>
                    <a:pt x="995" y="625"/>
                  </a:lnTo>
                  <a:lnTo>
                    <a:pt x="984" y="619"/>
                  </a:lnTo>
                  <a:lnTo>
                    <a:pt x="973" y="613"/>
                  </a:lnTo>
                  <a:lnTo>
                    <a:pt x="961" y="607"/>
                  </a:lnTo>
                  <a:lnTo>
                    <a:pt x="950" y="601"/>
                  </a:lnTo>
                  <a:lnTo>
                    <a:pt x="938" y="596"/>
                  </a:lnTo>
                  <a:lnTo>
                    <a:pt x="926" y="591"/>
                  </a:lnTo>
                  <a:lnTo>
                    <a:pt x="913" y="587"/>
                  </a:lnTo>
                  <a:lnTo>
                    <a:pt x="901" y="583"/>
                  </a:lnTo>
                  <a:lnTo>
                    <a:pt x="888" y="580"/>
                  </a:lnTo>
                  <a:lnTo>
                    <a:pt x="876" y="577"/>
                  </a:lnTo>
                  <a:lnTo>
                    <a:pt x="863" y="574"/>
                  </a:lnTo>
                  <a:lnTo>
                    <a:pt x="849" y="572"/>
                  </a:lnTo>
                  <a:lnTo>
                    <a:pt x="836" y="570"/>
                  </a:lnTo>
                  <a:lnTo>
                    <a:pt x="823" y="568"/>
                  </a:lnTo>
                  <a:lnTo>
                    <a:pt x="809" y="567"/>
                  </a:lnTo>
                  <a:lnTo>
                    <a:pt x="795" y="567"/>
                  </a:lnTo>
                  <a:lnTo>
                    <a:pt x="781" y="566"/>
                  </a:lnTo>
                  <a:lnTo>
                    <a:pt x="767" y="567"/>
                  </a:lnTo>
                  <a:lnTo>
                    <a:pt x="753" y="567"/>
                  </a:lnTo>
                  <a:lnTo>
                    <a:pt x="739" y="568"/>
                  </a:lnTo>
                  <a:lnTo>
                    <a:pt x="726" y="569"/>
                  </a:lnTo>
                  <a:lnTo>
                    <a:pt x="713" y="570"/>
                  </a:lnTo>
                  <a:lnTo>
                    <a:pt x="700" y="572"/>
                  </a:lnTo>
                  <a:lnTo>
                    <a:pt x="687" y="574"/>
                  </a:lnTo>
                  <a:lnTo>
                    <a:pt x="675" y="577"/>
                  </a:lnTo>
                  <a:lnTo>
                    <a:pt x="664" y="579"/>
                  </a:lnTo>
                  <a:lnTo>
                    <a:pt x="652" y="583"/>
                  </a:lnTo>
                  <a:lnTo>
                    <a:pt x="641" y="586"/>
                  </a:lnTo>
                  <a:lnTo>
                    <a:pt x="630" y="590"/>
                  </a:lnTo>
                  <a:lnTo>
                    <a:pt x="620" y="593"/>
                  </a:lnTo>
                  <a:lnTo>
                    <a:pt x="609" y="598"/>
                  </a:lnTo>
                  <a:lnTo>
                    <a:pt x="600" y="602"/>
                  </a:lnTo>
                  <a:lnTo>
                    <a:pt x="590" y="607"/>
                  </a:lnTo>
                  <a:lnTo>
                    <a:pt x="581" y="613"/>
                  </a:lnTo>
                  <a:lnTo>
                    <a:pt x="572" y="618"/>
                  </a:lnTo>
                  <a:lnTo>
                    <a:pt x="564" y="623"/>
                  </a:lnTo>
                  <a:lnTo>
                    <a:pt x="556" y="627"/>
                  </a:lnTo>
                  <a:lnTo>
                    <a:pt x="549" y="631"/>
                  </a:lnTo>
                  <a:lnTo>
                    <a:pt x="543" y="635"/>
                  </a:lnTo>
                  <a:lnTo>
                    <a:pt x="537" y="639"/>
                  </a:lnTo>
                  <a:lnTo>
                    <a:pt x="532" y="642"/>
                  </a:lnTo>
                  <a:lnTo>
                    <a:pt x="527" y="645"/>
                  </a:lnTo>
                  <a:lnTo>
                    <a:pt x="523" y="647"/>
                  </a:lnTo>
                  <a:lnTo>
                    <a:pt x="519" y="650"/>
                  </a:lnTo>
                  <a:lnTo>
                    <a:pt x="516" y="651"/>
                  </a:lnTo>
                  <a:lnTo>
                    <a:pt x="513" y="653"/>
                  </a:lnTo>
                  <a:lnTo>
                    <a:pt x="511" y="654"/>
                  </a:lnTo>
                  <a:lnTo>
                    <a:pt x="510" y="655"/>
                  </a:lnTo>
                  <a:lnTo>
                    <a:pt x="509" y="655"/>
                  </a:lnTo>
                  <a:lnTo>
                    <a:pt x="509" y="656"/>
                  </a:lnTo>
                  <a:lnTo>
                    <a:pt x="508" y="655"/>
                  </a:lnTo>
                  <a:lnTo>
                    <a:pt x="507" y="653"/>
                  </a:lnTo>
                  <a:lnTo>
                    <a:pt x="506" y="651"/>
                  </a:lnTo>
                  <a:lnTo>
                    <a:pt x="504" y="647"/>
                  </a:lnTo>
                  <a:lnTo>
                    <a:pt x="501" y="642"/>
                  </a:lnTo>
                  <a:lnTo>
                    <a:pt x="497" y="636"/>
                  </a:lnTo>
                  <a:lnTo>
                    <a:pt x="493" y="629"/>
                  </a:lnTo>
                  <a:lnTo>
                    <a:pt x="488" y="620"/>
                  </a:lnTo>
                  <a:lnTo>
                    <a:pt x="483" y="611"/>
                  </a:lnTo>
                  <a:lnTo>
                    <a:pt x="477" y="601"/>
                  </a:lnTo>
                  <a:lnTo>
                    <a:pt x="470" y="589"/>
                  </a:lnTo>
                  <a:lnTo>
                    <a:pt x="463" y="576"/>
                  </a:lnTo>
                  <a:lnTo>
                    <a:pt x="455" y="563"/>
                  </a:lnTo>
                  <a:lnTo>
                    <a:pt x="446" y="548"/>
                  </a:lnTo>
                  <a:lnTo>
                    <a:pt x="437" y="532"/>
                  </a:lnTo>
                  <a:lnTo>
                    <a:pt x="427" y="515"/>
                  </a:lnTo>
                  <a:lnTo>
                    <a:pt x="417" y="498"/>
                  </a:lnTo>
                  <a:lnTo>
                    <a:pt x="408" y="482"/>
                  </a:lnTo>
                  <a:lnTo>
                    <a:pt x="399" y="467"/>
                  </a:lnTo>
                  <a:lnTo>
                    <a:pt x="391" y="453"/>
                  </a:lnTo>
                  <a:lnTo>
                    <a:pt x="384" y="440"/>
                  </a:lnTo>
                  <a:lnTo>
                    <a:pt x="377" y="429"/>
                  </a:lnTo>
                  <a:lnTo>
                    <a:pt x="371" y="418"/>
                  </a:lnTo>
                  <a:lnTo>
                    <a:pt x="365" y="409"/>
                  </a:lnTo>
                  <a:lnTo>
                    <a:pt x="361" y="401"/>
                  </a:lnTo>
                  <a:lnTo>
                    <a:pt x="356" y="393"/>
                  </a:lnTo>
                  <a:lnTo>
                    <a:pt x="353" y="387"/>
                  </a:lnTo>
                  <a:lnTo>
                    <a:pt x="350" y="382"/>
                  </a:lnTo>
                  <a:lnTo>
                    <a:pt x="348" y="379"/>
                  </a:lnTo>
                  <a:lnTo>
                    <a:pt x="346" y="376"/>
                  </a:lnTo>
                  <a:lnTo>
                    <a:pt x="345" y="374"/>
                  </a:lnTo>
                  <a:lnTo>
                    <a:pt x="344" y="374"/>
                  </a:lnTo>
                  <a:lnTo>
                    <a:pt x="342" y="374"/>
                  </a:lnTo>
                  <a:lnTo>
                    <a:pt x="339" y="374"/>
                  </a:lnTo>
                  <a:lnTo>
                    <a:pt x="334" y="374"/>
                  </a:lnTo>
                  <a:lnTo>
                    <a:pt x="328" y="374"/>
                  </a:lnTo>
                  <a:lnTo>
                    <a:pt x="321" y="374"/>
                  </a:lnTo>
                  <a:lnTo>
                    <a:pt x="312" y="374"/>
                  </a:lnTo>
                  <a:lnTo>
                    <a:pt x="302" y="374"/>
                  </a:lnTo>
                  <a:lnTo>
                    <a:pt x="290" y="374"/>
                  </a:lnTo>
                  <a:lnTo>
                    <a:pt x="278" y="374"/>
                  </a:lnTo>
                  <a:lnTo>
                    <a:pt x="263" y="374"/>
                  </a:lnTo>
                  <a:lnTo>
                    <a:pt x="248" y="374"/>
                  </a:lnTo>
                  <a:lnTo>
                    <a:pt x="231" y="374"/>
                  </a:lnTo>
                  <a:lnTo>
                    <a:pt x="213" y="374"/>
                  </a:lnTo>
                  <a:lnTo>
                    <a:pt x="193" y="374"/>
                  </a:lnTo>
                  <a:lnTo>
                    <a:pt x="172" y="374"/>
                  </a:lnTo>
                  <a:lnTo>
                    <a:pt x="152" y="374"/>
                  </a:lnTo>
                  <a:lnTo>
                    <a:pt x="132" y="374"/>
                  </a:lnTo>
                  <a:lnTo>
                    <a:pt x="114" y="374"/>
                  </a:lnTo>
                  <a:lnTo>
                    <a:pt x="97" y="374"/>
                  </a:lnTo>
                  <a:lnTo>
                    <a:pt x="81" y="374"/>
                  </a:lnTo>
                  <a:lnTo>
                    <a:pt x="67" y="374"/>
                  </a:lnTo>
                  <a:lnTo>
                    <a:pt x="54" y="374"/>
                  </a:lnTo>
                  <a:lnTo>
                    <a:pt x="43" y="374"/>
                  </a:lnTo>
                  <a:lnTo>
                    <a:pt x="33" y="374"/>
                  </a:lnTo>
                  <a:lnTo>
                    <a:pt x="24" y="374"/>
                  </a:lnTo>
                  <a:lnTo>
                    <a:pt x="17" y="374"/>
                  </a:lnTo>
                  <a:lnTo>
                    <a:pt x="11" y="374"/>
                  </a:lnTo>
                  <a:lnTo>
                    <a:pt x="6" y="374"/>
                  </a:lnTo>
                  <a:lnTo>
                    <a:pt x="3" y="374"/>
                  </a:lnTo>
                  <a:lnTo>
                    <a:pt x="1" y="374"/>
                  </a:lnTo>
                  <a:lnTo>
                    <a:pt x="0" y="374"/>
                  </a:lnTo>
                  <a:lnTo>
                    <a:pt x="0" y="373"/>
                  </a:lnTo>
                  <a:lnTo>
                    <a:pt x="1" y="372"/>
                  </a:lnTo>
                  <a:lnTo>
                    <a:pt x="2" y="371"/>
                  </a:lnTo>
                  <a:lnTo>
                    <a:pt x="4" y="369"/>
                  </a:lnTo>
                  <a:lnTo>
                    <a:pt x="6" y="367"/>
                  </a:lnTo>
                  <a:lnTo>
                    <a:pt x="9" y="364"/>
                  </a:lnTo>
                  <a:lnTo>
                    <a:pt x="12" y="360"/>
                  </a:lnTo>
                  <a:lnTo>
                    <a:pt x="15" y="356"/>
                  </a:lnTo>
                  <a:lnTo>
                    <a:pt x="19" y="351"/>
                  </a:lnTo>
                  <a:lnTo>
                    <a:pt x="24" y="346"/>
                  </a:lnTo>
                  <a:lnTo>
                    <a:pt x="29" y="340"/>
                  </a:lnTo>
                  <a:lnTo>
                    <a:pt x="34" y="333"/>
                  </a:lnTo>
                  <a:lnTo>
                    <a:pt x="40" y="326"/>
                  </a:lnTo>
                  <a:lnTo>
                    <a:pt x="47" y="319"/>
                  </a:lnTo>
                  <a:lnTo>
                    <a:pt x="54" y="311"/>
                  </a:lnTo>
                  <a:lnTo>
                    <a:pt x="61" y="302"/>
                  </a:lnTo>
                  <a:lnTo>
                    <a:pt x="69" y="293"/>
                  </a:lnTo>
                  <a:lnTo>
                    <a:pt x="78" y="284"/>
                  </a:lnTo>
                  <a:lnTo>
                    <a:pt x="87" y="275"/>
                  </a:lnTo>
                  <a:lnTo>
                    <a:pt x="97" y="265"/>
                  </a:lnTo>
                  <a:lnTo>
                    <a:pt x="108" y="256"/>
                  </a:lnTo>
                  <a:lnTo>
                    <a:pt x="119" y="246"/>
                  </a:lnTo>
                  <a:lnTo>
                    <a:pt x="131" y="236"/>
                  </a:lnTo>
                  <a:lnTo>
                    <a:pt x="144" y="226"/>
                  </a:lnTo>
                  <a:lnTo>
                    <a:pt x="157" y="216"/>
                  </a:lnTo>
                  <a:lnTo>
                    <a:pt x="171" y="206"/>
                  </a:lnTo>
                  <a:lnTo>
                    <a:pt x="186" y="195"/>
                  </a:lnTo>
                  <a:lnTo>
                    <a:pt x="201" y="184"/>
                  </a:lnTo>
                  <a:lnTo>
                    <a:pt x="217" y="174"/>
                  </a:lnTo>
                  <a:lnTo>
                    <a:pt x="234" y="163"/>
                  </a:lnTo>
                  <a:lnTo>
                    <a:pt x="251" y="152"/>
                  </a:lnTo>
                  <a:lnTo>
                    <a:pt x="269" y="141"/>
                  </a:lnTo>
                  <a:lnTo>
                    <a:pt x="287" y="130"/>
                  </a:lnTo>
                  <a:lnTo>
                    <a:pt x="306" y="119"/>
                  </a:lnTo>
                  <a:lnTo>
                    <a:pt x="325" y="109"/>
                  </a:lnTo>
                  <a:lnTo>
                    <a:pt x="345" y="99"/>
                  </a:lnTo>
                  <a:lnTo>
                    <a:pt x="365" y="90"/>
                  </a:lnTo>
                  <a:lnTo>
                    <a:pt x="385" y="81"/>
                  </a:lnTo>
                  <a:lnTo>
                    <a:pt x="405" y="72"/>
                  </a:lnTo>
                  <a:lnTo>
                    <a:pt x="426" y="64"/>
                  </a:lnTo>
                  <a:lnTo>
                    <a:pt x="447" y="57"/>
                  </a:lnTo>
                  <a:lnTo>
                    <a:pt x="469" y="49"/>
                  </a:lnTo>
                  <a:lnTo>
                    <a:pt x="491" y="43"/>
                  </a:lnTo>
                  <a:lnTo>
                    <a:pt x="513" y="36"/>
                  </a:lnTo>
                  <a:lnTo>
                    <a:pt x="536" y="30"/>
                  </a:lnTo>
                  <a:lnTo>
                    <a:pt x="558" y="25"/>
                  </a:lnTo>
                  <a:lnTo>
                    <a:pt x="582" y="20"/>
                  </a:lnTo>
                  <a:lnTo>
                    <a:pt x="605" y="15"/>
                  </a:lnTo>
                  <a:lnTo>
                    <a:pt x="629" y="11"/>
                  </a:lnTo>
                  <a:lnTo>
                    <a:pt x="653" y="8"/>
                  </a:lnTo>
                  <a:lnTo>
                    <a:pt x="677" y="5"/>
                  </a:lnTo>
                  <a:lnTo>
                    <a:pt x="701" y="3"/>
                  </a:lnTo>
                  <a:lnTo>
                    <a:pt x="725" y="1"/>
                  </a:lnTo>
                  <a:lnTo>
                    <a:pt x="749" y="0"/>
                  </a:lnTo>
                  <a:lnTo>
                    <a:pt x="773" y="0"/>
                  </a:lnTo>
                  <a:lnTo>
                    <a:pt x="798" y="1"/>
                  </a:lnTo>
                  <a:lnTo>
                    <a:pt x="822" y="2"/>
                  </a:lnTo>
                  <a:lnTo>
                    <a:pt x="847" y="3"/>
                  </a:lnTo>
                  <a:lnTo>
                    <a:pt x="871" y="6"/>
                  </a:lnTo>
                  <a:lnTo>
                    <a:pt x="896" y="9"/>
                  </a:lnTo>
                  <a:lnTo>
                    <a:pt x="921" y="12"/>
                  </a:lnTo>
                  <a:lnTo>
                    <a:pt x="945" y="17"/>
                  </a:lnTo>
                  <a:lnTo>
                    <a:pt x="970" y="21"/>
                  </a:lnTo>
                  <a:lnTo>
                    <a:pt x="995" y="27"/>
                  </a:lnTo>
                  <a:lnTo>
                    <a:pt x="1020" y="33"/>
                  </a:lnTo>
                  <a:lnTo>
                    <a:pt x="1044" y="40"/>
                  </a:lnTo>
                  <a:lnTo>
                    <a:pt x="1068" y="47"/>
                  </a:lnTo>
                  <a:lnTo>
                    <a:pt x="1092" y="54"/>
                  </a:lnTo>
                  <a:lnTo>
                    <a:pt x="1115" y="62"/>
                  </a:lnTo>
                  <a:lnTo>
                    <a:pt x="1138" y="71"/>
                  </a:lnTo>
                  <a:lnTo>
                    <a:pt x="1160" y="79"/>
                  </a:lnTo>
                  <a:lnTo>
                    <a:pt x="1182" y="89"/>
                  </a:lnTo>
                  <a:lnTo>
                    <a:pt x="1204" y="98"/>
                  </a:lnTo>
                  <a:lnTo>
                    <a:pt x="1225" y="109"/>
                  </a:lnTo>
                  <a:lnTo>
                    <a:pt x="1246" y="119"/>
                  </a:lnTo>
                  <a:lnTo>
                    <a:pt x="1266" y="131"/>
                  </a:lnTo>
                  <a:lnTo>
                    <a:pt x="1286" y="142"/>
                  </a:lnTo>
                  <a:lnTo>
                    <a:pt x="1305" y="154"/>
                  </a:lnTo>
                  <a:lnTo>
                    <a:pt x="1324" y="167"/>
                  </a:lnTo>
                  <a:lnTo>
                    <a:pt x="1343" y="180"/>
                  </a:lnTo>
                  <a:lnTo>
                    <a:pt x="1361" y="193"/>
                  </a:lnTo>
                  <a:lnTo>
                    <a:pt x="1379" y="206"/>
                  </a:lnTo>
                  <a:lnTo>
                    <a:pt x="1396" y="220"/>
                  </a:lnTo>
                  <a:lnTo>
                    <a:pt x="1413" y="233"/>
                  </a:lnTo>
                  <a:lnTo>
                    <a:pt x="1429" y="246"/>
                  </a:lnTo>
                  <a:lnTo>
                    <a:pt x="1444" y="260"/>
                  </a:lnTo>
                  <a:lnTo>
                    <a:pt x="1459" y="273"/>
                  </a:lnTo>
                  <a:lnTo>
                    <a:pt x="1473" y="286"/>
                  </a:lnTo>
                  <a:lnTo>
                    <a:pt x="1487" y="300"/>
                  </a:lnTo>
                  <a:lnTo>
                    <a:pt x="1500" y="313"/>
                  </a:lnTo>
                  <a:lnTo>
                    <a:pt x="1512" y="327"/>
                  </a:lnTo>
                  <a:lnTo>
                    <a:pt x="1524" y="341"/>
                  </a:lnTo>
                  <a:lnTo>
                    <a:pt x="1536" y="354"/>
                  </a:lnTo>
                  <a:lnTo>
                    <a:pt x="1547" y="368"/>
                  </a:lnTo>
                  <a:lnTo>
                    <a:pt x="1557" y="381"/>
                  </a:lnTo>
                  <a:lnTo>
                    <a:pt x="1566" y="395"/>
                  </a:lnTo>
                  <a:lnTo>
                    <a:pt x="1576" y="408"/>
                  </a:lnTo>
                  <a:lnTo>
                    <a:pt x="1584" y="421"/>
                  </a:lnTo>
                  <a:lnTo>
                    <a:pt x="1592" y="432"/>
                  </a:lnTo>
                  <a:lnTo>
                    <a:pt x="1599" y="443"/>
                  </a:lnTo>
                  <a:lnTo>
                    <a:pt x="1606" y="453"/>
                  </a:lnTo>
                  <a:lnTo>
                    <a:pt x="1612" y="462"/>
                  </a:lnTo>
                  <a:lnTo>
                    <a:pt x="1618" y="470"/>
                  </a:lnTo>
                  <a:lnTo>
                    <a:pt x="1623" y="477"/>
                  </a:lnTo>
                  <a:lnTo>
                    <a:pt x="1627" y="484"/>
                  </a:lnTo>
                  <a:lnTo>
                    <a:pt x="1631" y="489"/>
                  </a:lnTo>
                  <a:lnTo>
                    <a:pt x="1634" y="494"/>
                  </a:lnTo>
                  <a:lnTo>
                    <a:pt x="1637" y="498"/>
                  </a:lnTo>
                  <a:lnTo>
                    <a:pt x="1639" y="501"/>
                  </a:lnTo>
                  <a:lnTo>
                    <a:pt x="1640" y="503"/>
                  </a:lnTo>
                  <a:lnTo>
                    <a:pt x="1641" y="504"/>
                  </a:lnTo>
                  <a:lnTo>
                    <a:pt x="1642" y="505"/>
                  </a:lnTo>
                  <a:lnTo>
                    <a:pt x="1642" y="504"/>
                  </a:lnTo>
                  <a:lnTo>
                    <a:pt x="1643" y="504"/>
                  </a:lnTo>
                  <a:lnTo>
                    <a:pt x="1645" y="503"/>
                  </a:lnTo>
                  <a:lnTo>
                    <a:pt x="1647" y="502"/>
                  </a:lnTo>
                  <a:lnTo>
                    <a:pt x="1649" y="500"/>
                  </a:lnTo>
                  <a:lnTo>
                    <a:pt x="1652" y="499"/>
                  </a:lnTo>
                  <a:lnTo>
                    <a:pt x="1655" y="497"/>
                  </a:lnTo>
                  <a:lnTo>
                    <a:pt x="1658" y="495"/>
                  </a:lnTo>
                  <a:lnTo>
                    <a:pt x="1662" y="492"/>
                  </a:lnTo>
                  <a:lnTo>
                    <a:pt x="1667" y="490"/>
                  </a:lnTo>
                  <a:lnTo>
                    <a:pt x="1672" y="487"/>
                  </a:lnTo>
                  <a:lnTo>
                    <a:pt x="1677" y="483"/>
                  </a:lnTo>
                  <a:lnTo>
                    <a:pt x="1683" y="480"/>
                  </a:lnTo>
                  <a:lnTo>
                    <a:pt x="1689" y="476"/>
                  </a:lnTo>
                  <a:lnTo>
                    <a:pt x="1695" y="473"/>
                  </a:lnTo>
                  <a:lnTo>
                    <a:pt x="1702" y="469"/>
                  </a:lnTo>
                  <a:lnTo>
                    <a:pt x="1708" y="465"/>
                  </a:lnTo>
                  <a:lnTo>
                    <a:pt x="1713" y="462"/>
                  </a:lnTo>
                  <a:lnTo>
                    <a:pt x="1719" y="458"/>
                  </a:lnTo>
                  <a:lnTo>
                    <a:pt x="1723" y="455"/>
                  </a:lnTo>
                  <a:lnTo>
                    <a:pt x="1728" y="453"/>
                  </a:lnTo>
                  <a:lnTo>
                    <a:pt x="1732" y="450"/>
                  </a:lnTo>
                  <a:lnTo>
                    <a:pt x="1735" y="448"/>
                  </a:lnTo>
                  <a:lnTo>
                    <a:pt x="1738" y="446"/>
                  </a:lnTo>
                  <a:lnTo>
                    <a:pt x="1741" y="445"/>
                  </a:lnTo>
                  <a:lnTo>
                    <a:pt x="1744" y="443"/>
                  </a:lnTo>
                  <a:lnTo>
                    <a:pt x="1745" y="442"/>
                  </a:lnTo>
                  <a:lnTo>
                    <a:pt x="1747" y="441"/>
                  </a:lnTo>
                  <a:lnTo>
                    <a:pt x="1748" y="441"/>
                  </a:lnTo>
                  <a:lnTo>
                    <a:pt x="1749" y="440"/>
                  </a:lnTo>
                  <a:lnTo>
                    <a:pt x="1748" y="441"/>
                  </a:lnTo>
                  <a:lnTo>
                    <a:pt x="1747" y="443"/>
                  </a:lnTo>
                  <a:lnTo>
                    <a:pt x="1745" y="448"/>
                  </a:lnTo>
                  <a:lnTo>
                    <a:pt x="1741" y="453"/>
                  </a:lnTo>
                  <a:lnTo>
                    <a:pt x="1737" y="461"/>
                  </a:lnTo>
                  <a:lnTo>
                    <a:pt x="1732" y="470"/>
                  </a:lnTo>
                  <a:lnTo>
                    <a:pt x="1726" y="480"/>
                  </a:lnTo>
                  <a:lnTo>
                    <a:pt x="1719" y="493"/>
                  </a:lnTo>
                  <a:lnTo>
                    <a:pt x="1711" y="506"/>
                  </a:lnTo>
                  <a:lnTo>
                    <a:pt x="1702" y="522"/>
                  </a:lnTo>
                  <a:lnTo>
                    <a:pt x="1693" y="539"/>
                  </a:lnTo>
                  <a:lnTo>
                    <a:pt x="1682" y="558"/>
                  </a:lnTo>
                  <a:lnTo>
                    <a:pt x="1670" y="579"/>
                  </a:lnTo>
                  <a:lnTo>
                    <a:pt x="1658" y="601"/>
                  </a:lnTo>
                  <a:lnTo>
                    <a:pt x="1644" y="624"/>
                  </a:lnTo>
                  <a:lnTo>
                    <a:pt x="1630" y="650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509220" name="Freeform 7"/>
            <p:cNvSpPr/>
            <p:nvPr/>
          </p:nvSpPr>
          <p:spPr>
            <a:xfrm>
              <a:off x="2317337" y="3030664"/>
              <a:ext cx="2102263" cy="2539841"/>
            </a:xfrm>
            <a:custGeom>
              <a:avLst/>
              <a:gdLst/>
              <a:ahLst/>
              <a:cxnLst/>
              <a:rect l="l" t="t" r="r" b="b"/>
              <a:pathLst>
                <a:path w="1241" h="1500">
                  <a:moveTo>
                    <a:pt x="242" y="653"/>
                  </a:moveTo>
                  <a:lnTo>
                    <a:pt x="241" y="654"/>
                  </a:lnTo>
                  <a:lnTo>
                    <a:pt x="240" y="656"/>
                  </a:lnTo>
                  <a:lnTo>
                    <a:pt x="238" y="660"/>
                  </a:lnTo>
                  <a:lnTo>
                    <a:pt x="234" y="666"/>
                  </a:lnTo>
                  <a:lnTo>
                    <a:pt x="230" y="674"/>
                  </a:lnTo>
                  <a:lnTo>
                    <a:pt x="225" y="683"/>
                  </a:lnTo>
                  <a:lnTo>
                    <a:pt x="219" y="693"/>
                  </a:lnTo>
                  <a:lnTo>
                    <a:pt x="212" y="706"/>
                  </a:lnTo>
                  <a:lnTo>
                    <a:pt x="204" y="720"/>
                  </a:lnTo>
                  <a:lnTo>
                    <a:pt x="195" y="736"/>
                  </a:lnTo>
                  <a:lnTo>
                    <a:pt x="185" y="753"/>
                  </a:lnTo>
                  <a:lnTo>
                    <a:pt x="174" y="772"/>
                  </a:lnTo>
                  <a:lnTo>
                    <a:pt x="162" y="793"/>
                  </a:lnTo>
                  <a:lnTo>
                    <a:pt x="149" y="815"/>
                  </a:lnTo>
                  <a:lnTo>
                    <a:pt x="136" y="839"/>
                  </a:lnTo>
                  <a:lnTo>
                    <a:pt x="121" y="864"/>
                  </a:lnTo>
                  <a:lnTo>
                    <a:pt x="106" y="890"/>
                  </a:lnTo>
                  <a:lnTo>
                    <a:pt x="93" y="914"/>
                  </a:lnTo>
                  <a:lnTo>
                    <a:pt x="80" y="936"/>
                  </a:lnTo>
                  <a:lnTo>
                    <a:pt x="68" y="957"/>
                  </a:lnTo>
                  <a:lnTo>
                    <a:pt x="57" y="976"/>
                  </a:lnTo>
                  <a:lnTo>
                    <a:pt x="47" y="993"/>
                  </a:lnTo>
                  <a:lnTo>
                    <a:pt x="38" y="1009"/>
                  </a:lnTo>
                  <a:lnTo>
                    <a:pt x="30" y="1023"/>
                  </a:lnTo>
                  <a:lnTo>
                    <a:pt x="23" y="1035"/>
                  </a:lnTo>
                  <a:lnTo>
                    <a:pt x="17" y="1046"/>
                  </a:lnTo>
                  <a:lnTo>
                    <a:pt x="12" y="1055"/>
                  </a:lnTo>
                  <a:lnTo>
                    <a:pt x="8" y="1063"/>
                  </a:lnTo>
                  <a:lnTo>
                    <a:pt x="4" y="1069"/>
                  </a:lnTo>
                  <a:lnTo>
                    <a:pt x="2" y="1073"/>
                  </a:lnTo>
                  <a:lnTo>
                    <a:pt x="1" y="1075"/>
                  </a:lnTo>
                  <a:lnTo>
                    <a:pt x="0" y="1076"/>
                  </a:lnTo>
                  <a:lnTo>
                    <a:pt x="1" y="1077"/>
                  </a:lnTo>
                  <a:lnTo>
                    <a:pt x="2" y="1079"/>
                  </a:lnTo>
                  <a:lnTo>
                    <a:pt x="4" y="1083"/>
                  </a:lnTo>
                  <a:lnTo>
                    <a:pt x="8" y="1089"/>
                  </a:lnTo>
                  <a:lnTo>
                    <a:pt x="12" y="1097"/>
                  </a:lnTo>
                  <a:lnTo>
                    <a:pt x="17" y="1106"/>
                  </a:lnTo>
                  <a:lnTo>
                    <a:pt x="23" y="1116"/>
                  </a:lnTo>
                  <a:lnTo>
                    <a:pt x="30" y="1129"/>
                  </a:lnTo>
                  <a:lnTo>
                    <a:pt x="38" y="1143"/>
                  </a:lnTo>
                  <a:lnTo>
                    <a:pt x="47" y="1159"/>
                  </a:lnTo>
                  <a:lnTo>
                    <a:pt x="57" y="1176"/>
                  </a:lnTo>
                  <a:lnTo>
                    <a:pt x="68" y="1195"/>
                  </a:lnTo>
                  <a:lnTo>
                    <a:pt x="80" y="1216"/>
                  </a:lnTo>
                  <a:lnTo>
                    <a:pt x="93" y="1238"/>
                  </a:lnTo>
                  <a:lnTo>
                    <a:pt x="106" y="1262"/>
                  </a:lnTo>
                  <a:lnTo>
                    <a:pt x="121" y="1287"/>
                  </a:lnTo>
                  <a:lnTo>
                    <a:pt x="136" y="1313"/>
                  </a:lnTo>
                  <a:lnTo>
                    <a:pt x="149" y="1337"/>
                  </a:lnTo>
                  <a:lnTo>
                    <a:pt x="162" y="1359"/>
                  </a:lnTo>
                  <a:lnTo>
                    <a:pt x="174" y="1380"/>
                  </a:lnTo>
                  <a:lnTo>
                    <a:pt x="185" y="1399"/>
                  </a:lnTo>
                  <a:lnTo>
                    <a:pt x="195" y="1416"/>
                  </a:lnTo>
                  <a:lnTo>
                    <a:pt x="204" y="1432"/>
                  </a:lnTo>
                  <a:lnTo>
                    <a:pt x="212" y="1446"/>
                  </a:lnTo>
                  <a:lnTo>
                    <a:pt x="219" y="1458"/>
                  </a:lnTo>
                  <a:lnTo>
                    <a:pt x="225" y="1469"/>
                  </a:lnTo>
                  <a:lnTo>
                    <a:pt x="230" y="1478"/>
                  </a:lnTo>
                  <a:lnTo>
                    <a:pt x="234" y="1486"/>
                  </a:lnTo>
                  <a:lnTo>
                    <a:pt x="238" y="1492"/>
                  </a:lnTo>
                  <a:lnTo>
                    <a:pt x="240" y="1496"/>
                  </a:lnTo>
                  <a:lnTo>
                    <a:pt x="241" y="1498"/>
                  </a:lnTo>
                  <a:lnTo>
                    <a:pt x="242" y="1499"/>
                  </a:lnTo>
                  <a:lnTo>
                    <a:pt x="242" y="1498"/>
                  </a:lnTo>
                  <a:lnTo>
                    <a:pt x="242" y="1497"/>
                  </a:lnTo>
                  <a:lnTo>
                    <a:pt x="242" y="1495"/>
                  </a:lnTo>
                  <a:lnTo>
                    <a:pt x="242" y="1492"/>
                  </a:lnTo>
                  <a:lnTo>
                    <a:pt x="242" y="1490"/>
                  </a:lnTo>
                  <a:lnTo>
                    <a:pt x="242" y="1486"/>
                  </a:lnTo>
                  <a:lnTo>
                    <a:pt x="242" y="1482"/>
                  </a:lnTo>
                  <a:lnTo>
                    <a:pt x="242" y="1478"/>
                  </a:lnTo>
                  <a:lnTo>
                    <a:pt x="242" y="1473"/>
                  </a:lnTo>
                  <a:lnTo>
                    <a:pt x="242" y="1467"/>
                  </a:lnTo>
                  <a:lnTo>
                    <a:pt x="242" y="1462"/>
                  </a:lnTo>
                  <a:lnTo>
                    <a:pt x="242" y="1455"/>
                  </a:lnTo>
                  <a:lnTo>
                    <a:pt x="242" y="1448"/>
                  </a:lnTo>
                  <a:lnTo>
                    <a:pt x="242" y="1440"/>
                  </a:lnTo>
                  <a:lnTo>
                    <a:pt x="242" y="1432"/>
                  </a:lnTo>
                  <a:lnTo>
                    <a:pt x="242" y="1424"/>
                  </a:lnTo>
                  <a:lnTo>
                    <a:pt x="242" y="1417"/>
                  </a:lnTo>
                  <a:lnTo>
                    <a:pt x="242" y="1410"/>
                  </a:lnTo>
                  <a:lnTo>
                    <a:pt x="242" y="1403"/>
                  </a:lnTo>
                  <a:lnTo>
                    <a:pt x="242" y="1397"/>
                  </a:lnTo>
                  <a:lnTo>
                    <a:pt x="242" y="1392"/>
                  </a:lnTo>
                  <a:lnTo>
                    <a:pt x="242" y="1387"/>
                  </a:lnTo>
                  <a:lnTo>
                    <a:pt x="242" y="1382"/>
                  </a:lnTo>
                  <a:lnTo>
                    <a:pt x="242" y="1379"/>
                  </a:lnTo>
                  <a:lnTo>
                    <a:pt x="242" y="1375"/>
                  </a:lnTo>
                  <a:lnTo>
                    <a:pt x="242" y="1372"/>
                  </a:lnTo>
                  <a:lnTo>
                    <a:pt x="242" y="1370"/>
                  </a:lnTo>
                  <a:lnTo>
                    <a:pt x="242" y="1368"/>
                  </a:lnTo>
                  <a:lnTo>
                    <a:pt x="242" y="1367"/>
                  </a:lnTo>
                  <a:lnTo>
                    <a:pt x="242" y="1366"/>
                  </a:lnTo>
                  <a:lnTo>
                    <a:pt x="243" y="1366"/>
                  </a:lnTo>
                  <a:lnTo>
                    <a:pt x="245" y="1366"/>
                  </a:lnTo>
                  <a:lnTo>
                    <a:pt x="248" y="1366"/>
                  </a:lnTo>
                  <a:lnTo>
                    <a:pt x="251" y="1365"/>
                  </a:lnTo>
                  <a:lnTo>
                    <a:pt x="255" y="1365"/>
                  </a:lnTo>
                  <a:lnTo>
                    <a:pt x="260" y="1365"/>
                  </a:lnTo>
                  <a:lnTo>
                    <a:pt x="265" y="1365"/>
                  </a:lnTo>
                  <a:lnTo>
                    <a:pt x="271" y="1365"/>
                  </a:lnTo>
                  <a:lnTo>
                    <a:pt x="278" y="1364"/>
                  </a:lnTo>
                  <a:lnTo>
                    <a:pt x="286" y="1364"/>
                  </a:lnTo>
                  <a:lnTo>
                    <a:pt x="295" y="1364"/>
                  </a:lnTo>
                  <a:lnTo>
                    <a:pt x="304" y="1363"/>
                  </a:lnTo>
                  <a:lnTo>
                    <a:pt x="314" y="1363"/>
                  </a:lnTo>
                  <a:lnTo>
                    <a:pt x="324" y="1362"/>
                  </a:lnTo>
                  <a:lnTo>
                    <a:pt x="335" y="1362"/>
                  </a:lnTo>
                  <a:lnTo>
                    <a:pt x="347" y="1361"/>
                  </a:lnTo>
                  <a:lnTo>
                    <a:pt x="360" y="1360"/>
                  </a:lnTo>
                  <a:lnTo>
                    <a:pt x="373" y="1358"/>
                  </a:lnTo>
                  <a:lnTo>
                    <a:pt x="387" y="1356"/>
                  </a:lnTo>
                  <a:lnTo>
                    <a:pt x="402" y="1354"/>
                  </a:lnTo>
                  <a:lnTo>
                    <a:pt x="417" y="1351"/>
                  </a:lnTo>
                  <a:lnTo>
                    <a:pt x="433" y="1347"/>
                  </a:lnTo>
                  <a:lnTo>
                    <a:pt x="450" y="1343"/>
                  </a:lnTo>
                  <a:lnTo>
                    <a:pt x="467" y="1339"/>
                  </a:lnTo>
                  <a:lnTo>
                    <a:pt x="485" y="1334"/>
                  </a:lnTo>
                  <a:lnTo>
                    <a:pt x="503" y="1329"/>
                  </a:lnTo>
                  <a:lnTo>
                    <a:pt x="522" y="1323"/>
                  </a:lnTo>
                  <a:lnTo>
                    <a:pt x="542" y="1317"/>
                  </a:lnTo>
                  <a:lnTo>
                    <a:pt x="563" y="1310"/>
                  </a:lnTo>
                  <a:lnTo>
                    <a:pt x="584" y="1303"/>
                  </a:lnTo>
                  <a:lnTo>
                    <a:pt x="605" y="1295"/>
                  </a:lnTo>
                  <a:lnTo>
                    <a:pt x="627" y="1287"/>
                  </a:lnTo>
                  <a:lnTo>
                    <a:pt x="649" y="1278"/>
                  </a:lnTo>
                  <a:lnTo>
                    <a:pt x="671" y="1269"/>
                  </a:lnTo>
                  <a:lnTo>
                    <a:pt x="692" y="1258"/>
                  </a:lnTo>
                  <a:lnTo>
                    <a:pt x="714" y="1247"/>
                  </a:lnTo>
                  <a:lnTo>
                    <a:pt x="735" y="1236"/>
                  </a:lnTo>
                  <a:lnTo>
                    <a:pt x="756" y="1223"/>
                  </a:lnTo>
                  <a:lnTo>
                    <a:pt x="777" y="1210"/>
                  </a:lnTo>
                  <a:lnTo>
                    <a:pt x="798" y="1197"/>
                  </a:lnTo>
                  <a:lnTo>
                    <a:pt x="818" y="1182"/>
                  </a:lnTo>
                  <a:lnTo>
                    <a:pt x="839" y="1167"/>
                  </a:lnTo>
                  <a:lnTo>
                    <a:pt x="859" y="1151"/>
                  </a:lnTo>
                  <a:lnTo>
                    <a:pt x="879" y="1135"/>
                  </a:lnTo>
                  <a:lnTo>
                    <a:pt x="899" y="1117"/>
                  </a:lnTo>
                  <a:lnTo>
                    <a:pt x="919" y="1099"/>
                  </a:lnTo>
                  <a:lnTo>
                    <a:pt x="939" y="1081"/>
                  </a:lnTo>
                  <a:lnTo>
                    <a:pt x="958" y="1062"/>
                  </a:lnTo>
                  <a:lnTo>
                    <a:pt x="977" y="1042"/>
                  </a:lnTo>
                  <a:lnTo>
                    <a:pt x="995" y="1022"/>
                  </a:lnTo>
                  <a:lnTo>
                    <a:pt x="1012" y="1002"/>
                  </a:lnTo>
                  <a:lnTo>
                    <a:pt x="1029" y="981"/>
                  </a:lnTo>
                  <a:lnTo>
                    <a:pt x="1045" y="960"/>
                  </a:lnTo>
                  <a:lnTo>
                    <a:pt x="1060" y="939"/>
                  </a:lnTo>
                  <a:lnTo>
                    <a:pt x="1075" y="917"/>
                  </a:lnTo>
                  <a:lnTo>
                    <a:pt x="1089" y="895"/>
                  </a:lnTo>
                  <a:lnTo>
                    <a:pt x="1103" y="872"/>
                  </a:lnTo>
                  <a:lnTo>
                    <a:pt x="1116" y="849"/>
                  </a:lnTo>
                  <a:lnTo>
                    <a:pt x="1128" y="826"/>
                  </a:lnTo>
                  <a:lnTo>
                    <a:pt x="1139" y="802"/>
                  </a:lnTo>
                  <a:lnTo>
                    <a:pt x="1150" y="778"/>
                  </a:lnTo>
                  <a:lnTo>
                    <a:pt x="1160" y="753"/>
                  </a:lnTo>
                  <a:lnTo>
                    <a:pt x="1170" y="728"/>
                  </a:lnTo>
                  <a:lnTo>
                    <a:pt x="1179" y="703"/>
                  </a:lnTo>
                  <a:lnTo>
                    <a:pt x="1187" y="679"/>
                  </a:lnTo>
                  <a:lnTo>
                    <a:pt x="1195" y="654"/>
                  </a:lnTo>
                  <a:lnTo>
                    <a:pt x="1202" y="630"/>
                  </a:lnTo>
                  <a:lnTo>
                    <a:pt x="1209" y="607"/>
                  </a:lnTo>
                  <a:lnTo>
                    <a:pt x="1215" y="583"/>
                  </a:lnTo>
                  <a:lnTo>
                    <a:pt x="1220" y="560"/>
                  </a:lnTo>
                  <a:lnTo>
                    <a:pt x="1224" y="537"/>
                  </a:lnTo>
                  <a:lnTo>
                    <a:pt x="1229" y="514"/>
                  </a:lnTo>
                  <a:lnTo>
                    <a:pt x="1232" y="492"/>
                  </a:lnTo>
                  <a:lnTo>
                    <a:pt x="1235" y="470"/>
                  </a:lnTo>
                  <a:lnTo>
                    <a:pt x="1237" y="448"/>
                  </a:lnTo>
                  <a:lnTo>
                    <a:pt x="1239" y="427"/>
                  </a:lnTo>
                  <a:lnTo>
                    <a:pt x="1240" y="406"/>
                  </a:lnTo>
                  <a:lnTo>
                    <a:pt x="1240" y="385"/>
                  </a:lnTo>
                  <a:lnTo>
                    <a:pt x="1240" y="364"/>
                  </a:lnTo>
                  <a:lnTo>
                    <a:pt x="1239" y="344"/>
                  </a:lnTo>
                  <a:lnTo>
                    <a:pt x="1239" y="324"/>
                  </a:lnTo>
                  <a:lnTo>
                    <a:pt x="1238" y="305"/>
                  </a:lnTo>
                  <a:lnTo>
                    <a:pt x="1236" y="286"/>
                  </a:lnTo>
                  <a:lnTo>
                    <a:pt x="1235" y="268"/>
                  </a:lnTo>
                  <a:lnTo>
                    <a:pt x="1233" y="250"/>
                  </a:lnTo>
                  <a:lnTo>
                    <a:pt x="1231" y="233"/>
                  </a:lnTo>
                  <a:lnTo>
                    <a:pt x="1229" y="216"/>
                  </a:lnTo>
                  <a:lnTo>
                    <a:pt x="1227" y="200"/>
                  </a:lnTo>
                  <a:lnTo>
                    <a:pt x="1224" y="184"/>
                  </a:lnTo>
                  <a:lnTo>
                    <a:pt x="1222" y="169"/>
                  </a:lnTo>
                  <a:lnTo>
                    <a:pt x="1219" y="154"/>
                  </a:lnTo>
                  <a:lnTo>
                    <a:pt x="1215" y="140"/>
                  </a:lnTo>
                  <a:lnTo>
                    <a:pt x="1212" y="126"/>
                  </a:lnTo>
                  <a:lnTo>
                    <a:pt x="1208" y="113"/>
                  </a:lnTo>
                  <a:lnTo>
                    <a:pt x="1204" y="100"/>
                  </a:lnTo>
                  <a:lnTo>
                    <a:pt x="1200" y="88"/>
                  </a:lnTo>
                  <a:lnTo>
                    <a:pt x="1197" y="77"/>
                  </a:lnTo>
                  <a:lnTo>
                    <a:pt x="1194" y="66"/>
                  </a:lnTo>
                  <a:lnTo>
                    <a:pt x="1190" y="57"/>
                  </a:lnTo>
                  <a:lnTo>
                    <a:pt x="1188" y="48"/>
                  </a:lnTo>
                  <a:lnTo>
                    <a:pt x="1185" y="39"/>
                  </a:lnTo>
                  <a:lnTo>
                    <a:pt x="1183" y="32"/>
                  </a:lnTo>
                  <a:lnTo>
                    <a:pt x="1180" y="25"/>
                  </a:lnTo>
                  <a:lnTo>
                    <a:pt x="1179" y="19"/>
                  </a:lnTo>
                  <a:lnTo>
                    <a:pt x="1177" y="14"/>
                  </a:lnTo>
                  <a:lnTo>
                    <a:pt x="1176" y="10"/>
                  </a:lnTo>
                  <a:lnTo>
                    <a:pt x="1174" y="7"/>
                  </a:lnTo>
                  <a:lnTo>
                    <a:pt x="1174" y="4"/>
                  </a:lnTo>
                  <a:lnTo>
                    <a:pt x="1173" y="2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2" y="1"/>
                  </a:lnTo>
                  <a:lnTo>
                    <a:pt x="1171" y="2"/>
                  </a:lnTo>
                  <a:lnTo>
                    <a:pt x="1170" y="5"/>
                  </a:lnTo>
                  <a:lnTo>
                    <a:pt x="1167" y="9"/>
                  </a:lnTo>
                  <a:lnTo>
                    <a:pt x="1165" y="14"/>
                  </a:lnTo>
                  <a:lnTo>
                    <a:pt x="1161" y="20"/>
                  </a:lnTo>
                  <a:lnTo>
                    <a:pt x="1157" y="27"/>
                  </a:lnTo>
                  <a:lnTo>
                    <a:pt x="1152" y="35"/>
                  </a:lnTo>
                  <a:lnTo>
                    <a:pt x="1147" y="45"/>
                  </a:lnTo>
                  <a:lnTo>
                    <a:pt x="1141" y="55"/>
                  </a:lnTo>
                  <a:lnTo>
                    <a:pt x="1134" y="67"/>
                  </a:lnTo>
                  <a:lnTo>
                    <a:pt x="1126" y="80"/>
                  </a:lnTo>
                  <a:lnTo>
                    <a:pt x="1118" y="93"/>
                  </a:lnTo>
                  <a:lnTo>
                    <a:pt x="1110" y="108"/>
                  </a:lnTo>
                  <a:lnTo>
                    <a:pt x="1101" y="124"/>
                  </a:lnTo>
                  <a:lnTo>
                    <a:pt x="1091" y="141"/>
                  </a:lnTo>
                  <a:lnTo>
                    <a:pt x="1081" y="158"/>
                  </a:lnTo>
                  <a:lnTo>
                    <a:pt x="1071" y="174"/>
                  </a:lnTo>
                  <a:lnTo>
                    <a:pt x="1063" y="189"/>
                  </a:lnTo>
                  <a:lnTo>
                    <a:pt x="1055" y="203"/>
                  </a:lnTo>
                  <a:lnTo>
                    <a:pt x="1047" y="216"/>
                  </a:lnTo>
                  <a:lnTo>
                    <a:pt x="1041" y="227"/>
                  </a:lnTo>
                  <a:lnTo>
                    <a:pt x="1035" y="238"/>
                  </a:lnTo>
                  <a:lnTo>
                    <a:pt x="1029" y="247"/>
                  </a:lnTo>
                  <a:lnTo>
                    <a:pt x="1024" y="255"/>
                  </a:lnTo>
                  <a:lnTo>
                    <a:pt x="1020" y="262"/>
                  </a:lnTo>
                  <a:lnTo>
                    <a:pt x="1017" y="268"/>
                  </a:lnTo>
                  <a:lnTo>
                    <a:pt x="1014" y="273"/>
                  </a:lnTo>
                  <a:lnTo>
                    <a:pt x="1012" y="277"/>
                  </a:lnTo>
                  <a:lnTo>
                    <a:pt x="1010" y="280"/>
                  </a:lnTo>
                  <a:lnTo>
                    <a:pt x="1009" y="282"/>
                  </a:lnTo>
                  <a:lnTo>
                    <a:pt x="1008" y="282"/>
                  </a:lnTo>
                  <a:lnTo>
                    <a:pt x="1006" y="282"/>
                  </a:lnTo>
                  <a:lnTo>
                    <a:pt x="1003" y="282"/>
                  </a:lnTo>
                  <a:lnTo>
                    <a:pt x="998" y="282"/>
                  </a:lnTo>
                  <a:lnTo>
                    <a:pt x="992" y="282"/>
                  </a:lnTo>
                  <a:lnTo>
                    <a:pt x="985" y="282"/>
                  </a:lnTo>
                  <a:lnTo>
                    <a:pt x="977" y="282"/>
                  </a:lnTo>
                  <a:lnTo>
                    <a:pt x="967" y="282"/>
                  </a:lnTo>
                  <a:lnTo>
                    <a:pt x="956" y="282"/>
                  </a:lnTo>
                  <a:lnTo>
                    <a:pt x="943" y="282"/>
                  </a:lnTo>
                  <a:lnTo>
                    <a:pt x="929" y="282"/>
                  </a:lnTo>
                  <a:lnTo>
                    <a:pt x="914" y="282"/>
                  </a:lnTo>
                  <a:lnTo>
                    <a:pt x="898" y="282"/>
                  </a:lnTo>
                  <a:lnTo>
                    <a:pt x="880" y="282"/>
                  </a:lnTo>
                  <a:lnTo>
                    <a:pt x="861" y="282"/>
                  </a:lnTo>
                  <a:lnTo>
                    <a:pt x="841" y="282"/>
                  </a:lnTo>
                  <a:lnTo>
                    <a:pt x="821" y="282"/>
                  </a:lnTo>
                  <a:lnTo>
                    <a:pt x="802" y="282"/>
                  </a:lnTo>
                  <a:lnTo>
                    <a:pt x="784" y="282"/>
                  </a:lnTo>
                  <a:lnTo>
                    <a:pt x="768" y="282"/>
                  </a:lnTo>
                  <a:lnTo>
                    <a:pt x="753" y="282"/>
                  </a:lnTo>
                  <a:lnTo>
                    <a:pt x="739" y="282"/>
                  </a:lnTo>
                  <a:lnTo>
                    <a:pt x="726" y="282"/>
                  </a:lnTo>
                  <a:lnTo>
                    <a:pt x="715" y="282"/>
                  </a:lnTo>
                  <a:lnTo>
                    <a:pt x="705" y="282"/>
                  </a:lnTo>
                  <a:lnTo>
                    <a:pt x="697" y="282"/>
                  </a:lnTo>
                  <a:lnTo>
                    <a:pt x="690" y="282"/>
                  </a:lnTo>
                  <a:lnTo>
                    <a:pt x="684" y="282"/>
                  </a:lnTo>
                  <a:lnTo>
                    <a:pt x="679" y="282"/>
                  </a:lnTo>
                  <a:lnTo>
                    <a:pt x="676" y="282"/>
                  </a:lnTo>
                  <a:lnTo>
                    <a:pt x="674" y="282"/>
                  </a:lnTo>
                  <a:lnTo>
                    <a:pt x="673" y="282"/>
                  </a:lnTo>
                  <a:lnTo>
                    <a:pt x="673" y="283"/>
                  </a:lnTo>
                  <a:lnTo>
                    <a:pt x="674" y="284"/>
                  </a:lnTo>
                  <a:lnTo>
                    <a:pt x="674" y="286"/>
                  </a:lnTo>
                  <a:lnTo>
                    <a:pt x="674" y="288"/>
                  </a:lnTo>
                  <a:lnTo>
                    <a:pt x="674" y="291"/>
                  </a:lnTo>
                  <a:lnTo>
                    <a:pt x="674" y="294"/>
                  </a:lnTo>
                  <a:lnTo>
                    <a:pt x="675" y="298"/>
                  </a:lnTo>
                  <a:lnTo>
                    <a:pt x="675" y="302"/>
                  </a:lnTo>
                  <a:lnTo>
                    <a:pt x="676" y="307"/>
                  </a:lnTo>
                  <a:lnTo>
                    <a:pt x="676" y="312"/>
                  </a:lnTo>
                  <a:lnTo>
                    <a:pt x="676" y="318"/>
                  </a:lnTo>
                  <a:lnTo>
                    <a:pt x="677" y="324"/>
                  </a:lnTo>
                  <a:lnTo>
                    <a:pt x="678" y="330"/>
                  </a:lnTo>
                  <a:lnTo>
                    <a:pt x="678" y="338"/>
                  </a:lnTo>
                  <a:lnTo>
                    <a:pt x="679" y="345"/>
                  </a:lnTo>
                  <a:lnTo>
                    <a:pt x="679" y="353"/>
                  </a:lnTo>
                  <a:lnTo>
                    <a:pt x="680" y="361"/>
                  </a:lnTo>
                  <a:lnTo>
                    <a:pt x="680" y="370"/>
                  </a:lnTo>
                  <a:lnTo>
                    <a:pt x="680" y="379"/>
                  </a:lnTo>
                  <a:lnTo>
                    <a:pt x="679" y="388"/>
                  </a:lnTo>
                  <a:lnTo>
                    <a:pt x="678" y="397"/>
                  </a:lnTo>
                  <a:lnTo>
                    <a:pt x="677" y="406"/>
                  </a:lnTo>
                  <a:lnTo>
                    <a:pt x="676" y="416"/>
                  </a:lnTo>
                  <a:lnTo>
                    <a:pt x="674" y="426"/>
                  </a:lnTo>
                  <a:lnTo>
                    <a:pt x="672" y="436"/>
                  </a:lnTo>
                  <a:lnTo>
                    <a:pt x="670" y="446"/>
                  </a:lnTo>
                  <a:lnTo>
                    <a:pt x="668" y="457"/>
                  </a:lnTo>
                  <a:lnTo>
                    <a:pt x="665" y="468"/>
                  </a:lnTo>
                  <a:lnTo>
                    <a:pt x="662" y="479"/>
                  </a:lnTo>
                  <a:lnTo>
                    <a:pt x="659" y="491"/>
                  </a:lnTo>
                  <a:lnTo>
                    <a:pt x="655" y="502"/>
                  </a:lnTo>
                  <a:lnTo>
                    <a:pt x="651" y="514"/>
                  </a:lnTo>
                  <a:lnTo>
                    <a:pt x="647" y="525"/>
                  </a:lnTo>
                  <a:lnTo>
                    <a:pt x="643" y="536"/>
                  </a:lnTo>
                  <a:lnTo>
                    <a:pt x="639" y="547"/>
                  </a:lnTo>
                  <a:lnTo>
                    <a:pt x="634" y="558"/>
                  </a:lnTo>
                  <a:lnTo>
                    <a:pt x="629" y="569"/>
                  </a:lnTo>
                  <a:lnTo>
                    <a:pt x="623" y="579"/>
                  </a:lnTo>
                  <a:lnTo>
                    <a:pt x="618" y="589"/>
                  </a:lnTo>
                  <a:lnTo>
                    <a:pt x="612" y="599"/>
                  </a:lnTo>
                  <a:lnTo>
                    <a:pt x="606" y="608"/>
                  </a:lnTo>
                  <a:lnTo>
                    <a:pt x="600" y="618"/>
                  </a:lnTo>
                  <a:lnTo>
                    <a:pt x="593" y="627"/>
                  </a:lnTo>
                  <a:lnTo>
                    <a:pt x="586" y="636"/>
                  </a:lnTo>
                  <a:lnTo>
                    <a:pt x="579" y="644"/>
                  </a:lnTo>
                  <a:lnTo>
                    <a:pt x="572" y="653"/>
                  </a:lnTo>
                  <a:lnTo>
                    <a:pt x="565" y="661"/>
                  </a:lnTo>
                  <a:lnTo>
                    <a:pt x="557" y="669"/>
                  </a:lnTo>
                  <a:lnTo>
                    <a:pt x="549" y="677"/>
                  </a:lnTo>
                  <a:lnTo>
                    <a:pt x="541" y="684"/>
                  </a:lnTo>
                  <a:lnTo>
                    <a:pt x="533" y="691"/>
                  </a:lnTo>
                  <a:lnTo>
                    <a:pt x="525" y="698"/>
                  </a:lnTo>
                  <a:lnTo>
                    <a:pt x="516" y="705"/>
                  </a:lnTo>
                  <a:lnTo>
                    <a:pt x="508" y="712"/>
                  </a:lnTo>
                  <a:lnTo>
                    <a:pt x="499" y="718"/>
                  </a:lnTo>
                  <a:lnTo>
                    <a:pt x="491" y="724"/>
                  </a:lnTo>
                  <a:lnTo>
                    <a:pt x="482" y="730"/>
                  </a:lnTo>
                  <a:lnTo>
                    <a:pt x="473" y="735"/>
                  </a:lnTo>
                  <a:lnTo>
                    <a:pt x="464" y="741"/>
                  </a:lnTo>
                  <a:lnTo>
                    <a:pt x="455" y="746"/>
                  </a:lnTo>
                  <a:lnTo>
                    <a:pt x="446" y="751"/>
                  </a:lnTo>
                  <a:lnTo>
                    <a:pt x="437" y="755"/>
                  </a:lnTo>
                  <a:lnTo>
                    <a:pt x="427" y="760"/>
                  </a:lnTo>
                  <a:lnTo>
                    <a:pt x="418" y="764"/>
                  </a:lnTo>
                  <a:lnTo>
                    <a:pt x="408" y="768"/>
                  </a:lnTo>
                  <a:lnTo>
                    <a:pt x="399" y="772"/>
                  </a:lnTo>
                  <a:lnTo>
                    <a:pt x="390" y="775"/>
                  </a:lnTo>
                  <a:lnTo>
                    <a:pt x="382" y="778"/>
                  </a:lnTo>
                  <a:lnTo>
                    <a:pt x="373" y="781"/>
                  </a:lnTo>
                  <a:lnTo>
                    <a:pt x="365" y="784"/>
                  </a:lnTo>
                  <a:lnTo>
                    <a:pt x="356" y="786"/>
                  </a:lnTo>
                  <a:lnTo>
                    <a:pt x="348" y="789"/>
                  </a:lnTo>
                  <a:lnTo>
                    <a:pt x="340" y="791"/>
                  </a:lnTo>
                  <a:lnTo>
                    <a:pt x="333" y="792"/>
                  </a:lnTo>
                  <a:lnTo>
                    <a:pt x="325" y="794"/>
                  </a:lnTo>
                  <a:lnTo>
                    <a:pt x="318" y="795"/>
                  </a:lnTo>
                  <a:lnTo>
                    <a:pt x="310" y="796"/>
                  </a:lnTo>
                  <a:lnTo>
                    <a:pt x="303" y="797"/>
                  </a:lnTo>
                  <a:lnTo>
                    <a:pt x="296" y="798"/>
                  </a:lnTo>
                  <a:lnTo>
                    <a:pt x="290" y="798"/>
                  </a:lnTo>
                  <a:lnTo>
                    <a:pt x="284" y="799"/>
                  </a:lnTo>
                  <a:lnTo>
                    <a:pt x="278" y="799"/>
                  </a:lnTo>
                  <a:lnTo>
                    <a:pt x="273" y="800"/>
                  </a:lnTo>
                  <a:lnTo>
                    <a:pt x="268" y="800"/>
                  </a:lnTo>
                  <a:lnTo>
                    <a:pt x="263" y="800"/>
                  </a:lnTo>
                  <a:lnTo>
                    <a:pt x="259" y="801"/>
                  </a:lnTo>
                  <a:lnTo>
                    <a:pt x="256" y="801"/>
                  </a:lnTo>
                  <a:lnTo>
                    <a:pt x="252" y="801"/>
                  </a:lnTo>
                  <a:lnTo>
                    <a:pt x="250" y="801"/>
                  </a:lnTo>
                  <a:lnTo>
                    <a:pt x="247" y="801"/>
                  </a:lnTo>
                  <a:lnTo>
                    <a:pt x="245" y="802"/>
                  </a:lnTo>
                  <a:lnTo>
                    <a:pt x="244" y="802"/>
                  </a:lnTo>
                  <a:lnTo>
                    <a:pt x="243" y="802"/>
                  </a:lnTo>
                  <a:lnTo>
                    <a:pt x="242" y="802"/>
                  </a:lnTo>
                  <a:lnTo>
                    <a:pt x="242" y="801"/>
                  </a:lnTo>
                  <a:lnTo>
                    <a:pt x="242" y="799"/>
                  </a:lnTo>
                  <a:lnTo>
                    <a:pt x="242" y="797"/>
                  </a:lnTo>
                  <a:lnTo>
                    <a:pt x="242" y="795"/>
                  </a:lnTo>
                  <a:lnTo>
                    <a:pt x="242" y="791"/>
                  </a:lnTo>
                  <a:lnTo>
                    <a:pt x="242" y="788"/>
                  </a:lnTo>
                  <a:lnTo>
                    <a:pt x="242" y="783"/>
                  </a:lnTo>
                  <a:lnTo>
                    <a:pt x="242" y="778"/>
                  </a:lnTo>
                  <a:lnTo>
                    <a:pt x="242" y="773"/>
                  </a:lnTo>
                  <a:lnTo>
                    <a:pt x="242" y="767"/>
                  </a:lnTo>
                  <a:lnTo>
                    <a:pt x="242" y="760"/>
                  </a:lnTo>
                  <a:lnTo>
                    <a:pt x="242" y="753"/>
                  </a:lnTo>
                  <a:lnTo>
                    <a:pt x="242" y="745"/>
                  </a:lnTo>
                  <a:lnTo>
                    <a:pt x="242" y="736"/>
                  </a:lnTo>
                  <a:lnTo>
                    <a:pt x="242" y="727"/>
                  </a:lnTo>
                  <a:lnTo>
                    <a:pt x="242" y="718"/>
                  </a:lnTo>
                  <a:lnTo>
                    <a:pt x="242" y="710"/>
                  </a:lnTo>
                  <a:lnTo>
                    <a:pt x="242" y="702"/>
                  </a:lnTo>
                  <a:lnTo>
                    <a:pt x="242" y="695"/>
                  </a:lnTo>
                  <a:lnTo>
                    <a:pt x="242" y="688"/>
                  </a:lnTo>
                  <a:lnTo>
                    <a:pt x="242" y="682"/>
                  </a:lnTo>
                  <a:lnTo>
                    <a:pt x="242" y="677"/>
                  </a:lnTo>
                  <a:lnTo>
                    <a:pt x="242" y="672"/>
                  </a:lnTo>
                  <a:lnTo>
                    <a:pt x="242" y="667"/>
                  </a:lnTo>
                  <a:lnTo>
                    <a:pt x="242" y="663"/>
                  </a:lnTo>
                  <a:lnTo>
                    <a:pt x="242" y="660"/>
                  </a:lnTo>
                  <a:lnTo>
                    <a:pt x="242" y="658"/>
                  </a:lnTo>
                  <a:lnTo>
                    <a:pt x="242" y="656"/>
                  </a:lnTo>
                  <a:lnTo>
                    <a:pt x="242" y="654"/>
                  </a:lnTo>
                  <a:lnTo>
                    <a:pt x="242" y="653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509221" name="Freeform 8"/>
            <p:cNvSpPr/>
            <p:nvPr/>
          </p:nvSpPr>
          <p:spPr>
            <a:xfrm>
              <a:off x="957263" y="2666143"/>
              <a:ext cx="1421321" cy="2631281"/>
            </a:xfrm>
            <a:custGeom>
              <a:avLst/>
              <a:gdLst/>
              <a:ahLst/>
              <a:cxnLst/>
              <a:rect l="l" t="t" r="r" b="b"/>
              <a:pathLst>
                <a:path w="839" h="1554">
                  <a:moveTo>
                    <a:pt x="627" y="210"/>
                  </a:moveTo>
                  <a:lnTo>
                    <a:pt x="613" y="184"/>
                  </a:lnTo>
                  <a:lnTo>
                    <a:pt x="599" y="161"/>
                  </a:lnTo>
                  <a:lnTo>
                    <a:pt x="586" y="138"/>
                  </a:lnTo>
                  <a:lnTo>
                    <a:pt x="575" y="118"/>
                  </a:lnTo>
                  <a:lnTo>
                    <a:pt x="564" y="99"/>
                  </a:lnTo>
                  <a:lnTo>
                    <a:pt x="554" y="82"/>
                  </a:lnTo>
                  <a:lnTo>
                    <a:pt x="545" y="66"/>
                  </a:lnTo>
                  <a:lnTo>
                    <a:pt x="537" y="52"/>
                  </a:lnTo>
                  <a:lnTo>
                    <a:pt x="530" y="40"/>
                  </a:lnTo>
                  <a:lnTo>
                    <a:pt x="524" y="29"/>
                  </a:lnTo>
                  <a:lnTo>
                    <a:pt x="519" y="20"/>
                  </a:lnTo>
                  <a:lnTo>
                    <a:pt x="515" y="13"/>
                  </a:lnTo>
                  <a:lnTo>
                    <a:pt x="512" y="7"/>
                  </a:lnTo>
                  <a:lnTo>
                    <a:pt x="509" y="3"/>
                  </a:lnTo>
                  <a:lnTo>
                    <a:pt x="508" y="0"/>
                  </a:lnTo>
                  <a:lnTo>
                    <a:pt x="507" y="0"/>
                  </a:lnTo>
                  <a:lnTo>
                    <a:pt x="504" y="0"/>
                  </a:lnTo>
                  <a:lnTo>
                    <a:pt x="499" y="0"/>
                  </a:lnTo>
                  <a:lnTo>
                    <a:pt x="492" y="0"/>
                  </a:lnTo>
                  <a:lnTo>
                    <a:pt x="484" y="0"/>
                  </a:lnTo>
                  <a:lnTo>
                    <a:pt x="473" y="0"/>
                  </a:lnTo>
                  <a:lnTo>
                    <a:pt x="461" y="0"/>
                  </a:lnTo>
                  <a:lnTo>
                    <a:pt x="447" y="0"/>
                  </a:lnTo>
                  <a:lnTo>
                    <a:pt x="431" y="0"/>
                  </a:lnTo>
                  <a:lnTo>
                    <a:pt x="413" y="0"/>
                  </a:lnTo>
                  <a:lnTo>
                    <a:pt x="393" y="0"/>
                  </a:lnTo>
                  <a:lnTo>
                    <a:pt x="371" y="0"/>
                  </a:lnTo>
                  <a:lnTo>
                    <a:pt x="347" y="0"/>
                  </a:lnTo>
                  <a:lnTo>
                    <a:pt x="321" y="0"/>
                  </a:lnTo>
                  <a:lnTo>
                    <a:pt x="294" y="0"/>
                  </a:lnTo>
                  <a:lnTo>
                    <a:pt x="264" y="0"/>
                  </a:lnTo>
                  <a:lnTo>
                    <a:pt x="235" y="0"/>
                  </a:lnTo>
                  <a:lnTo>
                    <a:pt x="208" y="0"/>
                  </a:lnTo>
                  <a:lnTo>
                    <a:pt x="182" y="0"/>
                  </a:lnTo>
                  <a:lnTo>
                    <a:pt x="158" y="0"/>
                  </a:lnTo>
                  <a:lnTo>
                    <a:pt x="136" y="0"/>
                  </a:lnTo>
                  <a:lnTo>
                    <a:pt x="116" y="0"/>
                  </a:lnTo>
                  <a:lnTo>
                    <a:pt x="98" y="0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1"/>
                  </a:lnTo>
                  <a:lnTo>
                    <a:pt x="25" y="2"/>
                  </a:lnTo>
                  <a:lnTo>
                    <a:pt x="27" y="3"/>
                  </a:lnTo>
                  <a:lnTo>
                    <a:pt x="29" y="4"/>
                  </a:lnTo>
                  <a:lnTo>
                    <a:pt x="32" y="6"/>
                  </a:lnTo>
                  <a:lnTo>
                    <a:pt x="35" y="8"/>
                  </a:lnTo>
                  <a:lnTo>
                    <a:pt x="39" y="10"/>
                  </a:lnTo>
                  <a:lnTo>
                    <a:pt x="43" y="12"/>
                  </a:lnTo>
                  <a:lnTo>
                    <a:pt x="48" y="15"/>
                  </a:lnTo>
                  <a:lnTo>
                    <a:pt x="53" y="18"/>
                  </a:lnTo>
                  <a:lnTo>
                    <a:pt x="58" y="21"/>
                  </a:lnTo>
                  <a:lnTo>
                    <a:pt x="64" y="25"/>
                  </a:lnTo>
                  <a:lnTo>
                    <a:pt x="71" y="28"/>
                  </a:lnTo>
                  <a:lnTo>
                    <a:pt x="77" y="32"/>
                  </a:lnTo>
                  <a:lnTo>
                    <a:pt x="84" y="36"/>
                  </a:lnTo>
                  <a:lnTo>
                    <a:pt x="90" y="40"/>
                  </a:lnTo>
                  <a:lnTo>
                    <a:pt x="96" y="43"/>
                  </a:lnTo>
                  <a:lnTo>
                    <a:pt x="102" y="47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6" y="55"/>
                  </a:lnTo>
                  <a:lnTo>
                    <a:pt x="119" y="57"/>
                  </a:lnTo>
                  <a:lnTo>
                    <a:pt x="123" y="59"/>
                  </a:lnTo>
                  <a:lnTo>
                    <a:pt x="125" y="60"/>
                  </a:lnTo>
                  <a:lnTo>
                    <a:pt x="128" y="62"/>
                  </a:lnTo>
                  <a:lnTo>
                    <a:pt x="130" y="63"/>
                  </a:lnTo>
                  <a:lnTo>
                    <a:pt x="131" y="64"/>
                  </a:lnTo>
                  <a:lnTo>
                    <a:pt x="132" y="64"/>
                  </a:lnTo>
                  <a:lnTo>
                    <a:pt x="133" y="65"/>
                  </a:lnTo>
                  <a:lnTo>
                    <a:pt x="132" y="67"/>
                  </a:lnTo>
                  <a:lnTo>
                    <a:pt x="131" y="69"/>
                  </a:lnTo>
                  <a:lnTo>
                    <a:pt x="130" y="72"/>
                  </a:lnTo>
                  <a:lnTo>
                    <a:pt x="128" y="77"/>
                  </a:lnTo>
                  <a:lnTo>
                    <a:pt x="125" y="82"/>
                  </a:lnTo>
                  <a:lnTo>
                    <a:pt x="122" y="88"/>
                  </a:lnTo>
                  <a:lnTo>
                    <a:pt x="119" y="95"/>
                  </a:lnTo>
                  <a:lnTo>
                    <a:pt x="115" y="103"/>
                  </a:lnTo>
                  <a:lnTo>
                    <a:pt x="111" y="112"/>
                  </a:lnTo>
                  <a:lnTo>
                    <a:pt x="106" y="121"/>
                  </a:lnTo>
                  <a:lnTo>
                    <a:pt x="101" y="132"/>
                  </a:lnTo>
                  <a:lnTo>
                    <a:pt x="96" y="144"/>
                  </a:lnTo>
                  <a:lnTo>
                    <a:pt x="90" y="156"/>
                  </a:lnTo>
                  <a:lnTo>
                    <a:pt x="84" y="170"/>
                  </a:lnTo>
                  <a:lnTo>
                    <a:pt x="77" y="184"/>
                  </a:lnTo>
                  <a:lnTo>
                    <a:pt x="70" y="200"/>
                  </a:lnTo>
                  <a:lnTo>
                    <a:pt x="63" y="216"/>
                  </a:lnTo>
                  <a:lnTo>
                    <a:pt x="57" y="233"/>
                  </a:lnTo>
                  <a:lnTo>
                    <a:pt x="51" y="250"/>
                  </a:lnTo>
                  <a:lnTo>
                    <a:pt x="45" y="269"/>
                  </a:lnTo>
                  <a:lnTo>
                    <a:pt x="40" y="288"/>
                  </a:lnTo>
                  <a:lnTo>
                    <a:pt x="35" y="308"/>
                  </a:lnTo>
                  <a:lnTo>
                    <a:pt x="30" y="329"/>
                  </a:lnTo>
                  <a:lnTo>
                    <a:pt x="25" y="351"/>
                  </a:lnTo>
                  <a:lnTo>
                    <a:pt x="21" y="373"/>
                  </a:lnTo>
                  <a:lnTo>
                    <a:pt x="17" y="397"/>
                  </a:lnTo>
                  <a:lnTo>
                    <a:pt x="14" y="421"/>
                  </a:lnTo>
                  <a:lnTo>
                    <a:pt x="11" y="446"/>
                  </a:lnTo>
                  <a:lnTo>
                    <a:pt x="8" y="471"/>
                  </a:lnTo>
                  <a:lnTo>
                    <a:pt x="5" y="498"/>
                  </a:lnTo>
                  <a:lnTo>
                    <a:pt x="3" y="525"/>
                  </a:lnTo>
                  <a:lnTo>
                    <a:pt x="1" y="553"/>
                  </a:lnTo>
                  <a:lnTo>
                    <a:pt x="0" y="581"/>
                  </a:lnTo>
                  <a:lnTo>
                    <a:pt x="0" y="609"/>
                  </a:lnTo>
                  <a:lnTo>
                    <a:pt x="2" y="637"/>
                  </a:lnTo>
                  <a:lnTo>
                    <a:pt x="4" y="665"/>
                  </a:lnTo>
                  <a:lnTo>
                    <a:pt x="7" y="694"/>
                  </a:lnTo>
                  <a:lnTo>
                    <a:pt x="11" y="722"/>
                  </a:lnTo>
                  <a:lnTo>
                    <a:pt x="16" y="751"/>
                  </a:lnTo>
                  <a:lnTo>
                    <a:pt x="22" y="780"/>
                  </a:lnTo>
                  <a:lnTo>
                    <a:pt x="29" y="809"/>
                  </a:lnTo>
                  <a:lnTo>
                    <a:pt x="37" y="839"/>
                  </a:lnTo>
                  <a:lnTo>
                    <a:pt x="46" y="868"/>
                  </a:lnTo>
                  <a:lnTo>
                    <a:pt x="56" y="898"/>
                  </a:lnTo>
                  <a:lnTo>
                    <a:pt x="67" y="927"/>
                  </a:lnTo>
                  <a:lnTo>
                    <a:pt x="79" y="957"/>
                  </a:lnTo>
                  <a:lnTo>
                    <a:pt x="92" y="987"/>
                  </a:lnTo>
                  <a:lnTo>
                    <a:pt x="106" y="1017"/>
                  </a:lnTo>
                  <a:lnTo>
                    <a:pt x="120" y="1046"/>
                  </a:lnTo>
                  <a:lnTo>
                    <a:pt x="135" y="1074"/>
                  </a:lnTo>
                  <a:lnTo>
                    <a:pt x="151" y="1101"/>
                  </a:lnTo>
                  <a:lnTo>
                    <a:pt x="168" y="1127"/>
                  </a:lnTo>
                  <a:lnTo>
                    <a:pt x="185" y="1153"/>
                  </a:lnTo>
                  <a:lnTo>
                    <a:pt x="203" y="1177"/>
                  </a:lnTo>
                  <a:lnTo>
                    <a:pt x="221" y="1201"/>
                  </a:lnTo>
                  <a:lnTo>
                    <a:pt x="240" y="1224"/>
                  </a:lnTo>
                  <a:lnTo>
                    <a:pt x="260" y="1246"/>
                  </a:lnTo>
                  <a:lnTo>
                    <a:pt x="280" y="1267"/>
                  </a:lnTo>
                  <a:lnTo>
                    <a:pt x="301" y="1288"/>
                  </a:lnTo>
                  <a:lnTo>
                    <a:pt x="323" y="1308"/>
                  </a:lnTo>
                  <a:lnTo>
                    <a:pt x="346" y="1326"/>
                  </a:lnTo>
                  <a:lnTo>
                    <a:pt x="369" y="1344"/>
                  </a:lnTo>
                  <a:lnTo>
                    <a:pt x="393" y="1361"/>
                  </a:lnTo>
                  <a:lnTo>
                    <a:pt x="416" y="1377"/>
                  </a:lnTo>
                  <a:lnTo>
                    <a:pt x="440" y="1393"/>
                  </a:lnTo>
                  <a:lnTo>
                    <a:pt x="462" y="1408"/>
                  </a:lnTo>
                  <a:lnTo>
                    <a:pt x="484" y="1421"/>
                  </a:lnTo>
                  <a:lnTo>
                    <a:pt x="506" y="1434"/>
                  </a:lnTo>
                  <a:lnTo>
                    <a:pt x="527" y="1446"/>
                  </a:lnTo>
                  <a:lnTo>
                    <a:pt x="547" y="1458"/>
                  </a:lnTo>
                  <a:lnTo>
                    <a:pt x="567" y="1468"/>
                  </a:lnTo>
                  <a:lnTo>
                    <a:pt x="586" y="1478"/>
                  </a:lnTo>
                  <a:lnTo>
                    <a:pt x="604" y="1487"/>
                  </a:lnTo>
                  <a:lnTo>
                    <a:pt x="622" y="1495"/>
                  </a:lnTo>
                  <a:lnTo>
                    <a:pt x="639" y="1503"/>
                  </a:lnTo>
                  <a:lnTo>
                    <a:pt x="656" y="1509"/>
                  </a:lnTo>
                  <a:lnTo>
                    <a:pt x="672" y="1515"/>
                  </a:lnTo>
                  <a:lnTo>
                    <a:pt x="688" y="1520"/>
                  </a:lnTo>
                  <a:lnTo>
                    <a:pt x="703" y="1524"/>
                  </a:lnTo>
                  <a:lnTo>
                    <a:pt x="717" y="1527"/>
                  </a:lnTo>
                  <a:lnTo>
                    <a:pt x="730" y="1531"/>
                  </a:lnTo>
                  <a:lnTo>
                    <a:pt x="742" y="1534"/>
                  </a:lnTo>
                  <a:lnTo>
                    <a:pt x="754" y="1537"/>
                  </a:lnTo>
                  <a:lnTo>
                    <a:pt x="764" y="1539"/>
                  </a:lnTo>
                  <a:lnTo>
                    <a:pt x="774" y="1542"/>
                  </a:lnTo>
                  <a:lnTo>
                    <a:pt x="782" y="1544"/>
                  </a:lnTo>
                  <a:lnTo>
                    <a:pt x="790" y="1546"/>
                  </a:lnTo>
                  <a:lnTo>
                    <a:pt x="797" y="1548"/>
                  </a:lnTo>
                  <a:lnTo>
                    <a:pt x="803" y="1549"/>
                  </a:lnTo>
                  <a:lnTo>
                    <a:pt x="808" y="1550"/>
                  </a:lnTo>
                  <a:lnTo>
                    <a:pt x="812" y="1551"/>
                  </a:lnTo>
                  <a:lnTo>
                    <a:pt x="815" y="1552"/>
                  </a:lnTo>
                  <a:lnTo>
                    <a:pt x="818" y="1553"/>
                  </a:lnTo>
                  <a:lnTo>
                    <a:pt x="819" y="1553"/>
                  </a:lnTo>
                  <a:lnTo>
                    <a:pt x="818" y="1551"/>
                  </a:lnTo>
                  <a:lnTo>
                    <a:pt x="817" y="1548"/>
                  </a:lnTo>
                  <a:lnTo>
                    <a:pt x="815" y="1544"/>
                  </a:lnTo>
                  <a:lnTo>
                    <a:pt x="812" y="1540"/>
                  </a:lnTo>
                  <a:lnTo>
                    <a:pt x="809" y="1534"/>
                  </a:lnTo>
                  <a:lnTo>
                    <a:pt x="805" y="1527"/>
                  </a:lnTo>
                  <a:lnTo>
                    <a:pt x="800" y="1519"/>
                  </a:lnTo>
                  <a:lnTo>
                    <a:pt x="795" y="1509"/>
                  </a:lnTo>
                  <a:lnTo>
                    <a:pt x="789" y="1499"/>
                  </a:lnTo>
                  <a:lnTo>
                    <a:pt x="783" y="1488"/>
                  </a:lnTo>
                  <a:lnTo>
                    <a:pt x="776" y="1475"/>
                  </a:lnTo>
                  <a:lnTo>
                    <a:pt x="768" y="1462"/>
                  </a:lnTo>
                  <a:lnTo>
                    <a:pt x="760" y="1447"/>
                  </a:lnTo>
                  <a:lnTo>
                    <a:pt x="751" y="1432"/>
                  </a:lnTo>
                  <a:lnTo>
                    <a:pt x="742" y="1415"/>
                  </a:lnTo>
                  <a:lnTo>
                    <a:pt x="732" y="1398"/>
                  </a:lnTo>
                  <a:lnTo>
                    <a:pt x="723" y="1382"/>
                  </a:lnTo>
                  <a:lnTo>
                    <a:pt x="715" y="1368"/>
                  </a:lnTo>
                  <a:lnTo>
                    <a:pt x="707" y="1354"/>
                  </a:lnTo>
                  <a:lnTo>
                    <a:pt x="700" y="1342"/>
                  </a:lnTo>
                  <a:lnTo>
                    <a:pt x="694" y="1330"/>
                  </a:lnTo>
                  <a:lnTo>
                    <a:pt x="688" y="1320"/>
                  </a:lnTo>
                  <a:lnTo>
                    <a:pt x="683" y="1311"/>
                  </a:lnTo>
                  <a:lnTo>
                    <a:pt x="678" y="1303"/>
                  </a:lnTo>
                  <a:lnTo>
                    <a:pt x="674" y="1296"/>
                  </a:lnTo>
                  <a:lnTo>
                    <a:pt x="671" y="1290"/>
                  </a:lnTo>
                  <a:lnTo>
                    <a:pt x="668" y="1285"/>
                  </a:lnTo>
                  <a:lnTo>
                    <a:pt x="666" y="1281"/>
                  </a:lnTo>
                  <a:lnTo>
                    <a:pt x="665" y="1279"/>
                  </a:lnTo>
                  <a:lnTo>
                    <a:pt x="664" y="1277"/>
                  </a:lnTo>
                  <a:lnTo>
                    <a:pt x="664" y="1276"/>
                  </a:lnTo>
                  <a:lnTo>
                    <a:pt x="665" y="1274"/>
                  </a:lnTo>
                  <a:lnTo>
                    <a:pt x="667" y="1271"/>
                  </a:lnTo>
                  <a:lnTo>
                    <a:pt x="669" y="1267"/>
                  </a:lnTo>
                  <a:lnTo>
                    <a:pt x="672" y="1262"/>
                  </a:lnTo>
                  <a:lnTo>
                    <a:pt x="676" y="1255"/>
                  </a:lnTo>
                  <a:lnTo>
                    <a:pt x="680" y="1247"/>
                  </a:lnTo>
                  <a:lnTo>
                    <a:pt x="685" y="1239"/>
                  </a:lnTo>
                  <a:lnTo>
                    <a:pt x="691" y="1228"/>
                  </a:lnTo>
                  <a:lnTo>
                    <a:pt x="698" y="1217"/>
                  </a:lnTo>
                  <a:lnTo>
                    <a:pt x="705" y="1205"/>
                  </a:lnTo>
                  <a:lnTo>
                    <a:pt x="713" y="1191"/>
                  </a:lnTo>
                  <a:lnTo>
                    <a:pt x="721" y="1176"/>
                  </a:lnTo>
                  <a:lnTo>
                    <a:pt x="730" y="1160"/>
                  </a:lnTo>
                  <a:lnTo>
                    <a:pt x="740" y="1143"/>
                  </a:lnTo>
                  <a:lnTo>
                    <a:pt x="751" y="1125"/>
                  </a:lnTo>
                  <a:lnTo>
                    <a:pt x="761" y="1107"/>
                  </a:lnTo>
                  <a:lnTo>
                    <a:pt x="771" y="1089"/>
                  </a:lnTo>
                  <a:lnTo>
                    <a:pt x="780" y="1073"/>
                  </a:lnTo>
                  <a:lnTo>
                    <a:pt x="789" y="1059"/>
                  </a:lnTo>
                  <a:lnTo>
                    <a:pt x="797" y="1045"/>
                  </a:lnTo>
                  <a:lnTo>
                    <a:pt x="804" y="1033"/>
                  </a:lnTo>
                  <a:lnTo>
                    <a:pt x="810" y="1021"/>
                  </a:lnTo>
                  <a:lnTo>
                    <a:pt x="816" y="1011"/>
                  </a:lnTo>
                  <a:lnTo>
                    <a:pt x="821" y="1002"/>
                  </a:lnTo>
                  <a:lnTo>
                    <a:pt x="825" y="995"/>
                  </a:lnTo>
                  <a:lnTo>
                    <a:pt x="829" y="988"/>
                  </a:lnTo>
                  <a:lnTo>
                    <a:pt x="832" y="983"/>
                  </a:lnTo>
                  <a:lnTo>
                    <a:pt x="835" y="979"/>
                  </a:lnTo>
                  <a:lnTo>
                    <a:pt x="836" y="976"/>
                  </a:lnTo>
                  <a:lnTo>
                    <a:pt x="837" y="974"/>
                  </a:lnTo>
                  <a:lnTo>
                    <a:pt x="838" y="973"/>
                  </a:lnTo>
                  <a:lnTo>
                    <a:pt x="837" y="973"/>
                  </a:lnTo>
                  <a:lnTo>
                    <a:pt x="835" y="972"/>
                  </a:lnTo>
                  <a:lnTo>
                    <a:pt x="833" y="971"/>
                  </a:lnTo>
                  <a:lnTo>
                    <a:pt x="831" y="970"/>
                  </a:lnTo>
                  <a:lnTo>
                    <a:pt x="828" y="969"/>
                  </a:lnTo>
                  <a:lnTo>
                    <a:pt x="825" y="967"/>
                  </a:lnTo>
                  <a:lnTo>
                    <a:pt x="821" y="965"/>
                  </a:lnTo>
                  <a:lnTo>
                    <a:pt x="816" y="962"/>
                  </a:lnTo>
                  <a:lnTo>
                    <a:pt x="811" y="960"/>
                  </a:lnTo>
                  <a:lnTo>
                    <a:pt x="806" y="957"/>
                  </a:lnTo>
                  <a:lnTo>
                    <a:pt x="800" y="954"/>
                  </a:lnTo>
                  <a:lnTo>
                    <a:pt x="793" y="950"/>
                  </a:lnTo>
                  <a:lnTo>
                    <a:pt x="786" y="947"/>
                  </a:lnTo>
                  <a:lnTo>
                    <a:pt x="778" y="943"/>
                  </a:lnTo>
                  <a:lnTo>
                    <a:pt x="770" y="938"/>
                  </a:lnTo>
                  <a:lnTo>
                    <a:pt x="762" y="934"/>
                  </a:lnTo>
                  <a:lnTo>
                    <a:pt x="753" y="929"/>
                  </a:lnTo>
                  <a:lnTo>
                    <a:pt x="745" y="923"/>
                  </a:lnTo>
                  <a:lnTo>
                    <a:pt x="736" y="917"/>
                  </a:lnTo>
                  <a:lnTo>
                    <a:pt x="728" y="911"/>
                  </a:lnTo>
                  <a:lnTo>
                    <a:pt x="720" y="904"/>
                  </a:lnTo>
                  <a:lnTo>
                    <a:pt x="711" y="896"/>
                  </a:lnTo>
                  <a:lnTo>
                    <a:pt x="703" y="889"/>
                  </a:lnTo>
                  <a:lnTo>
                    <a:pt x="695" y="880"/>
                  </a:lnTo>
                  <a:lnTo>
                    <a:pt x="687" y="872"/>
                  </a:lnTo>
                  <a:lnTo>
                    <a:pt x="678" y="863"/>
                  </a:lnTo>
                  <a:lnTo>
                    <a:pt x="670" y="853"/>
                  </a:lnTo>
                  <a:lnTo>
                    <a:pt x="662" y="843"/>
                  </a:lnTo>
                  <a:lnTo>
                    <a:pt x="654" y="833"/>
                  </a:lnTo>
                  <a:lnTo>
                    <a:pt x="646" y="822"/>
                  </a:lnTo>
                  <a:lnTo>
                    <a:pt x="638" y="810"/>
                  </a:lnTo>
                  <a:lnTo>
                    <a:pt x="630" y="799"/>
                  </a:lnTo>
                  <a:lnTo>
                    <a:pt x="622" y="787"/>
                  </a:lnTo>
                  <a:lnTo>
                    <a:pt x="615" y="775"/>
                  </a:lnTo>
                  <a:lnTo>
                    <a:pt x="609" y="763"/>
                  </a:lnTo>
                  <a:lnTo>
                    <a:pt x="602" y="751"/>
                  </a:lnTo>
                  <a:lnTo>
                    <a:pt x="597" y="738"/>
                  </a:lnTo>
                  <a:lnTo>
                    <a:pt x="591" y="726"/>
                  </a:lnTo>
                  <a:lnTo>
                    <a:pt x="587" y="713"/>
                  </a:lnTo>
                  <a:lnTo>
                    <a:pt x="582" y="701"/>
                  </a:lnTo>
                  <a:lnTo>
                    <a:pt x="578" y="688"/>
                  </a:lnTo>
                  <a:lnTo>
                    <a:pt x="575" y="675"/>
                  </a:lnTo>
                  <a:lnTo>
                    <a:pt x="571" y="662"/>
                  </a:lnTo>
                  <a:lnTo>
                    <a:pt x="569" y="648"/>
                  </a:lnTo>
                  <a:lnTo>
                    <a:pt x="567" y="635"/>
                  </a:lnTo>
                  <a:lnTo>
                    <a:pt x="565" y="622"/>
                  </a:lnTo>
                  <a:lnTo>
                    <a:pt x="563" y="608"/>
                  </a:lnTo>
                  <a:lnTo>
                    <a:pt x="562" y="594"/>
                  </a:lnTo>
                  <a:lnTo>
                    <a:pt x="562" y="581"/>
                  </a:lnTo>
                  <a:lnTo>
                    <a:pt x="561" y="568"/>
                  </a:lnTo>
                  <a:lnTo>
                    <a:pt x="561" y="555"/>
                  </a:lnTo>
                  <a:lnTo>
                    <a:pt x="562" y="543"/>
                  </a:lnTo>
                  <a:lnTo>
                    <a:pt x="562" y="530"/>
                  </a:lnTo>
                  <a:lnTo>
                    <a:pt x="563" y="518"/>
                  </a:lnTo>
                  <a:lnTo>
                    <a:pt x="565" y="507"/>
                  </a:lnTo>
                  <a:lnTo>
                    <a:pt x="566" y="495"/>
                  </a:lnTo>
                  <a:lnTo>
                    <a:pt x="568" y="484"/>
                  </a:lnTo>
                  <a:lnTo>
                    <a:pt x="571" y="473"/>
                  </a:lnTo>
                  <a:lnTo>
                    <a:pt x="573" y="463"/>
                  </a:lnTo>
                  <a:lnTo>
                    <a:pt x="576" y="452"/>
                  </a:lnTo>
                  <a:lnTo>
                    <a:pt x="579" y="442"/>
                  </a:lnTo>
                  <a:lnTo>
                    <a:pt x="583" y="432"/>
                  </a:lnTo>
                  <a:lnTo>
                    <a:pt x="587" y="423"/>
                  </a:lnTo>
                  <a:lnTo>
                    <a:pt x="591" y="413"/>
                  </a:lnTo>
                  <a:lnTo>
                    <a:pt x="594" y="405"/>
                  </a:lnTo>
                  <a:lnTo>
                    <a:pt x="598" y="397"/>
                  </a:lnTo>
                  <a:lnTo>
                    <a:pt x="601" y="389"/>
                  </a:lnTo>
                  <a:lnTo>
                    <a:pt x="604" y="383"/>
                  </a:lnTo>
                  <a:lnTo>
                    <a:pt x="607" y="376"/>
                  </a:lnTo>
                  <a:lnTo>
                    <a:pt x="609" y="371"/>
                  </a:lnTo>
                  <a:lnTo>
                    <a:pt x="611" y="366"/>
                  </a:lnTo>
                  <a:lnTo>
                    <a:pt x="613" y="361"/>
                  </a:lnTo>
                  <a:lnTo>
                    <a:pt x="615" y="357"/>
                  </a:lnTo>
                  <a:lnTo>
                    <a:pt x="616" y="354"/>
                  </a:lnTo>
                  <a:lnTo>
                    <a:pt x="617" y="352"/>
                  </a:lnTo>
                  <a:lnTo>
                    <a:pt x="618" y="350"/>
                  </a:lnTo>
                  <a:lnTo>
                    <a:pt x="619" y="348"/>
                  </a:lnTo>
                  <a:lnTo>
                    <a:pt x="619" y="347"/>
                  </a:lnTo>
                  <a:lnTo>
                    <a:pt x="620" y="347"/>
                  </a:lnTo>
                  <a:lnTo>
                    <a:pt x="622" y="348"/>
                  </a:lnTo>
                  <a:lnTo>
                    <a:pt x="623" y="349"/>
                  </a:lnTo>
                  <a:lnTo>
                    <a:pt x="626" y="350"/>
                  </a:lnTo>
                  <a:lnTo>
                    <a:pt x="628" y="352"/>
                  </a:lnTo>
                  <a:lnTo>
                    <a:pt x="632" y="354"/>
                  </a:lnTo>
                  <a:lnTo>
                    <a:pt x="635" y="356"/>
                  </a:lnTo>
                  <a:lnTo>
                    <a:pt x="639" y="358"/>
                  </a:lnTo>
                  <a:lnTo>
                    <a:pt x="644" y="361"/>
                  </a:lnTo>
                  <a:lnTo>
                    <a:pt x="649" y="364"/>
                  </a:lnTo>
                  <a:lnTo>
                    <a:pt x="655" y="367"/>
                  </a:lnTo>
                  <a:lnTo>
                    <a:pt x="661" y="371"/>
                  </a:lnTo>
                  <a:lnTo>
                    <a:pt x="668" y="375"/>
                  </a:lnTo>
                  <a:lnTo>
                    <a:pt x="675" y="379"/>
                  </a:lnTo>
                  <a:lnTo>
                    <a:pt x="683" y="383"/>
                  </a:lnTo>
                  <a:lnTo>
                    <a:pt x="691" y="388"/>
                  </a:lnTo>
                  <a:lnTo>
                    <a:pt x="698" y="392"/>
                  </a:lnTo>
                  <a:lnTo>
                    <a:pt x="705" y="396"/>
                  </a:lnTo>
                  <a:lnTo>
                    <a:pt x="711" y="399"/>
                  </a:lnTo>
                  <a:lnTo>
                    <a:pt x="717" y="403"/>
                  </a:lnTo>
                  <a:lnTo>
                    <a:pt x="722" y="406"/>
                  </a:lnTo>
                  <a:lnTo>
                    <a:pt x="727" y="408"/>
                  </a:lnTo>
                  <a:lnTo>
                    <a:pt x="731" y="411"/>
                  </a:lnTo>
                  <a:lnTo>
                    <a:pt x="735" y="413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3" y="418"/>
                  </a:lnTo>
                  <a:lnTo>
                    <a:pt x="744" y="419"/>
                  </a:lnTo>
                  <a:lnTo>
                    <a:pt x="746" y="419"/>
                  </a:lnTo>
                  <a:lnTo>
                    <a:pt x="746" y="420"/>
                  </a:lnTo>
                  <a:lnTo>
                    <a:pt x="747" y="420"/>
                  </a:lnTo>
                  <a:lnTo>
                    <a:pt x="746" y="419"/>
                  </a:lnTo>
                  <a:lnTo>
                    <a:pt x="745" y="417"/>
                  </a:lnTo>
                  <a:lnTo>
                    <a:pt x="742" y="413"/>
                  </a:lnTo>
                  <a:lnTo>
                    <a:pt x="739" y="407"/>
                  </a:lnTo>
                  <a:lnTo>
                    <a:pt x="735" y="399"/>
                  </a:lnTo>
                  <a:lnTo>
                    <a:pt x="730" y="390"/>
                  </a:lnTo>
                  <a:lnTo>
                    <a:pt x="724" y="380"/>
                  </a:lnTo>
                  <a:lnTo>
                    <a:pt x="717" y="367"/>
                  </a:lnTo>
                  <a:lnTo>
                    <a:pt x="709" y="353"/>
                  </a:lnTo>
                  <a:lnTo>
                    <a:pt x="700" y="338"/>
                  </a:lnTo>
                  <a:lnTo>
                    <a:pt x="690" y="321"/>
                  </a:lnTo>
                  <a:lnTo>
                    <a:pt x="679" y="302"/>
                  </a:lnTo>
                  <a:lnTo>
                    <a:pt x="668" y="281"/>
                  </a:lnTo>
                  <a:lnTo>
                    <a:pt x="655" y="259"/>
                  </a:lnTo>
                  <a:lnTo>
                    <a:pt x="642" y="235"/>
                  </a:lnTo>
                  <a:lnTo>
                    <a:pt x="627" y="210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</p:grpSp>
      <p:sp>
        <p:nvSpPr>
          <p:cNvPr id="509222" name="TextBox 9"/>
          <p:cNvSpPr txBox="1"/>
          <p:nvPr/>
        </p:nvSpPr>
        <p:spPr>
          <a:xfrm>
            <a:off x="2551113" y="2151063"/>
            <a:ext cx="873125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3" name="TextBox 10"/>
          <p:cNvSpPr txBox="1"/>
          <p:nvPr/>
        </p:nvSpPr>
        <p:spPr>
          <a:xfrm>
            <a:off x="2976563" y="4176713"/>
            <a:ext cx="874712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4" name="TextBox 11"/>
          <p:cNvSpPr txBox="1"/>
          <p:nvPr/>
        </p:nvSpPr>
        <p:spPr>
          <a:xfrm>
            <a:off x="1114425" y="3509963"/>
            <a:ext cx="873125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5" name="AutoShape 12"/>
          <p:cNvSpPr/>
          <p:nvPr/>
        </p:nvSpPr>
        <p:spPr>
          <a:xfrm>
            <a:off x="5194300" y="1914525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6" name="TextBox 13"/>
          <p:cNvSpPr txBox="1"/>
          <p:nvPr/>
        </p:nvSpPr>
        <p:spPr>
          <a:xfrm>
            <a:off x="5338763" y="1822450"/>
            <a:ext cx="601662" cy="4619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7" name="TextBox 14"/>
          <p:cNvSpPr txBox="1"/>
          <p:nvPr/>
        </p:nvSpPr>
        <p:spPr>
          <a:xfrm>
            <a:off x="5868988" y="1822450"/>
            <a:ext cx="3344862" cy="461963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闭环管理体系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eyJfdGVtcGxhdGVEYXRhIjp7ImNvbnRlbnRUeXBlIjoiJGl0ZW0xX3QifSwidGFnIjoiJGl0ZW0xX3RpdGxlIn0=</bd:templateData>
          </p:ext>
        </p:extLst>
      </p:sp>
      <p:sp>
        <p:nvSpPr>
          <p:cNvPr id="509228" name="TextBox 15"/>
          <p:cNvSpPr txBox="1"/>
          <p:nvPr/>
        </p:nvSpPr>
        <p:spPr>
          <a:xfrm>
            <a:off x="5194300" y="2325688"/>
            <a:ext cx="6159500" cy="61436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PDCA循环通过计划（目标制定与方案设计）、执行（具体操作实施）、检查（结果评估与问题识别）、行动（标准化成功经验并启动新循环）四个阶段形成闭环，实现螺旋式质量提升。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eyJfdGVtcGxhdGVEYXRhIjp7ImNvbnRlbnRUeXBlIjoiJGl0ZW0xX2MifSwidGFnIjoiJGl0ZW0xX2MifQ==</bd:templateData>
          </p:ext>
        </p:extLst>
      </p:sp>
      <p:sp>
        <p:nvSpPr>
          <p:cNvPr id="509229" name="AutoShape 16"/>
          <p:cNvSpPr/>
          <p:nvPr/>
        </p:nvSpPr>
        <p:spPr>
          <a:xfrm>
            <a:off x="5194300" y="3205163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0" name="TextBox 17"/>
          <p:cNvSpPr txBox="1"/>
          <p:nvPr/>
        </p:nvSpPr>
        <p:spPr>
          <a:xfrm>
            <a:off x="5338763" y="3113088"/>
            <a:ext cx="601662" cy="46196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1" name="TextBox 18"/>
          <p:cNvSpPr txBox="1"/>
          <p:nvPr/>
        </p:nvSpPr>
        <p:spPr>
          <a:xfrm>
            <a:off x="5868988" y="3113088"/>
            <a:ext cx="3344862" cy="461962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系统性嵌套结构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eyJfdGVtcGxhdGVEYXRhIjp7ImNvbnRlbnRUeXBlIjoiJGl0ZW0yX3QifSwidGFnIjoiJGl0ZW0yX3RpdGxlIn0=</bd:templateData>
          </p:ext>
        </p:extLst>
      </p:sp>
      <p:sp>
        <p:nvSpPr>
          <p:cNvPr id="509232" name="TextBox 19"/>
          <p:cNvSpPr txBox="1"/>
          <p:nvPr/>
        </p:nvSpPr>
        <p:spPr>
          <a:xfrm>
            <a:off x="5194300" y="3614738"/>
            <a:ext cx="6159500" cy="61595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具有"大环套小环"特征，企业整体PDCA循环可分解为部门级、班组级等子循环，各层级循环相互支撑形成协同改进网络。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eyJfdGVtcGxhdGVEYXRhIjp7ImNvbnRlbnRUeXBlIjoiJGl0ZW0yX2MifSwidGFnIjoiJGl0ZW0yX2MifQ==</bd:templateData>
          </p:ext>
        </p:extLst>
      </p:sp>
      <p:sp>
        <p:nvSpPr>
          <p:cNvPr id="509233" name="AutoShape 20"/>
          <p:cNvSpPr/>
          <p:nvPr/>
        </p:nvSpPr>
        <p:spPr>
          <a:xfrm>
            <a:off x="5194300" y="4494213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4" name="TextBox 21"/>
          <p:cNvSpPr txBox="1"/>
          <p:nvPr/>
        </p:nvSpPr>
        <p:spPr>
          <a:xfrm>
            <a:off x="5338763" y="4403725"/>
            <a:ext cx="601662" cy="4619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5" name="TextBox 22"/>
          <p:cNvSpPr txBox="1"/>
          <p:nvPr/>
        </p:nvSpPr>
        <p:spPr>
          <a:xfrm>
            <a:off x="5868988" y="4403725"/>
            <a:ext cx="3344862" cy="461963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阶梯式上升机制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eyJfdGVtcGxhdGVEYXRhIjp7ImNvbnRlbnRUeXBlIjoiJGl0ZW0zX3QifSwidGFnIjoiJGl0ZW0zX3RpdGxlIn0=</bd:templateData>
          </p:ext>
        </p:extLst>
      </p:sp>
      <p:sp>
        <p:nvSpPr>
          <p:cNvPr id="509238" name="TextBox 23"/>
          <p:cNvSpPr txBox="1"/>
          <p:nvPr/>
        </p:nvSpPr>
        <p:spPr>
          <a:xfrm>
            <a:off x="5194300" y="4905375"/>
            <a:ext cx="6159500" cy="61595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每个循环结束后均产生新的标准化成果，通过QC七大工具与工业工程方法驱动质量水平呈阶梯状持续攀升。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eyJfdGVtcGxhdGVEYXRhIjp7ImNvbnRlbnRUeXBlIjoiJGl0ZW0zX2MifSwidGFnIjoiJGl0ZW0zX2MifQ==</bd:templateData>
          </p:ext>
        </p:extLst>
      </p:sp>
      <p:grpSp>
        <p:nvGrpSpPr>
          <p:cNvPr id="509237" name="Group 24"/>
          <p:cNvGrpSpPr/>
          <p:nvPr/>
        </p:nvGrpSpPr>
        <p:grpSpPr>
          <a:xfrm>
            <a:off x="5195888" y="2994025"/>
            <a:ext cx="6157912" cy="1350963"/>
            <a:chOff x="5195888" y="2994025"/>
            <a:chExt cx="6157912" cy="1350963"/>
          </a:xfrm>
        </p:grpSpPr>
        <p:cxnSp>
          <p:nvCxnSpPr>
            <p:cNvPr id="25" name="Connector 25"/>
            <p:cNvCxnSpPr/>
            <p:nvPr/>
          </p:nvCxnSpPr>
          <p:spPr>
            <a:xfrm>
              <a:off x="5195888" y="2994025"/>
              <a:ext cx="615791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  <p:cxnSp>
          <p:nvCxnSpPr>
            <p:cNvPr id="26" name="Connector 26"/>
            <p:cNvCxnSpPr/>
            <p:nvPr/>
          </p:nvCxnSpPr>
          <p:spPr>
            <a:xfrm>
              <a:off x="5195888" y="4344988"/>
              <a:ext cx="615791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</p:grpSp>
      <p:sp>
        <p:nvSpPr>
          <p:cNvPr id="509240" name="TextBox 27"/>
          <p:cNvSpPr txBox="1"/>
          <p:nvPr/>
        </p:nvSpPr>
        <p:spPr>
          <a:xfrm>
            <a:off x="9967913" y="6176963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 mod="1">
    <p:ext uri="http://schemas.baidu.com/office/drawing/2023/templateData">
      <bd:templateData xmlns:bd="http://schemas.baidu.com/office/drawing/2023/templateData" xmlns="">eyJtZCI6IiMjIFBEQ0Hlvqrnjq/vvIjorqHliJIt5omn6KGMLeajgOafpS3ooYzliqjvvIlcbiMjIyDpl63njq/nrqHnkIbkvZPns7tcblBEQ0Hlvqrnjq/pgJrov4forqHliJLvvIjnm67moIfliLblrprkuI7mlrnmoYjorr7orqHvvInjgIHmiafooYzvvIjlhbfkvZPmk43kvZzlrp7mlr3vvInjgIHmo4Dmn6XvvIjnu5Pmnpzor4TkvLDkuI7pl67popjor4bliKvvvInjgIHooYzliqjvvIjmoIflh4bljJbmiJDlip/nu4/pqozlubblkK/liqjmlrDlvqrnjq/vvInlm5vkuKrpmLbmrrXlvaLmiJDpl63njq/vvIzlrp7njrDonrrml4vlvI/otKjph4/mj5DljYfjgIJcbiMjIyDns7vnu5/mgKfltYzlpZfnu5PmnoRcbuWFt+aciVwi5aSn546v5aWX5bCP546vXCLnibnlvoHvvIzkvIHkuJrmlbTkvZNQRENB5b6q546v5Y+v5YiG6Kej5Li66YOo6Zeo57qn44CB54+t57uE57qn562J5a2Q5b6q546v77yM5ZCE5bGC57qn5b6q546v55u45LqS5pSv5pKR5b2i5oiQ5Y2P5ZCM5pS56L+b572R57uc44CCXG4jIyMg6Zi25qKv5byP5LiK5Y2H5py65Yi2XG7mr4/kuKrlvqrnjq/nu5PmnZ/lkI7lnYfkuqfnlJ/mlrDnmoTmoIflh4bljJbmiJDmnpzvvIzpgJrov4dRQ+S4g+Wkp+W3peWFt+S4juW3peS4muW3peeoi+aWueazlempseWKqOi0qOmHj+awtOW5s+WRiOmYtuair+eKtuaMgee7reaUgOWNh+OAgiIsInRwbGlkIjoiMTAwMDEiLCJ0cGxOYW1lIjoibGlzdDNfMzIxMzIwNTgzNjgwNDI4Xzg3NTc4Mjc3OV8yODk1MDA1ODA4MjA0MjhfcGFnZTVfbW9kIiwiZWRpdGVkIjoiZmFsc2UiLCJleHRyYVBhcmFtcyI6IntcImluZm9fdXJsXCI6XCJodHRwOi8vYmouYmNlYm9zLmNvbS92MS93ZW5rdS1haS1kb2MvMzIxMzIwNTgzNjgwNDI4L3J0Y3MvYmRqc29uLzI3YjUwN2VjNjdjY2YzOGEuanNvbj9hdXRob3JpemF0aW9uPWJjZS1hdXRoLXYxJTJGNDZkYzhjYzM0Njc0NGRhZDgwMDY1MTgyM2E5NmQ5Y2QlMkYyMDI2LTA0LTI4VDExJTNBMjIlM0ExNFolMkYtMSUyRmhvc3QlMkY0MzEwNGZmZjJjNzVmZjJmOGVhODgwMTNiZTZmMjJlNTUzM2MwNDU5MmEzZDY2NjliMDljZjM3YmVkY2MxNDY2JnJlc3BvbnNlQ29udGVudFR5cGU9YXBwbGljYXRpb24lMkZqc29uJnJlc3BvbnNlQ2FjaGVDb250cm9sPW1heC1hZ2UlM0QzODg4MDAwJnJlc3BvbnNlRXhwaXJlcz1GcmklMkMlMjAxMiUyMEp1biUyMDIwMjYlMjAxOSUzQTIyJTNBMTQlMjAlMkIwODAwXCJ9In0=</bd:templateData>
    </p:ext>
  </p:extLs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16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620481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根本原因分析（如鱼骨图）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grpSp>
        <p:nvGrpSpPr>
          <p:cNvPr id="1620482" name="Group 5"/>
          <p:cNvGrpSpPr/>
          <p:nvPr/>
        </p:nvGrpSpPr>
        <p:grpSpPr>
          <a:xfrm>
            <a:off x="1517618" y="4394769"/>
            <a:ext cx="4391025" cy="908018"/>
            <a:chOff x="1517618" y="4273582"/>
            <a:chExt cx="4391025" cy="908018"/>
          </a:xfrm>
        </p:grpSpPr>
        <p:sp>
          <p:nvSpPr>
            <p:cNvPr id="1620483" name="AutoShape 6"/>
            <p:cNvSpPr/>
            <p:nvPr/>
          </p:nvSpPr>
          <p:spPr>
            <a:xfrm>
              <a:off x="1613535" y="4352639"/>
              <a:ext cx="137255" cy="296799"/>
            </a:xfrm>
            <a:prstGeom prst="rect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 sz="120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620484" name="TextBox 7"/>
            <p:cNvSpPr txBox="1"/>
            <p:nvPr/>
          </p:nvSpPr>
          <p:spPr>
            <a:xfrm>
              <a:off x="1750790" y="4273582"/>
              <a:ext cx="576929" cy="23083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90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620485" name="TextBox 8"/>
            <p:cNvSpPr txBox="1"/>
            <p:nvPr/>
          </p:nvSpPr>
          <p:spPr>
            <a:xfrm>
              <a:off x="2149792" y="4273582"/>
              <a:ext cx="3207353" cy="400622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t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结构化问题分解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eyJfdGVtcGxhdGVEYXRhIjp7ImNvbnRlbnRUeXBlIjoiJGl0ZW0xX3QifSwidGFnIjoiJGl0ZW0xX3RpdGxlIn0=</bd:templateData>
            </p:ext>
          </p:extLst>
        </p:sp>
        <p:sp>
          <p:nvSpPr>
            <p:cNvPr id="1620486" name="TextBox 9"/>
            <p:cNvSpPr txBox="1"/>
            <p:nvPr/>
          </p:nvSpPr>
          <p:spPr>
            <a:xfrm>
              <a:off x="1517618" y="4689157"/>
              <a:ext cx="4391025" cy="492443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spcBef>
                  <a:spcPct val="0"/>
                </a:spcBef>
                <a:spcAft>
                  <a:spcPct val="0"/>
                </a:spcAft>
              </a:pPr>
              <a:r>
                <a:rPr lang="en-US" sz="110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鱼骨图通过人、机、料、法、环、测六大维度系统梳理潜在影响因素，将复杂问题可视化分解为可操作的子项。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eyJfdGVtcGxhdGVEYXRhIjp7ImNvbnRlbnRUeXBlIjoiJGl0ZW0xX2MifSwidGFnIjoiJGl0ZW0xX2MifQ==</bd:templateData>
            </p:ext>
          </p:extLst>
        </p:sp>
      </p:grpSp>
      <p:grpSp>
        <p:nvGrpSpPr>
          <p:cNvPr id="1620487" name="Group 10"/>
          <p:cNvGrpSpPr/>
          <p:nvPr/>
        </p:nvGrpSpPr>
        <p:grpSpPr>
          <a:xfrm>
            <a:off x="1517618" y="5388512"/>
            <a:ext cx="4391025" cy="906494"/>
            <a:chOff x="1517618" y="5267325"/>
            <a:chExt cx="4391025" cy="906494"/>
          </a:xfrm>
        </p:grpSpPr>
        <p:sp>
          <p:nvSpPr>
            <p:cNvPr id="1620488" name="AutoShape 11"/>
            <p:cNvSpPr/>
            <p:nvPr/>
          </p:nvSpPr>
          <p:spPr>
            <a:xfrm>
              <a:off x="1613535" y="5346287"/>
              <a:ext cx="137255" cy="296037"/>
            </a:xfrm>
            <a:prstGeom prst="rect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 sz="120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620489" name="TextBox 12"/>
            <p:cNvSpPr txBox="1"/>
            <p:nvPr/>
          </p:nvSpPr>
          <p:spPr>
            <a:xfrm>
              <a:off x="1750790" y="5267325"/>
              <a:ext cx="576929" cy="23083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90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620490" name="TextBox 13"/>
            <p:cNvSpPr txBox="1"/>
            <p:nvPr/>
          </p:nvSpPr>
          <p:spPr>
            <a:xfrm>
              <a:off x="2149792" y="5267325"/>
              <a:ext cx="3207353" cy="399478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t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数据驱动验证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eyJfdGVtcGxhdGVEYXRhIjp7ImNvbnRlbnRUeXBlIjoiJGl0ZW0yX3QifSwidGFnIjoiJGl0ZW0yX3RpdGxlIn0=</bd:templateData>
            </p:ext>
          </p:extLst>
        </p:sp>
        <p:sp>
          <p:nvSpPr>
            <p:cNvPr id="1620491" name="TextBox 14"/>
            <p:cNvSpPr txBox="1"/>
            <p:nvPr/>
          </p:nvSpPr>
          <p:spPr>
            <a:xfrm>
              <a:off x="1517618" y="5681853"/>
              <a:ext cx="4391025" cy="491966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normAutofit/>
            </a:bodyPr>
            <a:lstStyle/>
            <a:p>
              <a:pPr algn="just">
                <a:spcBef>
                  <a:spcPct val="0"/>
                </a:spcBef>
                <a:spcAft>
                  <a:spcPct val="0"/>
                </a:spcAft>
              </a:pPr>
              <a:r>
                <a:rPr lang="en-US" sz="110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结合帕累托分析对鱼骨图识别的要因进行量化验证，确保根本原因定位的准确性，避免主观臆断。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eyJfdGVtcGxhdGVEYXRhIjp7ImNvbnRlbnRUeXBlIjoiJGl0ZW0yX2MifSwidGFnIjoiJGl0ZW0yX2MifQ==</bd:templateData>
            </p:ext>
          </p:extLst>
        </p:sp>
      </p:grpSp>
      <p:grpSp>
        <p:nvGrpSpPr>
          <p:cNvPr id="1620492" name="Group 15"/>
          <p:cNvGrpSpPr/>
          <p:nvPr/>
        </p:nvGrpSpPr>
        <p:grpSpPr>
          <a:xfrm>
            <a:off x="6219825" y="4394769"/>
            <a:ext cx="4373594" cy="908018"/>
            <a:chOff x="6219825" y="4273582"/>
            <a:chExt cx="4373594" cy="908018"/>
          </a:xfrm>
        </p:grpSpPr>
        <p:sp>
          <p:nvSpPr>
            <p:cNvPr id="1620493" name="AutoShape 16"/>
            <p:cNvSpPr/>
            <p:nvPr/>
          </p:nvSpPr>
          <p:spPr>
            <a:xfrm>
              <a:off x="6280785" y="4352639"/>
              <a:ext cx="137255" cy="296799"/>
            </a:xfrm>
            <a:prstGeom prst="rect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 sz="120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620494" name="TextBox 17"/>
            <p:cNvSpPr txBox="1"/>
            <p:nvPr/>
          </p:nvSpPr>
          <p:spPr>
            <a:xfrm>
              <a:off x="6417945" y="4273582"/>
              <a:ext cx="576929" cy="23083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90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620495" name="TextBox 18"/>
            <p:cNvSpPr txBox="1"/>
            <p:nvPr/>
          </p:nvSpPr>
          <p:spPr>
            <a:xfrm>
              <a:off x="6817043" y="4273582"/>
              <a:ext cx="3207163" cy="400622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t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团队协作工具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eyJfdGVtcGxhdGVEYXRhIjp7ImNvbnRlbnRUeXBlIjoiJGl0ZW0zX3QifSwidGFnIjoiJGl0ZW0zX3RpdGxlIn0=</bd:templateData>
            </p:ext>
          </p:extLst>
        </p:sp>
        <p:sp>
          <p:nvSpPr>
            <p:cNvPr id="1620496" name="TextBox 19"/>
            <p:cNvSpPr txBox="1"/>
            <p:nvPr/>
          </p:nvSpPr>
          <p:spPr>
            <a:xfrm>
              <a:off x="6219825" y="4689157"/>
              <a:ext cx="4373594" cy="492443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normAutofit/>
            </a:bodyPr>
            <a:lstStyle/>
            <a:p>
              <a:pPr algn="just">
                <a:spcBef>
                  <a:spcPct val="0"/>
                </a:spcBef>
                <a:spcAft>
                  <a:spcPct val="0"/>
                </a:spcAft>
              </a:pPr>
              <a:r>
                <a:rPr lang="en-US" sz="110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采用头脑风暴法集体构建鱼骨图，整合多视角认知，突破个体思维局限，提升分析全面性。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eyJfdGVtcGxhdGVEYXRhIjp7ImNvbnRlbnRUeXBlIjoiJGl0ZW0zX2MifSwidGFnIjoiJGl0ZW0zX2MifQ==</bd:templateData>
            </p:ext>
          </p:extLst>
        </p:sp>
      </p:grpSp>
      <p:grpSp>
        <p:nvGrpSpPr>
          <p:cNvPr id="1620497" name="Group 20"/>
          <p:cNvGrpSpPr/>
          <p:nvPr/>
        </p:nvGrpSpPr>
        <p:grpSpPr>
          <a:xfrm>
            <a:off x="6219825" y="5388512"/>
            <a:ext cx="4371975" cy="906494"/>
            <a:chOff x="6219825" y="5267325"/>
            <a:chExt cx="4371975" cy="906494"/>
          </a:xfrm>
        </p:grpSpPr>
        <p:sp>
          <p:nvSpPr>
            <p:cNvPr id="1620498" name="AutoShape 21"/>
            <p:cNvSpPr/>
            <p:nvPr/>
          </p:nvSpPr>
          <p:spPr>
            <a:xfrm>
              <a:off x="6280785" y="5346287"/>
              <a:ext cx="137160" cy="296037"/>
            </a:xfrm>
            <a:prstGeom prst="rect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 sz="120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620499" name="TextBox 22"/>
            <p:cNvSpPr txBox="1"/>
            <p:nvPr/>
          </p:nvSpPr>
          <p:spPr>
            <a:xfrm>
              <a:off x="6417945" y="5267325"/>
              <a:ext cx="576834" cy="23083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90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620500" name="TextBox 23"/>
            <p:cNvSpPr txBox="1"/>
            <p:nvPr/>
          </p:nvSpPr>
          <p:spPr>
            <a:xfrm>
              <a:off x="6816947" y="5267325"/>
              <a:ext cx="3206877" cy="399478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t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持续改进基础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eyJfdGVtcGxhdGVEYXRhIjp7ImNvbnRlbnRUeXBlIjoiJGl0ZW00X3QifSwidGFnIjoiJGl0ZW00X3RpdGxlIn0=</bd:templateData>
            </p:ext>
          </p:extLst>
        </p:sp>
        <p:sp>
          <p:nvSpPr>
            <p:cNvPr id="1620501" name="TextBox 24"/>
            <p:cNvSpPr txBox="1"/>
            <p:nvPr/>
          </p:nvSpPr>
          <p:spPr>
            <a:xfrm>
              <a:off x="6219825" y="5681853"/>
              <a:ext cx="4371975" cy="491966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normAutofit/>
            </a:bodyPr>
            <a:lstStyle/>
            <a:p>
              <a:pPr algn="just">
                <a:spcBef>
                  <a:spcPct val="0"/>
                </a:spcBef>
                <a:spcAft>
                  <a:spcPct val="0"/>
                </a:spcAft>
              </a:pPr>
              <a:r>
                <a:rPr lang="en-US" sz="110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为PDCA循环的"检查"阶段提供方法论支持，确保问题整改措施能精准作用于根源而非表象。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eyJfdGVtcGxhdGVEYXRhIjp7ImNvbnRlbnRUeXBlIjoiJGl0ZW00X2MifSwidGFnIjoiJGl0ZW00X2MifQ==</bd:templateData>
            </p:ext>
          </p:extLst>
        </p:sp>
      </p:grpSp>
      <p:sp>
        <p:nvSpPr>
          <p:cNvPr id="1620502" name="TextBox 25"/>
          <p:cNvSpPr txBox="1"/>
          <p:nvPr/>
        </p:nvSpPr>
        <p:spPr>
          <a:xfrm>
            <a:off x="9967913" y="6298150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pic>
        <p:nvPicPr>
          <p:cNvPr id="1620503" name="Picture 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58975" y="1438275"/>
            <a:ext cx="8237538" cy="2903538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agueacrOWOn+WboOWIhuaekO+8iOWmgumxvOmqqOWbvu+8iVxuIyMjIOe7k+aehOWMlumXrumimOWIhuino1xu6bG86aqo5Zu+6YCa6L+H5Lq644CB5py644CB5paZ44CB5rOV44CB546v44CB5rWL5YWt5aSn57u05bqm57O757uf5qKz55CG5r2c5Zyo5b2x5ZON5Zug57Sg77yM5bCG5aSN5p2C6Zeu6aKY5Y+v6KeG5YyW5YiG6Kej5Li65Y+v5pON5L2c55qE5a2Q6aG544CCXG4jIyMg5pWw5o2u6amx5Yqo6aqM6K+BXG7nu5PlkIjluJXntK/miZjliIbmnpDlr7npsbzpqqjlm77or4bliKvnmoTopoHlm6Dov5vooYzph4/ljJbpqozor4HvvIznoa7kv53moLnmnKzljp/lm6DlrprkvY3nmoTlh4bnoa7mgKfvvIzpgb/lhY3kuLvop4Loh4bmlq3jgIJcbiMjIyDlm6LpmJ/ljY/kvZzlt6XlhbdcbumHh+eUqOWktOiEkemjjuaatOazlembhuS9k+aehOW7uumxvOmqqOWbvu+8jOaVtOWQiOWkmuinhuinkuiupOefpe+8jOeqgeegtOS4quS9k+aAnee7tOWxgOmZkO+8jOaPkOWNh+WIhuaekOWFqOmdouaAp+OAglxuIyMjIOaMgee7reaUuei/m+WfuuehgFxu5Li6UERDQeW+queOr+eahFwi5qOA5p+lXCLpmLbmrrXmj5Dkvpvmlrnms5XorrrmlK/mjIHvvIznoa7kv53pl67popjmlbTmlLnmjqrmlr3og73nsr7lh4bkvZznlKjkuo7moLnmupDogIzpnZ7ooajosaHjgIIiLCJ0cGxpZCI6IjEwMDAxIiwidHBsTmFtZSI6Imxpc3Q0XzMyMTMyMDU4MzY4MDQyOF84NzU3ODI3NzlfMjg5NTAwNTgwODIwNDI4X3BhZ2UxNl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>
            <a:off x="5390429" y="2971176"/>
            <a:ext cx="4306342" cy="379596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77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标准化与创新平衡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>
            <a:off x="5390429" y="3407748"/>
            <a:ext cx="5508580" cy="668829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在SDCA（标准化-执行-检查-行动）框架下维持既有成果，同时通过PDCA推动突破性创新，形成双循环机制。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>
            <a:off x="5390429" y="4545330"/>
            <a:ext cx="4306342" cy="379596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77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快速迭代特性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>
            <a:off x="5390429" y="4981902"/>
            <a:ext cx="5508580" cy="668829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采用"小步快跑"模式，通过短期（通常1周）改善周活动实现快速验证与经验沉淀，避免冗长改进周期带来的效率损失。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eyJ0YWciOiIkaXRlbTNfYyJ9</bd:templateData>
          </p:ext>
        </p:extLst>
      </p:sp>
      <p:sp>
        <p:nvSpPr>
          <p:cNvPr id="7" name="AutoShape 7"/>
          <p:cNvSpPr/>
          <p:nvPr/>
        </p:nvSpPr>
        <p:spPr>
          <a:xfrm>
            <a:off x="4269193" y="4630612"/>
            <a:ext cx="771749" cy="771749"/>
          </a:xfrm>
          <a:prstGeom prst="ellipse">
            <a:avLst/>
          </a:prstGeom>
          <a:solidFill>
            <a:schemeClr val="accent3">
              <a:alpha val="100000"/>
              <a:lumMod val="60000"/>
              <a:lumOff val="4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>
            <a:off x="5390429" y="1400846"/>
            <a:ext cx="4306342" cy="379596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77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全员参与文化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>
            <a:off x="5390429" y="1837418"/>
            <a:ext cx="5508580" cy="668829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强调从高层管理者到一线员工共同参与微小改进，通过提案制度激发组织持续改进的内生动力。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sp>
        <p:nvSpPr>
          <p:cNvPr id="10" name="Freeform 10"/>
          <p:cNvSpPr/>
          <p:nvPr/>
        </p:nvSpPr>
        <p:spPr>
          <a:xfrm>
            <a:off x="4391254" y="4752673"/>
            <a:ext cx="527628" cy="52762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90033" y="152400"/>
                </a:moveTo>
                <a:cubicBezTo>
                  <a:pt x="190033" y="90992"/>
                  <a:pt x="221771" y="56493"/>
                  <a:pt x="221771" y="56493"/>
                </a:cubicBezTo>
                <a:cubicBezTo>
                  <a:pt x="221771" y="56493"/>
                  <a:pt x="193758" y="33766"/>
                  <a:pt x="151924" y="33766"/>
                </a:cubicBezTo>
                <a:cubicBezTo>
                  <a:pt x="110090" y="33766"/>
                  <a:pt x="82067" y="56512"/>
                  <a:pt x="82067" y="56512"/>
                </a:cubicBezTo>
                <a:cubicBezTo>
                  <a:pt x="82067" y="56512"/>
                  <a:pt x="114376" y="82753"/>
                  <a:pt x="114376" y="152400"/>
                </a:cubicBezTo>
                <a:cubicBezTo>
                  <a:pt x="114376" y="219608"/>
                  <a:pt x="81858" y="248145"/>
                  <a:pt x="81858" y="248145"/>
                </a:cubicBezTo>
                <a:cubicBezTo>
                  <a:pt x="81858" y="248145"/>
                  <a:pt x="115662" y="271034"/>
                  <a:pt x="151924" y="271034"/>
                </a:cubicBezTo>
                <a:cubicBezTo>
                  <a:pt x="189043" y="271034"/>
                  <a:pt x="221799" y="248269"/>
                  <a:pt x="221799" y="248269"/>
                </a:cubicBezTo>
                <a:cubicBezTo>
                  <a:pt x="221799" y="248269"/>
                  <a:pt x="190033" y="218503"/>
                  <a:pt x="190033" y="152400"/>
                </a:cubicBezTo>
                <a:close/>
              </a:path>
              <a:path w="304800" h="304800">
                <a:moveTo>
                  <a:pt x="74095" y="62789"/>
                </a:moveTo>
                <a:cubicBezTo>
                  <a:pt x="74095" y="62789"/>
                  <a:pt x="34633" y="86839"/>
                  <a:pt x="34633" y="152800"/>
                </a:cubicBezTo>
                <a:cubicBezTo>
                  <a:pt x="34633" y="218751"/>
                  <a:pt x="74533" y="240335"/>
                  <a:pt x="74533" y="240335"/>
                </a:cubicBezTo>
                <a:cubicBezTo>
                  <a:pt x="74533" y="240335"/>
                  <a:pt x="103613" y="218742"/>
                  <a:pt x="103613" y="152800"/>
                </a:cubicBezTo>
                <a:cubicBezTo>
                  <a:pt x="103613" y="86839"/>
                  <a:pt x="74095" y="62789"/>
                  <a:pt x="74095" y="62789"/>
                </a:cubicBezTo>
                <a:close/>
              </a:path>
              <a:path w="304800" h="304800">
                <a:moveTo>
                  <a:pt x="229753" y="64570"/>
                </a:moveTo>
                <a:cubicBezTo>
                  <a:pt x="229753" y="64570"/>
                  <a:pt x="200244" y="86839"/>
                  <a:pt x="200244" y="152800"/>
                </a:cubicBezTo>
                <a:cubicBezTo>
                  <a:pt x="200244" y="218751"/>
                  <a:pt x="229305" y="240335"/>
                  <a:pt x="229305" y="240335"/>
                </a:cubicBezTo>
                <a:cubicBezTo>
                  <a:pt x="229305" y="240335"/>
                  <a:pt x="270158" y="218742"/>
                  <a:pt x="270158" y="152800"/>
                </a:cubicBezTo>
                <a:cubicBezTo>
                  <a:pt x="270158" y="86839"/>
                  <a:pt x="229753" y="64570"/>
                  <a:pt x="229753" y="64570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1" name="AutoShape 11"/>
          <p:cNvSpPr/>
          <p:nvPr/>
        </p:nvSpPr>
        <p:spPr>
          <a:xfrm>
            <a:off x="4269193" y="3068071"/>
            <a:ext cx="771749" cy="77174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2" name="AutoShape 12"/>
          <p:cNvSpPr/>
          <p:nvPr/>
        </p:nvSpPr>
        <p:spPr>
          <a:xfrm>
            <a:off x="4269193" y="1486028"/>
            <a:ext cx="771749" cy="77174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3" name="Freeform 13"/>
          <p:cNvSpPr/>
          <p:nvPr/>
        </p:nvSpPr>
        <p:spPr>
          <a:xfrm>
            <a:off x="4444851" y="1679220"/>
            <a:ext cx="386062" cy="38606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73841" y="122930"/>
                </a:moveTo>
                <a:cubicBezTo>
                  <a:pt x="179718" y="102937"/>
                  <a:pt x="177232" y="81020"/>
                  <a:pt x="166392" y="62665"/>
                </a:cubicBezTo>
                <a:cubicBezTo>
                  <a:pt x="166630" y="62998"/>
                  <a:pt x="62770" y="167697"/>
                  <a:pt x="62027" y="167040"/>
                </a:cubicBezTo>
                <a:cubicBezTo>
                  <a:pt x="80077" y="177698"/>
                  <a:pt x="101994" y="180699"/>
                  <a:pt x="121720" y="175193"/>
                </a:cubicBezTo>
                <a:cubicBezTo>
                  <a:pt x="121577" y="174689"/>
                  <a:pt x="173422" y="122853"/>
                  <a:pt x="173841" y="122930"/>
                </a:cubicBezTo>
                <a:close/>
              </a:path>
              <a:path w="304800" h="304800">
                <a:moveTo>
                  <a:pt x="155315" y="45968"/>
                </a:moveTo>
                <a:cubicBezTo>
                  <a:pt x="141322" y="32175"/>
                  <a:pt x="121301" y="22822"/>
                  <a:pt x="100127" y="22822"/>
                </a:cubicBezTo>
                <a:cubicBezTo>
                  <a:pt x="57331" y="22822"/>
                  <a:pt x="22631" y="57607"/>
                  <a:pt x="22631" y="100508"/>
                </a:cubicBezTo>
                <a:cubicBezTo>
                  <a:pt x="22631" y="121444"/>
                  <a:pt x="32156" y="141713"/>
                  <a:pt x="45587" y="155686"/>
                </a:cubicBezTo>
                <a:cubicBezTo>
                  <a:pt x="45615" y="155686"/>
                  <a:pt x="154657" y="46863"/>
                  <a:pt x="155315" y="45968"/>
                </a:cubicBezTo>
                <a:close/>
              </a:path>
              <a:path w="304800" h="304800">
                <a:moveTo>
                  <a:pt x="264909" y="252089"/>
                </a:moveTo>
                <a:cubicBezTo>
                  <a:pt x="264909" y="252089"/>
                  <a:pt x="267443" y="230200"/>
                  <a:pt x="261128" y="223885"/>
                </a:cubicBezTo>
                <a:cubicBezTo>
                  <a:pt x="260709" y="223466"/>
                  <a:pt x="188300" y="135065"/>
                  <a:pt x="188300" y="135065"/>
                </a:cubicBezTo>
                <a:lnTo>
                  <a:pt x="134417" y="188947"/>
                </a:lnTo>
                <a:lnTo>
                  <a:pt x="222818" y="262185"/>
                </a:lnTo>
                <a:cubicBezTo>
                  <a:pt x="228714" y="268919"/>
                  <a:pt x="251441" y="265557"/>
                  <a:pt x="251441" y="265557"/>
                </a:cubicBezTo>
                <a:lnTo>
                  <a:pt x="269538" y="281978"/>
                </a:lnTo>
                <a:lnTo>
                  <a:pt x="282169" y="269348"/>
                </a:lnTo>
                <a:lnTo>
                  <a:pt x="264909" y="252089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4" name="Freeform 14"/>
          <p:cNvSpPr/>
          <p:nvPr/>
        </p:nvSpPr>
        <p:spPr>
          <a:xfrm>
            <a:off x="4456464" y="3244914"/>
            <a:ext cx="404092" cy="40409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106680"/>
                </a:moveTo>
                <a:lnTo>
                  <a:pt x="189586" y="139598"/>
                </a:lnTo>
                <a:cubicBezTo>
                  <a:pt x="194310" y="146761"/>
                  <a:pt x="204978" y="152400"/>
                  <a:pt x="213512" y="152400"/>
                </a:cubicBezTo>
                <a:lnTo>
                  <a:pt x="259080" y="152400"/>
                </a:lnTo>
                <a:lnTo>
                  <a:pt x="259080" y="121920"/>
                </a:lnTo>
                <a:lnTo>
                  <a:pt x="213360" y="121920"/>
                </a:lnTo>
                <a:lnTo>
                  <a:pt x="191414" y="89002"/>
                </a:lnTo>
                <a:cubicBezTo>
                  <a:pt x="185452" y="80686"/>
                  <a:pt x="178394" y="73628"/>
                  <a:pt x="170345" y="67847"/>
                </a:cubicBezTo>
                <a:lnTo>
                  <a:pt x="170069" y="67666"/>
                </a:lnTo>
                <a:lnTo>
                  <a:pt x="149952" y="54254"/>
                </a:lnTo>
                <a:cubicBezTo>
                  <a:pt x="146104" y="51911"/>
                  <a:pt x="141446" y="50521"/>
                  <a:pt x="136465" y="50521"/>
                </a:cubicBezTo>
                <a:cubicBezTo>
                  <a:pt x="131912" y="50521"/>
                  <a:pt x="127635" y="51683"/>
                  <a:pt x="123911" y="53721"/>
                </a:cubicBezTo>
                <a:lnTo>
                  <a:pt x="124044" y="53654"/>
                </a:lnTo>
                <a:lnTo>
                  <a:pt x="60950" y="91450"/>
                </a:lnTo>
                <a:lnTo>
                  <a:pt x="60950" y="167650"/>
                </a:lnTo>
                <a:lnTo>
                  <a:pt x="91430" y="167650"/>
                </a:lnTo>
                <a:lnTo>
                  <a:pt x="91430" y="106690"/>
                </a:lnTo>
                <a:lnTo>
                  <a:pt x="121910" y="91450"/>
                </a:lnTo>
                <a:lnTo>
                  <a:pt x="76190" y="304810"/>
                </a:lnTo>
                <a:lnTo>
                  <a:pt x="106670" y="304810"/>
                </a:lnTo>
                <a:lnTo>
                  <a:pt x="142484" y="188224"/>
                </a:lnTo>
                <a:lnTo>
                  <a:pt x="167630" y="213370"/>
                </a:lnTo>
                <a:lnTo>
                  <a:pt x="167630" y="304810"/>
                </a:lnTo>
                <a:lnTo>
                  <a:pt x="198110" y="304810"/>
                </a:lnTo>
                <a:lnTo>
                  <a:pt x="198110" y="182890"/>
                </a:lnTo>
                <a:lnTo>
                  <a:pt x="156962" y="141742"/>
                </a:lnTo>
                <a:lnTo>
                  <a:pt x="167630" y="106690"/>
                </a:lnTo>
                <a:close/>
              </a:path>
              <a:path w="304800" h="304800">
                <a:moveTo>
                  <a:pt x="182880" y="60960"/>
                </a:moveTo>
                <a:cubicBezTo>
                  <a:pt x="199711" y="60960"/>
                  <a:pt x="213360" y="47311"/>
                  <a:pt x="213360" y="30480"/>
                </a:cubicBezTo>
                <a:cubicBezTo>
                  <a:pt x="213360" y="13649"/>
                  <a:pt x="199711" y="0"/>
                  <a:pt x="182880" y="0"/>
                </a:cubicBezTo>
                <a:lnTo>
                  <a:pt x="182880" y="0"/>
                </a:lnTo>
                <a:cubicBezTo>
                  <a:pt x="166049" y="0"/>
                  <a:pt x="152400" y="13649"/>
                  <a:pt x="152400" y="30480"/>
                </a:cubicBezTo>
                <a:cubicBezTo>
                  <a:pt x="152400" y="47311"/>
                  <a:pt x="166049" y="60960"/>
                  <a:pt x="182880" y="60960"/>
                </a:cubicBezTo>
                <a:lnTo>
                  <a:pt x="182880" y="6096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5" name="Freeform 15"/>
          <p:cNvSpPr/>
          <p:nvPr/>
        </p:nvSpPr>
        <p:spPr>
          <a:xfrm>
            <a:off x="924438" y="2130310"/>
            <a:ext cx="2522766" cy="279461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952500"/>
                </a:moveTo>
                <a:lnTo>
                  <a:pt x="476250" y="190500"/>
                </a:lnTo>
                <a:lnTo>
                  <a:pt x="1428750" y="190500"/>
                </a:lnTo>
                <a:lnTo>
                  <a:pt x="1905000" y="952500"/>
                </a:lnTo>
                <a:lnTo>
                  <a:pt x="1428750" y="1714500"/>
                </a:lnTo>
                <a:lnTo>
                  <a:pt x="476250" y="1714500"/>
                </a:lnTo>
              </a:path>
            </a:pathLst>
          </a:custGeom>
          <a:solidFill>
            <a:schemeClr val="lt1">
              <a:alpha val="100000"/>
            </a:schemeClr>
          </a:solidFill>
          <a:ln w="76200">
            <a:solidFill>
              <a:schemeClr val="accent1">
                <a:alpha val="100000"/>
              </a:schemeClr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6" name="Freeform 16"/>
          <p:cNvSpPr/>
          <p:nvPr/>
        </p:nvSpPr>
        <p:spPr>
          <a:xfrm>
            <a:off x="1576878" y="2858789"/>
            <a:ext cx="1217887" cy="113841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08193" name="AutoShape 17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持续改进（Kaizen）实践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aMgee7reaUuei/m++8iEthaXplbu+8ieWunui3tVxuIyMjIOWFqOWRmOWPguS4juaWh+WMllxu5by66LCD5LuO6auY5bGC566h55CG6ICF5Yiw5LiA57q/5ZGY5bel5YWx5ZCM5Y+C5LiO5b6u5bCP5pS56L+b77yM6YCa6L+H5o+Q5qGI5Yi25bqm5r+A5Y+R57uE57uH5oyB57ut5pS56L+b55qE5YaF55Sf5Yqo5Yqb44CCXG4jIyMg5qCH5YeG5YyW5LiO5Yib5paw5bmz6KGhXG7lnKhTRENB77yI5qCH5YeG5YyWLeaJp+ihjC3mo4Dmn6Ut6KGM5Yqo77yJ5qGG5p625LiL57u05oyB5pei5pyJ5oiQ5p6c77yM5ZCM5pe26YCa6L+HUERDQeaOqOWKqOeqgeegtOaAp+WIm+aWsO+8jOW9ouaIkOWPjOW+queOr+acuuWItuOAglxuIyMjIOW/q+mAn+i/reS7o+eJueaAp1xu6YeH55SoXCLlsI/mraXlv6vot5FcIuaooeW8j++8jOmAmui/h+efreacn++8iOmAmuW4uDHlkajvvInmlLnlloTlkajmtLvliqjlrp7njrDlv6vpgJ/pqozor4HkuI7nu4/pqozmsonmt4DvvIzpgb/lhY3lhpfplb/mlLnov5vlkajmnJ/luKbmnaXnmoTmlYjnjofmjZ/lpLHjgIIiLCJ0cGxpZCI6IjEwMDAxIiwidHBsTmFtZSI6Imxpc3QzXzE4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893826" y="1382361"/>
            <a:ext cx="3825587" cy="382558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>
            <a:off x="1172751" y="2293579"/>
            <a:ext cx="3454708" cy="2403866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72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目录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>
            <a:off x="1335331" y="1916284"/>
            <a:ext cx="2942577" cy="997982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contents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>
            <a:off x="5641246" y="970764"/>
            <a:ext cx="5534263" cy="4590717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质量改进工具</a:t>
            </a:r>
          </a:p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质量成本管理</a:t>
            </a:r>
          </a:p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顾客满意度管理</a:t>
            </a:r>
          </a:p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质量工具应用实例</a:t>
            </a:r>
          </a:p>
          <a:p>
            <a:pPr marL="228600" lvl="1" indent="-228600">
              <a:lnSpc>
                <a:spcPct val="150000"/>
              </a:lnSpc>
              <a:buFont typeface="Arial"/>
              <a:buChar char="•"/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总结与行动计划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eyJ0YWciOiIkY2F0YSJ9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uebruW9lVxu6LSo6YeP5pS56L+b5bel5YW3XG7otKjph4/miJDmnKznrqHnkIZcbumhvuWuoua7oeaEj+W6pueuoeeQhlxu6LSo6YeP5bel5YW35bqU55So5a6e5L6LXG7mgLvnu5PkuI7ooYzliqjorqHliJIiLCJ0cGxpZCI6IjEwMDAxIiwidHBsTmFtZSI6ImNhdGFsb2d1ZV8w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>
            <a:off x="671082" y="2141002"/>
            <a:ext cx="8270863" cy="1887093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690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07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>
            <a:off x="766071" y="3406483"/>
            <a:ext cx="6833941" cy="163306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925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质量成本管理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i0qOmHj+aIkOacrOeuoeeQhiIsInRwbGlkIjoiMTAwMDEiLCJ0cGxOYW1lIjoiaDJ0aXRsZV8y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Freeform 3"/>
          <p:cNvSpPr/>
          <p:nvPr/>
        </p:nvSpPr>
        <p:spPr>
          <a:xfrm>
            <a:off x="2030022" y="1554865"/>
            <a:ext cx="1096419" cy="1096782"/>
          </a:xfrm>
          <a:custGeom>
            <a:avLst/>
            <a:gdLst/>
            <a:ahLst/>
            <a:cxnLst/>
            <a:rect l="l" t="t" r="r" b="b"/>
            <a:pathLst>
              <a:path w="1482" h="1482">
                <a:moveTo>
                  <a:pt x="1482" y="742"/>
                </a:moveTo>
                <a:lnTo>
                  <a:pt x="1482" y="742"/>
                </a:lnTo>
                <a:lnTo>
                  <a:pt x="1481" y="780"/>
                </a:lnTo>
                <a:lnTo>
                  <a:pt x="1477" y="818"/>
                </a:lnTo>
                <a:lnTo>
                  <a:pt x="1473" y="854"/>
                </a:lnTo>
                <a:lnTo>
                  <a:pt x="1467" y="890"/>
                </a:lnTo>
                <a:lnTo>
                  <a:pt x="1458" y="926"/>
                </a:lnTo>
                <a:lnTo>
                  <a:pt x="1448" y="962"/>
                </a:lnTo>
                <a:lnTo>
                  <a:pt x="1436" y="997"/>
                </a:lnTo>
                <a:lnTo>
                  <a:pt x="1423" y="1029"/>
                </a:lnTo>
                <a:lnTo>
                  <a:pt x="1408" y="1063"/>
                </a:lnTo>
                <a:lnTo>
                  <a:pt x="1392" y="1094"/>
                </a:lnTo>
                <a:lnTo>
                  <a:pt x="1374" y="1126"/>
                </a:lnTo>
                <a:lnTo>
                  <a:pt x="1355" y="1155"/>
                </a:lnTo>
                <a:lnTo>
                  <a:pt x="1334" y="1185"/>
                </a:lnTo>
                <a:lnTo>
                  <a:pt x="1312" y="1213"/>
                </a:lnTo>
                <a:lnTo>
                  <a:pt x="1289" y="1240"/>
                </a:lnTo>
                <a:lnTo>
                  <a:pt x="1265" y="1265"/>
                </a:lnTo>
                <a:lnTo>
                  <a:pt x="1239" y="1290"/>
                </a:lnTo>
                <a:lnTo>
                  <a:pt x="1211" y="1313"/>
                </a:lnTo>
                <a:lnTo>
                  <a:pt x="1184" y="1335"/>
                </a:lnTo>
                <a:lnTo>
                  <a:pt x="1155" y="1356"/>
                </a:lnTo>
                <a:lnTo>
                  <a:pt x="1125" y="1375"/>
                </a:lnTo>
                <a:lnTo>
                  <a:pt x="1094" y="1393"/>
                </a:lnTo>
                <a:lnTo>
                  <a:pt x="1062" y="1409"/>
                </a:lnTo>
                <a:lnTo>
                  <a:pt x="1029" y="1424"/>
                </a:lnTo>
                <a:lnTo>
                  <a:pt x="995" y="1437"/>
                </a:lnTo>
                <a:lnTo>
                  <a:pt x="961" y="1449"/>
                </a:lnTo>
                <a:lnTo>
                  <a:pt x="926" y="1459"/>
                </a:lnTo>
                <a:lnTo>
                  <a:pt x="890" y="1467"/>
                </a:lnTo>
                <a:lnTo>
                  <a:pt x="853" y="1473"/>
                </a:lnTo>
                <a:lnTo>
                  <a:pt x="816" y="1479"/>
                </a:lnTo>
                <a:lnTo>
                  <a:pt x="778" y="1481"/>
                </a:lnTo>
                <a:lnTo>
                  <a:pt x="740" y="1482"/>
                </a:lnTo>
                <a:lnTo>
                  <a:pt x="740" y="1482"/>
                </a:lnTo>
                <a:lnTo>
                  <a:pt x="702" y="1481"/>
                </a:lnTo>
                <a:lnTo>
                  <a:pt x="664" y="1479"/>
                </a:lnTo>
                <a:lnTo>
                  <a:pt x="627" y="1473"/>
                </a:lnTo>
                <a:lnTo>
                  <a:pt x="592" y="1467"/>
                </a:lnTo>
                <a:lnTo>
                  <a:pt x="556" y="1459"/>
                </a:lnTo>
                <a:lnTo>
                  <a:pt x="520" y="1449"/>
                </a:lnTo>
                <a:lnTo>
                  <a:pt x="486" y="1437"/>
                </a:lnTo>
                <a:lnTo>
                  <a:pt x="453" y="1424"/>
                </a:lnTo>
                <a:lnTo>
                  <a:pt x="419" y="1409"/>
                </a:lnTo>
                <a:lnTo>
                  <a:pt x="388" y="1393"/>
                </a:lnTo>
                <a:lnTo>
                  <a:pt x="356" y="1375"/>
                </a:lnTo>
                <a:lnTo>
                  <a:pt x="327" y="1356"/>
                </a:lnTo>
                <a:lnTo>
                  <a:pt x="297" y="1335"/>
                </a:lnTo>
                <a:lnTo>
                  <a:pt x="269" y="1313"/>
                </a:lnTo>
                <a:lnTo>
                  <a:pt x="242" y="1290"/>
                </a:lnTo>
                <a:lnTo>
                  <a:pt x="217" y="1265"/>
                </a:lnTo>
                <a:lnTo>
                  <a:pt x="192" y="1240"/>
                </a:lnTo>
                <a:lnTo>
                  <a:pt x="169" y="1213"/>
                </a:lnTo>
                <a:lnTo>
                  <a:pt x="147" y="1185"/>
                </a:lnTo>
                <a:lnTo>
                  <a:pt x="126" y="1155"/>
                </a:lnTo>
                <a:lnTo>
                  <a:pt x="107" y="1126"/>
                </a:lnTo>
                <a:lnTo>
                  <a:pt x="89" y="1094"/>
                </a:lnTo>
                <a:lnTo>
                  <a:pt x="73" y="1063"/>
                </a:lnTo>
                <a:lnTo>
                  <a:pt x="58" y="1029"/>
                </a:lnTo>
                <a:lnTo>
                  <a:pt x="45" y="997"/>
                </a:lnTo>
                <a:lnTo>
                  <a:pt x="33" y="962"/>
                </a:lnTo>
                <a:lnTo>
                  <a:pt x="23" y="926"/>
                </a:lnTo>
                <a:lnTo>
                  <a:pt x="15" y="890"/>
                </a:lnTo>
                <a:lnTo>
                  <a:pt x="9" y="854"/>
                </a:lnTo>
                <a:lnTo>
                  <a:pt x="3" y="818"/>
                </a:lnTo>
                <a:lnTo>
                  <a:pt x="1" y="780"/>
                </a:lnTo>
                <a:lnTo>
                  <a:pt x="0" y="742"/>
                </a:lnTo>
                <a:lnTo>
                  <a:pt x="0" y="742"/>
                </a:lnTo>
                <a:lnTo>
                  <a:pt x="1" y="704"/>
                </a:lnTo>
                <a:lnTo>
                  <a:pt x="3" y="666"/>
                </a:lnTo>
                <a:lnTo>
                  <a:pt x="9" y="629"/>
                </a:lnTo>
                <a:lnTo>
                  <a:pt x="15" y="592"/>
                </a:lnTo>
                <a:lnTo>
                  <a:pt x="23" y="556"/>
                </a:lnTo>
                <a:lnTo>
                  <a:pt x="33" y="521"/>
                </a:lnTo>
                <a:lnTo>
                  <a:pt x="45" y="486"/>
                </a:lnTo>
                <a:lnTo>
                  <a:pt x="58" y="453"/>
                </a:lnTo>
                <a:lnTo>
                  <a:pt x="73" y="420"/>
                </a:lnTo>
                <a:lnTo>
                  <a:pt x="89" y="389"/>
                </a:lnTo>
                <a:lnTo>
                  <a:pt x="107" y="357"/>
                </a:lnTo>
                <a:lnTo>
                  <a:pt x="126" y="327"/>
                </a:lnTo>
                <a:lnTo>
                  <a:pt x="147" y="299"/>
                </a:lnTo>
                <a:lnTo>
                  <a:pt x="169" y="270"/>
                </a:lnTo>
                <a:lnTo>
                  <a:pt x="192" y="243"/>
                </a:lnTo>
                <a:lnTo>
                  <a:pt x="217" y="217"/>
                </a:lnTo>
                <a:lnTo>
                  <a:pt x="242" y="193"/>
                </a:lnTo>
                <a:lnTo>
                  <a:pt x="269" y="169"/>
                </a:lnTo>
                <a:lnTo>
                  <a:pt x="297" y="148"/>
                </a:lnTo>
                <a:lnTo>
                  <a:pt x="327" y="127"/>
                </a:lnTo>
                <a:lnTo>
                  <a:pt x="356" y="107"/>
                </a:lnTo>
                <a:lnTo>
                  <a:pt x="388" y="90"/>
                </a:lnTo>
                <a:lnTo>
                  <a:pt x="419" y="74"/>
                </a:lnTo>
                <a:lnTo>
                  <a:pt x="453" y="59"/>
                </a:lnTo>
                <a:lnTo>
                  <a:pt x="486" y="46"/>
                </a:lnTo>
                <a:lnTo>
                  <a:pt x="520" y="34"/>
                </a:lnTo>
                <a:lnTo>
                  <a:pt x="556" y="24"/>
                </a:lnTo>
                <a:lnTo>
                  <a:pt x="592" y="15"/>
                </a:lnTo>
                <a:lnTo>
                  <a:pt x="627" y="9"/>
                </a:lnTo>
                <a:lnTo>
                  <a:pt x="664" y="4"/>
                </a:lnTo>
                <a:lnTo>
                  <a:pt x="702" y="1"/>
                </a:lnTo>
                <a:lnTo>
                  <a:pt x="740" y="0"/>
                </a:lnTo>
                <a:lnTo>
                  <a:pt x="740" y="0"/>
                </a:lnTo>
                <a:lnTo>
                  <a:pt x="778" y="1"/>
                </a:lnTo>
                <a:lnTo>
                  <a:pt x="816" y="4"/>
                </a:lnTo>
                <a:lnTo>
                  <a:pt x="853" y="9"/>
                </a:lnTo>
                <a:lnTo>
                  <a:pt x="890" y="15"/>
                </a:lnTo>
                <a:lnTo>
                  <a:pt x="926" y="24"/>
                </a:lnTo>
                <a:lnTo>
                  <a:pt x="961" y="34"/>
                </a:lnTo>
                <a:lnTo>
                  <a:pt x="995" y="46"/>
                </a:lnTo>
                <a:lnTo>
                  <a:pt x="1029" y="59"/>
                </a:lnTo>
                <a:lnTo>
                  <a:pt x="1062" y="74"/>
                </a:lnTo>
                <a:lnTo>
                  <a:pt x="1094" y="90"/>
                </a:lnTo>
                <a:lnTo>
                  <a:pt x="1125" y="107"/>
                </a:lnTo>
                <a:lnTo>
                  <a:pt x="1155" y="127"/>
                </a:lnTo>
                <a:lnTo>
                  <a:pt x="1184" y="148"/>
                </a:lnTo>
                <a:lnTo>
                  <a:pt x="1211" y="169"/>
                </a:lnTo>
                <a:lnTo>
                  <a:pt x="1239" y="193"/>
                </a:lnTo>
                <a:lnTo>
                  <a:pt x="1265" y="217"/>
                </a:lnTo>
                <a:lnTo>
                  <a:pt x="1289" y="243"/>
                </a:lnTo>
                <a:lnTo>
                  <a:pt x="1312" y="270"/>
                </a:lnTo>
                <a:lnTo>
                  <a:pt x="1334" y="299"/>
                </a:lnTo>
                <a:lnTo>
                  <a:pt x="1355" y="327"/>
                </a:lnTo>
                <a:lnTo>
                  <a:pt x="1374" y="357"/>
                </a:lnTo>
                <a:lnTo>
                  <a:pt x="1392" y="389"/>
                </a:lnTo>
                <a:lnTo>
                  <a:pt x="1408" y="420"/>
                </a:lnTo>
                <a:lnTo>
                  <a:pt x="1423" y="453"/>
                </a:lnTo>
                <a:lnTo>
                  <a:pt x="1436" y="486"/>
                </a:lnTo>
                <a:lnTo>
                  <a:pt x="1448" y="521"/>
                </a:lnTo>
                <a:lnTo>
                  <a:pt x="1458" y="556"/>
                </a:lnTo>
                <a:lnTo>
                  <a:pt x="1467" y="592"/>
                </a:lnTo>
                <a:lnTo>
                  <a:pt x="1473" y="629"/>
                </a:lnTo>
                <a:lnTo>
                  <a:pt x="1477" y="666"/>
                </a:lnTo>
                <a:lnTo>
                  <a:pt x="1481" y="704"/>
                </a:lnTo>
                <a:lnTo>
                  <a:pt x="1482" y="742"/>
                </a:lnTo>
                <a:lnTo>
                  <a:pt x="1482" y="74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Freeform 4"/>
          <p:cNvSpPr/>
          <p:nvPr/>
        </p:nvSpPr>
        <p:spPr>
          <a:xfrm>
            <a:off x="2212018" y="1813887"/>
            <a:ext cx="730886" cy="670462"/>
          </a:xfrm>
          <a:custGeom>
            <a:avLst/>
            <a:gdLst/>
            <a:ahLst/>
            <a:cxnLst/>
            <a:rect l="l" t="t" r="r" b="b"/>
            <a:pathLst>
              <a:path w="988" h="905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Freeform 5"/>
          <p:cNvSpPr/>
          <p:nvPr/>
        </p:nvSpPr>
        <p:spPr>
          <a:xfrm>
            <a:off x="8308054" y="1554865"/>
            <a:ext cx="1096419" cy="1096782"/>
          </a:xfrm>
          <a:custGeom>
            <a:avLst/>
            <a:gdLst/>
            <a:ahLst/>
            <a:cxnLst/>
            <a:rect l="l" t="t" r="r" b="b"/>
            <a:pathLst>
              <a:path w="1482" h="1482">
                <a:moveTo>
                  <a:pt x="1482" y="742"/>
                </a:moveTo>
                <a:lnTo>
                  <a:pt x="1482" y="742"/>
                </a:lnTo>
                <a:lnTo>
                  <a:pt x="1481" y="780"/>
                </a:lnTo>
                <a:lnTo>
                  <a:pt x="1478" y="818"/>
                </a:lnTo>
                <a:lnTo>
                  <a:pt x="1473" y="854"/>
                </a:lnTo>
                <a:lnTo>
                  <a:pt x="1467" y="890"/>
                </a:lnTo>
                <a:lnTo>
                  <a:pt x="1458" y="926"/>
                </a:lnTo>
                <a:lnTo>
                  <a:pt x="1448" y="962"/>
                </a:lnTo>
                <a:lnTo>
                  <a:pt x="1436" y="997"/>
                </a:lnTo>
                <a:lnTo>
                  <a:pt x="1423" y="1029"/>
                </a:lnTo>
                <a:lnTo>
                  <a:pt x="1408" y="1063"/>
                </a:lnTo>
                <a:lnTo>
                  <a:pt x="1392" y="1094"/>
                </a:lnTo>
                <a:lnTo>
                  <a:pt x="1375" y="1126"/>
                </a:lnTo>
                <a:lnTo>
                  <a:pt x="1355" y="1155"/>
                </a:lnTo>
                <a:lnTo>
                  <a:pt x="1334" y="1185"/>
                </a:lnTo>
                <a:lnTo>
                  <a:pt x="1313" y="1213"/>
                </a:lnTo>
                <a:lnTo>
                  <a:pt x="1289" y="1240"/>
                </a:lnTo>
                <a:lnTo>
                  <a:pt x="1265" y="1265"/>
                </a:lnTo>
                <a:lnTo>
                  <a:pt x="1239" y="1290"/>
                </a:lnTo>
                <a:lnTo>
                  <a:pt x="1212" y="1313"/>
                </a:lnTo>
                <a:lnTo>
                  <a:pt x="1185" y="1335"/>
                </a:lnTo>
                <a:lnTo>
                  <a:pt x="1155" y="1356"/>
                </a:lnTo>
                <a:lnTo>
                  <a:pt x="1125" y="1375"/>
                </a:lnTo>
                <a:lnTo>
                  <a:pt x="1094" y="1393"/>
                </a:lnTo>
                <a:lnTo>
                  <a:pt x="1062" y="1409"/>
                </a:lnTo>
                <a:lnTo>
                  <a:pt x="1029" y="1424"/>
                </a:lnTo>
                <a:lnTo>
                  <a:pt x="996" y="1437"/>
                </a:lnTo>
                <a:lnTo>
                  <a:pt x="961" y="1449"/>
                </a:lnTo>
                <a:lnTo>
                  <a:pt x="926" y="1459"/>
                </a:lnTo>
                <a:lnTo>
                  <a:pt x="890" y="1467"/>
                </a:lnTo>
                <a:lnTo>
                  <a:pt x="853" y="1473"/>
                </a:lnTo>
                <a:lnTo>
                  <a:pt x="817" y="1479"/>
                </a:lnTo>
                <a:lnTo>
                  <a:pt x="779" y="1481"/>
                </a:lnTo>
                <a:lnTo>
                  <a:pt x="741" y="1482"/>
                </a:lnTo>
                <a:lnTo>
                  <a:pt x="741" y="1482"/>
                </a:lnTo>
                <a:lnTo>
                  <a:pt x="703" y="1481"/>
                </a:lnTo>
                <a:lnTo>
                  <a:pt x="665" y="1479"/>
                </a:lnTo>
                <a:lnTo>
                  <a:pt x="628" y="1473"/>
                </a:lnTo>
                <a:lnTo>
                  <a:pt x="592" y="1467"/>
                </a:lnTo>
                <a:lnTo>
                  <a:pt x="556" y="1459"/>
                </a:lnTo>
                <a:lnTo>
                  <a:pt x="520" y="1449"/>
                </a:lnTo>
                <a:lnTo>
                  <a:pt x="487" y="1437"/>
                </a:lnTo>
                <a:lnTo>
                  <a:pt x="453" y="1424"/>
                </a:lnTo>
                <a:lnTo>
                  <a:pt x="419" y="1409"/>
                </a:lnTo>
                <a:lnTo>
                  <a:pt x="388" y="1393"/>
                </a:lnTo>
                <a:lnTo>
                  <a:pt x="356" y="1375"/>
                </a:lnTo>
                <a:lnTo>
                  <a:pt x="327" y="1356"/>
                </a:lnTo>
                <a:lnTo>
                  <a:pt x="298" y="1335"/>
                </a:lnTo>
                <a:lnTo>
                  <a:pt x="269" y="1313"/>
                </a:lnTo>
                <a:lnTo>
                  <a:pt x="242" y="1290"/>
                </a:lnTo>
                <a:lnTo>
                  <a:pt x="217" y="1265"/>
                </a:lnTo>
                <a:lnTo>
                  <a:pt x="192" y="1240"/>
                </a:lnTo>
                <a:lnTo>
                  <a:pt x="170" y="1213"/>
                </a:lnTo>
                <a:lnTo>
                  <a:pt x="147" y="1185"/>
                </a:lnTo>
                <a:lnTo>
                  <a:pt x="126" y="1155"/>
                </a:lnTo>
                <a:lnTo>
                  <a:pt x="108" y="1126"/>
                </a:lnTo>
                <a:lnTo>
                  <a:pt x="89" y="1094"/>
                </a:lnTo>
                <a:lnTo>
                  <a:pt x="73" y="1063"/>
                </a:lnTo>
                <a:lnTo>
                  <a:pt x="58" y="1029"/>
                </a:lnTo>
                <a:lnTo>
                  <a:pt x="45" y="997"/>
                </a:lnTo>
                <a:lnTo>
                  <a:pt x="34" y="962"/>
                </a:lnTo>
                <a:lnTo>
                  <a:pt x="23" y="926"/>
                </a:lnTo>
                <a:lnTo>
                  <a:pt x="15" y="890"/>
                </a:lnTo>
                <a:lnTo>
                  <a:pt x="9" y="854"/>
                </a:lnTo>
                <a:lnTo>
                  <a:pt x="4" y="818"/>
                </a:lnTo>
                <a:lnTo>
                  <a:pt x="1" y="780"/>
                </a:lnTo>
                <a:lnTo>
                  <a:pt x="0" y="742"/>
                </a:lnTo>
                <a:lnTo>
                  <a:pt x="0" y="742"/>
                </a:lnTo>
                <a:lnTo>
                  <a:pt x="1" y="704"/>
                </a:lnTo>
                <a:lnTo>
                  <a:pt x="4" y="666"/>
                </a:lnTo>
                <a:lnTo>
                  <a:pt x="9" y="629"/>
                </a:lnTo>
                <a:lnTo>
                  <a:pt x="15" y="592"/>
                </a:lnTo>
                <a:lnTo>
                  <a:pt x="23" y="556"/>
                </a:lnTo>
                <a:lnTo>
                  <a:pt x="34" y="521"/>
                </a:lnTo>
                <a:lnTo>
                  <a:pt x="45" y="486"/>
                </a:lnTo>
                <a:lnTo>
                  <a:pt x="58" y="453"/>
                </a:lnTo>
                <a:lnTo>
                  <a:pt x="73" y="420"/>
                </a:lnTo>
                <a:lnTo>
                  <a:pt x="89" y="389"/>
                </a:lnTo>
                <a:lnTo>
                  <a:pt x="108" y="357"/>
                </a:lnTo>
                <a:lnTo>
                  <a:pt x="126" y="327"/>
                </a:lnTo>
                <a:lnTo>
                  <a:pt x="147" y="299"/>
                </a:lnTo>
                <a:lnTo>
                  <a:pt x="170" y="270"/>
                </a:lnTo>
                <a:lnTo>
                  <a:pt x="192" y="243"/>
                </a:lnTo>
                <a:lnTo>
                  <a:pt x="217" y="217"/>
                </a:lnTo>
                <a:lnTo>
                  <a:pt x="242" y="193"/>
                </a:lnTo>
                <a:lnTo>
                  <a:pt x="269" y="169"/>
                </a:lnTo>
                <a:lnTo>
                  <a:pt x="298" y="148"/>
                </a:lnTo>
                <a:lnTo>
                  <a:pt x="327" y="127"/>
                </a:lnTo>
                <a:lnTo>
                  <a:pt x="356" y="107"/>
                </a:lnTo>
                <a:lnTo>
                  <a:pt x="388" y="90"/>
                </a:lnTo>
                <a:lnTo>
                  <a:pt x="419" y="74"/>
                </a:lnTo>
                <a:lnTo>
                  <a:pt x="453" y="59"/>
                </a:lnTo>
                <a:lnTo>
                  <a:pt x="487" y="46"/>
                </a:lnTo>
                <a:lnTo>
                  <a:pt x="520" y="34"/>
                </a:lnTo>
                <a:lnTo>
                  <a:pt x="556" y="24"/>
                </a:lnTo>
                <a:lnTo>
                  <a:pt x="592" y="15"/>
                </a:lnTo>
                <a:lnTo>
                  <a:pt x="628" y="9"/>
                </a:lnTo>
                <a:lnTo>
                  <a:pt x="665" y="4"/>
                </a:lnTo>
                <a:lnTo>
                  <a:pt x="703" y="1"/>
                </a:lnTo>
                <a:lnTo>
                  <a:pt x="741" y="0"/>
                </a:lnTo>
                <a:lnTo>
                  <a:pt x="741" y="0"/>
                </a:lnTo>
                <a:lnTo>
                  <a:pt x="779" y="1"/>
                </a:lnTo>
                <a:lnTo>
                  <a:pt x="817" y="4"/>
                </a:lnTo>
                <a:lnTo>
                  <a:pt x="853" y="9"/>
                </a:lnTo>
                <a:lnTo>
                  <a:pt x="890" y="15"/>
                </a:lnTo>
                <a:lnTo>
                  <a:pt x="926" y="24"/>
                </a:lnTo>
                <a:lnTo>
                  <a:pt x="961" y="34"/>
                </a:lnTo>
                <a:lnTo>
                  <a:pt x="996" y="46"/>
                </a:lnTo>
                <a:lnTo>
                  <a:pt x="1029" y="59"/>
                </a:lnTo>
                <a:lnTo>
                  <a:pt x="1062" y="74"/>
                </a:lnTo>
                <a:lnTo>
                  <a:pt x="1094" y="90"/>
                </a:lnTo>
                <a:lnTo>
                  <a:pt x="1125" y="107"/>
                </a:lnTo>
                <a:lnTo>
                  <a:pt x="1155" y="127"/>
                </a:lnTo>
                <a:lnTo>
                  <a:pt x="1185" y="148"/>
                </a:lnTo>
                <a:lnTo>
                  <a:pt x="1212" y="169"/>
                </a:lnTo>
                <a:lnTo>
                  <a:pt x="1239" y="193"/>
                </a:lnTo>
                <a:lnTo>
                  <a:pt x="1265" y="217"/>
                </a:lnTo>
                <a:lnTo>
                  <a:pt x="1289" y="243"/>
                </a:lnTo>
                <a:lnTo>
                  <a:pt x="1313" y="270"/>
                </a:lnTo>
                <a:lnTo>
                  <a:pt x="1334" y="299"/>
                </a:lnTo>
                <a:lnTo>
                  <a:pt x="1355" y="327"/>
                </a:lnTo>
                <a:lnTo>
                  <a:pt x="1375" y="357"/>
                </a:lnTo>
                <a:lnTo>
                  <a:pt x="1392" y="389"/>
                </a:lnTo>
                <a:lnTo>
                  <a:pt x="1408" y="420"/>
                </a:lnTo>
                <a:lnTo>
                  <a:pt x="1423" y="453"/>
                </a:lnTo>
                <a:lnTo>
                  <a:pt x="1436" y="486"/>
                </a:lnTo>
                <a:lnTo>
                  <a:pt x="1448" y="521"/>
                </a:lnTo>
                <a:lnTo>
                  <a:pt x="1458" y="556"/>
                </a:lnTo>
                <a:lnTo>
                  <a:pt x="1467" y="592"/>
                </a:lnTo>
                <a:lnTo>
                  <a:pt x="1473" y="629"/>
                </a:lnTo>
                <a:lnTo>
                  <a:pt x="1478" y="666"/>
                </a:lnTo>
                <a:lnTo>
                  <a:pt x="1481" y="704"/>
                </a:lnTo>
                <a:lnTo>
                  <a:pt x="1482" y="742"/>
                </a:lnTo>
                <a:lnTo>
                  <a:pt x="1482" y="74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6" name="Freeform 6"/>
          <p:cNvSpPr/>
          <p:nvPr/>
        </p:nvSpPr>
        <p:spPr>
          <a:xfrm>
            <a:off x="8540311" y="1698393"/>
            <a:ext cx="653950" cy="899907"/>
          </a:xfrm>
          <a:custGeom>
            <a:avLst/>
            <a:gdLst/>
            <a:ahLst/>
            <a:cxnLst/>
            <a:rect l="l" t="t" r="r" b="b"/>
            <a:pathLst>
              <a:path w="885" h="1217">
                <a:moveTo>
                  <a:pt x="212" y="796"/>
                </a:moveTo>
                <a:lnTo>
                  <a:pt x="125" y="1151"/>
                </a:lnTo>
                <a:lnTo>
                  <a:pt x="105" y="1154"/>
                </a:lnTo>
                <a:lnTo>
                  <a:pt x="194" y="790"/>
                </a:lnTo>
                <a:lnTo>
                  <a:pt x="194" y="790"/>
                </a:lnTo>
                <a:lnTo>
                  <a:pt x="178" y="783"/>
                </a:lnTo>
                <a:lnTo>
                  <a:pt x="162" y="775"/>
                </a:lnTo>
                <a:lnTo>
                  <a:pt x="162" y="775"/>
                </a:lnTo>
                <a:lnTo>
                  <a:pt x="149" y="769"/>
                </a:lnTo>
                <a:lnTo>
                  <a:pt x="137" y="761"/>
                </a:lnTo>
                <a:lnTo>
                  <a:pt x="127" y="753"/>
                </a:lnTo>
                <a:lnTo>
                  <a:pt x="117" y="744"/>
                </a:lnTo>
                <a:lnTo>
                  <a:pt x="110" y="732"/>
                </a:lnTo>
                <a:lnTo>
                  <a:pt x="102" y="719"/>
                </a:lnTo>
                <a:lnTo>
                  <a:pt x="96" y="704"/>
                </a:lnTo>
                <a:lnTo>
                  <a:pt x="90" y="685"/>
                </a:lnTo>
                <a:lnTo>
                  <a:pt x="90" y="685"/>
                </a:lnTo>
                <a:lnTo>
                  <a:pt x="77" y="639"/>
                </a:lnTo>
                <a:lnTo>
                  <a:pt x="69" y="616"/>
                </a:lnTo>
                <a:lnTo>
                  <a:pt x="61" y="594"/>
                </a:lnTo>
                <a:lnTo>
                  <a:pt x="61" y="594"/>
                </a:lnTo>
                <a:lnTo>
                  <a:pt x="48" y="565"/>
                </a:lnTo>
                <a:lnTo>
                  <a:pt x="34" y="538"/>
                </a:lnTo>
                <a:lnTo>
                  <a:pt x="34" y="538"/>
                </a:lnTo>
                <a:lnTo>
                  <a:pt x="20" y="509"/>
                </a:lnTo>
                <a:lnTo>
                  <a:pt x="14" y="495"/>
                </a:lnTo>
                <a:lnTo>
                  <a:pt x="9" y="480"/>
                </a:lnTo>
                <a:lnTo>
                  <a:pt x="9" y="480"/>
                </a:lnTo>
                <a:lnTo>
                  <a:pt x="4" y="466"/>
                </a:lnTo>
                <a:lnTo>
                  <a:pt x="1" y="452"/>
                </a:lnTo>
                <a:lnTo>
                  <a:pt x="0" y="439"/>
                </a:lnTo>
                <a:lnTo>
                  <a:pt x="0" y="426"/>
                </a:lnTo>
                <a:lnTo>
                  <a:pt x="2" y="412"/>
                </a:lnTo>
                <a:lnTo>
                  <a:pt x="6" y="398"/>
                </a:lnTo>
                <a:lnTo>
                  <a:pt x="13" y="382"/>
                </a:lnTo>
                <a:lnTo>
                  <a:pt x="22" y="365"/>
                </a:lnTo>
                <a:lnTo>
                  <a:pt x="22" y="365"/>
                </a:lnTo>
                <a:lnTo>
                  <a:pt x="44" y="323"/>
                </a:lnTo>
                <a:lnTo>
                  <a:pt x="55" y="302"/>
                </a:lnTo>
                <a:lnTo>
                  <a:pt x="66" y="280"/>
                </a:lnTo>
                <a:lnTo>
                  <a:pt x="66" y="280"/>
                </a:lnTo>
                <a:lnTo>
                  <a:pt x="77" y="251"/>
                </a:lnTo>
                <a:lnTo>
                  <a:pt x="87" y="222"/>
                </a:lnTo>
                <a:lnTo>
                  <a:pt x="87" y="222"/>
                </a:lnTo>
                <a:lnTo>
                  <a:pt x="97" y="191"/>
                </a:lnTo>
                <a:lnTo>
                  <a:pt x="102" y="177"/>
                </a:lnTo>
                <a:lnTo>
                  <a:pt x="109" y="162"/>
                </a:lnTo>
                <a:lnTo>
                  <a:pt x="109" y="162"/>
                </a:lnTo>
                <a:lnTo>
                  <a:pt x="116" y="149"/>
                </a:lnTo>
                <a:lnTo>
                  <a:pt x="124" y="138"/>
                </a:lnTo>
                <a:lnTo>
                  <a:pt x="131" y="127"/>
                </a:lnTo>
                <a:lnTo>
                  <a:pt x="141" y="119"/>
                </a:lnTo>
                <a:lnTo>
                  <a:pt x="153" y="110"/>
                </a:lnTo>
                <a:lnTo>
                  <a:pt x="166" y="102"/>
                </a:lnTo>
                <a:lnTo>
                  <a:pt x="181" y="96"/>
                </a:lnTo>
                <a:lnTo>
                  <a:pt x="200" y="90"/>
                </a:lnTo>
                <a:lnTo>
                  <a:pt x="200" y="90"/>
                </a:lnTo>
                <a:lnTo>
                  <a:pt x="245" y="77"/>
                </a:lnTo>
                <a:lnTo>
                  <a:pt x="268" y="70"/>
                </a:lnTo>
                <a:lnTo>
                  <a:pt x="291" y="61"/>
                </a:lnTo>
                <a:lnTo>
                  <a:pt x="291" y="61"/>
                </a:lnTo>
                <a:lnTo>
                  <a:pt x="320" y="49"/>
                </a:lnTo>
                <a:lnTo>
                  <a:pt x="347" y="35"/>
                </a:lnTo>
                <a:lnTo>
                  <a:pt x="347" y="35"/>
                </a:lnTo>
                <a:lnTo>
                  <a:pt x="376" y="20"/>
                </a:lnTo>
                <a:lnTo>
                  <a:pt x="390" y="14"/>
                </a:lnTo>
                <a:lnTo>
                  <a:pt x="405" y="9"/>
                </a:lnTo>
                <a:lnTo>
                  <a:pt x="405" y="9"/>
                </a:lnTo>
                <a:lnTo>
                  <a:pt x="419" y="5"/>
                </a:lnTo>
                <a:lnTo>
                  <a:pt x="432" y="1"/>
                </a:lnTo>
                <a:lnTo>
                  <a:pt x="446" y="0"/>
                </a:lnTo>
                <a:lnTo>
                  <a:pt x="459" y="0"/>
                </a:lnTo>
                <a:lnTo>
                  <a:pt x="472" y="2"/>
                </a:lnTo>
                <a:lnTo>
                  <a:pt x="487" y="7"/>
                </a:lnTo>
                <a:lnTo>
                  <a:pt x="503" y="13"/>
                </a:lnTo>
                <a:lnTo>
                  <a:pt x="520" y="22"/>
                </a:lnTo>
                <a:lnTo>
                  <a:pt x="520" y="22"/>
                </a:lnTo>
                <a:lnTo>
                  <a:pt x="561" y="46"/>
                </a:lnTo>
                <a:lnTo>
                  <a:pt x="583" y="57"/>
                </a:lnTo>
                <a:lnTo>
                  <a:pt x="605" y="66"/>
                </a:lnTo>
                <a:lnTo>
                  <a:pt x="605" y="66"/>
                </a:lnTo>
                <a:lnTo>
                  <a:pt x="634" y="77"/>
                </a:lnTo>
                <a:lnTo>
                  <a:pt x="663" y="87"/>
                </a:lnTo>
                <a:lnTo>
                  <a:pt x="663" y="87"/>
                </a:lnTo>
                <a:lnTo>
                  <a:pt x="694" y="97"/>
                </a:lnTo>
                <a:lnTo>
                  <a:pt x="708" y="102"/>
                </a:lnTo>
                <a:lnTo>
                  <a:pt x="723" y="110"/>
                </a:lnTo>
                <a:lnTo>
                  <a:pt x="723" y="110"/>
                </a:lnTo>
                <a:lnTo>
                  <a:pt x="736" y="116"/>
                </a:lnTo>
                <a:lnTo>
                  <a:pt x="747" y="124"/>
                </a:lnTo>
                <a:lnTo>
                  <a:pt x="758" y="133"/>
                </a:lnTo>
                <a:lnTo>
                  <a:pt x="766" y="142"/>
                </a:lnTo>
                <a:lnTo>
                  <a:pt x="775" y="153"/>
                </a:lnTo>
                <a:lnTo>
                  <a:pt x="783" y="166"/>
                </a:lnTo>
                <a:lnTo>
                  <a:pt x="789" y="182"/>
                </a:lnTo>
                <a:lnTo>
                  <a:pt x="795" y="200"/>
                </a:lnTo>
                <a:lnTo>
                  <a:pt x="795" y="200"/>
                </a:lnTo>
                <a:lnTo>
                  <a:pt x="808" y="247"/>
                </a:lnTo>
                <a:lnTo>
                  <a:pt x="815" y="270"/>
                </a:lnTo>
                <a:lnTo>
                  <a:pt x="823" y="292"/>
                </a:lnTo>
                <a:lnTo>
                  <a:pt x="823" y="292"/>
                </a:lnTo>
                <a:lnTo>
                  <a:pt x="836" y="321"/>
                </a:lnTo>
                <a:lnTo>
                  <a:pt x="850" y="348"/>
                </a:lnTo>
                <a:lnTo>
                  <a:pt x="850" y="348"/>
                </a:lnTo>
                <a:lnTo>
                  <a:pt x="864" y="376"/>
                </a:lnTo>
                <a:lnTo>
                  <a:pt x="871" y="390"/>
                </a:lnTo>
                <a:lnTo>
                  <a:pt x="876" y="405"/>
                </a:lnTo>
                <a:lnTo>
                  <a:pt x="876" y="405"/>
                </a:lnTo>
                <a:lnTo>
                  <a:pt x="880" y="419"/>
                </a:lnTo>
                <a:lnTo>
                  <a:pt x="884" y="433"/>
                </a:lnTo>
                <a:lnTo>
                  <a:pt x="885" y="446"/>
                </a:lnTo>
                <a:lnTo>
                  <a:pt x="885" y="460"/>
                </a:lnTo>
                <a:lnTo>
                  <a:pt x="883" y="474"/>
                </a:lnTo>
                <a:lnTo>
                  <a:pt x="878" y="488"/>
                </a:lnTo>
                <a:lnTo>
                  <a:pt x="872" y="504"/>
                </a:lnTo>
                <a:lnTo>
                  <a:pt x="863" y="520"/>
                </a:lnTo>
                <a:lnTo>
                  <a:pt x="863" y="520"/>
                </a:lnTo>
                <a:lnTo>
                  <a:pt x="839" y="563"/>
                </a:lnTo>
                <a:lnTo>
                  <a:pt x="828" y="583"/>
                </a:lnTo>
                <a:lnTo>
                  <a:pt x="818" y="606"/>
                </a:lnTo>
                <a:lnTo>
                  <a:pt x="818" y="606"/>
                </a:lnTo>
                <a:lnTo>
                  <a:pt x="808" y="634"/>
                </a:lnTo>
                <a:lnTo>
                  <a:pt x="798" y="665"/>
                </a:lnTo>
                <a:lnTo>
                  <a:pt x="798" y="665"/>
                </a:lnTo>
                <a:lnTo>
                  <a:pt x="788" y="694"/>
                </a:lnTo>
                <a:lnTo>
                  <a:pt x="783" y="709"/>
                </a:lnTo>
                <a:lnTo>
                  <a:pt x="775" y="723"/>
                </a:lnTo>
                <a:lnTo>
                  <a:pt x="775" y="723"/>
                </a:lnTo>
                <a:lnTo>
                  <a:pt x="766" y="740"/>
                </a:lnTo>
                <a:lnTo>
                  <a:pt x="757" y="754"/>
                </a:lnTo>
                <a:lnTo>
                  <a:pt x="751" y="760"/>
                </a:lnTo>
                <a:lnTo>
                  <a:pt x="745" y="766"/>
                </a:lnTo>
                <a:lnTo>
                  <a:pt x="738" y="771"/>
                </a:lnTo>
                <a:lnTo>
                  <a:pt x="731" y="777"/>
                </a:lnTo>
                <a:lnTo>
                  <a:pt x="805" y="1000"/>
                </a:lnTo>
                <a:lnTo>
                  <a:pt x="785" y="998"/>
                </a:lnTo>
                <a:lnTo>
                  <a:pt x="714" y="785"/>
                </a:lnTo>
                <a:lnTo>
                  <a:pt x="714" y="785"/>
                </a:lnTo>
                <a:lnTo>
                  <a:pt x="703" y="790"/>
                </a:lnTo>
                <a:lnTo>
                  <a:pt x="772" y="997"/>
                </a:lnTo>
                <a:lnTo>
                  <a:pt x="593" y="982"/>
                </a:lnTo>
                <a:lnTo>
                  <a:pt x="566" y="1046"/>
                </a:lnTo>
                <a:lnTo>
                  <a:pt x="506" y="867"/>
                </a:lnTo>
                <a:lnTo>
                  <a:pt x="506" y="867"/>
                </a:lnTo>
                <a:lnTo>
                  <a:pt x="495" y="871"/>
                </a:lnTo>
                <a:lnTo>
                  <a:pt x="559" y="1063"/>
                </a:lnTo>
                <a:lnTo>
                  <a:pt x="550" y="1085"/>
                </a:lnTo>
                <a:lnTo>
                  <a:pt x="481" y="876"/>
                </a:lnTo>
                <a:lnTo>
                  <a:pt x="480" y="876"/>
                </a:lnTo>
                <a:lnTo>
                  <a:pt x="480" y="876"/>
                </a:lnTo>
                <a:lnTo>
                  <a:pt x="463" y="882"/>
                </a:lnTo>
                <a:lnTo>
                  <a:pt x="448" y="884"/>
                </a:lnTo>
                <a:lnTo>
                  <a:pt x="367" y="1217"/>
                </a:lnTo>
                <a:lnTo>
                  <a:pt x="356" y="1197"/>
                </a:lnTo>
                <a:lnTo>
                  <a:pt x="432" y="885"/>
                </a:lnTo>
                <a:lnTo>
                  <a:pt x="432" y="885"/>
                </a:lnTo>
                <a:lnTo>
                  <a:pt x="420" y="884"/>
                </a:lnTo>
                <a:lnTo>
                  <a:pt x="348" y="1180"/>
                </a:lnTo>
                <a:lnTo>
                  <a:pt x="316" y="1117"/>
                </a:lnTo>
                <a:lnTo>
                  <a:pt x="139" y="1149"/>
                </a:lnTo>
                <a:lnTo>
                  <a:pt x="223" y="799"/>
                </a:lnTo>
                <a:lnTo>
                  <a:pt x="220" y="798"/>
                </a:lnTo>
                <a:lnTo>
                  <a:pt x="220" y="798"/>
                </a:lnTo>
                <a:lnTo>
                  <a:pt x="212" y="796"/>
                </a:lnTo>
                <a:lnTo>
                  <a:pt x="212" y="796"/>
                </a:lnTo>
                <a:close/>
                <a:moveTo>
                  <a:pt x="497" y="656"/>
                </a:moveTo>
                <a:lnTo>
                  <a:pt x="497" y="208"/>
                </a:lnTo>
                <a:lnTo>
                  <a:pt x="411" y="208"/>
                </a:lnTo>
                <a:lnTo>
                  <a:pt x="411" y="208"/>
                </a:lnTo>
                <a:lnTo>
                  <a:pt x="411" y="216"/>
                </a:lnTo>
                <a:lnTo>
                  <a:pt x="408" y="226"/>
                </a:lnTo>
                <a:lnTo>
                  <a:pt x="404" y="235"/>
                </a:lnTo>
                <a:lnTo>
                  <a:pt x="397" y="243"/>
                </a:lnTo>
                <a:lnTo>
                  <a:pt x="397" y="243"/>
                </a:lnTo>
                <a:lnTo>
                  <a:pt x="390" y="252"/>
                </a:lnTo>
                <a:lnTo>
                  <a:pt x="381" y="258"/>
                </a:lnTo>
                <a:lnTo>
                  <a:pt x="371" y="261"/>
                </a:lnTo>
                <a:lnTo>
                  <a:pt x="360" y="262"/>
                </a:lnTo>
                <a:lnTo>
                  <a:pt x="360" y="327"/>
                </a:lnTo>
                <a:lnTo>
                  <a:pt x="398" y="327"/>
                </a:lnTo>
                <a:lnTo>
                  <a:pt x="398" y="656"/>
                </a:lnTo>
                <a:lnTo>
                  <a:pt x="497" y="656"/>
                </a:lnTo>
                <a:lnTo>
                  <a:pt x="497" y="656"/>
                </a:lnTo>
                <a:close/>
                <a:moveTo>
                  <a:pt x="486" y="124"/>
                </a:moveTo>
                <a:lnTo>
                  <a:pt x="486" y="124"/>
                </a:lnTo>
                <a:lnTo>
                  <a:pt x="511" y="131"/>
                </a:lnTo>
                <a:lnTo>
                  <a:pt x="536" y="139"/>
                </a:lnTo>
                <a:lnTo>
                  <a:pt x="560" y="150"/>
                </a:lnTo>
                <a:lnTo>
                  <a:pt x="582" y="163"/>
                </a:lnTo>
                <a:lnTo>
                  <a:pt x="604" y="177"/>
                </a:lnTo>
                <a:lnTo>
                  <a:pt x="623" y="194"/>
                </a:lnTo>
                <a:lnTo>
                  <a:pt x="643" y="211"/>
                </a:lnTo>
                <a:lnTo>
                  <a:pt x="659" y="229"/>
                </a:lnTo>
                <a:lnTo>
                  <a:pt x="674" y="250"/>
                </a:lnTo>
                <a:lnTo>
                  <a:pt x="688" y="272"/>
                </a:lnTo>
                <a:lnTo>
                  <a:pt x="700" y="294"/>
                </a:lnTo>
                <a:lnTo>
                  <a:pt x="710" y="318"/>
                </a:lnTo>
                <a:lnTo>
                  <a:pt x="718" y="343"/>
                </a:lnTo>
                <a:lnTo>
                  <a:pt x="724" y="369"/>
                </a:lnTo>
                <a:lnTo>
                  <a:pt x="727" y="397"/>
                </a:lnTo>
                <a:lnTo>
                  <a:pt x="728" y="424"/>
                </a:lnTo>
                <a:lnTo>
                  <a:pt x="728" y="424"/>
                </a:lnTo>
                <a:lnTo>
                  <a:pt x="728" y="439"/>
                </a:lnTo>
                <a:lnTo>
                  <a:pt x="727" y="455"/>
                </a:lnTo>
                <a:lnTo>
                  <a:pt x="725" y="470"/>
                </a:lnTo>
                <a:lnTo>
                  <a:pt x="722" y="486"/>
                </a:lnTo>
                <a:lnTo>
                  <a:pt x="719" y="500"/>
                </a:lnTo>
                <a:lnTo>
                  <a:pt x="714" y="515"/>
                </a:lnTo>
                <a:lnTo>
                  <a:pt x="710" y="529"/>
                </a:lnTo>
                <a:lnTo>
                  <a:pt x="704" y="542"/>
                </a:lnTo>
                <a:lnTo>
                  <a:pt x="698" y="556"/>
                </a:lnTo>
                <a:lnTo>
                  <a:pt x="691" y="569"/>
                </a:lnTo>
                <a:lnTo>
                  <a:pt x="684" y="582"/>
                </a:lnTo>
                <a:lnTo>
                  <a:pt x="676" y="594"/>
                </a:lnTo>
                <a:lnTo>
                  <a:pt x="668" y="606"/>
                </a:lnTo>
                <a:lnTo>
                  <a:pt x="659" y="618"/>
                </a:lnTo>
                <a:lnTo>
                  <a:pt x="649" y="629"/>
                </a:lnTo>
                <a:lnTo>
                  <a:pt x="639" y="640"/>
                </a:lnTo>
                <a:lnTo>
                  <a:pt x="628" y="650"/>
                </a:lnTo>
                <a:lnTo>
                  <a:pt x="618" y="659"/>
                </a:lnTo>
                <a:lnTo>
                  <a:pt x="606" y="668"/>
                </a:lnTo>
                <a:lnTo>
                  <a:pt x="594" y="677"/>
                </a:lnTo>
                <a:lnTo>
                  <a:pt x="582" y="685"/>
                </a:lnTo>
                <a:lnTo>
                  <a:pt x="569" y="692"/>
                </a:lnTo>
                <a:lnTo>
                  <a:pt x="556" y="699"/>
                </a:lnTo>
                <a:lnTo>
                  <a:pt x="542" y="705"/>
                </a:lnTo>
                <a:lnTo>
                  <a:pt x="528" y="710"/>
                </a:lnTo>
                <a:lnTo>
                  <a:pt x="513" y="716"/>
                </a:lnTo>
                <a:lnTo>
                  <a:pt x="499" y="719"/>
                </a:lnTo>
                <a:lnTo>
                  <a:pt x="484" y="723"/>
                </a:lnTo>
                <a:lnTo>
                  <a:pt x="469" y="726"/>
                </a:lnTo>
                <a:lnTo>
                  <a:pt x="454" y="728"/>
                </a:lnTo>
                <a:lnTo>
                  <a:pt x="439" y="729"/>
                </a:lnTo>
                <a:lnTo>
                  <a:pt x="423" y="729"/>
                </a:lnTo>
                <a:lnTo>
                  <a:pt x="423" y="729"/>
                </a:lnTo>
                <a:lnTo>
                  <a:pt x="398" y="728"/>
                </a:lnTo>
                <a:lnTo>
                  <a:pt x="374" y="726"/>
                </a:lnTo>
                <a:lnTo>
                  <a:pt x="351" y="720"/>
                </a:lnTo>
                <a:lnTo>
                  <a:pt x="328" y="714"/>
                </a:lnTo>
                <a:lnTo>
                  <a:pt x="306" y="706"/>
                </a:lnTo>
                <a:lnTo>
                  <a:pt x="284" y="696"/>
                </a:lnTo>
                <a:lnTo>
                  <a:pt x="264" y="684"/>
                </a:lnTo>
                <a:lnTo>
                  <a:pt x="244" y="672"/>
                </a:lnTo>
                <a:lnTo>
                  <a:pt x="227" y="657"/>
                </a:lnTo>
                <a:lnTo>
                  <a:pt x="209" y="642"/>
                </a:lnTo>
                <a:lnTo>
                  <a:pt x="193" y="626"/>
                </a:lnTo>
                <a:lnTo>
                  <a:pt x="179" y="607"/>
                </a:lnTo>
                <a:lnTo>
                  <a:pt x="166" y="589"/>
                </a:lnTo>
                <a:lnTo>
                  <a:pt x="154" y="568"/>
                </a:lnTo>
                <a:lnTo>
                  <a:pt x="143" y="547"/>
                </a:lnTo>
                <a:lnTo>
                  <a:pt x="135" y="526"/>
                </a:lnTo>
                <a:lnTo>
                  <a:pt x="135" y="526"/>
                </a:lnTo>
                <a:lnTo>
                  <a:pt x="143" y="551"/>
                </a:lnTo>
                <a:lnTo>
                  <a:pt x="153" y="575"/>
                </a:lnTo>
                <a:lnTo>
                  <a:pt x="164" y="597"/>
                </a:lnTo>
                <a:lnTo>
                  <a:pt x="178" y="619"/>
                </a:lnTo>
                <a:lnTo>
                  <a:pt x="193" y="640"/>
                </a:lnTo>
                <a:lnTo>
                  <a:pt x="209" y="659"/>
                </a:lnTo>
                <a:lnTo>
                  <a:pt x="228" y="677"/>
                </a:lnTo>
                <a:lnTo>
                  <a:pt x="247" y="693"/>
                </a:lnTo>
                <a:lnTo>
                  <a:pt x="268" y="708"/>
                </a:lnTo>
                <a:lnTo>
                  <a:pt x="291" y="721"/>
                </a:lnTo>
                <a:lnTo>
                  <a:pt x="314" y="733"/>
                </a:lnTo>
                <a:lnTo>
                  <a:pt x="338" y="742"/>
                </a:lnTo>
                <a:lnTo>
                  <a:pt x="363" y="749"/>
                </a:lnTo>
                <a:lnTo>
                  <a:pt x="389" y="755"/>
                </a:lnTo>
                <a:lnTo>
                  <a:pt x="416" y="759"/>
                </a:lnTo>
                <a:lnTo>
                  <a:pt x="443" y="760"/>
                </a:lnTo>
                <a:lnTo>
                  <a:pt x="443" y="760"/>
                </a:lnTo>
                <a:lnTo>
                  <a:pt x="459" y="759"/>
                </a:lnTo>
                <a:lnTo>
                  <a:pt x="475" y="758"/>
                </a:lnTo>
                <a:lnTo>
                  <a:pt x="491" y="756"/>
                </a:lnTo>
                <a:lnTo>
                  <a:pt x="507" y="754"/>
                </a:lnTo>
                <a:lnTo>
                  <a:pt x="522" y="749"/>
                </a:lnTo>
                <a:lnTo>
                  <a:pt x="537" y="745"/>
                </a:lnTo>
                <a:lnTo>
                  <a:pt x="553" y="741"/>
                </a:lnTo>
                <a:lnTo>
                  <a:pt x="567" y="735"/>
                </a:lnTo>
                <a:lnTo>
                  <a:pt x="581" y="729"/>
                </a:lnTo>
                <a:lnTo>
                  <a:pt x="595" y="721"/>
                </a:lnTo>
                <a:lnTo>
                  <a:pt x="608" y="714"/>
                </a:lnTo>
                <a:lnTo>
                  <a:pt x="621" y="705"/>
                </a:lnTo>
                <a:lnTo>
                  <a:pt x="634" y="696"/>
                </a:lnTo>
                <a:lnTo>
                  <a:pt x="646" y="686"/>
                </a:lnTo>
                <a:lnTo>
                  <a:pt x="657" y="677"/>
                </a:lnTo>
                <a:lnTo>
                  <a:pt x="669" y="667"/>
                </a:lnTo>
                <a:lnTo>
                  <a:pt x="678" y="655"/>
                </a:lnTo>
                <a:lnTo>
                  <a:pt x="688" y="644"/>
                </a:lnTo>
                <a:lnTo>
                  <a:pt x="698" y="632"/>
                </a:lnTo>
                <a:lnTo>
                  <a:pt x="707" y="619"/>
                </a:lnTo>
                <a:lnTo>
                  <a:pt x="715" y="606"/>
                </a:lnTo>
                <a:lnTo>
                  <a:pt x="723" y="593"/>
                </a:lnTo>
                <a:lnTo>
                  <a:pt x="731" y="579"/>
                </a:lnTo>
                <a:lnTo>
                  <a:pt x="737" y="565"/>
                </a:lnTo>
                <a:lnTo>
                  <a:pt x="742" y="551"/>
                </a:lnTo>
                <a:lnTo>
                  <a:pt x="747" y="536"/>
                </a:lnTo>
                <a:lnTo>
                  <a:pt x="751" y="520"/>
                </a:lnTo>
                <a:lnTo>
                  <a:pt x="756" y="505"/>
                </a:lnTo>
                <a:lnTo>
                  <a:pt x="758" y="489"/>
                </a:lnTo>
                <a:lnTo>
                  <a:pt x="760" y="474"/>
                </a:lnTo>
                <a:lnTo>
                  <a:pt x="761" y="457"/>
                </a:lnTo>
                <a:lnTo>
                  <a:pt x="762" y="441"/>
                </a:lnTo>
                <a:lnTo>
                  <a:pt x="762" y="441"/>
                </a:lnTo>
                <a:lnTo>
                  <a:pt x="761" y="426"/>
                </a:lnTo>
                <a:lnTo>
                  <a:pt x="760" y="411"/>
                </a:lnTo>
                <a:lnTo>
                  <a:pt x="759" y="397"/>
                </a:lnTo>
                <a:lnTo>
                  <a:pt x="757" y="381"/>
                </a:lnTo>
                <a:lnTo>
                  <a:pt x="753" y="367"/>
                </a:lnTo>
                <a:lnTo>
                  <a:pt x="749" y="353"/>
                </a:lnTo>
                <a:lnTo>
                  <a:pt x="746" y="340"/>
                </a:lnTo>
                <a:lnTo>
                  <a:pt x="740" y="326"/>
                </a:lnTo>
                <a:lnTo>
                  <a:pt x="729" y="300"/>
                </a:lnTo>
                <a:lnTo>
                  <a:pt x="715" y="275"/>
                </a:lnTo>
                <a:lnTo>
                  <a:pt x="700" y="252"/>
                </a:lnTo>
                <a:lnTo>
                  <a:pt x="682" y="230"/>
                </a:lnTo>
                <a:lnTo>
                  <a:pt x="663" y="210"/>
                </a:lnTo>
                <a:lnTo>
                  <a:pt x="642" y="191"/>
                </a:lnTo>
                <a:lnTo>
                  <a:pt x="619" y="175"/>
                </a:lnTo>
                <a:lnTo>
                  <a:pt x="595" y="160"/>
                </a:lnTo>
                <a:lnTo>
                  <a:pt x="569" y="148"/>
                </a:lnTo>
                <a:lnTo>
                  <a:pt x="543" y="137"/>
                </a:lnTo>
                <a:lnTo>
                  <a:pt x="529" y="134"/>
                </a:lnTo>
                <a:lnTo>
                  <a:pt x="515" y="129"/>
                </a:lnTo>
                <a:lnTo>
                  <a:pt x="500" y="127"/>
                </a:lnTo>
                <a:lnTo>
                  <a:pt x="486" y="124"/>
                </a:lnTo>
                <a:lnTo>
                  <a:pt x="486" y="124"/>
                </a:lnTo>
                <a:close/>
                <a:moveTo>
                  <a:pt x="216" y="696"/>
                </a:moveTo>
                <a:lnTo>
                  <a:pt x="217" y="696"/>
                </a:lnTo>
                <a:lnTo>
                  <a:pt x="217" y="697"/>
                </a:lnTo>
                <a:lnTo>
                  <a:pt x="217" y="697"/>
                </a:lnTo>
                <a:lnTo>
                  <a:pt x="221" y="701"/>
                </a:lnTo>
                <a:lnTo>
                  <a:pt x="221" y="701"/>
                </a:lnTo>
                <a:lnTo>
                  <a:pt x="221" y="701"/>
                </a:lnTo>
                <a:lnTo>
                  <a:pt x="221" y="701"/>
                </a:lnTo>
                <a:lnTo>
                  <a:pt x="223" y="702"/>
                </a:lnTo>
                <a:lnTo>
                  <a:pt x="223" y="702"/>
                </a:lnTo>
                <a:lnTo>
                  <a:pt x="224" y="703"/>
                </a:lnTo>
                <a:lnTo>
                  <a:pt x="224" y="703"/>
                </a:lnTo>
                <a:lnTo>
                  <a:pt x="224" y="703"/>
                </a:lnTo>
                <a:lnTo>
                  <a:pt x="224" y="703"/>
                </a:lnTo>
                <a:lnTo>
                  <a:pt x="225" y="703"/>
                </a:lnTo>
                <a:lnTo>
                  <a:pt x="227" y="705"/>
                </a:lnTo>
                <a:lnTo>
                  <a:pt x="227" y="705"/>
                </a:lnTo>
                <a:lnTo>
                  <a:pt x="231" y="708"/>
                </a:lnTo>
                <a:lnTo>
                  <a:pt x="231" y="709"/>
                </a:lnTo>
                <a:lnTo>
                  <a:pt x="232" y="709"/>
                </a:lnTo>
                <a:lnTo>
                  <a:pt x="232" y="709"/>
                </a:lnTo>
                <a:lnTo>
                  <a:pt x="243" y="718"/>
                </a:lnTo>
                <a:lnTo>
                  <a:pt x="243" y="718"/>
                </a:lnTo>
                <a:lnTo>
                  <a:pt x="247" y="721"/>
                </a:lnTo>
                <a:lnTo>
                  <a:pt x="249" y="722"/>
                </a:lnTo>
                <a:lnTo>
                  <a:pt x="249" y="722"/>
                </a:lnTo>
                <a:lnTo>
                  <a:pt x="253" y="726"/>
                </a:lnTo>
                <a:lnTo>
                  <a:pt x="256" y="727"/>
                </a:lnTo>
                <a:lnTo>
                  <a:pt x="256" y="727"/>
                </a:lnTo>
                <a:lnTo>
                  <a:pt x="256" y="727"/>
                </a:lnTo>
                <a:lnTo>
                  <a:pt x="261" y="730"/>
                </a:lnTo>
                <a:lnTo>
                  <a:pt x="264" y="731"/>
                </a:lnTo>
                <a:lnTo>
                  <a:pt x="264" y="731"/>
                </a:lnTo>
                <a:lnTo>
                  <a:pt x="267" y="733"/>
                </a:lnTo>
                <a:lnTo>
                  <a:pt x="270" y="735"/>
                </a:lnTo>
                <a:lnTo>
                  <a:pt x="270" y="735"/>
                </a:lnTo>
                <a:lnTo>
                  <a:pt x="275" y="739"/>
                </a:lnTo>
                <a:lnTo>
                  <a:pt x="278" y="740"/>
                </a:lnTo>
                <a:lnTo>
                  <a:pt x="281" y="742"/>
                </a:lnTo>
                <a:lnTo>
                  <a:pt x="285" y="744"/>
                </a:lnTo>
                <a:lnTo>
                  <a:pt x="289" y="746"/>
                </a:lnTo>
                <a:lnTo>
                  <a:pt x="293" y="747"/>
                </a:lnTo>
                <a:lnTo>
                  <a:pt x="296" y="749"/>
                </a:lnTo>
                <a:lnTo>
                  <a:pt x="296" y="749"/>
                </a:lnTo>
                <a:lnTo>
                  <a:pt x="300" y="752"/>
                </a:lnTo>
                <a:lnTo>
                  <a:pt x="304" y="753"/>
                </a:lnTo>
                <a:lnTo>
                  <a:pt x="304" y="753"/>
                </a:lnTo>
                <a:lnTo>
                  <a:pt x="308" y="755"/>
                </a:lnTo>
                <a:lnTo>
                  <a:pt x="310" y="756"/>
                </a:lnTo>
                <a:lnTo>
                  <a:pt x="310" y="756"/>
                </a:lnTo>
                <a:lnTo>
                  <a:pt x="316" y="758"/>
                </a:lnTo>
                <a:lnTo>
                  <a:pt x="319" y="759"/>
                </a:lnTo>
                <a:lnTo>
                  <a:pt x="319" y="759"/>
                </a:lnTo>
                <a:lnTo>
                  <a:pt x="323" y="761"/>
                </a:lnTo>
                <a:lnTo>
                  <a:pt x="326" y="761"/>
                </a:lnTo>
                <a:lnTo>
                  <a:pt x="326" y="761"/>
                </a:lnTo>
                <a:lnTo>
                  <a:pt x="332" y="764"/>
                </a:lnTo>
                <a:lnTo>
                  <a:pt x="334" y="765"/>
                </a:lnTo>
                <a:lnTo>
                  <a:pt x="334" y="765"/>
                </a:lnTo>
                <a:lnTo>
                  <a:pt x="340" y="767"/>
                </a:lnTo>
                <a:lnTo>
                  <a:pt x="342" y="767"/>
                </a:lnTo>
                <a:lnTo>
                  <a:pt x="342" y="767"/>
                </a:lnTo>
                <a:lnTo>
                  <a:pt x="348" y="769"/>
                </a:lnTo>
                <a:lnTo>
                  <a:pt x="351" y="769"/>
                </a:lnTo>
                <a:lnTo>
                  <a:pt x="351" y="769"/>
                </a:lnTo>
                <a:lnTo>
                  <a:pt x="356" y="771"/>
                </a:lnTo>
                <a:lnTo>
                  <a:pt x="358" y="771"/>
                </a:lnTo>
                <a:lnTo>
                  <a:pt x="358" y="771"/>
                </a:lnTo>
                <a:lnTo>
                  <a:pt x="365" y="773"/>
                </a:lnTo>
                <a:lnTo>
                  <a:pt x="366" y="773"/>
                </a:lnTo>
                <a:lnTo>
                  <a:pt x="366" y="773"/>
                </a:lnTo>
                <a:lnTo>
                  <a:pt x="372" y="775"/>
                </a:lnTo>
                <a:lnTo>
                  <a:pt x="374" y="775"/>
                </a:lnTo>
                <a:lnTo>
                  <a:pt x="374" y="775"/>
                </a:lnTo>
                <a:lnTo>
                  <a:pt x="382" y="777"/>
                </a:lnTo>
                <a:lnTo>
                  <a:pt x="383" y="777"/>
                </a:lnTo>
                <a:lnTo>
                  <a:pt x="383" y="777"/>
                </a:lnTo>
                <a:lnTo>
                  <a:pt x="390" y="778"/>
                </a:lnTo>
                <a:lnTo>
                  <a:pt x="391" y="779"/>
                </a:lnTo>
                <a:lnTo>
                  <a:pt x="391" y="779"/>
                </a:lnTo>
                <a:lnTo>
                  <a:pt x="398" y="780"/>
                </a:lnTo>
                <a:lnTo>
                  <a:pt x="399" y="780"/>
                </a:lnTo>
                <a:lnTo>
                  <a:pt x="399" y="780"/>
                </a:lnTo>
                <a:lnTo>
                  <a:pt x="407" y="780"/>
                </a:lnTo>
                <a:lnTo>
                  <a:pt x="407" y="781"/>
                </a:lnTo>
                <a:lnTo>
                  <a:pt x="408" y="781"/>
                </a:lnTo>
                <a:lnTo>
                  <a:pt x="408" y="781"/>
                </a:lnTo>
                <a:lnTo>
                  <a:pt x="416" y="781"/>
                </a:lnTo>
                <a:lnTo>
                  <a:pt x="417" y="781"/>
                </a:lnTo>
                <a:lnTo>
                  <a:pt x="417" y="781"/>
                </a:lnTo>
                <a:lnTo>
                  <a:pt x="433" y="782"/>
                </a:lnTo>
                <a:lnTo>
                  <a:pt x="434" y="782"/>
                </a:lnTo>
                <a:lnTo>
                  <a:pt x="434" y="782"/>
                </a:lnTo>
                <a:lnTo>
                  <a:pt x="443" y="782"/>
                </a:lnTo>
                <a:lnTo>
                  <a:pt x="443" y="782"/>
                </a:lnTo>
                <a:lnTo>
                  <a:pt x="449" y="782"/>
                </a:lnTo>
                <a:lnTo>
                  <a:pt x="449" y="782"/>
                </a:lnTo>
                <a:lnTo>
                  <a:pt x="449" y="782"/>
                </a:lnTo>
                <a:lnTo>
                  <a:pt x="449" y="782"/>
                </a:lnTo>
                <a:lnTo>
                  <a:pt x="453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5" y="782"/>
                </a:lnTo>
                <a:lnTo>
                  <a:pt x="455" y="782"/>
                </a:lnTo>
                <a:lnTo>
                  <a:pt x="455" y="782"/>
                </a:lnTo>
                <a:lnTo>
                  <a:pt x="455" y="782"/>
                </a:lnTo>
                <a:lnTo>
                  <a:pt x="455" y="782"/>
                </a:lnTo>
                <a:lnTo>
                  <a:pt x="456" y="782"/>
                </a:lnTo>
                <a:lnTo>
                  <a:pt x="456" y="782"/>
                </a:lnTo>
                <a:lnTo>
                  <a:pt x="456" y="782"/>
                </a:lnTo>
                <a:lnTo>
                  <a:pt x="456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71" y="781"/>
                </a:lnTo>
                <a:lnTo>
                  <a:pt x="471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3" y="781"/>
                </a:lnTo>
                <a:lnTo>
                  <a:pt x="473" y="781"/>
                </a:lnTo>
                <a:lnTo>
                  <a:pt x="473" y="781"/>
                </a:lnTo>
                <a:lnTo>
                  <a:pt x="478" y="781"/>
                </a:lnTo>
                <a:lnTo>
                  <a:pt x="478" y="781"/>
                </a:lnTo>
                <a:lnTo>
                  <a:pt x="478" y="781"/>
                </a:lnTo>
                <a:lnTo>
                  <a:pt x="478" y="781"/>
                </a:lnTo>
                <a:lnTo>
                  <a:pt x="485" y="780"/>
                </a:lnTo>
                <a:lnTo>
                  <a:pt x="486" y="780"/>
                </a:lnTo>
                <a:lnTo>
                  <a:pt x="486" y="780"/>
                </a:lnTo>
                <a:lnTo>
                  <a:pt x="494" y="779"/>
                </a:lnTo>
                <a:lnTo>
                  <a:pt x="495" y="779"/>
                </a:lnTo>
                <a:lnTo>
                  <a:pt x="495" y="778"/>
                </a:lnTo>
                <a:lnTo>
                  <a:pt x="495" y="778"/>
                </a:lnTo>
                <a:lnTo>
                  <a:pt x="503" y="777"/>
                </a:lnTo>
                <a:lnTo>
                  <a:pt x="504" y="777"/>
                </a:lnTo>
                <a:lnTo>
                  <a:pt x="504" y="777"/>
                </a:lnTo>
                <a:lnTo>
                  <a:pt x="510" y="775"/>
                </a:lnTo>
                <a:lnTo>
                  <a:pt x="512" y="775"/>
                </a:lnTo>
                <a:lnTo>
                  <a:pt x="512" y="775"/>
                </a:lnTo>
                <a:lnTo>
                  <a:pt x="519" y="773"/>
                </a:lnTo>
                <a:lnTo>
                  <a:pt x="520" y="773"/>
                </a:lnTo>
                <a:lnTo>
                  <a:pt x="520" y="773"/>
                </a:lnTo>
                <a:lnTo>
                  <a:pt x="528" y="771"/>
                </a:lnTo>
                <a:lnTo>
                  <a:pt x="529" y="771"/>
                </a:lnTo>
                <a:lnTo>
                  <a:pt x="529" y="771"/>
                </a:lnTo>
                <a:lnTo>
                  <a:pt x="535" y="769"/>
                </a:lnTo>
                <a:lnTo>
                  <a:pt x="537" y="769"/>
                </a:lnTo>
                <a:lnTo>
                  <a:pt x="537" y="769"/>
                </a:lnTo>
                <a:lnTo>
                  <a:pt x="543" y="767"/>
                </a:lnTo>
                <a:lnTo>
                  <a:pt x="545" y="767"/>
                </a:lnTo>
                <a:lnTo>
                  <a:pt x="545" y="767"/>
                </a:lnTo>
                <a:lnTo>
                  <a:pt x="551" y="765"/>
                </a:lnTo>
                <a:lnTo>
                  <a:pt x="553" y="764"/>
                </a:lnTo>
                <a:lnTo>
                  <a:pt x="553" y="764"/>
                </a:lnTo>
                <a:lnTo>
                  <a:pt x="559" y="761"/>
                </a:lnTo>
                <a:lnTo>
                  <a:pt x="560" y="761"/>
                </a:lnTo>
                <a:lnTo>
                  <a:pt x="560" y="761"/>
                </a:lnTo>
                <a:lnTo>
                  <a:pt x="567" y="759"/>
                </a:lnTo>
                <a:lnTo>
                  <a:pt x="569" y="758"/>
                </a:lnTo>
                <a:lnTo>
                  <a:pt x="569" y="758"/>
                </a:lnTo>
                <a:lnTo>
                  <a:pt x="574" y="756"/>
                </a:lnTo>
                <a:lnTo>
                  <a:pt x="576" y="755"/>
                </a:lnTo>
                <a:lnTo>
                  <a:pt x="576" y="755"/>
                </a:lnTo>
                <a:lnTo>
                  <a:pt x="582" y="753"/>
                </a:lnTo>
                <a:lnTo>
                  <a:pt x="584" y="752"/>
                </a:lnTo>
                <a:lnTo>
                  <a:pt x="584" y="752"/>
                </a:lnTo>
                <a:lnTo>
                  <a:pt x="589" y="749"/>
                </a:lnTo>
                <a:lnTo>
                  <a:pt x="592" y="748"/>
                </a:lnTo>
                <a:lnTo>
                  <a:pt x="592" y="748"/>
                </a:lnTo>
                <a:lnTo>
                  <a:pt x="597" y="745"/>
                </a:lnTo>
                <a:lnTo>
                  <a:pt x="599" y="744"/>
                </a:lnTo>
                <a:lnTo>
                  <a:pt x="599" y="744"/>
                </a:lnTo>
                <a:lnTo>
                  <a:pt x="604" y="742"/>
                </a:lnTo>
                <a:lnTo>
                  <a:pt x="606" y="741"/>
                </a:lnTo>
                <a:lnTo>
                  <a:pt x="606" y="741"/>
                </a:lnTo>
                <a:lnTo>
                  <a:pt x="611" y="737"/>
                </a:lnTo>
                <a:lnTo>
                  <a:pt x="614" y="736"/>
                </a:lnTo>
                <a:lnTo>
                  <a:pt x="614" y="736"/>
                </a:lnTo>
                <a:lnTo>
                  <a:pt x="619" y="733"/>
                </a:lnTo>
                <a:lnTo>
                  <a:pt x="621" y="732"/>
                </a:lnTo>
                <a:lnTo>
                  <a:pt x="621" y="732"/>
                </a:lnTo>
                <a:lnTo>
                  <a:pt x="625" y="729"/>
                </a:lnTo>
                <a:lnTo>
                  <a:pt x="628" y="728"/>
                </a:lnTo>
                <a:lnTo>
                  <a:pt x="632" y="724"/>
                </a:lnTo>
                <a:lnTo>
                  <a:pt x="635" y="723"/>
                </a:lnTo>
                <a:lnTo>
                  <a:pt x="635" y="723"/>
                </a:lnTo>
                <a:lnTo>
                  <a:pt x="638" y="720"/>
                </a:lnTo>
                <a:lnTo>
                  <a:pt x="642" y="718"/>
                </a:lnTo>
                <a:lnTo>
                  <a:pt x="642" y="718"/>
                </a:lnTo>
                <a:lnTo>
                  <a:pt x="646" y="715"/>
                </a:lnTo>
                <a:lnTo>
                  <a:pt x="648" y="714"/>
                </a:lnTo>
                <a:lnTo>
                  <a:pt x="648" y="714"/>
                </a:lnTo>
                <a:lnTo>
                  <a:pt x="651" y="710"/>
                </a:lnTo>
                <a:lnTo>
                  <a:pt x="655" y="708"/>
                </a:lnTo>
                <a:lnTo>
                  <a:pt x="655" y="708"/>
                </a:lnTo>
                <a:lnTo>
                  <a:pt x="659" y="705"/>
                </a:lnTo>
                <a:lnTo>
                  <a:pt x="661" y="703"/>
                </a:lnTo>
                <a:lnTo>
                  <a:pt x="664" y="701"/>
                </a:lnTo>
                <a:lnTo>
                  <a:pt x="668" y="697"/>
                </a:lnTo>
                <a:lnTo>
                  <a:pt x="668" y="697"/>
                </a:lnTo>
                <a:lnTo>
                  <a:pt x="671" y="694"/>
                </a:lnTo>
                <a:lnTo>
                  <a:pt x="671" y="694"/>
                </a:lnTo>
                <a:lnTo>
                  <a:pt x="671" y="694"/>
                </a:lnTo>
                <a:lnTo>
                  <a:pt x="681" y="685"/>
                </a:lnTo>
                <a:lnTo>
                  <a:pt x="682" y="684"/>
                </a:lnTo>
                <a:lnTo>
                  <a:pt x="682" y="684"/>
                </a:lnTo>
                <a:lnTo>
                  <a:pt x="682" y="684"/>
                </a:lnTo>
                <a:lnTo>
                  <a:pt x="682" y="684"/>
                </a:lnTo>
                <a:lnTo>
                  <a:pt x="682" y="684"/>
                </a:lnTo>
                <a:lnTo>
                  <a:pt x="683" y="683"/>
                </a:lnTo>
                <a:lnTo>
                  <a:pt x="685" y="681"/>
                </a:lnTo>
                <a:lnTo>
                  <a:pt x="685" y="681"/>
                </a:lnTo>
                <a:lnTo>
                  <a:pt x="686" y="680"/>
                </a:lnTo>
                <a:lnTo>
                  <a:pt x="686" y="680"/>
                </a:lnTo>
                <a:lnTo>
                  <a:pt x="688" y="678"/>
                </a:lnTo>
                <a:lnTo>
                  <a:pt x="688" y="678"/>
                </a:lnTo>
                <a:lnTo>
                  <a:pt x="688" y="678"/>
                </a:lnTo>
                <a:lnTo>
                  <a:pt x="688" y="677"/>
                </a:lnTo>
                <a:lnTo>
                  <a:pt x="690" y="676"/>
                </a:lnTo>
                <a:lnTo>
                  <a:pt x="690" y="676"/>
                </a:lnTo>
                <a:lnTo>
                  <a:pt x="690" y="676"/>
                </a:lnTo>
                <a:lnTo>
                  <a:pt x="695" y="671"/>
                </a:lnTo>
                <a:lnTo>
                  <a:pt x="695" y="670"/>
                </a:lnTo>
                <a:lnTo>
                  <a:pt x="696" y="670"/>
                </a:lnTo>
                <a:lnTo>
                  <a:pt x="696" y="670"/>
                </a:lnTo>
                <a:lnTo>
                  <a:pt x="706" y="658"/>
                </a:lnTo>
                <a:lnTo>
                  <a:pt x="715" y="646"/>
                </a:lnTo>
                <a:lnTo>
                  <a:pt x="724" y="634"/>
                </a:lnTo>
                <a:lnTo>
                  <a:pt x="733" y="621"/>
                </a:lnTo>
                <a:lnTo>
                  <a:pt x="740" y="608"/>
                </a:lnTo>
                <a:lnTo>
                  <a:pt x="748" y="594"/>
                </a:lnTo>
                <a:lnTo>
                  <a:pt x="754" y="580"/>
                </a:lnTo>
                <a:lnTo>
                  <a:pt x="760" y="566"/>
                </a:lnTo>
                <a:lnTo>
                  <a:pt x="765" y="551"/>
                </a:lnTo>
                <a:lnTo>
                  <a:pt x="771" y="536"/>
                </a:lnTo>
                <a:lnTo>
                  <a:pt x="774" y="520"/>
                </a:lnTo>
                <a:lnTo>
                  <a:pt x="778" y="505"/>
                </a:lnTo>
                <a:lnTo>
                  <a:pt x="780" y="490"/>
                </a:lnTo>
                <a:lnTo>
                  <a:pt x="783" y="474"/>
                </a:lnTo>
                <a:lnTo>
                  <a:pt x="784" y="457"/>
                </a:lnTo>
                <a:lnTo>
                  <a:pt x="784" y="441"/>
                </a:lnTo>
                <a:lnTo>
                  <a:pt x="784" y="441"/>
                </a:lnTo>
                <a:lnTo>
                  <a:pt x="784" y="423"/>
                </a:lnTo>
                <a:lnTo>
                  <a:pt x="783" y="406"/>
                </a:lnTo>
                <a:lnTo>
                  <a:pt x="780" y="389"/>
                </a:lnTo>
                <a:lnTo>
                  <a:pt x="777" y="372"/>
                </a:lnTo>
                <a:lnTo>
                  <a:pt x="773" y="355"/>
                </a:lnTo>
                <a:lnTo>
                  <a:pt x="769" y="339"/>
                </a:lnTo>
                <a:lnTo>
                  <a:pt x="763" y="324"/>
                </a:lnTo>
                <a:lnTo>
                  <a:pt x="757" y="308"/>
                </a:lnTo>
                <a:lnTo>
                  <a:pt x="750" y="292"/>
                </a:lnTo>
                <a:lnTo>
                  <a:pt x="742" y="278"/>
                </a:lnTo>
                <a:lnTo>
                  <a:pt x="735" y="264"/>
                </a:lnTo>
                <a:lnTo>
                  <a:pt x="725" y="250"/>
                </a:lnTo>
                <a:lnTo>
                  <a:pt x="716" y="237"/>
                </a:lnTo>
                <a:lnTo>
                  <a:pt x="706" y="224"/>
                </a:lnTo>
                <a:lnTo>
                  <a:pt x="695" y="211"/>
                </a:lnTo>
                <a:lnTo>
                  <a:pt x="684" y="199"/>
                </a:lnTo>
                <a:lnTo>
                  <a:pt x="672" y="188"/>
                </a:lnTo>
                <a:lnTo>
                  <a:pt x="660" y="177"/>
                </a:lnTo>
                <a:lnTo>
                  <a:pt x="647" y="167"/>
                </a:lnTo>
                <a:lnTo>
                  <a:pt x="633" y="158"/>
                </a:lnTo>
                <a:lnTo>
                  <a:pt x="620" y="149"/>
                </a:lnTo>
                <a:lnTo>
                  <a:pt x="606" y="140"/>
                </a:lnTo>
                <a:lnTo>
                  <a:pt x="591" y="133"/>
                </a:lnTo>
                <a:lnTo>
                  <a:pt x="575" y="126"/>
                </a:lnTo>
                <a:lnTo>
                  <a:pt x="560" y="120"/>
                </a:lnTo>
                <a:lnTo>
                  <a:pt x="544" y="114"/>
                </a:lnTo>
                <a:lnTo>
                  <a:pt x="528" y="110"/>
                </a:lnTo>
                <a:lnTo>
                  <a:pt x="511" y="107"/>
                </a:lnTo>
                <a:lnTo>
                  <a:pt x="495" y="103"/>
                </a:lnTo>
                <a:lnTo>
                  <a:pt x="478" y="101"/>
                </a:lnTo>
                <a:lnTo>
                  <a:pt x="460" y="100"/>
                </a:lnTo>
                <a:lnTo>
                  <a:pt x="443" y="99"/>
                </a:lnTo>
                <a:lnTo>
                  <a:pt x="443" y="99"/>
                </a:lnTo>
                <a:lnTo>
                  <a:pt x="424" y="100"/>
                </a:lnTo>
                <a:lnTo>
                  <a:pt x="407" y="101"/>
                </a:lnTo>
                <a:lnTo>
                  <a:pt x="391" y="103"/>
                </a:lnTo>
                <a:lnTo>
                  <a:pt x="373" y="107"/>
                </a:lnTo>
                <a:lnTo>
                  <a:pt x="357" y="110"/>
                </a:lnTo>
                <a:lnTo>
                  <a:pt x="341" y="114"/>
                </a:lnTo>
                <a:lnTo>
                  <a:pt x="326" y="120"/>
                </a:lnTo>
                <a:lnTo>
                  <a:pt x="309" y="126"/>
                </a:lnTo>
                <a:lnTo>
                  <a:pt x="294" y="133"/>
                </a:lnTo>
                <a:lnTo>
                  <a:pt x="280" y="140"/>
                </a:lnTo>
                <a:lnTo>
                  <a:pt x="266" y="149"/>
                </a:lnTo>
                <a:lnTo>
                  <a:pt x="252" y="158"/>
                </a:lnTo>
                <a:lnTo>
                  <a:pt x="238" y="167"/>
                </a:lnTo>
                <a:lnTo>
                  <a:pt x="226" y="177"/>
                </a:lnTo>
                <a:lnTo>
                  <a:pt x="213" y="188"/>
                </a:lnTo>
                <a:lnTo>
                  <a:pt x="201" y="199"/>
                </a:lnTo>
                <a:lnTo>
                  <a:pt x="190" y="211"/>
                </a:lnTo>
                <a:lnTo>
                  <a:pt x="179" y="224"/>
                </a:lnTo>
                <a:lnTo>
                  <a:pt x="169" y="237"/>
                </a:lnTo>
                <a:lnTo>
                  <a:pt x="160" y="250"/>
                </a:lnTo>
                <a:lnTo>
                  <a:pt x="151" y="264"/>
                </a:lnTo>
                <a:lnTo>
                  <a:pt x="142" y="278"/>
                </a:lnTo>
                <a:lnTo>
                  <a:pt x="135" y="292"/>
                </a:lnTo>
                <a:lnTo>
                  <a:pt x="128" y="308"/>
                </a:lnTo>
                <a:lnTo>
                  <a:pt x="122" y="324"/>
                </a:lnTo>
                <a:lnTo>
                  <a:pt x="116" y="339"/>
                </a:lnTo>
                <a:lnTo>
                  <a:pt x="112" y="355"/>
                </a:lnTo>
                <a:lnTo>
                  <a:pt x="109" y="372"/>
                </a:lnTo>
                <a:lnTo>
                  <a:pt x="105" y="389"/>
                </a:lnTo>
                <a:lnTo>
                  <a:pt x="103" y="406"/>
                </a:lnTo>
                <a:lnTo>
                  <a:pt x="102" y="423"/>
                </a:lnTo>
                <a:lnTo>
                  <a:pt x="101" y="441"/>
                </a:lnTo>
                <a:lnTo>
                  <a:pt x="101" y="441"/>
                </a:lnTo>
                <a:lnTo>
                  <a:pt x="102" y="460"/>
                </a:lnTo>
                <a:lnTo>
                  <a:pt x="103" y="478"/>
                </a:lnTo>
                <a:lnTo>
                  <a:pt x="105" y="496"/>
                </a:lnTo>
                <a:lnTo>
                  <a:pt x="110" y="515"/>
                </a:lnTo>
                <a:lnTo>
                  <a:pt x="114" y="532"/>
                </a:lnTo>
                <a:lnTo>
                  <a:pt x="119" y="550"/>
                </a:lnTo>
                <a:lnTo>
                  <a:pt x="125" y="567"/>
                </a:lnTo>
                <a:lnTo>
                  <a:pt x="132" y="583"/>
                </a:lnTo>
                <a:lnTo>
                  <a:pt x="140" y="600"/>
                </a:lnTo>
                <a:lnTo>
                  <a:pt x="149" y="615"/>
                </a:lnTo>
                <a:lnTo>
                  <a:pt x="158" y="630"/>
                </a:lnTo>
                <a:lnTo>
                  <a:pt x="168" y="644"/>
                </a:lnTo>
                <a:lnTo>
                  <a:pt x="179" y="658"/>
                </a:lnTo>
                <a:lnTo>
                  <a:pt x="191" y="671"/>
                </a:lnTo>
                <a:lnTo>
                  <a:pt x="203" y="684"/>
                </a:lnTo>
                <a:lnTo>
                  <a:pt x="216" y="696"/>
                </a:lnTo>
                <a:lnTo>
                  <a:pt x="216" y="696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7" name="Freeform 7"/>
          <p:cNvSpPr/>
          <p:nvPr/>
        </p:nvSpPr>
        <p:spPr>
          <a:xfrm>
            <a:off x="5170218" y="1554865"/>
            <a:ext cx="1096419" cy="1096782"/>
          </a:xfrm>
          <a:custGeom>
            <a:avLst/>
            <a:gdLst/>
            <a:ahLst/>
            <a:cxnLst/>
            <a:rect l="l" t="t" r="r" b="b"/>
            <a:pathLst>
              <a:path w="1482" h="1482">
                <a:moveTo>
                  <a:pt x="1482" y="742"/>
                </a:moveTo>
                <a:lnTo>
                  <a:pt x="1482" y="742"/>
                </a:lnTo>
                <a:lnTo>
                  <a:pt x="1481" y="780"/>
                </a:lnTo>
                <a:lnTo>
                  <a:pt x="1479" y="818"/>
                </a:lnTo>
                <a:lnTo>
                  <a:pt x="1473" y="854"/>
                </a:lnTo>
                <a:lnTo>
                  <a:pt x="1467" y="890"/>
                </a:lnTo>
                <a:lnTo>
                  <a:pt x="1459" y="926"/>
                </a:lnTo>
                <a:lnTo>
                  <a:pt x="1448" y="962"/>
                </a:lnTo>
                <a:lnTo>
                  <a:pt x="1437" y="997"/>
                </a:lnTo>
                <a:lnTo>
                  <a:pt x="1424" y="1029"/>
                </a:lnTo>
                <a:lnTo>
                  <a:pt x="1409" y="1063"/>
                </a:lnTo>
                <a:lnTo>
                  <a:pt x="1393" y="1094"/>
                </a:lnTo>
                <a:lnTo>
                  <a:pt x="1374" y="1126"/>
                </a:lnTo>
                <a:lnTo>
                  <a:pt x="1356" y="1155"/>
                </a:lnTo>
                <a:lnTo>
                  <a:pt x="1335" y="1185"/>
                </a:lnTo>
                <a:lnTo>
                  <a:pt x="1313" y="1213"/>
                </a:lnTo>
                <a:lnTo>
                  <a:pt x="1290" y="1240"/>
                </a:lnTo>
                <a:lnTo>
                  <a:pt x="1265" y="1265"/>
                </a:lnTo>
                <a:lnTo>
                  <a:pt x="1240" y="1290"/>
                </a:lnTo>
                <a:lnTo>
                  <a:pt x="1213" y="1313"/>
                </a:lnTo>
                <a:lnTo>
                  <a:pt x="1184" y="1335"/>
                </a:lnTo>
                <a:lnTo>
                  <a:pt x="1155" y="1356"/>
                </a:lnTo>
                <a:lnTo>
                  <a:pt x="1126" y="1375"/>
                </a:lnTo>
                <a:lnTo>
                  <a:pt x="1094" y="1393"/>
                </a:lnTo>
                <a:lnTo>
                  <a:pt x="1063" y="1409"/>
                </a:lnTo>
                <a:lnTo>
                  <a:pt x="1029" y="1424"/>
                </a:lnTo>
                <a:lnTo>
                  <a:pt x="996" y="1437"/>
                </a:lnTo>
                <a:lnTo>
                  <a:pt x="962" y="1449"/>
                </a:lnTo>
                <a:lnTo>
                  <a:pt x="926" y="1459"/>
                </a:lnTo>
                <a:lnTo>
                  <a:pt x="890" y="1467"/>
                </a:lnTo>
                <a:lnTo>
                  <a:pt x="854" y="1473"/>
                </a:lnTo>
                <a:lnTo>
                  <a:pt x="818" y="1479"/>
                </a:lnTo>
                <a:lnTo>
                  <a:pt x="780" y="1481"/>
                </a:lnTo>
                <a:lnTo>
                  <a:pt x="742" y="1482"/>
                </a:lnTo>
                <a:lnTo>
                  <a:pt x="742" y="1482"/>
                </a:lnTo>
                <a:lnTo>
                  <a:pt x="704" y="1481"/>
                </a:lnTo>
                <a:lnTo>
                  <a:pt x="666" y="1479"/>
                </a:lnTo>
                <a:lnTo>
                  <a:pt x="629" y="1473"/>
                </a:lnTo>
                <a:lnTo>
                  <a:pt x="592" y="1467"/>
                </a:lnTo>
                <a:lnTo>
                  <a:pt x="556" y="1459"/>
                </a:lnTo>
                <a:lnTo>
                  <a:pt x="521" y="1449"/>
                </a:lnTo>
                <a:lnTo>
                  <a:pt x="486" y="1437"/>
                </a:lnTo>
                <a:lnTo>
                  <a:pt x="453" y="1424"/>
                </a:lnTo>
                <a:lnTo>
                  <a:pt x="420" y="1409"/>
                </a:lnTo>
                <a:lnTo>
                  <a:pt x="388" y="1393"/>
                </a:lnTo>
                <a:lnTo>
                  <a:pt x="357" y="1375"/>
                </a:lnTo>
                <a:lnTo>
                  <a:pt x="327" y="1356"/>
                </a:lnTo>
                <a:lnTo>
                  <a:pt x="298" y="1335"/>
                </a:lnTo>
                <a:lnTo>
                  <a:pt x="270" y="1313"/>
                </a:lnTo>
                <a:lnTo>
                  <a:pt x="243" y="1290"/>
                </a:lnTo>
                <a:lnTo>
                  <a:pt x="217" y="1265"/>
                </a:lnTo>
                <a:lnTo>
                  <a:pt x="193" y="1240"/>
                </a:lnTo>
                <a:lnTo>
                  <a:pt x="169" y="1213"/>
                </a:lnTo>
                <a:lnTo>
                  <a:pt x="148" y="1185"/>
                </a:lnTo>
                <a:lnTo>
                  <a:pt x="127" y="1155"/>
                </a:lnTo>
                <a:lnTo>
                  <a:pt x="108" y="1126"/>
                </a:lnTo>
                <a:lnTo>
                  <a:pt x="90" y="1094"/>
                </a:lnTo>
                <a:lnTo>
                  <a:pt x="74" y="1063"/>
                </a:lnTo>
                <a:lnTo>
                  <a:pt x="59" y="1029"/>
                </a:lnTo>
                <a:lnTo>
                  <a:pt x="46" y="997"/>
                </a:lnTo>
                <a:lnTo>
                  <a:pt x="34" y="962"/>
                </a:lnTo>
                <a:lnTo>
                  <a:pt x="24" y="926"/>
                </a:lnTo>
                <a:lnTo>
                  <a:pt x="15" y="890"/>
                </a:lnTo>
                <a:lnTo>
                  <a:pt x="9" y="854"/>
                </a:lnTo>
                <a:lnTo>
                  <a:pt x="4" y="818"/>
                </a:lnTo>
                <a:lnTo>
                  <a:pt x="1" y="780"/>
                </a:lnTo>
                <a:lnTo>
                  <a:pt x="0" y="742"/>
                </a:lnTo>
                <a:lnTo>
                  <a:pt x="0" y="742"/>
                </a:lnTo>
                <a:lnTo>
                  <a:pt x="1" y="704"/>
                </a:lnTo>
                <a:lnTo>
                  <a:pt x="4" y="666"/>
                </a:lnTo>
                <a:lnTo>
                  <a:pt x="9" y="629"/>
                </a:lnTo>
                <a:lnTo>
                  <a:pt x="15" y="592"/>
                </a:lnTo>
                <a:lnTo>
                  <a:pt x="24" y="556"/>
                </a:lnTo>
                <a:lnTo>
                  <a:pt x="34" y="521"/>
                </a:lnTo>
                <a:lnTo>
                  <a:pt x="46" y="486"/>
                </a:lnTo>
                <a:lnTo>
                  <a:pt x="59" y="453"/>
                </a:lnTo>
                <a:lnTo>
                  <a:pt x="74" y="420"/>
                </a:lnTo>
                <a:lnTo>
                  <a:pt x="90" y="389"/>
                </a:lnTo>
                <a:lnTo>
                  <a:pt x="108" y="357"/>
                </a:lnTo>
                <a:lnTo>
                  <a:pt x="127" y="327"/>
                </a:lnTo>
                <a:lnTo>
                  <a:pt x="148" y="299"/>
                </a:lnTo>
                <a:lnTo>
                  <a:pt x="169" y="270"/>
                </a:lnTo>
                <a:lnTo>
                  <a:pt x="193" y="243"/>
                </a:lnTo>
                <a:lnTo>
                  <a:pt x="217" y="217"/>
                </a:lnTo>
                <a:lnTo>
                  <a:pt x="243" y="193"/>
                </a:lnTo>
                <a:lnTo>
                  <a:pt x="270" y="169"/>
                </a:lnTo>
                <a:lnTo>
                  <a:pt x="298" y="148"/>
                </a:lnTo>
                <a:lnTo>
                  <a:pt x="327" y="127"/>
                </a:lnTo>
                <a:lnTo>
                  <a:pt x="357" y="107"/>
                </a:lnTo>
                <a:lnTo>
                  <a:pt x="388" y="90"/>
                </a:lnTo>
                <a:lnTo>
                  <a:pt x="420" y="74"/>
                </a:lnTo>
                <a:lnTo>
                  <a:pt x="453" y="59"/>
                </a:lnTo>
                <a:lnTo>
                  <a:pt x="486" y="46"/>
                </a:lnTo>
                <a:lnTo>
                  <a:pt x="521" y="34"/>
                </a:lnTo>
                <a:lnTo>
                  <a:pt x="556" y="24"/>
                </a:lnTo>
                <a:lnTo>
                  <a:pt x="592" y="15"/>
                </a:lnTo>
                <a:lnTo>
                  <a:pt x="629" y="9"/>
                </a:lnTo>
                <a:lnTo>
                  <a:pt x="666" y="4"/>
                </a:lnTo>
                <a:lnTo>
                  <a:pt x="704" y="1"/>
                </a:lnTo>
                <a:lnTo>
                  <a:pt x="742" y="0"/>
                </a:lnTo>
                <a:lnTo>
                  <a:pt x="742" y="0"/>
                </a:lnTo>
                <a:lnTo>
                  <a:pt x="780" y="1"/>
                </a:lnTo>
                <a:lnTo>
                  <a:pt x="818" y="4"/>
                </a:lnTo>
                <a:lnTo>
                  <a:pt x="854" y="9"/>
                </a:lnTo>
                <a:lnTo>
                  <a:pt x="890" y="15"/>
                </a:lnTo>
                <a:lnTo>
                  <a:pt x="926" y="24"/>
                </a:lnTo>
                <a:lnTo>
                  <a:pt x="962" y="34"/>
                </a:lnTo>
                <a:lnTo>
                  <a:pt x="996" y="46"/>
                </a:lnTo>
                <a:lnTo>
                  <a:pt x="1029" y="59"/>
                </a:lnTo>
                <a:lnTo>
                  <a:pt x="1063" y="74"/>
                </a:lnTo>
                <a:lnTo>
                  <a:pt x="1094" y="90"/>
                </a:lnTo>
                <a:lnTo>
                  <a:pt x="1126" y="107"/>
                </a:lnTo>
                <a:lnTo>
                  <a:pt x="1155" y="127"/>
                </a:lnTo>
                <a:lnTo>
                  <a:pt x="1184" y="148"/>
                </a:lnTo>
                <a:lnTo>
                  <a:pt x="1213" y="169"/>
                </a:lnTo>
                <a:lnTo>
                  <a:pt x="1240" y="193"/>
                </a:lnTo>
                <a:lnTo>
                  <a:pt x="1265" y="217"/>
                </a:lnTo>
                <a:lnTo>
                  <a:pt x="1290" y="243"/>
                </a:lnTo>
                <a:lnTo>
                  <a:pt x="1313" y="270"/>
                </a:lnTo>
                <a:lnTo>
                  <a:pt x="1335" y="299"/>
                </a:lnTo>
                <a:lnTo>
                  <a:pt x="1356" y="327"/>
                </a:lnTo>
                <a:lnTo>
                  <a:pt x="1374" y="357"/>
                </a:lnTo>
                <a:lnTo>
                  <a:pt x="1393" y="389"/>
                </a:lnTo>
                <a:lnTo>
                  <a:pt x="1409" y="420"/>
                </a:lnTo>
                <a:lnTo>
                  <a:pt x="1424" y="453"/>
                </a:lnTo>
                <a:lnTo>
                  <a:pt x="1437" y="486"/>
                </a:lnTo>
                <a:lnTo>
                  <a:pt x="1448" y="521"/>
                </a:lnTo>
                <a:lnTo>
                  <a:pt x="1459" y="556"/>
                </a:lnTo>
                <a:lnTo>
                  <a:pt x="1467" y="592"/>
                </a:lnTo>
                <a:lnTo>
                  <a:pt x="1473" y="629"/>
                </a:lnTo>
                <a:lnTo>
                  <a:pt x="1479" y="666"/>
                </a:lnTo>
                <a:lnTo>
                  <a:pt x="1481" y="704"/>
                </a:lnTo>
                <a:lnTo>
                  <a:pt x="1482" y="742"/>
                </a:lnTo>
                <a:lnTo>
                  <a:pt x="1482" y="74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Freeform 8"/>
          <p:cNvSpPr/>
          <p:nvPr/>
        </p:nvSpPr>
        <p:spPr>
          <a:xfrm>
            <a:off x="5387687" y="1754643"/>
            <a:ext cx="656944" cy="787408"/>
          </a:xfrm>
          <a:custGeom>
            <a:avLst/>
            <a:gdLst/>
            <a:ahLst/>
            <a:cxnLst/>
            <a:rect l="l" t="t" r="r" b="b"/>
            <a:pathLst>
              <a:path w="889" h="1065">
                <a:moveTo>
                  <a:pt x="455" y="403"/>
                </a:moveTo>
                <a:lnTo>
                  <a:pt x="455" y="403"/>
                </a:lnTo>
                <a:lnTo>
                  <a:pt x="479" y="403"/>
                </a:lnTo>
                <a:lnTo>
                  <a:pt x="502" y="406"/>
                </a:lnTo>
                <a:lnTo>
                  <a:pt x="525" y="410"/>
                </a:lnTo>
                <a:lnTo>
                  <a:pt x="547" y="415"/>
                </a:lnTo>
                <a:lnTo>
                  <a:pt x="568" y="423"/>
                </a:lnTo>
                <a:lnTo>
                  <a:pt x="589" y="431"/>
                </a:lnTo>
                <a:lnTo>
                  <a:pt x="609" y="440"/>
                </a:lnTo>
                <a:lnTo>
                  <a:pt x="629" y="452"/>
                </a:lnTo>
                <a:lnTo>
                  <a:pt x="629" y="363"/>
                </a:lnTo>
                <a:lnTo>
                  <a:pt x="583" y="363"/>
                </a:lnTo>
                <a:lnTo>
                  <a:pt x="568" y="343"/>
                </a:lnTo>
                <a:lnTo>
                  <a:pt x="819" y="0"/>
                </a:lnTo>
                <a:lnTo>
                  <a:pt x="889" y="0"/>
                </a:lnTo>
                <a:lnTo>
                  <a:pt x="641" y="332"/>
                </a:lnTo>
                <a:lnTo>
                  <a:pt x="644" y="332"/>
                </a:lnTo>
                <a:lnTo>
                  <a:pt x="659" y="332"/>
                </a:lnTo>
                <a:lnTo>
                  <a:pt x="659" y="348"/>
                </a:lnTo>
                <a:lnTo>
                  <a:pt x="659" y="473"/>
                </a:lnTo>
                <a:lnTo>
                  <a:pt x="659" y="473"/>
                </a:lnTo>
                <a:lnTo>
                  <a:pt x="674" y="486"/>
                </a:lnTo>
                <a:lnTo>
                  <a:pt x="690" y="500"/>
                </a:lnTo>
                <a:lnTo>
                  <a:pt x="690" y="500"/>
                </a:lnTo>
                <a:lnTo>
                  <a:pt x="700" y="512"/>
                </a:lnTo>
                <a:lnTo>
                  <a:pt x="711" y="524"/>
                </a:lnTo>
                <a:lnTo>
                  <a:pt x="721" y="536"/>
                </a:lnTo>
                <a:lnTo>
                  <a:pt x="730" y="549"/>
                </a:lnTo>
                <a:lnTo>
                  <a:pt x="738" y="563"/>
                </a:lnTo>
                <a:lnTo>
                  <a:pt x="747" y="576"/>
                </a:lnTo>
                <a:lnTo>
                  <a:pt x="754" y="591"/>
                </a:lnTo>
                <a:lnTo>
                  <a:pt x="761" y="605"/>
                </a:lnTo>
                <a:lnTo>
                  <a:pt x="767" y="620"/>
                </a:lnTo>
                <a:lnTo>
                  <a:pt x="772" y="635"/>
                </a:lnTo>
                <a:lnTo>
                  <a:pt x="776" y="652"/>
                </a:lnTo>
                <a:lnTo>
                  <a:pt x="780" y="667"/>
                </a:lnTo>
                <a:lnTo>
                  <a:pt x="783" y="683"/>
                </a:lnTo>
                <a:lnTo>
                  <a:pt x="785" y="701"/>
                </a:lnTo>
                <a:lnTo>
                  <a:pt x="786" y="717"/>
                </a:lnTo>
                <a:lnTo>
                  <a:pt x="787" y="734"/>
                </a:lnTo>
                <a:lnTo>
                  <a:pt x="787" y="734"/>
                </a:lnTo>
                <a:lnTo>
                  <a:pt x="786" y="752"/>
                </a:lnTo>
                <a:lnTo>
                  <a:pt x="785" y="768"/>
                </a:lnTo>
                <a:lnTo>
                  <a:pt x="783" y="784"/>
                </a:lnTo>
                <a:lnTo>
                  <a:pt x="780" y="800"/>
                </a:lnTo>
                <a:lnTo>
                  <a:pt x="776" y="817"/>
                </a:lnTo>
                <a:lnTo>
                  <a:pt x="772" y="833"/>
                </a:lnTo>
                <a:lnTo>
                  <a:pt x="767" y="848"/>
                </a:lnTo>
                <a:lnTo>
                  <a:pt x="761" y="863"/>
                </a:lnTo>
                <a:lnTo>
                  <a:pt x="754" y="878"/>
                </a:lnTo>
                <a:lnTo>
                  <a:pt x="747" y="892"/>
                </a:lnTo>
                <a:lnTo>
                  <a:pt x="738" y="906"/>
                </a:lnTo>
                <a:lnTo>
                  <a:pt x="730" y="919"/>
                </a:lnTo>
                <a:lnTo>
                  <a:pt x="721" y="932"/>
                </a:lnTo>
                <a:lnTo>
                  <a:pt x="711" y="945"/>
                </a:lnTo>
                <a:lnTo>
                  <a:pt x="700" y="957"/>
                </a:lnTo>
                <a:lnTo>
                  <a:pt x="690" y="969"/>
                </a:lnTo>
                <a:lnTo>
                  <a:pt x="690" y="969"/>
                </a:lnTo>
                <a:lnTo>
                  <a:pt x="679" y="980"/>
                </a:lnTo>
                <a:lnTo>
                  <a:pt x="666" y="989"/>
                </a:lnTo>
                <a:lnTo>
                  <a:pt x="654" y="999"/>
                </a:lnTo>
                <a:lnTo>
                  <a:pt x="641" y="1009"/>
                </a:lnTo>
                <a:lnTo>
                  <a:pt x="628" y="1018"/>
                </a:lnTo>
                <a:lnTo>
                  <a:pt x="614" y="1025"/>
                </a:lnTo>
                <a:lnTo>
                  <a:pt x="599" y="1033"/>
                </a:lnTo>
                <a:lnTo>
                  <a:pt x="584" y="1039"/>
                </a:lnTo>
                <a:lnTo>
                  <a:pt x="569" y="1046"/>
                </a:lnTo>
                <a:lnTo>
                  <a:pt x="554" y="1050"/>
                </a:lnTo>
                <a:lnTo>
                  <a:pt x="539" y="1054"/>
                </a:lnTo>
                <a:lnTo>
                  <a:pt x="522" y="1059"/>
                </a:lnTo>
                <a:lnTo>
                  <a:pt x="506" y="1062"/>
                </a:lnTo>
                <a:lnTo>
                  <a:pt x="490" y="1063"/>
                </a:lnTo>
                <a:lnTo>
                  <a:pt x="472" y="1065"/>
                </a:lnTo>
                <a:lnTo>
                  <a:pt x="455" y="1065"/>
                </a:lnTo>
                <a:lnTo>
                  <a:pt x="455" y="1065"/>
                </a:lnTo>
                <a:lnTo>
                  <a:pt x="439" y="1065"/>
                </a:lnTo>
                <a:lnTo>
                  <a:pt x="421" y="1063"/>
                </a:lnTo>
                <a:lnTo>
                  <a:pt x="405" y="1062"/>
                </a:lnTo>
                <a:lnTo>
                  <a:pt x="389" y="1059"/>
                </a:lnTo>
                <a:lnTo>
                  <a:pt x="373" y="1054"/>
                </a:lnTo>
                <a:lnTo>
                  <a:pt x="357" y="1050"/>
                </a:lnTo>
                <a:lnTo>
                  <a:pt x="341" y="1046"/>
                </a:lnTo>
                <a:lnTo>
                  <a:pt x="327" y="1039"/>
                </a:lnTo>
                <a:lnTo>
                  <a:pt x="312" y="1033"/>
                </a:lnTo>
                <a:lnTo>
                  <a:pt x="298" y="1025"/>
                </a:lnTo>
                <a:lnTo>
                  <a:pt x="284" y="1018"/>
                </a:lnTo>
                <a:lnTo>
                  <a:pt x="271" y="1009"/>
                </a:lnTo>
                <a:lnTo>
                  <a:pt x="257" y="999"/>
                </a:lnTo>
                <a:lnTo>
                  <a:pt x="244" y="989"/>
                </a:lnTo>
                <a:lnTo>
                  <a:pt x="233" y="980"/>
                </a:lnTo>
                <a:lnTo>
                  <a:pt x="222" y="969"/>
                </a:lnTo>
                <a:lnTo>
                  <a:pt x="222" y="969"/>
                </a:lnTo>
                <a:lnTo>
                  <a:pt x="210" y="957"/>
                </a:lnTo>
                <a:lnTo>
                  <a:pt x="200" y="945"/>
                </a:lnTo>
                <a:lnTo>
                  <a:pt x="190" y="932"/>
                </a:lnTo>
                <a:lnTo>
                  <a:pt x="180" y="919"/>
                </a:lnTo>
                <a:lnTo>
                  <a:pt x="172" y="906"/>
                </a:lnTo>
                <a:lnTo>
                  <a:pt x="164" y="892"/>
                </a:lnTo>
                <a:lnTo>
                  <a:pt x="157" y="878"/>
                </a:lnTo>
                <a:lnTo>
                  <a:pt x="150" y="863"/>
                </a:lnTo>
                <a:lnTo>
                  <a:pt x="145" y="848"/>
                </a:lnTo>
                <a:lnTo>
                  <a:pt x="139" y="833"/>
                </a:lnTo>
                <a:lnTo>
                  <a:pt x="135" y="817"/>
                </a:lnTo>
                <a:lnTo>
                  <a:pt x="130" y="800"/>
                </a:lnTo>
                <a:lnTo>
                  <a:pt x="128" y="784"/>
                </a:lnTo>
                <a:lnTo>
                  <a:pt x="126" y="768"/>
                </a:lnTo>
                <a:lnTo>
                  <a:pt x="125" y="752"/>
                </a:lnTo>
                <a:lnTo>
                  <a:pt x="124" y="734"/>
                </a:lnTo>
                <a:lnTo>
                  <a:pt x="124" y="734"/>
                </a:lnTo>
                <a:lnTo>
                  <a:pt x="125" y="717"/>
                </a:lnTo>
                <a:lnTo>
                  <a:pt x="126" y="701"/>
                </a:lnTo>
                <a:lnTo>
                  <a:pt x="128" y="683"/>
                </a:lnTo>
                <a:lnTo>
                  <a:pt x="130" y="667"/>
                </a:lnTo>
                <a:lnTo>
                  <a:pt x="135" y="652"/>
                </a:lnTo>
                <a:lnTo>
                  <a:pt x="139" y="635"/>
                </a:lnTo>
                <a:lnTo>
                  <a:pt x="145" y="620"/>
                </a:lnTo>
                <a:lnTo>
                  <a:pt x="150" y="605"/>
                </a:lnTo>
                <a:lnTo>
                  <a:pt x="157" y="591"/>
                </a:lnTo>
                <a:lnTo>
                  <a:pt x="164" y="576"/>
                </a:lnTo>
                <a:lnTo>
                  <a:pt x="172" y="563"/>
                </a:lnTo>
                <a:lnTo>
                  <a:pt x="180" y="549"/>
                </a:lnTo>
                <a:lnTo>
                  <a:pt x="190" y="536"/>
                </a:lnTo>
                <a:lnTo>
                  <a:pt x="200" y="524"/>
                </a:lnTo>
                <a:lnTo>
                  <a:pt x="210" y="512"/>
                </a:lnTo>
                <a:lnTo>
                  <a:pt x="222" y="500"/>
                </a:lnTo>
                <a:lnTo>
                  <a:pt x="222" y="500"/>
                </a:lnTo>
                <a:lnTo>
                  <a:pt x="233" y="489"/>
                </a:lnTo>
                <a:lnTo>
                  <a:pt x="246" y="478"/>
                </a:lnTo>
                <a:lnTo>
                  <a:pt x="246" y="379"/>
                </a:lnTo>
                <a:lnTo>
                  <a:pt x="256" y="393"/>
                </a:lnTo>
                <a:lnTo>
                  <a:pt x="276" y="393"/>
                </a:lnTo>
                <a:lnTo>
                  <a:pt x="276" y="455"/>
                </a:lnTo>
                <a:lnTo>
                  <a:pt x="276" y="455"/>
                </a:lnTo>
                <a:lnTo>
                  <a:pt x="295" y="443"/>
                </a:lnTo>
                <a:lnTo>
                  <a:pt x="317" y="433"/>
                </a:lnTo>
                <a:lnTo>
                  <a:pt x="338" y="424"/>
                </a:lnTo>
                <a:lnTo>
                  <a:pt x="361" y="416"/>
                </a:lnTo>
                <a:lnTo>
                  <a:pt x="383" y="411"/>
                </a:lnTo>
                <a:lnTo>
                  <a:pt x="407" y="406"/>
                </a:lnTo>
                <a:lnTo>
                  <a:pt x="431" y="404"/>
                </a:lnTo>
                <a:lnTo>
                  <a:pt x="455" y="403"/>
                </a:lnTo>
                <a:lnTo>
                  <a:pt x="455" y="403"/>
                </a:lnTo>
                <a:close/>
                <a:moveTo>
                  <a:pt x="556" y="328"/>
                </a:moveTo>
                <a:lnTo>
                  <a:pt x="795" y="0"/>
                </a:lnTo>
                <a:lnTo>
                  <a:pt x="752" y="0"/>
                </a:lnTo>
                <a:lnTo>
                  <a:pt x="534" y="299"/>
                </a:lnTo>
                <a:lnTo>
                  <a:pt x="556" y="328"/>
                </a:lnTo>
                <a:lnTo>
                  <a:pt x="556" y="328"/>
                </a:lnTo>
                <a:close/>
                <a:moveTo>
                  <a:pt x="522" y="283"/>
                </a:moveTo>
                <a:lnTo>
                  <a:pt x="729" y="0"/>
                </a:lnTo>
                <a:lnTo>
                  <a:pt x="686" y="0"/>
                </a:lnTo>
                <a:lnTo>
                  <a:pt x="503" y="255"/>
                </a:lnTo>
                <a:lnTo>
                  <a:pt x="522" y="283"/>
                </a:lnTo>
                <a:lnTo>
                  <a:pt x="522" y="283"/>
                </a:lnTo>
                <a:close/>
                <a:moveTo>
                  <a:pt x="491" y="240"/>
                </a:moveTo>
                <a:lnTo>
                  <a:pt x="663" y="0"/>
                </a:lnTo>
                <a:lnTo>
                  <a:pt x="618" y="0"/>
                </a:lnTo>
                <a:lnTo>
                  <a:pt x="464" y="205"/>
                </a:lnTo>
                <a:lnTo>
                  <a:pt x="491" y="240"/>
                </a:lnTo>
                <a:lnTo>
                  <a:pt x="491" y="240"/>
                </a:lnTo>
                <a:close/>
                <a:moveTo>
                  <a:pt x="0" y="0"/>
                </a:moveTo>
                <a:lnTo>
                  <a:pt x="272" y="362"/>
                </a:lnTo>
                <a:lnTo>
                  <a:pt x="544" y="362"/>
                </a:lnTo>
                <a:lnTo>
                  <a:pt x="273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508" y="918"/>
                </a:moveTo>
                <a:lnTo>
                  <a:pt x="508" y="550"/>
                </a:lnTo>
                <a:lnTo>
                  <a:pt x="439" y="550"/>
                </a:lnTo>
                <a:lnTo>
                  <a:pt x="439" y="550"/>
                </a:lnTo>
                <a:lnTo>
                  <a:pt x="438" y="557"/>
                </a:lnTo>
                <a:lnTo>
                  <a:pt x="436" y="565"/>
                </a:lnTo>
                <a:lnTo>
                  <a:pt x="431" y="572"/>
                </a:lnTo>
                <a:lnTo>
                  <a:pt x="427" y="580"/>
                </a:lnTo>
                <a:lnTo>
                  <a:pt x="427" y="580"/>
                </a:lnTo>
                <a:lnTo>
                  <a:pt x="420" y="587"/>
                </a:lnTo>
                <a:lnTo>
                  <a:pt x="413" y="591"/>
                </a:lnTo>
                <a:lnTo>
                  <a:pt x="405" y="594"/>
                </a:lnTo>
                <a:lnTo>
                  <a:pt x="396" y="595"/>
                </a:lnTo>
                <a:lnTo>
                  <a:pt x="396" y="648"/>
                </a:lnTo>
                <a:lnTo>
                  <a:pt x="428" y="648"/>
                </a:lnTo>
                <a:lnTo>
                  <a:pt x="428" y="918"/>
                </a:lnTo>
                <a:lnTo>
                  <a:pt x="508" y="918"/>
                </a:lnTo>
                <a:lnTo>
                  <a:pt x="508" y="918"/>
                </a:lnTo>
                <a:close/>
                <a:moveTo>
                  <a:pt x="646" y="543"/>
                </a:moveTo>
                <a:lnTo>
                  <a:pt x="646" y="543"/>
                </a:lnTo>
                <a:lnTo>
                  <a:pt x="627" y="526"/>
                </a:lnTo>
                <a:lnTo>
                  <a:pt x="606" y="511"/>
                </a:lnTo>
                <a:lnTo>
                  <a:pt x="584" y="496"/>
                </a:lnTo>
                <a:lnTo>
                  <a:pt x="560" y="486"/>
                </a:lnTo>
                <a:lnTo>
                  <a:pt x="548" y="480"/>
                </a:lnTo>
                <a:lnTo>
                  <a:pt x="535" y="476"/>
                </a:lnTo>
                <a:lnTo>
                  <a:pt x="522" y="473"/>
                </a:lnTo>
                <a:lnTo>
                  <a:pt x="509" y="469"/>
                </a:lnTo>
                <a:lnTo>
                  <a:pt x="496" y="467"/>
                </a:lnTo>
                <a:lnTo>
                  <a:pt x="483" y="466"/>
                </a:lnTo>
                <a:lnTo>
                  <a:pt x="469" y="465"/>
                </a:lnTo>
                <a:lnTo>
                  <a:pt x="455" y="464"/>
                </a:lnTo>
                <a:lnTo>
                  <a:pt x="455" y="464"/>
                </a:lnTo>
                <a:lnTo>
                  <a:pt x="442" y="465"/>
                </a:lnTo>
                <a:lnTo>
                  <a:pt x="428" y="466"/>
                </a:lnTo>
                <a:lnTo>
                  <a:pt x="414" y="467"/>
                </a:lnTo>
                <a:lnTo>
                  <a:pt x="401" y="469"/>
                </a:lnTo>
                <a:lnTo>
                  <a:pt x="388" y="473"/>
                </a:lnTo>
                <a:lnTo>
                  <a:pt x="375" y="476"/>
                </a:lnTo>
                <a:lnTo>
                  <a:pt x="363" y="480"/>
                </a:lnTo>
                <a:lnTo>
                  <a:pt x="351" y="486"/>
                </a:lnTo>
                <a:lnTo>
                  <a:pt x="327" y="496"/>
                </a:lnTo>
                <a:lnTo>
                  <a:pt x="304" y="511"/>
                </a:lnTo>
                <a:lnTo>
                  <a:pt x="284" y="526"/>
                </a:lnTo>
                <a:lnTo>
                  <a:pt x="265" y="543"/>
                </a:lnTo>
                <a:lnTo>
                  <a:pt x="265" y="543"/>
                </a:lnTo>
                <a:lnTo>
                  <a:pt x="248" y="563"/>
                </a:lnTo>
                <a:lnTo>
                  <a:pt x="231" y="583"/>
                </a:lnTo>
                <a:lnTo>
                  <a:pt x="218" y="605"/>
                </a:lnTo>
                <a:lnTo>
                  <a:pt x="206" y="629"/>
                </a:lnTo>
                <a:lnTo>
                  <a:pt x="202" y="641"/>
                </a:lnTo>
                <a:lnTo>
                  <a:pt x="198" y="654"/>
                </a:lnTo>
                <a:lnTo>
                  <a:pt x="195" y="667"/>
                </a:lnTo>
                <a:lnTo>
                  <a:pt x="191" y="680"/>
                </a:lnTo>
                <a:lnTo>
                  <a:pt x="189" y="693"/>
                </a:lnTo>
                <a:lnTo>
                  <a:pt x="187" y="706"/>
                </a:lnTo>
                <a:lnTo>
                  <a:pt x="186" y="720"/>
                </a:lnTo>
                <a:lnTo>
                  <a:pt x="186" y="734"/>
                </a:lnTo>
                <a:lnTo>
                  <a:pt x="186" y="734"/>
                </a:lnTo>
                <a:lnTo>
                  <a:pt x="186" y="748"/>
                </a:lnTo>
                <a:lnTo>
                  <a:pt x="187" y="761"/>
                </a:lnTo>
                <a:lnTo>
                  <a:pt x="189" y="775"/>
                </a:lnTo>
                <a:lnTo>
                  <a:pt x="191" y="788"/>
                </a:lnTo>
                <a:lnTo>
                  <a:pt x="195" y="802"/>
                </a:lnTo>
                <a:lnTo>
                  <a:pt x="198" y="815"/>
                </a:lnTo>
                <a:lnTo>
                  <a:pt x="202" y="826"/>
                </a:lnTo>
                <a:lnTo>
                  <a:pt x="206" y="840"/>
                </a:lnTo>
                <a:lnTo>
                  <a:pt x="218" y="862"/>
                </a:lnTo>
                <a:lnTo>
                  <a:pt x="231" y="885"/>
                </a:lnTo>
                <a:lnTo>
                  <a:pt x="248" y="906"/>
                </a:lnTo>
                <a:lnTo>
                  <a:pt x="265" y="925"/>
                </a:lnTo>
                <a:lnTo>
                  <a:pt x="265" y="925"/>
                </a:lnTo>
                <a:lnTo>
                  <a:pt x="284" y="943"/>
                </a:lnTo>
                <a:lnTo>
                  <a:pt x="304" y="958"/>
                </a:lnTo>
                <a:lnTo>
                  <a:pt x="327" y="971"/>
                </a:lnTo>
                <a:lnTo>
                  <a:pt x="351" y="983"/>
                </a:lnTo>
                <a:lnTo>
                  <a:pt x="363" y="987"/>
                </a:lnTo>
                <a:lnTo>
                  <a:pt x="375" y="992"/>
                </a:lnTo>
                <a:lnTo>
                  <a:pt x="388" y="996"/>
                </a:lnTo>
                <a:lnTo>
                  <a:pt x="401" y="998"/>
                </a:lnTo>
                <a:lnTo>
                  <a:pt x="414" y="1001"/>
                </a:lnTo>
                <a:lnTo>
                  <a:pt x="428" y="1002"/>
                </a:lnTo>
                <a:lnTo>
                  <a:pt x="442" y="1003"/>
                </a:lnTo>
                <a:lnTo>
                  <a:pt x="455" y="1003"/>
                </a:lnTo>
                <a:lnTo>
                  <a:pt x="455" y="1003"/>
                </a:lnTo>
                <a:lnTo>
                  <a:pt x="469" y="1003"/>
                </a:lnTo>
                <a:lnTo>
                  <a:pt x="483" y="1002"/>
                </a:lnTo>
                <a:lnTo>
                  <a:pt x="496" y="1001"/>
                </a:lnTo>
                <a:lnTo>
                  <a:pt x="509" y="998"/>
                </a:lnTo>
                <a:lnTo>
                  <a:pt x="522" y="996"/>
                </a:lnTo>
                <a:lnTo>
                  <a:pt x="535" y="992"/>
                </a:lnTo>
                <a:lnTo>
                  <a:pt x="548" y="987"/>
                </a:lnTo>
                <a:lnTo>
                  <a:pt x="560" y="983"/>
                </a:lnTo>
                <a:lnTo>
                  <a:pt x="584" y="971"/>
                </a:lnTo>
                <a:lnTo>
                  <a:pt x="606" y="958"/>
                </a:lnTo>
                <a:lnTo>
                  <a:pt x="627" y="943"/>
                </a:lnTo>
                <a:lnTo>
                  <a:pt x="646" y="925"/>
                </a:lnTo>
                <a:lnTo>
                  <a:pt x="646" y="925"/>
                </a:lnTo>
                <a:lnTo>
                  <a:pt x="663" y="906"/>
                </a:lnTo>
                <a:lnTo>
                  <a:pt x="679" y="885"/>
                </a:lnTo>
                <a:lnTo>
                  <a:pt x="693" y="862"/>
                </a:lnTo>
                <a:lnTo>
                  <a:pt x="704" y="840"/>
                </a:lnTo>
                <a:lnTo>
                  <a:pt x="709" y="826"/>
                </a:lnTo>
                <a:lnTo>
                  <a:pt x="713" y="815"/>
                </a:lnTo>
                <a:lnTo>
                  <a:pt x="717" y="802"/>
                </a:lnTo>
                <a:lnTo>
                  <a:pt x="720" y="788"/>
                </a:lnTo>
                <a:lnTo>
                  <a:pt x="722" y="775"/>
                </a:lnTo>
                <a:lnTo>
                  <a:pt x="724" y="761"/>
                </a:lnTo>
                <a:lnTo>
                  <a:pt x="725" y="748"/>
                </a:lnTo>
                <a:lnTo>
                  <a:pt x="725" y="734"/>
                </a:lnTo>
                <a:lnTo>
                  <a:pt x="725" y="734"/>
                </a:lnTo>
                <a:lnTo>
                  <a:pt x="725" y="720"/>
                </a:lnTo>
                <a:lnTo>
                  <a:pt x="724" y="706"/>
                </a:lnTo>
                <a:lnTo>
                  <a:pt x="722" y="693"/>
                </a:lnTo>
                <a:lnTo>
                  <a:pt x="720" y="680"/>
                </a:lnTo>
                <a:lnTo>
                  <a:pt x="717" y="667"/>
                </a:lnTo>
                <a:lnTo>
                  <a:pt x="713" y="654"/>
                </a:lnTo>
                <a:lnTo>
                  <a:pt x="709" y="641"/>
                </a:lnTo>
                <a:lnTo>
                  <a:pt x="704" y="629"/>
                </a:lnTo>
                <a:lnTo>
                  <a:pt x="693" y="605"/>
                </a:lnTo>
                <a:lnTo>
                  <a:pt x="679" y="583"/>
                </a:lnTo>
                <a:lnTo>
                  <a:pt x="663" y="563"/>
                </a:lnTo>
                <a:lnTo>
                  <a:pt x="646" y="543"/>
                </a:lnTo>
                <a:lnTo>
                  <a:pt x="646" y="54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>
            <a:off x="4101560" y="3029353"/>
            <a:ext cx="3233733" cy="467043"/>
          </a:xfrm>
          <a:prstGeom prst="rect">
            <a:avLst/>
          </a:prstGeom>
          <a:ln/>
        </p:spPr>
        <p:txBody>
          <a:bodyPr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评估成本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eyJfdGVtcGxhdGVEYXRhIjp7ImNvbnRlbnRUeXBlIjoiJGl0ZW0yX3RpdGxlIiwibGluZUNvdW50IjoiMSIsIndvcmRDb3VudCI6IjExIn0sInRhZyI6IiRpdGVtMl90aXRsZSJ9</bd:templateData>
          </p:ext>
        </p:extLst>
      </p:sp>
      <p:sp>
        <p:nvSpPr>
          <p:cNvPr id="10" name="TextBox 10"/>
          <p:cNvSpPr txBox="1"/>
          <p:nvPr/>
        </p:nvSpPr>
        <p:spPr>
          <a:xfrm>
            <a:off x="4322378" y="3496396"/>
            <a:ext cx="2792098" cy="2261799"/>
          </a:xfrm>
          <a:prstGeom prst="rect">
            <a:avLst/>
          </a:prstGeom>
          <a:ln/>
        </p:spPr>
        <p:txBody>
          <a:bodyPr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指为检测和验证产品或服务质量而发生的费用，如产品检验、测试设备折旧、供应商评估等。这类成本主要用于确保产品符合既定标准。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eyJfdGVtcGxhdGVEYXRhIjp7ImNvbnRlbnRUeXBlIjoiJGl0ZW0yX2MiLCJsaW5lQ291bnQiOiI2Iiwid29yZENvdW50IjoiMTMifSwidGFnIjoiJGl0ZW0yX2MifQ==</bd:templateData>
          </p:ext>
        </p:extLst>
      </p:sp>
      <p:sp>
        <p:nvSpPr>
          <p:cNvPr id="11" name="TextBox 11"/>
          <p:cNvSpPr txBox="1"/>
          <p:nvPr/>
        </p:nvSpPr>
        <p:spPr>
          <a:xfrm>
            <a:off x="961365" y="3029353"/>
            <a:ext cx="3233733" cy="467043"/>
          </a:xfrm>
          <a:prstGeom prst="rect">
            <a:avLst/>
          </a:prstGeom>
          <a:ln/>
        </p:spPr>
        <p:txBody>
          <a:bodyPr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预防成本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eyJfdGVtcGxhdGVEYXRhIjp7ImNvbnRlbnRUeXBlIjoiJGl0ZW0xX3RpdGxlIiwibGluZUNvdW50IjoiMSIsIndvcmRDb3VudCI6IjExIn0sInRhZyI6IiRpdGVtMV90aXRsZSJ9</bd:templateData>
          </p:ext>
        </p:extLst>
      </p:sp>
      <p:sp>
        <p:nvSpPr>
          <p:cNvPr id="12" name="TextBox 12"/>
          <p:cNvSpPr txBox="1"/>
          <p:nvPr/>
        </p:nvSpPr>
        <p:spPr>
          <a:xfrm>
            <a:off x="1182183" y="3496396"/>
            <a:ext cx="2792098" cy="2261799"/>
          </a:xfrm>
          <a:prstGeom prst="rect">
            <a:avLst/>
          </a:prstGeom>
          <a:ln/>
        </p:spPr>
        <p:txBody>
          <a:bodyPr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指为防止产品或服务在生产过程中出现质量问题而投入的费用，包括质量培训、质量规划、质量体系认证等。这些成本通过提前预防缺陷，减少后期故障成本。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eyJfdGVtcGxhdGVEYXRhIjp7ImNvbnRlbnRUeXBlIjoiJGl0ZW0xX2MiLCJsaW5lQ291bnQiOiI2Iiwid29yZENvdW50IjoiMTMifSwidGFnIjoiJGl0ZW0xX2MifQ==</bd:templateData>
          </p:ext>
        </p:extLst>
      </p:sp>
      <p:sp>
        <p:nvSpPr>
          <p:cNvPr id="13" name="TextBox 13"/>
          <p:cNvSpPr txBox="1"/>
          <p:nvPr/>
        </p:nvSpPr>
        <p:spPr>
          <a:xfrm>
            <a:off x="7335294" y="3029353"/>
            <a:ext cx="3233733" cy="467043"/>
          </a:xfrm>
          <a:prstGeom prst="rect">
            <a:avLst/>
          </a:prstGeom>
          <a:ln/>
        </p:spPr>
        <p:txBody>
          <a:bodyPr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失败成本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eyJfdGVtcGxhdGVEYXRhIjp7ImNvbnRlbnRUeXBlIjoiJGl0ZW0zX3RpdGxlIiwibGluZUNvdW50IjoiMSIsIndvcmRDb3VudCI6IjExIn0sInRhZyI6IiRpdGVtM190aXRsZSJ9</bd:templateData>
          </p:ext>
        </p:extLst>
      </p:sp>
      <p:sp>
        <p:nvSpPr>
          <p:cNvPr id="14" name="TextBox 14"/>
          <p:cNvSpPr txBox="1"/>
          <p:nvPr/>
        </p:nvSpPr>
        <p:spPr>
          <a:xfrm>
            <a:off x="7556111" y="3496396"/>
            <a:ext cx="2792098" cy="2261799"/>
          </a:xfrm>
          <a:prstGeom prst="rect">
            <a:avLst/>
          </a:prstGeom>
          <a:ln/>
        </p:spPr>
        <p:txBody>
          <a:bodyPr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分为内部失败成本（如废品、返工、停工损失）和外部失败成本（如客户投诉、退货、保修费用）。这类成本因质量问题而产生，直接影响企业利润和声誉。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eyJfdGVtcGxhdGVEYXRhIjp7ImNvbnRlbnRUeXBlIjoiJGl0ZW0zX2MiLCJsaW5lQ291bnQiOiI2Iiwid29yZENvdW50IjoiMTMifSwidGFnIjoiJGl0ZW0zX2MifQ==</bd:templateData>
          </p:ext>
        </p:extLst>
      </p:sp>
      <p:sp>
        <p:nvSpPr>
          <p:cNvPr id="408193" name="AutoShape 15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成本分类：预防、评估、失败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aIkOacrOWIhuexu++8mumihOmYsuOAgeivhOS8sOOAgeWksei0pVxuIyMjIOmihOmYsuaIkOacrFxu5oyH5Li66Ziy5q2i5Lqn5ZOB5oiW5pyN5Yqh5Zyo55Sf5Lqn6L+H56iL5Lit5Ye6546w6LSo6YeP6Zeu6aKY6ICM5oqV5YWl55qE6LS555So77yM5YyF5ous6LSo6YeP5Z+56K6t44CB6LSo6YeP6KeE5YiS44CB6LSo6YeP5L2T57O76K6k6K+B562J44CC6L+Z5Lqb5oiQ5pys6YCa6L+H5o+Q5YmN6aKE6Ziy57y66Zm377yM5YeP5bCR5ZCO5pyf5pWF6Zqc5oiQ5pys44CCXG4jIyMg6K+E5Lyw5oiQ5pysXG7mjIfkuLrmo4DmtYvlkozpqozor4Hkuqflk4HmiJbmnI3liqHotKjph4/ogIzlj5HnlJ/nmoTotLnnlKjvvIzlpoLkuqflk4Hmo4DpqozjgIHmtYvor5Xorr7lpIfmipjml6fjgIHkvpvlupTllYbor4TkvLDnrYnjgILov5nnsbvmiJDmnKzkuLvopoHnlKjkuo7noa7kv53kuqflk4HnrKblkIjml6LlrprmoIflh4bjgIJcbiMjIyDlpLHotKXmiJDmnKxcbuWIhuS4uuWGhemDqOWksei0peaIkOacrO+8iOWmguW6n+WTgeOAgei/lOW3peOAgeWBnOW3peaNn+Wkse+8ieWSjOWklumDqOWksei0peaIkOacrO+8iOWmguWuouaIt+aKleivieOAgemAgOi0p+OAgeS/neS/rui0ueeUqO+8ieOAgui/meexu+aIkOacrOWboOi0qOmHj+mXrumimOiAjOS6p+eUn++8jOebtOaOpeW9seWTjeS8geS4muWIqea2puWSjOWjsOiqieOAgiIsInRwbGlkIjoiMTAwMDEiLCJ0cGxOYW1lIjoibGlzdDNfMjMxMjAxMDRfbW9kIiwiZWRpdGVkIjoiZmFsc2UiLCJleHRyYVBhcmFtcyI6IntcImluZm9fdXJsXCI6XCJodHRwOi8vYmouYmNlYm9zLmNvbS92MS93ZW5rdS1haS1kb2MvMzIxMzIwNTgzNjgwNDI4L3J0Y3MvYmRqc29uLzI3YjUwN2VjNjdjY2YzOGEuanNvbj9hdXRob3JpemF0aW9uPWJjZS1hdXRoLXYxJTJGNDZkYzhjYzM0Njc0NGRhZDgwMDY1MTgyM2E5NmQ5Y2QlMkYyMDI2LTA0LTI4VDExJTNBMjIlM0ExNFolMkYtMSUyRmhvc3QlMkY0MzEwNGZmZjJjNzVmZjJmOGVhODgwMTNiZTZmMjJlNTUzM2MwNDU5MmEzZDY2NjliMDljZjM3YmVkY2MxNDY2JnJlc3BvbnNlQ29udGVudFR5cGU9YXBwbGljYXRpb24lMkZqc29uJnJlc3BvbnNlQ2FjaGVDb250cm9sPW1heC1hZ2UlM0QzODg4MDAwJnJlc3BvbnNlRXhwaXJlcz1GcmklMkMlMjAxMiUyMEp1biUyMDIwMjYlMjAxOSUzQTIyJTNBMTQlMjAlMkIwODAwXCJ9In0=</bd:templateData>
    </p:ext>
  </p:extLs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15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519457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成本核算与控制方法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pic>
        <p:nvPicPr>
          <p:cNvPr id="1519458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44625" y="1376363"/>
            <a:ext cx="4152900" cy="4748212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grpSp>
        <p:nvGrpSpPr>
          <p:cNvPr id="1519459" name="Group 6"/>
          <p:cNvGrpSpPr/>
          <p:nvPr/>
        </p:nvGrpSpPr>
        <p:grpSpPr>
          <a:xfrm>
            <a:off x="6096000" y="1574768"/>
            <a:ext cx="4464082" cy="979552"/>
            <a:chOff x="6096000" y="1574768"/>
            <a:chExt cx="4464082" cy="979552"/>
          </a:xfrm>
        </p:grpSpPr>
        <p:sp>
          <p:nvSpPr>
            <p:cNvPr id="1519460" name="AutoShape 7"/>
            <p:cNvSpPr/>
            <p:nvPr/>
          </p:nvSpPr>
          <p:spPr>
            <a:xfrm>
              <a:off x="6096000" y="1653826"/>
              <a:ext cx="143161" cy="296228"/>
            </a:xfrm>
            <a:prstGeom prst="rect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 sz="160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61" name="TextBox 8"/>
            <p:cNvSpPr txBox="1"/>
            <p:nvPr/>
          </p:nvSpPr>
          <p:spPr>
            <a:xfrm>
              <a:off x="6239161" y="1574768"/>
              <a:ext cx="601790" cy="25391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105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62" name="TextBox 9"/>
            <p:cNvSpPr txBox="1"/>
            <p:nvPr/>
          </p:nvSpPr>
          <p:spPr>
            <a:xfrm>
              <a:off x="6655308" y="1574768"/>
              <a:ext cx="3345371" cy="399859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t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b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成本分配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eyJfdGVtcGxhdGVEYXRhIjp7ImNvbnRlbnRUeXBlIjoiJGl0ZW0xX3QifSwidGFnIjoiJGl0ZW0xX3RpdGxlIn0=</bd:templateData>
            </p:ext>
          </p:extLst>
        </p:sp>
        <p:sp>
          <p:nvSpPr>
            <p:cNvPr id="1519463" name="TextBox 10"/>
            <p:cNvSpPr txBox="1"/>
            <p:nvPr/>
          </p:nvSpPr>
          <p:spPr>
            <a:xfrm>
              <a:off x="6096000" y="2062163"/>
              <a:ext cx="4464082" cy="49215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spcBef>
                  <a:spcPct val="0"/>
                </a:spcBef>
                <a:spcAft>
                  <a:spcPct val="0"/>
                </a:spcAft>
              </a:pPr>
              <a:r>
                <a:rPr lang="en-US" sz="140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确定成本对象（如部门或产品），归集共同成本并选择合理的分配基础（如工时或产量），确保成本核算的准确性。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eyJfdGVtcGxhdGVEYXRhIjp7ImNvbnRlbnRUeXBlIjoiJGl0ZW0xX2MifSwidGFnIjoiJGl0ZW0xX2MifQ==</bd:templateData>
            </p:ext>
          </p:extLst>
        </p:sp>
      </p:grpSp>
      <p:grpSp>
        <p:nvGrpSpPr>
          <p:cNvPr id="1519464" name="Group 11"/>
          <p:cNvGrpSpPr/>
          <p:nvPr/>
        </p:nvGrpSpPr>
        <p:grpSpPr>
          <a:xfrm>
            <a:off x="6096000" y="2755868"/>
            <a:ext cx="4464082" cy="979552"/>
            <a:chOff x="6096000" y="2755868"/>
            <a:chExt cx="4464082" cy="979552"/>
          </a:xfrm>
        </p:grpSpPr>
        <p:sp>
          <p:nvSpPr>
            <p:cNvPr id="1519465" name="AutoShape 12"/>
            <p:cNvSpPr/>
            <p:nvPr/>
          </p:nvSpPr>
          <p:spPr>
            <a:xfrm>
              <a:off x="6096000" y="2834926"/>
              <a:ext cx="143161" cy="296228"/>
            </a:xfrm>
            <a:prstGeom prst="rect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 sz="160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66" name="TextBox 13"/>
            <p:cNvSpPr txBox="1"/>
            <p:nvPr/>
          </p:nvSpPr>
          <p:spPr>
            <a:xfrm>
              <a:off x="6239161" y="2755868"/>
              <a:ext cx="601790" cy="25391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105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67" name="TextBox 14"/>
            <p:cNvSpPr txBox="1"/>
            <p:nvPr/>
          </p:nvSpPr>
          <p:spPr>
            <a:xfrm>
              <a:off x="6655308" y="2755868"/>
              <a:ext cx="3345371" cy="399859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t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b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预算控制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eyJfdGVtcGxhdGVEYXRhIjp7ImNvbnRlbnRUeXBlIjoiJGl0ZW0yX3QifSwidGFnIjoiJGl0ZW0yX3RpdGxlIn0=</bd:templateData>
            </p:ext>
          </p:extLst>
        </p:sp>
        <p:sp>
          <p:nvSpPr>
            <p:cNvPr id="1519468" name="TextBox 15"/>
            <p:cNvSpPr txBox="1"/>
            <p:nvPr/>
          </p:nvSpPr>
          <p:spPr>
            <a:xfrm>
              <a:off x="6096000" y="3243263"/>
              <a:ext cx="4464082" cy="49215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normAutofit/>
            </a:bodyPr>
            <a:lstStyle/>
            <a:p>
              <a:pPr algn="just">
                <a:spcBef>
                  <a:spcPct val="0"/>
                </a:spcBef>
                <a:spcAft>
                  <a:spcPct val="0"/>
                </a:spcAft>
              </a:pPr>
              <a:r>
                <a:rPr lang="en-US" sz="140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制定质量成本预算，通过限额开支和实际成本对比，监控偏差并采取纠正措施，实现成本目标。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eyJfdGVtcGxhdGVEYXRhIjp7ImNvbnRlbnRUeXBlIjoiJGl0ZW0yX2MifSwidGFnIjoiJGl0ZW0yX2MifQ==</bd:templateData>
            </p:ext>
          </p:extLst>
        </p:sp>
      </p:grpSp>
      <p:grpSp>
        <p:nvGrpSpPr>
          <p:cNvPr id="1519469" name="Group 16"/>
          <p:cNvGrpSpPr/>
          <p:nvPr/>
        </p:nvGrpSpPr>
        <p:grpSpPr>
          <a:xfrm>
            <a:off x="6096000" y="3936968"/>
            <a:ext cx="4464082" cy="979552"/>
            <a:chOff x="6096000" y="3936968"/>
            <a:chExt cx="4464082" cy="979552"/>
          </a:xfrm>
        </p:grpSpPr>
        <p:sp>
          <p:nvSpPr>
            <p:cNvPr id="1519470" name="AutoShape 17"/>
            <p:cNvSpPr/>
            <p:nvPr/>
          </p:nvSpPr>
          <p:spPr>
            <a:xfrm>
              <a:off x="6096000" y="4016026"/>
              <a:ext cx="143161" cy="296228"/>
            </a:xfrm>
            <a:prstGeom prst="rect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 sz="160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71" name="TextBox 18"/>
            <p:cNvSpPr txBox="1"/>
            <p:nvPr/>
          </p:nvSpPr>
          <p:spPr>
            <a:xfrm>
              <a:off x="6239161" y="3936968"/>
              <a:ext cx="601790" cy="25391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105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72" name="TextBox 19"/>
            <p:cNvSpPr txBox="1"/>
            <p:nvPr/>
          </p:nvSpPr>
          <p:spPr>
            <a:xfrm>
              <a:off x="6655308" y="3936968"/>
              <a:ext cx="3345371" cy="399859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t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b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过程监控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eyJfdGVtcGxhdGVEYXRhIjp7ImNvbnRlbnRUeXBlIjoiJGl0ZW0zX3QifSwidGFnIjoiJGl0ZW0zX3RpdGxlIn0=</bd:templateData>
            </p:ext>
          </p:extLst>
        </p:sp>
        <p:sp>
          <p:nvSpPr>
            <p:cNvPr id="1519473" name="TextBox 20"/>
            <p:cNvSpPr txBox="1"/>
            <p:nvPr/>
          </p:nvSpPr>
          <p:spPr>
            <a:xfrm>
              <a:off x="6096000" y="4424363"/>
              <a:ext cx="4464082" cy="49215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normAutofit/>
            </a:bodyPr>
            <a:lstStyle/>
            <a:p>
              <a:pPr algn="just">
                <a:spcBef>
                  <a:spcPct val="0"/>
                </a:spcBef>
                <a:spcAft>
                  <a:spcPct val="0"/>
                </a:spcAft>
              </a:pPr>
              <a:r>
                <a:rPr lang="en-US" sz="140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利用统计过程控制（SPC）等工具实时监测生产流程，及时发现异常并调整，减少内部失败成本。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eyJfdGVtcGxhdGVEYXRhIjp7ImNvbnRlbnRUeXBlIjoiJGl0ZW0zX2MifSwidGFnIjoiJGl0ZW0zX2MifQ==</bd:templateData>
            </p:ext>
          </p:extLst>
        </p:sp>
      </p:grpSp>
      <p:grpSp>
        <p:nvGrpSpPr>
          <p:cNvPr id="1519474" name="Group 21"/>
          <p:cNvGrpSpPr/>
          <p:nvPr/>
        </p:nvGrpSpPr>
        <p:grpSpPr>
          <a:xfrm>
            <a:off x="6096000" y="5118068"/>
            <a:ext cx="4464082" cy="979552"/>
            <a:chOff x="6096000" y="5118068"/>
            <a:chExt cx="4464082" cy="979552"/>
          </a:xfrm>
        </p:grpSpPr>
        <p:sp>
          <p:nvSpPr>
            <p:cNvPr id="1519475" name="AutoShape 22"/>
            <p:cNvSpPr/>
            <p:nvPr/>
          </p:nvSpPr>
          <p:spPr>
            <a:xfrm>
              <a:off x="6096000" y="5197126"/>
              <a:ext cx="143161" cy="296228"/>
            </a:xfrm>
            <a:prstGeom prst="rect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 sz="160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76" name="TextBox 23"/>
            <p:cNvSpPr txBox="1"/>
            <p:nvPr/>
          </p:nvSpPr>
          <p:spPr>
            <a:xfrm>
              <a:off x="6239161" y="5118068"/>
              <a:ext cx="601790" cy="25391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1050"/>
            </a:p>
          </p:txBody>
          <p:extLst mod="1"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77" name="TextBox 24"/>
            <p:cNvSpPr txBox="1"/>
            <p:nvPr/>
          </p:nvSpPr>
          <p:spPr>
            <a:xfrm>
              <a:off x="6655308" y="5118068"/>
              <a:ext cx="3345371" cy="399859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t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b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供应商管理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eyJfdGVtcGxhdGVEYXRhIjp7ImNvbnRlbnRUeXBlIjoiJGl0ZW00X3QifSwidGFnIjoiJGl0ZW00X3RpdGxlIn0=</bd:templateData>
            </p:ext>
          </p:extLst>
        </p:sp>
        <p:sp>
          <p:nvSpPr>
            <p:cNvPr id="1519479" name="TextBox 25"/>
            <p:cNvSpPr txBox="1"/>
            <p:nvPr/>
          </p:nvSpPr>
          <p:spPr>
            <a:xfrm>
              <a:off x="6096000" y="5605463"/>
              <a:ext cx="4464082" cy="49215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normAutofit/>
            </a:bodyPr>
            <a:lstStyle/>
            <a:p>
              <a:pPr algn="just">
                <a:spcBef>
                  <a:spcPct val="0"/>
                </a:spcBef>
                <a:spcAft>
                  <a:spcPct val="0"/>
                </a:spcAft>
              </a:pPr>
              <a:r>
                <a:rPr lang="en-US" sz="140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通过评估供应商的质量能力和交货稳定性，从源头控制材料质量，降低外部失败风险。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eyJfdGVtcGxhdGVEYXRhIjp7ImNvbnRlbnRUeXBlIjoiJGl0ZW00X2MifSwidGFnIjoiJGl0ZW00X2MifQ==</bd:templateData>
            </p:ext>
          </p:extLst>
        </p:sp>
      </p:grpSp>
      <p:cxnSp>
        <p:nvCxnSpPr>
          <p:cNvPr id="26" name="Connector 26"/>
          <p:cNvCxnSpPr/>
          <p:nvPr/>
        </p:nvCxnSpPr>
        <p:spPr>
          <a:xfrm>
            <a:off x="6096000" y="2654300"/>
            <a:ext cx="446405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cxnSp>
        <p:nvCxnSpPr>
          <p:cNvPr id="27" name="Connector 27"/>
          <p:cNvCxnSpPr/>
          <p:nvPr/>
        </p:nvCxnSpPr>
        <p:spPr>
          <a:xfrm>
            <a:off x="6096000" y="3835400"/>
            <a:ext cx="446405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cxnSp>
        <p:nvCxnSpPr>
          <p:cNvPr id="28" name="Connector 28"/>
          <p:cNvCxnSpPr/>
          <p:nvPr/>
        </p:nvCxnSpPr>
        <p:spPr>
          <a:xfrm>
            <a:off x="6096000" y="5016500"/>
            <a:ext cx="446405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sp>
        <p:nvSpPr>
          <p:cNvPr id="1519482" name="TextBox 29"/>
          <p:cNvSpPr txBox="1"/>
          <p:nvPr/>
        </p:nvSpPr>
        <p:spPr>
          <a:xfrm>
            <a:off x="9967913" y="6176963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aIkOacrOaguOeul+S4juaOp+WItuaWueazlVxuIyMjIOaIkOacrOWIhumFjVxu56Gu5a6a5oiQ5pys5a+56LGh77yI5aaC6YOo6Zeo5oiW5Lqn5ZOB77yJ77yM5b2S6ZuG5YWx5ZCM5oiQ5pys5bm26YCJ5oup5ZCI55CG55qE5YiG6YWN5Z+656GA77yI5aaC5bel5pe25oiW5Lqn6YeP77yJ77yM56Gu5L+d5oiQ5pys5qC4566X55qE5YeG56Gu5oCn44CCXG4jIyMg6aKE566X5o6n5Yi2XG7liLblrprotKjph4/miJDmnKzpooTnrpfvvIzpgJrov4fpmZDpop3lvIDmlK/lkozlrp7pmYXmiJDmnKzlr7nmr5TvvIznm5HmjqflgY/lt67lubbph4flj5bnuqDmraPmjqrmlr3vvIzlrp7njrDmiJDmnKznm67moIfjgIJcbiMjIyDov4fnqIvnm5HmjqdcbuWIqeeUqOe7n+iuoei/h+eoi+aOp+WItu+8iFNQQ++8ieetieW3peWFt+WunuaXtuebkea1i+eUn+S6p+a1geeoi++8jOWPiuaXtuWPkeeOsOW8guW4uOW5tuiwg+aVtO+8jOWHj+WwkeWGhemDqOWksei0peaIkOacrOOAglxuIyMjIOS+m+W6lOWVhueuoeeQhlxu6YCa6L+H6K+E5Lyw5L6b5bqU5ZWG55qE6LSo6YeP6IO95Yqb5ZKM5Lqk6LSn56iz5a6a5oCn77yM5LuO5rqQ5aS05o6n5Yi25p2Q5paZ6LSo6YeP77yM6ZmN5L2O5aSW6YOo5aSx6LSl6aOO6Zmp44CCIiwidHBsaWQiOiIxMDAwMSIsInRwbE5hbWUiOiJsaXN0NF8zMjEzMjA1ODM2ODA0MjhfODc1NzgyNzc5XzI4OTUwMDU4MDgyMDQyOF9wYWdlMTVfbW9kIiwiZWRpdGVkIjoiZmFsc2UiLCJleHRyYVBhcmFtcyI6IntcImluZm9fdXJsXCI6XCJodHRwOi8vYmouYmNlYm9zLmNvbS92MS93ZW5rdS1haS1kb2MvMzIxMzIwNTgzNjgwNDI4L3J0Y3MvYmRqc29uLzI3YjUwN2VjNjdjY2YzOGEuanNvbj9hdXRob3JpemF0aW9uPWJjZS1hdXRoLXYxJTJGNDZkYzhjYzM0Njc0NGRhZDgwMDY1MTgyM2E5NmQ5Y2QlMkYyMDI2LTA0LTI4VDExJTNBMjIlM0ExNFolMkYtMSUyRmhvc3QlMkY0MzEwNGZmZjJjNzVmZjJmOGVhODgwMTNiZTZmMjJlNTUzM2MwNDU5MmEzZDY2NjliMDljZjM3YmVkY2MxNDY2JnJlc3BvbnNlQ29udGVudFR5cGU9YXBwbGljYXRpb24lMkZqc29uJnJlc3BvbnNlQ2FjaGVDb250cm9sPW1heC1hZ2UlM0QzODg4MDAwJnJlc3BvbnNlRXhwaXJlcz1GcmklMkMlMjAxMiUyMEp1biUyMDIwMjYlMjAxOSUzQTIyJTNBMTQlMjAlMkIwODAwXCJ9In0=</bd:templateData>
    </p:ext>
  </p:extLs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15417784">
            <a:off x="6169723" y="2486735"/>
            <a:ext cx="1493979" cy="1561660"/>
          </a:xfrm>
          <a:custGeom>
            <a:avLst/>
            <a:gdLst/>
            <a:ahLst/>
            <a:cxnLst/>
            <a:rect l="l" t="t" r="r" b="b"/>
            <a:pathLst>
              <a:path w="3790824" h="3962533">
                <a:moveTo>
                  <a:pt x="2850411" y="1980294"/>
                </a:moveTo>
                <a:cubicBezTo>
                  <a:pt x="2850411" y="1463429"/>
                  <a:pt x="2431409" y="1044427"/>
                  <a:pt x="1914544" y="1044427"/>
                </a:cubicBezTo>
                <a:cubicBezTo>
                  <a:pt x="1397679" y="1044427"/>
                  <a:pt x="978677" y="1463429"/>
                  <a:pt x="978677" y="1980294"/>
                </a:cubicBezTo>
                <a:cubicBezTo>
                  <a:pt x="978677" y="2497159"/>
                  <a:pt x="1397679" y="2916161"/>
                  <a:pt x="1914544" y="2916161"/>
                </a:cubicBezTo>
                <a:cubicBezTo>
                  <a:pt x="2431409" y="2916161"/>
                  <a:pt x="2850411" y="2497159"/>
                  <a:pt x="2850411" y="1980294"/>
                </a:cubicBezTo>
                <a:close/>
                <a:moveTo>
                  <a:pt x="3790824" y="1792726"/>
                </a:moveTo>
                <a:lnTo>
                  <a:pt x="3790824" y="2083454"/>
                </a:lnTo>
                <a:cubicBezTo>
                  <a:pt x="3790824" y="2158559"/>
                  <a:pt x="3729939" y="2219444"/>
                  <a:pt x="3654834" y="2219444"/>
                </a:cubicBezTo>
                <a:lnTo>
                  <a:pt x="3255083" y="2219444"/>
                </a:lnTo>
                <a:lnTo>
                  <a:pt x="3249665" y="2254949"/>
                </a:lnTo>
                <a:cubicBezTo>
                  <a:pt x="3204280" y="2476737"/>
                  <a:pt x="3105019" y="2678901"/>
                  <a:pt x="2966153" y="2847168"/>
                </a:cubicBezTo>
                <a:lnTo>
                  <a:pt x="2938885" y="2877170"/>
                </a:lnTo>
                <a:lnTo>
                  <a:pt x="3224970" y="3266562"/>
                </a:lnTo>
                <a:cubicBezTo>
                  <a:pt x="3247204" y="3296825"/>
                  <a:pt x="3255067" y="3333235"/>
                  <a:pt x="3249805" y="3367637"/>
                </a:cubicBezTo>
                <a:cubicBezTo>
                  <a:pt x="3244544" y="3402040"/>
                  <a:pt x="3226158" y="3434436"/>
                  <a:pt x="3195895" y="3456670"/>
                </a:cubicBezTo>
                <a:lnTo>
                  <a:pt x="2961603" y="3628803"/>
                </a:lnTo>
                <a:cubicBezTo>
                  <a:pt x="2901078" y="3673271"/>
                  <a:pt x="2815963" y="3660254"/>
                  <a:pt x="2771495" y="3599728"/>
                </a:cubicBezTo>
                <a:lnTo>
                  <a:pt x="2488779" y="3214923"/>
                </a:lnTo>
                <a:lnTo>
                  <a:pt x="2445010" y="3236007"/>
                </a:lnTo>
                <a:cubicBezTo>
                  <a:pt x="2322727" y="3287728"/>
                  <a:pt x="2191324" y="3322109"/>
                  <a:pt x="2053883" y="3336067"/>
                </a:cubicBezTo>
                <a:lnTo>
                  <a:pt x="2037562" y="3336891"/>
                </a:lnTo>
                <a:lnTo>
                  <a:pt x="2037562" y="3826543"/>
                </a:lnTo>
                <a:cubicBezTo>
                  <a:pt x="2037562" y="3901648"/>
                  <a:pt x="1976677" y="3962533"/>
                  <a:pt x="1901572" y="3962533"/>
                </a:cubicBezTo>
                <a:lnTo>
                  <a:pt x="1610844" y="3962533"/>
                </a:lnTo>
                <a:cubicBezTo>
                  <a:pt x="1535739" y="3962533"/>
                  <a:pt x="1474854" y="3901648"/>
                  <a:pt x="1474854" y="3826543"/>
                </a:cubicBezTo>
                <a:lnTo>
                  <a:pt x="1474854" y="3269232"/>
                </a:lnTo>
                <a:lnTo>
                  <a:pt x="1384078" y="3236007"/>
                </a:lnTo>
                <a:cubicBezTo>
                  <a:pt x="1261794" y="3184286"/>
                  <a:pt x="1148631" y="3115224"/>
                  <a:pt x="1047671" y="3031904"/>
                </a:cubicBezTo>
                <a:lnTo>
                  <a:pt x="997214" y="2986046"/>
                </a:lnTo>
                <a:lnTo>
                  <a:pt x="710082" y="3250899"/>
                </a:lnTo>
                <a:cubicBezTo>
                  <a:pt x="654876" y="3301821"/>
                  <a:pt x="568842" y="3298349"/>
                  <a:pt x="517920" y="3243143"/>
                </a:cubicBezTo>
                <a:lnTo>
                  <a:pt x="320802" y="3029444"/>
                </a:lnTo>
                <a:cubicBezTo>
                  <a:pt x="269879" y="2974238"/>
                  <a:pt x="273352" y="2888204"/>
                  <a:pt x="328558" y="2837282"/>
                </a:cubicBezTo>
                <a:lnTo>
                  <a:pt x="666127" y="2525905"/>
                </a:lnTo>
                <a:lnTo>
                  <a:pt x="658832" y="2510762"/>
                </a:lnTo>
                <a:cubicBezTo>
                  <a:pt x="624351" y="2429240"/>
                  <a:pt x="597577" y="2343664"/>
                  <a:pt x="579423" y="2254949"/>
                </a:cubicBezTo>
                <a:lnTo>
                  <a:pt x="574005" y="2219445"/>
                </a:lnTo>
                <a:lnTo>
                  <a:pt x="135990" y="2219445"/>
                </a:lnTo>
                <a:cubicBezTo>
                  <a:pt x="60885" y="2219445"/>
                  <a:pt x="0" y="2158560"/>
                  <a:pt x="0" y="2083455"/>
                </a:cubicBezTo>
                <a:lnTo>
                  <a:pt x="0" y="1792727"/>
                </a:lnTo>
                <a:cubicBezTo>
                  <a:pt x="0" y="1717622"/>
                  <a:pt x="60885" y="1656737"/>
                  <a:pt x="135990" y="1656737"/>
                </a:cubicBezTo>
                <a:lnTo>
                  <a:pt x="591998" y="1656737"/>
                </a:lnTo>
                <a:lnTo>
                  <a:pt x="613005" y="1575038"/>
                </a:lnTo>
                <a:cubicBezTo>
                  <a:pt x="652823" y="1447017"/>
                  <a:pt x="711010" y="1327089"/>
                  <a:pt x="784482" y="1218336"/>
                </a:cubicBezTo>
                <a:lnTo>
                  <a:pt x="848257" y="1133051"/>
                </a:lnTo>
                <a:lnTo>
                  <a:pt x="538492" y="735456"/>
                </a:lnTo>
                <a:cubicBezTo>
                  <a:pt x="492333" y="676210"/>
                  <a:pt x="502943" y="590761"/>
                  <a:pt x="562189" y="544603"/>
                </a:cubicBezTo>
                <a:lnTo>
                  <a:pt x="791529" y="365924"/>
                </a:lnTo>
                <a:cubicBezTo>
                  <a:pt x="850776" y="319765"/>
                  <a:pt x="936224" y="330375"/>
                  <a:pt x="982383" y="389621"/>
                </a:cubicBezTo>
                <a:lnTo>
                  <a:pt x="1281754" y="773875"/>
                </a:lnTo>
                <a:lnTo>
                  <a:pt x="1384078" y="724584"/>
                </a:lnTo>
                <a:lnTo>
                  <a:pt x="1474853" y="691359"/>
                </a:lnTo>
                <a:lnTo>
                  <a:pt x="1474853" y="135990"/>
                </a:lnTo>
                <a:cubicBezTo>
                  <a:pt x="1474853" y="60885"/>
                  <a:pt x="1535738" y="0"/>
                  <a:pt x="1610843" y="0"/>
                </a:cubicBezTo>
                <a:lnTo>
                  <a:pt x="1901571" y="0"/>
                </a:lnTo>
                <a:cubicBezTo>
                  <a:pt x="1976676" y="0"/>
                  <a:pt x="2037561" y="60885"/>
                  <a:pt x="2037561" y="135990"/>
                </a:cubicBezTo>
                <a:lnTo>
                  <a:pt x="2037561" y="623699"/>
                </a:lnTo>
                <a:lnTo>
                  <a:pt x="2053883" y="624523"/>
                </a:lnTo>
                <a:cubicBezTo>
                  <a:pt x="2191324" y="638481"/>
                  <a:pt x="2322727" y="672862"/>
                  <a:pt x="2445010" y="724584"/>
                </a:cubicBezTo>
                <a:lnTo>
                  <a:pt x="2559802" y="779881"/>
                </a:lnTo>
                <a:lnTo>
                  <a:pt x="2876923" y="455906"/>
                </a:lnTo>
                <a:cubicBezTo>
                  <a:pt x="2929460" y="402234"/>
                  <a:pt x="3015559" y="401314"/>
                  <a:pt x="3069231" y="453850"/>
                </a:cubicBezTo>
                <a:lnTo>
                  <a:pt x="3276993" y="657217"/>
                </a:lnTo>
                <a:cubicBezTo>
                  <a:pt x="3303829" y="683485"/>
                  <a:pt x="3317477" y="718144"/>
                  <a:pt x="3317849" y="752945"/>
                </a:cubicBezTo>
                <a:cubicBezTo>
                  <a:pt x="3318221" y="787746"/>
                  <a:pt x="3305317" y="822689"/>
                  <a:pt x="3279048" y="849525"/>
                </a:cubicBezTo>
                <a:lnTo>
                  <a:pt x="2989791" y="1145034"/>
                </a:lnTo>
                <a:lnTo>
                  <a:pt x="3044606" y="1218336"/>
                </a:lnTo>
                <a:cubicBezTo>
                  <a:pt x="3118078" y="1327089"/>
                  <a:pt x="3176264" y="1447017"/>
                  <a:pt x="3216083" y="1575038"/>
                </a:cubicBezTo>
                <a:lnTo>
                  <a:pt x="3237090" y="1656736"/>
                </a:lnTo>
                <a:lnTo>
                  <a:pt x="3654834" y="1656736"/>
                </a:lnTo>
                <a:cubicBezTo>
                  <a:pt x="3729939" y="1656736"/>
                  <a:pt x="3790824" y="1717621"/>
                  <a:pt x="3790824" y="1792726"/>
                </a:cubicBezTo>
                <a:close/>
              </a:path>
            </a:pathLst>
          </a:cu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20817784">
            <a:off x="6735760" y="3086613"/>
            <a:ext cx="361995" cy="36199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Freeform 5"/>
          <p:cNvSpPr/>
          <p:nvPr/>
        </p:nvSpPr>
        <p:spPr>
          <a:xfrm rot="16200000">
            <a:off x="7695093" y="1940295"/>
            <a:ext cx="3070972" cy="3210145"/>
          </a:xfrm>
          <a:custGeom>
            <a:avLst/>
            <a:gdLst/>
            <a:ahLst/>
            <a:cxnLst/>
            <a:rect l="l" t="t" r="r" b="b"/>
            <a:pathLst>
              <a:path w="3790824" h="3962533">
                <a:moveTo>
                  <a:pt x="2850411" y="1980294"/>
                </a:moveTo>
                <a:cubicBezTo>
                  <a:pt x="2850411" y="1463429"/>
                  <a:pt x="2431409" y="1044427"/>
                  <a:pt x="1914544" y="1044427"/>
                </a:cubicBezTo>
                <a:cubicBezTo>
                  <a:pt x="1397679" y="1044427"/>
                  <a:pt x="978677" y="1463429"/>
                  <a:pt x="978677" y="1980294"/>
                </a:cubicBezTo>
                <a:cubicBezTo>
                  <a:pt x="978677" y="2497159"/>
                  <a:pt x="1397679" y="2916161"/>
                  <a:pt x="1914544" y="2916161"/>
                </a:cubicBezTo>
                <a:cubicBezTo>
                  <a:pt x="2431409" y="2916161"/>
                  <a:pt x="2850411" y="2497159"/>
                  <a:pt x="2850411" y="1980294"/>
                </a:cubicBezTo>
                <a:close/>
                <a:moveTo>
                  <a:pt x="3790824" y="1792726"/>
                </a:moveTo>
                <a:lnTo>
                  <a:pt x="3790824" y="2083454"/>
                </a:lnTo>
                <a:cubicBezTo>
                  <a:pt x="3790824" y="2158559"/>
                  <a:pt x="3729939" y="2219444"/>
                  <a:pt x="3654834" y="2219444"/>
                </a:cubicBezTo>
                <a:lnTo>
                  <a:pt x="3255083" y="2219444"/>
                </a:lnTo>
                <a:lnTo>
                  <a:pt x="3249665" y="2254949"/>
                </a:lnTo>
                <a:cubicBezTo>
                  <a:pt x="3204280" y="2476737"/>
                  <a:pt x="3105019" y="2678901"/>
                  <a:pt x="2966153" y="2847168"/>
                </a:cubicBezTo>
                <a:lnTo>
                  <a:pt x="2938885" y="2877170"/>
                </a:lnTo>
                <a:lnTo>
                  <a:pt x="3224970" y="3266562"/>
                </a:lnTo>
                <a:cubicBezTo>
                  <a:pt x="3247204" y="3296825"/>
                  <a:pt x="3255067" y="3333235"/>
                  <a:pt x="3249805" y="3367637"/>
                </a:cubicBezTo>
                <a:cubicBezTo>
                  <a:pt x="3244544" y="3402040"/>
                  <a:pt x="3226158" y="3434436"/>
                  <a:pt x="3195895" y="3456670"/>
                </a:cubicBezTo>
                <a:lnTo>
                  <a:pt x="2961603" y="3628803"/>
                </a:lnTo>
                <a:cubicBezTo>
                  <a:pt x="2901078" y="3673271"/>
                  <a:pt x="2815963" y="3660254"/>
                  <a:pt x="2771495" y="3599728"/>
                </a:cubicBezTo>
                <a:lnTo>
                  <a:pt x="2488779" y="3214923"/>
                </a:lnTo>
                <a:lnTo>
                  <a:pt x="2445010" y="3236007"/>
                </a:lnTo>
                <a:cubicBezTo>
                  <a:pt x="2322727" y="3287728"/>
                  <a:pt x="2191324" y="3322109"/>
                  <a:pt x="2053883" y="3336067"/>
                </a:cubicBezTo>
                <a:lnTo>
                  <a:pt x="2037562" y="3336891"/>
                </a:lnTo>
                <a:lnTo>
                  <a:pt x="2037562" y="3826543"/>
                </a:lnTo>
                <a:cubicBezTo>
                  <a:pt x="2037562" y="3901648"/>
                  <a:pt x="1976677" y="3962533"/>
                  <a:pt x="1901572" y="3962533"/>
                </a:cubicBezTo>
                <a:lnTo>
                  <a:pt x="1610844" y="3962533"/>
                </a:lnTo>
                <a:cubicBezTo>
                  <a:pt x="1535739" y="3962533"/>
                  <a:pt x="1474854" y="3901648"/>
                  <a:pt x="1474854" y="3826543"/>
                </a:cubicBezTo>
                <a:lnTo>
                  <a:pt x="1474854" y="3269232"/>
                </a:lnTo>
                <a:lnTo>
                  <a:pt x="1384078" y="3236007"/>
                </a:lnTo>
                <a:cubicBezTo>
                  <a:pt x="1261794" y="3184286"/>
                  <a:pt x="1148631" y="3115224"/>
                  <a:pt x="1047671" y="3031904"/>
                </a:cubicBezTo>
                <a:lnTo>
                  <a:pt x="997214" y="2986046"/>
                </a:lnTo>
                <a:lnTo>
                  <a:pt x="710082" y="3250899"/>
                </a:lnTo>
                <a:cubicBezTo>
                  <a:pt x="654876" y="3301821"/>
                  <a:pt x="568842" y="3298349"/>
                  <a:pt x="517920" y="3243143"/>
                </a:cubicBezTo>
                <a:lnTo>
                  <a:pt x="320802" y="3029444"/>
                </a:lnTo>
                <a:cubicBezTo>
                  <a:pt x="269879" y="2974238"/>
                  <a:pt x="273352" y="2888204"/>
                  <a:pt x="328558" y="2837282"/>
                </a:cubicBezTo>
                <a:lnTo>
                  <a:pt x="666127" y="2525905"/>
                </a:lnTo>
                <a:lnTo>
                  <a:pt x="658832" y="2510762"/>
                </a:lnTo>
                <a:cubicBezTo>
                  <a:pt x="624351" y="2429240"/>
                  <a:pt x="597577" y="2343664"/>
                  <a:pt x="579423" y="2254949"/>
                </a:cubicBezTo>
                <a:lnTo>
                  <a:pt x="574005" y="2219445"/>
                </a:lnTo>
                <a:lnTo>
                  <a:pt x="135990" y="2219445"/>
                </a:lnTo>
                <a:cubicBezTo>
                  <a:pt x="60885" y="2219445"/>
                  <a:pt x="0" y="2158560"/>
                  <a:pt x="0" y="2083455"/>
                </a:cubicBezTo>
                <a:lnTo>
                  <a:pt x="0" y="1792727"/>
                </a:lnTo>
                <a:cubicBezTo>
                  <a:pt x="0" y="1717622"/>
                  <a:pt x="60885" y="1656737"/>
                  <a:pt x="135990" y="1656737"/>
                </a:cubicBezTo>
                <a:lnTo>
                  <a:pt x="591998" y="1656737"/>
                </a:lnTo>
                <a:lnTo>
                  <a:pt x="613005" y="1575038"/>
                </a:lnTo>
                <a:cubicBezTo>
                  <a:pt x="652823" y="1447017"/>
                  <a:pt x="711010" y="1327089"/>
                  <a:pt x="784482" y="1218336"/>
                </a:cubicBezTo>
                <a:lnTo>
                  <a:pt x="848257" y="1133051"/>
                </a:lnTo>
                <a:lnTo>
                  <a:pt x="538492" y="735456"/>
                </a:lnTo>
                <a:cubicBezTo>
                  <a:pt x="492333" y="676210"/>
                  <a:pt x="502943" y="590761"/>
                  <a:pt x="562189" y="544603"/>
                </a:cubicBezTo>
                <a:lnTo>
                  <a:pt x="791529" y="365924"/>
                </a:lnTo>
                <a:cubicBezTo>
                  <a:pt x="850776" y="319765"/>
                  <a:pt x="936224" y="330375"/>
                  <a:pt x="982383" y="389621"/>
                </a:cubicBezTo>
                <a:lnTo>
                  <a:pt x="1281754" y="773875"/>
                </a:lnTo>
                <a:lnTo>
                  <a:pt x="1384078" y="724584"/>
                </a:lnTo>
                <a:lnTo>
                  <a:pt x="1474853" y="691359"/>
                </a:lnTo>
                <a:lnTo>
                  <a:pt x="1474853" y="135990"/>
                </a:lnTo>
                <a:cubicBezTo>
                  <a:pt x="1474853" y="60885"/>
                  <a:pt x="1535738" y="0"/>
                  <a:pt x="1610843" y="0"/>
                </a:cubicBezTo>
                <a:lnTo>
                  <a:pt x="1901571" y="0"/>
                </a:lnTo>
                <a:cubicBezTo>
                  <a:pt x="1976676" y="0"/>
                  <a:pt x="2037561" y="60885"/>
                  <a:pt x="2037561" y="135990"/>
                </a:cubicBezTo>
                <a:lnTo>
                  <a:pt x="2037561" y="623699"/>
                </a:lnTo>
                <a:lnTo>
                  <a:pt x="2053883" y="624523"/>
                </a:lnTo>
                <a:cubicBezTo>
                  <a:pt x="2191324" y="638481"/>
                  <a:pt x="2322727" y="672862"/>
                  <a:pt x="2445010" y="724584"/>
                </a:cubicBezTo>
                <a:lnTo>
                  <a:pt x="2559802" y="779881"/>
                </a:lnTo>
                <a:lnTo>
                  <a:pt x="2876923" y="455906"/>
                </a:lnTo>
                <a:cubicBezTo>
                  <a:pt x="2929460" y="402234"/>
                  <a:pt x="3015559" y="401314"/>
                  <a:pt x="3069231" y="453850"/>
                </a:cubicBezTo>
                <a:lnTo>
                  <a:pt x="3276993" y="657217"/>
                </a:lnTo>
                <a:cubicBezTo>
                  <a:pt x="3303829" y="683485"/>
                  <a:pt x="3317477" y="718144"/>
                  <a:pt x="3317849" y="752945"/>
                </a:cubicBezTo>
                <a:cubicBezTo>
                  <a:pt x="3318221" y="787746"/>
                  <a:pt x="3305317" y="822689"/>
                  <a:pt x="3279048" y="849525"/>
                </a:cubicBezTo>
                <a:lnTo>
                  <a:pt x="2989791" y="1145034"/>
                </a:lnTo>
                <a:lnTo>
                  <a:pt x="3044606" y="1218336"/>
                </a:lnTo>
                <a:cubicBezTo>
                  <a:pt x="3118078" y="1327089"/>
                  <a:pt x="3176264" y="1447017"/>
                  <a:pt x="3216083" y="1575038"/>
                </a:cubicBezTo>
                <a:lnTo>
                  <a:pt x="3237090" y="1656736"/>
                </a:lnTo>
                <a:lnTo>
                  <a:pt x="3654834" y="1656736"/>
                </a:lnTo>
                <a:cubicBezTo>
                  <a:pt x="3729939" y="1656736"/>
                  <a:pt x="3790824" y="1717621"/>
                  <a:pt x="3790824" y="1792726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20817784">
            <a:off x="8906552" y="3204012"/>
            <a:ext cx="648053" cy="648053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7" name="Freeform 7"/>
          <p:cNvSpPr/>
          <p:nvPr/>
        </p:nvSpPr>
        <p:spPr>
          <a:xfrm rot="16200000">
            <a:off x="6914217" y="4174867"/>
            <a:ext cx="931026" cy="973214"/>
          </a:xfrm>
          <a:custGeom>
            <a:avLst/>
            <a:gdLst/>
            <a:ahLst/>
            <a:cxnLst/>
            <a:rect l="l" t="t" r="r" b="b"/>
            <a:pathLst>
              <a:path w="3790824" h="3962533">
                <a:moveTo>
                  <a:pt x="2850411" y="1980294"/>
                </a:moveTo>
                <a:cubicBezTo>
                  <a:pt x="2850411" y="1463429"/>
                  <a:pt x="2431409" y="1044427"/>
                  <a:pt x="1914544" y="1044427"/>
                </a:cubicBezTo>
                <a:cubicBezTo>
                  <a:pt x="1397679" y="1044427"/>
                  <a:pt x="978677" y="1463429"/>
                  <a:pt x="978677" y="1980294"/>
                </a:cubicBezTo>
                <a:cubicBezTo>
                  <a:pt x="978677" y="2497159"/>
                  <a:pt x="1397679" y="2916161"/>
                  <a:pt x="1914544" y="2916161"/>
                </a:cubicBezTo>
                <a:cubicBezTo>
                  <a:pt x="2431409" y="2916161"/>
                  <a:pt x="2850411" y="2497159"/>
                  <a:pt x="2850411" y="1980294"/>
                </a:cubicBezTo>
                <a:close/>
                <a:moveTo>
                  <a:pt x="3790824" y="1792726"/>
                </a:moveTo>
                <a:lnTo>
                  <a:pt x="3790824" y="2083454"/>
                </a:lnTo>
                <a:cubicBezTo>
                  <a:pt x="3790824" y="2158559"/>
                  <a:pt x="3729939" y="2219444"/>
                  <a:pt x="3654834" y="2219444"/>
                </a:cubicBezTo>
                <a:lnTo>
                  <a:pt x="3255083" y="2219444"/>
                </a:lnTo>
                <a:lnTo>
                  <a:pt x="3249665" y="2254949"/>
                </a:lnTo>
                <a:cubicBezTo>
                  <a:pt x="3204280" y="2476737"/>
                  <a:pt x="3105019" y="2678901"/>
                  <a:pt x="2966153" y="2847168"/>
                </a:cubicBezTo>
                <a:lnTo>
                  <a:pt x="2938885" y="2877170"/>
                </a:lnTo>
                <a:lnTo>
                  <a:pt x="3224970" y="3266562"/>
                </a:lnTo>
                <a:cubicBezTo>
                  <a:pt x="3247204" y="3296825"/>
                  <a:pt x="3255067" y="3333235"/>
                  <a:pt x="3249805" y="3367637"/>
                </a:cubicBezTo>
                <a:cubicBezTo>
                  <a:pt x="3244544" y="3402040"/>
                  <a:pt x="3226158" y="3434436"/>
                  <a:pt x="3195895" y="3456670"/>
                </a:cubicBezTo>
                <a:lnTo>
                  <a:pt x="2961603" y="3628803"/>
                </a:lnTo>
                <a:cubicBezTo>
                  <a:pt x="2901078" y="3673271"/>
                  <a:pt x="2815963" y="3660254"/>
                  <a:pt x="2771495" y="3599728"/>
                </a:cubicBezTo>
                <a:lnTo>
                  <a:pt x="2488779" y="3214923"/>
                </a:lnTo>
                <a:lnTo>
                  <a:pt x="2445010" y="3236007"/>
                </a:lnTo>
                <a:cubicBezTo>
                  <a:pt x="2322727" y="3287728"/>
                  <a:pt x="2191324" y="3322109"/>
                  <a:pt x="2053883" y="3336067"/>
                </a:cubicBezTo>
                <a:lnTo>
                  <a:pt x="2037562" y="3336891"/>
                </a:lnTo>
                <a:lnTo>
                  <a:pt x="2037562" y="3826543"/>
                </a:lnTo>
                <a:cubicBezTo>
                  <a:pt x="2037562" y="3901648"/>
                  <a:pt x="1976677" y="3962533"/>
                  <a:pt x="1901572" y="3962533"/>
                </a:cubicBezTo>
                <a:lnTo>
                  <a:pt x="1610844" y="3962533"/>
                </a:lnTo>
                <a:cubicBezTo>
                  <a:pt x="1535739" y="3962533"/>
                  <a:pt x="1474854" y="3901648"/>
                  <a:pt x="1474854" y="3826543"/>
                </a:cubicBezTo>
                <a:lnTo>
                  <a:pt x="1474854" y="3269232"/>
                </a:lnTo>
                <a:lnTo>
                  <a:pt x="1384078" y="3236007"/>
                </a:lnTo>
                <a:cubicBezTo>
                  <a:pt x="1261794" y="3184286"/>
                  <a:pt x="1148631" y="3115224"/>
                  <a:pt x="1047671" y="3031904"/>
                </a:cubicBezTo>
                <a:lnTo>
                  <a:pt x="997214" y="2986046"/>
                </a:lnTo>
                <a:lnTo>
                  <a:pt x="710082" y="3250899"/>
                </a:lnTo>
                <a:cubicBezTo>
                  <a:pt x="654876" y="3301821"/>
                  <a:pt x="568842" y="3298349"/>
                  <a:pt x="517920" y="3243143"/>
                </a:cubicBezTo>
                <a:lnTo>
                  <a:pt x="320802" y="3029444"/>
                </a:lnTo>
                <a:cubicBezTo>
                  <a:pt x="269879" y="2974238"/>
                  <a:pt x="273352" y="2888204"/>
                  <a:pt x="328558" y="2837282"/>
                </a:cubicBezTo>
                <a:lnTo>
                  <a:pt x="666127" y="2525905"/>
                </a:lnTo>
                <a:lnTo>
                  <a:pt x="658832" y="2510762"/>
                </a:lnTo>
                <a:cubicBezTo>
                  <a:pt x="624351" y="2429240"/>
                  <a:pt x="597577" y="2343664"/>
                  <a:pt x="579423" y="2254949"/>
                </a:cubicBezTo>
                <a:lnTo>
                  <a:pt x="574005" y="2219445"/>
                </a:lnTo>
                <a:lnTo>
                  <a:pt x="135990" y="2219445"/>
                </a:lnTo>
                <a:cubicBezTo>
                  <a:pt x="60885" y="2219445"/>
                  <a:pt x="0" y="2158560"/>
                  <a:pt x="0" y="2083455"/>
                </a:cubicBezTo>
                <a:lnTo>
                  <a:pt x="0" y="1792727"/>
                </a:lnTo>
                <a:cubicBezTo>
                  <a:pt x="0" y="1717622"/>
                  <a:pt x="60885" y="1656737"/>
                  <a:pt x="135990" y="1656737"/>
                </a:cubicBezTo>
                <a:lnTo>
                  <a:pt x="591998" y="1656737"/>
                </a:lnTo>
                <a:lnTo>
                  <a:pt x="613005" y="1575038"/>
                </a:lnTo>
                <a:cubicBezTo>
                  <a:pt x="652823" y="1447017"/>
                  <a:pt x="711010" y="1327089"/>
                  <a:pt x="784482" y="1218336"/>
                </a:cubicBezTo>
                <a:lnTo>
                  <a:pt x="848257" y="1133051"/>
                </a:lnTo>
                <a:lnTo>
                  <a:pt x="538492" y="735456"/>
                </a:lnTo>
                <a:cubicBezTo>
                  <a:pt x="492333" y="676210"/>
                  <a:pt x="502943" y="590761"/>
                  <a:pt x="562189" y="544603"/>
                </a:cubicBezTo>
                <a:lnTo>
                  <a:pt x="791529" y="365924"/>
                </a:lnTo>
                <a:cubicBezTo>
                  <a:pt x="850776" y="319765"/>
                  <a:pt x="936224" y="330375"/>
                  <a:pt x="982383" y="389621"/>
                </a:cubicBezTo>
                <a:lnTo>
                  <a:pt x="1281754" y="773875"/>
                </a:lnTo>
                <a:lnTo>
                  <a:pt x="1384078" y="724584"/>
                </a:lnTo>
                <a:lnTo>
                  <a:pt x="1474853" y="691359"/>
                </a:lnTo>
                <a:lnTo>
                  <a:pt x="1474853" y="135990"/>
                </a:lnTo>
                <a:cubicBezTo>
                  <a:pt x="1474853" y="60885"/>
                  <a:pt x="1535738" y="0"/>
                  <a:pt x="1610843" y="0"/>
                </a:cubicBezTo>
                <a:lnTo>
                  <a:pt x="1901571" y="0"/>
                </a:lnTo>
                <a:cubicBezTo>
                  <a:pt x="1976676" y="0"/>
                  <a:pt x="2037561" y="60885"/>
                  <a:pt x="2037561" y="135990"/>
                </a:cubicBezTo>
                <a:lnTo>
                  <a:pt x="2037561" y="623699"/>
                </a:lnTo>
                <a:lnTo>
                  <a:pt x="2053883" y="624523"/>
                </a:lnTo>
                <a:cubicBezTo>
                  <a:pt x="2191324" y="638481"/>
                  <a:pt x="2322727" y="672862"/>
                  <a:pt x="2445010" y="724584"/>
                </a:cubicBezTo>
                <a:lnTo>
                  <a:pt x="2559802" y="779881"/>
                </a:lnTo>
                <a:lnTo>
                  <a:pt x="2876923" y="455906"/>
                </a:lnTo>
                <a:cubicBezTo>
                  <a:pt x="2929460" y="402234"/>
                  <a:pt x="3015559" y="401314"/>
                  <a:pt x="3069231" y="453850"/>
                </a:cubicBezTo>
                <a:lnTo>
                  <a:pt x="3276993" y="657217"/>
                </a:lnTo>
                <a:cubicBezTo>
                  <a:pt x="3303829" y="683485"/>
                  <a:pt x="3317477" y="718144"/>
                  <a:pt x="3317849" y="752945"/>
                </a:cubicBezTo>
                <a:cubicBezTo>
                  <a:pt x="3318221" y="787746"/>
                  <a:pt x="3305317" y="822689"/>
                  <a:pt x="3279048" y="849525"/>
                </a:cubicBezTo>
                <a:lnTo>
                  <a:pt x="2989791" y="1145034"/>
                </a:lnTo>
                <a:lnTo>
                  <a:pt x="3044606" y="1218336"/>
                </a:lnTo>
                <a:cubicBezTo>
                  <a:pt x="3118078" y="1327089"/>
                  <a:pt x="3176264" y="1447017"/>
                  <a:pt x="3216083" y="1575038"/>
                </a:cubicBezTo>
                <a:lnTo>
                  <a:pt x="3237090" y="1656736"/>
                </a:lnTo>
                <a:lnTo>
                  <a:pt x="3654834" y="1656736"/>
                </a:lnTo>
                <a:cubicBezTo>
                  <a:pt x="3729939" y="1656736"/>
                  <a:pt x="3790824" y="1717621"/>
                  <a:pt x="3790824" y="1792726"/>
                </a:cubicBezTo>
                <a:close/>
              </a:path>
            </a:pathLst>
          </a:custGeom>
          <a:solidFill>
            <a:schemeClr val="accent3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AutoShape 8"/>
          <p:cNvSpPr/>
          <p:nvPr/>
        </p:nvSpPr>
        <p:spPr>
          <a:xfrm>
            <a:off x="7266959" y="4548656"/>
            <a:ext cx="225635" cy="225635"/>
          </a:xfrm>
          <a:prstGeom prst="ellipse">
            <a:avLst/>
          </a:prstGeom>
          <a:solidFill>
            <a:schemeClr val="accent3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AutoShape 9"/>
          <p:cNvSpPr/>
          <p:nvPr/>
        </p:nvSpPr>
        <p:spPr>
          <a:xfrm>
            <a:off x="828709" y="2298684"/>
            <a:ext cx="556506" cy="556506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" name="AutoShape 10"/>
          <p:cNvSpPr/>
          <p:nvPr/>
        </p:nvSpPr>
        <p:spPr>
          <a:xfrm>
            <a:off x="919488" y="2393450"/>
            <a:ext cx="377052" cy="351411"/>
          </a:xfrm>
          <a:prstGeom prst="rect">
            <a:avLst/>
          </a:prstGeom>
          <a:noFill/>
          <a:ln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875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01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1" name="TextBox 11"/>
          <p:cNvSpPr txBox="1"/>
          <p:nvPr/>
        </p:nvSpPr>
        <p:spPr>
          <a:xfrm>
            <a:off x="1563754" y="2314453"/>
            <a:ext cx="3924406" cy="749204"/>
          </a:xfrm>
          <a:prstGeom prst="rect">
            <a:avLst/>
          </a:prstGeom>
          <a:ln/>
        </p:spPr>
        <p:txBody>
          <a:bodyPr wrap="square" lIns="95250" tIns="95250" rIns="47625" bIns="95250" rtlCol="0" anchor="t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增加预防成本投入（如员工培训、工艺改进），减少后期故障成本，实现总质量成本最小化。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sp>
        <p:nvSpPr>
          <p:cNvPr id="12" name="TextBox 12"/>
          <p:cNvSpPr txBox="1"/>
          <p:nvPr/>
        </p:nvSpPr>
        <p:spPr>
          <a:xfrm>
            <a:off x="1563754" y="2055885"/>
            <a:ext cx="3601807" cy="453628"/>
          </a:xfrm>
          <a:prstGeom prst="rect">
            <a:avLst/>
          </a:prstGeom>
          <a:ln/>
        </p:spPr>
        <p:txBody>
          <a:bodyPr wrap="square" lIns="95250" tIns="95250" rIns="47625" bIns="95250" rtlCol="0" anchor="t" anchorCtr="0">
            <a:norm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50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预防优先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eyJ0YWciOiIkaXRlbTFfdGl0bGUifQ==</bd:templateData>
          </p:ext>
        </p:extLst>
      </p:sp>
      <p:sp>
        <p:nvSpPr>
          <p:cNvPr id="13" name="AutoShape 13"/>
          <p:cNvSpPr/>
          <p:nvPr/>
        </p:nvSpPr>
        <p:spPr>
          <a:xfrm>
            <a:off x="828709" y="3384051"/>
            <a:ext cx="556506" cy="556506"/>
          </a:xfrm>
          <a:prstGeom prst="ellipse">
            <a:avLst/>
          </a:prstGeom>
          <a:noFill/>
          <a:ln w="19050">
            <a:solidFill>
              <a:schemeClr val="accent2">
                <a:alpha val="100000"/>
              </a:schemeClr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4" name="AutoShape 14"/>
          <p:cNvSpPr/>
          <p:nvPr/>
        </p:nvSpPr>
        <p:spPr>
          <a:xfrm>
            <a:off x="901343" y="3480835"/>
            <a:ext cx="431493" cy="351411"/>
          </a:xfrm>
          <a:prstGeom prst="rect">
            <a:avLst/>
          </a:prstGeom>
          <a:noFill/>
          <a:ln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875" b="1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02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>
            <a:off x="1563754" y="3443791"/>
            <a:ext cx="3919347" cy="761756"/>
          </a:xfrm>
          <a:prstGeom prst="rect">
            <a:avLst/>
          </a:prstGeom>
          <a:ln/>
        </p:spPr>
        <p:txBody>
          <a:bodyPr wrap="square" lIns="95250" tIns="95250" rIns="47625" bIns="95250" rtlCol="0" anchor="t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引入自动化检测设备或数字化质量管理工具，提高评估效率，降低人工检验成本。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>
            <a:off x="1563754" y="3185223"/>
            <a:ext cx="3601807" cy="453628"/>
          </a:xfrm>
          <a:prstGeom prst="rect">
            <a:avLst/>
          </a:prstGeom>
          <a:ln/>
        </p:spPr>
        <p:txBody>
          <a:bodyPr wrap="square" lIns="95250" tIns="95250" rIns="47625" bIns="95250" rtlCol="0" anchor="t" anchorCtr="0">
            <a:norm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500" b="1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技术升级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eyJ0YWciOiIkaXRlbTJfdGl0bGUifQ==</bd:templateData>
          </p:ext>
        </p:extLst>
      </p:sp>
      <p:sp>
        <p:nvSpPr>
          <p:cNvPr id="17" name="AutoShape 17"/>
          <p:cNvSpPr/>
          <p:nvPr/>
        </p:nvSpPr>
        <p:spPr>
          <a:xfrm>
            <a:off x="824676" y="4478304"/>
            <a:ext cx="556506" cy="556506"/>
          </a:xfrm>
          <a:prstGeom prst="ellipse">
            <a:avLst/>
          </a:prstGeom>
          <a:noFill/>
          <a:ln w="19050">
            <a:solidFill>
              <a:schemeClr val="accent3">
                <a:alpha val="100000"/>
              </a:schemeClr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8" name="AutoShape 18"/>
          <p:cNvSpPr/>
          <p:nvPr/>
        </p:nvSpPr>
        <p:spPr>
          <a:xfrm>
            <a:off x="888642" y="4573072"/>
            <a:ext cx="431493" cy="351411"/>
          </a:xfrm>
          <a:prstGeom prst="rect">
            <a:avLst/>
          </a:prstGeom>
          <a:noFill/>
          <a:ln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875" b="1">
                <a:solidFill>
                  <a:schemeClr val="accent3"/>
                </a:solidFill>
                <a:latin typeface="Microsoft Yahei"/>
                <a:ea typeface="Microsoft Yahei"/>
                <a:cs typeface="Microsoft Yahei"/>
              </a:rPr>
              <a:t>03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>
            <a:off x="1563754" y="4585680"/>
            <a:ext cx="3919347" cy="749204"/>
          </a:xfrm>
          <a:prstGeom prst="rect">
            <a:avLst/>
          </a:prstGeom>
          <a:ln/>
        </p:spPr>
        <p:txBody>
          <a:bodyPr wrap="square" lIns="95250" tIns="95250" rIns="47625" bIns="95250" rtlCol="0" anchor="t" anchorCtr="0">
            <a:norm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通过质量审核和客户反馈分析，识别非增值活动并优化流程，长期降低质量成本。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>
            <a:off x="1563754" y="4327112"/>
            <a:ext cx="3601807" cy="453628"/>
          </a:xfrm>
          <a:prstGeom prst="rect">
            <a:avLst/>
          </a:prstGeom>
          <a:ln/>
        </p:spPr>
        <p:txBody>
          <a:bodyPr wrap="square" lIns="95250" tIns="95250" rIns="47625" bIns="95250" rtlCol="0" anchor="t" anchorCtr="0">
            <a:norm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500" b="1">
                <a:solidFill>
                  <a:schemeClr val="accent3"/>
                </a:solidFill>
                <a:latin typeface="Microsoft Yahei"/>
                <a:ea typeface="Microsoft Yahei"/>
                <a:cs typeface="Microsoft Yahei"/>
              </a:rPr>
              <a:t>持续改进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eyJ0YWciOiIkaXRlbTNfdGl0bGUifQ==</bd:templateData>
          </p:ext>
        </p:extLst>
      </p:sp>
      <p:sp>
        <p:nvSpPr>
          <p:cNvPr id="408193" name="AutoShape 21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优化成本提升效益策略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S8mOWMluaIkOacrOaPkOWNh+aViOebiuetlueVpVxuIyMjIOmihOmYsuS8mOWFiFxu5aKe5Yqg6aKE6Ziy5oiQ5pys5oqV5YWl77yI5aaC5ZGY5bel5Z+56K6t44CB5bel6Im65pS56L+b77yJ77yM5YeP5bCR5ZCO5pyf5pWF6Zqc5oiQ5pys77yM5a6e546w5oC76LSo6YeP5oiQ5pys5pyA5bCP5YyW44CCXG4jIyMg5oqA5pyv5Y2H57qnXG7lvJXlhaXoh6rliqjljJbmo4DmtYvorr7lpIfmiJbmlbDlrZfljJbotKjph4/nrqHnkIblt6XlhbfvvIzmj5Dpq5jor4TkvLDmlYjnjofvvIzpmY3kvY7kurrlt6Xmo4DpqozmiJDmnKzjgIJcbiMjIyDmjIHnu63mlLnov5tcbumAmui/h+i0qOmHj+WuoeaguOWSjOWuouaIt+WPjemmiOWIhuaekO+8jOivhuWIq+mdnuWinuWAvOa0u+WKqOW5tuS8mOWMlua1geeoi++8jOmVv+acn+mZjeS9jui0qOmHj+aIkOacrOOAgiIsInRwbGlkIjoiMTAwMDEiLCJ0cGxOYW1lIjoibGlzdDNfdW5pMjNfbW9kIiwiZWRpdGVkIjoiZmFsc2UiLCJleHRyYVBhcmFtcyI6IntcImluZm9fdXJsXCI6XCJodHRwOi8vYmouYmNlYm9zLmNvbS92MS93ZW5rdS1haS1kb2MvMzIxMzIwNTgzNjgwNDI4L3J0Y3MvYmRqc29uLzI3YjUwN2VjNjdjY2YzOGEuanNvbj9hdXRob3JpemF0aW9uPWJjZS1hdXRoLXYxJTJGNDZkYzhjYzM0Njc0NGRhZDgwMDY1MTgyM2E5NmQ5Y2QlMkYyMDI2LTA0LTI4VDExJTNBMjIlM0ExNFolMkYtMSUyRmhvc3QlMkY0MzEwNGZmZjJjNzVmZjJmOGVhODgwMTNiZTZmMjJlNTUzM2MwNDU5MmEzZDY2NjliMDljZjM3YmVkY2MxNDY2JnJlc3BvbnNlQ29udGVudFR5cGU9YXBwbGljYXRpb24lMkZqc29uJnJlc3BvbnNlQ2FjaGVDb250cm9sPW1heC1hZ2UlM0QzODg4MDAwJnJlc3BvbnNlRXhwaXJlcz1GcmklMkMlMjAxMiUyMEp1biUyMDIwMjYlMjAxOSUzQTIyJTNBMTQlMjAlMkIwODAwXCJ9In0=</bd:templateData>
    </p:ext>
  </p:extLs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802699" y="1635449"/>
            <a:ext cx="2552669" cy="2552669"/>
          </a:xfrm>
          <a:prstGeom prst="ellipse">
            <a:avLst/>
          </a:prstGeom>
          <a:gradFill>
            <a:gsLst>
              <a:gs pos="0">
                <a:schemeClr val="accent2">
                  <a:alpha val="96000"/>
                </a:schemeClr>
              </a:gs>
              <a:gs pos="100000">
                <a:schemeClr val="accent2">
                  <a:alpha val="96000"/>
                </a:schemeClr>
              </a:gs>
            </a:gsLst>
            <a:lin ang="0"/>
          </a:gra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AutoShape 4"/>
          <p:cNvSpPr/>
          <p:nvPr/>
        </p:nvSpPr>
        <p:spPr>
          <a:xfrm>
            <a:off x="143791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AutoShape 5"/>
          <p:cNvSpPr/>
          <p:nvPr/>
        </p:nvSpPr>
        <p:spPr>
          <a:xfrm>
            <a:off x="392387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6" name="AutoShape 6"/>
          <p:cNvSpPr/>
          <p:nvPr/>
        </p:nvSpPr>
        <p:spPr>
          <a:xfrm>
            <a:off x="640982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7" name="AutoShape 7"/>
          <p:cNvSpPr/>
          <p:nvPr/>
        </p:nvSpPr>
        <p:spPr>
          <a:xfrm>
            <a:off x="1138174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AutoShape 8"/>
          <p:cNvSpPr/>
          <p:nvPr/>
        </p:nvSpPr>
        <p:spPr>
          <a:xfrm>
            <a:off x="889578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AutoShape 9"/>
          <p:cNvSpPr/>
          <p:nvPr/>
        </p:nvSpPr>
        <p:spPr>
          <a:xfrm>
            <a:off x="143791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" name="AutoShape 10"/>
          <p:cNvSpPr/>
          <p:nvPr/>
        </p:nvSpPr>
        <p:spPr>
          <a:xfrm>
            <a:off x="392387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1" name="AutoShape 11"/>
          <p:cNvSpPr/>
          <p:nvPr/>
        </p:nvSpPr>
        <p:spPr>
          <a:xfrm>
            <a:off x="640982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2" name="AutoShape 12"/>
          <p:cNvSpPr/>
          <p:nvPr/>
        </p:nvSpPr>
        <p:spPr>
          <a:xfrm>
            <a:off x="1138174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3" name="AutoShape 13"/>
          <p:cNvSpPr/>
          <p:nvPr/>
        </p:nvSpPr>
        <p:spPr>
          <a:xfrm>
            <a:off x="889578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4" name="AutoShape 14"/>
          <p:cNvSpPr/>
          <p:nvPr/>
        </p:nvSpPr>
        <p:spPr>
          <a:xfrm>
            <a:off x="143791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5" name="AutoShape 15"/>
          <p:cNvSpPr/>
          <p:nvPr/>
        </p:nvSpPr>
        <p:spPr>
          <a:xfrm>
            <a:off x="392387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6" name="AutoShape 16"/>
          <p:cNvSpPr/>
          <p:nvPr/>
        </p:nvSpPr>
        <p:spPr>
          <a:xfrm>
            <a:off x="640982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7" name="AutoShape 17"/>
          <p:cNvSpPr/>
          <p:nvPr/>
        </p:nvSpPr>
        <p:spPr>
          <a:xfrm>
            <a:off x="1138174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8" name="AutoShape 18"/>
          <p:cNvSpPr/>
          <p:nvPr/>
        </p:nvSpPr>
        <p:spPr>
          <a:xfrm>
            <a:off x="889578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9" name="AutoShape 19"/>
          <p:cNvSpPr/>
          <p:nvPr/>
        </p:nvSpPr>
        <p:spPr>
          <a:xfrm>
            <a:off x="143791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0" name="AutoShape 20"/>
          <p:cNvSpPr/>
          <p:nvPr/>
        </p:nvSpPr>
        <p:spPr>
          <a:xfrm>
            <a:off x="392387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1" name="AutoShape 21"/>
          <p:cNvSpPr/>
          <p:nvPr/>
        </p:nvSpPr>
        <p:spPr>
          <a:xfrm>
            <a:off x="640982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2" name="AutoShape 22"/>
          <p:cNvSpPr/>
          <p:nvPr/>
        </p:nvSpPr>
        <p:spPr>
          <a:xfrm>
            <a:off x="1138174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3" name="AutoShape 23"/>
          <p:cNvSpPr/>
          <p:nvPr/>
        </p:nvSpPr>
        <p:spPr>
          <a:xfrm>
            <a:off x="889578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4" name="AutoShape 24"/>
          <p:cNvSpPr/>
          <p:nvPr/>
        </p:nvSpPr>
        <p:spPr>
          <a:xfrm>
            <a:off x="143791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5" name="AutoShape 25"/>
          <p:cNvSpPr/>
          <p:nvPr/>
        </p:nvSpPr>
        <p:spPr>
          <a:xfrm>
            <a:off x="392387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6" name="AutoShape 26"/>
          <p:cNvSpPr/>
          <p:nvPr/>
        </p:nvSpPr>
        <p:spPr>
          <a:xfrm>
            <a:off x="640982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7" name="AutoShape 27"/>
          <p:cNvSpPr/>
          <p:nvPr/>
        </p:nvSpPr>
        <p:spPr>
          <a:xfrm>
            <a:off x="1138174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8" name="AutoShape 28"/>
          <p:cNvSpPr/>
          <p:nvPr/>
        </p:nvSpPr>
        <p:spPr>
          <a:xfrm>
            <a:off x="889578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9" name="TextBox 29"/>
          <p:cNvSpPr txBox="1"/>
          <p:nvPr/>
        </p:nvSpPr>
        <p:spPr>
          <a:xfrm>
            <a:off x="3603195" y="2367430"/>
            <a:ext cx="7693533" cy="1088708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4275" b="1">
                <a:solidFill>
                  <a:schemeClr val="accent2">
                    <a:alpha val="100000"/>
                  </a:schemeClr>
                </a:solidFill>
                <a:latin typeface="Noto Sans SC"/>
                <a:ea typeface="Noto Sans SC"/>
                <a:cs typeface="Noto Sans SC"/>
              </a:rPr>
              <a:t>顾客满意度管理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eyJfdGVtcGxhdGVEYXRhIjp7ImNvbnRlbnRUeXBlIjoiJHRpdGxlIiwibGluZUNvdW50IjoiMSIsIndvcmRDb3VudCI6IjEyIn0sInRhZyI6IiR0aXRsZSJ9</bd:templateData>
          </p:ext>
        </p:extLst>
      </p:sp>
      <p:sp>
        <p:nvSpPr>
          <p:cNvPr id="30" name="Freeform 30"/>
          <p:cNvSpPr/>
          <p:nvPr/>
        </p:nvSpPr>
        <p:spPr>
          <a:xfrm>
            <a:off x="10222374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4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1" name="Freeform 31"/>
          <p:cNvSpPr/>
          <p:nvPr/>
        </p:nvSpPr>
        <p:spPr>
          <a:xfrm>
            <a:off x="10615478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67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2" name="Freeform 32"/>
          <p:cNvSpPr/>
          <p:nvPr/>
        </p:nvSpPr>
        <p:spPr>
          <a:xfrm>
            <a:off x="11008582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3" name="TextBox 33"/>
          <p:cNvSpPr txBox="1"/>
          <p:nvPr/>
        </p:nvSpPr>
        <p:spPr>
          <a:xfrm>
            <a:off x="1086928" y="2263096"/>
            <a:ext cx="1984210" cy="1297376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7275" b="1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08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eyJfdGVtcGxhdGVEYXRhIjp7ImNvbnRlbnRUeXBlIjoiJG51bWJlciIsImxpbmVDb3VudCI6IjEiLCJ3b3JkQ291bnQiOiIxIn0sInRhZyI6Im5vRWRpdCJ9</bd:templateData>
          </p:ext>
        </p:extLst>
      </p:sp>
      <p:sp>
        <p:nvSpPr>
          <p:cNvPr id="34" name="AutoShape 34"/>
          <p:cNvSpPr/>
          <p:nvPr/>
        </p:nvSpPr>
        <p:spPr>
          <a:xfrm>
            <a:off x="4761354" y="781259"/>
            <a:ext cx="542924" cy="542924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5" name="AutoShape 35"/>
          <p:cNvSpPr/>
          <p:nvPr/>
        </p:nvSpPr>
        <p:spPr>
          <a:xfrm>
            <a:off x="9121042" y="-1031272"/>
            <a:ext cx="3270643" cy="3270643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6" name="AutoShape 36"/>
          <p:cNvSpPr/>
          <p:nvPr/>
        </p:nvSpPr>
        <p:spPr>
          <a:xfrm>
            <a:off x="-2041677" y="5524798"/>
            <a:ext cx="3132732" cy="3132732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7" name="AutoShape 37"/>
          <p:cNvSpPr/>
          <p:nvPr/>
        </p:nvSpPr>
        <p:spPr>
          <a:xfrm>
            <a:off x="8934123" y="4806188"/>
            <a:ext cx="255457" cy="255457"/>
          </a:xfrm>
          <a:prstGeom prst="ellipse">
            <a:avLst/>
          </a:prstGeom>
          <a:solidFill>
            <a:schemeClr val="accent2">
              <a:alpha val="53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mhvuWuoua7oeaEj+W6pueuoeeQhiIsInRwbGlkIjoiMTAwMDEiLCJ0cGxOYW1lIjoiaDJ0aXRsZV84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5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17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顾客需求识别与分析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grpSp>
        <p:nvGrpSpPr>
          <p:cNvPr id="509218" name="Group 5"/>
          <p:cNvGrpSpPr/>
          <p:nvPr/>
        </p:nvGrpSpPr>
        <p:grpSpPr>
          <a:xfrm>
            <a:off x="957263" y="1879568"/>
            <a:ext cx="3462337" cy="3690937"/>
            <a:chOff x="957263" y="1879568"/>
            <a:chExt cx="3462337" cy="3690937"/>
          </a:xfrm>
        </p:grpSpPr>
        <p:sp>
          <p:nvSpPr>
            <p:cNvPr id="509219" name="Freeform 6"/>
            <p:cNvSpPr/>
            <p:nvPr/>
          </p:nvSpPr>
          <p:spPr>
            <a:xfrm>
              <a:off x="1357884" y="1879568"/>
              <a:ext cx="2964561" cy="1456182"/>
            </a:xfrm>
            <a:custGeom>
              <a:avLst/>
              <a:gdLst/>
              <a:ahLst/>
              <a:cxnLst/>
              <a:rect l="l" t="t" r="r" b="b"/>
              <a:pathLst>
                <a:path w="1750" h="860">
                  <a:moveTo>
                    <a:pt x="1630" y="650"/>
                  </a:moveTo>
                  <a:lnTo>
                    <a:pt x="1615" y="675"/>
                  </a:lnTo>
                  <a:lnTo>
                    <a:pt x="1602" y="699"/>
                  </a:lnTo>
                  <a:lnTo>
                    <a:pt x="1589" y="721"/>
                  </a:lnTo>
                  <a:lnTo>
                    <a:pt x="1578" y="741"/>
                  </a:lnTo>
                  <a:lnTo>
                    <a:pt x="1567" y="760"/>
                  </a:lnTo>
                  <a:lnTo>
                    <a:pt x="1557" y="777"/>
                  </a:lnTo>
                  <a:lnTo>
                    <a:pt x="1549" y="793"/>
                  </a:lnTo>
                  <a:lnTo>
                    <a:pt x="1541" y="807"/>
                  </a:lnTo>
                  <a:lnTo>
                    <a:pt x="1534" y="819"/>
                  </a:lnTo>
                  <a:lnTo>
                    <a:pt x="1528" y="830"/>
                  </a:lnTo>
                  <a:lnTo>
                    <a:pt x="1523" y="839"/>
                  </a:lnTo>
                  <a:lnTo>
                    <a:pt x="1518" y="846"/>
                  </a:lnTo>
                  <a:lnTo>
                    <a:pt x="1515" y="852"/>
                  </a:lnTo>
                  <a:lnTo>
                    <a:pt x="1513" y="856"/>
                  </a:lnTo>
                  <a:lnTo>
                    <a:pt x="1511" y="858"/>
                  </a:lnTo>
                  <a:lnTo>
                    <a:pt x="1511" y="859"/>
                  </a:lnTo>
                  <a:lnTo>
                    <a:pt x="1510" y="859"/>
                  </a:lnTo>
                  <a:lnTo>
                    <a:pt x="1507" y="859"/>
                  </a:lnTo>
                  <a:lnTo>
                    <a:pt x="1502" y="859"/>
                  </a:lnTo>
                  <a:lnTo>
                    <a:pt x="1496" y="859"/>
                  </a:lnTo>
                  <a:lnTo>
                    <a:pt x="1487" y="859"/>
                  </a:lnTo>
                  <a:lnTo>
                    <a:pt x="1477" y="859"/>
                  </a:lnTo>
                  <a:lnTo>
                    <a:pt x="1464" y="859"/>
                  </a:lnTo>
                  <a:lnTo>
                    <a:pt x="1450" y="859"/>
                  </a:lnTo>
                  <a:lnTo>
                    <a:pt x="1434" y="859"/>
                  </a:lnTo>
                  <a:lnTo>
                    <a:pt x="1416" y="859"/>
                  </a:lnTo>
                  <a:lnTo>
                    <a:pt x="1396" y="859"/>
                  </a:lnTo>
                  <a:lnTo>
                    <a:pt x="1374" y="859"/>
                  </a:lnTo>
                  <a:lnTo>
                    <a:pt x="1351" y="859"/>
                  </a:lnTo>
                  <a:lnTo>
                    <a:pt x="1325" y="859"/>
                  </a:lnTo>
                  <a:lnTo>
                    <a:pt x="1298" y="859"/>
                  </a:lnTo>
                  <a:lnTo>
                    <a:pt x="1268" y="859"/>
                  </a:lnTo>
                  <a:lnTo>
                    <a:pt x="1239" y="859"/>
                  </a:lnTo>
                  <a:lnTo>
                    <a:pt x="1211" y="859"/>
                  </a:lnTo>
                  <a:lnTo>
                    <a:pt x="1186" y="859"/>
                  </a:lnTo>
                  <a:lnTo>
                    <a:pt x="1162" y="859"/>
                  </a:lnTo>
                  <a:lnTo>
                    <a:pt x="1140" y="859"/>
                  </a:lnTo>
                  <a:lnTo>
                    <a:pt x="1120" y="859"/>
                  </a:lnTo>
                  <a:lnTo>
                    <a:pt x="1102" y="859"/>
                  </a:lnTo>
                  <a:lnTo>
                    <a:pt x="1086" y="859"/>
                  </a:lnTo>
                  <a:lnTo>
                    <a:pt x="1072" y="859"/>
                  </a:lnTo>
                  <a:lnTo>
                    <a:pt x="1060" y="859"/>
                  </a:lnTo>
                  <a:lnTo>
                    <a:pt x="1049" y="859"/>
                  </a:lnTo>
                  <a:lnTo>
                    <a:pt x="1041" y="859"/>
                  </a:lnTo>
                  <a:lnTo>
                    <a:pt x="1034" y="859"/>
                  </a:lnTo>
                  <a:lnTo>
                    <a:pt x="1029" y="859"/>
                  </a:lnTo>
                  <a:lnTo>
                    <a:pt x="1026" y="859"/>
                  </a:lnTo>
                  <a:lnTo>
                    <a:pt x="1025" y="859"/>
                  </a:lnTo>
                  <a:lnTo>
                    <a:pt x="1026" y="859"/>
                  </a:lnTo>
                  <a:lnTo>
                    <a:pt x="1028" y="858"/>
                  </a:lnTo>
                  <a:lnTo>
                    <a:pt x="1029" y="857"/>
                  </a:lnTo>
                  <a:lnTo>
                    <a:pt x="1032" y="856"/>
                  </a:lnTo>
                  <a:lnTo>
                    <a:pt x="1034" y="854"/>
                  </a:lnTo>
                  <a:lnTo>
                    <a:pt x="1038" y="852"/>
                  </a:lnTo>
                  <a:lnTo>
                    <a:pt x="1042" y="850"/>
                  </a:lnTo>
                  <a:lnTo>
                    <a:pt x="1046" y="847"/>
                  </a:lnTo>
                  <a:lnTo>
                    <a:pt x="1051" y="845"/>
                  </a:lnTo>
                  <a:lnTo>
                    <a:pt x="1056" y="842"/>
                  </a:lnTo>
                  <a:lnTo>
                    <a:pt x="1062" y="838"/>
                  </a:lnTo>
                  <a:lnTo>
                    <a:pt x="1068" y="835"/>
                  </a:lnTo>
                  <a:lnTo>
                    <a:pt x="1075" y="831"/>
                  </a:lnTo>
                  <a:lnTo>
                    <a:pt x="1082" y="827"/>
                  </a:lnTo>
                  <a:lnTo>
                    <a:pt x="1090" y="822"/>
                  </a:lnTo>
                  <a:lnTo>
                    <a:pt x="1098" y="818"/>
                  </a:lnTo>
                  <a:lnTo>
                    <a:pt x="1105" y="813"/>
                  </a:lnTo>
                  <a:lnTo>
                    <a:pt x="1112" y="809"/>
                  </a:lnTo>
                  <a:lnTo>
                    <a:pt x="1118" y="806"/>
                  </a:lnTo>
                  <a:lnTo>
                    <a:pt x="1124" y="802"/>
                  </a:lnTo>
                  <a:lnTo>
                    <a:pt x="1129" y="799"/>
                  </a:lnTo>
                  <a:lnTo>
                    <a:pt x="1134" y="797"/>
                  </a:lnTo>
                  <a:lnTo>
                    <a:pt x="1138" y="794"/>
                  </a:lnTo>
                  <a:lnTo>
                    <a:pt x="1142" y="792"/>
                  </a:lnTo>
                  <a:lnTo>
                    <a:pt x="1145" y="790"/>
                  </a:lnTo>
                  <a:lnTo>
                    <a:pt x="1148" y="788"/>
                  </a:lnTo>
                  <a:lnTo>
                    <a:pt x="1150" y="787"/>
                  </a:lnTo>
                  <a:lnTo>
                    <a:pt x="1152" y="786"/>
                  </a:lnTo>
                  <a:lnTo>
                    <a:pt x="1153" y="785"/>
                  </a:lnTo>
                  <a:lnTo>
                    <a:pt x="1154" y="785"/>
                  </a:lnTo>
                  <a:lnTo>
                    <a:pt x="1153" y="784"/>
                  </a:lnTo>
                  <a:lnTo>
                    <a:pt x="1153" y="783"/>
                  </a:lnTo>
                  <a:lnTo>
                    <a:pt x="1151" y="781"/>
                  </a:lnTo>
                  <a:lnTo>
                    <a:pt x="1150" y="779"/>
                  </a:lnTo>
                  <a:lnTo>
                    <a:pt x="1148" y="776"/>
                  </a:lnTo>
                  <a:lnTo>
                    <a:pt x="1146" y="773"/>
                  </a:lnTo>
                  <a:lnTo>
                    <a:pt x="1143" y="769"/>
                  </a:lnTo>
                  <a:lnTo>
                    <a:pt x="1140" y="765"/>
                  </a:lnTo>
                  <a:lnTo>
                    <a:pt x="1137" y="761"/>
                  </a:lnTo>
                  <a:lnTo>
                    <a:pt x="1133" y="756"/>
                  </a:lnTo>
                  <a:lnTo>
                    <a:pt x="1129" y="750"/>
                  </a:lnTo>
                  <a:lnTo>
                    <a:pt x="1124" y="744"/>
                  </a:lnTo>
                  <a:lnTo>
                    <a:pt x="1120" y="738"/>
                  </a:lnTo>
                  <a:lnTo>
                    <a:pt x="1115" y="731"/>
                  </a:lnTo>
                  <a:lnTo>
                    <a:pt x="1109" y="723"/>
                  </a:lnTo>
                  <a:lnTo>
                    <a:pt x="1103" y="716"/>
                  </a:lnTo>
                  <a:lnTo>
                    <a:pt x="1097" y="708"/>
                  </a:lnTo>
                  <a:lnTo>
                    <a:pt x="1091" y="700"/>
                  </a:lnTo>
                  <a:lnTo>
                    <a:pt x="1084" y="693"/>
                  </a:lnTo>
                  <a:lnTo>
                    <a:pt x="1077" y="686"/>
                  </a:lnTo>
                  <a:lnTo>
                    <a:pt x="1069" y="679"/>
                  </a:lnTo>
                  <a:lnTo>
                    <a:pt x="1061" y="672"/>
                  </a:lnTo>
                  <a:lnTo>
                    <a:pt x="1053" y="665"/>
                  </a:lnTo>
                  <a:lnTo>
                    <a:pt x="1044" y="658"/>
                  </a:lnTo>
                  <a:lnTo>
                    <a:pt x="1035" y="651"/>
                  </a:lnTo>
                  <a:lnTo>
                    <a:pt x="1025" y="644"/>
                  </a:lnTo>
                  <a:lnTo>
                    <a:pt x="1016" y="638"/>
                  </a:lnTo>
                  <a:lnTo>
                    <a:pt x="1005" y="631"/>
                  </a:lnTo>
                  <a:lnTo>
                    <a:pt x="995" y="625"/>
                  </a:lnTo>
                  <a:lnTo>
                    <a:pt x="984" y="619"/>
                  </a:lnTo>
                  <a:lnTo>
                    <a:pt x="973" y="613"/>
                  </a:lnTo>
                  <a:lnTo>
                    <a:pt x="961" y="607"/>
                  </a:lnTo>
                  <a:lnTo>
                    <a:pt x="950" y="601"/>
                  </a:lnTo>
                  <a:lnTo>
                    <a:pt x="938" y="596"/>
                  </a:lnTo>
                  <a:lnTo>
                    <a:pt x="926" y="591"/>
                  </a:lnTo>
                  <a:lnTo>
                    <a:pt x="913" y="587"/>
                  </a:lnTo>
                  <a:lnTo>
                    <a:pt x="901" y="583"/>
                  </a:lnTo>
                  <a:lnTo>
                    <a:pt x="888" y="580"/>
                  </a:lnTo>
                  <a:lnTo>
                    <a:pt x="876" y="577"/>
                  </a:lnTo>
                  <a:lnTo>
                    <a:pt x="863" y="574"/>
                  </a:lnTo>
                  <a:lnTo>
                    <a:pt x="849" y="572"/>
                  </a:lnTo>
                  <a:lnTo>
                    <a:pt x="836" y="570"/>
                  </a:lnTo>
                  <a:lnTo>
                    <a:pt x="823" y="568"/>
                  </a:lnTo>
                  <a:lnTo>
                    <a:pt x="809" y="567"/>
                  </a:lnTo>
                  <a:lnTo>
                    <a:pt x="795" y="567"/>
                  </a:lnTo>
                  <a:lnTo>
                    <a:pt x="781" y="566"/>
                  </a:lnTo>
                  <a:lnTo>
                    <a:pt x="767" y="567"/>
                  </a:lnTo>
                  <a:lnTo>
                    <a:pt x="753" y="567"/>
                  </a:lnTo>
                  <a:lnTo>
                    <a:pt x="739" y="568"/>
                  </a:lnTo>
                  <a:lnTo>
                    <a:pt x="726" y="569"/>
                  </a:lnTo>
                  <a:lnTo>
                    <a:pt x="713" y="570"/>
                  </a:lnTo>
                  <a:lnTo>
                    <a:pt x="700" y="572"/>
                  </a:lnTo>
                  <a:lnTo>
                    <a:pt x="687" y="574"/>
                  </a:lnTo>
                  <a:lnTo>
                    <a:pt x="675" y="577"/>
                  </a:lnTo>
                  <a:lnTo>
                    <a:pt x="664" y="579"/>
                  </a:lnTo>
                  <a:lnTo>
                    <a:pt x="652" y="583"/>
                  </a:lnTo>
                  <a:lnTo>
                    <a:pt x="641" y="586"/>
                  </a:lnTo>
                  <a:lnTo>
                    <a:pt x="630" y="590"/>
                  </a:lnTo>
                  <a:lnTo>
                    <a:pt x="620" y="593"/>
                  </a:lnTo>
                  <a:lnTo>
                    <a:pt x="609" y="598"/>
                  </a:lnTo>
                  <a:lnTo>
                    <a:pt x="600" y="602"/>
                  </a:lnTo>
                  <a:lnTo>
                    <a:pt x="590" y="607"/>
                  </a:lnTo>
                  <a:lnTo>
                    <a:pt x="581" y="613"/>
                  </a:lnTo>
                  <a:lnTo>
                    <a:pt x="572" y="618"/>
                  </a:lnTo>
                  <a:lnTo>
                    <a:pt x="564" y="623"/>
                  </a:lnTo>
                  <a:lnTo>
                    <a:pt x="556" y="627"/>
                  </a:lnTo>
                  <a:lnTo>
                    <a:pt x="549" y="631"/>
                  </a:lnTo>
                  <a:lnTo>
                    <a:pt x="543" y="635"/>
                  </a:lnTo>
                  <a:lnTo>
                    <a:pt x="537" y="639"/>
                  </a:lnTo>
                  <a:lnTo>
                    <a:pt x="532" y="642"/>
                  </a:lnTo>
                  <a:lnTo>
                    <a:pt x="527" y="645"/>
                  </a:lnTo>
                  <a:lnTo>
                    <a:pt x="523" y="647"/>
                  </a:lnTo>
                  <a:lnTo>
                    <a:pt x="519" y="650"/>
                  </a:lnTo>
                  <a:lnTo>
                    <a:pt x="516" y="651"/>
                  </a:lnTo>
                  <a:lnTo>
                    <a:pt x="513" y="653"/>
                  </a:lnTo>
                  <a:lnTo>
                    <a:pt x="511" y="654"/>
                  </a:lnTo>
                  <a:lnTo>
                    <a:pt x="510" y="655"/>
                  </a:lnTo>
                  <a:lnTo>
                    <a:pt x="509" y="655"/>
                  </a:lnTo>
                  <a:lnTo>
                    <a:pt x="509" y="656"/>
                  </a:lnTo>
                  <a:lnTo>
                    <a:pt x="508" y="655"/>
                  </a:lnTo>
                  <a:lnTo>
                    <a:pt x="507" y="653"/>
                  </a:lnTo>
                  <a:lnTo>
                    <a:pt x="506" y="651"/>
                  </a:lnTo>
                  <a:lnTo>
                    <a:pt x="504" y="647"/>
                  </a:lnTo>
                  <a:lnTo>
                    <a:pt x="501" y="642"/>
                  </a:lnTo>
                  <a:lnTo>
                    <a:pt x="497" y="636"/>
                  </a:lnTo>
                  <a:lnTo>
                    <a:pt x="493" y="629"/>
                  </a:lnTo>
                  <a:lnTo>
                    <a:pt x="488" y="620"/>
                  </a:lnTo>
                  <a:lnTo>
                    <a:pt x="483" y="611"/>
                  </a:lnTo>
                  <a:lnTo>
                    <a:pt x="477" y="601"/>
                  </a:lnTo>
                  <a:lnTo>
                    <a:pt x="470" y="589"/>
                  </a:lnTo>
                  <a:lnTo>
                    <a:pt x="463" y="576"/>
                  </a:lnTo>
                  <a:lnTo>
                    <a:pt x="455" y="563"/>
                  </a:lnTo>
                  <a:lnTo>
                    <a:pt x="446" y="548"/>
                  </a:lnTo>
                  <a:lnTo>
                    <a:pt x="437" y="532"/>
                  </a:lnTo>
                  <a:lnTo>
                    <a:pt x="427" y="515"/>
                  </a:lnTo>
                  <a:lnTo>
                    <a:pt x="417" y="498"/>
                  </a:lnTo>
                  <a:lnTo>
                    <a:pt x="408" y="482"/>
                  </a:lnTo>
                  <a:lnTo>
                    <a:pt x="399" y="467"/>
                  </a:lnTo>
                  <a:lnTo>
                    <a:pt x="391" y="453"/>
                  </a:lnTo>
                  <a:lnTo>
                    <a:pt x="384" y="440"/>
                  </a:lnTo>
                  <a:lnTo>
                    <a:pt x="377" y="429"/>
                  </a:lnTo>
                  <a:lnTo>
                    <a:pt x="371" y="418"/>
                  </a:lnTo>
                  <a:lnTo>
                    <a:pt x="365" y="409"/>
                  </a:lnTo>
                  <a:lnTo>
                    <a:pt x="361" y="401"/>
                  </a:lnTo>
                  <a:lnTo>
                    <a:pt x="356" y="393"/>
                  </a:lnTo>
                  <a:lnTo>
                    <a:pt x="353" y="387"/>
                  </a:lnTo>
                  <a:lnTo>
                    <a:pt x="350" y="382"/>
                  </a:lnTo>
                  <a:lnTo>
                    <a:pt x="348" y="379"/>
                  </a:lnTo>
                  <a:lnTo>
                    <a:pt x="346" y="376"/>
                  </a:lnTo>
                  <a:lnTo>
                    <a:pt x="345" y="374"/>
                  </a:lnTo>
                  <a:lnTo>
                    <a:pt x="344" y="374"/>
                  </a:lnTo>
                  <a:lnTo>
                    <a:pt x="342" y="374"/>
                  </a:lnTo>
                  <a:lnTo>
                    <a:pt x="339" y="374"/>
                  </a:lnTo>
                  <a:lnTo>
                    <a:pt x="334" y="374"/>
                  </a:lnTo>
                  <a:lnTo>
                    <a:pt x="328" y="374"/>
                  </a:lnTo>
                  <a:lnTo>
                    <a:pt x="321" y="374"/>
                  </a:lnTo>
                  <a:lnTo>
                    <a:pt x="312" y="374"/>
                  </a:lnTo>
                  <a:lnTo>
                    <a:pt x="302" y="374"/>
                  </a:lnTo>
                  <a:lnTo>
                    <a:pt x="290" y="374"/>
                  </a:lnTo>
                  <a:lnTo>
                    <a:pt x="278" y="374"/>
                  </a:lnTo>
                  <a:lnTo>
                    <a:pt x="263" y="374"/>
                  </a:lnTo>
                  <a:lnTo>
                    <a:pt x="248" y="374"/>
                  </a:lnTo>
                  <a:lnTo>
                    <a:pt x="231" y="374"/>
                  </a:lnTo>
                  <a:lnTo>
                    <a:pt x="213" y="374"/>
                  </a:lnTo>
                  <a:lnTo>
                    <a:pt x="193" y="374"/>
                  </a:lnTo>
                  <a:lnTo>
                    <a:pt x="172" y="374"/>
                  </a:lnTo>
                  <a:lnTo>
                    <a:pt x="152" y="374"/>
                  </a:lnTo>
                  <a:lnTo>
                    <a:pt x="132" y="374"/>
                  </a:lnTo>
                  <a:lnTo>
                    <a:pt x="114" y="374"/>
                  </a:lnTo>
                  <a:lnTo>
                    <a:pt x="97" y="374"/>
                  </a:lnTo>
                  <a:lnTo>
                    <a:pt x="81" y="374"/>
                  </a:lnTo>
                  <a:lnTo>
                    <a:pt x="67" y="374"/>
                  </a:lnTo>
                  <a:lnTo>
                    <a:pt x="54" y="374"/>
                  </a:lnTo>
                  <a:lnTo>
                    <a:pt x="43" y="374"/>
                  </a:lnTo>
                  <a:lnTo>
                    <a:pt x="33" y="374"/>
                  </a:lnTo>
                  <a:lnTo>
                    <a:pt x="24" y="374"/>
                  </a:lnTo>
                  <a:lnTo>
                    <a:pt x="17" y="374"/>
                  </a:lnTo>
                  <a:lnTo>
                    <a:pt x="11" y="374"/>
                  </a:lnTo>
                  <a:lnTo>
                    <a:pt x="6" y="374"/>
                  </a:lnTo>
                  <a:lnTo>
                    <a:pt x="3" y="374"/>
                  </a:lnTo>
                  <a:lnTo>
                    <a:pt x="1" y="374"/>
                  </a:lnTo>
                  <a:lnTo>
                    <a:pt x="0" y="374"/>
                  </a:lnTo>
                  <a:lnTo>
                    <a:pt x="0" y="373"/>
                  </a:lnTo>
                  <a:lnTo>
                    <a:pt x="1" y="372"/>
                  </a:lnTo>
                  <a:lnTo>
                    <a:pt x="2" y="371"/>
                  </a:lnTo>
                  <a:lnTo>
                    <a:pt x="4" y="369"/>
                  </a:lnTo>
                  <a:lnTo>
                    <a:pt x="6" y="367"/>
                  </a:lnTo>
                  <a:lnTo>
                    <a:pt x="9" y="364"/>
                  </a:lnTo>
                  <a:lnTo>
                    <a:pt x="12" y="360"/>
                  </a:lnTo>
                  <a:lnTo>
                    <a:pt x="15" y="356"/>
                  </a:lnTo>
                  <a:lnTo>
                    <a:pt x="19" y="351"/>
                  </a:lnTo>
                  <a:lnTo>
                    <a:pt x="24" y="346"/>
                  </a:lnTo>
                  <a:lnTo>
                    <a:pt x="29" y="340"/>
                  </a:lnTo>
                  <a:lnTo>
                    <a:pt x="34" y="333"/>
                  </a:lnTo>
                  <a:lnTo>
                    <a:pt x="40" y="326"/>
                  </a:lnTo>
                  <a:lnTo>
                    <a:pt x="47" y="319"/>
                  </a:lnTo>
                  <a:lnTo>
                    <a:pt x="54" y="311"/>
                  </a:lnTo>
                  <a:lnTo>
                    <a:pt x="61" y="302"/>
                  </a:lnTo>
                  <a:lnTo>
                    <a:pt x="69" y="293"/>
                  </a:lnTo>
                  <a:lnTo>
                    <a:pt x="78" y="284"/>
                  </a:lnTo>
                  <a:lnTo>
                    <a:pt x="87" y="275"/>
                  </a:lnTo>
                  <a:lnTo>
                    <a:pt x="97" y="265"/>
                  </a:lnTo>
                  <a:lnTo>
                    <a:pt x="108" y="256"/>
                  </a:lnTo>
                  <a:lnTo>
                    <a:pt x="119" y="246"/>
                  </a:lnTo>
                  <a:lnTo>
                    <a:pt x="131" y="236"/>
                  </a:lnTo>
                  <a:lnTo>
                    <a:pt x="144" y="226"/>
                  </a:lnTo>
                  <a:lnTo>
                    <a:pt x="157" y="216"/>
                  </a:lnTo>
                  <a:lnTo>
                    <a:pt x="171" y="206"/>
                  </a:lnTo>
                  <a:lnTo>
                    <a:pt x="186" y="195"/>
                  </a:lnTo>
                  <a:lnTo>
                    <a:pt x="201" y="184"/>
                  </a:lnTo>
                  <a:lnTo>
                    <a:pt x="217" y="174"/>
                  </a:lnTo>
                  <a:lnTo>
                    <a:pt x="234" y="163"/>
                  </a:lnTo>
                  <a:lnTo>
                    <a:pt x="251" y="152"/>
                  </a:lnTo>
                  <a:lnTo>
                    <a:pt x="269" y="141"/>
                  </a:lnTo>
                  <a:lnTo>
                    <a:pt x="287" y="130"/>
                  </a:lnTo>
                  <a:lnTo>
                    <a:pt x="306" y="119"/>
                  </a:lnTo>
                  <a:lnTo>
                    <a:pt x="325" y="109"/>
                  </a:lnTo>
                  <a:lnTo>
                    <a:pt x="345" y="99"/>
                  </a:lnTo>
                  <a:lnTo>
                    <a:pt x="365" y="90"/>
                  </a:lnTo>
                  <a:lnTo>
                    <a:pt x="385" y="81"/>
                  </a:lnTo>
                  <a:lnTo>
                    <a:pt x="405" y="72"/>
                  </a:lnTo>
                  <a:lnTo>
                    <a:pt x="426" y="64"/>
                  </a:lnTo>
                  <a:lnTo>
                    <a:pt x="447" y="57"/>
                  </a:lnTo>
                  <a:lnTo>
                    <a:pt x="469" y="49"/>
                  </a:lnTo>
                  <a:lnTo>
                    <a:pt x="491" y="43"/>
                  </a:lnTo>
                  <a:lnTo>
                    <a:pt x="513" y="36"/>
                  </a:lnTo>
                  <a:lnTo>
                    <a:pt x="536" y="30"/>
                  </a:lnTo>
                  <a:lnTo>
                    <a:pt x="558" y="25"/>
                  </a:lnTo>
                  <a:lnTo>
                    <a:pt x="582" y="20"/>
                  </a:lnTo>
                  <a:lnTo>
                    <a:pt x="605" y="15"/>
                  </a:lnTo>
                  <a:lnTo>
                    <a:pt x="629" y="11"/>
                  </a:lnTo>
                  <a:lnTo>
                    <a:pt x="653" y="8"/>
                  </a:lnTo>
                  <a:lnTo>
                    <a:pt x="677" y="5"/>
                  </a:lnTo>
                  <a:lnTo>
                    <a:pt x="701" y="3"/>
                  </a:lnTo>
                  <a:lnTo>
                    <a:pt x="725" y="1"/>
                  </a:lnTo>
                  <a:lnTo>
                    <a:pt x="749" y="0"/>
                  </a:lnTo>
                  <a:lnTo>
                    <a:pt x="773" y="0"/>
                  </a:lnTo>
                  <a:lnTo>
                    <a:pt x="798" y="1"/>
                  </a:lnTo>
                  <a:lnTo>
                    <a:pt x="822" y="2"/>
                  </a:lnTo>
                  <a:lnTo>
                    <a:pt x="847" y="3"/>
                  </a:lnTo>
                  <a:lnTo>
                    <a:pt x="871" y="6"/>
                  </a:lnTo>
                  <a:lnTo>
                    <a:pt x="896" y="9"/>
                  </a:lnTo>
                  <a:lnTo>
                    <a:pt x="921" y="12"/>
                  </a:lnTo>
                  <a:lnTo>
                    <a:pt x="945" y="17"/>
                  </a:lnTo>
                  <a:lnTo>
                    <a:pt x="970" y="21"/>
                  </a:lnTo>
                  <a:lnTo>
                    <a:pt x="995" y="27"/>
                  </a:lnTo>
                  <a:lnTo>
                    <a:pt x="1020" y="33"/>
                  </a:lnTo>
                  <a:lnTo>
                    <a:pt x="1044" y="40"/>
                  </a:lnTo>
                  <a:lnTo>
                    <a:pt x="1068" y="47"/>
                  </a:lnTo>
                  <a:lnTo>
                    <a:pt x="1092" y="54"/>
                  </a:lnTo>
                  <a:lnTo>
                    <a:pt x="1115" y="62"/>
                  </a:lnTo>
                  <a:lnTo>
                    <a:pt x="1138" y="71"/>
                  </a:lnTo>
                  <a:lnTo>
                    <a:pt x="1160" y="79"/>
                  </a:lnTo>
                  <a:lnTo>
                    <a:pt x="1182" y="89"/>
                  </a:lnTo>
                  <a:lnTo>
                    <a:pt x="1204" y="98"/>
                  </a:lnTo>
                  <a:lnTo>
                    <a:pt x="1225" y="109"/>
                  </a:lnTo>
                  <a:lnTo>
                    <a:pt x="1246" y="119"/>
                  </a:lnTo>
                  <a:lnTo>
                    <a:pt x="1266" y="131"/>
                  </a:lnTo>
                  <a:lnTo>
                    <a:pt x="1286" y="142"/>
                  </a:lnTo>
                  <a:lnTo>
                    <a:pt x="1305" y="154"/>
                  </a:lnTo>
                  <a:lnTo>
                    <a:pt x="1324" y="167"/>
                  </a:lnTo>
                  <a:lnTo>
                    <a:pt x="1343" y="180"/>
                  </a:lnTo>
                  <a:lnTo>
                    <a:pt x="1361" y="193"/>
                  </a:lnTo>
                  <a:lnTo>
                    <a:pt x="1379" y="206"/>
                  </a:lnTo>
                  <a:lnTo>
                    <a:pt x="1396" y="220"/>
                  </a:lnTo>
                  <a:lnTo>
                    <a:pt x="1413" y="233"/>
                  </a:lnTo>
                  <a:lnTo>
                    <a:pt x="1429" y="246"/>
                  </a:lnTo>
                  <a:lnTo>
                    <a:pt x="1444" y="260"/>
                  </a:lnTo>
                  <a:lnTo>
                    <a:pt x="1459" y="273"/>
                  </a:lnTo>
                  <a:lnTo>
                    <a:pt x="1473" y="286"/>
                  </a:lnTo>
                  <a:lnTo>
                    <a:pt x="1487" y="300"/>
                  </a:lnTo>
                  <a:lnTo>
                    <a:pt x="1500" y="313"/>
                  </a:lnTo>
                  <a:lnTo>
                    <a:pt x="1512" y="327"/>
                  </a:lnTo>
                  <a:lnTo>
                    <a:pt x="1524" y="341"/>
                  </a:lnTo>
                  <a:lnTo>
                    <a:pt x="1536" y="354"/>
                  </a:lnTo>
                  <a:lnTo>
                    <a:pt x="1547" y="368"/>
                  </a:lnTo>
                  <a:lnTo>
                    <a:pt x="1557" y="381"/>
                  </a:lnTo>
                  <a:lnTo>
                    <a:pt x="1566" y="395"/>
                  </a:lnTo>
                  <a:lnTo>
                    <a:pt x="1576" y="408"/>
                  </a:lnTo>
                  <a:lnTo>
                    <a:pt x="1584" y="421"/>
                  </a:lnTo>
                  <a:lnTo>
                    <a:pt x="1592" y="432"/>
                  </a:lnTo>
                  <a:lnTo>
                    <a:pt x="1599" y="443"/>
                  </a:lnTo>
                  <a:lnTo>
                    <a:pt x="1606" y="453"/>
                  </a:lnTo>
                  <a:lnTo>
                    <a:pt x="1612" y="462"/>
                  </a:lnTo>
                  <a:lnTo>
                    <a:pt x="1618" y="470"/>
                  </a:lnTo>
                  <a:lnTo>
                    <a:pt x="1623" y="477"/>
                  </a:lnTo>
                  <a:lnTo>
                    <a:pt x="1627" y="484"/>
                  </a:lnTo>
                  <a:lnTo>
                    <a:pt x="1631" y="489"/>
                  </a:lnTo>
                  <a:lnTo>
                    <a:pt x="1634" y="494"/>
                  </a:lnTo>
                  <a:lnTo>
                    <a:pt x="1637" y="498"/>
                  </a:lnTo>
                  <a:lnTo>
                    <a:pt x="1639" y="501"/>
                  </a:lnTo>
                  <a:lnTo>
                    <a:pt x="1640" y="503"/>
                  </a:lnTo>
                  <a:lnTo>
                    <a:pt x="1641" y="504"/>
                  </a:lnTo>
                  <a:lnTo>
                    <a:pt x="1642" y="505"/>
                  </a:lnTo>
                  <a:lnTo>
                    <a:pt x="1642" y="504"/>
                  </a:lnTo>
                  <a:lnTo>
                    <a:pt x="1643" y="504"/>
                  </a:lnTo>
                  <a:lnTo>
                    <a:pt x="1645" y="503"/>
                  </a:lnTo>
                  <a:lnTo>
                    <a:pt x="1647" y="502"/>
                  </a:lnTo>
                  <a:lnTo>
                    <a:pt x="1649" y="500"/>
                  </a:lnTo>
                  <a:lnTo>
                    <a:pt x="1652" y="499"/>
                  </a:lnTo>
                  <a:lnTo>
                    <a:pt x="1655" y="497"/>
                  </a:lnTo>
                  <a:lnTo>
                    <a:pt x="1658" y="495"/>
                  </a:lnTo>
                  <a:lnTo>
                    <a:pt x="1662" y="492"/>
                  </a:lnTo>
                  <a:lnTo>
                    <a:pt x="1667" y="490"/>
                  </a:lnTo>
                  <a:lnTo>
                    <a:pt x="1672" y="487"/>
                  </a:lnTo>
                  <a:lnTo>
                    <a:pt x="1677" y="483"/>
                  </a:lnTo>
                  <a:lnTo>
                    <a:pt x="1683" y="480"/>
                  </a:lnTo>
                  <a:lnTo>
                    <a:pt x="1689" y="476"/>
                  </a:lnTo>
                  <a:lnTo>
                    <a:pt x="1695" y="473"/>
                  </a:lnTo>
                  <a:lnTo>
                    <a:pt x="1702" y="469"/>
                  </a:lnTo>
                  <a:lnTo>
                    <a:pt x="1708" y="465"/>
                  </a:lnTo>
                  <a:lnTo>
                    <a:pt x="1713" y="462"/>
                  </a:lnTo>
                  <a:lnTo>
                    <a:pt x="1719" y="458"/>
                  </a:lnTo>
                  <a:lnTo>
                    <a:pt x="1723" y="455"/>
                  </a:lnTo>
                  <a:lnTo>
                    <a:pt x="1728" y="453"/>
                  </a:lnTo>
                  <a:lnTo>
                    <a:pt x="1732" y="450"/>
                  </a:lnTo>
                  <a:lnTo>
                    <a:pt x="1735" y="448"/>
                  </a:lnTo>
                  <a:lnTo>
                    <a:pt x="1738" y="446"/>
                  </a:lnTo>
                  <a:lnTo>
                    <a:pt x="1741" y="445"/>
                  </a:lnTo>
                  <a:lnTo>
                    <a:pt x="1744" y="443"/>
                  </a:lnTo>
                  <a:lnTo>
                    <a:pt x="1745" y="442"/>
                  </a:lnTo>
                  <a:lnTo>
                    <a:pt x="1747" y="441"/>
                  </a:lnTo>
                  <a:lnTo>
                    <a:pt x="1748" y="441"/>
                  </a:lnTo>
                  <a:lnTo>
                    <a:pt x="1749" y="440"/>
                  </a:lnTo>
                  <a:lnTo>
                    <a:pt x="1748" y="441"/>
                  </a:lnTo>
                  <a:lnTo>
                    <a:pt x="1747" y="443"/>
                  </a:lnTo>
                  <a:lnTo>
                    <a:pt x="1745" y="448"/>
                  </a:lnTo>
                  <a:lnTo>
                    <a:pt x="1741" y="453"/>
                  </a:lnTo>
                  <a:lnTo>
                    <a:pt x="1737" y="461"/>
                  </a:lnTo>
                  <a:lnTo>
                    <a:pt x="1732" y="470"/>
                  </a:lnTo>
                  <a:lnTo>
                    <a:pt x="1726" y="480"/>
                  </a:lnTo>
                  <a:lnTo>
                    <a:pt x="1719" y="493"/>
                  </a:lnTo>
                  <a:lnTo>
                    <a:pt x="1711" y="506"/>
                  </a:lnTo>
                  <a:lnTo>
                    <a:pt x="1702" y="522"/>
                  </a:lnTo>
                  <a:lnTo>
                    <a:pt x="1693" y="539"/>
                  </a:lnTo>
                  <a:lnTo>
                    <a:pt x="1682" y="558"/>
                  </a:lnTo>
                  <a:lnTo>
                    <a:pt x="1670" y="579"/>
                  </a:lnTo>
                  <a:lnTo>
                    <a:pt x="1658" y="601"/>
                  </a:lnTo>
                  <a:lnTo>
                    <a:pt x="1644" y="624"/>
                  </a:lnTo>
                  <a:lnTo>
                    <a:pt x="1630" y="650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509220" name="Freeform 7"/>
            <p:cNvSpPr/>
            <p:nvPr/>
          </p:nvSpPr>
          <p:spPr>
            <a:xfrm>
              <a:off x="2317337" y="3030664"/>
              <a:ext cx="2102263" cy="2539841"/>
            </a:xfrm>
            <a:custGeom>
              <a:avLst/>
              <a:gdLst/>
              <a:ahLst/>
              <a:cxnLst/>
              <a:rect l="l" t="t" r="r" b="b"/>
              <a:pathLst>
                <a:path w="1241" h="1500">
                  <a:moveTo>
                    <a:pt x="242" y="653"/>
                  </a:moveTo>
                  <a:lnTo>
                    <a:pt x="241" y="654"/>
                  </a:lnTo>
                  <a:lnTo>
                    <a:pt x="240" y="656"/>
                  </a:lnTo>
                  <a:lnTo>
                    <a:pt x="238" y="660"/>
                  </a:lnTo>
                  <a:lnTo>
                    <a:pt x="234" y="666"/>
                  </a:lnTo>
                  <a:lnTo>
                    <a:pt x="230" y="674"/>
                  </a:lnTo>
                  <a:lnTo>
                    <a:pt x="225" y="683"/>
                  </a:lnTo>
                  <a:lnTo>
                    <a:pt x="219" y="693"/>
                  </a:lnTo>
                  <a:lnTo>
                    <a:pt x="212" y="706"/>
                  </a:lnTo>
                  <a:lnTo>
                    <a:pt x="204" y="720"/>
                  </a:lnTo>
                  <a:lnTo>
                    <a:pt x="195" y="736"/>
                  </a:lnTo>
                  <a:lnTo>
                    <a:pt x="185" y="753"/>
                  </a:lnTo>
                  <a:lnTo>
                    <a:pt x="174" y="772"/>
                  </a:lnTo>
                  <a:lnTo>
                    <a:pt x="162" y="793"/>
                  </a:lnTo>
                  <a:lnTo>
                    <a:pt x="149" y="815"/>
                  </a:lnTo>
                  <a:lnTo>
                    <a:pt x="136" y="839"/>
                  </a:lnTo>
                  <a:lnTo>
                    <a:pt x="121" y="864"/>
                  </a:lnTo>
                  <a:lnTo>
                    <a:pt x="106" y="890"/>
                  </a:lnTo>
                  <a:lnTo>
                    <a:pt x="93" y="914"/>
                  </a:lnTo>
                  <a:lnTo>
                    <a:pt x="80" y="936"/>
                  </a:lnTo>
                  <a:lnTo>
                    <a:pt x="68" y="957"/>
                  </a:lnTo>
                  <a:lnTo>
                    <a:pt x="57" y="976"/>
                  </a:lnTo>
                  <a:lnTo>
                    <a:pt x="47" y="993"/>
                  </a:lnTo>
                  <a:lnTo>
                    <a:pt x="38" y="1009"/>
                  </a:lnTo>
                  <a:lnTo>
                    <a:pt x="30" y="1023"/>
                  </a:lnTo>
                  <a:lnTo>
                    <a:pt x="23" y="1035"/>
                  </a:lnTo>
                  <a:lnTo>
                    <a:pt x="17" y="1046"/>
                  </a:lnTo>
                  <a:lnTo>
                    <a:pt x="12" y="1055"/>
                  </a:lnTo>
                  <a:lnTo>
                    <a:pt x="8" y="1063"/>
                  </a:lnTo>
                  <a:lnTo>
                    <a:pt x="4" y="1069"/>
                  </a:lnTo>
                  <a:lnTo>
                    <a:pt x="2" y="1073"/>
                  </a:lnTo>
                  <a:lnTo>
                    <a:pt x="1" y="1075"/>
                  </a:lnTo>
                  <a:lnTo>
                    <a:pt x="0" y="1076"/>
                  </a:lnTo>
                  <a:lnTo>
                    <a:pt x="1" y="1077"/>
                  </a:lnTo>
                  <a:lnTo>
                    <a:pt x="2" y="1079"/>
                  </a:lnTo>
                  <a:lnTo>
                    <a:pt x="4" y="1083"/>
                  </a:lnTo>
                  <a:lnTo>
                    <a:pt x="8" y="1089"/>
                  </a:lnTo>
                  <a:lnTo>
                    <a:pt x="12" y="1097"/>
                  </a:lnTo>
                  <a:lnTo>
                    <a:pt x="17" y="1106"/>
                  </a:lnTo>
                  <a:lnTo>
                    <a:pt x="23" y="1116"/>
                  </a:lnTo>
                  <a:lnTo>
                    <a:pt x="30" y="1129"/>
                  </a:lnTo>
                  <a:lnTo>
                    <a:pt x="38" y="1143"/>
                  </a:lnTo>
                  <a:lnTo>
                    <a:pt x="47" y="1159"/>
                  </a:lnTo>
                  <a:lnTo>
                    <a:pt x="57" y="1176"/>
                  </a:lnTo>
                  <a:lnTo>
                    <a:pt x="68" y="1195"/>
                  </a:lnTo>
                  <a:lnTo>
                    <a:pt x="80" y="1216"/>
                  </a:lnTo>
                  <a:lnTo>
                    <a:pt x="93" y="1238"/>
                  </a:lnTo>
                  <a:lnTo>
                    <a:pt x="106" y="1262"/>
                  </a:lnTo>
                  <a:lnTo>
                    <a:pt x="121" y="1287"/>
                  </a:lnTo>
                  <a:lnTo>
                    <a:pt x="136" y="1313"/>
                  </a:lnTo>
                  <a:lnTo>
                    <a:pt x="149" y="1337"/>
                  </a:lnTo>
                  <a:lnTo>
                    <a:pt x="162" y="1359"/>
                  </a:lnTo>
                  <a:lnTo>
                    <a:pt x="174" y="1380"/>
                  </a:lnTo>
                  <a:lnTo>
                    <a:pt x="185" y="1399"/>
                  </a:lnTo>
                  <a:lnTo>
                    <a:pt x="195" y="1416"/>
                  </a:lnTo>
                  <a:lnTo>
                    <a:pt x="204" y="1432"/>
                  </a:lnTo>
                  <a:lnTo>
                    <a:pt x="212" y="1446"/>
                  </a:lnTo>
                  <a:lnTo>
                    <a:pt x="219" y="1458"/>
                  </a:lnTo>
                  <a:lnTo>
                    <a:pt x="225" y="1469"/>
                  </a:lnTo>
                  <a:lnTo>
                    <a:pt x="230" y="1478"/>
                  </a:lnTo>
                  <a:lnTo>
                    <a:pt x="234" y="1486"/>
                  </a:lnTo>
                  <a:lnTo>
                    <a:pt x="238" y="1492"/>
                  </a:lnTo>
                  <a:lnTo>
                    <a:pt x="240" y="1496"/>
                  </a:lnTo>
                  <a:lnTo>
                    <a:pt x="241" y="1498"/>
                  </a:lnTo>
                  <a:lnTo>
                    <a:pt x="242" y="1499"/>
                  </a:lnTo>
                  <a:lnTo>
                    <a:pt x="242" y="1498"/>
                  </a:lnTo>
                  <a:lnTo>
                    <a:pt x="242" y="1497"/>
                  </a:lnTo>
                  <a:lnTo>
                    <a:pt x="242" y="1495"/>
                  </a:lnTo>
                  <a:lnTo>
                    <a:pt x="242" y="1492"/>
                  </a:lnTo>
                  <a:lnTo>
                    <a:pt x="242" y="1490"/>
                  </a:lnTo>
                  <a:lnTo>
                    <a:pt x="242" y="1486"/>
                  </a:lnTo>
                  <a:lnTo>
                    <a:pt x="242" y="1482"/>
                  </a:lnTo>
                  <a:lnTo>
                    <a:pt x="242" y="1478"/>
                  </a:lnTo>
                  <a:lnTo>
                    <a:pt x="242" y="1473"/>
                  </a:lnTo>
                  <a:lnTo>
                    <a:pt x="242" y="1467"/>
                  </a:lnTo>
                  <a:lnTo>
                    <a:pt x="242" y="1462"/>
                  </a:lnTo>
                  <a:lnTo>
                    <a:pt x="242" y="1455"/>
                  </a:lnTo>
                  <a:lnTo>
                    <a:pt x="242" y="1448"/>
                  </a:lnTo>
                  <a:lnTo>
                    <a:pt x="242" y="1440"/>
                  </a:lnTo>
                  <a:lnTo>
                    <a:pt x="242" y="1432"/>
                  </a:lnTo>
                  <a:lnTo>
                    <a:pt x="242" y="1424"/>
                  </a:lnTo>
                  <a:lnTo>
                    <a:pt x="242" y="1417"/>
                  </a:lnTo>
                  <a:lnTo>
                    <a:pt x="242" y="1410"/>
                  </a:lnTo>
                  <a:lnTo>
                    <a:pt x="242" y="1403"/>
                  </a:lnTo>
                  <a:lnTo>
                    <a:pt x="242" y="1397"/>
                  </a:lnTo>
                  <a:lnTo>
                    <a:pt x="242" y="1392"/>
                  </a:lnTo>
                  <a:lnTo>
                    <a:pt x="242" y="1387"/>
                  </a:lnTo>
                  <a:lnTo>
                    <a:pt x="242" y="1382"/>
                  </a:lnTo>
                  <a:lnTo>
                    <a:pt x="242" y="1379"/>
                  </a:lnTo>
                  <a:lnTo>
                    <a:pt x="242" y="1375"/>
                  </a:lnTo>
                  <a:lnTo>
                    <a:pt x="242" y="1372"/>
                  </a:lnTo>
                  <a:lnTo>
                    <a:pt x="242" y="1370"/>
                  </a:lnTo>
                  <a:lnTo>
                    <a:pt x="242" y="1368"/>
                  </a:lnTo>
                  <a:lnTo>
                    <a:pt x="242" y="1367"/>
                  </a:lnTo>
                  <a:lnTo>
                    <a:pt x="242" y="1366"/>
                  </a:lnTo>
                  <a:lnTo>
                    <a:pt x="243" y="1366"/>
                  </a:lnTo>
                  <a:lnTo>
                    <a:pt x="245" y="1366"/>
                  </a:lnTo>
                  <a:lnTo>
                    <a:pt x="248" y="1366"/>
                  </a:lnTo>
                  <a:lnTo>
                    <a:pt x="251" y="1365"/>
                  </a:lnTo>
                  <a:lnTo>
                    <a:pt x="255" y="1365"/>
                  </a:lnTo>
                  <a:lnTo>
                    <a:pt x="260" y="1365"/>
                  </a:lnTo>
                  <a:lnTo>
                    <a:pt x="265" y="1365"/>
                  </a:lnTo>
                  <a:lnTo>
                    <a:pt x="271" y="1365"/>
                  </a:lnTo>
                  <a:lnTo>
                    <a:pt x="278" y="1364"/>
                  </a:lnTo>
                  <a:lnTo>
                    <a:pt x="286" y="1364"/>
                  </a:lnTo>
                  <a:lnTo>
                    <a:pt x="295" y="1364"/>
                  </a:lnTo>
                  <a:lnTo>
                    <a:pt x="304" y="1363"/>
                  </a:lnTo>
                  <a:lnTo>
                    <a:pt x="314" y="1363"/>
                  </a:lnTo>
                  <a:lnTo>
                    <a:pt x="324" y="1362"/>
                  </a:lnTo>
                  <a:lnTo>
                    <a:pt x="335" y="1362"/>
                  </a:lnTo>
                  <a:lnTo>
                    <a:pt x="347" y="1361"/>
                  </a:lnTo>
                  <a:lnTo>
                    <a:pt x="360" y="1360"/>
                  </a:lnTo>
                  <a:lnTo>
                    <a:pt x="373" y="1358"/>
                  </a:lnTo>
                  <a:lnTo>
                    <a:pt x="387" y="1356"/>
                  </a:lnTo>
                  <a:lnTo>
                    <a:pt x="402" y="1354"/>
                  </a:lnTo>
                  <a:lnTo>
                    <a:pt x="417" y="1351"/>
                  </a:lnTo>
                  <a:lnTo>
                    <a:pt x="433" y="1347"/>
                  </a:lnTo>
                  <a:lnTo>
                    <a:pt x="450" y="1343"/>
                  </a:lnTo>
                  <a:lnTo>
                    <a:pt x="467" y="1339"/>
                  </a:lnTo>
                  <a:lnTo>
                    <a:pt x="485" y="1334"/>
                  </a:lnTo>
                  <a:lnTo>
                    <a:pt x="503" y="1329"/>
                  </a:lnTo>
                  <a:lnTo>
                    <a:pt x="522" y="1323"/>
                  </a:lnTo>
                  <a:lnTo>
                    <a:pt x="542" y="1317"/>
                  </a:lnTo>
                  <a:lnTo>
                    <a:pt x="563" y="1310"/>
                  </a:lnTo>
                  <a:lnTo>
                    <a:pt x="584" y="1303"/>
                  </a:lnTo>
                  <a:lnTo>
                    <a:pt x="605" y="1295"/>
                  </a:lnTo>
                  <a:lnTo>
                    <a:pt x="627" y="1287"/>
                  </a:lnTo>
                  <a:lnTo>
                    <a:pt x="649" y="1278"/>
                  </a:lnTo>
                  <a:lnTo>
                    <a:pt x="671" y="1269"/>
                  </a:lnTo>
                  <a:lnTo>
                    <a:pt x="692" y="1258"/>
                  </a:lnTo>
                  <a:lnTo>
                    <a:pt x="714" y="1247"/>
                  </a:lnTo>
                  <a:lnTo>
                    <a:pt x="735" y="1236"/>
                  </a:lnTo>
                  <a:lnTo>
                    <a:pt x="756" y="1223"/>
                  </a:lnTo>
                  <a:lnTo>
                    <a:pt x="777" y="1210"/>
                  </a:lnTo>
                  <a:lnTo>
                    <a:pt x="798" y="1197"/>
                  </a:lnTo>
                  <a:lnTo>
                    <a:pt x="818" y="1182"/>
                  </a:lnTo>
                  <a:lnTo>
                    <a:pt x="839" y="1167"/>
                  </a:lnTo>
                  <a:lnTo>
                    <a:pt x="859" y="1151"/>
                  </a:lnTo>
                  <a:lnTo>
                    <a:pt x="879" y="1135"/>
                  </a:lnTo>
                  <a:lnTo>
                    <a:pt x="899" y="1117"/>
                  </a:lnTo>
                  <a:lnTo>
                    <a:pt x="919" y="1099"/>
                  </a:lnTo>
                  <a:lnTo>
                    <a:pt x="939" y="1081"/>
                  </a:lnTo>
                  <a:lnTo>
                    <a:pt x="958" y="1062"/>
                  </a:lnTo>
                  <a:lnTo>
                    <a:pt x="977" y="1042"/>
                  </a:lnTo>
                  <a:lnTo>
                    <a:pt x="995" y="1022"/>
                  </a:lnTo>
                  <a:lnTo>
                    <a:pt x="1012" y="1002"/>
                  </a:lnTo>
                  <a:lnTo>
                    <a:pt x="1029" y="981"/>
                  </a:lnTo>
                  <a:lnTo>
                    <a:pt x="1045" y="960"/>
                  </a:lnTo>
                  <a:lnTo>
                    <a:pt x="1060" y="939"/>
                  </a:lnTo>
                  <a:lnTo>
                    <a:pt x="1075" y="917"/>
                  </a:lnTo>
                  <a:lnTo>
                    <a:pt x="1089" y="895"/>
                  </a:lnTo>
                  <a:lnTo>
                    <a:pt x="1103" y="872"/>
                  </a:lnTo>
                  <a:lnTo>
                    <a:pt x="1116" y="849"/>
                  </a:lnTo>
                  <a:lnTo>
                    <a:pt x="1128" y="826"/>
                  </a:lnTo>
                  <a:lnTo>
                    <a:pt x="1139" y="802"/>
                  </a:lnTo>
                  <a:lnTo>
                    <a:pt x="1150" y="778"/>
                  </a:lnTo>
                  <a:lnTo>
                    <a:pt x="1160" y="753"/>
                  </a:lnTo>
                  <a:lnTo>
                    <a:pt x="1170" y="728"/>
                  </a:lnTo>
                  <a:lnTo>
                    <a:pt x="1179" y="703"/>
                  </a:lnTo>
                  <a:lnTo>
                    <a:pt x="1187" y="679"/>
                  </a:lnTo>
                  <a:lnTo>
                    <a:pt x="1195" y="654"/>
                  </a:lnTo>
                  <a:lnTo>
                    <a:pt x="1202" y="630"/>
                  </a:lnTo>
                  <a:lnTo>
                    <a:pt x="1209" y="607"/>
                  </a:lnTo>
                  <a:lnTo>
                    <a:pt x="1215" y="583"/>
                  </a:lnTo>
                  <a:lnTo>
                    <a:pt x="1220" y="560"/>
                  </a:lnTo>
                  <a:lnTo>
                    <a:pt x="1224" y="537"/>
                  </a:lnTo>
                  <a:lnTo>
                    <a:pt x="1229" y="514"/>
                  </a:lnTo>
                  <a:lnTo>
                    <a:pt x="1232" y="492"/>
                  </a:lnTo>
                  <a:lnTo>
                    <a:pt x="1235" y="470"/>
                  </a:lnTo>
                  <a:lnTo>
                    <a:pt x="1237" y="448"/>
                  </a:lnTo>
                  <a:lnTo>
                    <a:pt x="1239" y="427"/>
                  </a:lnTo>
                  <a:lnTo>
                    <a:pt x="1240" y="406"/>
                  </a:lnTo>
                  <a:lnTo>
                    <a:pt x="1240" y="385"/>
                  </a:lnTo>
                  <a:lnTo>
                    <a:pt x="1240" y="364"/>
                  </a:lnTo>
                  <a:lnTo>
                    <a:pt x="1239" y="344"/>
                  </a:lnTo>
                  <a:lnTo>
                    <a:pt x="1239" y="324"/>
                  </a:lnTo>
                  <a:lnTo>
                    <a:pt x="1238" y="305"/>
                  </a:lnTo>
                  <a:lnTo>
                    <a:pt x="1236" y="286"/>
                  </a:lnTo>
                  <a:lnTo>
                    <a:pt x="1235" y="268"/>
                  </a:lnTo>
                  <a:lnTo>
                    <a:pt x="1233" y="250"/>
                  </a:lnTo>
                  <a:lnTo>
                    <a:pt x="1231" y="233"/>
                  </a:lnTo>
                  <a:lnTo>
                    <a:pt x="1229" y="216"/>
                  </a:lnTo>
                  <a:lnTo>
                    <a:pt x="1227" y="200"/>
                  </a:lnTo>
                  <a:lnTo>
                    <a:pt x="1224" y="184"/>
                  </a:lnTo>
                  <a:lnTo>
                    <a:pt x="1222" y="169"/>
                  </a:lnTo>
                  <a:lnTo>
                    <a:pt x="1219" y="154"/>
                  </a:lnTo>
                  <a:lnTo>
                    <a:pt x="1215" y="140"/>
                  </a:lnTo>
                  <a:lnTo>
                    <a:pt x="1212" y="126"/>
                  </a:lnTo>
                  <a:lnTo>
                    <a:pt x="1208" y="113"/>
                  </a:lnTo>
                  <a:lnTo>
                    <a:pt x="1204" y="100"/>
                  </a:lnTo>
                  <a:lnTo>
                    <a:pt x="1200" y="88"/>
                  </a:lnTo>
                  <a:lnTo>
                    <a:pt x="1197" y="77"/>
                  </a:lnTo>
                  <a:lnTo>
                    <a:pt x="1194" y="66"/>
                  </a:lnTo>
                  <a:lnTo>
                    <a:pt x="1190" y="57"/>
                  </a:lnTo>
                  <a:lnTo>
                    <a:pt x="1188" y="48"/>
                  </a:lnTo>
                  <a:lnTo>
                    <a:pt x="1185" y="39"/>
                  </a:lnTo>
                  <a:lnTo>
                    <a:pt x="1183" y="32"/>
                  </a:lnTo>
                  <a:lnTo>
                    <a:pt x="1180" y="25"/>
                  </a:lnTo>
                  <a:lnTo>
                    <a:pt x="1179" y="19"/>
                  </a:lnTo>
                  <a:lnTo>
                    <a:pt x="1177" y="14"/>
                  </a:lnTo>
                  <a:lnTo>
                    <a:pt x="1176" y="10"/>
                  </a:lnTo>
                  <a:lnTo>
                    <a:pt x="1174" y="7"/>
                  </a:lnTo>
                  <a:lnTo>
                    <a:pt x="1174" y="4"/>
                  </a:lnTo>
                  <a:lnTo>
                    <a:pt x="1173" y="2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2" y="1"/>
                  </a:lnTo>
                  <a:lnTo>
                    <a:pt x="1171" y="2"/>
                  </a:lnTo>
                  <a:lnTo>
                    <a:pt x="1170" y="5"/>
                  </a:lnTo>
                  <a:lnTo>
                    <a:pt x="1167" y="9"/>
                  </a:lnTo>
                  <a:lnTo>
                    <a:pt x="1165" y="14"/>
                  </a:lnTo>
                  <a:lnTo>
                    <a:pt x="1161" y="20"/>
                  </a:lnTo>
                  <a:lnTo>
                    <a:pt x="1157" y="27"/>
                  </a:lnTo>
                  <a:lnTo>
                    <a:pt x="1152" y="35"/>
                  </a:lnTo>
                  <a:lnTo>
                    <a:pt x="1147" y="45"/>
                  </a:lnTo>
                  <a:lnTo>
                    <a:pt x="1141" y="55"/>
                  </a:lnTo>
                  <a:lnTo>
                    <a:pt x="1134" y="67"/>
                  </a:lnTo>
                  <a:lnTo>
                    <a:pt x="1126" y="80"/>
                  </a:lnTo>
                  <a:lnTo>
                    <a:pt x="1118" y="93"/>
                  </a:lnTo>
                  <a:lnTo>
                    <a:pt x="1110" y="108"/>
                  </a:lnTo>
                  <a:lnTo>
                    <a:pt x="1101" y="124"/>
                  </a:lnTo>
                  <a:lnTo>
                    <a:pt x="1091" y="141"/>
                  </a:lnTo>
                  <a:lnTo>
                    <a:pt x="1081" y="158"/>
                  </a:lnTo>
                  <a:lnTo>
                    <a:pt x="1071" y="174"/>
                  </a:lnTo>
                  <a:lnTo>
                    <a:pt x="1063" y="189"/>
                  </a:lnTo>
                  <a:lnTo>
                    <a:pt x="1055" y="203"/>
                  </a:lnTo>
                  <a:lnTo>
                    <a:pt x="1047" y="216"/>
                  </a:lnTo>
                  <a:lnTo>
                    <a:pt x="1041" y="227"/>
                  </a:lnTo>
                  <a:lnTo>
                    <a:pt x="1035" y="238"/>
                  </a:lnTo>
                  <a:lnTo>
                    <a:pt x="1029" y="247"/>
                  </a:lnTo>
                  <a:lnTo>
                    <a:pt x="1024" y="255"/>
                  </a:lnTo>
                  <a:lnTo>
                    <a:pt x="1020" y="262"/>
                  </a:lnTo>
                  <a:lnTo>
                    <a:pt x="1017" y="268"/>
                  </a:lnTo>
                  <a:lnTo>
                    <a:pt x="1014" y="273"/>
                  </a:lnTo>
                  <a:lnTo>
                    <a:pt x="1012" y="277"/>
                  </a:lnTo>
                  <a:lnTo>
                    <a:pt x="1010" y="280"/>
                  </a:lnTo>
                  <a:lnTo>
                    <a:pt x="1009" y="282"/>
                  </a:lnTo>
                  <a:lnTo>
                    <a:pt x="1008" y="282"/>
                  </a:lnTo>
                  <a:lnTo>
                    <a:pt x="1006" y="282"/>
                  </a:lnTo>
                  <a:lnTo>
                    <a:pt x="1003" y="282"/>
                  </a:lnTo>
                  <a:lnTo>
                    <a:pt x="998" y="282"/>
                  </a:lnTo>
                  <a:lnTo>
                    <a:pt x="992" y="282"/>
                  </a:lnTo>
                  <a:lnTo>
                    <a:pt x="985" y="282"/>
                  </a:lnTo>
                  <a:lnTo>
                    <a:pt x="977" y="282"/>
                  </a:lnTo>
                  <a:lnTo>
                    <a:pt x="967" y="282"/>
                  </a:lnTo>
                  <a:lnTo>
                    <a:pt x="956" y="282"/>
                  </a:lnTo>
                  <a:lnTo>
                    <a:pt x="943" y="282"/>
                  </a:lnTo>
                  <a:lnTo>
                    <a:pt x="929" y="282"/>
                  </a:lnTo>
                  <a:lnTo>
                    <a:pt x="914" y="282"/>
                  </a:lnTo>
                  <a:lnTo>
                    <a:pt x="898" y="282"/>
                  </a:lnTo>
                  <a:lnTo>
                    <a:pt x="880" y="282"/>
                  </a:lnTo>
                  <a:lnTo>
                    <a:pt x="861" y="282"/>
                  </a:lnTo>
                  <a:lnTo>
                    <a:pt x="841" y="282"/>
                  </a:lnTo>
                  <a:lnTo>
                    <a:pt x="821" y="282"/>
                  </a:lnTo>
                  <a:lnTo>
                    <a:pt x="802" y="282"/>
                  </a:lnTo>
                  <a:lnTo>
                    <a:pt x="784" y="282"/>
                  </a:lnTo>
                  <a:lnTo>
                    <a:pt x="768" y="282"/>
                  </a:lnTo>
                  <a:lnTo>
                    <a:pt x="753" y="282"/>
                  </a:lnTo>
                  <a:lnTo>
                    <a:pt x="739" y="282"/>
                  </a:lnTo>
                  <a:lnTo>
                    <a:pt x="726" y="282"/>
                  </a:lnTo>
                  <a:lnTo>
                    <a:pt x="715" y="282"/>
                  </a:lnTo>
                  <a:lnTo>
                    <a:pt x="705" y="282"/>
                  </a:lnTo>
                  <a:lnTo>
                    <a:pt x="697" y="282"/>
                  </a:lnTo>
                  <a:lnTo>
                    <a:pt x="690" y="282"/>
                  </a:lnTo>
                  <a:lnTo>
                    <a:pt x="684" y="282"/>
                  </a:lnTo>
                  <a:lnTo>
                    <a:pt x="679" y="282"/>
                  </a:lnTo>
                  <a:lnTo>
                    <a:pt x="676" y="282"/>
                  </a:lnTo>
                  <a:lnTo>
                    <a:pt x="674" y="282"/>
                  </a:lnTo>
                  <a:lnTo>
                    <a:pt x="673" y="282"/>
                  </a:lnTo>
                  <a:lnTo>
                    <a:pt x="673" y="283"/>
                  </a:lnTo>
                  <a:lnTo>
                    <a:pt x="674" y="284"/>
                  </a:lnTo>
                  <a:lnTo>
                    <a:pt x="674" y="286"/>
                  </a:lnTo>
                  <a:lnTo>
                    <a:pt x="674" y="288"/>
                  </a:lnTo>
                  <a:lnTo>
                    <a:pt x="674" y="291"/>
                  </a:lnTo>
                  <a:lnTo>
                    <a:pt x="674" y="294"/>
                  </a:lnTo>
                  <a:lnTo>
                    <a:pt x="675" y="298"/>
                  </a:lnTo>
                  <a:lnTo>
                    <a:pt x="675" y="302"/>
                  </a:lnTo>
                  <a:lnTo>
                    <a:pt x="676" y="307"/>
                  </a:lnTo>
                  <a:lnTo>
                    <a:pt x="676" y="312"/>
                  </a:lnTo>
                  <a:lnTo>
                    <a:pt x="676" y="318"/>
                  </a:lnTo>
                  <a:lnTo>
                    <a:pt x="677" y="324"/>
                  </a:lnTo>
                  <a:lnTo>
                    <a:pt x="678" y="330"/>
                  </a:lnTo>
                  <a:lnTo>
                    <a:pt x="678" y="338"/>
                  </a:lnTo>
                  <a:lnTo>
                    <a:pt x="679" y="345"/>
                  </a:lnTo>
                  <a:lnTo>
                    <a:pt x="679" y="353"/>
                  </a:lnTo>
                  <a:lnTo>
                    <a:pt x="680" y="361"/>
                  </a:lnTo>
                  <a:lnTo>
                    <a:pt x="680" y="370"/>
                  </a:lnTo>
                  <a:lnTo>
                    <a:pt x="680" y="379"/>
                  </a:lnTo>
                  <a:lnTo>
                    <a:pt x="679" y="388"/>
                  </a:lnTo>
                  <a:lnTo>
                    <a:pt x="678" y="397"/>
                  </a:lnTo>
                  <a:lnTo>
                    <a:pt x="677" y="406"/>
                  </a:lnTo>
                  <a:lnTo>
                    <a:pt x="676" y="416"/>
                  </a:lnTo>
                  <a:lnTo>
                    <a:pt x="674" y="426"/>
                  </a:lnTo>
                  <a:lnTo>
                    <a:pt x="672" y="436"/>
                  </a:lnTo>
                  <a:lnTo>
                    <a:pt x="670" y="446"/>
                  </a:lnTo>
                  <a:lnTo>
                    <a:pt x="668" y="457"/>
                  </a:lnTo>
                  <a:lnTo>
                    <a:pt x="665" y="468"/>
                  </a:lnTo>
                  <a:lnTo>
                    <a:pt x="662" y="479"/>
                  </a:lnTo>
                  <a:lnTo>
                    <a:pt x="659" y="491"/>
                  </a:lnTo>
                  <a:lnTo>
                    <a:pt x="655" y="502"/>
                  </a:lnTo>
                  <a:lnTo>
                    <a:pt x="651" y="514"/>
                  </a:lnTo>
                  <a:lnTo>
                    <a:pt x="647" y="525"/>
                  </a:lnTo>
                  <a:lnTo>
                    <a:pt x="643" y="536"/>
                  </a:lnTo>
                  <a:lnTo>
                    <a:pt x="639" y="547"/>
                  </a:lnTo>
                  <a:lnTo>
                    <a:pt x="634" y="558"/>
                  </a:lnTo>
                  <a:lnTo>
                    <a:pt x="629" y="569"/>
                  </a:lnTo>
                  <a:lnTo>
                    <a:pt x="623" y="579"/>
                  </a:lnTo>
                  <a:lnTo>
                    <a:pt x="618" y="589"/>
                  </a:lnTo>
                  <a:lnTo>
                    <a:pt x="612" y="599"/>
                  </a:lnTo>
                  <a:lnTo>
                    <a:pt x="606" y="608"/>
                  </a:lnTo>
                  <a:lnTo>
                    <a:pt x="600" y="618"/>
                  </a:lnTo>
                  <a:lnTo>
                    <a:pt x="593" y="627"/>
                  </a:lnTo>
                  <a:lnTo>
                    <a:pt x="586" y="636"/>
                  </a:lnTo>
                  <a:lnTo>
                    <a:pt x="579" y="644"/>
                  </a:lnTo>
                  <a:lnTo>
                    <a:pt x="572" y="653"/>
                  </a:lnTo>
                  <a:lnTo>
                    <a:pt x="565" y="661"/>
                  </a:lnTo>
                  <a:lnTo>
                    <a:pt x="557" y="669"/>
                  </a:lnTo>
                  <a:lnTo>
                    <a:pt x="549" y="677"/>
                  </a:lnTo>
                  <a:lnTo>
                    <a:pt x="541" y="684"/>
                  </a:lnTo>
                  <a:lnTo>
                    <a:pt x="533" y="691"/>
                  </a:lnTo>
                  <a:lnTo>
                    <a:pt x="525" y="698"/>
                  </a:lnTo>
                  <a:lnTo>
                    <a:pt x="516" y="705"/>
                  </a:lnTo>
                  <a:lnTo>
                    <a:pt x="508" y="712"/>
                  </a:lnTo>
                  <a:lnTo>
                    <a:pt x="499" y="718"/>
                  </a:lnTo>
                  <a:lnTo>
                    <a:pt x="491" y="724"/>
                  </a:lnTo>
                  <a:lnTo>
                    <a:pt x="482" y="730"/>
                  </a:lnTo>
                  <a:lnTo>
                    <a:pt x="473" y="735"/>
                  </a:lnTo>
                  <a:lnTo>
                    <a:pt x="464" y="741"/>
                  </a:lnTo>
                  <a:lnTo>
                    <a:pt x="455" y="746"/>
                  </a:lnTo>
                  <a:lnTo>
                    <a:pt x="446" y="751"/>
                  </a:lnTo>
                  <a:lnTo>
                    <a:pt x="437" y="755"/>
                  </a:lnTo>
                  <a:lnTo>
                    <a:pt x="427" y="760"/>
                  </a:lnTo>
                  <a:lnTo>
                    <a:pt x="418" y="764"/>
                  </a:lnTo>
                  <a:lnTo>
                    <a:pt x="408" y="768"/>
                  </a:lnTo>
                  <a:lnTo>
                    <a:pt x="399" y="772"/>
                  </a:lnTo>
                  <a:lnTo>
                    <a:pt x="390" y="775"/>
                  </a:lnTo>
                  <a:lnTo>
                    <a:pt x="382" y="778"/>
                  </a:lnTo>
                  <a:lnTo>
                    <a:pt x="373" y="781"/>
                  </a:lnTo>
                  <a:lnTo>
                    <a:pt x="365" y="784"/>
                  </a:lnTo>
                  <a:lnTo>
                    <a:pt x="356" y="786"/>
                  </a:lnTo>
                  <a:lnTo>
                    <a:pt x="348" y="789"/>
                  </a:lnTo>
                  <a:lnTo>
                    <a:pt x="340" y="791"/>
                  </a:lnTo>
                  <a:lnTo>
                    <a:pt x="333" y="792"/>
                  </a:lnTo>
                  <a:lnTo>
                    <a:pt x="325" y="794"/>
                  </a:lnTo>
                  <a:lnTo>
                    <a:pt x="318" y="795"/>
                  </a:lnTo>
                  <a:lnTo>
                    <a:pt x="310" y="796"/>
                  </a:lnTo>
                  <a:lnTo>
                    <a:pt x="303" y="797"/>
                  </a:lnTo>
                  <a:lnTo>
                    <a:pt x="296" y="798"/>
                  </a:lnTo>
                  <a:lnTo>
                    <a:pt x="290" y="798"/>
                  </a:lnTo>
                  <a:lnTo>
                    <a:pt x="284" y="799"/>
                  </a:lnTo>
                  <a:lnTo>
                    <a:pt x="278" y="799"/>
                  </a:lnTo>
                  <a:lnTo>
                    <a:pt x="273" y="800"/>
                  </a:lnTo>
                  <a:lnTo>
                    <a:pt x="268" y="800"/>
                  </a:lnTo>
                  <a:lnTo>
                    <a:pt x="263" y="800"/>
                  </a:lnTo>
                  <a:lnTo>
                    <a:pt x="259" y="801"/>
                  </a:lnTo>
                  <a:lnTo>
                    <a:pt x="256" y="801"/>
                  </a:lnTo>
                  <a:lnTo>
                    <a:pt x="252" y="801"/>
                  </a:lnTo>
                  <a:lnTo>
                    <a:pt x="250" y="801"/>
                  </a:lnTo>
                  <a:lnTo>
                    <a:pt x="247" y="801"/>
                  </a:lnTo>
                  <a:lnTo>
                    <a:pt x="245" y="802"/>
                  </a:lnTo>
                  <a:lnTo>
                    <a:pt x="244" y="802"/>
                  </a:lnTo>
                  <a:lnTo>
                    <a:pt x="243" y="802"/>
                  </a:lnTo>
                  <a:lnTo>
                    <a:pt x="242" y="802"/>
                  </a:lnTo>
                  <a:lnTo>
                    <a:pt x="242" y="801"/>
                  </a:lnTo>
                  <a:lnTo>
                    <a:pt x="242" y="799"/>
                  </a:lnTo>
                  <a:lnTo>
                    <a:pt x="242" y="797"/>
                  </a:lnTo>
                  <a:lnTo>
                    <a:pt x="242" y="795"/>
                  </a:lnTo>
                  <a:lnTo>
                    <a:pt x="242" y="791"/>
                  </a:lnTo>
                  <a:lnTo>
                    <a:pt x="242" y="788"/>
                  </a:lnTo>
                  <a:lnTo>
                    <a:pt x="242" y="783"/>
                  </a:lnTo>
                  <a:lnTo>
                    <a:pt x="242" y="778"/>
                  </a:lnTo>
                  <a:lnTo>
                    <a:pt x="242" y="773"/>
                  </a:lnTo>
                  <a:lnTo>
                    <a:pt x="242" y="767"/>
                  </a:lnTo>
                  <a:lnTo>
                    <a:pt x="242" y="760"/>
                  </a:lnTo>
                  <a:lnTo>
                    <a:pt x="242" y="753"/>
                  </a:lnTo>
                  <a:lnTo>
                    <a:pt x="242" y="745"/>
                  </a:lnTo>
                  <a:lnTo>
                    <a:pt x="242" y="736"/>
                  </a:lnTo>
                  <a:lnTo>
                    <a:pt x="242" y="727"/>
                  </a:lnTo>
                  <a:lnTo>
                    <a:pt x="242" y="718"/>
                  </a:lnTo>
                  <a:lnTo>
                    <a:pt x="242" y="710"/>
                  </a:lnTo>
                  <a:lnTo>
                    <a:pt x="242" y="702"/>
                  </a:lnTo>
                  <a:lnTo>
                    <a:pt x="242" y="695"/>
                  </a:lnTo>
                  <a:lnTo>
                    <a:pt x="242" y="688"/>
                  </a:lnTo>
                  <a:lnTo>
                    <a:pt x="242" y="682"/>
                  </a:lnTo>
                  <a:lnTo>
                    <a:pt x="242" y="677"/>
                  </a:lnTo>
                  <a:lnTo>
                    <a:pt x="242" y="672"/>
                  </a:lnTo>
                  <a:lnTo>
                    <a:pt x="242" y="667"/>
                  </a:lnTo>
                  <a:lnTo>
                    <a:pt x="242" y="663"/>
                  </a:lnTo>
                  <a:lnTo>
                    <a:pt x="242" y="660"/>
                  </a:lnTo>
                  <a:lnTo>
                    <a:pt x="242" y="658"/>
                  </a:lnTo>
                  <a:lnTo>
                    <a:pt x="242" y="656"/>
                  </a:lnTo>
                  <a:lnTo>
                    <a:pt x="242" y="654"/>
                  </a:lnTo>
                  <a:lnTo>
                    <a:pt x="242" y="653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509221" name="Freeform 8"/>
            <p:cNvSpPr/>
            <p:nvPr/>
          </p:nvSpPr>
          <p:spPr>
            <a:xfrm>
              <a:off x="957263" y="2666143"/>
              <a:ext cx="1421321" cy="2631281"/>
            </a:xfrm>
            <a:custGeom>
              <a:avLst/>
              <a:gdLst/>
              <a:ahLst/>
              <a:cxnLst/>
              <a:rect l="l" t="t" r="r" b="b"/>
              <a:pathLst>
                <a:path w="839" h="1554">
                  <a:moveTo>
                    <a:pt x="627" y="210"/>
                  </a:moveTo>
                  <a:lnTo>
                    <a:pt x="613" y="184"/>
                  </a:lnTo>
                  <a:lnTo>
                    <a:pt x="599" y="161"/>
                  </a:lnTo>
                  <a:lnTo>
                    <a:pt x="586" y="138"/>
                  </a:lnTo>
                  <a:lnTo>
                    <a:pt x="575" y="118"/>
                  </a:lnTo>
                  <a:lnTo>
                    <a:pt x="564" y="99"/>
                  </a:lnTo>
                  <a:lnTo>
                    <a:pt x="554" y="82"/>
                  </a:lnTo>
                  <a:lnTo>
                    <a:pt x="545" y="66"/>
                  </a:lnTo>
                  <a:lnTo>
                    <a:pt x="537" y="52"/>
                  </a:lnTo>
                  <a:lnTo>
                    <a:pt x="530" y="40"/>
                  </a:lnTo>
                  <a:lnTo>
                    <a:pt x="524" y="29"/>
                  </a:lnTo>
                  <a:lnTo>
                    <a:pt x="519" y="20"/>
                  </a:lnTo>
                  <a:lnTo>
                    <a:pt x="515" y="13"/>
                  </a:lnTo>
                  <a:lnTo>
                    <a:pt x="512" y="7"/>
                  </a:lnTo>
                  <a:lnTo>
                    <a:pt x="509" y="3"/>
                  </a:lnTo>
                  <a:lnTo>
                    <a:pt x="508" y="0"/>
                  </a:lnTo>
                  <a:lnTo>
                    <a:pt x="507" y="0"/>
                  </a:lnTo>
                  <a:lnTo>
                    <a:pt x="504" y="0"/>
                  </a:lnTo>
                  <a:lnTo>
                    <a:pt x="499" y="0"/>
                  </a:lnTo>
                  <a:lnTo>
                    <a:pt x="492" y="0"/>
                  </a:lnTo>
                  <a:lnTo>
                    <a:pt x="484" y="0"/>
                  </a:lnTo>
                  <a:lnTo>
                    <a:pt x="473" y="0"/>
                  </a:lnTo>
                  <a:lnTo>
                    <a:pt x="461" y="0"/>
                  </a:lnTo>
                  <a:lnTo>
                    <a:pt x="447" y="0"/>
                  </a:lnTo>
                  <a:lnTo>
                    <a:pt x="431" y="0"/>
                  </a:lnTo>
                  <a:lnTo>
                    <a:pt x="413" y="0"/>
                  </a:lnTo>
                  <a:lnTo>
                    <a:pt x="393" y="0"/>
                  </a:lnTo>
                  <a:lnTo>
                    <a:pt x="371" y="0"/>
                  </a:lnTo>
                  <a:lnTo>
                    <a:pt x="347" y="0"/>
                  </a:lnTo>
                  <a:lnTo>
                    <a:pt x="321" y="0"/>
                  </a:lnTo>
                  <a:lnTo>
                    <a:pt x="294" y="0"/>
                  </a:lnTo>
                  <a:lnTo>
                    <a:pt x="264" y="0"/>
                  </a:lnTo>
                  <a:lnTo>
                    <a:pt x="235" y="0"/>
                  </a:lnTo>
                  <a:lnTo>
                    <a:pt x="208" y="0"/>
                  </a:lnTo>
                  <a:lnTo>
                    <a:pt x="182" y="0"/>
                  </a:lnTo>
                  <a:lnTo>
                    <a:pt x="158" y="0"/>
                  </a:lnTo>
                  <a:lnTo>
                    <a:pt x="136" y="0"/>
                  </a:lnTo>
                  <a:lnTo>
                    <a:pt x="116" y="0"/>
                  </a:lnTo>
                  <a:lnTo>
                    <a:pt x="98" y="0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1"/>
                  </a:lnTo>
                  <a:lnTo>
                    <a:pt x="25" y="2"/>
                  </a:lnTo>
                  <a:lnTo>
                    <a:pt x="27" y="3"/>
                  </a:lnTo>
                  <a:lnTo>
                    <a:pt x="29" y="4"/>
                  </a:lnTo>
                  <a:lnTo>
                    <a:pt x="32" y="6"/>
                  </a:lnTo>
                  <a:lnTo>
                    <a:pt x="35" y="8"/>
                  </a:lnTo>
                  <a:lnTo>
                    <a:pt x="39" y="10"/>
                  </a:lnTo>
                  <a:lnTo>
                    <a:pt x="43" y="12"/>
                  </a:lnTo>
                  <a:lnTo>
                    <a:pt x="48" y="15"/>
                  </a:lnTo>
                  <a:lnTo>
                    <a:pt x="53" y="18"/>
                  </a:lnTo>
                  <a:lnTo>
                    <a:pt x="58" y="21"/>
                  </a:lnTo>
                  <a:lnTo>
                    <a:pt x="64" y="25"/>
                  </a:lnTo>
                  <a:lnTo>
                    <a:pt x="71" y="28"/>
                  </a:lnTo>
                  <a:lnTo>
                    <a:pt x="77" y="32"/>
                  </a:lnTo>
                  <a:lnTo>
                    <a:pt x="84" y="36"/>
                  </a:lnTo>
                  <a:lnTo>
                    <a:pt x="90" y="40"/>
                  </a:lnTo>
                  <a:lnTo>
                    <a:pt x="96" y="43"/>
                  </a:lnTo>
                  <a:lnTo>
                    <a:pt x="102" y="47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6" y="55"/>
                  </a:lnTo>
                  <a:lnTo>
                    <a:pt x="119" y="57"/>
                  </a:lnTo>
                  <a:lnTo>
                    <a:pt x="123" y="59"/>
                  </a:lnTo>
                  <a:lnTo>
                    <a:pt x="125" y="60"/>
                  </a:lnTo>
                  <a:lnTo>
                    <a:pt x="128" y="62"/>
                  </a:lnTo>
                  <a:lnTo>
                    <a:pt x="130" y="63"/>
                  </a:lnTo>
                  <a:lnTo>
                    <a:pt x="131" y="64"/>
                  </a:lnTo>
                  <a:lnTo>
                    <a:pt x="132" y="64"/>
                  </a:lnTo>
                  <a:lnTo>
                    <a:pt x="133" y="65"/>
                  </a:lnTo>
                  <a:lnTo>
                    <a:pt x="132" y="67"/>
                  </a:lnTo>
                  <a:lnTo>
                    <a:pt x="131" y="69"/>
                  </a:lnTo>
                  <a:lnTo>
                    <a:pt x="130" y="72"/>
                  </a:lnTo>
                  <a:lnTo>
                    <a:pt x="128" y="77"/>
                  </a:lnTo>
                  <a:lnTo>
                    <a:pt x="125" y="82"/>
                  </a:lnTo>
                  <a:lnTo>
                    <a:pt x="122" y="88"/>
                  </a:lnTo>
                  <a:lnTo>
                    <a:pt x="119" y="95"/>
                  </a:lnTo>
                  <a:lnTo>
                    <a:pt x="115" y="103"/>
                  </a:lnTo>
                  <a:lnTo>
                    <a:pt x="111" y="112"/>
                  </a:lnTo>
                  <a:lnTo>
                    <a:pt x="106" y="121"/>
                  </a:lnTo>
                  <a:lnTo>
                    <a:pt x="101" y="132"/>
                  </a:lnTo>
                  <a:lnTo>
                    <a:pt x="96" y="144"/>
                  </a:lnTo>
                  <a:lnTo>
                    <a:pt x="90" y="156"/>
                  </a:lnTo>
                  <a:lnTo>
                    <a:pt x="84" y="170"/>
                  </a:lnTo>
                  <a:lnTo>
                    <a:pt x="77" y="184"/>
                  </a:lnTo>
                  <a:lnTo>
                    <a:pt x="70" y="200"/>
                  </a:lnTo>
                  <a:lnTo>
                    <a:pt x="63" y="216"/>
                  </a:lnTo>
                  <a:lnTo>
                    <a:pt x="57" y="233"/>
                  </a:lnTo>
                  <a:lnTo>
                    <a:pt x="51" y="250"/>
                  </a:lnTo>
                  <a:lnTo>
                    <a:pt x="45" y="269"/>
                  </a:lnTo>
                  <a:lnTo>
                    <a:pt x="40" y="288"/>
                  </a:lnTo>
                  <a:lnTo>
                    <a:pt x="35" y="308"/>
                  </a:lnTo>
                  <a:lnTo>
                    <a:pt x="30" y="329"/>
                  </a:lnTo>
                  <a:lnTo>
                    <a:pt x="25" y="351"/>
                  </a:lnTo>
                  <a:lnTo>
                    <a:pt x="21" y="373"/>
                  </a:lnTo>
                  <a:lnTo>
                    <a:pt x="17" y="397"/>
                  </a:lnTo>
                  <a:lnTo>
                    <a:pt x="14" y="421"/>
                  </a:lnTo>
                  <a:lnTo>
                    <a:pt x="11" y="446"/>
                  </a:lnTo>
                  <a:lnTo>
                    <a:pt x="8" y="471"/>
                  </a:lnTo>
                  <a:lnTo>
                    <a:pt x="5" y="498"/>
                  </a:lnTo>
                  <a:lnTo>
                    <a:pt x="3" y="525"/>
                  </a:lnTo>
                  <a:lnTo>
                    <a:pt x="1" y="553"/>
                  </a:lnTo>
                  <a:lnTo>
                    <a:pt x="0" y="581"/>
                  </a:lnTo>
                  <a:lnTo>
                    <a:pt x="0" y="609"/>
                  </a:lnTo>
                  <a:lnTo>
                    <a:pt x="2" y="637"/>
                  </a:lnTo>
                  <a:lnTo>
                    <a:pt x="4" y="665"/>
                  </a:lnTo>
                  <a:lnTo>
                    <a:pt x="7" y="694"/>
                  </a:lnTo>
                  <a:lnTo>
                    <a:pt x="11" y="722"/>
                  </a:lnTo>
                  <a:lnTo>
                    <a:pt x="16" y="751"/>
                  </a:lnTo>
                  <a:lnTo>
                    <a:pt x="22" y="780"/>
                  </a:lnTo>
                  <a:lnTo>
                    <a:pt x="29" y="809"/>
                  </a:lnTo>
                  <a:lnTo>
                    <a:pt x="37" y="839"/>
                  </a:lnTo>
                  <a:lnTo>
                    <a:pt x="46" y="868"/>
                  </a:lnTo>
                  <a:lnTo>
                    <a:pt x="56" y="898"/>
                  </a:lnTo>
                  <a:lnTo>
                    <a:pt x="67" y="927"/>
                  </a:lnTo>
                  <a:lnTo>
                    <a:pt x="79" y="957"/>
                  </a:lnTo>
                  <a:lnTo>
                    <a:pt x="92" y="987"/>
                  </a:lnTo>
                  <a:lnTo>
                    <a:pt x="106" y="1017"/>
                  </a:lnTo>
                  <a:lnTo>
                    <a:pt x="120" y="1046"/>
                  </a:lnTo>
                  <a:lnTo>
                    <a:pt x="135" y="1074"/>
                  </a:lnTo>
                  <a:lnTo>
                    <a:pt x="151" y="1101"/>
                  </a:lnTo>
                  <a:lnTo>
                    <a:pt x="168" y="1127"/>
                  </a:lnTo>
                  <a:lnTo>
                    <a:pt x="185" y="1153"/>
                  </a:lnTo>
                  <a:lnTo>
                    <a:pt x="203" y="1177"/>
                  </a:lnTo>
                  <a:lnTo>
                    <a:pt x="221" y="1201"/>
                  </a:lnTo>
                  <a:lnTo>
                    <a:pt x="240" y="1224"/>
                  </a:lnTo>
                  <a:lnTo>
                    <a:pt x="260" y="1246"/>
                  </a:lnTo>
                  <a:lnTo>
                    <a:pt x="280" y="1267"/>
                  </a:lnTo>
                  <a:lnTo>
                    <a:pt x="301" y="1288"/>
                  </a:lnTo>
                  <a:lnTo>
                    <a:pt x="323" y="1308"/>
                  </a:lnTo>
                  <a:lnTo>
                    <a:pt x="346" y="1326"/>
                  </a:lnTo>
                  <a:lnTo>
                    <a:pt x="369" y="1344"/>
                  </a:lnTo>
                  <a:lnTo>
                    <a:pt x="393" y="1361"/>
                  </a:lnTo>
                  <a:lnTo>
                    <a:pt x="416" y="1377"/>
                  </a:lnTo>
                  <a:lnTo>
                    <a:pt x="440" y="1393"/>
                  </a:lnTo>
                  <a:lnTo>
                    <a:pt x="462" y="1408"/>
                  </a:lnTo>
                  <a:lnTo>
                    <a:pt x="484" y="1421"/>
                  </a:lnTo>
                  <a:lnTo>
                    <a:pt x="506" y="1434"/>
                  </a:lnTo>
                  <a:lnTo>
                    <a:pt x="527" y="1446"/>
                  </a:lnTo>
                  <a:lnTo>
                    <a:pt x="547" y="1458"/>
                  </a:lnTo>
                  <a:lnTo>
                    <a:pt x="567" y="1468"/>
                  </a:lnTo>
                  <a:lnTo>
                    <a:pt x="586" y="1478"/>
                  </a:lnTo>
                  <a:lnTo>
                    <a:pt x="604" y="1487"/>
                  </a:lnTo>
                  <a:lnTo>
                    <a:pt x="622" y="1495"/>
                  </a:lnTo>
                  <a:lnTo>
                    <a:pt x="639" y="1503"/>
                  </a:lnTo>
                  <a:lnTo>
                    <a:pt x="656" y="1509"/>
                  </a:lnTo>
                  <a:lnTo>
                    <a:pt x="672" y="1515"/>
                  </a:lnTo>
                  <a:lnTo>
                    <a:pt x="688" y="1520"/>
                  </a:lnTo>
                  <a:lnTo>
                    <a:pt x="703" y="1524"/>
                  </a:lnTo>
                  <a:lnTo>
                    <a:pt x="717" y="1527"/>
                  </a:lnTo>
                  <a:lnTo>
                    <a:pt x="730" y="1531"/>
                  </a:lnTo>
                  <a:lnTo>
                    <a:pt x="742" y="1534"/>
                  </a:lnTo>
                  <a:lnTo>
                    <a:pt x="754" y="1537"/>
                  </a:lnTo>
                  <a:lnTo>
                    <a:pt x="764" y="1539"/>
                  </a:lnTo>
                  <a:lnTo>
                    <a:pt x="774" y="1542"/>
                  </a:lnTo>
                  <a:lnTo>
                    <a:pt x="782" y="1544"/>
                  </a:lnTo>
                  <a:lnTo>
                    <a:pt x="790" y="1546"/>
                  </a:lnTo>
                  <a:lnTo>
                    <a:pt x="797" y="1548"/>
                  </a:lnTo>
                  <a:lnTo>
                    <a:pt x="803" y="1549"/>
                  </a:lnTo>
                  <a:lnTo>
                    <a:pt x="808" y="1550"/>
                  </a:lnTo>
                  <a:lnTo>
                    <a:pt x="812" y="1551"/>
                  </a:lnTo>
                  <a:lnTo>
                    <a:pt x="815" y="1552"/>
                  </a:lnTo>
                  <a:lnTo>
                    <a:pt x="818" y="1553"/>
                  </a:lnTo>
                  <a:lnTo>
                    <a:pt x="819" y="1553"/>
                  </a:lnTo>
                  <a:lnTo>
                    <a:pt x="818" y="1551"/>
                  </a:lnTo>
                  <a:lnTo>
                    <a:pt x="817" y="1548"/>
                  </a:lnTo>
                  <a:lnTo>
                    <a:pt x="815" y="1544"/>
                  </a:lnTo>
                  <a:lnTo>
                    <a:pt x="812" y="1540"/>
                  </a:lnTo>
                  <a:lnTo>
                    <a:pt x="809" y="1534"/>
                  </a:lnTo>
                  <a:lnTo>
                    <a:pt x="805" y="1527"/>
                  </a:lnTo>
                  <a:lnTo>
                    <a:pt x="800" y="1519"/>
                  </a:lnTo>
                  <a:lnTo>
                    <a:pt x="795" y="1509"/>
                  </a:lnTo>
                  <a:lnTo>
                    <a:pt x="789" y="1499"/>
                  </a:lnTo>
                  <a:lnTo>
                    <a:pt x="783" y="1488"/>
                  </a:lnTo>
                  <a:lnTo>
                    <a:pt x="776" y="1475"/>
                  </a:lnTo>
                  <a:lnTo>
                    <a:pt x="768" y="1462"/>
                  </a:lnTo>
                  <a:lnTo>
                    <a:pt x="760" y="1447"/>
                  </a:lnTo>
                  <a:lnTo>
                    <a:pt x="751" y="1432"/>
                  </a:lnTo>
                  <a:lnTo>
                    <a:pt x="742" y="1415"/>
                  </a:lnTo>
                  <a:lnTo>
                    <a:pt x="732" y="1398"/>
                  </a:lnTo>
                  <a:lnTo>
                    <a:pt x="723" y="1382"/>
                  </a:lnTo>
                  <a:lnTo>
                    <a:pt x="715" y="1368"/>
                  </a:lnTo>
                  <a:lnTo>
                    <a:pt x="707" y="1354"/>
                  </a:lnTo>
                  <a:lnTo>
                    <a:pt x="700" y="1342"/>
                  </a:lnTo>
                  <a:lnTo>
                    <a:pt x="694" y="1330"/>
                  </a:lnTo>
                  <a:lnTo>
                    <a:pt x="688" y="1320"/>
                  </a:lnTo>
                  <a:lnTo>
                    <a:pt x="683" y="1311"/>
                  </a:lnTo>
                  <a:lnTo>
                    <a:pt x="678" y="1303"/>
                  </a:lnTo>
                  <a:lnTo>
                    <a:pt x="674" y="1296"/>
                  </a:lnTo>
                  <a:lnTo>
                    <a:pt x="671" y="1290"/>
                  </a:lnTo>
                  <a:lnTo>
                    <a:pt x="668" y="1285"/>
                  </a:lnTo>
                  <a:lnTo>
                    <a:pt x="666" y="1281"/>
                  </a:lnTo>
                  <a:lnTo>
                    <a:pt x="665" y="1279"/>
                  </a:lnTo>
                  <a:lnTo>
                    <a:pt x="664" y="1277"/>
                  </a:lnTo>
                  <a:lnTo>
                    <a:pt x="664" y="1276"/>
                  </a:lnTo>
                  <a:lnTo>
                    <a:pt x="665" y="1274"/>
                  </a:lnTo>
                  <a:lnTo>
                    <a:pt x="667" y="1271"/>
                  </a:lnTo>
                  <a:lnTo>
                    <a:pt x="669" y="1267"/>
                  </a:lnTo>
                  <a:lnTo>
                    <a:pt x="672" y="1262"/>
                  </a:lnTo>
                  <a:lnTo>
                    <a:pt x="676" y="1255"/>
                  </a:lnTo>
                  <a:lnTo>
                    <a:pt x="680" y="1247"/>
                  </a:lnTo>
                  <a:lnTo>
                    <a:pt x="685" y="1239"/>
                  </a:lnTo>
                  <a:lnTo>
                    <a:pt x="691" y="1228"/>
                  </a:lnTo>
                  <a:lnTo>
                    <a:pt x="698" y="1217"/>
                  </a:lnTo>
                  <a:lnTo>
                    <a:pt x="705" y="1205"/>
                  </a:lnTo>
                  <a:lnTo>
                    <a:pt x="713" y="1191"/>
                  </a:lnTo>
                  <a:lnTo>
                    <a:pt x="721" y="1176"/>
                  </a:lnTo>
                  <a:lnTo>
                    <a:pt x="730" y="1160"/>
                  </a:lnTo>
                  <a:lnTo>
                    <a:pt x="740" y="1143"/>
                  </a:lnTo>
                  <a:lnTo>
                    <a:pt x="751" y="1125"/>
                  </a:lnTo>
                  <a:lnTo>
                    <a:pt x="761" y="1107"/>
                  </a:lnTo>
                  <a:lnTo>
                    <a:pt x="771" y="1089"/>
                  </a:lnTo>
                  <a:lnTo>
                    <a:pt x="780" y="1073"/>
                  </a:lnTo>
                  <a:lnTo>
                    <a:pt x="789" y="1059"/>
                  </a:lnTo>
                  <a:lnTo>
                    <a:pt x="797" y="1045"/>
                  </a:lnTo>
                  <a:lnTo>
                    <a:pt x="804" y="1033"/>
                  </a:lnTo>
                  <a:lnTo>
                    <a:pt x="810" y="1021"/>
                  </a:lnTo>
                  <a:lnTo>
                    <a:pt x="816" y="1011"/>
                  </a:lnTo>
                  <a:lnTo>
                    <a:pt x="821" y="1002"/>
                  </a:lnTo>
                  <a:lnTo>
                    <a:pt x="825" y="995"/>
                  </a:lnTo>
                  <a:lnTo>
                    <a:pt x="829" y="988"/>
                  </a:lnTo>
                  <a:lnTo>
                    <a:pt x="832" y="983"/>
                  </a:lnTo>
                  <a:lnTo>
                    <a:pt x="835" y="979"/>
                  </a:lnTo>
                  <a:lnTo>
                    <a:pt x="836" y="976"/>
                  </a:lnTo>
                  <a:lnTo>
                    <a:pt x="837" y="974"/>
                  </a:lnTo>
                  <a:lnTo>
                    <a:pt x="838" y="973"/>
                  </a:lnTo>
                  <a:lnTo>
                    <a:pt x="837" y="973"/>
                  </a:lnTo>
                  <a:lnTo>
                    <a:pt x="835" y="972"/>
                  </a:lnTo>
                  <a:lnTo>
                    <a:pt x="833" y="971"/>
                  </a:lnTo>
                  <a:lnTo>
                    <a:pt x="831" y="970"/>
                  </a:lnTo>
                  <a:lnTo>
                    <a:pt x="828" y="969"/>
                  </a:lnTo>
                  <a:lnTo>
                    <a:pt x="825" y="967"/>
                  </a:lnTo>
                  <a:lnTo>
                    <a:pt x="821" y="965"/>
                  </a:lnTo>
                  <a:lnTo>
                    <a:pt x="816" y="962"/>
                  </a:lnTo>
                  <a:lnTo>
                    <a:pt x="811" y="960"/>
                  </a:lnTo>
                  <a:lnTo>
                    <a:pt x="806" y="957"/>
                  </a:lnTo>
                  <a:lnTo>
                    <a:pt x="800" y="954"/>
                  </a:lnTo>
                  <a:lnTo>
                    <a:pt x="793" y="950"/>
                  </a:lnTo>
                  <a:lnTo>
                    <a:pt x="786" y="947"/>
                  </a:lnTo>
                  <a:lnTo>
                    <a:pt x="778" y="943"/>
                  </a:lnTo>
                  <a:lnTo>
                    <a:pt x="770" y="938"/>
                  </a:lnTo>
                  <a:lnTo>
                    <a:pt x="762" y="934"/>
                  </a:lnTo>
                  <a:lnTo>
                    <a:pt x="753" y="929"/>
                  </a:lnTo>
                  <a:lnTo>
                    <a:pt x="745" y="923"/>
                  </a:lnTo>
                  <a:lnTo>
                    <a:pt x="736" y="917"/>
                  </a:lnTo>
                  <a:lnTo>
                    <a:pt x="728" y="911"/>
                  </a:lnTo>
                  <a:lnTo>
                    <a:pt x="720" y="904"/>
                  </a:lnTo>
                  <a:lnTo>
                    <a:pt x="711" y="896"/>
                  </a:lnTo>
                  <a:lnTo>
                    <a:pt x="703" y="889"/>
                  </a:lnTo>
                  <a:lnTo>
                    <a:pt x="695" y="880"/>
                  </a:lnTo>
                  <a:lnTo>
                    <a:pt x="687" y="872"/>
                  </a:lnTo>
                  <a:lnTo>
                    <a:pt x="678" y="863"/>
                  </a:lnTo>
                  <a:lnTo>
                    <a:pt x="670" y="853"/>
                  </a:lnTo>
                  <a:lnTo>
                    <a:pt x="662" y="843"/>
                  </a:lnTo>
                  <a:lnTo>
                    <a:pt x="654" y="833"/>
                  </a:lnTo>
                  <a:lnTo>
                    <a:pt x="646" y="822"/>
                  </a:lnTo>
                  <a:lnTo>
                    <a:pt x="638" y="810"/>
                  </a:lnTo>
                  <a:lnTo>
                    <a:pt x="630" y="799"/>
                  </a:lnTo>
                  <a:lnTo>
                    <a:pt x="622" y="787"/>
                  </a:lnTo>
                  <a:lnTo>
                    <a:pt x="615" y="775"/>
                  </a:lnTo>
                  <a:lnTo>
                    <a:pt x="609" y="763"/>
                  </a:lnTo>
                  <a:lnTo>
                    <a:pt x="602" y="751"/>
                  </a:lnTo>
                  <a:lnTo>
                    <a:pt x="597" y="738"/>
                  </a:lnTo>
                  <a:lnTo>
                    <a:pt x="591" y="726"/>
                  </a:lnTo>
                  <a:lnTo>
                    <a:pt x="587" y="713"/>
                  </a:lnTo>
                  <a:lnTo>
                    <a:pt x="582" y="701"/>
                  </a:lnTo>
                  <a:lnTo>
                    <a:pt x="578" y="688"/>
                  </a:lnTo>
                  <a:lnTo>
                    <a:pt x="575" y="675"/>
                  </a:lnTo>
                  <a:lnTo>
                    <a:pt x="571" y="662"/>
                  </a:lnTo>
                  <a:lnTo>
                    <a:pt x="569" y="648"/>
                  </a:lnTo>
                  <a:lnTo>
                    <a:pt x="567" y="635"/>
                  </a:lnTo>
                  <a:lnTo>
                    <a:pt x="565" y="622"/>
                  </a:lnTo>
                  <a:lnTo>
                    <a:pt x="563" y="608"/>
                  </a:lnTo>
                  <a:lnTo>
                    <a:pt x="562" y="594"/>
                  </a:lnTo>
                  <a:lnTo>
                    <a:pt x="562" y="581"/>
                  </a:lnTo>
                  <a:lnTo>
                    <a:pt x="561" y="568"/>
                  </a:lnTo>
                  <a:lnTo>
                    <a:pt x="561" y="555"/>
                  </a:lnTo>
                  <a:lnTo>
                    <a:pt x="562" y="543"/>
                  </a:lnTo>
                  <a:lnTo>
                    <a:pt x="562" y="530"/>
                  </a:lnTo>
                  <a:lnTo>
                    <a:pt x="563" y="518"/>
                  </a:lnTo>
                  <a:lnTo>
                    <a:pt x="565" y="507"/>
                  </a:lnTo>
                  <a:lnTo>
                    <a:pt x="566" y="495"/>
                  </a:lnTo>
                  <a:lnTo>
                    <a:pt x="568" y="484"/>
                  </a:lnTo>
                  <a:lnTo>
                    <a:pt x="571" y="473"/>
                  </a:lnTo>
                  <a:lnTo>
                    <a:pt x="573" y="463"/>
                  </a:lnTo>
                  <a:lnTo>
                    <a:pt x="576" y="452"/>
                  </a:lnTo>
                  <a:lnTo>
                    <a:pt x="579" y="442"/>
                  </a:lnTo>
                  <a:lnTo>
                    <a:pt x="583" y="432"/>
                  </a:lnTo>
                  <a:lnTo>
                    <a:pt x="587" y="423"/>
                  </a:lnTo>
                  <a:lnTo>
                    <a:pt x="591" y="413"/>
                  </a:lnTo>
                  <a:lnTo>
                    <a:pt x="594" y="405"/>
                  </a:lnTo>
                  <a:lnTo>
                    <a:pt x="598" y="397"/>
                  </a:lnTo>
                  <a:lnTo>
                    <a:pt x="601" y="389"/>
                  </a:lnTo>
                  <a:lnTo>
                    <a:pt x="604" y="383"/>
                  </a:lnTo>
                  <a:lnTo>
                    <a:pt x="607" y="376"/>
                  </a:lnTo>
                  <a:lnTo>
                    <a:pt x="609" y="371"/>
                  </a:lnTo>
                  <a:lnTo>
                    <a:pt x="611" y="366"/>
                  </a:lnTo>
                  <a:lnTo>
                    <a:pt x="613" y="361"/>
                  </a:lnTo>
                  <a:lnTo>
                    <a:pt x="615" y="357"/>
                  </a:lnTo>
                  <a:lnTo>
                    <a:pt x="616" y="354"/>
                  </a:lnTo>
                  <a:lnTo>
                    <a:pt x="617" y="352"/>
                  </a:lnTo>
                  <a:lnTo>
                    <a:pt x="618" y="350"/>
                  </a:lnTo>
                  <a:lnTo>
                    <a:pt x="619" y="348"/>
                  </a:lnTo>
                  <a:lnTo>
                    <a:pt x="619" y="347"/>
                  </a:lnTo>
                  <a:lnTo>
                    <a:pt x="620" y="347"/>
                  </a:lnTo>
                  <a:lnTo>
                    <a:pt x="622" y="348"/>
                  </a:lnTo>
                  <a:lnTo>
                    <a:pt x="623" y="349"/>
                  </a:lnTo>
                  <a:lnTo>
                    <a:pt x="626" y="350"/>
                  </a:lnTo>
                  <a:lnTo>
                    <a:pt x="628" y="352"/>
                  </a:lnTo>
                  <a:lnTo>
                    <a:pt x="632" y="354"/>
                  </a:lnTo>
                  <a:lnTo>
                    <a:pt x="635" y="356"/>
                  </a:lnTo>
                  <a:lnTo>
                    <a:pt x="639" y="358"/>
                  </a:lnTo>
                  <a:lnTo>
                    <a:pt x="644" y="361"/>
                  </a:lnTo>
                  <a:lnTo>
                    <a:pt x="649" y="364"/>
                  </a:lnTo>
                  <a:lnTo>
                    <a:pt x="655" y="367"/>
                  </a:lnTo>
                  <a:lnTo>
                    <a:pt x="661" y="371"/>
                  </a:lnTo>
                  <a:lnTo>
                    <a:pt x="668" y="375"/>
                  </a:lnTo>
                  <a:lnTo>
                    <a:pt x="675" y="379"/>
                  </a:lnTo>
                  <a:lnTo>
                    <a:pt x="683" y="383"/>
                  </a:lnTo>
                  <a:lnTo>
                    <a:pt x="691" y="388"/>
                  </a:lnTo>
                  <a:lnTo>
                    <a:pt x="698" y="392"/>
                  </a:lnTo>
                  <a:lnTo>
                    <a:pt x="705" y="396"/>
                  </a:lnTo>
                  <a:lnTo>
                    <a:pt x="711" y="399"/>
                  </a:lnTo>
                  <a:lnTo>
                    <a:pt x="717" y="403"/>
                  </a:lnTo>
                  <a:lnTo>
                    <a:pt x="722" y="406"/>
                  </a:lnTo>
                  <a:lnTo>
                    <a:pt x="727" y="408"/>
                  </a:lnTo>
                  <a:lnTo>
                    <a:pt x="731" y="411"/>
                  </a:lnTo>
                  <a:lnTo>
                    <a:pt x="735" y="413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3" y="418"/>
                  </a:lnTo>
                  <a:lnTo>
                    <a:pt x="744" y="419"/>
                  </a:lnTo>
                  <a:lnTo>
                    <a:pt x="746" y="419"/>
                  </a:lnTo>
                  <a:lnTo>
                    <a:pt x="746" y="420"/>
                  </a:lnTo>
                  <a:lnTo>
                    <a:pt x="747" y="420"/>
                  </a:lnTo>
                  <a:lnTo>
                    <a:pt x="746" y="419"/>
                  </a:lnTo>
                  <a:lnTo>
                    <a:pt x="745" y="417"/>
                  </a:lnTo>
                  <a:lnTo>
                    <a:pt x="742" y="413"/>
                  </a:lnTo>
                  <a:lnTo>
                    <a:pt x="739" y="407"/>
                  </a:lnTo>
                  <a:lnTo>
                    <a:pt x="735" y="399"/>
                  </a:lnTo>
                  <a:lnTo>
                    <a:pt x="730" y="390"/>
                  </a:lnTo>
                  <a:lnTo>
                    <a:pt x="724" y="380"/>
                  </a:lnTo>
                  <a:lnTo>
                    <a:pt x="717" y="367"/>
                  </a:lnTo>
                  <a:lnTo>
                    <a:pt x="709" y="353"/>
                  </a:lnTo>
                  <a:lnTo>
                    <a:pt x="700" y="338"/>
                  </a:lnTo>
                  <a:lnTo>
                    <a:pt x="690" y="321"/>
                  </a:lnTo>
                  <a:lnTo>
                    <a:pt x="679" y="302"/>
                  </a:lnTo>
                  <a:lnTo>
                    <a:pt x="668" y="281"/>
                  </a:lnTo>
                  <a:lnTo>
                    <a:pt x="655" y="259"/>
                  </a:lnTo>
                  <a:lnTo>
                    <a:pt x="642" y="235"/>
                  </a:lnTo>
                  <a:lnTo>
                    <a:pt x="627" y="210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</p:grpSp>
      <p:sp>
        <p:nvSpPr>
          <p:cNvPr id="509222" name="TextBox 9"/>
          <p:cNvSpPr txBox="1"/>
          <p:nvPr/>
        </p:nvSpPr>
        <p:spPr>
          <a:xfrm>
            <a:off x="2551113" y="2151063"/>
            <a:ext cx="873125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3" name="TextBox 10"/>
          <p:cNvSpPr txBox="1"/>
          <p:nvPr/>
        </p:nvSpPr>
        <p:spPr>
          <a:xfrm>
            <a:off x="2976563" y="4176713"/>
            <a:ext cx="874712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4" name="TextBox 11"/>
          <p:cNvSpPr txBox="1"/>
          <p:nvPr/>
        </p:nvSpPr>
        <p:spPr>
          <a:xfrm>
            <a:off x="1114425" y="3509963"/>
            <a:ext cx="873125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5" name="AutoShape 12"/>
          <p:cNvSpPr/>
          <p:nvPr/>
        </p:nvSpPr>
        <p:spPr>
          <a:xfrm>
            <a:off x="5194300" y="1914525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1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6" name="TextBox 13"/>
          <p:cNvSpPr txBox="1"/>
          <p:nvPr/>
        </p:nvSpPr>
        <p:spPr>
          <a:xfrm>
            <a:off x="5338763" y="1822450"/>
            <a:ext cx="601662" cy="4619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8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7" name="TextBox 14"/>
          <p:cNvSpPr txBox="1"/>
          <p:nvPr/>
        </p:nvSpPr>
        <p:spPr>
          <a:xfrm>
            <a:off x="5868988" y="1822450"/>
            <a:ext cx="3344862" cy="461963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精准需求洞察是质量管理的核心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eyJfdGVtcGxhdGVEYXRhIjp7ImNvbnRlbnRUeXBlIjoiJGl0ZW0xX3QifSwidGFnIjoiJGl0ZW0xX3RpdGxlIn0=</bd:templateData>
          </p:ext>
        </p:extLst>
      </p:sp>
      <p:sp>
        <p:nvSpPr>
          <p:cNvPr id="509228" name="TextBox 15"/>
          <p:cNvSpPr txBox="1"/>
          <p:nvPr/>
        </p:nvSpPr>
        <p:spPr>
          <a:xfrm>
            <a:off x="5194300" y="2325688"/>
            <a:ext cx="6159500" cy="61436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通过系统化识别顾客显性与隐性需求，可减少产品开发偏差，降低后期改进成本。例如，汽车行业通过用户旅程分析发现“静音需求”实际包含对胎噪、风噪等细分场景的敏感度差异。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eyJfdGVtcGxhdGVEYXRhIjp7ImNvbnRlbnRUeXBlIjoiJGl0ZW0xX2MifSwidGFnIjoiJGl0ZW0xX2MifQ==</bd:templateData>
          </p:ext>
        </p:extLst>
      </p:sp>
      <p:sp>
        <p:nvSpPr>
          <p:cNvPr id="509229" name="AutoShape 16"/>
          <p:cNvSpPr/>
          <p:nvPr/>
        </p:nvSpPr>
        <p:spPr>
          <a:xfrm>
            <a:off x="5194300" y="3205163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1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0" name="TextBox 17"/>
          <p:cNvSpPr txBox="1"/>
          <p:nvPr/>
        </p:nvSpPr>
        <p:spPr>
          <a:xfrm>
            <a:off x="5338763" y="3113088"/>
            <a:ext cx="601662" cy="46196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8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1" name="TextBox 18"/>
          <p:cNvSpPr txBox="1"/>
          <p:nvPr/>
        </p:nvSpPr>
        <p:spPr>
          <a:xfrm>
            <a:off x="5868988" y="3113088"/>
            <a:ext cx="3344862" cy="461962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需求动态管理提升市场响应力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eyJfdGVtcGxhdGVEYXRhIjp7ImNvbnRlbnRUeXBlIjoiJGl0ZW0yX3QifSwidGFnIjoiJGl0ZW0yX3RpdGxlIn0=</bd:templateData>
          </p:ext>
        </p:extLst>
      </p:sp>
      <p:sp>
        <p:nvSpPr>
          <p:cNvPr id="509232" name="TextBox 19"/>
          <p:cNvSpPr txBox="1"/>
          <p:nvPr/>
        </p:nvSpPr>
        <p:spPr>
          <a:xfrm>
            <a:off x="5194300" y="3614738"/>
            <a:ext cx="6159500" cy="61595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顾客需求随技术迭代和消费升级持续变化，需建立定期更新机制。某家电品牌通过季度焦点小组追踪发现，年轻用户对智能互联功能的期待值每年增长23%。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eyJfdGVtcGxhdGVEYXRhIjp7ImNvbnRlbnRUeXBlIjoiJGl0ZW0yX2MifSwidGFnIjoiJGl0ZW0yX2MifQ==</bd:templateData>
          </p:ext>
        </p:extLst>
      </p:sp>
      <p:sp>
        <p:nvSpPr>
          <p:cNvPr id="509233" name="AutoShape 20"/>
          <p:cNvSpPr/>
          <p:nvPr/>
        </p:nvSpPr>
        <p:spPr>
          <a:xfrm>
            <a:off x="5194300" y="4494213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1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4" name="TextBox 21"/>
          <p:cNvSpPr txBox="1"/>
          <p:nvPr/>
        </p:nvSpPr>
        <p:spPr>
          <a:xfrm>
            <a:off x="5338763" y="4403725"/>
            <a:ext cx="601662" cy="4619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8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5" name="TextBox 22"/>
          <p:cNvSpPr txBox="1"/>
          <p:nvPr/>
        </p:nvSpPr>
        <p:spPr>
          <a:xfrm>
            <a:off x="5868988" y="4403725"/>
            <a:ext cx="3344862" cy="461963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需求分层优化资源配置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eyJfdGVtcGxhdGVEYXRhIjp7ImNvbnRlbnRUeXBlIjoiJGl0ZW0zX3QifSwidGFnIjoiJGl0ZW0zX3RpdGxlIn0=</bd:templateData>
          </p:ext>
        </p:extLst>
      </p:sp>
      <p:sp>
        <p:nvSpPr>
          <p:cNvPr id="509238" name="TextBox 23"/>
          <p:cNvSpPr txBox="1"/>
          <p:nvPr/>
        </p:nvSpPr>
        <p:spPr>
          <a:xfrm>
            <a:off x="5194300" y="4905375"/>
            <a:ext cx="6159500" cy="61595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运用KANO模型区分基本型（如手机通话质量）、期望型（如摄像头像素）和兴奋型需求（如AR特效），指导研发优先级排序。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eyJfdGVtcGxhdGVEYXRhIjp7ImNvbnRlbnRUeXBlIjoiJGl0ZW0zX2MifSwidGFnIjoiJGl0ZW0zX2MifQ==</bd:templateData>
          </p:ext>
        </p:extLst>
      </p:sp>
      <p:grpSp>
        <p:nvGrpSpPr>
          <p:cNvPr id="509237" name="Group 24"/>
          <p:cNvGrpSpPr/>
          <p:nvPr/>
        </p:nvGrpSpPr>
        <p:grpSpPr>
          <a:xfrm>
            <a:off x="5195888" y="2994025"/>
            <a:ext cx="6157912" cy="1350963"/>
            <a:chOff x="5195888" y="2994025"/>
            <a:chExt cx="6157912" cy="1350963"/>
          </a:xfrm>
        </p:grpSpPr>
        <p:cxnSp>
          <p:nvCxnSpPr>
            <p:cNvPr id="25" name="Connector 25"/>
            <p:cNvCxnSpPr/>
            <p:nvPr/>
          </p:nvCxnSpPr>
          <p:spPr>
            <a:xfrm>
              <a:off x="5195888" y="2994025"/>
              <a:ext cx="615791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  <p:cxnSp>
          <p:nvCxnSpPr>
            <p:cNvPr id="26" name="Connector 26"/>
            <p:cNvCxnSpPr/>
            <p:nvPr/>
          </p:nvCxnSpPr>
          <p:spPr>
            <a:xfrm>
              <a:off x="5195888" y="4344988"/>
              <a:ext cx="615791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</p:grpSp>
      <p:sp>
        <p:nvSpPr>
          <p:cNvPr id="509240" name="TextBox 27"/>
          <p:cNvSpPr txBox="1"/>
          <p:nvPr/>
        </p:nvSpPr>
        <p:spPr>
          <a:xfrm>
            <a:off x="9967913" y="6176963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8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mhvuWuoumcgOaxguivhuWIq+S4juWIhuaekFxuIyMjIOeyvuWHhumcgOaxgua0nuWvn+aYr+i0qOmHj+euoeeQhueahOaguOW/g1xu6YCa6L+H57O757uf5YyW6K+G5Yir6aG+5a6i5pi+5oCn5LiO6ZqQ5oCn6ZyA5rGC77yM5Y+v5YeP5bCR5Lqn5ZOB5byA5Y+R5YGP5beu77yM6ZmN5L2O5ZCO5pyf5pS56L+b5oiQ5pys44CC5L6L5aaC77yM5rG96L2m6KGM5Lia6YCa6L+H55So5oi35peF56iL5YiG5p6Q5Y+R546w4oCc6Z2Z6Z+z6ZyA5rGC4oCd5a6e6ZmF5YyF5ZCr5a+56IOO5Zmq44CB6aOO5Zmq562J57uG5YiG5Zy65pmv55qE5pWP5oSf5bqm5beu5byC44CCXG4jIyMg6ZyA5rGC5Yqo5oCB566h55CG5o+Q5Y2H5biC5Zy65ZON5bqU5YqbXG7pob7lrqLpnIDmsYLpmo/mioDmnK/ov63ku6PlkozmtojotLnljYfnuqfmjIHnu63lj5jljJbvvIzpnIDlu7rnq4vlrprmnJ/mm7TmlrDmnLrliLbjgILmn5DlrrbnlLXlk4HniYzpgJrov4flraPluqbnhKbngrnlsI/nu4Tov73ouKrlj5HnjrDvvIzlubTovbvnlKjmiLflr7nmmbrog73kupLogZTlip/og73nmoTmnJ/lvoXlgLzmr4/lubTlop7plb8yMyXjgIJcbiMjIyDpnIDmsYLliIblsYLkvJjljJbotYTmupDphY3nva5cbui/kOeUqEtBTk/mqKHlnovljLrliIbln7rmnKzlnovvvIjlpoLmiYvmnLrpgJror53otKjph4/vvInjgIHmnJ/mnJvlnovvvIjlpoLmkYTlg4/lpLTlg4/ntKDvvInlkozlhbTlpYvlnovpnIDmsYLvvIjlpoJBUueJueaViO+8ie+8jOaMh+WvvOeglOWPkeS8mOWFiOe6p+aOkuW6j+OAgiIsInRwbGlkIjoiMTAwMDEiLCJ0cGxOYW1lIjoibGlzdDNfMzIxMzIwNTgzNjgwNDI4Xzg3NTc4Mjc3OV8yODk1MDA1ODA4MjA0MjhfcGFnZTVfbW9kIiwiZWRpdGVkIjoiZmFsc2UiLCJleHRyYVBhcmFtcyI6IntcImluZm9fdXJsXCI6XCJodHRwOi8vYmouYmNlYm9zLmNvbS92MS93ZW5rdS1haS1kb2MvMzIxMzIwNTgzNjgwNDI4L3J0Y3MvYmRqc29uLzI3YjUwN2VjNjdjY2YzOGEuanNvbj9hdXRob3JpemF0aW9uPWJjZS1hdXRoLXYxJTJGNDZkYzhjYzM0Njc0NGRhZDgwMDY1MTgyM2E5NmQ5Y2QlMkYyMDI2LTA0LTI4VDExJTNBMjIlM0ExNFolMkYtMSUyRmhvc3QlMkY0MzEwNGZmZjJjNzVmZjJmOGVhODgwMTNiZTZmMjJlNTUzM2MwNDU5MmEzZDY2NjliMDljZjM3YmVkY2MxNDY2JnJlc3BvbnNlQ29udGVudFR5cGU9YXBwbGljYXRpb24lMkZqc29uJnJlc3BvbnNlQ2FjaGVDb250cm9sPW1heC1hZ2UlM0QzODg4MDAwJnJlc3BvbnNlRXhwaXJlcz1GcmklMkMlMjAxMiUyMEp1biUyMDIwMjYlMjAxOSUzQTIyJTNBMTQlMjAlMkIwODAwXCJ9In0=</bd:templateData>
    </p:ext>
  </p:extLs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>
            <a:off x="964340" y="1935504"/>
            <a:ext cx="2852876" cy="106838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多维度调查设计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eyJ0YWciOiIkaXRlbTFfdGl0bGUifQ==</bd:templateData>
          </p:ext>
        </p:extLst>
      </p:sp>
      <p:sp>
        <p:nvSpPr>
          <p:cNvPr id="4" name="TextBox 4"/>
          <p:cNvSpPr txBox="1"/>
          <p:nvPr/>
        </p:nvSpPr>
        <p:spPr>
          <a:xfrm>
            <a:off x="964340" y="2878540"/>
            <a:ext cx="2852876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结合NPS（净推荐值）、CSAT（满意度评分）和CES（客户费力度）指标，覆盖购买、使用、售后全流程。某零售企业通过CES发现“退换货流程复杂”是满意度下降的主因。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>
            <a:off x="4347299" y="1935504"/>
            <a:ext cx="2852876" cy="106838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实时反馈渠道建设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eyJ0YWciOiIkaXRlbTJfdGl0bGUifQ==</bd:templateData>
          </p:ext>
        </p:extLst>
      </p:sp>
      <p:sp>
        <p:nvSpPr>
          <p:cNvPr id="6" name="TextBox 6"/>
          <p:cNvSpPr txBox="1"/>
          <p:nvPr/>
        </p:nvSpPr>
        <p:spPr>
          <a:xfrm>
            <a:off x="4347299" y="2878540"/>
            <a:ext cx="2915634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部署线上评价系统（如APP弹窗问卷）、线下服务终端（如门店平板评价），确保72小时内完成90%以上数据回收。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>
            <a:off x="7933459" y="1935504"/>
            <a:ext cx="2852876" cy="106838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数据交叉验证技术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>
            <a:off x="7933459" y="2878540"/>
            <a:ext cx="2928186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将调查数据与CRM系统中的购买频次、客单价等行为数据对比，识别“高满意度低复购率”等矛盾现象背后的真实问题。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eyJ0YWciOiIkaXRlbTNfYyJ9</bd:templateData>
          </p:ext>
        </p:extLst>
      </p:sp>
      <p:sp>
        <p:nvSpPr>
          <p:cNvPr id="408193" name="AutoShape 9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满意度调查与反馈机制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a7oeaEj+W6puiwg+afpeS4juWPjemmiOacuuWItlxuIyMjIOWkmue7tOW6puiwg+afpeiuvuiuoVxu57uT5ZCITlBT77yI5YeA5o6o6I2Q5YC877yJ44CBQ1NBVO+8iOa7oeaEj+W6puivhOWIhu+8ieWSjENFU++8iOWuouaIt+i0ueWKm+W6pu+8ieaMh+agh++8jOimhueblui0reS5sOOAgeS9v+eUqOOAgeWUruWQjuWFqOa1geeoi+OAguafkOmbtuWUruS8geS4mumAmui/h0NFU+WPkeeOsOKAnOmAgOaNoui0p+a1geeoi+WkjeadguKAneaYr+a7oeaEj+W6puS4i+mZjeeahOS4u+WboOOAglxuIyMjIOWunuaXtuWPjemmiOa4oOmBk+W7uuiuvlxu6YOo572y57q/5LiK6K+E5Lu357O757uf77yI5aaCQVBQ5by556qX6Zeu5Y2377yJ44CB57q/5LiL5pyN5Yqh57uI56uv77yI5aaC6Zeo5bqX5bmz5p2/6K+E5Lu377yJ77yM56Gu5L+dNzLlsI/ml7blhoXlrozmiJA5MCXku6XkuIrmlbDmja7lm57mlLbjgIJcbiMjIyDmlbDmja7kuqTlj4npqozor4HmioDmnK9cbuWwhuiwg+afpeaVsOaNruS4jkNSTeezu+e7n+S4reeahOi0reS5sOmikeasoeOAgeWuouWNleS7t+etieihjOS4uuaVsOaNruWvueavlO+8jOivhuWIq+KAnOmrmOa7oeaEj+W6puS9juWkjei0reeOh+KAneetieefm+ebvueOsOixoeiDjOWQjueahOecn+WunumXrumimOOAgiIsInRwbGlkIjoiMTAwMDEiLCJ0cGxOYW1lIjoibGlzdDNfNl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10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37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投诉处理与关系维护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sp>
        <p:nvSpPr>
          <p:cNvPr id="1014338" name="AutoShape 5"/>
          <p:cNvSpPr/>
          <p:nvPr/>
        </p:nvSpPr>
        <p:spPr>
          <a:xfrm>
            <a:off x="7597775" y="2138363"/>
            <a:ext cx="3309938" cy="1430337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设计阶梯式补偿方案：根据客户价值分级提供积分、代金券或定制服务（如VIP专属客服通道），某酒店集团通过此方法挽回68%的高价值投诉客户。</a:t>
            </a: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eyJfdGVtcGxhdGVEYXRhIjp7ImNvbnRlbnRUeXBlIjoiJGl0ZW01X2MifSwidGFnIjoiJGl0ZW01X2MifQ==</bd:templateData>
          </p:ext>
        </p:extLst>
      </p:sp>
      <p:sp>
        <p:nvSpPr>
          <p:cNvPr id="1014339" name="Freeform 6"/>
          <p:cNvSpPr/>
          <p:nvPr/>
        </p:nvSpPr>
        <p:spPr>
          <a:xfrm>
            <a:off x="4040188" y="1698625"/>
            <a:ext cx="2692400" cy="1957388"/>
          </a:xfrm>
          <a:custGeom>
            <a:avLst/>
            <a:gdLst/>
            <a:ahLst/>
            <a:cxnLst/>
            <a:rect l="l" t="t" r="r" b="b"/>
            <a:pathLst>
              <a:path w="2692367" h="1957201">
                <a:moveTo>
                  <a:pt x="656602" y="0"/>
                </a:moveTo>
                <a:lnTo>
                  <a:pt x="2692367" y="0"/>
                </a:lnTo>
                <a:lnTo>
                  <a:pt x="2692367" y="1300599"/>
                </a:lnTo>
                <a:cubicBezTo>
                  <a:pt x="2692367" y="1663230"/>
                  <a:pt x="2398396" y="1957201"/>
                  <a:pt x="2035765" y="1957201"/>
                </a:cubicBezTo>
                <a:lnTo>
                  <a:pt x="0" y="1957201"/>
                </a:lnTo>
                <a:lnTo>
                  <a:pt x="0" y="656602"/>
                </a:lnTo>
                <a:cubicBezTo>
                  <a:pt x="0" y="293971"/>
                  <a:pt x="293971" y="0"/>
                  <a:pt x="656602" y="0"/>
                </a:cubicBezTo>
              </a:path>
            </a:pathLst>
          </a:custGeom>
          <a:solidFill>
            <a:srgbClr val="EAABA6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0" name="Freeform 7"/>
          <p:cNvSpPr/>
          <p:nvPr/>
        </p:nvSpPr>
        <p:spPr>
          <a:xfrm>
            <a:off x="1222375" y="3819525"/>
            <a:ext cx="2692400" cy="1957388"/>
          </a:xfrm>
          <a:custGeom>
            <a:avLst/>
            <a:gdLst/>
            <a:ahLst/>
            <a:cxnLst/>
            <a:rect l="l" t="t" r="r" b="b"/>
            <a:pathLst>
              <a:path w="2692367" h="1957201">
                <a:moveTo>
                  <a:pt x="656602" y="0"/>
                </a:moveTo>
                <a:lnTo>
                  <a:pt x="2692367" y="0"/>
                </a:lnTo>
                <a:lnTo>
                  <a:pt x="2692367" y="1300599"/>
                </a:lnTo>
                <a:cubicBezTo>
                  <a:pt x="2692367" y="1663230"/>
                  <a:pt x="2398396" y="1957201"/>
                  <a:pt x="2035765" y="1957201"/>
                </a:cubicBezTo>
                <a:lnTo>
                  <a:pt x="0" y="1957201"/>
                </a:lnTo>
                <a:lnTo>
                  <a:pt x="0" y="656602"/>
                </a:lnTo>
                <a:cubicBezTo>
                  <a:pt x="0" y="293971"/>
                  <a:pt x="293971" y="0"/>
                  <a:pt x="656602" y="0"/>
                </a:cubicBezTo>
              </a:path>
            </a:pathLst>
          </a:custGeom>
          <a:solidFill>
            <a:srgbClr val="EAABA6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1" name="Freeform 8"/>
          <p:cNvSpPr/>
          <p:nvPr/>
        </p:nvSpPr>
        <p:spPr>
          <a:xfrm>
            <a:off x="1222375" y="1698625"/>
            <a:ext cx="2692400" cy="1957388"/>
          </a:xfrm>
          <a:custGeom>
            <a:avLst/>
            <a:gdLst/>
            <a:ahLst/>
            <a:cxnLst/>
            <a:rect l="l" t="t" r="r" b="b"/>
            <a:pathLst>
              <a:path w="2692367" h="1957201">
                <a:moveTo>
                  <a:pt x="0" y="0"/>
                </a:moveTo>
                <a:lnTo>
                  <a:pt x="2119690" y="0"/>
                </a:lnTo>
                <a:cubicBezTo>
                  <a:pt x="2435971" y="0"/>
                  <a:pt x="2692367" y="256396"/>
                  <a:pt x="2692367" y="572677"/>
                </a:cubicBezTo>
                <a:lnTo>
                  <a:pt x="2692367" y="1957201"/>
                </a:lnTo>
                <a:lnTo>
                  <a:pt x="572677" y="1957201"/>
                </a:lnTo>
                <a:cubicBezTo>
                  <a:pt x="256396" y="1957201"/>
                  <a:pt x="0" y="1700805"/>
                  <a:pt x="0" y="1384524"/>
                </a:cubicBezTo>
                <a:lnTo>
                  <a:pt x="0" y="0"/>
                </a:lnTo>
              </a:path>
            </a:pathLst>
          </a:custGeom>
          <a:solidFill>
            <a:srgbClr val="EAABA6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2" name="Freeform 9"/>
          <p:cNvSpPr/>
          <p:nvPr/>
        </p:nvSpPr>
        <p:spPr>
          <a:xfrm>
            <a:off x="4040188" y="3819525"/>
            <a:ext cx="2692400" cy="1957388"/>
          </a:xfrm>
          <a:custGeom>
            <a:avLst/>
            <a:gdLst/>
            <a:ahLst/>
            <a:cxnLst/>
            <a:rect l="l" t="t" r="r" b="b"/>
            <a:pathLst>
              <a:path w="2692367" h="1957201">
                <a:moveTo>
                  <a:pt x="0" y="0"/>
                </a:moveTo>
                <a:lnTo>
                  <a:pt x="2119690" y="0"/>
                </a:lnTo>
                <a:cubicBezTo>
                  <a:pt x="2435971" y="0"/>
                  <a:pt x="2692367" y="256396"/>
                  <a:pt x="2692367" y="572677"/>
                </a:cubicBezTo>
                <a:lnTo>
                  <a:pt x="2692367" y="1957201"/>
                </a:lnTo>
                <a:lnTo>
                  <a:pt x="572677" y="1957201"/>
                </a:lnTo>
                <a:cubicBezTo>
                  <a:pt x="256396" y="1957201"/>
                  <a:pt x="0" y="1700805"/>
                  <a:pt x="0" y="1384524"/>
                </a:cubicBezTo>
                <a:lnTo>
                  <a:pt x="0" y="0"/>
                </a:lnTo>
              </a:path>
            </a:pathLst>
          </a:custGeom>
          <a:solidFill>
            <a:srgbClr val="EAABA6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3" name="Freeform 10"/>
          <p:cNvSpPr/>
          <p:nvPr/>
        </p:nvSpPr>
        <p:spPr>
          <a:xfrm>
            <a:off x="4040188" y="3122613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938" h="533938">
                <a:moveTo>
                  <a:pt x="179126" y="0"/>
                </a:moveTo>
                <a:lnTo>
                  <a:pt x="533938" y="0"/>
                </a:lnTo>
                <a:lnTo>
                  <a:pt x="533938" y="354812"/>
                </a:lnTo>
                <a:cubicBezTo>
                  <a:pt x="533938" y="453741"/>
                  <a:pt x="453741" y="533938"/>
                  <a:pt x="354812" y="533938"/>
                </a:cubicBezTo>
                <a:lnTo>
                  <a:pt x="0" y="533938"/>
                </a:lnTo>
                <a:lnTo>
                  <a:pt x="0" y="179126"/>
                </a:lnTo>
                <a:cubicBezTo>
                  <a:pt x="0" y="80197"/>
                  <a:pt x="80197" y="0"/>
                  <a:pt x="179126" y="0"/>
                </a:cubicBez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4" name="Freeform 11"/>
          <p:cNvSpPr/>
          <p:nvPr/>
        </p:nvSpPr>
        <p:spPr>
          <a:xfrm>
            <a:off x="3379788" y="3819525"/>
            <a:ext cx="534987" cy="533400"/>
          </a:xfrm>
          <a:custGeom>
            <a:avLst/>
            <a:gdLst/>
            <a:ahLst/>
            <a:cxnLst/>
            <a:rect l="l" t="t" r="r" b="b"/>
            <a:pathLst>
              <a:path w="533938" h="533938">
                <a:moveTo>
                  <a:pt x="179126" y="0"/>
                </a:moveTo>
                <a:lnTo>
                  <a:pt x="533938" y="0"/>
                </a:lnTo>
                <a:lnTo>
                  <a:pt x="533938" y="354812"/>
                </a:lnTo>
                <a:cubicBezTo>
                  <a:pt x="533938" y="453741"/>
                  <a:pt x="453741" y="533938"/>
                  <a:pt x="354812" y="533938"/>
                </a:cubicBezTo>
                <a:lnTo>
                  <a:pt x="0" y="533938"/>
                </a:lnTo>
                <a:lnTo>
                  <a:pt x="0" y="179126"/>
                </a:lnTo>
                <a:cubicBezTo>
                  <a:pt x="0" y="80197"/>
                  <a:pt x="80197" y="0"/>
                  <a:pt x="179126" y="0"/>
                </a:cubicBez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5" name="Freeform 12"/>
          <p:cNvSpPr/>
          <p:nvPr/>
        </p:nvSpPr>
        <p:spPr>
          <a:xfrm>
            <a:off x="3379788" y="3122613"/>
            <a:ext cx="534987" cy="533400"/>
          </a:xfrm>
          <a:custGeom>
            <a:avLst/>
            <a:gdLst/>
            <a:ahLst/>
            <a:cxnLst/>
            <a:rect l="l" t="t" r="r" b="b"/>
            <a:pathLst>
              <a:path w="533938" h="533938">
                <a:moveTo>
                  <a:pt x="0" y="0"/>
                </a:moveTo>
                <a:lnTo>
                  <a:pt x="377708" y="0"/>
                </a:lnTo>
                <a:cubicBezTo>
                  <a:pt x="463991" y="0"/>
                  <a:pt x="533938" y="69947"/>
                  <a:pt x="533938" y="156230"/>
                </a:cubicBezTo>
                <a:lnTo>
                  <a:pt x="533938" y="533938"/>
                </a:lnTo>
                <a:lnTo>
                  <a:pt x="156230" y="533938"/>
                </a:lnTo>
                <a:cubicBezTo>
                  <a:pt x="69947" y="533938"/>
                  <a:pt x="0" y="463991"/>
                  <a:pt x="0" y="377708"/>
                </a:cubicBezTo>
                <a:lnTo>
                  <a:pt x="0" y="0"/>
                </a:ln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6" name="Freeform 13"/>
          <p:cNvSpPr/>
          <p:nvPr/>
        </p:nvSpPr>
        <p:spPr>
          <a:xfrm>
            <a:off x="4040188" y="3819525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938" h="533938">
                <a:moveTo>
                  <a:pt x="0" y="0"/>
                </a:moveTo>
                <a:lnTo>
                  <a:pt x="377708" y="0"/>
                </a:lnTo>
                <a:cubicBezTo>
                  <a:pt x="463991" y="0"/>
                  <a:pt x="533938" y="69947"/>
                  <a:pt x="533938" y="156230"/>
                </a:cubicBezTo>
                <a:lnTo>
                  <a:pt x="533938" y="533938"/>
                </a:lnTo>
                <a:lnTo>
                  <a:pt x="156230" y="533938"/>
                </a:lnTo>
                <a:cubicBezTo>
                  <a:pt x="69947" y="533938"/>
                  <a:pt x="0" y="463991"/>
                  <a:pt x="0" y="377708"/>
                </a:cubicBezTo>
                <a:lnTo>
                  <a:pt x="0" y="0"/>
                </a:ln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7" name="TextBox 14"/>
          <p:cNvSpPr txBox="1"/>
          <p:nvPr/>
        </p:nvSpPr>
        <p:spPr>
          <a:xfrm>
            <a:off x="1350963" y="1858963"/>
            <a:ext cx="2092325" cy="1398587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indent="-28575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err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标准化投诉处理流程</a:t>
            </a:r>
            <a:endParaRPr lang="en-US" sz="1200" dirty="0">
              <a:solidFill>
                <a:srgbClr val="595959">
                  <a:alpha val="100000"/>
                </a:srgbClr>
              </a:solidFill>
              <a:latin typeface="Eras Medium ITC"/>
              <a:ea typeface="Eras Medium ITC"/>
              <a:cs typeface="Eras Medium ITC"/>
            </a:endParaRP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eyJfdGVtcGxhdGVEYXRhIjp7ImNvbnRlbnRUeXBlIjoiJGl0ZW0xX2MifSwidGFnIjoiJGl0ZW0xX2MifQ==</bd:templateData>
          </p:ext>
        </p:extLst>
      </p:sp>
      <p:sp>
        <p:nvSpPr>
          <p:cNvPr id="1014348" name="TextBox 15"/>
          <p:cNvSpPr txBox="1"/>
          <p:nvPr/>
        </p:nvSpPr>
        <p:spPr>
          <a:xfrm>
            <a:off x="4498975" y="1858963"/>
            <a:ext cx="2090738" cy="1398587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Autofit/>
          </a:bodyPr>
          <a:lstStyle/>
          <a:p>
            <a:pPr indent="-28575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应用根因分析法（RCA）：针对典型投诉案例，通过5Why分析定位系统漏洞，如物流延迟投诉可能源于仓储分拣算法缺陷。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eyJfdGVtcGxhdGVEYXRhIjp7ImNvbnRlbnRUeXBlIjoiJGl0ZW0zX2MifSwidGFnIjoiJGl0ZW0zX2MifQ==</bd:templateData>
          </p:ext>
        </p:extLst>
      </p:sp>
      <p:sp>
        <p:nvSpPr>
          <p:cNvPr id="1014349" name="TextBox 16"/>
          <p:cNvSpPr txBox="1"/>
          <p:nvPr/>
        </p:nvSpPr>
        <p:spPr>
          <a:xfrm>
            <a:off x="1350963" y="4219575"/>
            <a:ext cx="2092325" cy="1398588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Autofit/>
          </a:bodyPr>
          <a:lstStyle/>
          <a:p>
            <a:pPr indent="-28575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建立四级响应机制：1小时内初步回复→24小时技术介入→3天解决方案→7天回访，某航空公司在实施后投诉重复率下降40%。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eyJfdGVtcGxhdGVEYXRhIjp7ImNvbnRlbnRUeXBlIjoiJGl0ZW0yX2MifSwidGFnIjoiJGl0ZW0yX2MifQ==</bd:templateData>
          </p:ext>
        </p:extLst>
      </p:sp>
      <p:sp>
        <p:nvSpPr>
          <p:cNvPr id="1014350" name="TextBox 17"/>
          <p:cNvSpPr txBox="1"/>
          <p:nvPr/>
        </p:nvSpPr>
        <p:spPr>
          <a:xfrm>
            <a:off x="4498975" y="4219575"/>
            <a:ext cx="2090738" cy="1398588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indent="-28575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err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忠诚度修复策略</a:t>
            </a:r>
            <a:endParaRPr lang="en-US" sz="1200" dirty="0">
              <a:solidFill>
                <a:srgbClr val="595959">
                  <a:alpha val="100000"/>
                </a:srgbClr>
              </a:solidFill>
              <a:latin typeface="Eras Medium ITC"/>
              <a:ea typeface="Eras Medium ITC"/>
              <a:cs typeface="Eras Medium ITC"/>
            </a:endParaRP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eyJfdGVtcGxhdGVEYXRhIjp7ImNvbnRlbnRUeXBlIjoiJGl0ZW00X2MifSwidGFnIjoiJGl0ZW00X2MifQ==</bd:templateData>
          </p:ext>
        </p:extLst>
      </p:sp>
      <p:sp>
        <p:nvSpPr>
          <p:cNvPr id="1014351" name="AutoShape 18"/>
          <p:cNvSpPr/>
          <p:nvPr/>
        </p:nvSpPr>
        <p:spPr>
          <a:xfrm>
            <a:off x="7597775" y="1704975"/>
            <a:ext cx="142875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52" name="TextBox 19"/>
          <p:cNvSpPr txBox="1"/>
          <p:nvPr/>
        </p:nvSpPr>
        <p:spPr>
          <a:xfrm>
            <a:off x="7866063" y="1614488"/>
            <a:ext cx="4079875" cy="46196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53" name="TextBox 20"/>
          <p:cNvSpPr txBox="1"/>
          <p:nvPr/>
        </p:nvSpPr>
        <p:spPr>
          <a:xfrm>
            <a:off x="7597775" y="4560888"/>
            <a:ext cx="3309938" cy="143192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主动预防性沟通：对潜在风险（如产品升级可能引发的兼容性问题）提前预警，减少投诉发生率。某软件公司通过版本更新前的教育邮件使相关投诉减少55%。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eyJfdGVtcGxhdGVEYXRhIjp7ImNvbnRlbnRUeXBlIjoiJGl0ZW02X2MifSwidGFnIjoiJGl0ZW02X2MifQ==</bd:templateData>
          </p:ext>
        </p:extLst>
      </p:sp>
      <p:sp>
        <p:nvSpPr>
          <p:cNvPr id="1014354" name="AutoShape 21"/>
          <p:cNvSpPr/>
          <p:nvPr/>
        </p:nvSpPr>
        <p:spPr>
          <a:xfrm>
            <a:off x="7597775" y="4129088"/>
            <a:ext cx="142875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56" name="TextBox 22"/>
          <p:cNvSpPr txBox="1"/>
          <p:nvPr/>
        </p:nvSpPr>
        <p:spPr>
          <a:xfrm>
            <a:off x="7866063" y="4038600"/>
            <a:ext cx="4079875" cy="4619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cxnSp>
        <p:nvCxnSpPr>
          <p:cNvPr id="23" name="Connector 23"/>
          <p:cNvCxnSpPr/>
          <p:nvPr/>
        </p:nvCxnSpPr>
        <p:spPr>
          <a:xfrm>
            <a:off x="7469188" y="3702050"/>
            <a:ext cx="3475037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sp>
        <p:nvSpPr>
          <p:cNvPr id="1014357" name="TextBox 24"/>
          <p:cNvSpPr txBox="1"/>
          <p:nvPr/>
        </p:nvSpPr>
        <p:spPr>
          <a:xfrm>
            <a:off x="9967913" y="6176963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aKleivieWkhOeQhuS4juWFs+ezu+e7tOaKpFxuIyMjIyDmoIflh4bljJbmipXor4nlpITnkIbmtYHnqItcbuW7uueri+Wbm+e6p+WTjeW6lOacuuWItu+8mjHlsI/ml7blhoXliJ3mraXlm57lpI3ihpIyNOWwj+aXtuaKgOacr+S7i+WFpeKGkjPlpKnop6PlhrPmlrnmoYjihpI35aSp5Zue6K6/77yM5p+Q6Iiq56m65YWs5Y+45Zyo5a6e5pa95ZCO5oqV6K+J6YeN5aSN546H5LiL6ZmNNDAl44CCXG7lupTnlKjmoLnlm6DliIbmnpDms5XvvIhSQ0HvvInvvJrpkojlr7nlhbjlnovmipXor4nmoYjkvovvvIzpgJrov4c1V2h55YiG5p6Q5a6a5L2N57O757uf5ryP5rSe77yM5aaC54mp5rWB5bu26L+f5oqV6K+J5Y+v6IO95rqQ5LqO5LuT5YKo5YiG5ouj566X5rOV57y66Zm344CCXG4jIyMjIOW/oOivmuW6puS/ruWkjeetlueVpVxu6K6+6K6h6Zi25qKv5byP6KGl5YG/5pa55qGI77ya5qC55o2u5a6i5oi35Lu35YC85YiG57qn5o+Q5L6b56ev5YiG44CB5Luj6YeR5Yi45oiW5a6a5Yi25pyN5Yqh77yI5aaCVklQ5LiT5bGe5a6i5pyN6YCa6YGT77yJ77yM5p+Q6YWS5bqX6ZuG5Zui6YCa6L+H5q2k5pa55rOV5oy95ZueNjgl55qE6auY5Lu35YC85oqV6K+J5a6i5oi344CCXG7kuLvliqjpooTpmLLmgKfmsp/pgJrvvJrlr7nmvZzlnKjpo47pmanvvIjlpoLkuqflk4HljYfnuqflj6/og73lvJXlj5HnmoTlhbzlrrnmgKfpl67popjvvInmj5DliY3pooTorabvvIzlh4/lsJHmipXor4nlj5HnlJ/njofjgILmn5Dova/ku7blhazlj7jpgJrov4fniYjmnKzmm7TmlrDliY3nmoTmlZnogrLpgq7ku7bkvb/nm7jlhbPmipXor4nlh4/lsJE1NSXjgIIiLCJ0cGxpZCI6IjEwMDAxIiwidHBsTmFtZSI6Imxpc3ROb1N1YjZfMzIxMzIwNTgzNjgwNDI4Xzg3NTc4Mjc3OV8yODk1MDA1ODA4MjA0MjhfcGFnZTEw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802699" y="1635449"/>
            <a:ext cx="2552669" cy="2552669"/>
          </a:xfrm>
          <a:prstGeom prst="ellipse">
            <a:avLst/>
          </a:prstGeom>
          <a:gradFill>
            <a:gsLst>
              <a:gs pos="0">
                <a:schemeClr val="accent2">
                  <a:alpha val="96000"/>
                </a:schemeClr>
              </a:gs>
              <a:gs pos="100000">
                <a:schemeClr val="accent2">
                  <a:alpha val="96000"/>
                </a:schemeClr>
              </a:gs>
            </a:gsLst>
            <a:lin ang="0"/>
          </a:gra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AutoShape 4"/>
          <p:cNvSpPr/>
          <p:nvPr/>
        </p:nvSpPr>
        <p:spPr>
          <a:xfrm>
            <a:off x="143791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AutoShape 5"/>
          <p:cNvSpPr/>
          <p:nvPr/>
        </p:nvSpPr>
        <p:spPr>
          <a:xfrm>
            <a:off x="392387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6" name="AutoShape 6"/>
          <p:cNvSpPr/>
          <p:nvPr/>
        </p:nvSpPr>
        <p:spPr>
          <a:xfrm>
            <a:off x="640982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7" name="AutoShape 7"/>
          <p:cNvSpPr/>
          <p:nvPr/>
        </p:nvSpPr>
        <p:spPr>
          <a:xfrm>
            <a:off x="1138174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AutoShape 8"/>
          <p:cNvSpPr/>
          <p:nvPr/>
        </p:nvSpPr>
        <p:spPr>
          <a:xfrm>
            <a:off x="889578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AutoShape 9"/>
          <p:cNvSpPr/>
          <p:nvPr/>
        </p:nvSpPr>
        <p:spPr>
          <a:xfrm>
            <a:off x="143791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" name="AutoShape 10"/>
          <p:cNvSpPr/>
          <p:nvPr/>
        </p:nvSpPr>
        <p:spPr>
          <a:xfrm>
            <a:off x="392387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1" name="AutoShape 11"/>
          <p:cNvSpPr/>
          <p:nvPr/>
        </p:nvSpPr>
        <p:spPr>
          <a:xfrm>
            <a:off x="640982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2" name="AutoShape 12"/>
          <p:cNvSpPr/>
          <p:nvPr/>
        </p:nvSpPr>
        <p:spPr>
          <a:xfrm>
            <a:off x="1138174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3" name="AutoShape 13"/>
          <p:cNvSpPr/>
          <p:nvPr/>
        </p:nvSpPr>
        <p:spPr>
          <a:xfrm>
            <a:off x="889578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4" name="AutoShape 14"/>
          <p:cNvSpPr/>
          <p:nvPr/>
        </p:nvSpPr>
        <p:spPr>
          <a:xfrm>
            <a:off x="143791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5" name="AutoShape 15"/>
          <p:cNvSpPr/>
          <p:nvPr/>
        </p:nvSpPr>
        <p:spPr>
          <a:xfrm>
            <a:off x="392387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6" name="AutoShape 16"/>
          <p:cNvSpPr/>
          <p:nvPr/>
        </p:nvSpPr>
        <p:spPr>
          <a:xfrm>
            <a:off x="640982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7" name="AutoShape 17"/>
          <p:cNvSpPr/>
          <p:nvPr/>
        </p:nvSpPr>
        <p:spPr>
          <a:xfrm>
            <a:off x="1138174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8" name="AutoShape 18"/>
          <p:cNvSpPr/>
          <p:nvPr/>
        </p:nvSpPr>
        <p:spPr>
          <a:xfrm>
            <a:off x="889578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9" name="AutoShape 19"/>
          <p:cNvSpPr/>
          <p:nvPr/>
        </p:nvSpPr>
        <p:spPr>
          <a:xfrm>
            <a:off x="143791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0" name="AutoShape 20"/>
          <p:cNvSpPr/>
          <p:nvPr/>
        </p:nvSpPr>
        <p:spPr>
          <a:xfrm>
            <a:off x="392387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1" name="AutoShape 21"/>
          <p:cNvSpPr/>
          <p:nvPr/>
        </p:nvSpPr>
        <p:spPr>
          <a:xfrm>
            <a:off x="640982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2" name="AutoShape 22"/>
          <p:cNvSpPr/>
          <p:nvPr/>
        </p:nvSpPr>
        <p:spPr>
          <a:xfrm>
            <a:off x="1138174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3" name="AutoShape 23"/>
          <p:cNvSpPr/>
          <p:nvPr/>
        </p:nvSpPr>
        <p:spPr>
          <a:xfrm>
            <a:off x="889578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4" name="AutoShape 24"/>
          <p:cNvSpPr/>
          <p:nvPr/>
        </p:nvSpPr>
        <p:spPr>
          <a:xfrm>
            <a:off x="143791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5" name="AutoShape 25"/>
          <p:cNvSpPr/>
          <p:nvPr/>
        </p:nvSpPr>
        <p:spPr>
          <a:xfrm>
            <a:off x="392387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6" name="AutoShape 26"/>
          <p:cNvSpPr/>
          <p:nvPr/>
        </p:nvSpPr>
        <p:spPr>
          <a:xfrm>
            <a:off x="640982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7" name="AutoShape 27"/>
          <p:cNvSpPr/>
          <p:nvPr/>
        </p:nvSpPr>
        <p:spPr>
          <a:xfrm>
            <a:off x="1138174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8" name="AutoShape 28"/>
          <p:cNvSpPr/>
          <p:nvPr/>
        </p:nvSpPr>
        <p:spPr>
          <a:xfrm>
            <a:off x="889578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9" name="TextBox 29"/>
          <p:cNvSpPr txBox="1"/>
          <p:nvPr/>
        </p:nvSpPr>
        <p:spPr>
          <a:xfrm>
            <a:off x="3603195" y="2367430"/>
            <a:ext cx="7693533" cy="1088708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4275" b="1">
                <a:solidFill>
                  <a:schemeClr val="accent2">
                    <a:alpha val="100000"/>
                  </a:schemeClr>
                </a:solidFill>
                <a:latin typeface="Noto Sans SC"/>
                <a:ea typeface="Noto Sans SC"/>
                <a:cs typeface="Noto Sans SC"/>
              </a:rPr>
              <a:t>质量工具应用实例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eyJfdGVtcGxhdGVEYXRhIjp7ImNvbnRlbnRUeXBlIjoiJHRpdGxlIiwibGluZUNvdW50IjoiMSIsIndvcmRDb3VudCI6IjEyIn0sInRhZyI6IiR0aXRsZSJ9</bd:templateData>
          </p:ext>
        </p:extLst>
      </p:sp>
      <p:sp>
        <p:nvSpPr>
          <p:cNvPr id="30" name="Freeform 30"/>
          <p:cNvSpPr/>
          <p:nvPr/>
        </p:nvSpPr>
        <p:spPr>
          <a:xfrm>
            <a:off x="10222374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4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1" name="Freeform 31"/>
          <p:cNvSpPr/>
          <p:nvPr/>
        </p:nvSpPr>
        <p:spPr>
          <a:xfrm>
            <a:off x="10615478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67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2" name="Freeform 32"/>
          <p:cNvSpPr/>
          <p:nvPr/>
        </p:nvSpPr>
        <p:spPr>
          <a:xfrm>
            <a:off x="11008582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3" name="TextBox 33"/>
          <p:cNvSpPr txBox="1"/>
          <p:nvPr/>
        </p:nvSpPr>
        <p:spPr>
          <a:xfrm>
            <a:off x="1086928" y="2263096"/>
            <a:ext cx="1984210" cy="1297376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7275" b="1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09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eyJfdGVtcGxhdGVEYXRhIjp7ImNvbnRlbnRUeXBlIjoiJG51bWJlciIsImxpbmVDb3VudCI6IjEiLCJ3b3JkQ291bnQiOiIxIn0sInRhZyI6Im5vRWRpdCJ9</bd:templateData>
          </p:ext>
        </p:extLst>
      </p:sp>
      <p:sp>
        <p:nvSpPr>
          <p:cNvPr id="34" name="AutoShape 34"/>
          <p:cNvSpPr/>
          <p:nvPr/>
        </p:nvSpPr>
        <p:spPr>
          <a:xfrm>
            <a:off x="4761354" y="781259"/>
            <a:ext cx="542924" cy="542924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5" name="AutoShape 35"/>
          <p:cNvSpPr/>
          <p:nvPr/>
        </p:nvSpPr>
        <p:spPr>
          <a:xfrm>
            <a:off x="9121042" y="-1031272"/>
            <a:ext cx="3270643" cy="3270643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6" name="AutoShape 36"/>
          <p:cNvSpPr/>
          <p:nvPr/>
        </p:nvSpPr>
        <p:spPr>
          <a:xfrm>
            <a:off x="-2041677" y="5524798"/>
            <a:ext cx="3132732" cy="3132732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7" name="AutoShape 37"/>
          <p:cNvSpPr/>
          <p:nvPr/>
        </p:nvSpPr>
        <p:spPr>
          <a:xfrm>
            <a:off x="8934123" y="4806188"/>
            <a:ext cx="255457" cy="255457"/>
          </a:xfrm>
          <a:prstGeom prst="ellipse">
            <a:avLst/>
          </a:prstGeom>
          <a:solidFill>
            <a:schemeClr val="accent2">
              <a:alpha val="53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i0qOmHj+W3peWFt+W6lOeUqOWunuS+iyIsInRwbGlkIjoiMTAwMDEiLCJ0cGxOYW1lIjoiaDJ0aXRsZV84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5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17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七种基本质量工具（如帕累托图）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grpSp>
        <p:nvGrpSpPr>
          <p:cNvPr id="509218" name="Group 5"/>
          <p:cNvGrpSpPr/>
          <p:nvPr/>
        </p:nvGrpSpPr>
        <p:grpSpPr>
          <a:xfrm>
            <a:off x="957263" y="1879568"/>
            <a:ext cx="3462337" cy="3690937"/>
            <a:chOff x="957263" y="1879568"/>
            <a:chExt cx="3462337" cy="3690937"/>
          </a:xfrm>
        </p:grpSpPr>
        <p:sp>
          <p:nvSpPr>
            <p:cNvPr id="509219" name="Freeform 6"/>
            <p:cNvSpPr/>
            <p:nvPr/>
          </p:nvSpPr>
          <p:spPr>
            <a:xfrm>
              <a:off x="1357884" y="1879568"/>
              <a:ext cx="2964561" cy="1456182"/>
            </a:xfrm>
            <a:custGeom>
              <a:avLst/>
              <a:gdLst/>
              <a:ahLst/>
              <a:cxnLst/>
              <a:rect l="l" t="t" r="r" b="b"/>
              <a:pathLst>
                <a:path w="1750" h="860">
                  <a:moveTo>
                    <a:pt x="1630" y="650"/>
                  </a:moveTo>
                  <a:lnTo>
                    <a:pt x="1615" y="675"/>
                  </a:lnTo>
                  <a:lnTo>
                    <a:pt x="1602" y="699"/>
                  </a:lnTo>
                  <a:lnTo>
                    <a:pt x="1589" y="721"/>
                  </a:lnTo>
                  <a:lnTo>
                    <a:pt x="1578" y="741"/>
                  </a:lnTo>
                  <a:lnTo>
                    <a:pt x="1567" y="760"/>
                  </a:lnTo>
                  <a:lnTo>
                    <a:pt x="1557" y="777"/>
                  </a:lnTo>
                  <a:lnTo>
                    <a:pt x="1549" y="793"/>
                  </a:lnTo>
                  <a:lnTo>
                    <a:pt x="1541" y="807"/>
                  </a:lnTo>
                  <a:lnTo>
                    <a:pt x="1534" y="819"/>
                  </a:lnTo>
                  <a:lnTo>
                    <a:pt x="1528" y="830"/>
                  </a:lnTo>
                  <a:lnTo>
                    <a:pt x="1523" y="839"/>
                  </a:lnTo>
                  <a:lnTo>
                    <a:pt x="1518" y="846"/>
                  </a:lnTo>
                  <a:lnTo>
                    <a:pt x="1515" y="852"/>
                  </a:lnTo>
                  <a:lnTo>
                    <a:pt x="1513" y="856"/>
                  </a:lnTo>
                  <a:lnTo>
                    <a:pt x="1511" y="858"/>
                  </a:lnTo>
                  <a:lnTo>
                    <a:pt x="1511" y="859"/>
                  </a:lnTo>
                  <a:lnTo>
                    <a:pt x="1510" y="859"/>
                  </a:lnTo>
                  <a:lnTo>
                    <a:pt x="1507" y="859"/>
                  </a:lnTo>
                  <a:lnTo>
                    <a:pt x="1502" y="859"/>
                  </a:lnTo>
                  <a:lnTo>
                    <a:pt x="1496" y="859"/>
                  </a:lnTo>
                  <a:lnTo>
                    <a:pt x="1487" y="859"/>
                  </a:lnTo>
                  <a:lnTo>
                    <a:pt x="1477" y="859"/>
                  </a:lnTo>
                  <a:lnTo>
                    <a:pt x="1464" y="859"/>
                  </a:lnTo>
                  <a:lnTo>
                    <a:pt x="1450" y="859"/>
                  </a:lnTo>
                  <a:lnTo>
                    <a:pt x="1434" y="859"/>
                  </a:lnTo>
                  <a:lnTo>
                    <a:pt x="1416" y="859"/>
                  </a:lnTo>
                  <a:lnTo>
                    <a:pt x="1396" y="859"/>
                  </a:lnTo>
                  <a:lnTo>
                    <a:pt x="1374" y="859"/>
                  </a:lnTo>
                  <a:lnTo>
                    <a:pt x="1351" y="859"/>
                  </a:lnTo>
                  <a:lnTo>
                    <a:pt x="1325" y="859"/>
                  </a:lnTo>
                  <a:lnTo>
                    <a:pt x="1298" y="859"/>
                  </a:lnTo>
                  <a:lnTo>
                    <a:pt x="1268" y="859"/>
                  </a:lnTo>
                  <a:lnTo>
                    <a:pt x="1239" y="859"/>
                  </a:lnTo>
                  <a:lnTo>
                    <a:pt x="1211" y="859"/>
                  </a:lnTo>
                  <a:lnTo>
                    <a:pt x="1186" y="859"/>
                  </a:lnTo>
                  <a:lnTo>
                    <a:pt x="1162" y="859"/>
                  </a:lnTo>
                  <a:lnTo>
                    <a:pt x="1140" y="859"/>
                  </a:lnTo>
                  <a:lnTo>
                    <a:pt x="1120" y="859"/>
                  </a:lnTo>
                  <a:lnTo>
                    <a:pt x="1102" y="859"/>
                  </a:lnTo>
                  <a:lnTo>
                    <a:pt x="1086" y="859"/>
                  </a:lnTo>
                  <a:lnTo>
                    <a:pt x="1072" y="859"/>
                  </a:lnTo>
                  <a:lnTo>
                    <a:pt x="1060" y="859"/>
                  </a:lnTo>
                  <a:lnTo>
                    <a:pt x="1049" y="859"/>
                  </a:lnTo>
                  <a:lnTo>
                    <a:pt x="1041" y="859"/>
                  </a:lnTo>
                  <a:lnTo>
                    <a:pt x="1034" y="859"/>
                  </a:lnTo>
                  <a:lnTo>
                    <a:pt x="1029" y="859"/>
                  </a:lnTo>
                  <a:lnTo>
                    <a:pt x="1026" y="859"/>
                  </a:lnTo>
                  <a:lnTo>
                    <a:pt x="1025" y="859"/>
                  </a:lnTo>
                  <a:lnTo>
                    <a:pt x="1026" y="859"/>
                  </a:lnTo>
                  <a:lnTo>
                    <a:pt x="1028" y="858"/>
                  </a:lnTo>
                  <a:lnTo>
                    <a:pt x="1029" y="857"/>
                  </a:lnTo>
                  <a:lnTo>
                    <a:pt x="1032" y="856"/>
                  </a:lnTo>
                  <a:lnTo>
                    <a:pt x="1034" y="854"/>
                  </a:lnTo>
                  <a:lnTo>
                    <a:pt x="1038" y="852"/>
                  </a:lnTo>
                  <a:lnTo>
                    <a:pt x="1042" y="850"/>
                  </a:lnTo>
                  <a:lnTo>
                    <a:pt x="1046" y="847"/>
                  </a:lnTo>
                  <a:lnTo>
                    <a:pt x="1051" y="845"/>
                  </a:lnTo>
                  <a:lnTo>
                    <a:pt x="1056" y="842"/>
                  </a:lnTo>
                  <a:lnTo>
                    <a:pt x="1062" y="838"/>
                  </a:lnTo>
                  <a:lnTo>
                    <a:pt x="1068" y="835"/>
                  </a:lnTo>
                  <a:lnTo>
                    <a:pt x="1075" y="831"/>
                  </a:lnTo>
                  <a:lnTo>
                    <a:pt x="1082" y="827"/>
                  </a:lnTo>
                  <a:lnTo>
                    <a:pt x="1090" y="822"/>
                  </a:lnTo>
                  <a:lnTo>
                    <a:pt x="1098" y="818"/>
                  </a:lnTo>
                  <a:lnTo>
                    <a:pt x="1105" y="813"/>
                  </a:lnTo>
                  <a:lnTo>
                    <a:pt x="1112" y="809"/>
                  </a:lnTo>
                  <a:lnTo>
                    <a:pt x="1118" y="806"/>
                  </a:lnTo>
                  <a:lnTo>
                    <a:pt x="1124" y="802"/>
                  </a:lnTo>
                  <a:lnTo>
                    <a:pt x="1129" y="799"/>
                  </a:lnTo>
                  <a:lnTo>
                    <a:pt x="1134" y="797"/>
                  </a:lnTo>
                  <a:lnTo>
                    <a:pt x="1138" y="794"/>
                  </a:lnTo>
                  <a:lnTo>
                    <a:pt x="1142" y="792"/>
                  </a:lnTo>
                  <a:lnTo>
                    <a:pt x="1145" y="790"/>
                  </a:lnTo>
                  <a:lnTo>
                    <a:pt x="1148" y="788"/>
                  </a:lnTo>
                  <a:lnTo>
                    <a:pt x="1150" y="787"/>
                  </a:lnTo>
                  <a:lnTo>
                    <a:pt x="1152" y="786"/>
                  </a:lnTo>
                  <a:lnTo>
                    <a:pt x="1153" y="785"/>
                  </a:lnTo>
                  <a:lnTo>
                    <a:pt x="1154" y="785"/>
                  </a:lnTo>
                  <a:lnTo>
                    <a:pt x="1153" y="784"/>
                  </a:lnTo>
                  <a:lnTo>
                    <a:pt x="1153" y="783"/>
                  </a:lnTo>
                  <a:lnTo>
                    <a:pt x="1151" y="781"/>
                  </a:lnTo>
                  <a:lnTo>
                    <a:pt x="1150" y="779"/>
                  </a:lnTo>
                  <a:lnTo>
                    <a:pt x="1148" y="776"/>
                  </a:lnTo>
                  <a:lnTo>
                    <a:pt x="1146" y="773"/>
                  </a:lnTo>
                  <a:lnTo>
                    <a:pt x="1143" y="769"/>
                  </a:lnTo>
                  <a:lnTo>
                    <a:pt x="1140" y="765"/>
                  </a:lnTo>
                  <a:lnTo>
                    <a:pt x="1137" y="761"/>
                  </a:lnTo>
                  <a:lnTo>
                    <a:pt x="1133" y="756"/>
                  </a:lnTo>
                  <a:lnTo>
                    <a:pt x="1129" y="750"/>
                  </a:lnTo>
                  <a:lnTo>
                    <a:pt x="1124" y="744"/>
                  </a:lnTo>
                  <a:lnTo>
                    <a:pt x="1120" y="738"/>
                  </a:lnTo>
                  <a:lnTo>
                    <a:pt x="1115" y="731"/>
                  </a:lnTo>
                  <a:lnTo>
                    <a:pt x="1109" y="723"/>
                  </a:lnTo>
                  <a:lnTo>
                    <a:pt x="1103" y="716"/>
                  </a:lnTo>
                  <a:lnTo>
                    <a:pt x="1097" y="708"/>
                  </a:lnTo>
                  <a:lnTo>
                    <a:pt x="1091" y="700"/>
                  </a:lnTo>
                  <a:lnTo>
                    <a:pt x="1084" y="693"/>
                  </a:lnTo>
                  <a:lnTo>
                    <a:pt x="1077" y="686"/>
                  </a:lnTo>
                  <a:lnTo>
                    <a:pt x="1069" y="679"/>
                  </a:lnTo>
                  <a:lnTo>
                    <a:pt x="1061" y="672"/>
                  </a:lnTo>
                  <a:lnTo>
                    <a:pt x="1053" y="665"/>
                  </a:lnTo>
                  <a:lnTo>
                    <a:pt x="1044" y="658"/>
                  </a:lnTo>
                  <a:lnTo>
                    <a:pt x="1035" y="651"/>
                  </a:lnTo>
                  <a:lnTo>
                    <a:pt x="1025" y="644"/>
                  </a:lnTo>
                  <a:lnTo>
                    <a:pt x="1016" y="638"/>
                  </a:lnTo>
                  <a:lnTo>
                    <a:pt x="1005" y="631"/>
                  </a:lnTo>
                  <a:lnTo>
                    <a:pt x="995" y="625"/>
                  </a:lnTo>
                  <a:lnTo>
                    <a:pt x="984" y="619"/>
                  </a:lnTo>
                  <a:lnTo>
                    <a:pt x="973" y="613"/>
                  </a:lnTo>
                  <a:lnTo>
                    <a:pt x="961" y="607"/>
                  </a:lnTo>
                  <a:lnTo>
                    <a:pt x="950" y="601"/>
                  </a:lnTo>
                  <a:lnTo>
                    <a:pt x="938" y="596"/>
                  </a:lnTo>
                  <a:lnTo>
                    <a:pt x="926" y="591"/>
                  </a:lnTo>
                  <a:lnTo>
                    <a:pt x="913" y="587"/>
                  </a:lnTo>
                  <a:lnTo>
                    <a:pt x="901" y="583"/>
                  </a:lnTo>
                  <a:lnTo>
                    <a:pt x="888" y="580"/>
                  </a:lnTo>
                  <a:lnTo>
                    <a:pt x="876" y="577"/>
                  </a:lnTo>
                  <a:lnTo>
                    <a:pt x="863" y="574"/>
                  </a:lnTo>
                  <a:lnTo>
                    <a:pt x="849" y="572"/>
                  </a:lnTo>
                  <a:lnTo>
                    <a:pt x="836" y="570"/>
                  </a:lnTo>
                  <a:lnTo>
                    <a:pt x="823" y="568"/>
                  </a:lnTo>
                  <a:lnTo>
                    <a:pt x="809" y="567"/>
                  </a:lnTo>
                  <a:lnTo>
                    <a:pt x="795" y="567"/>
                  </a:lnTo>
                  <a:lnTo>
                    <a:pt x="781" y="566"/>
                  </a:lnTo>
                  <a:lnTo>
                    <a:pt x="767" y="567"/>
                  </a:lnTo>
                  <a:lnTo>
                    <a:pt x="753" y="567"/>
                  </a:lnTo>
                  <a:lnTo>
                    <a:pt x="739" y="568"/>
                  </a:lnTo>
                  <a:lnTo>
                    <a:pt x="726" y="569"/>
                  </a:lnTo>
                  <a:lnTo>
                    <a:pt x="713" y="570"/>
                  </a:lnTo>
                  <a:lnTo>
                    <a:pt x="700" y="572"/>
                  </a:lnTo>
                  <a:lnTo>
                    <a:pt x="687" y="574"/>
                  </a:lnTo>
                  <a:lnTo>
                    <a:pt x="675" y="577"/>
                  </a:lnTo>
                  <a:lnTo>
                    <a:pt x="664" y="579"/>
                  </a:lnTo>
                  <a:lnTo>
                    <a:pt x="652" y="583"/>
                  </a:lnTo>
                  <a:lnTo>
                    <a:pt x="641" y="586"/>
                  </a:lnTo>
                  <a:lnTo>
                    <a:pt x="630" y="590"/>
                  </a:lnTo>
                  <a:lnTo>
                    <a:pt x="620" y="593"/>
                  </a:lnTo>
                  <a:lnTo>
                    <a:pt x="609" y="598"/>
                  </a:lnTo>
                  <a:lnTo>
                    <a:pt x="600" y="602"/>
                  </a:lnTo>
                  <a:lnTo>
                    <a:pt x="590" y="607"/>
                  </a:lnTo>
                  <a:lnTo>
                    <a:pt x="581" y="613"/>
                  </a:lnTo>
                  <a:lnTo>
                    <a:pt x="572" y="618"/>
                  </a:lnTo>
                  <a:lnTo>
                    <a:pt x="564" y="623"/>
                  </a:lnTo>
                  <a:lnTo>
                    <a:pt x="556" y="627"/>
                  </a:lnTo>
                  <a:lnTo>
                    <a:pt x="549" y="631"/>
                  </a:lnTo>
                  <a:lnTo>
                    <a:pt x="543" y="635"/>
                  </a:lnTo>
                  <a:lnTo>
                    <a:pt x="537" y="639"/>
                  </a:lnTo>
                  <a:lnTo>
                    <a:pt x="532" y="642"/>
                  </a:lnTo>
                  <a:lnTo>
                    <a:pt x="527" y="645"/>
                  </a:lnTo>
                  <a:lnTo>
                    <a:pt x="523" y="647"/>
                  </a:lnTo>
                  <a:lnTo>
                    <a:pt x="519" y="650"/>
                  </a:lnTo>
                  <a:lnTo>
                    <a:pt x="516" y="651"/>
                  </a:lnTo>
                  <a:lnTo>
                    <a:pt x="513" y="653"/>
                  </a:lnTo>
                  <a:lnTo>
                    <a:pt x="511" y="654"/>
                  </a:lnTo>
                  <a:lnTo>
                    <a:pt x="510" y="655"/>
                  </a:lnTo>
                  <a:lnTo>
                    <a:pt x="509" y="655"/>
                  </a:lnTo>
                  <a:lnTo>
                    <a:pt x="509" y="656"/>
                  </a:lnTo>
                  <a:lnTo>
                    <a:pt x="508" y="655"/>
                  </a:lnTo>
                  <a:lnTo>
                    <a:pt x="507" y="653"/>
                  </a:lnTo>
                  <a:lnTo>
                    <a:pt x="506" y="651"/>
                  </a:lnTo>
                  <a:lnTo>
                    <a:pt x="504" y="647"/>
                  </a:lnTo>
                  <a:lnTo>
                    <a:pt x="501" y="642"/>
                  </a:lnTo>
                  <a:lnTo>
                    <a:pt x="497" y="636"/>
                  </a:lnTo>
                  <a:lnTo>
                    <a:pt x="493" y="629"/>
                  </a:lnTo>
                  <a:lnTo>
                    <a:pt x="488" y="620"/>
                  </a:lnTo>
                  <a:lnTo>
                    <a:pt x="483" y="611"/>
                  </a:lnTo>
                  <a:lnTo>
                    <a:pt x="477" y="601"/>
                  </a:lnTo>
                  <a:lnTo>
                    <a:pt x="470" y="589"/>
                  </a:lnTo>
                  <a:lnTo>
                    <a:pt x="463" y="576"/>
                  </a:lnTo>
                  <a:lnTo>
                    <a:pt x="455" y="563"/>
                  </a:lnTo>
                  <a:lnTo>
                    <a:pt x="446" y="548"/>
                  </a:lnTo>
                  <a:lnTo>
                    <a:pt x="437" y="532"/>
                  </a:lnTo>
                  <a:lnTo>
                    <a:pt x="427" y="515"/>
                  </a:lnTo>
                  <a:lnTo>
                    <a:pt x="417" y="498"/>
                  </a:lnTo>
                  <a:lnTo>
                    <a:pt x="408" y="482"/>
                  </a:lnTo>
                  <a:lnTo>
                    <a:pt x="399" y="467"/>
                  </a:lnTo>
                  <a:lnTo>
                    <a:pt x="391" y="453"/>
                  </a:lnTo>
                  <a:lnTo>
                    <a:pt x="384" y="440"/>
                  </a:lnTo>
                  <a:lnTo>
                    <a:pt x="377" y="429"/>
                  </a:lnTo>
                  <a:lnTo>
                    <a:pt x="371" y="418"/>
                  </a:lnTo>
                  <a:lnTo>
                    <a:pt x="365" y="409"/>
                  </a:lnTo>
                  <a:lnTo>
                    <a:pt x="361" y="401"/>
                  </a:lnTo>
                  <a:lnTo>
                    <a:pt x="356" y="393"/>
                  </a:lnTo>
                  <a:lnTo>
                    <a:pt x="353" y="387"/>
                  </a:lnTo>
                  <a:lnTo>
                    <a:pt x="350" y="382"/>
                  </a:lnTo>
                  <a:lnTo>
                    <a:pt x="348" y="379"/>
                  </a:lnTo>
                  <a:lnTo>
                    <a:pt x="346" y="376"/>
                  </a:lnTo>
                  <a:lnTo>
                    <a:pt x="345" y="374"/>
                  </a:lnTo>
                  <a:lnTo>
                    <a:pt x="344" y="374"/>
                  </a:lnTo>
                  <a:lnTo>
                    <a:pt x="342" y="374"/>
                  </a:lnTo>
                  <a:lnTo>
                    <a:pt x="339" y="374"/>
                  </a:lnTo>
                  <a:lnTo>
                    <a:pt x="334" y="374"/>
                  </a:lnTo>
                  <a:lnTo>
                    <a:pt x="328" y="374"/>
                  </a:lnTo>
                  <a:lnTo>
                    <a:pt x="321" y="374"/>
                  </a:lnTo>
                  <a:lnTo>
                    <a:pt x="312" y="374"/>
                  </a:lnTo>
                  <a:lnTo>
                    <a:pt x="302" y="374"/>
                  </a:lnTo>
                  <a:lnTo>
                    <a:pt x="290" y="374"/>
                  </a:lnTo>
                  <a:lnTo>
                    <a:pt x="278" y="374"/>
                  </a:lnTo>
                  <a:lnTo>
                    <a:pt x="263" y="374"/>
                  </a:lnTo>
                  <a:lnTo>
                    <a:pt x="248" y="374"/>
                  </a:lnTo>
                  <a:lnTo>
                    <a:pt x="231" y="374"/>
                  </a:lnTo>
                  <a:lnTo>
                    <a:pt x="213" y="374"/>
                  </a:lnTo>
                  <a:lnTo>
                    <a:pt x="193" y="374"/>
                  </a:lnTo>
                  <a:lnTo>
                    <a:pt x="172" y="374"/>
                  </a:lnTo>
                  <a:lnTo>
                    <a:pt x="152" y="374"/>
                  </a:lnTo>
                  <a:lnTo>
                    <a:pt x="132" y="374"/>
                  </a:lnTo>
                  <a:lnTo>
                    <a:pt x="114" y="374"/>
                  </a:lnTo>
                  <a:lnTo>
                    <a:pt x="97" y="374"/>
                  </a:lnTo>
                  <a:lnTo>
                    <a:pt x="81" y="374"/>
                  </a:lnTo>
                  <a:lnTo>
                    <a:pt x="67" y="374"/>
                  </a:lnTo>
                  <a:lnTo>
                    <a:pt x="54" y="374"/>
                  </a:lnTo>
                  <a:lnTo>
                    <a:pt x="43" y="374"/>
                  </a:lnTo>
                  <a:lnTo>
                    <a:pt x="33" y="374"/>
                  </a:lnTo>
                  <a:lnTo>
                    <a:pt x="24" y="374"/>
                  </a:lnTo>
                  <a:lnTo>
                    <a:pt x="17" y="374"/>
                  </a:lnTo>
                  <a:lnTo>
                    <a:pt x="11" y="374"/>
                  </a:lnTo>
                  <a:lnTo>
                    <a:pt x="6" y="374"/>
                  </a:lnTo>
                  <a:lnTo>
                    <a:pt x="3" y="374"/>
                  </a:lnTo>
                  <a:lnTo>
                    <a:pt x="1" y="374"/>
                  </a:lnTo>
                  <a:lnTo>
                    <a:pt x="0" y="374"/>
                  </a:lnTo>
                  <a:lnTo>
                    <a:pt x="0" y="373"/>
                  </a:lnTo>
                  <a:lnTo>
                    <a:pt x="1" y="372"/>
                  </a:lnTo>
                  <a:lnTo>
                    <a:pt x="2" y="371"/>
                  </a:lnTo>
                  <a:lnTo>
                    <a:pt x="4" y="369"/>
                  </a:lnTo>
                  <a:lnTo>
                    <a:pt x="6" y="367"/>
                  </a:lnTo>
                  <a:lnTo>
                    <a:pt x="9" y="364"/>
                  </a:lnTo>
                  <a:lnTo>
                    <a:pt x="12" y="360"/>
                  </a:lnTo>
                  <a:lnTo>
                    <a:pt x="15" y="356"/>
                  </a:lnTo>
                  <a:lnTo>
                    <a:pt x="19" y="351"/>
                  </a:lnTo>
                  <a:lnTo>
                    <a:pt x="24" y="346"/>
                  </a:lnTo>
                  <a:lnTo>
                    <a:pt x="29" y="340"/>
                  </a:lnTo>
                  <a:lnTo>
                    <a:pt x="34" y="333"/>
                  </a:lnTo>
                  <a:lnTo>
                    <a:pt x="40" y="326"/>
                  </a:lnTo>
                  <a:lnTo>
                    <a:pt x="47" y="319"/>
                  </a:lnTo>
                  <a:lnTo>
                    <a:pt x="54" y="311"/>
                  </a:lnTo>
                  <a:lnTo>
                    <a:pt x="61" y="302"/>
                  </a:lnTo>
                  <a:lnTo>
                    <a:pt x="69" y="293"/>
                  </a:lnTo>
                  <a:lnTo>
                    <a:pt x="78" y="284"/>
                  </a:lnTo>
                  <a:lnTo>
                    <a:pt x="87" y="275"/>
                  </a:lnTo>
                  <a:lnTo>
                    <a:pt x="97" y="265"/>
                  </a:lnTo>
                  <a:lnTo>
                    <a:pt x="108" y="256"/>
                  </a:lnTo>
                  <a:lnTo>
                    <a:pt x="119" y="246"/>
                  </a:lnTo>
                  <a:lnTo>
                    <a:pt x="131" y="236"/>
                  </a:lnTo>
                  <a:lnTo>
                    <a:pt x="144" y="226"/>
                  </a:lnTo>
                  <a:lnTo>
                    <a:pt x="157" y="216"/>
                  </a:lnTo>
                  <a:lnTo>
                    <a:pt x="171" y="206"/>
                  </a:lnTo>
                  <a:lnTo>
                    <a:pt x="186" y="195"/>
                  </a:lnTo>
                  <a:lnTo>
                    <a:pt x="201" y="184"/>
                  </a:lnTo>
                  <a:lnTo>
                    <a:pt x="217" y="174"/>
                  </a:lnTo>
                  <a:lnTo>
                    <a:pt x="234" y="163"/>
                  </a:lnTo>
                  <a:lnTo>
                    <a:pt x="251" y="152"/>
                  </a:lnTo>
                  <a:lnTo>
                    <a:pt x="269" y="141"/>
                  </a:lnTo>
                  <a:lnTo>
                    <a:pt x="287" y="130"/>
                  </a:lnTo>
                  <a:lnTo>
                    <a:pt x="306" y="119"/>
                  </a:lnTo>
                  <a:lnTo>
                    <a:pt x="325" y="109"/>
                  </a:lnTo>
                  <a:lnTo>
                    <a:pt x="345" y="99"/>
                  </a:lnTo>
                  <a:lnTo>
                    <a:pt x="365" y="90"/>
                  </a:lnTo>
                  <a:lnTo>
                    <a:pt x="385" y="81"/>
                  </a:lnTo>
                  <a:lnTo>
                    <a:pt x="405" y="72"/>
                  </a:lnTo>
                  <a:lnTo>
                    <a:pt x="426" y="64"/>
                  </a:lnTo>
                  <a:lnTo>
                    <a:pt x="447" y="57"/>
                  </a:lnTo>
                  <a:lnTo>
                    <a:pt x="469" y="49"/>
                  </a:lnTo>
                  <a:lnTo>
                    <a:pt x="491" y="43"/>
                  </a:lnTo>
                  <a:lnTo>
                    <a:pt x="513" y="36"/>
                  </a:lnTo>
                  <a:lnTo>
                    <a:pt x="536" y="30"/>
                  </a:lnTo>
                  <a:lnTo>
                    <a:pt x="558" y="25"/>
                  </a:lnTo>
                  <a:lnTo>
                    <a:pt x="582" y="20"/>
                  </a:lnTo>
                  <a:lnTo>
                    <a:pt x="605" y="15"/>
                  </a:lnTo>
                  <a:lnTo>
                    <a:pt x="629" y="11"/>
                  </a:lnTo>
                  <a:lnTo>
                    <a:pt x="653" y="8"/>
                  </a:lnTo>
                  <a:lnTo>
                    <a:pt x="677" y="5"/>
                  </a:lnTo>
                  <a:lnTo>
                    <a:pt x="701" y="3"/>
                  </a:lnTo>
                  <a:lnTo>
                    <a:pt x="725" y="1"/>
                  </a:lnTo>
                  <a:lnTo>
                    <a:pt x="749" y="0"/>
                  </a:lnTo>
                  <a:lnTo>
                    <a:pt x="773" y="0"/>
                  </a:lnTo>
                  <a:lnTo>
                    <a:pt x="798" y="1"/>
                  </a:lnTo>
                  <a:lnTo>
                    <a:pt x="822" y="2"/>
                  </a:lnTo>
                  <a:lnTo>
                    <a:pt x="847" y="3"/>
                  </a:lnTo>
                  <a:lnTo>
                    <a:pt x="871" y="6"/>
                  </a:lnTo>
                  <a:lnTo>
                    <a:pt x="896" y="9"/>
                  </a:lnTo>
                  <a:lnTo>
                    <a:pt x="921" y="12"/>
                  </a:lnTo>
                  <a:lnTo>
                    <a:pt x="945" y="17"/>
                  </a:lnTo>
                  <a:lnTo>
                    <a:pt x="970" y="21"/>
                  </a:lnTo>
                  <a:lnTo>
                    <a:pt x="995" y="27"/>
                  </a:lnTo>
                  <a:lnTo>
                    <a:pt x="1020" y="33"/>
                  </a:lnTo>
                  <a:lnTo>
                    <a:pt x="1044" y="40"/>
                  </a:lnTo>
                  <a:lnTo>
                    <a:pt x="1068" y="47"/>
                  </a:lnTo>
                  <a:lnTo>
                    <a:pt x="1092" y="54"/>
                  </a:lnTo>
                  <a:lnTo>
                    <a:pt x="1115" y="62"/>
                  </a:lnTo>
                  <a:lnTo>
                    <a:pt x="1138" y="71"/>
                  </a:lnTo>
                  <a:lnTo>
                    <a:pt x="1160" y="79"/>
                  </a:lnTo>
                  <a:lnTo>
                    <a:pt x="1182" y="89"/>
                  </a:lnTo>
                  <a:lnTo>
                    <a:pt x="1204" y="98"/>
                  </a:lnTo>
                  <a:lnTo>
                    <a:pt x="1225" y="109"/>
                  </a:lnTo>
                  <a:lnTo>
                    <a:pt x="1246" y="119"/>
                  </a:lnTo>
                  <a:lnTo>
                    <a:pt x="1266" y="131"/>
                  </a:lnTo>
                  <a:lnTo>
                    <a:pt x="1286" y="142"/>
                  </a:lnTo>
                  <a:lnTo>
                    <a:pt x="1305" y="154"/>
                  </a:lnTo>
                  <a:lnTo>
                    <a:pt x="1324" y="167"/>
                  </a:lnTo>
                  <a:lnTo>
                    <a:pt x="1343" y="180"/>
                  </a:lnTo>
                  <a:lnTo>
                    <a:pt x="1361" y="193"/>
                  </a:lnTo>
                  <a:lnTo>
                    <a:pt x="1379" y="206"/>
                  </a:lnTo>
                  <a:lnTo>
                    <a:pt x="1396" y="220"/>
                  </a:lnTo>
                  <a:lnTo>
                    <a:pt x="1413" y="233"/>
                  </a:lnTo>
                  <a:lnTo>
                    <a:pt x="1429" y="246"/>
                  </a:lnTo>
                  <a:lnTo>
                    <a:pt x="1444" y="260"/>
                  </a:lnTo>
                  <a:lnTo>
                    <a:pt x="1459" y="273"/>
                  </a:lnTo>
                  <a:lnTo>
                    <a:pt x="1473" y="286"/>
                  </a:lnTo>
                  <a:lnTo>
                    <a:pt x="1487" y="300"/>
                  </a:lnTo>
                  <a:lnTo>
                    <a:pt x="1500" y="313"/>
                  </a:lnTo>
                  <a:lnTo>
                    <a:pt x="1512" y="327"/>
                  </a:lnTo>
                  <a:lnTo>
                    <a:pt x="1524" y="341"/>
                  </a:lnTo>
                  <a:lnTo>
                    <a:pt x="1536" y="354"/>
                  </a:lnTo>
                  <a:lnTo>
                    <a:pt x="1547" y="368"/>
                  </a:lnTo>
                  <a:lnTo>
                    <a:pt x="1557" y="381"/>
                  </a:lnTo>
                  <a:lnTo>
                    <a:pt x="1566" y="395"/>
                  </a:lnTo>
                  <a:lnTo>
                    <a:pt x="1576" y="408"/>
                  </a:lnTo>
                  <a:lnTo>
                    <a:pt x="1584" y="421"/>
                  </a:lnTo>
                  <a:lnTo>
                    <a:pt x="1592" y="432"/>
                  </a:lnTo>
                  <a:lnTo>
                    <a:pt x="1599" y="443"/>
                  </a:lnTo>
                  <a:lnTo>
                    <a:pt x="1606" y="453"/>
                  </a:lnTo>
                  <a:lnTo>
                    <a:pt x="1612" y="462"/>
                  </a:lnTo>
                  <a:lnTo>
                    <a:pt x="1618" y="470"/>
                  </a:lnTo>
                  <a:lnTo>
                    <a:pt x="1623" y="477"/>
                  </a:lnTo>
                  <a:lnTo>
                    <a:pt x="1627" y="484"/>
                  </a:lnTo>
                  <a:lnTo>
                    <a:pt x="1631" y="489"/>
                  </a:lnTo>
                  <a:lnTo>
                    <a:pt x="1634" y="494"/>
                  </a:lnTo>
                  <a:lnTo>
                    <a:pt x="1637" y="498"/>
                  </a:lnTo>
                  <a:lnTo>
                    <a:pt x="1639" y="501"/>
                  </a:lnTo>
                  <a:lnTo>
                    <a:pt x="1640" y="503"/>
                  </a:lnTo>
                  <a:lnTo>
                    <a:pt x="1641" y="504"/>
                  </a:lnTo>
                  <a:lnTo>
                    <a:pt x="1642" y="505"/>
                  </a:lnTo>
                  <a:lnTo>
                    <a:pt x="1642" y="504"/>
                  </a:lnTo>
                  <a:lnTo>
                    <a:pt x="1643" y="504"/>
                  </a:lnTo>
                  <a:lnTo>
                    <a:pt x="1645" y="503"/>
                  </a:lnTo>
                  <a:lnTo>
                    <a:pt x="1647" y="502"/>
                  </a:lnTo>
                  <a:lnTo>
                    <a:pt x="1649" y="500"/>
                  </a:lnTo>
                  <a:lnTo>
                    <a:pt x="1652" y="499"/>
                  </a:lnTo>
                  <a:lnTo>
                    <a:pt x="1655" y="497"/>
                  </a:lnTo>
                  <a:lnTo>
                    <a:pt x="1658" y="495"/>
                  </a:lnTo>
                  <a:lnTo>
                    <a:pt x="1662" y="492"/>
                  </a:lnTo>
                  <a:lnTo>
                    <a:pt x="1667" y="490"/>
                  </a:lnTo>
                  <a:lnTo>
                    <a:pt x="1672" y="487"/>
                  </a:lnTo>
                  <a:lnTo>
                    <a:pt x="1677" y="483"/>
                  </a:lnTo>
                  <a:lnTo>
                    <a:pt x="1683" y="480"/>
                  </a:lnTo>
                  <a:lnTo>
                    <a:pt x="1689" y="476"/>
                  </a:lnTo>
                  <a:lnTo>
                    <a:pt x="1695" y="473"/>
                  </a:lnTo>
                  <a:lnTo>
                    <a:pt x="1702" y="469"/>
                  </a:lnTo>
                  <a:lnTo>
                    <a:pt x="1708" y="465"/>
                  </a:lnTo>
                  <a:lnTo>
                    <a:pt x="1713" y="462"/>
                  </a:lnTo>
                  <a:lnTo>
                    <a:pt x="1719" y="458"/>
                  </a:lnTo>
                  <a:lnTo>
                    <a:pt x="1723" y="455"/>
                  </a:lnTo>
                  <a:lnTo>
                    <a:pt x="1728" y="453"/>
                  </a:lnTo>
                  <a:lnTo>
                    <a:pt x="1732" y="450"/>
                  </a:lnTo>
                  <a:lnTo>
                    <a:pt x="1735" y="448"/>
                  </a:lnTo>
                  <a:lnTo>
                    <a:pt x="1738" y="446"/>
                  </a:lnTo>
                  <a:lnTo>
                    <a:pt x="1741" y="445"/>
                  </a:lnTo>
                  <a:lnTo>
                    <a:pt x="1744" y="443"/>
                  </a:lnTo>
                  <a:lnTo>
                    <a:pt x="1745" y="442"/>
                  </a:lnTo>
                  <a:lnTo>
                    <a:pt x="1747" y="441"/>
                  </a:lnTo>
                  <a:lnTo>
                    <a:pt x="1748" y="441"/>
                  </a:lnTo>
                  <a:lnTo>
                    <a:pt x="1749" y="440"/>
                  </a:lnTo>
                  <a:lnTo>
                    <a:pt x="1748" y="441"/>
                  </a:lnTo>
                  <a:lnTo>
                    <a:pt x="1747" y="443"/>
                  </a:lnTo>
                  <a:lnTo>
                    <a:pt x="1745" y="448"/>
                  </a:lnTo>
                  <a:lnTo>
                    <a:pt x="1741" y="453"/>
                  </a:lnTo>
                  <a:lnTo>
                    <a:pt x="1737" y="461"/>
                  </a:lnTo>
                  <a:lnTo>
                    <a:pt x="1732" y="470"/>
                  </a:lnTo>
                  <a:lnTo>
                    <a:pt x="1726" y="480"/>
                  </a:lnTo>
                  <a:lnTo>
                    <a:pt x="1719" y="493"/>
                  </a:lnTo>
                  <a:lnTo>
                    <a:pt x="1711" y="506"/>
                  </a:lnTo>
                  <a:lnTo>
                    <a:pt x="1702" y="522"/>
                  </a:lnTo>
                  <a:lnTo>
                    <a:pt x="1693" y="539"/>
                  </a:lnTo>
                  <a:lnTo>
                    <a:pt x="1682" y="558"/>
                  </a:lnTo>
                  <a:lnTo>
                    <a:pt x="1670" y="579"/>
                  </a:lnTo>
                  <a:lnTo>
                    <a:pt x="1658" y="601"/>
                  </a:lnTo>
                  <a:lnTo>
                    <a:pt x="1644" y="624"/>
                  </a:lnTo>
                  <a:lnTo>
                    <a:pt x="1630" y="650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509220" name="Freeform 7"/>
            <p:cNvSpPr/>
            <p:nvPr/>
          </p:nvSpPr>
          <p:spPr>
            <a:xfrm>
              <a:off x="2317337" y="3030664"/>
              <a:ext cx="2102263" cy="2539841"/>
            </a:xfrm>
            <a:custGeom>
              <a:avLst/>
              <a:gdLst/>
              <a:ahLst/>
              <a:cxnLst/>
              <a:rect l="l" t="t" r="r" b="b"/>
              <a:pathLst>
                <a:path w="1241" h="1500">
                  <a:moveTo>
                    <a:pt x="242" y="653"/>
                  </a:moveTo>
                  <a:lnTo>
                    <a:pt x="241" y="654"/>
                  </a:lnTo>
                  <a:lnTo>
                    <a:pt x="240" y="656"/>
                  </a:lnTo>
                  <a:lnTo>
                    <a:pt x="238" y="660"/>
                  </a:lnTo>
                  <a:lnTo>
                    <a:pt x="234" y="666"/>
                  </a:lnTo>
                  <a:lnTo>
                    <a:pt x="230" y="674"/>
                  </a:lnTo>
                  <a:lnTo>
                    <a:pt x="225" y="683"/>
                  </a:lnTo>
                  <a:lnTo>
                    <a:pt x="219" y="693"/>
                  </a:lnTo>
                  <a:lnTo>
                    <a:pt x="212" y="706"/>
                  </a:lnTo>
                  <a:lnTo>
                    <a:pt x="204" y="720"/>
                  </a:lnTo>
                  <a:lnTo>
                    <a:pt x="195" y="736"/>
                  </a:lnTo>
                  <a:lnTo>
                    <a:pt x="185" y="753"/>
                  </a:lnTo>
                  <a:lnTo>
                    <a:pt x="174" y="772"/>
                  </a:lnTo>
                  <a:lnTo>
                    <a:pt x="162" y="793"/>
                  </a:lnTo>
                  <a:lnTo>
                    <a:pt x="149" y="815"/>
                  </a:lnTo>
                  <a:lnTo>
                    <a:pt x="136" y="839"/>
                  </a:lnTo>
                  <a:lnTo>
                    <a:pt x="121" y="864"/>
                  </a:lnTo>
                  <a:lnTo>
                    <a:pt x="106" y="890"/>
                  </a:lnTo>
                  <a:lnTo>
                    <a:pt x="93" y="914"/>
                  </a:lnTo>
                  <a:lnTo>
                    <a:pt x="80" y="936"/>
                  </a:lnTo>
                  <a:lnTo>
                    <a:pt x="68" y="957"/>
                  </a:lnTo>
                  <a:lnTo>
                    <a:pt x="57" y="976"/>
                  </a:lnTo>
                  <a:lnTo>
                    <a:pt x="47" y="993"/>
                  </a:lnTo>
                  <a:lnTo>
                    <a:pt x="38" y="1009"/>
                  </a:lnTo>
                  <a:lnTo>
                    <a:pt x="30" y="1023"/>
                  </a:lnTo>
                  <a:lnTo>
                    <a:pt x="23" y="1035"/>
                  </a:lnTo>
                  <a:lnTo>
                    <a:pt x="17" y="1046"/>
                  </a:lnTo>
                  <a:lnTo>
                    <a:pt x="12" y="1055"/>
                  </a:lnTo>
                  <a:lnTo>
                    <a:pt x="8" y="1063"/>
                  </a:lnTo>
                  <a:lnTo>
                    <a:pt x="4" y="1069"/>
                  </a:lnTo>
                  <a:lnTo>
                    <a:pt x="2" y="1073"/>
                  </a:lnTo>
                  <a:lnTo>
                    <a:pt x="1" y="1075"/>
                  </a:lnTo>
                  <a:lnTo>
                    <a:pt x="0" y="1076"/>
                  </a:lnTo>
                  <a:lnTo>
                    <a:pt x="1" y="1077"/>
                  </a:lnTo>
                  <a:lnTo>
                    <a:pt x="2" y="1079"/>
                  </a:lnTo>
                  <a:lnTo>
                    <a:pt x="4" y="1083"/>
                  </a:lnTo>
                  <a:lnTo>
                    <a:pt x="8" y="1089"/>
                  </a:lnTo>
                  <a:lnTo>
                    <a:pt x="12" y="1097"/>
                  </a:lnTo>
                  <a:lnTo>
                    <a:pt x="17" y="1106"/>
                  </a:lnTo>
                  <a:lnTo>
                    <a:pt x="23" y="1116"/>
                  </a:lnTo>
                  <a:lnTo>
                    <a:pt x="30" y="1129"/>
                  </a:lnTo>
                  <a:lnTo>
                    <a:pt x="38" y="1143"/>
                  </a:lnTo>
                  <a:lnTo>
                    <a:pt x="47" y="1159"/>
                  </a:lnTo>
                  <a:lnTo>
                    <a:pt x="57" y="1176"/>
                  </a:lnTo>
                  <a:lnTo>
                    <a:pt x="68" y="1195"/>
                  </a:lnTo>
                  <a:lnTo>
                    <a:pt x="80" y="1216"/>
                  </a:lnTo>
                  <a:lnTo>
                    <a:pt x="93" y="1238"/>
                  </a:lnTo>
                  <a:lnTo>
                    <a:pt x="106" y="1262"/>
                  </a:lnTo>
                  <a:lnTo>
                    <a:pt x="121" y="1287"/>
                  </a:lnTo>
                  <a:lnTo>
                    <a:pt x="136" y="1313"/>
                  </a:lnTo>
                  <a:lnTo>
                    <a:pt x="149" y="1337"/>
                  </a:lnTo>
                  <a:lnTo>
                    <a:pt x="162" y="1359"/>
                  </a:lnTo>
                  <a:lnTo>
                    <a:pt x="174" y="1380"/>
                  </a:lnTo>
                  <a:lnTo>
                    <a:pt x="185" y="1399"/>
                  </a:lnTo>
                  <a:lnTo>
                    <a:pt x="195" y="1416"/>
                  </a:lnTo>
                  <a:lnTo>
                    <a:pt x="204" y="1432"/>
                  </a:lnTo>
                  <a:lnTo>
                    <a:pt x="212" y="1446"/>
                  </a:lnTo>
                  <a:lnTo>
                    <a:pt x="219" y="1458"/>
                  </a:lnTo>
                  <a:lnTo>
                    <a:pt x="225" y="1469"/>
                  </a:lnTo>
                  <a:lnTo>
                    <a:pt x="230" y="1478"/>
                  </a:lnTo>
                  <a:lnTo>
                    <a:pt x="234" y="1486"/>
                  </a:lnTo>
                  <a:lnTo>
                    <a:pt x="238" y="1492"/>
                  </a:lnTo>
                  <a:lnTo>
                    <a:pt x="240" y="1496"/>
                  </a:lnTo>
                  <a:lnTo>
                    <a:pt x="241" y="1498"/>
                  </a:lnTo>
                  <a:lnTo>
                    <a:pt x="242" y="1499"/>
                  </a:lnTo>
                  <a:lnTo>
                    <a:pt x="242" y="1498"/>
                  </a:lnTo>
                  <a:lnTo>
                    <a:pt x="242" y="1497"/>
                  </a:lnTo>
                  <a:lnTo>
                    <a:pt x="242" y="1495"/>
                  </a:lnTo>
                  <a:lnTo>
                    <a:pt x="242" y="1492"/>
                  </a:lnTo>
                  <a:lnTo>
                    <a:pt x="242" y="1490"/>
                  </a:lnTo>
                  <a:lnTo>
                    <a:pt x="242" y="1486"/>
                  </a:lnTo>
                  <a:lnTo>
                    <a:pt x="242" y="1482"/>
                  </a:lnTo>
                  <a:lnTo>
                    <a:pt x="242" y="1478"/>
                  </a:lnTo>
                  <a:lnTo>
                    <a:pt x="242" y="1473"/>
                  </a:lnTo>
                  <a:lnTo>
                    <a:pt x="242" y="1467"/>
                  </a:lnTo>
                  <a:lnTo>
                    <a:pt x="242" y="1462"/>
                  </a:lnTo>
                  <a:lnTo>
                    <a:pt x="242" y="1455"/>
                  </a:lnTo>
                  <a:lnTo>
                    <a:pt x="242" y="1448"/>
                  </a:lnTo>
                  <a:lnTo>
                    <a:pt x="242" y="1440"/>
                  </a:lnTo>
                  <a:lnTo>
                    <a:pt x="242" y="1432"/>
                  </a:lnTo>
                  <a:lnTo>
                    <a:pt x="242" y="1424"/>
                  </a:lnTo>
                  <a:lnTo>
                    <a:pt x="242" y="1417"/>
                  </a:lnTo>
                  <a:lnTo>
                    <a:pt x="242" y="1410"/>
                  </a:lnTo>
                  <a:lnTo>
                    <a:pt x="242" y="1403"/>
                  </a:lnTo>
                  <a:lnTo>
                    <a:pt x="242" y="1397"/>
                  </a:lnTo>
                  <a:lnTo>
                    <a:pt x="242" y="1392"/>
                  </a:lnTo>
                  <a:lnTo>
                    <a:pt x="242" y="1387"/>
                  </a:lnTo>
                  <a:lnTo>
                    <a:pt x="242" y="1382"/>
                  </a:lnTo>
                  <a:lnTo>
                    <a:pt x="242" y="1379"/>
                  </a:lnTo>
                  <a:lnTo>
                    <a:pt x="242" y="1375"/>
                  </a:lnTo>
                  <a:lnTo>
                    <a:pt x="242" y="1372"/>
                  </a:lnTo>
                  <a:lnTo>
                    <a:pt x="242" y="1370"/>
                  </a:lnTo>
                  <a:lnTo>
                    <a:pt x="242" y="1368"/>
                  </a:lnTo>
                  <a:lnTo>
                    <a:pt x="242" y="1367"/>
                  </a:lnTo>
                  <a:lnTo>
                    <a:pt x="242" y="1366"/>
                  </a:lnTo>
                  <a:lnTo>
                    <a:pt x="243" y="1366"/>
                  </a:lnTo>
                  <a:lnTo>
                    <a:pt x="245" y="1366"/>
                  </a:lnTo>
                  <a:lnTo>
                    <a:pt x="248" y="1366"/>
                  </a:lnTo>
                  <a:lnTo>
                    <a:pt x="251" y="1365"/>
                  </a:lnTo>
                  <a:lnTo>
                    <a:pt x="255" y="1365"/>
                  </a:lnTo>
                  <a:lnTo>
                    <a:pt x="260" y="1365"/>
                  </a:lnTo>
                  <a:lnTo>
                    <a:pt x="265" y="1365"/>
                  </a:lnTo>
                  <a:lnTo>
                    <a:pt x="271" y="1365"/>
                  </a:lnTo>
                  <a:lnTo>
                    <a:pt x="278" y="1364"/>
                  </a:lnTo>
                  <a:lnTo>
                    <a:pt x="286" y="1364"/>
                  </a:lnTo>
                  <a:lnTo>
                    <a:pt x="295" y="1364"/>
                  </a:lnTo>
                  <a:lnTo>
                    <a:pt x="304" y="1363"/>
                  </a:lnTo>
                  <a:lnTo>
                    <a:pt x="314" y="1363"/>
                  </a:lnTo>
                  <a:lnTo>
                    <a:pt x="324" y="1362"/>
                  </a:lnTo>
                  <a:lnTo>
                    <a:pt x="335" y="1362"/>
                  </a:lnTo>
                  <a:lnTo>
                    <a:pt x="347" y="1361"/>
                  </a:lnTo>
                  <a:lnTo>
                    <a:pt x="360" y="1360"/>
                  </a:lnTo>
                  <a:lnTo>
                    <a:pt x="373" y="1358"/>
                  </a:lnTo>
                  <a:lnTo>
                    <a:pt x="387" y="1356"/>
                  </a:lnTo>
                  <a:lnTo>
                    <a:pt x="402" y="1354"/>
                  </a:lnTo>
                  <a:lnTo>
                    <a:pt x="417" y="1351"/>
                  </a:lnTo>
                  <a:lnTo>
                    <a:pt x="433" y="1347"/>
                  </a:lnTo>
                  <a:lnTo>
                    <a:pt x="450" y="1343"/>
                  </a:lnTo>
                  <a:lnTo>
                    <a:pt x="467" y="1339"/>
                  </a:lnTo>
                  <a:lnTo>
                    <a:pt x="485" y="1334"/>
                  </a:lnTo>
                  <a:lnTo>
                    <a:pt x="503" y="1329"/>
                  </a:lnTo>
                  <a:lnTo>
                    <a:pt x="522" y="1323"/>
                  </a:lnTo>
                  <a:lnTo>
                    <a:pt x="542" y="1317"/>
                  </a:lnTo>
                  <a:lnTo>
                    <a:pt x="563" y="1310"/>
                  </a:lnTo>
                  <a:lnTo>
                    <a:pt x="584" y="1303"/>
                  </a:lnTo>
                  <a:lnTo>
                    <a:pt x="605" y="1295"/>
                  </a:lnTo>
                  <a:lnTo>
                    <a:pt x="627" y="1287"/>
                  </a:lnTo>
                  <a:lnTo>
                    <a:pt x="649" y="1278"/>
                  </a:lnTo>
                  <a:lnTo>
                    <a:pt x="671" y="1269"/>
                  </a:lnTo>
                  <a:lnTo>
                    <a:pt x="692" y="1258"/>
                  </a:lnTo>
                  <a:lnTo>
                    <a:pt x="714" y="1247"/>
                  </a:lnTo>
                  <a:lnTo>
                    <a:pt x="735" y="1236"/>
                  </a:lnTo>
                  <a:lnTo>
                    <a:pt x="756" y="1223"/>
                  </a:lnTo>
                  <a:lnTo>
                    <a:pt x="777" y="1210"/>
                  </a:lnTo>
                  <a:lnTo>
                    <a:pt x="798" y="1197"/>
                  </a:lnTo>
                  <a:lnTo>
                    <a:pt x="818" y="1182"/>
                  </a:lnTo>
                  <a:lnTo>
                    <a:pt x="839" y="1167"/>
                  </a:lnTo>
                  <a:lnTo>
                    <a:pt x="859" y="1151"/>
                  </a:lnTo>
                  <a:lnTo>
                    <a:pt x="879" y="1135"/>
                  </a:lnTo>
                  <a:lnTo>
                    <a:pt x="899" y="1117"/>
                  </a:lnTo>
                  <a:lnTo>
                    <a:pt x="919" y="1099"/>
                  </a:lnTo>
                  <a:lnTo>
                    <a:pt x="939" y="1081"/>
                  </a:lnTo>
                  <a:lnTo>
                    <a:pt x="958" y="1062"/>
                  </a:lnTo>
                  <a:lnTo>
                    <a:pt x="977" y="1042"/>
                  </a:lnTo>
                  <a:lnTo>
                    <a:pt x="995" y="1022"/>
                  </a:lnTo>
                  <a:lnTo>
                    <a:pt x="1012" y="1002"/>
                  </a:lnTo>
                  <a:lnTo>
                    <a:pt x="1029" y="981"/>
                  </a:lnTo>
                  <a:lnTo>
                    <a:pt x="1045" y="960"/>
                  </a:lnTo>
                  <a:lnTo>
                    <a:pt x="1060" y="939"/>
                  </a:lnTo>
                  <a:lnTo>
                    <a:pt x="1075" y="917"/>
                  </a:lnTo>
                  <a:lnTo>
                    <a:pt x="1089" y="895"/>
                  </a:lnTo>
                  <a:lnTo>
                    <a:pt x="1103" y="872"/>
                  </a:lnTo>
                  <a:lnTo>
                    <a:pt x="1116" y="849"/>
                  </a:lnTo>
                  <a:lnTo>
                    <a:pt x="1128" y="826"/>
                  </a:lnTo>
                  <a:lnTo>
                    <a:pt x="1139" y="802"/>
                  </a:lnTo>
                  <a:lnTo>
                    <a:pt x="1150" y="778"/>
                  </a:lnTo>
                  <a:lnTo>
                    <a:pt x="1160" y="753"/>
                  </a:lnTo>
                  <a:lnTo>
                    <a:pt x="1170" y="728"/>
                  </a:lnTo>
                  <a:lnTo>
                    <a:pt x="1179" y="703"/>
                  </a:lnTo>
                  <a:lnTo>
                    <a:pt x="1187" y="679"/>
                  </a:lnTo>
                  <a:lnTo>
                    <a:pt x="1195" y="654"/>
                  </a:lnTo>
                  <a:lnTo>
                    <a:pt x="1202" y="630"/>
                  </a:lnTo>
                  <a:lnTo>
                    <a:pt x="1209" y="607"/>
                  </a:lnTo>
                  <a:lnTo>
                    <a:pt x="1215" y="583"/>
                  </a:lnTo>
                  <a:lnTo>
                    <a:pt x="1220" y="560"/>
                  </a:lnTo>
                  <a:lnTo>
                    <a:pt x="1224" y="537"/>
                  </a:lnTo>
                  <a:lnTo>
                    <a:pt x="1229" y="514"/>
                  </a:lnTo>
                  <a:lnTo>
                    <a:pt x="1232" y="492"/>
                  </a:lnTo>
                  <a:lnTo>
                    <a:pt x="1235" y="470"/>
                  </a:lnTo>
                  <a:lnTo>
                    <a:pt x="1237" y="448"/>
                  </a:lnTo>
                  <a:lnTo>
                    <a:pt x="1239" y="427"/>
                  </a:lnTo>
                  <a:lnTo>
                    <a:pt x="1240" y="406"/>
                  </a:lnTo>
                  <a:lnTo>
                    <a:pt x="1240" y="385"/>
                  </a:lnTo>
                  <a:lnTo>
                    <a:pt x="1240" y="364"/>
                  </a:lnTo>
                  <a:lnTo>
                    <a:pt x="1239" y="344"/>
                  </a:lnTo>
                  <a:lnTo>
                    <a:pt x="1239" y="324"/>
                  </a:lnTo>
                  <a:lnTo>
                    <a:pt x="1238" y="305"/>
                  </a:lnTo>
                  <a:lnTo>
                    <a:pt x="1236" y="286"/>
                  </a:lnTo>
                  <a:lnTo>
                    <a:pt x="1235" y="268"/>
                  </a:lnTo>
                  <a:lnTo>
                    <a:pt x="1233" y="250"/>
                  </a:lnTo>
                  <a:lnTo>
                    <a:pt x="1231" y="233"/>
                  </a:lnTo>
                  <a:lnTo>
                    <a:pt x="1229" y="216"/>
                  </a:lnTo>
                  <a:lnTo>
                    <a:pt x="1227" y="200"/>
                  </a:lnTo>
                  <a:lnTo>
                    <a:pt x="1224" y="184"/>
                  </a:lnTo>
                  <a:lnTo>
                    <a:pt x="1222" y="169"/>
                  </a:lnTo>
                  <a:lnTo>
                    <a:pt x="1219" y="154"/>
                  </a:lnTo>
                  <a:lnTo>
                    <a:pt x="1215" y="140"/>
                  </a:lnTo>
                  <a:lnTo>
                    <a:pt x="1212" y="126"/>
                  </a:lnTo>
                  <a:lnTo>
                    <a:pt x="1208" y="113"/>
                  </a:lnTo>
                  <a:lnTo>
                    <a:pt x="1204" y="100"/>
                  </a:lnTo>
                  <a:lnTo>
                    <a:pt x="1200" y="88"/>
                  </a:lnTo>
                  <a:lnTo>
                    <a:pt x="1197" y="77"/>
                  </a:lnTo>
                  <a:lnTo>
                    <a:pt x="1194" y="66"/>
                  </a:lnTo>
                  <a:lnTo>
                    <a:pt x="1190" y="57"/>
                  </a:lnTo>
                  <a:lnTo>
                    <a:pt x="1188" y="48"/>
                  </a:lnTo>
                  <a:lnTo>
                    <a:pt x="1185" y="39"/>
                  </a:lnTo>
                  <a:lnTo>
                    <a:pt x="1183" y="32"/>
                  </a:lnTo>
                  <a:lnTo>
                    <a:pt x="1180" y="25"/>
                  </a:lnTo>
                  <a:lnTo>
                    <a:pt x="1179" y="19"/>
                  </a:lnTo>
                  <a:lnTo>
                    <a:pt x="1177" y="14"/>
                  </a:lnTo>
                  <a:lnTo>
                    <a:pt x="1176" y="10"/>
                  </a:lnTo>
                  <a:lnTo>
                    <a:pt x="1174" y="7"/>
                  </a:lnTo>
                  <a:lnTo>
                    <a:pt x="1174" y="4"/>
                  </a:lnTo>
                  <a:lnTo>
                    <a:pt x="1173" y="2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2" y="1"/>
                  </a:lnTo>
                  <a:lnTo>
                    <a:pt x="1171" y="2"/>
                  </a:lnTo>
                  <a:lnTo>
                    <a:pt x="1170" y="5"/>
                  </a:lnTo>
                  <a:lnTo>
                    <a:pt x="1167" y="9"/>
                  </a:lnTo>
                  <a:lnTo>
                    <a:pt x="1165" y="14"/>
                  </a:lnTo>
                  <a:lnTo>
                    <a:pt x="1161" y="20"/>
                  </a:lnTo>
                  <a:lnTo>
                    <a:pt x="1157" y="27"/>
                  </a:lnTo>
                  <a:lnTo>
                    <a:pt x="1152" y="35"/>
                  </a:lnTo>
                  <a:lnTo>
                    <a:pt x="1147" y="45"/>
                  </a:lnTo>
                  <a:lnTo>
                    <a:pt x="1141" y="55"/>
                  </a:lnTo>
                  <a:lnTo>
                    <a:pt x="1134" y="67"/>
                  </a:lnTo>
                  <a:lnTo>
                    <a:pt x="1126" y="80"/>
                  </a:lnTo>
                  <a:lnTo>
                    <a:pt x="1118" y="93"/>
                  </a:lnTo>
                  <a:lnTo>
                    <a:pt x="1110" y="108"/>
                  </a:lnTo>
                  <a:lnTo>
                    <a:pt x="1101" y="124"/>
                  </a:lnTo>
                  <a:lnTo>
                    <a:pt x="1091" y="141"/>
                  </a:lnTo>
                  <a:lnTo>
                    <a:pt x="1081" y="158"/>
                  </a:lnTo>
                  <a:lnTo>
                    <a:pt x="1071" y="174"/>
                  </a:lnTo>
                  <a:lnTo>
                    <a:pt x="1063" y="189"/>
                  </a:lnTo>
                  <a:lnTo>
                    <a:pt x="1055" y="203"/>
                  </a:lnTo>
                  <a:lnTo>
                    <a:pt x="1047" y="216"/>
                  </a:lnTo>
                  <a:lnTo>
                    <a:pt x="1041" y="227"/>
                  </a:lnTo>
                  <a:lnTo>
                    <a:pt x="1035" y="238"/>
                  </a:lnTo>
                  <a:lnTo>
                    <a:pt x="1029" y="247"/>
                  </a:lnTo>
                  <a:lnTo>
                    <a:pt x="1024" y="255"/>
                  </a:lnTo>
                  <a:lnTo>
                    <a:pt x="1020" y="262"/>
                  </a:lnTo>
                  <a:lnTo>
                    <a:pt x="1017" y="268"/>
                  </a:lnTo>
                  <a:lnTo>
                    <a:pt x="1014" y="273"/>
                  </a:lnTo>
                  <a:lnTo>
                    <a:pt x="1012" y="277"/>
                  </a:lnTo>
                  <a:lnTo>
                    <a:pt x="1010" y="280"/>
                  </a:lnTo>
                  <a:lnTo>
                    <a:pt x="1009" y="282"/>
                  </a:lnTo>
                  <a:lnTo>
                    <a:pt x="1008" y="282"/>
                  </a:lnTo>
                  <a:lnTo>
                    <a:pt x="1006" y="282"/>
                  </a:lnTo>
                  <a:lnTo>
                    <a:pt x="1003" y="282"/>
                  </a:lnTo>
                  <a:lnTo>
                    <a:pt x="998" y="282"/>
                  </a:lnTo>
                  <a:lnTo>
                    <a:pt x="992" y="282"/>
                  </a:lnTo>
                  <a:lnTo>
                    <a:pt x="985" y="282"/>
                  </a:lnTo>
                  <a:lnTo>
                    <a:pt x="977" y="282"/>
                  </a:lnTo>
                  <a:lnTo>
                    <a:pt x="967" y="282"/>
                  </a:lnTo>
                  <a:lnTo>
                    <a:pt x="956" y="282"/>
                  </a:lnTo>
                  <a:lnTo>
                    <a:pt x="943" y="282"/>
                  </a:lnTo>
                  <a:lnTo>
                    <a:pt x="929" y="282"/>
                  </a:lnTo>
                  <a:lnTo>
                    <a:pt x="914" y="282"/>
                  </a:lnTo>
                  <a:lnTo>
                    <a:pt x="898" y="282"/>
                  </a:lnTo>
                  <a:lnTo>
                    <a:pt x="880" y="282"/>
                  </a:lnTo>
                  <a:lnTo>
                    <a:pt x="861" y="282"/>
                  </a:lnTo>
                  <a:lnTo>
                    <a:pt x="841" y="282"/>
                  </a:lnTo>
                  <a:lnTo>
                    <a:pt x="821" y="282"/>
                  </a:lnTo>
                  <a:lnTo>
                    <a:pt x="802" y="282"/>
                  </a:lnTo>
                  <a:lnTo>
                    <a:pt x="784" y="282"/>
                  </a:lnTo>
                  <a:lnTo>
                    <a:pt x="768" y="282"/>
                  </a:lnTo>
                  <a:lnTo>
                    <a:pt x="753" y="282"/>
                  </a:lnTo>
                  <a:lnTo>
                    <a:pt x="739" y="282"/>
                  </a:lnTo>
                  <a:lnTo>
                    <a:pt x="726" y="282"/>
                  </a:lnTo>
                  <a:lnTo>
                    <a:pt x="715" y="282"/>
                  </a:lnTo>
                  <a:lnTo>
                    <a:pt x="705" y="282"/>
                  </a:lnTo>
                  <a:lnTo>
                    <a:pt x="697" y="282"/>
                  </a:lnTo>
                  <a:lnTo>
                    <a:pt x="690" y="282"/>
                  </a:lnTo>
                  <a:lnTo>
                    <a:pt x="684" y="282"/>
                  </a:lnTo>
                  <a:lnTo>
                    <a:pt x="679" y="282"/>
                  </a:lnTo>
                  <a:lnTo>
                    <a:pt x="676" y="282"/>
                  </a:lnTo>
                  <a:lnTo>
                    <a:pt x="674" y="282"/>
                  </a:lnTo>
                  <a:lnTo>
                    <a:pt x="673" y="282"/>
                  </a:lnTo>
                  <a:lnTo>
                    <a:pt x="673" y="283"/>
                  </a:lnTo>
                  <a:lnTo>
                    <a:pt x="674" y="284"/>
                  </a:lnTo>
                  <a:lnTo>
                    <a:pt x="674" y="286"/>
                  </a:lnTo>
                  <a:lnTo>
                    <a:pt x="674" y="288"/>
                  </a:lnTo>
                  <a:lnTo>
                    <a:pt x="674" y="291"/>
                  </a:lnTo>
                  <a:lnTo>
                    <a:pt x="674" y="294"/>
                  </a:lnTo>
                  <a:lnTo>
                    <a:pt x="675" y="298"/>
                  </a:lnTo>
                  <a:lnTo>
                    <a:pt x="675" y="302"/>
                  </a:lnTo>
                  <a:lnTo>
                    <a:pt x="676" y="307"/>
                  </a:lnTo>
                  <a:lnTo>
                    <a:pt x="676" y="312"/>
                  </a:lnTo>
                  <a:lnTo>
                    <a:pt x="676" y="318"/>
                  </a:lnTo>
                  <a:lnTo>
                    <a:pt x="677" y="324"/>
                  </a:lnTo>
                  <a:lnTo>
                    <a:pt x="678" y="330"/>
                  </a:lnTo>
                  <a:lnTo>
                    <a:pt x="678" y="338"/>
                  </a:lnTo>
                  <a:lnTo>
                    <a:pt x="679" y="345"/>
                  </a:lnTo>
                  <a:lnTo>
                    <a:pt x="679" y="353"/>
                  </a:lnTo>
                  <a:lnTo>
                    <a:pt x="680" y="361"/>
                  </a:lnTo>
                  <a:lnTo>
                    <a:pt x="680" y="370"/>
                  </a:lnTo>
                  <a:lnTo>
                    <a:pt x="680" y="379"/>
                  </a:lnTo>
                  <a:lnTo>
                    <a:pt x="679" y="388"/>
                  </a:lnTo>
                  <a:lnTo>
                    <a:pt x="678" y="397"/>
                  </a:lnTo>
                  <a:lnTo>
                    <a:pt x="677" y="406"/>
                  </a:lnTo>
                  <a:lnTo>
                    <a:pt x="676" y="416"/>
                  </a:lnTo>
                  <a:lnTo>
                    <a:pt x="674" y="426"/>
                  </a:lnTo>
                  <a:lnTo>
                    <a:pt x="672" y="436"/>
                  </a:lnTo>
                  <a:lnTo>
                    <a:pt x="670" y="446"/>
                  </a:lnTo>
                  <a:lnTo>
                    <a:pt x="668" y="457"/>
                  </a:lnTo>
                  <a:lnTo>
                    <a:pt x="665" y="468"/>
                  </a:lnTo>
                  <a:lnTo>
                    <a:pt x="662" y="479"/>
                  </a:lnTo>
                  <a:lnTo>
                    <a:pt x="659" y="491"/>
                  </a:lnTo>
                  <a:lnTo>
                    <a:pt x="655" y="502"/>
                  </a:lnTo>
                  <a:lnTo>
                    <a:pt x="651" y="514"/>
                  </a:lnTo>
                  <a:lnTo>
                    <a:pt x="647" y="525"/>
                  </a:lnTo>
                  <a:lnTo>
                    <a:pt x="643" y="536"/>
                  </a:lnTo>
                  <a:lnTo>
                    <a:pt x="639" y="547"/>
                  </a:lnTo>
                  <a:lnTo>
                    <a:pt x="634" y="558"/>
                  </a:lnTo>
                  <a:lnTo>
                    <a:pt x="629" y="569"/>
                  </a:lnTo>
                  <a:lnTo>
                    <a:pt x="623" y="579"/>
                  </a:lnTo>
                  <a:lnTo>
                    <a:pt x="618" y="589"/>
                  </a:lnTo>
                  <a:lnTo>
                    <a:pt x="612" y="599"/>
                  </a:lnTo>
                  <a:lnTo>
                    <a:pt x="606" y="608"/>
                  </a:lnTo>
                  <a:lnTo>
                    <a:pt x="600" y="618"/>
                  </a:lnTo>
                  <a:lnTo>
                    <a:pt x="593" y="627"/>
                  </a:lnTo>
                  <a:lnTo>
                    <a:pt x="586" y="636"/>
                  </a:lnTo>
                  <a:lnTo>
                    <a:pt x="579" y="644"/>
                  </a:lnTo>
                  <a:lnTo>
                    <a:pt x="572" y="653"/>
                  </a:lnTo>
                  <a:lnTo>
                    <a:pt x="565" y="661"/>
                  </a:lnTo>
                  <a:lnTo>
                    <a:pt x="557" y="669"/>
                  </a:lnTo>
                  <a:lnTo>
                    <a:pt x="549" y="677"/>
                  </a:lnTo>
                  <a:lnTo>
                    <a:pt x="541" y="684"/>
                  </a:lnTo>
                  <a:lnTo>
                    <a:pt x="533" y="691"/>
                  </a:lnTo>
                  <a:lnTo>
                    <a:pt x="525" y="698"/>
                  </a:lnTo>
                  <a:lnTo>
                    <a:pt x="516" y="705"/>
                  </a:lnTo>
                  <a:lnTo>
                    <a:pt x="508" y="712"/>
                  </a:lnTo>
                  <a:lnTo>
                    <a:pt x="499" y="718"/>
                  </a:lnTo>
                  <a:lnTo>
                    <a:pt x="491" y="724"/>
                  </a:lnTo>
                  <a:lnTo>
                    <a:pt x="482" y="730"/>
                  </a:lnTo>
                  <a:lnTo>
                    <a:pt x="473" y="735"/>
                  </a:lnTo>
                  <a:lnTo>
                    <a:pt x="464" y="741"/>
                  </a:lnTo>
                  <a:lnTo>
                    <a:pt x="455" y="746"/>
                  </a:lnTo>
                  <a:lnTo>
                    <a:pt x="446" y="751"/>
                  </a:lnTo>
                  <a:lnTo>
                    <a:pt x="437" y="755"/>
                  </a:lnTo>
                  <a:lnTo>
                    <a:pt x="427" y="760"/>
                  </a:lnTo>
                  <a:lnTo>
                    <a:pt x="418" y="764"/>
                  </a:lnTo>
                  <a:lnTo>
                    <a:pt x="408" y="768"/>
                  </a:lnTo>
                  <a:lnTo>
                    <a:pt x="399" y="772"/>
                  </a:lnTo>
                  <a:lnTo>
                    <a:pt x="390" y="775"/>
                  </a:lnTo>
                  <a:lnTo>
                    <a:pt x="382" y="778"/>
                  </a:lnTo>
                  <a:lnTo>
                    <a:pt x="373" y="781"/>
                  </a:lnTo>
                  <a:lnTo>
                    <a:pt x="365" y="784"/>
                  </a:lnTo>
                  <a:lnTo>
                    <a:pt x="356" y="786"/>
                  </a:lnTo>
                  <a:lnTo>
                    <a:pt x="348" y="789"/>
                  </a:lnTo>
                  <a:lnTo>
                    <a:pt x="340" y="791"/>
                  </a:lnTo>
                  <a:lnTo>
                    <a:pt x="333" y="792"/>
                  </a:lnTo>
                  <a:lnTo>
                    <a:pt x="325" y="794"/>
                  </a:lnTo>
                  <a:lnTo>
                    <a:pt x="318" y="795"/>
                  </a:lnTo>
                  <a:lnTo>
                    <a:pt x="310" y="796"/>
                  </a:lnTo>
                  <a:lnTo>
                    <a:pt x="303" y="797"/>
                  </a:lnTo>
                  <a:lnTo>
                    <a:pt x="296" y="798"/>
                  </a:lnTo>
                  <a:lnTo>
                    <a:pt x="290" y="798"/>
                  </a:lnTo>
                  <a:lnTo>
                    <a:pt x="284" y="799"/>
                  </a:lnTo>
                  <a:lnTo>
                    <a:pt x="278" y="799"/>
                  </a:lnTo>
                  <a:lnTo>
                    <a:pt x="273" y="800"/>
                  </a:lnTo>
                  <a:lnTo>
                    <a:pt x="268" y="800"/>
                  </a:lnTo>
                  <a:lnTo>
                    <a:pt x="263" y="800"/>
                  </a:lnTo>
                  <a:lnTo>
                    <a:pt x="259" y="801"/>
                  </a:lnTo>
                  <a:lnTo>
                    <a:pt x="256" y="801"/>
                  </a:lnTo>
                  <a:lnTo>
                    <a:pt x="252" y="801"/>
                  </a:lnTo>
                  <a:lnTo>
                    <a:pt x="250" y="801"/>
                  </a:lnTo>
                  <a:lnTo>
                    <a:pt x="247" y="801"/>
                  </a:lnTo>
                  <a:lnTo>
                    <a:pt x="245" y="802"/>
                  </a:lnTo>
                  <a:lnTo>
                    <a:pt x="244" y="802"/>
                  </a:lnTo>
                  <a:lnTo>
                    <a:pt x="243" y="802"/>
                  </a:lnTo>
                  <a:lnTo>
                    <a:pt x="242" y="802"/>
                  </a:lnTo>
                  <a:lnTo>
                    <a:pt x="242" y="801"/>
                  </a:lnTo>
                  <a:lnTo>
                    <a:pt x="242" y="799"/>
                  </a:lnTo>
                  <a:lnTo>
                    <a:pt x="242" y="797"/>
                  </a:lnTo>
                  <a:lnTo>
                    <a:pt x="242" y="795"/>
                  </a:lnTo>
                  <a:lnTo>
                    <a:pt x="242" y="791"/>
                  </a:lnTo>
                  <a:lnTo>
                    <a:pt x="242" y="788"/>
                  </a:lnTo>
                  <a:lnTo>
                    <a:pt x="242" y="783"/>
                  </a:lnTo>
                  <a:lnTo>
                    <a:pt x="242" y="778"/>
                  </a:lnTo>
                  <a:lnTo>
                    <a:pt x="242" y="773"/>
                  </a:lnTo>
                  <a:lnTo>
                    <a:pt x="242" y="767"/>
                  </a:lnTo>
                  <a:lnTo>
                    <a:pt x="242" y="760"/>
                  </a:lnTo>
                  <a:lnTo>
                    <a:pt x="242" y="753"/>
                  </a:lnTo>
                  <a:lnTo>
                    <a:pt x="242" y="745"/>
                  </a:lnTo>
                  <a:lnTo>
                    <a:pt x="242" y="736"/>
                  </a:lnTo>
                  <a:lnTo>
                    <a:pt x="242" y="727"/>
                  </a:lnTo>
                  <a:lnTo>
                    <a:pt x="242" y="718"/>
                  </a:lnTo>
                  <a:lnTo>
                    <a:pt x="242" y="710"/>
                  </a:lnTo>
                  <a:lnTo>
                    <a:pt x="242" y="702"/>
                  </a:lnTo>
                  <a:lnTo>
                    <a:pt x="242" y="695"/>
                  </a:lnTo>
                  <a:lnTo>
                    <a:pt x="242" y="688"/>
                  </a:lnTo>
                  <a:lnTo>
                    <a:pt x="242" y="682"/>
                  </a:lnTo>
                  <a:lnTo>
                    <a:pt x="242" y="677"/>
                  </a:lnTo>
                  <a:lnTo>
                    <a:pt x="242" y="672"/>
                  </a:lnTo>
                  <a:lnTo>
                    <a:pt x="242" y="667"/>
                  </a:lnTo>
                  <a:lnTo>
                    <a:pt x="242" y="663"/>
                  </a:lnTo>
                  <a:lnTo>
                    <a:pt x="242" y="660"/>
                  </a:lnTo>
                  <a:lnTo>
                    <a:pt x="242" y="658"/>
                  </a:lnTo>
                  <a:lnTo>
                    <a:pt x="242" y="656"/>
                  </a:lnTo>
                  <a:lnTo>
                    <a:pt x="242" y="654"/>
                  </a:lnTo>
                  <a:lnTo>
                    <a:pt x="242" y="653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509221" name="Freeform 8"/>
            <p:cNvSpPr/>
            <p:nvPr/>
          </p:nvSpPr>
          <p:spPr>
            <a:xfrm>
              <a:off x="957263" y="2666143"/>
              <a:ext cx="1421321" cy="2631281"/>
            </a:xfrm>
            <a:custGeom>
              <a:avLst/>
              <a:gdLst/>
              <a:ahLst/>
              <a:cxnLst/>
              <a:rect l="l" t="t" r="r" b="b"/>
              <a:pathLst>
                <a:path w="839" h="1554">
                  <a:moveTo>
                    <a:pt x="627" y="210"/>
                  </a:moveTo>
                  <a:lnTo>
                    <a:pt x="613" y="184"/>
                  </a:lnTo>
                  <a:lnTo>
                    <a:pt x="599" y="161"/>
                  </a:lnTo>
                  <a:lnTo>
                    <a:pt x="586" y="138"/>
                  </a:lnTo>
                  <a:lnTo>
                    <a:pt x="575" y="118"/>
                  </a:lnTo>
                  <a:lnTo>
                    <a:pt x="564" y="99"/>
                  </a:lnTo>
                  <a:lnTo>
                    <a:pt x="554" y="82"/>
                  </a:lnTo>
                  <a:lnTo>
                    <a:pt x="545" y="66"/>
                  </a:lnTo>
                  <a:lnTo>
                    <a:pt x="537" y="52"/>
                  </a:lnTo>
                  <a:lnTo>
                    <a:pt x="530" y="40"/>
                  </a:lnTo>
                  <a:lnTo>
                    <a:pt x="524" y="29"/>
                  </a:lnTo>
                  <a:lnTo>
                    <a:pt x="519" y="20"/>
                  </a:lnTo>
                  <a:lnTo>
                    <a:pt x="515" y="13"/>
                  </a:lnTo>
                  <a:lnTo>
                    <a:pt x="512" y="7"/>
                  </a:lnTo>
                  <a:lnTo>
                    <a:pt x="509" y="3"/>
                  </a:lnTo>
                  <a:lnTo>
                    <a:pt x="508" y="0"/>
                  </a:lnTo>
                  <a:lnTo>
                    <a:pt x="507" y="0"/>
                  </a:lnTo>
                  <a:lnTo>
                    <a:pt x="504" y="0"/>
                  </a:lnTo>
                  <a:lnTo>
                    <a:pt x="499" y="0"/>
                  </a:lnTo>
                  <a:lnTo>
                    <a:pt x="492" y="0"/>
                  </a:lnTo>
                  <a:lnTo>
                    <a:pt x="484" y="0"/>
                  </a:lnTo>
                  <a:lnTo>
                    <a:pt x="473" y="0"/>
                  </a:lnTo>
                  <a:lnTo>
                    <a:pt x="461" y="0"/>
                  </a:lnTo>
                  <a:lnTo>
                    <a:pt x="447" y="0"/>
                  </a:lnTo>
                  <a:lnTo>
                    <a:pt x="431" y="0"/>
                  </a:lnTo>
                  <a:lnTo>
                    <a:pt x="413" y="0"/>
                  </a:lnTo>
                  <a:lnTo>
                    <a:pt x="393" y="0"/>
                  </a:lnTo>
                  <a:lnTo>
                    <a:pt x="371" y="0"/>
                  </a:lnTo>
                  <a:lnTo>
                    <a:pt x="347" y="0"/>
                  </a:lnTo>
                  <a:lnTo>
                    <a:pt x="321" y="0"/>
                  </a:lnTo>
                  <a:lnTo>
                    <a:pt x="294" y="0"/>
                  </a:lnTo>
                  <a:lnTo>
                    <a:pt x="264" y="0"/>
                  </a:lnTo>
                  <a:lnTo>
                    <a:pt x="235" y="0"/>
                  </a:lnTo>
                  <a:lnTo>
                    <a:pt x="208" y="0"/>
                  </a:lnTo>
                  <a:lnTo>
                    <a:pt x="182" y="0"/>
                  </a:lnTo>
                  <a:lnTo>
                    <a:pt x="158" y="0"/>
                  </a:lnTo>
                  <a:lnTo>
                    <a:pt x="136" y="0"/>
                  </a:lnTo>
                  <a:lnTo>
                    <a:pt x="116" y="0"/>
                  </a:lnTo>
                  <a:lnTo>
                    <a:pt x="98" y="0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1"/>
                  </a:lnTo>
                  <a:lnTo>
                    <a:pt x="25" y="2"/>
                  </a:lnTo>
                  <a:lnTo>
                    <a:pt x="27" y="3"/>
                  </a:lnTo>
                  <a:lnTo>
                    <a:pt x="29" y="4"/>
                  </a:lnTo>
                  <a:lnTo>
                    <a:pt x="32" y="6"/>
                  </a:lnTo>
                  <a:lnTo>
                    <a:pt x="35" y="8"/>
                  </a:lnTo>
                  <a:lnTo>
                    <a:pt x="39" y="10"/>
                  </a:lnTo>
                  <a:lnTo>
                    <a:pt x="43" y="12"/>
                  </a:lnTo>
                  <a:lnTo>
                    <a:pt x="48" y="15"/>
                  </a:lnTo>
                  <a:lnTo>
                    <a:pt x="53" y="18"/>
                  </a:lnTo>
                  <a:lnTo>
                    <a:pt x="58" y="21"/>
                  </a:lnTo>
                  <a:lnTo>
                    <a:pt x="64" y="25"/>
                  </a:lnTo>
                  <a:lnTo>
                    <a:pt x="71" y="28"/>
                  </a:lnTo>
                  <a:lnTo>
                    <a:pt x="77" y="32"/>
                  </a:lnTo>
                  <a:lnTo>
                    <a:pt x="84" y="36"/>
                  </a:lnTo>
                  <a:lnTo>
                    <a:pt x="90" y="40"/>
                  </a:lnTo>
                  <a:lnTo>
                    <a:pt x="96" y="43"/>
                  </a:lnTo>
                  <a:lnTo>
                    <a:pt x="102" y="47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6" y="55"/>
                  </a:lnTo>
                  <a:lnTo>
                    <a:pt x="119" y="57"/>
                  </a:lnTo>
                  <a:lnTo>
                    <a:pt x="123" y="59"/>
                  </a:lnTo>
                  <a:lnTo>
                    <a:pt x="125" y="60"/>
                  </a:lnTo>
                  <a:lnTo>
                    <a:pt x="128" y="62"/>
                  </a:lnTo>
                  <a:lnTo>
                    <a:pt x="130" y="63"/>
                  </a:lnTo>
                  <a:lnTo>
                    <a:pt x="131" y="64"/>
                  </a:lnTo>
                  <a:lnTo>
                    <a:pt x="132" y="64"/>
                  </a:lnTo>
                  <a:lnTo>
                    <a:pt x="133" y="65"/>
                  </a:lnTo>
                  <a:lnTo>
                    <a:pt x="132" y="67"/>
                  </a:lnTo>
                  <a:lnTo>
                    <a:pt x="131" y="69"/>
                  </a:lnTo>
                  <a:lnTo>
                    <a:pt x="130" y="72"/>
                  </a:lnTo>
                  <a:lnTo>
                    <a:pt x="128" y="77"/>
                  </a:lnTo>
                  <a:lnTo>
                    <a:pt x="125" y="82"/>
                  </a:lnTo>
                  <a:lnTo>
                    <a:pt x="122" y="88"/>
                  </a:lnTo>
                  <a:lnTo>
                    <a:pt x="119" y="95"/>
                  </a:lnTo>
                  <a:lnTo>
                    <a:pt x="115" y="103"/>
                  </a:lnTo>
                  <a:lnTo>
                    <a:pt x="111" y="112"/>
                  </a:lnTo>
                  <a:lnTo>
                    <a:pt x="106" y="121"/>
                  </a:lnTo>
                  <a:lnTo>
                    <a:pt x="101" y="132"/>
                  </a:lnTo>
                  <a:lnTo>
                    <a:pt x="96" y="144"/>
                  </a:lnTo>
                  <a:lnTo>
                    <a:pt x="90" y="156"/>
                  </a:lnTo>
                  <a:lnTo>
                    <a:pt x="84" y="170"/>
                  </a:lnTo>
                  <a:lnTo>
                    <a:pt x="77" y="184"/>
                  </a:lnTo>
                  <a:lnTo>
                    <a:pt x="70" y="200"/>
                  </a:lnTo>
                  <a:lnTo>
                    <a:pt x="63" y="216"/>
                  </a:lnTo>
                  <a:lnTo>
                    <a:pt x="57" y="233"/>
                  </a:lnTo>
                  <a:lnTo>
                    <a:pt x="51" y="250"/>
                  </a:lnTo>
                  <a:lnTo>
                    <a:pt x="45" y="269"/>
                  </a:lnTo>
                  <a:lnTo>
                    <a:pt x="40" y="288"/>
                  </a:lnTo>
                  <a:lnTo>
                    <a:pt x="35" y="308"/>
                  </a:lnTo>
                  <a:lnTo>
                    <a:pt x="30" y="329"/>
                  </a:lnTo>
                  <a:lnTo>
                    <a:pt x="25" y="351"/>
                  </a:lnTo>
                  <a:lnTo>
                    <a:pt x="21" y="373"/>
                  </a:lnTo>
                  <a:lnTo>
                    <a:pt x="17" y="397"/>
                  </a:lnTo>
                  <a:lnTo>
                    <a:pt x="14" y="421"/>
                  </a:lnTo>
                  <a:lnTo>
                    <a:pt x="11" y="446"/>
                  </a:lnTo>
                  <a:lnTo>
                    <a:pt x="8" y="471"/>
                  </a:lnTo>
                  <a:lnTo>
                    <a:pt x="5" y="498"/>
                  </a:lnTo>
                  <a:lnTo>
                    <a:pt x="3" y="525"/>
                  </a:lnTo>
                  <a:lnTo>
                    <a:pt x="1" y="553"/>
                  </a:lnTo>
                  <a:lnTo>
                    <a:pt x="0" y="581"/>
                  </a:lnTo>
                  <a:lnTo>
                    <a:pt x="0" y="609"/>
                  </a:lnTo>
                  <a:lnTo>
                    <a:pt x="2" y="637"/>
                  </a:lnTo>
                  <a:lnTo>
                    <a:pt x="4" y="665"/>
                  </a:lnTo>
                  <a:lnTo>
                    <a:pt x="7" y="694"/>
                  </a:lnTo>
                  <a:lnTo>
                    <a:pt x="11" y="722"/>
                  </a:lnTo>
                  <a:lnTo>
                    <a:pt x="16" y="751"/>
                  </a:lnTo>
                  <a:lnTo>
                    <a:pt x="22" y="780"/>
                  </a:lnTo>
                  <a:lnTo>
                    <a:pt x="29" y="809"/>
                  </a:lnTo>
                  <a:lnTo>
                    <a:pt x="37" y="839"/>
                  </a:lnTo>
                  <a:lnTo>
                    <a:pt x="46" y="868"/>
                  </a:lnTo>
                  <a:lnTo>
                    <a:pt x="56" y="898"/>
                  </a:lnTo>
                  <a:lnTo>
                    <a:pt x="67" y="927"/>
                  </a:lnTo>
                  <a:lnTo>
                    <a:pt x="79" y="957"/>
                  </a:lnTo>
                  <a:lnTo>
                    <a:pt x="92" y="987"/>
                  </a:lnTo>
                  <a:lnTo>
                    <a:pt x="106" y="1017"/>
                  </a:lnTo>
                  <a:lnTo>
                    <a:pt x="120" y="1046"/>
                  </a:lnTo>
                  <a:lnTo>
                    <a:pt x="135" y="1074"/>
                  </a:lnTo>
                  <a:lnTo>
                    <a:pt x="151" y="1101"/>
                  </a:lnTo>
                  <a:lnTo>
                    <a:pt x="168" y="1127"/>
                  </a:lnTo>
                  <a:lnTo>
                    <a:pt x="185" y="1153"/>
                  </a:lnTo>
                  <a:lnTo>
                    <a:pt x="203" y="1177"/>
                  </a:lnTo>
                  <a:lnTo>
                    <a:pt x="221" y="1201"/>
                  </a:lnTo>
                  <a:lnTo>
                    <a:pt x="240" y="1224"/>
                  </a:lnTo>
                  <a:lnTo>
                    <a:pt x="260" y="1246"/>
                  </a:lnTo>
                  <a:lnTo>
                    <a:pt x="280" y="1267"/>
                  </a:lnTo>
                  <a:lnTo>
                    <a:pt x="301" y="1288"/>
                  </a:lnTo>
                  <a:lnTo>
                    <a:pt x="323" y="1308"/>
                  </a:lnTo>
                  <a:lnTo>
                    <a:pt x="346" y="1326"/>
                  </a:lnTo>
                  <a:lnTo>
                    <a:pt x="369" y="1344"/>
                  </a:lnTo>
                  <a:lnTo>
                    <a:pt x="393" y="1361"/>
                  </a:lnTo>
                  <a:lnTo>
                    <a:pt x="416" y="1377"/>
                  </a:lnTo>
                  <a:lnTo>
                    <a:pt x="440" y="1393"/>
                  </a:lnTo>
                  <a:lnTo>
                    <a:pt x="462" y="1408"/>
                  </a:lnTo>
                  <a:lnTo>
                    <a:pt x="484" y="1421"/>
                  </a:lnTo>
                  <a:lnTo>
                    <a:pt x="506" y="1434"/>
                  </a:lnTo>
                  <a:lnTo>
                    <a:pt x="527" y="1446"/>
                  </a:lnTo>
                  <a:lnTo>
                    <a:pt x="547" y="1458"/>
                  </a:lnTo>
                  <a:lnTo>
                    <a:pt x="567" y="1468"/>
                  </a:lnTo>
                  <a:lnTo>
                    <a:pt x="586" y="1478"/>
                  </a:lnTo>
                  <a:lnTo>
                    <a:pt x="604" y="1487"/>
                  </a:lnTo>
                  <a:lnTo>
                    <a:pt x="622" y="1495"/>
                  </a:lnTo>
                  <a:lnTo>
                    <a:pt x="639" y="1503"/>
                  </a:lnTo>
                  <a:lnTo>
                    <a:pt x="656" y="1509"/>
                  </a:lnTo>
                  <a:lnTo>
                    <a:pt x="672" y="1515"/>
                  </a:lnTo>
                  <a:lnTo>
                    <a:pt x="688" y="1520"/>
                  </a:lnTo>
                  <a:lnTo>
                    <a:pt x="703" y="1524"/>
                  </a:lnTo>
                  <a:lnTo>
                    <a:pt x="717" y="1527"/>
                  </a:lnTo>
                  <a:lnTo>
                    <a:pt x="730" y="1531"/>
                  </a:lnTo>
                  <a:lnTo>
                    <a:pt x="742" y="1534"/>
                  </a:lnTo>
                  <a:lnTo>
                    <a:pt x="754" y="1537"/>
                  </a:lnTo>
                  <a:lnTo>
                    <a:pt x="764" y="1539"/>
                  </a:lnTo>
                  <a:lnTo>
                    <a:pt x="774" y="1542"/>
                  </a:lnTo>
                  <a:lnTo>
                    <a:pt x="782" y="1544"/>
                  </a:lnTo>
                  <a:lnTo>
                    <a:pt x="790" y="1546"/>
                  </a:lnTo>
                  <a:lnTo>
                    <a:pt x="797" y="1548"/>
                  </a:lnTo>
                  <a:lnTo>
                    <a:pt x="803" y="1549"/>
                  </a:lnTo>
                  <a:lnTo>
                    <a:pt x="808" y="1550"/>
                  </a:lnTo>
                  <a:lnTo>
                    <a:pt x="812" y="1551"/>
                  </a:lnTo>
                  <a:lnTo>
                    <a:pt x="815" y="1552"/>
                  </a:lnTo>
                  <a:lnTo>
                    <a:pt x="818" y="1553"/>
                  </a:lnTo>
                  <a:lnTo>
                    <a:pt x="819" y="1553"/>
                  </a:lnTo>
                  <a:lnTo>
                    <a:pt x="818" y="1551"/>
                  </a:lnTo>
                  <a:lnTo>
                    <a:pt x="817" y="1548"/>
                  </a:lnTo>
                  <a:lnTo>
                    <a:pt x="815" y="1544"/>
                  </a:lnTo>
                  <a:lnTo>
                    <a:pt x="812" y="1540"/>
                  </a:lnTo>
                  <a:lnTo>
                    <a:pt x="809" y="1534"/>
                  </a:lnTo>
                  <a:lnTo>
                    <a:pt x="805" y="1527"/>
                  </a:lnTo>
                  <a:lnTo>
                    <a:pt x="800" y="1519"/>
                  </a:lnTo>
                  <a:lnTo>
                    <a:pt x="795" y="1509"/>
                  </a:lnTo>
                  <a:lnTo>
                    <a:pt x="789" y="1499"/>
                  </a:lnTo>
                  <a:lnTo>
                    <a:pt x="783" y="1488"/>
                  </a:lnTo>
                  <a:lnTo>
                    <a:pt x="776" y="1475"/>
                  </a:lnTo>
                  <a:lnTo>
                    <a:pt x="768" y="1462"/>
                  </a:lnTo>
                  <a:lnTo>
                    <a:pt x="760" y="1447"/>
                  </a:lnTo>
                  <a:lnTo>
                    <a:pt x="751" y="1432"/>
                  </a:lnTo>
                  <a:lnTo>
                    <a:pt x="742" y="1415"/>
                  </a:lnTo>
                  <a:lnTo>
                    <a:pt x="732" y="1398"/>
                  </a:lnTo>
                  <a:lnTo>
                    <a:pt x="723" y="1382"/>
                  </a:lnTo>
                  <a:lnTo>
                    <a:pt x="715" y="1368"/>
                  </a:lnTo>
                  <a:lnTo>
                    <a:pt x="707" y="1354"/>
                  </a:lnTo>
                  <a:lnTo>
                    <a:pt x="700" y="1342"/>
                  </a:lnTo>
                  <a:lnTo>
                    <a:pt x="694" y="1330"/>
                  </a:lnTo>
                  <a:lnTo>
                    <a:pt x="688" y="1320"/>
                  </a:lnTo>
                  <a:lnTo>
                    <a:pt x="683" y="1311"/>
                  </a:lnTo>
                  <a:lnTo>
                    <a:pt x="678" y="1303"/>
                  </a:lnTo>
                  <a:lnTo>
                    <a:pt x="674" y="1296"/>
                  </a:lnTo>
                  <a:lnTo>
                    <a:pt x="671" y="1290"/>
                  </a:lnTo>
                  <a:lnTo>
                    <a:pt x="668" y="1285"/>
                  </a:lnTo>
                  <a:lnTo>
                    <a:pt x="666" y="1281"/>
                  </a:lnTo>
                  <a:lnTo>
                    <a:pt x="665" y="1279"/>
                  </a:lnTo>
                  <a:lnTo>
                    <a:pt x="664" y="1277"/>
                  </a:lnTo>
                  <a:lnTo>
                    <a:pt x="664" y="1276"/>
                  </a:lnTo>
                  <a:lnTo>
                    <a:pt x="665" y="1274"/>
                  </a:lnTo>
                  <a:lnTo>
                    <a:pt x="667" y="1271"/>
                  </a:lnTo>
                  <a:lnTo>
                    <a:pt x="669" y="1267"/>
                  </a:lnTo>
                  <a:lnTo>
                    <a:pt x="672" y="1262"/>
                  </a:lnTo>
                  <a:lnTo>
                    <a:pt x="676" y="1255"/>
                  </a:lnTo>
                  <a:lnTo>
                    <a:pt x="680" y="1247"/>
                  </a:lnTo>
                  <a:lnTo>
                    <a:pt x="685" y="1239"/>
                  </a:lnTo>
                  <a:lnTo>
                    <a:pt x="691" y="1228"/>
                  </a:lnTo>
                  <a:lnTo>
                    <a:pt x="698" y="1217"/>
                  </a:lnTo>
                  <a:lnTo>
                    <a:pt x="705" y="1205"/>
                  </a:lnTo>
                  <a:lnTo>
                    <a:pt x="713" y="1191"/>
                  </a:lnTo>
                  <a:lnTo>
                    <a:pt x="721" y="1176"/>
                  </a:lnTo>
                  <a:lnTo>
                    <a:pt x="730" y="1160"/>
                  </a:lnTo>
                  <a:lnTo>
                    <a:pt x="740" y="1143"/>
                  </a:lnTo>
                  <a:lnTo>
                    <a:pt x="751" y="1125"/>
                  </a:lnTo>
                  <a:lnTo>
                    <a:pt x="761" y="1107"/>
                  </a:lnTo>
                  <a:lnTo>
                    <a:pt x="771" y="1089"/>
                  </a:lnTo>
                  <a:lnTo>
                    <a:pt x="780" y="1073"/>
                  </a:lnTo>
                  <a:lnTo>
                    <a:pt x="789" y="1059"/>
                  </a:lnTo>
                  <a:lnTo>
                    <a:pt x="797" y="1045"/>
                  </a:lnTo>
                  <a:lnTo>
                    <a:pt x="804" y="1033"/>
                  </a:lnTo>
                  <a:lnTo>
                    <a:pt x="810" y="1021"/>
                  </a:lnTo>
                  <a:lnTo>
                    <a:pt x="816" y="1011"/>
                  </a:lnTo>
                  <a:lnTo>
                    <a:pt x="821" y="1002"/>
                  </a:lnTo>
                  <a:lnTo>
                    <a:pt x="825" y="995"/>
                  </a:lnTo>
                  <a:lnTo>
                    <a:pt x="829" y="988"/>
                  </a:lnTo>
                  <a:lnTo>
                    <a:pt x="832" y="983"/>
                  </a:lnTo>
                  <a:lnTo>
                    <a:pt x="835" y="979"/>
                  </a:lnTo>
                  <a:lnTo>
                    <a:pt x="836" y="976"/>
                  </a:lnTo>
                  <a:lnTo>
                    <a:pt x="837" y="974"/>
                  </a:lnTo>
                  <a:lnTo>
                    <a:pt x="838" y="973"/>
                  </a:lnTo>
                  <a:lnTo>
                    <a:pt x="837" y="973"/>
                  </a:lnTo>
                  <a:lnTo>
                    <a:pt x="835" y="972"/>
                  </a:lnTo>
                  <a:lnTo>
                    <a:pt x="833" y="971"/>
                  </a:lnTo>
                  <a:lnTo>
                    <a:pt x="831" y="970"/>
                  </a:lnTo>
                  <a:lnTo>
                    <a:pt x="828" y="969"/>
                  </a:lnTo>
                  <a:lnTo>
                    <a:pt x="825" y="967"/>
                  </a:lnTo>
                  <a:lnTo>
                    <a:pt x="821" y="965"/>
                  </a:lnTo>
                  <a:lnTo>
                    <a:pt x="816" y="962"/>
                  </a:lnTo>
                  <a:lnTo>
                    <a:pt x="811" y="960"/>
                  </a:lnTo>
                  <a:lnTo>
                    <a:pt x="806" y="957"/>
                  </a:lnTo>
                  <a:lnTo>
                    <a:pt x="800" y="954"/>
                  </a:lnTo>
                  <a:lnTo>
                    <a:pt x="793" y="950"/>
                  </a:lnTo>
                  <a:lnTo>
                    <a:pt x="786" y="947"/>
                  </a:lnTo>
                  <a:lnTo>
                    <a:pt x="778" y="943"/>
                  </a:lnTo>
                  <a:lnTo>
                    <a:pt x="770" y="938"/>
                  </a:lnTo>
                  <a:lnTo>
                    <a:pt x="762" y="934"/>
                  </a:lnTo>
                  <a:lnTo>
                    <a:pt x="753" y="929"/>
                  </a:lnTo>
                  <a:lnTo>
                    <a:pt x="745" y="923"/>
                  </a:lnTo>
                  <a:lnTo>
                    <a:pt x="736" y="917"/>
                  </a:lnTo>
                  <a:lnTo>
                    <a:pt x="728" y="911"/>
                  </a:lnTo>
                  <a:lnTo>
                    <a:pt x="720" y="904"/>
                  </a:lnTo>
                  <a:lnTo>
                    <a:pt x="711" y="896"/>
                  </a:lnTo>
                  <a:lnTo>
                    <a:pt x="703" y="889"/>
                  </a:lnTo>
                  <a:lnTo>
                    <a:pt x="695" y="880"/>
                  </a:lnTo>
                  <a:lnTo>
                    <a:pt x="687" y="872"/>
                  </a:lnTo>
                  <a:lnTo>
                    <a:pt x="678" y="863"/>
                  </a:lnTo>
                  <a:lnTo>
                    <a:pt x="670" y="853"/>
                  </a:lnTo>
                  <a:lnTo>
                    <a:pt x="662" y="843"/>
                  </a:lnTo>
                  <a:lnTo>
                    <a:pt x="654" y="833"/>
                  </a:lnTo>
                  <a:lnTo>
                    <a:pt x="646" y="822"/>
                  </a:lnTo>
                  <a:lnTo>
                    <a:pt x="638" y="810"/>
                  </a:lnTo>
                  <a:lnTo>
                    <a:pt x="630" y="799"/>
                  </a:lnTo>
                  <a:lnTo>
                    <a:pt x="622" y="787"/>
                  </a:lnTo>
                  <a:lnTo>
                    <a:pt x="615" y="775"/>
                  </a:lnTo>
                  <a:lnTo>
                    <a:pt x="609" y="763"/>
                  </a:lnTo>
                  <a:lnTo>
                    <a:pt x="602" y="751"/>
                  </a:lnTo>
                  <a:lnTo>
                    <a:pt x="597" y="738"/>
                  </a:lnTo>
                  <a:lnTo>
                    <a:pt x="591" y="726"/>
                  </a:lnTo>
                  <a:lnTo>
                    <a:pt x="587" y="713"/>
                  </a:lnTo>
                  <a:lnTo>
                    <a:pt x="582" y="701"/>
                  </a:lnTo>
                  <a:lnTo>
                    <a:pt x="578" y="688"/>
                  </a:lnTo>
                  <a:lnTo>
                    <a:pt x="575" y="675"/>
                  </a:lnTo>
                  <a:lnTo>
                    <a:pt x="571" y="662"/>
                  </a:lnTo>
                  <a:lnTo>
                    <a:pt x="569" y="648"/>
                  </a:lnTo>
                  <a:lnTo>
                    <a:pt x="567" y="635"/>
                  </a:lnTo>
                  <a:lnTo>
                    <a:pt x="565" y="622"/>
                  </a:lnTo>
                  <a:lnTo>
                    <a:pt x="563" y="608"/>
                  </a:lnTo>
                  <a:lnTo>
                    <a:pt x="562" y="594"/>
                  </a:lnTo>
                  <a:lnTo>
                    <a:pt x="562" y="581"/>
                  </a:lnTo>
                  <a:lnTo>
                    <a:pt x="561" y="568"/>
                  </a:lnTo>
                  <a:lnTo>
                    <a:pt x="561" y="555"/>
                  </a:lnTo>
                  <a:lnTo>
                    <a:pt x="562" y="543"/>
                  </a:lnTo>
                  <a:lnTo>
                    <a:pt x="562" y="530"/>
                  </a:lnTo>
                  <a:lnTo>
                    <a:pt x="563" y="518"/>
                  </a:lnTo>
                  <a:lnTo>
                    <a:pt x="565" y="507"/>
                  </a:lnTo>
                  <a:lnTo>
                    <a:pt x="566" y="495"/>
                  </a:lnTo>
                  <a:lnTo>
                    <a:pt x="568" y="484"/>
                  </a:lnTo>
                  <a:lnTo>
                    <a:pt x="571" y="473"/>
                  </a:lnTo>
                  <a:lnTo>
                    <a:pt x="573" y="463"/>
                  </a:lnTo>
                  <a:lnTo>
                    <a:pt x="576" y="452"/>
                  </a:lnTo>
                  <a:lnTo>
                    <a:pt x="579" y="442"/>
                  </a:lnTo>
                  <a:lnTo>
                    <a:pt x="583" y="432"/>
                  </a:lnTo>
                  <a:lnTo>
                    <a:pt x="587" y="423"/>
                  </a:lnTo>
                  <a:lnTo>
                    <a:pt x="591" y="413"/>
                  </a:lnTo>
                  <a:lnTo>
                    <a:pt x="594" y="405"/>
                  </a:lnTo>
                  <a:lnTo>
                    <a:pt x="598" y="397"/>
                  </a:lnTo>
                  <a:lnTo>
                    <a:pt x="601" y="389"/>
                  </a:lnTo>
                  <a:lnTo>
                    <a:pt x="604" y="383"/>
                  </a:lnTo>
                  <a:lnTo>
                    <a:pt x="607" y="376"/>
                  </a:lnTo>
                  <a:lnTo>
                    <a:pt x="609" y="371"/>
                  </a:lnTo>
                  <a:lnTo>
                    <a:pt x="611" y="366"/>
                  </a:lnTo>
                  <a:lnTo>
                    <a:pt x="613" y="361"/>
                  </a:lnTo>
                  <a:lnTo>
                    <a:pt x="615" y="357"/>
                  </a:lnTo>
                  <a:lnTo>
                    <a:pt x="616" y="354"/>
                  </a:lnTo>
                  <a:lnTo>
                    <a:pt x="617" y="352"/>
                  </a:lnTo>
                  <a:lnTo>
                    <a:pt x="618" y="350"/>
                  </a:lnTo>
                  <a:lnTo>
                    <a:pt x="619" y="348"/>
                  </a:lnTo>
                  <a:lnTo>
                    <a:pt x="619" y="347"/>
                  </a:lnTo>
                  <a:lnTo>
                    <a:pt x="620" y="347"/>
                  </a:lnTo>
                  <a:lnTo>
                    <a:pt x="622" y="348"/>
                  </a:lnTo>
                  <a:lnTo>
                    <a:pt x="623" y="349"/>
                  </a:lnTo>
                  <a:lnTo>
                    <a:pt x="626" y="350"/>
                  </a:lnTo>
                  <a:lnTo>
                    <a:pt x="628" y="352"/>
                  </a:lnTo>
                  <a:lnTo>
                    <a:pt x="632" y="354"/>
                  </a:lnTo>
                  <a:lnTo>
                    <a:pt x="635" y="356"/>
                  </a:lnTo>
                  <a:lnTo>
                    <a:pt x="639" y="358"/>
                  </a:lnTo>
                  <a:lnTo>
                    <a:pt x="644" y="361"/>
                  </a:lnTo>
                  <a:lnTo>
                    <a:pt x="649" y="364"/>
                  </a:lnTo>
                  <a:lnTo>
                    <a:pt x="655" y="367"/>
                  </a:lnTo>
                  <a:lnTo>
                    <a:pt x="661" y="371"/>
                  </a:lnTo>
                  <a:lnTo>
                    <a:pt x="668" y="375"/>
                  </a:lnTo>
                  <a:lnTo>
                    <a:pt x="675" y="379"/>
                  </a:lnTo>
                  <a:lnTo>
                    <a:pt x="683" y="383"/>
                  </a:lnTo>
                  <a:lnTo>
                    <a:pt x="691" y="388"/>
                  </a:lnTo>
                  <a:lnTo>
                    <a:pt x="698" y="392"/>
                  </a:lnTo>
                  <a:lnTo>
                    <a:pt x="705" y="396"/>
                  </a:lnTo>
                  <a:lnTo>
                    <a:pt x="711" y="399"/>
                  </a:lnTo>
                  <a:lnTo>
                    <a:pt x="717" y="403"/>
                  </a:lnTo>
                  <a:lnTo>
                    <a:pt x="722" y="406"/>
                  </a:lnTo>
                  <a:lnTo>
                    <a:pt x="727" y="408"/>
                  </a:lnTo>
                  <a:lnTo>
                    <a:pt x="731" y="411"/>
                  </a:lnTo>
                  <a:lnTo>
                    <a:pt x="735" y="413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3" y="418"/>
                  </a:lnTo>
                  <a:lnTo>
                    <a:pt x="744" y="419"/>
                  </a:lnTo>
                  <a:lnTo>
                    <a:pt x="746" y="419"/>
                  </a:lnTo>
                  <a:lnTo>
                    <a:pt x="746" y="420"/>
                  </a:lnTo>
                  <a:lnTo>
                    <a:pt x="747" y="420"/>
                  </a:lnTo>
                  <a:lnTo>
                    <a:pt x="746" y="419"/>
                  </a:lnTo>
                  <a:lnTo>
                    <a:pt x="745" y="417"/>
                  </a:lnTo>
                  <a:lnTo>
                    <a:pt x="742" y="413"/>
                  </a:lnTo>
                  <a:lnTo>
                    <a:pt x="739" y="407"/>
                  </a:lnTo>
                  <a:lnTo>
                    <a:pt x="735" y="399"/>
                  </a:lnTo>
                  <a:lnTo>
                    <a:pt x="730" y="390"/>
                  </a:lnTo>
                  <a:lnTo>
                    <a:pt x="724" y="380"/>
                  </a:lnTo>
                  <a:lnTo>
                    <a:pt x="717" y="367"/>
                  </a:lnTo>
                  <a:lnTo>
                    <a:pt x="709" y="353"/>
                  </a:lnTo>
                  <a:lnTo>
                    <a:pt x="700" y="338"/>
                  </a:lnTo>
                  <a:lnTo>
                    <a:pt x="690" y="321"/>
                  </a:lnTo>
                  <a:lnTo>
                    <a:pt x="679" y="302"/>
                  </a:lnTo>
                  <a:lnTo>
                    <a:pt x="668" y="281"/>
                  </a:lnTo>
                  <a:lnTo>
                    <a:pt x="655" y="259"/>
                  </a:lnTo>
                  <a:lnTo>
                    <a:pt x="642" y="235"/>
                  </a:lnTo>
                  <a:lnTo>
                    <a:pt x="627" y="210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</p:grpSp>
      <p:sp>
        <p:nvSpPr>
          <p:cNvPr id="509222" name="TextBox 9"/>
          <p:cNvSpPr txBox="1"/>
          <p:nvPr/>
        </p:nvSpPr>
        <p:spPr>
          <a:xfrm>
            <a:off x="2551113" y="2151063"/>
            <a:ext cx="873125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3" name="TextBox 10"/>
          <p:cNvSpPr txBox="1"/>
          <p:nvPr/>
        </p:nvSpPr>
        <p:spPr>
          <a:xfrm>
            <a:off x="2976563" y="4176713"/>
            <a:ext cx="874712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4" name="TextBox 11"/>
          <p:cNvSpPr txBox="1"/>
          <p:nvPr/>
        </p:nvSpPr>
        <p:spPr>
          <a:xfrm>
            <a:off x="1114425" y="3509963"/>
            <a:ext cx="873125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5" name="AutoShape 12"/>
          <p:cNvSpPr/>
          <p:nvPr/>
        </p:nvSpPr>
        <p:spPr>
          <a:xfrm>
            <a:off x="5194300" y="1914525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6" name="TextBox 13"/>
          <p:cNvSpPr txBox="1"/>
          <p:nvPr/>
        </p:nvSpPr>
        <p:spPr>
          <a:xfrm>
            <a:off x="5338763" y="1822450"/>
            <a:ext cx="601662" cy="4619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7" name="TextBox 14"/>
          <p:cNvSpPr txBox="1"/>
          <p:nvPr/>
        </p:nvSpPr>
        <p:spPr>
          <a:xfrm>
            <a:off x="5868988" y="1822450"/>
            <a:ext cx="3344862" cy="461963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因果图（鱼骨图）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eyJfdGVtcGxhdGVEYXRhIjp7ImNvbnRlbnRUeXBlIjoiJGl0ZW0xX3QifSwidGFnIjoiJGl0ZW0xX3RpdGxlIn0=</bd:templateData>
          </p:ext>
        </p:extLst>
      </p:sp>
      <p:sp>
        <p:nvSpPr>
          <p:cNvPr id="509228" name="TextBox 15"/>
          <p:cNvSpPr txBox="1"/>
          <p:nvPr/>
        </p:nvSpPr>
        <p:spPr>
          <a:xfrm>
            <a:off x="5194300" y="2325688"/>
            <a:ext cx="6159500" cy="61436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通过分层归类法分析问题的根本原因，将影响因素分为人、机、料、法、环、测六大类，形似鱼骨结构，适用于团队头脑风暴和系统性归因分析，尤其在生产线异常排查中效果显著。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eyJfdGVtcGxhdGVEYXRhIjp7ImNvbnRlbnRUeXBlIjoiJGl0ZW0xX2MifSwidGFnIjoiJGl0ZW0xX2MifQ==</bd:templateData>
          </p:ext>
        </p:extLst>
      </p:sp>
      <p:sp>
        <p:nvSpPr>
          <p:cNvPr id="509229" name="AutoShape 16"/>
          <p:cNvSpPr/>
          <p:nvPr/>
        </p:nvSpPr>
        <p:spPr>
          <a:xfrm>
            <a:off x="5194300" y="3205163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0" name="TextBox 17"/>
          <p:cNvSpPr txBox="1"/>
          <p:nvPr/>
        </p:nvSpPr>
        <p:spPr>
          <a:xfrm>
            <a:off x="5338763" y="3113088"/>
            <a:ext cx="601662" cy="46196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1" name="TextBox 18"/>
          <p:cNvSpPr txBox="1"/>
          <p:nvPr/>
        </p:nvSpPr>
        <p:spPr>
          <a:xfrm>
            <a:off x="5868988" y="3113088"/>
            <a:ext cx="3344862" cy="461962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帕累托图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eyJfdGVtcGxhdGVEYXRhIjp7ImNvbnRlbnRUeXBlIjoiJGl0ZW0yX3QifSwidGFnIjoiJGl0ZW0yX3RpdGxlIn0=</bd:templateData>
          </p:ext>
        </p:extLst>
      </p:sp>
      <p:sp>
        <p:nvSpPr>
          <p:cNvPr id="509232" name="TextBox 19"/>
          <p:cNvSpPr txBox="1"/>
          <p:nvPr/>
        </p:nvSpPr>
        <p:spPr>
          <a:xfrm>
            <a:off x="5194300" y="3614738"/>
            <a:ext cx="6159500" cy="61595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基于二八法则，通过降序排列的柱状图和累积百分比折线图，识别造成80%问题的20%关键因素，常用于质量缺陷优先级排序，例如在客户投诉分析中快速定位主要矛盾点。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eyJfdGVtcGxhdGVEYXRhIjp7ImNvbnRlbnRUeXBlIjoiJGl0ZW0yX2MifSwidGFnIjoiJGl0ZW0yX2MifQ==</bd:templateData>
          </p:ext>
        </p:extLst>
      </p:sp>
      <p:sp>
        <p:nvSpPr>
          <p:cNvPr id="509233" name="AutoShape 20"/>
          <p:cNvSpPr/>
          <p:nvPr/>
        </p:nvSpPr>
        <p:spPr>
          <a:xfrm>
            <a:off x="5194300" y="4494213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4" name="TextBox 21"/>
          <p:cNvSpPr txBox="1"/>
          <p:nvPr/>
        </p:nvSpPr>
        <p:spPr>
          <a:xfrm>
            <a:off x="5338763" y="4403725"/>
            <a:ext cx="601662" cy="4619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5" name="TextBox 22"/>
          <p:cNvSpPr txBox="1"/>
          <p:nvPr/>
        </p:nvSpPr>
        <p:spPr>
          <a:xfrm>
            <a:off x="5868988" y="4403725"/>
            <a:ext cx="3344862" cy="461963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控制图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eyJfdGVtcGxhdGVEYXRhIjp7ImNvbnRlbnRUeXBlIjoiJGl0ZW0zX3QifSwidGFnIjoiJGl0ZW0zX3RpdGxlIn0=</bd:templateData>
          </p:ext>
        </p:extLst>
      </p:sp>
      <p:sp>
        <p:nvSpPr>
          <p:cNvPr id="509238" name="TextBox 23"/>
          <p:cNvSpPr txBox="1"/>
          <p:nvPr/>
        </p:nvSpPr>
        <p:spPr>
          <a:xfrm>
            <a:off x="5194300" y="4905375"/>
            <a:ext cx="6159500" cy="61595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通过设定上下控制限（UCL/LCL）和中心线，实时监控过程数据的波动趋势，区分普通原因变异与特殊原因变异，是统计过程控制（SPC）的核心工具，适用于批量生产稳定性监测。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eyJfdGVtcGxhdGVEYXRhIjp7ImNvbnRlbnRUeXBlIjoiJGl0ZW0zX2MifSwidGFnIjoiJGl0ZW0zX2MifQ==</bd:templateData>
          </p:ext>
        </p:extLst>
      </p:sp>
      <p:grpSp>
        <p:nvGrpSpPr>
          <p:cNvPr id="509237" name="Group 24"/>
          <p:cNvGrpSpPr/>
          <p:nvPr/>
        </p:nvGrpSpPr>
        <p:grpSpPr>
          <a:xfrm>
            <a:off x="5195888" y="2994025"/>
            <a:ext cx="6157912" cy="1350963"/>
            <a:chOff x="5195888" y="2994025"/>
            <a:chExt cx="6157912" cy="1350963"/>
          </a:xfrm>
        </p:grpSpPr>
        <p:cxnSp>
          <p:nvCxnSpPr>
            <p:cNvPr id="25" name="Connector 25"/>
            <p:cNvCxnSpPr/>
            <p:nvPr/>
          </p:nvCxnSpPr>
          <p:spPr>
            <a:xfrm>
              <a:off x="5195888" y="2994025"/>
              <a:ext cx="615791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  <p:cxnSp>
          <p:nvCxnSpPr>
            <p:cNvPr id="26" name="Connector 26"/>
            <p:cNvCxnSpPr/>
            <p:nvPr/>
          </p:nvCxnSpPr>
          <p:spPr>
            <a:xfrm>
              <a:off x="5195888" y="4344988"/>
              <a:ext cx="615791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</p:grpSp>
      <p:sp>
        <p:nvSpPr>
          <p:cNvPr id="509240" name="TextBox 27"/>
          <p:cNvSpPr txBox="1"/>
          <p:nvPr/>
        </p:nvSpPr>
        <p:spPr>
          <a:xfrm>
            <a:off x="9967913" y="6176963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S4g+enjeWfuuacrOi0qOmHj+W3peWFt++8iOWmguW4lee0r+aJmOWbvu+8iVxuIyMjIOWboOaenOWbvu+8iOmxvOmqqOWbvu+8iVxu6YCa6L+H5YiG5bGC5b2S57G75rOV5YiG5p6Q6Zeu6aKY55qE5qC55pys5Y6f5Zug77yM5bCG5b2x5ZON5Zug57Sg5YiG5Li65Lq644CB5py644CB5paZ44CB5rOV44CB546v44CB5rWL5YWt5aSn57G777yM5b2i5Ly86bG86aqo57uT5p6E77yM6YCC55So5LqO5Zui6Zif5aS06ISR6aOO5pq05ZKM57O757uf5oCn5b2S5Zug5YiG5p6Q77yM5bCk5YW25Zyo55Sf5Lqn57q/5byC5bi45o6S5p+l5Lit5pWI5p6c5pi+6JGX44CCXG4jIyMg5biV57Sv5omY5Zu+XG7ln7rkuo7kuozlhavms5XliJnvvIzpgJrov4fpmY3luo/mjpLliJfnmoTmn7Hnirblm77lkozntK/np6/nmb7liIbmr5Tmipjnur/lm77vvIzor4bliKvpgKDmiJA4MCXpl67popjnmoQyMCXlhbPplK7lm6DntKDvvIzluLjnlKjkuo7otKjph4/nvLrpmbfkvJjlhYjnuqfmjpLluo/vvIzkvovlpoLlnKjlrqLmiLfmipXor4nliIbmnpDkuK3lv6vpgJ/lrprkvY3kuLvopoHnn5vnm77ngrnjgIJcbiMjIyDmjqfliLblm75cbumAmui/h+iuvuWumuS4iuS4i+aOp+WItumZkO+8iFVDTC9MQ0zvvInlkozkuK3lv4Pnur/vvIzlrp7ml7bnm5Hmjqfov4fnqIvmlbDmja7nmoTms6Lliqjotovlir/vvIzljLrliIbmma7pgJrljp/lm6Dlj5jlvILkuI7nibnmrorljp/lm6Dlj5jlvILvvIzmmK/nu5/orqHov4fnqIvmjqfliLbvvIhTUEPvvInnmoTmoLjlv4Plt6XlhbfvvIzpgILnlKjkuo7mibnph4/nlJ/kuqfnqLPlrprmgKfnm5HmtYvjgIIiLCJ0cGxpZCI6IjEwMDAxIiwidHBsTmFtZSI6Imxpc3QzXzMyMTMyMDU4MzY4MDQyOF84NzU3ODI3NzlfMjg5NTAwNTgwODIwNDI4X3BhZ2U1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411525" y="1592169"/>
            <a:ext cx="3143766" cy="3143766"/>
          </a:xfrm>
          <a:prstGeom prst="ellipse">
            <a:avLst/>
          </a:prstGeom>
          <a:solidFill>
            <a:schemeClr val="accent1">
              <a:alpha val="96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>
            <a:off x="3737184" y="2147925"/>
            <a:ext cx="7664501" cy="203225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475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质量管理概述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  <p:sp>
        <p:nvSpPr>
          <p:cNvPr id="5" name="TextBox 5"/>
          <p:cNvSpPr txBox="1"/>
          <p:nvPr/>
        </p:nvSpPr>
        <p:spPr>
          <a:xfrm>
            <a:off x="-1241334" y="2458025"/>
            <a:ext cx="6449482" cy="1412054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1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72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i0qOmHj+euoeeQhuamgui/sCIsInRwbGlkIjoiMTAwMDEiLCJ0cGxOYW1lIjoiaDJ0aXRsZV8xMV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0004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8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0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12289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故障模式与影响分析（FMEA）简介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sp>
        <p:nvSpPr>
          <p:cNvPr id="812290" name="Freeform 5"/>
          <p:cNvSpPr/>
          <p:nvPr/>
        </p:nvSpPr>
        <p:spPr>
          <a:xfrm>
            <a:off x="1682750" y="2065338"/>
            <a:ext cx="8850313" cy="1798637"/>
          </a:xfrm>
          <a:custGeom>
            <a:avLst/>
            <a:gdLst/>
            <a:ahLst/>
            <a:cxnLst/>
            <a:rect l="l" t="t" r="r" b="b"/>
            <a:pathLst>
              <a:path w="8850312" h="1798319">
                <a:moveTo>
                  <a:pt x="8164512" y="0"/>
                </a:moveTo>
                <a:lnTo>
                  <a:pt x="8850312" y="485775"/>
                </a:lnTo>
                <a:lnTo>
                  <a:pt x="8221662" y="1181100"/>
                </a:lnTo>
                <a:lnTo>
                  <a:pt x="8212137" y="800100"/>
                </a:lnTo>
                <a:lnTo>
                  <a:pt x="6078537" y="1381125"/>
                </a:lnTo>
                <a:lnTo>
                  <a:pt x="6078537" y="962025"/>
                </a:lnTo>
                <a:lnTo>
                  <a:pt x="4135438" y="1476375"/>
                </a:lnTo>
                <a:lnTo>
                  <a:pt x="4135438" y="1038225"/>
                </a:lnTo>
                <a:lnTo>
                  <a:pt x="2108200" y="1631950"/>
                </a:lnTo>
                <a:lnTo>
                  <a:pt x="2108200" y="1447800"/>
                </a:lnTo>
                <a:lnTo>
                  <a:pt x="2108200" y="1208088"/>
                </a:lnTo>
                <a:lnTo>
                  <a:pt x="2108200" y="1199399"/>
                </a:lnTo>
                <a:lnTo>
                  <a:pt x="0" y="1798319"/>
                </a:lnTo>
                <a:lnTo>
                  <a:pt x="0" y="1388744"/>
                </a:lnTo>
                <a:lnTo>
                  <a:pt x="2447509" y="671988"/>
                </a:lnTo>
                <a:lnTo>
                  <a:pt x="2447532" y="952500"/>
                </a:lnTo>
                <a:lnTo>
                  <a:pt x="2447545" y="952500"/>
                </a:lnTo>
                <a:lnTo>
                  <a:pt x="2447545" y="1102994"/>
                </a:lnTo>
                <a:lnTo>
                  <a:pt x="2447545" y="1109341"/>
                </a:lnTo>
                <a:lnTo>
                  <a:pt x="4557712" y="495300"/>
                </a:lnTo>
                <a:lnTo>
                  <a:pt x="4557712" y="919163"/>
                </a:lnTo>
                <a:lnTo>
                  <a:pt x="6496050" y="390525"/>
                </a:lnTo>
                <a:lnTo>
                  <a:pt x="6484937" y="769938"/>
                </a:lnTo>
                <a:lnTo>
                  <a:pt x="8164512" y="361950"/>
                </a:lnTo>
                <a:lnTo>
                  <a:pt x="8164512" y="0"/>
                </a:ln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grpSp>
        <p:nvGrpSpPr>
          <p:cNvPr id="812291" name="Group 6"/>
          <p:cNvGrpSpPr/>
          <p:nvPr/>
        </p:nvGrpSpPr>
        <p:grpSpPr>
          <a:xfrm>
            <a:off x="1682750" y="4113181"/>
            <a:ext cx="1973326" cy="1922430"/>
            <a:chOff x="1682750" y="4113181"/>
            <a:chExt cx="1973326" cy="1922430"/>
          </a:xfrm>
        </p:grpSpPr>
        <p:sp>
          <p:nvSpPr>
            <p:cNvPr id="812292" name="TextBox 7"/>
            <p:cNvSpPr txBox="1"/>
            <p:nvPr/>
          </p:nvSpPr>
          <p:spPr>
            <a:xfrm>
              <a:off x="1682782" y="4113181"/>
              <a:ext cx="1973294" cy="461486"/>
            </a:xfrm>
            <a:prstGeom prst="rect">
              <a:avLst/>
            </a:prstGeom>
            <a:noFill/>
          </p:spPr>
          <p:txBody>
            <a:bodyPr vert="horz" wrap="square" lIns="0" tIns="45720" rIns="0" bIns="0" rtlCol="0" anchor="t" anchorCtr="0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b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预防性分析框架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eyJfdGVtcGxhdGVEYXRhIjp7ImNvbnRlbnRUeXBlIjoiJGl0ZW0xX3QifSwidGFnIjoiJGl0ZW0xX3QifQ==</bd:templateData>
            </p:ext>
          </p:extLst>
        </p:sp>
        <p:sp>
          <p:nvSpPr>
            <p:cNvPr id="812294" name="TextBox 8"/>
            <p:cNvSpPr txBox="1"/>
            <p:nvPr/>
          </p:nvSpPr>
          <p:spPr>
            <a:xfrm>
              <a:off x="1682782" y="4706493"/>
              <a:ext cx="1973294" cy="1329118"/>
            </a:xfrm>
            <a:prstGeom prst="rect">
              <a:avLst/>
            </a:prstGeom>
            <a:noFill/>
          </p:spPr>
          <p:txBody>
            <a:bodyPr vert="horz" wrap="square" lIns="72009" tIns="45720" rIns="72009" bIns="0" rtlCol="0" anchor="t" anchorCtr="0">
              <a:noAutofit/>
            </a:bodyPr>
            <a:lstStyle/>
            <a:p>
              <a:pPr algn="just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通过结构化方法识别潜在失效模式、评估其严重度（S）、发生度（O）和探测度（D），计算风险优先数（RPN），优先处理高风险项，广泛应用于产品设计和工艺开发阶段。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eyJfdGVtcGxhdGVEYXRhIjp7ImNvbnRlbnRUeXBlIjoiJGl0ZW0xX2MifSwidGFnIjoiJGl0ZW0xX2MifQ==</bd:templateData>
            </p:ext>
          </p:extLst>
        </p:sp>
        <p:cxnSp>
          <p:nvCxnSpPr>
            <p:cNvPr id="9" name="Connector 9"/>
            <p:cNvCxnSpPr/>
            <p:nvPr/>
          </p:nvCxnSpPr>
          <p:spPr>
            <a:xfrm>
              <a:off x="1682750" y="4650900"/>
              <a:ext cx="197326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</p:grpSp>
      <p:grpSp>
        <p:nvGrpSpPr>
          <p:cNvPr id="812295" name="Group 10"/>
          <p:cNvGrpSpPr/>
          <p:nvPr/>
        </p:nvGrpSpPr>
        <p:grpSpPr>
          <a:xfrm>
            <a:off x="3911600" y="4113181"/>
            <a:ext cx="1973326" cy="1922430"/>
            <a:chOff x="3911600" y="4113181"/>
            <a:chExt cx="1973326" cy="1922430"/>
          </a:xfrm>
        </p:grpSpPr>
        <p:sp>
          <p:nvSpPr>
            <p:cNvPr id="812296" name="TextBox 11"/>
            <p:cNvSpPr txBox="1"/>
            <p:nvPr/>
          </p:nvSpPr>
          <p:spPr>
            <a:xfrm>
              <a:off x="3911632" y="4113181"/>
              <a:ext cx="1973294" cy="461486"/>
            </a:xfrm>
            <a:prstGeom prst="rect">
              <a:avLst/>
            </a:prstGeom>
            <a:noFill/>
          </p:spPr>
          <p:txBody>
            <a:bodyPr vert="horz" wrap="square" lIns="0" tIns="45720" rIns="0" bIns="0" rtlCol="0" anchor="t" anchorCtr="0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b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跨职能团队协作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eyJfdGVtcGxhdGVEYXRhIjp7ImNvbnRlbnRUeXBlIjoiJGl0ZW0yX3QifSwidGFnIjoiJGl0ZW0yX3QifQ==</bd:templateData>
            </p:ext>
          </p:extLst>
        </p:sp>
        <p:sp>
          <p:nvSpPr>
            <p:cNvPr id="812298" name="TextBox 12"/>
            <p:cNvSpPr txBox="1"/>
            <p:nvPr/>
          </p:nvSpPr>
          <p:spPr>
            <a:xfrm>
              <a:off x="3911632" y="4706493"/>
              <a:ext cx="1973294" cy="1329118"/>
            </a:xfrm>
            <a:prstGeom prst="rect">
              <a:avLst/>
            </a:prstGeom>
            <a:noFill/>
          </p:spPr>
          <p:txBody>
            <a:bodyPr vert="horz" wrap="square" lIns="72009" tIns="45720" rIns="72009" bIns="0" rtlCol="0" anchor="t" anchorCtr="0">
              <a:noAutofit/>
            </a:bodyPr>
            <a:lstStyle/>
            <a:p>
              <a:pPr algn="just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要求设计、生产、质量等多部门参与，利用集体智慧全面识别失效链，典型案例如汽车零部件防错设计，可降低售后故障率30%以上。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eyJfdGVtcGxhdGVEYXRhIjp7ImNvbnRlbnRUeXBlIjoiJGl0ZW0yX2MifSwidGFnIjoiJGl0ZW0yX2MifQ==</bd:templateData>
            </p:ext>
          </p:extLst>
        </p:sp>
        <p:cxnSp>
          <p:nvCxnSpPr>
            <p:cNvPr id="13" name="Connector 13"/>
            <p:cNvCxnSpPr/>
            <p:nvPr/>
          </p:nvCxnSpPr>
          <p:spPr>
            <a:xfrm>
              <a:off x="3911600" y="4650900"/>
              <a:ext cx="197326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</p:grpSp>
      <p:grpSp>
        <p:nvGrpSpPr>
          <p:cNvPr id="812299" name="Group 14"/>
          <p:cNvGrpSpPr/>
          <p:nvPr/>
        </p:nvGrpSpPr>
        <p:grpSpPr>
          <a:xfrm>
            <a:off x="6096000" y="4113181"/>
            <a:ext cx="1971675" cy="1922430"/>
            <a:chOff x="6096000" y="4113181"/>
            <a:chExt cx="1971675" cy="1922430"/>
          </a:xfrm>
        </p:grpSpPr>
        <p:sp>
          <p:nvSpPr>
            <p:cNvPr id="812300" name="TextBox 15"/>
            <p:cNvSpPr txBox="1"/>
            <p:nvPr/>
          </p:nvSpPr>
          <p:spPr>
            <a:xfrm>
              <a:off x="6096000" y="4113181"/>
              <a:ext cx="1971675" cy="461486"/>
            </a:xfrm>
            <a:prstGeom prst="rect">
              <a:avLst/>
            </a:prstGeom>
            <a:noFill/>
          </p:spPr>
          <p:txBody>
            <a:bodyPr vert="horz" wrap="square" lIns="0" tIns="45720" rIns="0" bIns="0" rtlCol="0" anchor="t" anchorCtr="0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b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动态更新机制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eyJfdGVtcGxhdGVEYXRhIjp7ImNvbnRlbnRUeXBlIjoiJGl0ZW0zX3QifSwidGFnIjoiJGl0ZW0zX3QifQ==</bd:templateData>
            </p:ext>
          </p:extLst>
        </p:sp>
        <p:sp>
          <p:nvSpPr>
            <p:cNvPr id="812302" name="TextBox 16"/>
            <p:cNvSpPr txBox="1"/>
            <p:nvPr/>
          </p:nvSpPr>
          <p:spPr>
            <a:xfrm>
              <a:off x="6096000" y="4706493"/>
              <a:ext cx="1971675" cy="1329118"/>
            </a:xfrm>
            <a:prstGeom prst="rect">
              <a:avLst/>
            </a:prstGeom>
            <a:noFill/>
          </p:spPr>
          <p:txBody>
            <a:bodyPr vert="horz" wrap="square" lIns="72009" tIns="45720" rIns="72009" bIns="0" rtlCol="0" anchor="t" anchorCtr="0">
              <a:noAutofit/>
            </a:bodyPr>
            <a:lstStyle/>
            <a:p>
              <a:pPr algn="just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需随产品变更或市场反馈持续更新FMEA表格，例如医疗器械行业在新版ISO 13485中强制要求FMEA的版本化管理。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eyJfdGVtcGxhdGVEYXRhIjp7ImNvbnRlbnRUeXBlIjoiJGl0ZW0zX2MifSwidGFnIjoiJGl0ZW0zX2MifQ==</bd:templateData>
            </p:ext>
          </p:extLst>
        </p:sp>
        <p:cxnSp>
          <p:nvCxnSpPr>
            <p:cNvPr id="17" name="Connector 17"/>
            <p:cNvCxnSpPr/>
            <p:nvPr/>
          </p:nvCxnSpPr>
          <p:spPr>
            <a:xfrm>
              <a:off x="6096000" y="4650900"/>
              <a:ext cx="1971675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</p:grpSp>
      <p:grpSp>
        <p:nvGrpSpPr>
          <p:cNvPr id="812303" name="Group 18"/>
          <p:cNvGrpSpPr/>
          <p:nvPr/>
        </p:nvGrpSpPr>
        <p:grpSpPr>
          <a:xfrm>
            <a:off x="8210550" y="4113181"/>
            <a:ext cx="1971675" cy="1922430"/>
            <a:chOff x="8210550" y="4113181"/>
            <a:chExt cx="1971675" cy="1922430"/>
          </a:xfrm>
        </p:grpSpPr>
        <p:sp>
          <p:nvSpPr>
            <p:cNvPr id="812304" name="TextBox 19"/>
            <p:cNvSpPr txBox="1"/>
            <p:nvPr/>
          </p:nvSpPr>
          <p:spPr>
            <a:xfrm>
              <a:off x="8210550" y="4113181"/>
              <a:ext cx="1971675" cy="461486"/>
            </a:xfrm>
            <a:prstGeom prst="rect">
              <a:avLst/>
            </a:prstGeom>
            <a:noFill/>
          </p:spPr>
          <p:txBody>
            <a:bodyPr vert="horz" wrap="square" lIns="0" tIns="45720" rIns="0" bIns="0" rtlCol="0" anchor="t" anchorCtr="0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b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核心三要素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eyJfdGVtcGxhdGVEYXRhIjp7ImNvbnRlbnRUeXBlIjoiJGl0ZW00X3QifSwidGFnIjoiJGl0ZW00X3QifQ==</bd:templateData>
            </p:ext>
          </p:extLst>
        </p:sp>
        <p:sp>
          <p:nvSpPr>
            <p:cNvPr id="812306" name="TextBox 20"/>
            <p:cNvSpPr txBox="1"/>
            <p:nvPr/>
          </p:nvSpPr>
          <p:spPr>
            <a:xfrm>
              <a:off x="8210550" y="4706493"/>
              <a:ext cx="1971675" cy="1329118"/>
            </a:xfrm>
            <a:prstGeom prst="rect">
              <a:avLst/>
            </a:prstGeom>
            <a:noFill/>
          </p:spPr>
          <p:txBody>
            <a:bodyPr vert="horz" wrap="square" lIns="72009" tIns="45720" rIns="72009" bIns="0" rtlCol="0" anchor="t" anchorCtr="0">
              <a:noAutofit/>
            </a:bodyPr>
            <a:lstStyle/>
            <a:p>
              <a:pPr algn="just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严重度关注失效后果（如安全风险），发生度评估失效概率，探测度衡量现有控制手段的有效性，三者乘积决定风险等级。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eyJfdGVtcGxhdGVEYXRhIjp7ImNvbnRlbnRUeXBlIjoiJGl0ZW00X2MifSwidGFnIjoiJGl0ZW00X2MifQ==</bd:templateData>
            </p:ext>
          </p:extLst>
        </p:sp>
        <p:cxnSp>
          <p:nvCxnSpPr>
            <p:cNvPr id="21" name="Connector 21"/>
            <p:cNvCxnSpPr/>
            <p:nvPr/>
          </p:nvCxnSpPr>
          <p:spPr>
            <a:xfrm>
              <a:off x="8210550" y="4650900"/>
              <a:ext cx="1971675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</p:grpSp>
      <p:sp>
        <p:nvSpPr>
          <p:cNvPr id="812307" name="TextBox 22"/>
          <p:cNvSpPr txBox="1"/>
          <p:nvPr/>
        </p:nvSpPr>
        <p:spPr>
          <a:xfrm>
            <a:off x="2200275" y="2417763"/>
            <a:ext cx="936625" cy="7699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12308" name="TextBox 23"/>
          <p:cNvSpPr txBox="1"/>
          <p:nvPr/>
        </p:nvSpPr>
        <p:spPr>
          <a:xfrm>
            <a:off x="4410075" y="2227263"/>
            <a:ext cx="936625" cy="7699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12309" name="TextBox 24"/>
          <p:cNvSpPr txBox="1"/>
          <p:nvPr/>
        </p:nvSpPr>
        <p:spPr>
          <a:xfrm>
            <a:off x="6613525" y="1989138"/>
            <a:ext cx="936625" cy="7699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12310" name="TextBox 25"/>
          <p:cNvSpPr txBox="1"/>
          <p:nvPr/>
        </p:nvSpPr>
        <p:spPr>
          <a:xfrm>
            <a:off x="8594725" y="1843088"/>
            <a:ext cx="936625" cy="7699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12311" name="TextBox 26"/>
          <p:cNvSpPr txBox="1"/>
          <p:nvPr/>
        </p:nvSpPr>
        <p:spPr>
          <a:xfrm>
            <a:off x="9967913" y="6176963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10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 mod="1">
    <p:ext uri="http://schemas.baidu.com/office/drawing/2023/templateData">
      <bd:templateData xmlns:bd="http://schemas.baidu.com/office/drawing/2023/templateData" xmlns="">eyJtZCI6IiMjIOaVhemanOaooeW8j+S4juW9seWTjeWIhuaekO+8iEZNRUHvvInnroDku4tcbiMjIyDpooTpmLLmgKfliIbmnpDmoYbmnrZcbumAmui/h+e7k+aehOWMluaWueazleivhuWIq+a9nOWcqOWkseaViOaooeW8j+OAgeivhOS8sOWFtuS4pemHjeW6pu+8iFPvvInjgIHlj5HnlJ/luqbvvIhP77yJ5ZKM5o6i5rWL5bqm77yIRO+8ie+8jOiuoeeul+mjjumZqeS8mOWFiOaVsO+8iFJQTu+8ie+8jOS8mOWFiOWkhOeQhumrmOmjjumZqemhue+8jOW5v+azm+W6lOeUqOS6juS6p+WTgeiuvuiuoeWSjOW3peiJuuW8gOWPkemYtuauteOAglxuIyMjIOi3qOiBjOiDveWboumYn+WNj+S9nFxu6KaB5rGC6K6+6K6h44CB55Sf5Lqn44CB6LSo6YeP562J5aSa6YOo6Zeo5Y+C5LiO77yM5Yip55So6ZuG5L2T5pm65oWn5YWo6Z2i6K+G5Yir5aSx5pWI6ZO+77yM5YW45Z6L5qGI5L6L5aaC5rG96L2m6Zu26YOo5Lu26Ziy6ZSZ6K6+6K6h77yM5Y+v6ZmN5L2O5ZSu5ZCO5pWF6Zqc546HMzAl5Lul5LiK44CCXG4jIyMg5Yqo5oCB5pu05paw5py65Yi2XG7pnIDpmo/kuqflk4Hlj5jmm7TmiJbluILlnLrlj43ppojmjIHnu63mm7TmlrBGTUVB6KGo5qC877yM5L6L5aaC5Yy755aX5Zmo5qKw6KGM5Lia5Zyo5paw54mISVNPIDEzNDg15Lit5by65Yi26KaB5rGCRk1FQeeahOeJiOacrOWMlueuoeeQhuOAglxuIyMjIOaguOW/g+S4ieimgee0oFxu5Lil6YeN5bqm5YWz5rOo5aSx5pWI5ZCO5p6c77yI5aaC5a6J5YWo6aOO6Zmp77yJ77yM5Y+R55Sf5bqm6K+E5Lyw5aSx5pWI5qaC546H77yM5o6i5rWL5bqm6KGh6YeP546w5pyJ5o6n5Yi25omL5q6155qE5pyJ5pWI5oCn77yM5LiJ6ICF5LmY56ev5Yaz5a6a6aOO6Zmp562J57qn44CCIiwidHBsaWQiOiIxMDAwMSIsInRwbE5hbWUiOiJsaXN0NF8zMjEzMjA1ODM2ODA0MjhfODc1NzgyNzc5XzI4OTUwMDU4MDgyMDQyOF9wYWdlOF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>
            <a:off x="964340" y="1935504"/>
            <a:ext cx="2852876" cy="106838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DMAIC方法论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eyJ0YWciOiIkaXRlbTFfdGl0bGUifQ==</bd:templateData>
          </p:ext>
        </p:extLst>
      </p:sp>
      <p:sp>
        <p:nvSpPr>
          <p:cNvPr id="4" name="TextBox 4"/>
          <p:cNvSpPr txBox="1"/>
          <p:nvPr/>
        </p:nvSpPr>
        <p:spPr>
          <a:xfrm>
            <a:off x="964340" y="2878540"/>
            <a:ext cx="2852876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包含定义（Define）、测量（Measure）、分析（Analyze）、改进（Improve）、控制（Control）五个阶段，通过数据驱动将缺陷率控制在百万分之3.4以内，典型案例包括缩短银行信贷审批周期。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>
            <a:off x="4347299" y="1935504"/>
            <a:ext cx="2852876" cy="106838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关键角色体系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eyJ0YWciOiIkaXRlbTJfdGl0bGUifQ==</bd:templateData>
          </p:ext>
        </p:extLst>
      </p:sp>
      <p:sp>
        <p:nvSpPr>
          <p:cNvPr id="6" name="TextBox 6"/>
          <p:cNvSpPr txBox="1"/>
          <p:nvPr/>
        </p:nvSpPr>
        <p:spPr>
          <a:xfrm>
            <a:off x="4347299" y="2878540"/>
            <a:ext cx="2915634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绿带（GB）负责项目执行，黑带（BB）主导复杂项目，黑带大师（MBB）进行战略部署，形成人才梯队支撑持续改进文化。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>
            <a:off x="7933459" y="1935504"/>
            <a:ext cx="2852876" cy="106838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统计工具集群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>
            <a:off x="7933459" y="2878540"/>
            <a:ext cx="2928186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集成假设检验、回归分析、DOE（实验设计）等高级统计技术，例如通过ANOVA分析不同工艺参数对产品强度的显著性影响。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eyJ0YWciOiIkaXRlbTNfYyJ9</bd:templateData>
          </p:ext>
        </p:extLst>
      </p:sp>
      <p:sp>
        <p:nvSpPr>
          <p:cNvPr id="408193" name="AutoShape 9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六西格玛基础概念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WFreilv+agvOeOm+WfuuehgOamguW/tVxuIyMjIERNQUlD5pa55rOV6K66XG7ljIXlkKvlrprkuYnvvIhEZWZpbmXvvInjgIHmtYvph4/vvIhNZWFzdXJl77yJ44CB5YiG5p6Q77yIQW5hbHl6Ze+8ieOAgeaUuei/m++8iEltcHJvdmXvvInjgIHmjqfliLbvvIhDb250cm9s77yJ5LqU5Liq6Zi25q6177yM6YCa6L+H5pWw5o2u6amx5Yqo5bCG57y66Zm3546H5o6n5Yi25Zyo55m+5LiH5YiG5LmLMy405Lul5YaF77yM5YW45Z6L5qGI5L6L5YyF5ous57yp55+t6ZO26KGM5L+h6LS35a6h5om55ZGo5pyf44CCXG4jIyMg5YWz6ZSu6KeS6Imy5L2T57O7XG7nu7/luKbvvIhHQu+8iei0n+i0o+mhueebruaJp+ihjO+8jOm7keW4pu+8iEJC77yJ5Li75a+85aSN5p2C6aG555uu77yM6buR5bim5aSn5biI77yITUJC77yJ6L+b6KGM5oiY55Wl6YOo572y77yM5b2i5oiQ5Lq65omN5qKv6Zif5pSv5pKR5oyB57ut5pS56L+b5paH5YyW44CCXG4jIyMg57uf6K6h5bel5YW36ZuG576kXG7pm4bmiJDlgYforr7mo4DpqozjgIHlm57lvZLliIbmnpDjgIFET0XvvIjlrp7pqozorr7orqHvvInnrYnpq5jnuqfnu5/orqHmioDmnK/vvIzkvovlpoLpgJrov4dBTk9WQeWIhuaekOS4jeWQjOW3peiJuuWPguaVsOWvueS6p+WTgeW8uuW6pueahOaYvuiRl+aAp+W9seWTjeOAgiIsInRwbGlkIjoiMTAwMDEiLCJ0cGxOYW1lIjoibGlzdDNfNl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>
            <a:off x="671082" y="2141002"/>
            <a:ext cx="8270863" cy="1887093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690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10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>
            <a:off x="766071" y="3406483"/>
            <a:ext cx="6833941" cy="163306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925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总结与行动计划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aAu+e7k+S4juihjOWKqOiuoeWIkiIsInRwbGlkIjoiMTAwMDEiLCJ0cGxOYW1lIjoiaDJ0aXRsZV8y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861960" y="1331933"/>
            <a:ext cx="2467092" cy="1434836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AutoShape 4"/>
          <p:cNvSpPr/>
          <p:nvPr/>
        </p:nvSpPr>
        <p:spPr>
          <a:xfrm>
            <a:off x="1160977" y="2469359"/>
            <a:ext cx="2735478" cy="2993542"/>
          </a:xfrm>
          <a:prstGeom prst="roundRect">
            <a:avLst/>
          </a:prstGeom>
          <a:solidFill>
            <a:schemeClr val="accent2">
              <a:alpha val="90000"/>
              <a:lumMod val="20000"/>
              <a:lumOff val="80000"/>
            </a:schemeClr>
          </a:solidFill>
          <a:ln w="19050">
            <a:solidFill>
              <a:schemeClr val="accent2">
                <a:alpha val="90000"/>
              </a:schemeClr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>
            <a:off x="963558" y="1436449"/>
            <a:ext cx="2240006" cy="947538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12000"/>
              </a:lnSpc>
            </a:pPr>
            <a:r>
              <a:rPr lang="en-US" sz="202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质量管理体系的核心要素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eyJ0YWciOiIkaXRlbTFfdGl0bGUifQ==</bd:templateData>
          </p:ext>
        </p:extLst>
      </p:sp>
      <p:sp>
        <p:nvSpPr>
          <p:cNvPr id="6" name="AutoShape 6"/>
          <p:cNvSpPr/>
          <p:nvPr/>
        </p:nvSpPr>
        <p:spPr>
          <a:xfrm>
            <a:off x="4289192" y="1357218"/>
            <a:ext cx="2467092" cy="1434836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7" name="AutoShape 7"/>
          <p:cNvSpPr/>
          <p:nvPr/>
        </p:nvSpPr>
        <p:spPr>
          <a:xfrm>
            <a:off x="4588209" y="2494644"/>
            <a:ext cx="2735478" cy="2993542"/>
          </a:xfrm>
          <a:prstGeom prst="roundRect">
            <a:avLst/>
          </a:prstGeom>
          <a:solidFill>
            <a:schemeClr val="accent2">
              <a:alpha val="90000"/>
              <a:lumMod val="20000"/>
              <a:lumOff val="80000"/>
            </a:schemeClr>
          </a:solidFill>
          <a:ln w="19050">
            <a:solidFill>
              <a:schemeClr val="accent1">
                <a:alpha val="90000"/>
              </a:schemeClr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AutoShape 8"/>
          <p:cNvSpPr/>
          <p:nvPr/>
        </p:nvSpPr>
        <p:spPr>
          <a:xfrm>
            <a:off x="7811766" y="1357218"/>
            <a:ext cx="2467092" cy="1434836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AutoShape 9"/>
          <p:cNvSpPr/>
          <p:nvPr/>
        </p:nvSpPr>
        <p:spPr>
          <a:xfrm>
            <a:off x="8110783" y="2494644"/>
            <a:ext cx="2735478" cy="2993542"/>
          </a:xfrm>
          <a:prstGeom prst="roundRect">
            <a:avLst/>
          </a:prstGeom>
          <a:solidFill>
            <a:schemeClr val="accent2">
              <a:alpha val="90000"/>
              <a:lumMod val="20000"/>
              <a:lumOff val="80000"/>
            </a:schemeClr>
          </a:solidFill>
          <a:ln w="19050">
            <a:solidFill>
              <a:schemeClr val="accent2">
                <a:alpha val="90000"/>
              </a:schemeClr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>
            <a:off x="1347074" y="2838713"/>
            <a:ext cx="2387211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071D40"/>
                </a:solidFill>
                <a:latin typeface="Microsoft Yahei"/>
                <a:ea typeface="Microsoft Yahei"/>
                <a:cs typeface="Microsoft Yahei"/>
              </a:rPr>
              <a:t>包括质量策划、质量控制、质量保证和质量改进四大模块，强调PDCA循环（计划-执行-检查-处理）在持续改进中的关键作用。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>
            <a:off x="4762343" y="2838713"/>
            <a:ext cx="2387211" cy="2223867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275">
                <a:solidFill>
                  <a:srgbClr val="071D40"/>
                </a:solidFill>
                <a:latin typeface="Microsoft Yahei"/>
                <a:ea typeface="Microsoft Yahei"/>
                <a:cs typeface="Microsoft Yahei"/>
              </a:rPr>
              <a:t>通过建立统一的操作规范和作业指导书，减少人为误差，提升生产效率和产品一致性，同时为问题追溯提供依据。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12" name="TextBox 12"/>
          <p:cNvSpPr txBox="1"/>
          <p:nvPr/>
        </p:nvSpPr>
        <p:spPr>
          <a:xfrm>
            <a:off x="8317175" y="2838713"/>
            <a:ext cx="2387211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071D40"/>
                </a:solidFill>
                <a:latin typeface="Microsoft Yahei"/>
                <a:ea typeface="Microsoft Yahei"/>
                <a:cs typeface="Microsoft Yahei"/>
              </a:rPr>
              <a:t>利用统计过程控制（SPC）、直方图等工具分析质量数据，精准定位问题根源，避免经验主义导致的误判。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eyJ0YWciOiIkaXRlbTNfYyJ9</bd:templateData>
          </p:ext>
        </p:extLst>
      </p:sp>
      <p:sp>
        <p:nvSpPr>
          <p:cNvPr id="13" name="TextBox 13"/>
          <p:cNvSpPr txBox="1"/>
          <p:nvPr/>
        </p:nvSpPr>
        <p:spPr>
          <a:xfrm>
            <a:off x="4402735" y="1436449"/>
            <a:ext cx="2240006" cy="947538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12000"/>
              </a:lnSpc>
            </a:pPr>
            <a:r>
              <a:rPr lang="en-US" sz="202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标准化与流程优化的重要性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>
            <a:off x="7925309" y="1436449"/>
            <a:ext cx="2240006" cy="947538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12000"/>
              </a:lnSpc>
            </a:pPr>
            <a:r>
              <a:rPr lang="en-US" sz="202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数据驱动决策的价值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eyJ0YWciOiIkaXRlbTNfdGl0bGUifQ==</bd:templateData>
          </p:ext>
        </p:extLst>
      </p:sp>
      <p:sp>
        <p:nvSpPr>
          <p:cNvPr id="15" name="Freeform 15"/>
          <p:cNvSpPr/>
          <p:nvPr/>
        </p:nvSpPr>
        <p:spPr>
          <a:xfrm>
            <a:off x="3557575" y="1757738"/>
            <a:ext cx="485160" cy="48516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6" name="Freeform 16"/>
          <p:cNvSpPr/>
          <p:nvPr/>
        </p:nvSpPr>
        <p:spPr>
          <a:xfrm>
            <a:off x="7081108" y="1700118"/>
            <a:ext cx="485160" cy="48516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08193" name="AutoShape 17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关键知识点回顾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WFs+mUruefpeivhueCueWbnumhvlxuIyMjIOi0qOmHj+euoeeQhuS9k+ezu+eahOaguOW/g+imgee0oFxu5YyF5ous6LSo6YeP562W5YiS44CB6LSo6YeP5o6n5Yi244CB6LSo6YeP5L+d6K+B5ZKM6LSo6YeP5pS56L+b5Zub5aSn5qih5Z2X77yM5by66LCDUERDQeW+queOr++8iOiuoeWIki3miafooYwt5qOA5p+lLeWkhOeQhu+8ieWcqOaMgee7reaUuei/m+S4reeahOWFs+mUruS9nOeUqOOAglxuIyMjIOagh+WHhuWMluS4jua1geeoi+S8mOWMlueahOmHjeimgeaAp1xu6YCa6L+H5bu656uL57uf5LiA55qE5pON5L2c6KeE6IyD5ZKM5L2c5Lia5oyH5a+85Lmm77yM5YeP5bCR5Lq65Li66K+v5beu77yM5o+Q5Y2H55Sf5Lqn5pWI546H5ZKM5Lqn5ZOB5LiA6Ie05oCn77yM5ZCM5pe25Li66Zeu6aKY6L+95rqv5o+Q5L6b5L6d5o2u44CCXG4jIyMg5pWw5o2u6amx5Yqo5Yaz562W55qE5Lu35YC8XG7liKnnlKjnu5/orqHov4fnqIvmjqfliLbvvIhTUEPvvInjgIHnm7Tmlrnlm77nrYnlt6XlhbfliIbmnpDotKjph4/mlbDmja7vvIznsr7lh4blrprkvY3pl67popjmoLnmupDvvIzpgb/lhY3nu4/pqozkuLvkuYnlr7zoh7TnmoTor6/liKTjgIIiLCJ0cGxpZCI6IjEwMDAxIiwidHBsTmFtZSI6Imxpc3QzXzEw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>
            <a:off x="433352" y="2317408"/>
            <a:ext cx="2116763" cy="336773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结合制造业和服务业的典型案例，深入剖析质量管理工具的实际应用场景及效果，帮助学员将理论转化为实践能力。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sp>
        <p:nvSpPr>
          <p:cNvPr id="4" name="TextBox 4"/>
          <p:cNvSpPr txBox="1"/>
          <p:nvPr/>
        </p:nvSpPr>
        <p:spPr>
          <a:xfrm>
            <a:off x="2619731" y="2317408"/>
            <a:ext cx="2116763" cy="336773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案例1：汽车零部件生产中的缺陷控制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>
            <a:off x="4841718" y="2317408"/>
            <a:ext cx="2116763" cy="336773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通过引入六西格玛方法，某企业将产品不良率从3%降至0.5%，关键措施包括优化冲压参数、加强供应商来料检验，并建立实时监控系统。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eyJ0YWciOiIkaXRlbTNfYyJ9</bd:templateData>
          </p:ext>
        </p:extLst>
      </p:sp>
      <p:sp>
        <p:nvSpPr>
          <p:cNvPr id="6" name="TextBox 6"/>
          <p:cNvSpPr txBox="1"/>
          <p:nvPr/>
        </p:nvSpPr>
        <p:spPr>
          <a:xfrm>
            <a:off x="6973611" y="2317408"/>
            <a:ext cx="2116763" cy="336773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案例2：餐饮连锁门店的服务标准化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eyJ0YWciOiIkaXRlbTRfYyJ9</bd:templateData>
          </p:ext>
        </p:extLst>
      </p:sp>
      <p:sp>
        <p:nvSpPr>
          <p:cNvPr id="7" name="TextBox 7"/>
          <p:cNvSpPr txBox="1"/>
          <p:nvPr/>
        </p:nvSpPr>
        <p:spPr>
          <a:xfrm>
            <a:off x="9140038" y="2317408"/>
            <a:ext cx="2116763" cy="336773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采用SOP（标准作业程序）统一各分店操作流程，结合顾客满意度调查数据调整服务细节，使客户投诉率下降40%，品牌口碑显著提升。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eyJ0YWciOiIkaXRlbTVfYyJ9</bd:templateData>
          </p:ext>
        </p:extLst>
      </p:sp>
      <p:sp>
        <p:nvSpPr>
          <p:cNvPr id="8" name="AutoShape 8"/>
          <p:cNvSpPr/>
          <p:nvPr/>
        </p:nvSpPr>
        <p:spPr>
          <a:xfrm>
            <a:off x="551149" y="1610713"/>
            <a:ext cx="1796125" cy="609031"/>
          </a:xfrm>
          <a:prstGeom prst="homePlate">
            <a:avLst>
              <a:gd name="adj" fmla="val 50000"/>
            </a:avLst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>
            <a:off x="791566" y="1566933"/>
            <a:ext cx="1059808" cy="69659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95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" name="AutoShape 10"/>
          <p:cNvSpPr/>
          <p:nvPr/>
        </p:nvSpPr>
        <p:spPr>
          <a:xfrm>
            <a:off x="2780049" y="1610713"/>
            <a:ext cx="1796125" cy="609031"/>
          </a:xfrm>
          <a:prstGeom prst="homePlat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1" name="TextBox 11"/>
          <p:cNvSpPr txBox="1"/>
          <p:nvPr/>
        </p:nvSpPr>
        <p:spPr>
          <a:xfrm>
            <a:off x="3020466" y="1566933"/>
            <a:ext cx="1059808" cy="69659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95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2" name="AutoShape 12"/>
          <p:cNvSpPr/>
          <p:nvPr/>
        </p:nvSpPr>
        <p:spPr>
          <a:xfrm>
            <a:off x="5002037" y="1610713"/>
            <a:ext cx="1796125" cy="609031"/>
          </a:xfrm>
          <a:prstGeom prst="homePlate">
            <a:avLst>
              <a:gd name="adj" fmla="val 50000"/>
            </a:avLst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>
            <a:off x="5242453" y="1566933"/>
            <a:ext cx="1059808" cy="69659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95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4" name="AutoShape 14"/>
          <p:cNvSpPr/>
          <p:nvPr/>
        </p:nvSpPr>
        <p:spPr>
          <a:xfrm>
            <a:off x="7133930" y="1610713"/>
            <a:ext cx="1796125" cy="609031"/>
          </a:xfrm>
          <a:prstGeom prst="homePlat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>
            <a:off x="7374346" y="1566933"/>
            <a:ext cx="1059808" cy="69659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95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6" name="AutoShape 16"/>
          <p:cNvSpPr/>
          <p:nvPr/>
        </p:nvSpPr>
        <p:spPr>
          <a:xfrm>
            <a:off x="9300356" y="1610713"/>
            <a:ext cx="1796125" cy="609031"/>
          </a:xfrm>
          <a:prstGeom prst="homePlate">
            <a:avLst>
              <a:gd name="adj" fmla="val 50000"/>
            </a:avLst>
          </a:prstGeom>
          <a:solidFill>
            <a:schemeClr val="accent2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>
            <a:off x="9540773" y="1566933"/>
            <a:ext cx="1059808" cy="69659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950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08193" name="AutoShape 18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实际案例分析与讨论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WunumZheahiOS+i+WIhuaekOS4juiuqOiuulxuKyDnu5PlkIjliLbpgKDkuJrlkozmnI3liqHkuJrnmoTlhbjlnovmoYjkvovvvIzmt7HlhaXliZbmnpDotKjph4/nrqHnkIblt6XlhbfnmoTlrp7pmYXlupTnlKjlnLrmma/lj4rmlYjmnpzvvIzluK7liqnlrablkZjlsIbnkIborrrovazljJbkuLrlrp7ot7Xog73lipvjgIJcbuahiOS+izHvvJrmsb3ovabpm7bpg6jku7bnlJ/kuqfkuK3nmoTnvLrpmbfmjqfliLZcbumAmui/h+W8leWFpeWFreilv+agvOeOm+aWueazle+8jOafkOS8geS4muWwhuS6p+WTgeS4jeiJr+eOh+S7jjMl6ZmN6IezMC41Je+8jOWFs+mUruaOquaWveWMheaLrOS8mOWMluWGsuWOi+WPguaVsOOAgeWKoOW8uuS+m+W6lOWVhuadpeaWmeajgOmqjO+8jOW5tuW7uueri+WunuaXtuebkeaOp+ezu+e7n+OAglxu5qGI5L6LMu+8mumkkOmlrui/numUgemXqOW6l+eahOacjeWKoeagh+WHhuWMllxu6YeH55SoU09Q77yI5qCH5YeG5L2c5Lia56iL5bqP77yJ57uf5LiA5ZCE5YiG5bqX5pON5L2c5rWB56iL77yM57uT5ZCI6aG+5a6i5ruh5oSP5bqm6LCD5p+l5pWw5o2u6LCD5pW05pyN5Yqh57uG6IqC77yM5L2/5a6i5oi35oqV6K+J546H5LiL6ZmNNDAl77yM5ZOB54mM5Y+j56KR5pi+6JGX5o+Q5Y2H44CCIiwidHBsaWQiOiIxMDAwMSIsInRwbE5hbWUiOiJsaXN0Tm9TdWI1XzFfbW9kIiwiZWRpdGVkIjoiZmFsc2UiLCJleHRyYVBhcmFtcyI6IntcImluZm9fdXJsXCI6XCJodHRwOi8vYmouYmNlYm9zLmNvbS92MS93ZW5rdS1haS1kb2MvMzIxMzIwNTgzNjgwNDI4L3J0Y3MvYmRqc29uLzI3YjUwN2VjNjdjY2YzOGEuanNvbj9hdXRob3JpemF0aW9uPWJjZS1hdXRoLXYxJTJGNDZkYzhjYzM0Njc0NGRhZDgwMDY1MTgyM2E5NmQ5Y2QlMkYyMDI2LTA0LTI4VDExJTNBMjIlM0ExNFolMkYtMSUyRmhvc3QlMkY0MzEwNGZmZjJjNzVmZjJmOGVhODgwMTNiZTZmMjJlNTUzM2MwNDU5MmEzZDY2NjliMDljZjM3YmVkY2MxNDY2JnJlc3BvbnNlQ29udGVudFR5cGU9YXBwbGljYXRpb24lMkZqc29uJnJlc3BvbnNlQ2FjaGVDb250cm9sPW1heC1hZ2UlM0QzODg4MDAwJnJlc3BvbnNlRXhwaXJlcz1GcmklMkMlMjAxMiUyMEp1biUyMDIwMjYlMjAxOSUzQTIyJTNBMTQlMjAlMkIwODAwXCJ9In0=</bd:templateData>
    </p:ext>
  </p:extLs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10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37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培训评估与后续学习建议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sp>
        <p:nvSpPr>
          <p:cNvPr id="1014338" name="AutoShape 5"/>
          <p:cNvSpPr/>
          <p:nvPr/>
        </p:nvSpPr>
        <p:spPr>
          <a:xfrm>
            <a:off x="7597775" y="2138363"/>
            <a:ext cx="3309938" cy="1430337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推荐进阶课程：如《精益生产管理》《全面质量管理（TQM）实战》，建议学员根据岗位需求选择专项领域深造。</a:t>
            </a: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eyJfdGVtcGxhdGVEYXRhIjp7ImNvbnRlbnRUeXBlIjoiJGl0ZW01X2MifSwidGFnIjoiJGl0ZW01X2MifQ==</bd:templateData>
          </p:ext>
        </p:extLst>
      </p:sp>
      <p:sp>
        <p:nvSpPr>
          <p:cNvPr id="1014339" name="Freeform 6"/>
          <p:cNvSpPr/>
          <p:nvPr/>
        </p:nvSpPr>
        <p:spPr>
          <a:xfrm>
            <a:off x="4040188" y="1698625"/>
            <a:ext cx="2692400" cy="1957388"/>
          </a:xfrm>
          <a:custGeom>
            <a:avLst/>
            <a:gdLst/>
            <a:ahLst/>
            <a:cxnLst/>
            <a:rect l="l" t="t" r="r" b="b"/>
            <a:pathLst>
              <a:path w="2692367" h="1957201">
                <a:moveTo>
                  <a:pt x="656602" y="0"/>
                </a:moveTo>
                <a:lnTo>
                  <a:pt x="2692367" y="0"/>
                </a:lnTo>
                <a:lnTo>
                  <a:pt x="2692367" y="1300599"/>
                </a:lnTo>
                <a:cubicBezTo>
                  <a:pt x="2692367" y="1663230"/>
                  <a:pt x="2398396" y="1957201"/>
                  <a:pt x="2035765" y="1957201"/>
                </a:cubicBezTo>
                <a:lnTo>
                  <a:pt x="0" y="1957201"/>
                </a:lnTo>
                <a:lnTo>
                  <a:pt x="0" y="656602"/>
                </a:lnTo>
                <a:cubicBezTo>
                  <a:pt x="0" y="293971"/>
                  <a:pt x="293971" y="0"/>
                  <a:pt x="656602" y="0"/>
                </a:cubicBezTo>
              </a:path>
            </a:pathLst>
          </a:custGeom>
          <a:solidFill>
            <a:srgbClr val="EAABA6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0" name="Freeform 7"/>
          <p:cNvSpPr/>
          <p:nvPr/>
        </p:nvSpPr>
        <p:spPr>
          <a:xfrm>
            <a:off x="1222375" y="3819525"/>
            <a:ext cx="2692400" cy="1957388"/>
          </a:xfrm>
          <a:custGeom>
            <a:avLst/>
            <a:gdLst/>
            <a:ahLst/>
            <a:cxnLst/>
            <a:rect l="l" t="t" r="r" b="b"/>
            <a:pathLst>
              <a:path w="2692367" h="1957201">
                <a:moveTo>
                  <a:pt x="656602" y="0"/>
                </a:moveTo>
                <a:lnTo>
                  <a:pt x="2692367" y="0"/>
                </a:lnTo>
                <a:lnTo>
                  <a:pt x="2692367" y="1300599"/>
                </a:lnTo>
                <a:cubicBezTo>
                  <a:pt x="2692367" y="1663230"/>
                  <a:pt x="2398396" y="1957201"/>
                  <a:pt x="2035765" y="1957201"/>
                </a:cubicBezTo>
                <a:lnTo>
                  <a:pt x="0" y="1957201"/>
                </a:lnTo>
                <a:lnTo>
                  <a:pt x="0" y="656602"/>
                </a:lnTo>
                <a:cubicBezTo>
                  <a:pt x="0" y="293971"/>
                  <a:pt x="293971" y="0"/>
                  <a:pt x="656602" y="0"/>
                </a:cubicBezTo>
              </a:path>
            </a:pathLst>
          </a:custGeom>
          <a:solidFill>
            <a:srgbClr val="EAABA6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1" name="Freeform 8"/>
          <p:cNvSpPr/>
          <p:nvPr/>
        </p:nvSpPr>
        <p:spPr>
          <a:xfrm>
            <a:off x="1222375" y="1698625"/>
            <a:ext cx="2692400" cy="1957388"/>
          </a:xfrm>
          <a:custGeom>
            <a:avLst/>
            <a:gdLst/>
            <a:ahLst/>
            <a:cxnLst/>
            <a:rect l="l" t="t" r="r" b="b"/>
            <a:pathLst>
              <a:path w="2692367" h="1957201">
                <a:moveTo>
                  <a:pt x="0" y="0"/>
                </a:moveTo>
                <a:lnTo>
                  <a:pt x="2119690" y="0"/>
                </a:lnTo>
                <a:cubicBezTo>
                  <a:pt x="2435971" y="0"/>
                  <a:pt x="2692367" y="256396"/>
                  <a:pt x="2692367" y="572677"/>
                </a:cubicBezTo>
                <a:lnTo>
                  <a:pt x="2692367" y="1957201"/>
                </a:lnTo>
                <a:lnTo>
                  <a:pt x="572677" y="1957201"/>
                </a:lnTo>
                <a:cubicBezTo>
                  <a:pt x="256396" y="1957201"/>
                  <a:pt x="0" y="1700805"/>
                  <a:pt x="0" y="1384524"/>
                </a:cubicBezTo>
                <a:lnTo>
                  <a:pt x="0" y="0"/>
                </a:lnTo>
              </a:path>
            </a:pathLst>
          </a:custGeom>
          <a:solidFill>
            <a:srgbClr val="EAABA6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2" name="Freeform 9"/>
          <p:cNvSpPr/>
          <p:nvPr/>
        </p:nvSpPr>
        <p:spPr>
          <a:xfrm>
            <a:off x="4040188" y="3819525"/>
            <a:ext cx="2692400" cy="1957388"/>
          </a:xfrm>
          <a:custGeom>
            <a:avLst/>
            <a:gdLst/>
            <a:ahLst/>
            <a:cxnLst/>
            <a:rect l="l" t="t" r="r" b="b"/>
            <a:pathLst>
              <a:path w="2692367" h="1957201">
                <a:moveTo>
                  <a:pt x="0" y="0"/>
                </a:moveTo>
                <a:lnTo>
                  <a:pt x="2119690" y="0"/>
                </a:lnTo>
                <a:cubicBezTo>
                  <a:pt x="2435971" y="0"/>
                  <a:pt x="2692367" y="256396"/>
                  <a:pt x="2692367" y="572677"/>
                </a:cubicBezTo>
                <a:lnTo>
                  <a:pt x="2692367" y="1957201"/>
                </a:lnTo>
                <a:lnTo>
                  <a:pt x="572677" y="1957201"/>
                </a:lnTo>
                <a:cubicBezTo>
                  <a:pt x="256396" y="1957201"/>
                  <a:pt x="0" y="1700805"/>
                  <a:pt x="0" y="1384524"/>
                </a:cubicBezTo>
                <a:lnTo>
                  <a:pt x="0" y="0"/>
                </a:lnTo>
              </a:path>
            </a:pathLst>
          </a:custGeom>
          <a:solidFill>
            <a:srgbClr val="EAABA6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3" name="Freeform 10"/>
          <p:cNvSpPr/>
          <p:nvPr/>
        </p:nvSpPr>
        <p:spPr>
          <a:xfrm>
            <a:off x="4040188" y="3122613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938" h="533938">
                <a:moveTo>
                  <a:pt x="179126" y="0"/>
                </a:moveTo>
                <a:lnTo>
                  <a:pt x="533938" y="0"/>
                </a:lnTo>
                <a:lnTo>
                  <a:pt x="533938" y="354812"/>
                </a:lnTo>
                <a:cubicBezTo>
                  <a:pt x="533938" y="453741"/>
                  <a:pt x="453741" y="533938"/>
                  <a:pt x="354812" y="533938"/>
                </a:cubicBezTo>
                <a:lnTo>
                  <a:pt x="0" y="533938"/>
                </a:lnTo>
                <a:lnTo>
                  <a:pt x="0" y="179126"/>
                </a:lnTo>
                <a:cubicBezTo>
                  <a:pt x="0" y="80197"/>
                  <a:pt x="80197" y="0"/>
                  <a:pt x="179126" y="0"/>
                </a:cubicBez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4" name="Freeform 11"/>
          <p:cNvSpPr/>
          <p:nvPr/>
        </p:nvSpPr>
        <p:spPr>
          <a:xfrm>
            <a:off x="3379788" y="3819525"/>
            <a:ext cx="534987" cy="533400"/>
          </a:xfrm>
          <a:custGeom>
            <a:avLst/>
            <a:gdLst/>
            <a:ahLst/>
            <a:cxnLst/>
            <a:rect l="l" t="t" r="r" b="b"/>
            <a:pathLst>
              <a:path w="533938" h="533938">
                <a:moveTo>
                  <a:pt x="179126" y="0"/>
                </a:moveTo>
                <a:lnTo>
                  <a:pt x="533938" y="0"/>
                </a:lnTo>
                <a:lnTo>
                  <a:pt x="533938" y="354812"/>
                </a:lnTo>
                <a:cubicBezTo>
                  <a:pt x="533938" y="453741"/>
                  <a:pt x="453741" y="533938"/>
                  <a:pt x="354812" y="533938"/>
                </a:cubicBezTo>
                <a:lnTo>
                  <a:pt x="0" y="533938"/>
                </a:lnTo>
                <a:lnTo>
                  <a:pt x="0" y="179126"/>
                </a:lnTo>
                <a:cubicBezTo>
                  <a:pt x="0" y="80197"/>
                  <a:pt x="80197" y="0"/>
                  <a:pt x="179126" y="0"/>
                </a:cubicBez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5" name="Freeform 12"/>
          <p:cNvSpPr/>
          <p:nvPr/>
        </p:nvSpPr>
        <p:spPr>
          <a:xfrm>
            <a:off x="3379788" y="3122613"/>
            <a:ext cx="534987" cy="533400"/>
          </a:xfrm>
          <a:custGeom>
            <a:avLst/>
            <a:gdLst/>
            <a:ahLst/>
            <a:cxnLst/>
            <a:rect l="l" t="t" r="r" b="b"/>
            <a:pathLst>
              <a:path w="533938" h="533938">
                <a:moveTo>
                  <a:pt x="0" y="0"/>
                </a:moveTo>
                <a:lnTo>
                  <a:pt x="377708" y="0"/>
                </a:lnTo>
                <a:cubicBezTo>
                  <a:pt x="463991" y="0"/>
                  <a:pt x="533938" y="69947"/>
                  <a:pt x="533938" y="156230"/>
                </a:cubicBezTo>
                <a:lnTo>
                  <a:pt x="533938" y="533938"/>
                </a:lnTo>
                <a:lnTo>
                  <a:pt x="156230" y="533938"/>
                </a:lnTo>
                <a:cubicBezTo>
                  <a:pt x="69947" y="533938"/>
                  <a:pt x="0" y="463991"/>
                  <a:pt x="0" y="377708"/>
                </a:cubicBezTo>
                <a:lnTo>
                  <a:pt x="0" y="0"/>
                </a:ln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6" name="Freeform 13"/>
          <p:cNvSpPr/>
          <p:nvPr/>
        </p:nvSpPr>
        <p:spPr>
          <a:xfrm>
            <a:off x="4040188" y="3819525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938" h="533938">
                <a:moveTo>
                  <a:pt x="0" y="0"/>
                </a:moveTo>
                <a:lnTo>
                  <a:pt x="377708" y="0"/>
                </a:lnTo>
                <a:cubicBezTo>
                  <a:pt x="463991" y="0"/>
                  <a:pt x="533938" y="69947"/>
                  <a:pt x="533938" y="156230"/>
                </a:cubicBezTo>
                <a:lnTo>
                  <a:pt x="533938" y="533938"/>
                </a:lnTo>
                <a:lnTo>
                  <a:pt x="156230" y="533938"/>
                </a:lnTo>
                <a:cubicBezTo>
                  <a:pt x="69947" y="533938"/>
                  <a:pt x="0" y="463991"/>
                  <a:pt x="0" y="377708"/>
                </a:cubicBezTo>
                <a:lnTo>
                  <a:pt x="0" y="0"/>
                </a:lnTo>
              </a:path>
            </a:pathLst>
          </a:cu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47" name="TextBox 14"/>
          <p:cNvSpPr txBox="1"/>
          <p:nvPr/>
        </p:nvSpPr>
        <p:spPr>
          <a:xfrm>
            <a:off x="1350963" y="1858963"/>
            <a:ext cx="2092325" cy="1398587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indent="-28575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err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培训效果评估方法</a:t>
            </a:r>
            <a:endParaRPr lang="en-US" sz="1200" dirty="0">
              <a:solidFill>
                <a:srgbClr val="595959">
                  <a:alpha val="100000"/>
                </a:srgbClr>
              </a:solidFill>
              <a:latin typeface="Eras Medium ITC"/>
              <a:ea typeface="Eras Medium ITC"/>
              <a:cs typeface="Eras Medium ITC"/>
            </a:endParaRP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eyJfdGVtcGxhdGVEYXRhIjp7ImNvbnRlbnRUeXBlIjoiJGl0ZW0xX2MifSwidGFnIjoiJGl0ZW0xX2MifQ==</bd:templateData>
          </p:ext>
        </p:extLst>
      </p:sp>
      <p:sp>
        <p:nvSpPr>
          <p:cNvPr id="1014348" name="TextBox 15"/>
          <p:cNvSpPr txBox="1"/>
          <p:nvPr/>
        </p:nvSpPr>
        <p:spPr>
          <a:xfrm>
            <a:off x="4498975" y="1858963"/>
            <a:ext cx="2090738" cy="1398587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Autofit/>
          </a:bodyPr>
          <a:lstStyle/>
          <a:p>
            <a:pPr indent="-28575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开展匿名问卷调查：收集学员对课程内容、讲师水平和培训形式的反馈，重点关注实用性评分和改进建议。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eyJfdGVtcGxhdGVEYXRhIjp7ImNvbnRlbnRUeXBlIjoiJGl0ZW0zX2MifSwidGFnIjoiJGl0ZW0zX2MifQ==</bd:templateData>
          </p:ext>
        </p:extLst>
      </p:sp>
      <p:sp>
        <p:nvSpPr>
          <p:cNvPr id="1014349" name="TextBox 16"/>
          <p:cNvSpPr txBox="1"/>
          <p:nvPr/>
        </p:nvSpPr>
        <p:spPr>
          <a:xfrm>
            <a:off x="1350963" y="4219575"/>
            <a:ext cx="2092325" cy="1398588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Autofit/>
          </a:bodyPr>
          <a:lstStyle/>
          <a:p>
            <a:pPr indent="-28575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设计多维度的考核体系：包括理论测试（占比30%）、案例分析报告（占比40%）和课堂参与度（占比30%），全面评估学员的知识掌握与应用能力。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eyJfdGVtcGxhdGVEYXRhIjp7ImNvbnRlbnRUeXBlIjoiJGl0ZW0yX2MifSwidGFnIjoiJGl0ZW0yX2MifQ==</bd:templateData>
          </p:ext>
        </p:extLst>
      </p:sp>
      <p:sp>
        <p:nvSpPr>
          <p:cNvPr id="1014350" name="TextBox 17"/>
          <p:cNvSpPr txBox="1"/>
          <p:nvPr/>
        </p:nvSpPr>
        <p:spPr>
          <a:xfrm>
            <a:off x="4498975" y="4219575"/>
            <a:ext cx="2090738" cy="1398588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indent="-28575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·</a:t>
            </a:r>
            <a:r>
              <a:rPr lang="en-US" sz="1200" dirty="0" err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持续学习路径规划</a:t>
            </a:r>
            <a:endParaRPr lang="en-US" sz="1200" dirty="0">
              <a:solidFill>
                <a:srgbClr val="595959">
                  <a:alpha val="100000"/>
                </a:srgbClr>
              </a:solidFill>
              <a:latin typeface="Eras Medium ITC"/>
              <a:ea typeface="Eras Medium ITC"/>
              <a:cs typeface="Eras Medium ITC"/>
            </a:endParaRP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eyJfdGVtcGxhdGVEYXRhIjp7ImNvbnRlbnRUeXBlIjoiJGl0ZW00X2MifSwidGFnIjoiJGl0ZW00X2MifQ==</bd:templateData>
          </p:ext>
        </p:extLst>
      </p:sp>
      <p:sp>
        <p:nvSpPr>
          <p:cNvPr id="1014351" name="AutoShape 18"/>
          <p:cNvSpPr/>
          <p:nvPr/>
        </p:nvSpPr>
        <p:spPr>
          <a:xfrm>
            <a:off x="7597775" y="1704975"/>
            <a:ext cx="142875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52" name="TextBox 19"/>
          <p:cNvSpPr txBox="1"/>
          <p:nvPr/>
        </p:nvSpPr>
        <p:spPr>
          <a:xfrm>
            <a:off x="7693025" y="1676401"/>
            <a:ext cx="4079875" cy="46196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53" name="TextBox 20"/>
          <p:cNvSpPr txBox="1"/>
          <p:nvPr/>
        </p:nvSpPr>
        <p:spPr>
          <a:xfrm>
            <a:off x="7597775" y="4560888"/>
            <a:ext cx="3309938" cy="143192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建立学习社群：通过线上平台定期分享行业最新标准（如ISO 9001:2025更新内容）、组织线下研讨会促进经验交流。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eyJfdGVtcGxhdGVEYXRhIjp7ImNvbnRlbnRUeXBlIjoiJGl0ZW02X2MifSwidGFnIjoiJGl0ZW02X2MifQ==</bd:templateData>
          </p:ext>
        </p:extLst>
      </p:sp>
      <p:sp>
        <p:nvSpPr>
          <p:cNvPr id="1014354" name="AutoShape 21"/>
          <p:cNvSpPr/>
          <p:nvPr/>
        </p:nvSpPr>
        <p:spPr>
          <a:xfrm>
            <a:off x="7597775" y="4129088"/>
            <a:ext cx="142875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2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14356" name="TextBox 22"/>
          <p:cNvSpPr txBox="1"/>
          <p:nvPr/>
        </p:nvSpPr>
        <p:spPr>
          <a:xfrm>
            <a:off x="7866063" y="4038600"/>
            <a:ext cx="4079875" cy="4619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cxnSp>
        <p:nvCxnSpPr>
          <p:cNvPr id="23" name="Connector 23"/>
          <p:cNvCxnSpPr/>
          <p:nvPr/>
        </p:nvCxnSpPr>
        <p:spPr>
          <a:xfrm>
            <a:off x="7469188" y="3702050"/>
            <a:ext cx="3475037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sp>
        <p:nvSpPr>
          <p:cNvPr id="1014357" name="TextBox 24"/>
          <p:cNvSpPr txBox="1"/>
          <p:nvPr/>
        </p:nvSpPr>
        <p:spPr>
          <a:xfrm>
            <a:off x="9967913" y="6176963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9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WfueiureivhOS8sOS4juWQjue7reWtpuS5oOW7uuiurlxuIyMjIyDln7norq3mlYjmnpzor4TkvLDmlrnms5VcbuiuvuiuoeWkmue7tOW6pueahOiAg+aguOS9k+ezu++8muWMheaLrOeQhuiuuua1i+ivle+8iOWNoOavlDMwJe+8ieOAgeahiOS+i+WIhuaekOaKpeWRiu+8iOWNoOavlDQwJe+8ieWSjOivvuWgguWPguS4juW6pu+8iOWNoOavlDMwJe+8ie+8jOWFqOmdouivhOS8sOWtpuWRmOeahOefpeivhuaOjOaPoeS4juW6lOeUqOiDveWKm+OAglxu5byA5bGV5Yy/5ZCN6Zeu5Y236LCD5p+l77ya5pS26ZuG5a2m5ZGY5a+56K++56iL5YaF5a6544CB6K6y5biI5rC05bmz5ZKM5Z+56K6t5b2i5byP55qE5Y+N6aaI77yM6YeN54K55YWz5rOo5a6e55So5oCn6K+E5YiG5ZKM5pS56L+b5bu66K6u44CCXG4jIyMjIOaMgee7reWtpuS5oOi3r+W+hOinhOWIklxu5o6o6I2Q6L+b6Zi26K++56iL77ya5aaC44CK57K+55uK55Sf5Lqn566h55CG44CL44CK5YWo6Z2i6LSo6YeP566h55CG77yIVFFN77yJ5a6e5oiY44CL77yM5bu66K6u5a2m5ZGY5qC55o2u5bKX5L2N6ZyA5rGC6YCJ5oup5LiT6aG56aKG5Z+f5rex6YCg44CCXG7lu7rnq4vlrabkuaDnpL7nvqTvvJrpgJrov4fnur/kuIrlubPlj7DlrprmnJ/liIbkuqvooYzkuJrmnIDmlrDmoIflh4bvvIjlpoJJU08gOTAwMToyMDI15pu05paw5YaF5a6577yJ44CB57uE57uH57q/5LiL56CU6K6o5Lya5L+D6L+b57uP6aqM5Lqk5rWB44CCIiwidHBsaWQiOiIxMDAwMSIsInRwbE5hbWUiOiJsaXN0Tm9TdWI2XzMyMTMyMDU4MzY4MDQyOF84NzU3ODI3NzlfMjg5NTAwNTgwODIwNDI4X3BhZ2UxMF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17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200">
                <a:solidFill>
                  <a:srgbClr val="757070">
                    <a:alpha val="100000"/>
                  </a:srgbClr>
                </a:solidFill>
                <a:latin typeface="微软雅黑"/>
                <a:ea typeface="微软雅黑"/>
                <a:cs typeface="微软雅黑"/>
                <a:hlinkClick r:id="" action="ppaction://noaction"/>
              </a:rPr>
              <a:t>卓越质量智库 | www.zhiliangclub.com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721506" name="AutoShape 4"/>
          <p:cNvSpPr/>
          <p:nvPr/>
        </p:nvSpPr>
        <p:spPr>
          <a:xfrm>
            <a:off x="4782820" y="2209800"/>
            <a:ext cx="2835910" cy="165544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>
                <a:solidFill>
                  <a:srgbClr val="404040">
                    <a:alpha val="100000"/>
                  </a:srgbClr>
                </a:solidFill>
                <a:latin typeface="宋体"/>
                <a:ea typeface="宋体"/>
                <a:cs typeface="宋体"/>
              </a:rPr>
              <a:t>Thanks！谢谢！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721507" name="AutoShape 5"/>
          <p:cNvSpPr/>
          <p:nvPr/>
        </p:nvSpPr>
        <p:spPr>
          <a:xfrm>
            <a:off x="1524000" y="5332413"/>
            <a:ext cx="9144000" cy="165576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999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IsInRwbGlkIjoiMTAwMDEiLCJ0cGxOYW1lIjoiZW5kXzMyMTMyMDU4MzY4MDQyOF84NzU3ODI3NzlfMjg5NTAwNTgwODIwNDI4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5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17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质量定义及重要性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grpSp>
        <p:nvGrpSpPr>
          <p:cNvPr id="509218" name="Group 5"/>
          <p:cNvGrpSpPr/>
          <p:nvPr/>
        </p:nvGrpSpPr>
        <p:grpSpPr>
          <a:xfrm>
            <a:off x="957263" y="1879568"/>
            <a:ext cx="3462337" cy="3690937"/>
            <a:chOff x="957263" y="1879568"/>
            <a:chExt cx="3462337" cy="3690937"/>
          </a:xfrm>
        </p:grpSpPr>
        <p:sp>
          <p:nvSpPr>
            <p:cNvPr id="509219" name="Freeform 6"/>
            <p:cNvSpPr/>
            <p:nvPr/>
          </p:nvSpPr>
          <p:spPr>
            <a:xfrm>
              <a:off x="1357884" y="1879568"/>
              <a:ext cx="2964561" cy="1456182"/>
            </a:xfrm>
            <a:custGeom>
              <a:avLst/>
              <a:gdLst/>
              <a:ahLst/>
              <a:cxnLst/>
              <a:rect l="l" t="t" r="r" b="b"/>
              <a:pathLst>
                <a:path w="1750" h="860">
                  <a:moveTo>
                    <a:pt x="1630" y="650"/>
                  </a:moveTo>
                  <a:lnTo>
                    <a:pt x="1615" y="675"/>
                  </a:lnTo>
                  <a:lnTo>
                    <a:pt x="1602" y="699"/>
                  </a:lnTo>
                  <a:lnTo>
                    <a:pt x="1589" y="721"/>
                  </a:lnTo>
                  <a:lnTo>
                    <a:pt x="1578" y="741"/>
                  </a:lnTo>
                  <a:lnTo>
                    <a:pt x="1567" y="760"/>
                  </a:lnTo>
                  <a:lnTo>
                    <a:pt x="1557" y="777"/>
                  </a:lnTo>
                  <a:lnTo>
                    <a:pt x="1549" y="793"/>
                  </a:lnTo>
                  <a:lnTo>
                    <a:pt x="1541" y="807"/>
                  </a:lnTo>
                  <a:lnTo>
                    <a:pt x="1534" y="819"/>
                  </a:lnTo>
                  <a:lnTo>
                    <a:pt x="1528" y="830"/>
                  </a:lnTo>
                  <a:lnTo>
                    <a:pt x="1523" y="839"/>
                  </a:lnTo>
                  <a:lnTo>
                    <a:pt x="1518" y="846"/>
                  </a:lnTo>
                  <a:lnTo>
                    <a:pt x="1515" y="852"/>
                  </a:lnTo>
                  <a:lnTo>
                    <a:pt x="1513" y="856"/>
                  </a:lnTo>
                  <a:lnTo>
                    <a:pt x="1511" y="858"/>
                  </a:lnTo>
                  <a:lnTo>
                    <a:pt x="1511" y="859"/>
                  </a:lnTo>
                  <a:lnTo>
                    <a:pt x="1510" y="859"/>
                  </a:lnTo>
                  <a:lnTo>
                    <a:pt x="1507" y="859"/>
                  </a:lnTo>
                  <a:lnTo>
                    <a:pt x="1502" y="859"/>
                  </a:lnTo>
                  <a:lnTo>
                    <a:pt x="1496" y="859"/>
                  </a:lnTo>
                  <a:lnTo>
                    <a:pt x="1487" y="859"/>
                  </a:lnTo>
                  <a:lnTo>
                    <a:pt x="1477" y="859"/>
                  </a:lnTo>
                  <a:lnTo>
                    <a:pt x="1464" y="859"/>
                  </a:lnTo>
                  <a:lnTo>
                    <a:pt x="1450" y="859"/>
                  </a:lnTo>
                  <a:lnTo>
                    <a:pt x="1434" y="859"/>
                  </a:lnTo>
                  <a:lnTo>
                    <a:pt x="1416" y="859"/>
                  </a:lnTo>
                  <a:lnTo>
                    <a:pt x="1396" y="859"/>
                  </a:lnTo>
                  <a:lnTo>
                    <a:pt x="1374" y="859"/>
                  </a:lnTo>
                  <a:lnTo>
                    <a:pt x="1351" y="859"/>
                  </a:lnTo>
                  <a:lnTo>
                    <a:pt x="1325" y="859"/>
                  </a:lnTo>
                  <a:lnTo>
                    <a:pt x="1298" y="859"/>
                  </a:lnTo>
                  <a:lnTo>
                    <a:pt x="1268" y="859"/>
                  </a:lnTo>
                  <a:lnTo>
                    <a:pt x="1239" y="859"/>
                  </a:lnTo>
                  <a:lnTo>
                    <a:pt x="1211" y="859"/>
                  </a:lnTo>
                  <a:lnTo>
                    <a:pt x="1186" y="859"/>
                  </a:lnTo>
                  <a:lnTo>
                    <a:pt x="1162" y="859"/>
                  </a:lnTo>
                  <a:lnTo>
                    <a:pt x="1140" y="859"/>
                  </a:lnTo>
                  <a:lnTo>
                    <a:pt x="1120" y="859"/>
                  </a:lnTo>
                  <a:lnTo>
                    <a:pt x="1102" y="859"/>
                  </a:lnTo>
                  <a:lnTo>
                    <a:pt x="1086" y="859"/>
                  </a:lnTo>
                  <a:lnTo>
                    <a:pt x="1072" y="859"/>
                  </a:lnTo>
                  <a:lnTo>
                    <a:pt x="1060" y="859"/>
                  </a:lnTo>
                  <a:lnTo>
                    <a:pt x="1049" y="859"/>
                  </a:lnTo>
                  <a:lnTo>
                    <a:pt x="1041" y="859"/>
                  </a:lnTo>
                  <a:lnTo>
                    <a:pt x="1034" y="859"/>
                  </a:lnTo>
                  <a:lnTo>
                    <a:pt x="1029" y="859"/>
                  </a:lnTo>
                  <a:lnTo>
                    <a:pt x="1026" y="859"/>
                  </a:lnTo>
                  <a:lnTo>
                    <a:pt x="1025" y="859"/>
                  </a:lnTo>
                  <a:lnTo>
                    <a:pt x="1026" y="859"/>
                  </a:lnTo>
                  <a:lnTo>
                    <a:pt x="1028" y="858"/>
                  </a:lnTo>
                  <a:lnTo>
                    <a:pt x="1029" y="857"/>
                  </a:lnTo>
                  <a:lnTo>
                    <a:pt x="1032" y="856"/>
                  </a:lnTo>
                  <a:lnTo>
                    <a:pt x="1034" y="854"/>
                  </a:lnTo>
                  <a:lnTo>
                    <a:pt x="1038" y="852"/>
                  </a:lnTo>
                  <a:lnTo>
                    <a:pt x="1042" y="850"/>
                  </a:lnTo>
                  <a:lnTo>
                    <a:pt x="1046" y="847"/>
                  </a:lnTo>
                  <a:lnTo>
                    <a:pt x="1051" y="845"/>
                  </a:lnTo>
                  <a:lnTo>
                    <a:pt x="1056" y="842"/>
                  </a:lnTo>
                  <a:lnTo>
                    <a:pt x="1062" y="838"/>
                  </a:lnTo>
                  <a:lnTo>
                    <a:pt x="1068" y="835"/>
                  </a:lnTo>
                  <a:lnTo>
                    <a:pt x="1075" y="831"/>
                  </a:lnTo>
                  <a:lnTo>
                    <a:pt x="1082" y="827"/>
                  </a:lnTo>
                  <a:lnTo>
                    <a:pt x="1090" y="822"/>
                  </a:lnTo>
                  <a:lnTo>
                    <a:pt x="1098" y="818"/>
                  </a:lnTo>
                  <a:lnTo>
                    <a:pt x="1105" y="813"/>
                  </a:lnTo>
                  <a:lnTo>
                    <a:pt x="1112" y="809"/>
                  </a:lnTo>
                  <a:lnTo>
                    <a:pt x="1118" y="806"/>
                  </a:lnTo>
                  <a:lnTo>
                    <a:pt x="1124" y="802"/>
                  </a:lnTo>
                  <a:lnTo>
                    <a:pt x="1129" y="799"/>
                  </a:lnTo>
                  <a:lnTo>
                    <a:pt x="1134" y="797"/>
                  </a:lnTo>
                  <a:lnTo>
                    <a:pt x="1138" y="794"/>
                  </a:lnTo>
                  <a:lnTo>
                    <a:pt x="1142" y="792"/>
                  </a:lnTo>
                  <a:lnTo>
                    <a:pt x="1145" y="790"/>
                  </a:lnTo>
                  <a:lnTo>
                    <a:pt x="1148" y="788"/>
                  </a:lnTo>
                  <a:lnTo>
                    <a:pt x="1150" y="787"/>
                  </a:lnTo>
                  <a:lnTo>
                    <a:pt x="1152" y="786"/>
                  </a:lnTo>
                  <a:lnTo>
                    <a:pt x="1153" y="785"/>
                  </a:lnTo>
                  <a:lnTo>
                    <a:pt x="1154" y="785"/>
                  </a:lnTo>
                  <a:lnTo>
                    <a:pt x="1153" y="784"/>
                  </a:lnTo>
                  <a:lnTo>
                    <a:pt x="1153" y="783"/>
                  </a:lnTo>
                  <a:lnTo>
                    <a:pt x="1151" y="781"/>
                  </a:lnTo>
                  <a:lnTo>
                    <a:pt x="1150" y="779"/>
                  </a:lnTo>
                  <a:lnTo>
                    <a:pt x="1148" y="776"/>
                  </a:lnTo>
                  <a:lnTo>
                    <a:pt x="1146" y="773"/>
                  </a:lnTo>
                  <a:lnTo>
                    <a:pt x="1143" y="769"/>
                  </a:lnTo>
                  <a:lnTo>
                    <a:pt x="1140" y="765"/>
                  </a:lnTo>
                  <a:lnTo>
                    <a:pt x="1137" y="761"/>
                  </a:lnTo>
                  <a:lnTo>
                    <a:pt x="1133" y="756"/>
                  </a:lnTo>
                  <a:lnTo>
                    <a:pt x="1129" y="750"/>
                  </a:lnTo>
                  <a:lnTo>
                    <a:pt x="1124" y="744"/>
                  </a:lnTo>
                  <a:lnTo>
                    <a:pt x="1120" y="738"/>
                  </a:lnTo>
                  <a:lnTo>
                    <a:pt x="1115" y="731"/>
                  </a:lnTo>
                  <a:lnTo>
                    <a:pt x="1109" y="723"/>
                  </a:lnTo>
                  <a:lnTo>
                    <a:pt x="1103" y="716"/>
                  </a:lnTo>
                  <a:lnTo>
                    <a:pt x="1097" y="708"/>
                  </a:lnTo>
                  <a:lnTo>
                    <a:pt x="1091" y="700"/>
                  </a:lnTo>
                  <a:lnTo>
                    <a:pt x="1084" y="693"/>
                  </a:lnTo>
                  <a:lnTo>
                    <a:pt x="1077" y="686"/>
                  </a:lnTo>
                  <a:lnTo>
                    <a:pt x="1069" y="679"/>
                  </a:lnTo>
                  <a:lnTo>
                    <a:pt x="1061" y="672"/>
                  </a:lnTo>
                  <a:lnTo>
                    <a:pt x="1053" y="665"/>
                  </a:lnTo>
                  <a:lnTo>
                    <a:pt x="1044" y="658"/>
                  </a:lnTo>
                  <a:lnTo>
                    <a:pt x="1035" y="651"/>
                  </a:lnTo>
                  <a:lnTo>
                    <a:pt x="1025" y="644"/>
                  </a:lnTo>
                  <a:lnTo>
                    <a:pt x="1016" y="638"/>
                  </a:lnTo>
                  <a:lnTo>
                    <a:pt x="1005" y="631"/>
                  </a:lnTo>
                  <a:lnTo>
                    <a:pt x="995" y="625"/>
                  </a:lnTo>
                  <a:lnTo>
                    <a:pt x="984" y="619"/>
                  </a:lnTo>
                  <a:lnTo>
                    <a:pt x="973" y="613"/>
                  </a:lnTo>
                  <a:lnTo>
                    <a:pt x="961" y="607"/>
                  </a:lnTo>
                  <a:lnTo>
                    <a:pt x="950" y="601"/>
                  </a:lnTo>
                  <a:lnTo>
                    <a:pt x="938" y="596"/>
                  </a:lnTo>
                  <a:lnTo>
                    <a:pt x="926" y="591"/>
                  </a:lnTo>
                  <a:lnTo>
                    <a:pt x="913" y="587"/>
                  </a:lnTo>
                  <a:lnTo>
                    <a:pt x="901" y="583"/>
                  </a:lnTo>
                  <a:lnTo>
                    <a:pt x="888" y="580"/>
                  </a:lnTo>
                  <a:lnTo>
                    <a:pt x="876" y="577"/>
                  </a:lnTo>
                  <a:lnTo>
                    <a:pt x="863" y="574"/>
                  </a:lnTo>
                  <a:lnTo>
                    <a:pt x="849" y="572"/>
                  </a:lnTo>
                  <a:lnTo>
                    <a:pt x="836" y="570"/>
                  </a:lnTo>
                  <a:lnTo>
                    <a:pt x="823" y="568"/>
                  </a:lnTo>
                  <a:lnTo>
                    <a:pt x="809" y="567"/>
                  </a:lnTo>
                  <a:lnTo>
                    <a:pt x="795" y="567"/>
                  </a:lnTo>
                  <a:lnTo>
                    <a:pt x="781" y="566"/>
                  </a:lnTo>
                  <a:lnTo>
                    <a:pt x="767" y="567"/>
                  </a:lnTo>
                  <a:lnTo>
                    <a:pt x="753" y="567"/>
                  </a:lnTo>
                  <a:lnTo>
                    <a:pt x="739" y="568"/>
                  </a:lnTo>
                  <a:lnTo>
                    <a:pt x="726" y="569"/>
                  </a:lnTo>
                  <a:lnTo>
                    <a:pt x="713" y="570"/>
                  </a:lnTo>
                  <a:lnTo>
                    <a:pt x="700" y="572"/>
                  </a:lnTo>
                  <a:lnTo>
                    <a:pt x="687" y="574"/>
                  </a:lnTo>
                  <a:lnTo>
                    <a:pt x="675" y="577"/>
                  </a:lnTo>
                  <a:lnTo>
                    <a:pt x="664" y="579"/>
                  </a:lnTo>
                  <a:lnTo>
                    <a:pt x="652" y="583"/>
                  </a:lnTo>
                  <a:lnTo>
                    <a:pt x="641" y="586"/>
                  </a:lnTo>
                  <a:lnTo>
                    <a:pt x="630" y="590"/>
                  </a:lnTo>
                  <a:lnTo>
                    <a:pt x="620" y="593"/>
                  </a:lnTo>
                  <a:lnTo>
                    <a:pt x="609" y="598"/>
                  </a:lnTo>
                  <a:lnTo>
                    <a:pt x="600" y="602"/>
                  </a:lnTo>
                  <a:lnTo>
                    <a:pt x="590" y="607"/>
                  </a:lnTo>
                  <a:lnTo>
                    <a:pt x="581" y="613"/>
                  </a:lnTo>
                  <a:lnTo>
                    <a:pt x="572" y="618"/>
                  </a:lnTo>
                  <a:lnTo>
                    <a:pt x="564" y="623"/>
                  </a:lnTo>
                  <a:lnTo>
                    <a:pt x="556" y="627"/>
                  </a:lnTo>
                  <a:lnTo>
                    <a:pt x="549" y="631"/>
                  </a:lnTo>
                  <a:lnTo>
                    <a:pt x="543" y="635"/>
                  </a:lnTo>
                  <a:lnTo>
                    <a:pt x="537" y="639"/>
                  </a:lnTo>
                  <a:lnTo>
                    <a:pt x="532" y="642"/>
                  </a:lnTo>
                  <a:lnTo>
                    <a:pt x="527" y="645"/>
                  </a:lnTo>
                  <a:lnTo>
                    <a:pt x="523" y="647"/>
                  </a:lnTo>
                  <a:lnTo>
                    <a:pt x="519" y="650"/>
                  </a:lnTo>
                  <a:lnTo>
                    <a:pt x="516" y="651"/>
                  </a:lnTo>
                  <a:lnTo>
                    <a:pt x="513" y="653"/>
                  </a:lnTo>
                  <a:lnTo>
                    <a:pt x="511" y="654"/>
                  </a:lnTo>
                  <a:lnTo>
                    <a:pt x="510" y="655"/>
                  </a:lnTo>
                  <a:lnTo>
                    <a:pt x="509" y="655"/>
                  </a:lnTo>
                  <a:lnTo>
                    <a:pt x="509" y="656"/>
                  </a:lnTo>
                  <a:lnTo>
                    <a:pt x="508" y="655"/>
                  </a:lnTo>
                  <a:lnTo>
                    <a:pt x="507" y="653"/>
                  </a:lnTo>
                  <a:lnTo>
                    <a:pt x="506" y="651"/>
                  </a:lnTo>
                  <a:lnTo>
                    <a:pt x="504" y="647"/>
                  </a:lnTo>
                  <a:lnTo>
                    <a:pt x="501" y="642"/>
                  </a:lnTo>
                  <a:lnTo>
                    <a:pt x="497" y="636"/>
                  </a:lnTo>
                  <a:lnTo>
                    <a:pt x="493" y="629"/>
                  </a:lnTo>
                  <a:lnTo>
                    <a:pt x="488" y="620"/>
                  </a:lnTo>
                  <a:lnTo>
                    <a:pt x="483" y="611"/>
                  </a:lnTo>
                  <a:lnTo>
                    <a:pt x="477" y="601"/>
                  </a:lnTo>
                  <a:lnTo>
                    <a:pt x="470" y="589"/>
                  </a:lnTo>
                  <a:lnTo>
                    <a:pt x="463" y="576"/>
                  </a:lnTo>
                  <a:lnTo>
                    <a:pt x="455" y="563"/>
                  </a:lnTo>
                  <a:lnTo>
                    <a:pt x="446" y="548"/>
                  </a:lnTo>
                  <a:lnTo>
                    <a:pt x="437" y="532"/>
                  </a:lnTo>
                  <a:lnTo>
                    <a:pt x="427" y="515"/>
                  </a:lnTo>
                  <a:lnTo>
                    <a:pt x="417" y="498"/>
                  </a:lnTo>
                  <a:lnTo>
                    <a:pt x="408" y="482"/>
                  </a:lnTo>
                  <a:lnTo>
                    <a:pt x="399" y="467"/>
                  </a:lnTo>
                  <a:lnTo>
                    <a:pt x="391" y="453"/>
                  </a:lnTo>
                  <a:lnTo>
                    <a:pt x="384" y="440"/>
                  </a:lnTo>
                  <a:lnTo>
                    <a:pt x="377" y="429"/>
                  </a:lnTo>
                  <a:lnTo>
                    <a:pt x="371" y="418"/>
                  </a:lnTo>
                  <a:lnTo>
                    <a:pt x="365" y="409"/>
                  </a:lnTo>
                  <a:lnTo>
                    <a:pt x="361" y="401"/>
                  </a:lnTo>
                  <a:lnTo>
                    <a:pt x="356" y="393"/>
                  </a:lnTo>
                  <a:lnTo>
                    <a:pt x="353" y="387"/>
                  </a:lnTo>
                  <a:lnTo>
                    <a:pt x="350" y="382"/>
                  </a:lnTo>
                  <a:lnTo>
                    <a:pt x="348" y="379"/>
                  </a:lnTo>
                  <a:lnTo>
                    <a:pt x="346" y="376"/>
                  </a:lnTo>
                  <a:lnTo>
                    <a:pt x="345" y="374"/>
                  </a:lnTo>
                  <a:lnTo>
                    <a:pt x="344" y="374"/>
                  </a:lnTo>
                  <a:lnTo>
                    <a:pt x="342" y="374"/>
                  </a:lnTo>
                  <a:lnTo>
                    <a:pt x="339" y="374"/>
                  </a:lnTo>
                  <a:lnTo>
                    <a:pt x="334" y="374"/>
                  </a:lnTo>
                  <a:lnTo>
                    <a:pt x="328" y="374"/>
                  </a:lnTo>
                  <a:lnTo>
                    <a:pt x="321" y="374"/>
                  </a:lnTo>
                  <a:lnTo>
                    <a:pt x="312" y="374"/>
                  </a:lnTo>
                  <a:lnTo>
                    <a:pt x="302" y="374"/>
                  </a:lnTo>
                  <a:lnTo>
                    <a:pt x="290" y="374"/>
                  </a:lnTo>
                  <a:lnTo>
                    <a:pt x="278" y="374"/>
                  </a:lnTo>
                  <a:lnTo>
                    <a:pt x="263" y="374"/>
                  </a:lnTo>
                  <a:lnTo>
                    <a:pt x="248" y="374"/>
                  </a:lnTo>
                  <a:lnTo>
                    <a:pt x="231" y="374"/>
                  </a:lnTo>
                  <a:lnTo>
                    <a:pt x="213" y="374"/>
                  </a:lnTo>
                  <a:lnTo>
                    <a:pt x="193" y="374"/>
                  </a:lnTo>
                  <a:lnTo>
                    <a:pt x="172" y="374"/>
                  </a:lnTo>
                  <a:lnTo>
                    <a:pt x="152" y="374"/>
                  </a:lnTo>
                  <a:lnTo>
                    <a:pt x="132" y="374"/>
                  </a:lnTo>
                  <a:lnTo>
                    <a:pt x="114" y="374"/>
                  </a:lnTo>
                  <a:lnTo>
                    <a:pt x="97" y="374"/>
                  </a:lnTo>
                  <a:lnTo>
                    <a:pt x="81" y="374"/>
                  </a:lnTo>
                  <a:lnTo>
                    <a:pt x="67" y="374"/>
                  </a:lnTo>
                  <a:lnTo>
                    <a:pt x="54" y="374"/>
                  </a:lnTo>
                  <a:lnTo>
                    <a:pt x="43" y="374"/>
                  </a:lnTo>
                  <a:lnTo>
                    <a:pt x="33" y="374"/>
                  </a:lnTo>
                  <a:lnTo>
                    <a:pt x="24" y="374"/>
                  </a:lnTo>
                  <a:lnTo>
                    <a:pt x="17" y="374"/>
                  </a:lnTo>
                  <a:lnTo>
                    <a:pt x="11" y="374"/>
                  </a:lnTo>
                  <a:lnTo>
                    <a:pt x="6" y="374"/>
                  </a:lnTo>
                  <a:lnTo>
                    <a:pt x="3" y="374"/>
                  </a:lnTo>
                  <a:lnTo>
                    <a:pt x="1" y="374"/>
                  </a:lnTo>
                  <a:lnTo>
                    <a:pt x="0" y="374"/>
                  </a:lnTo>
                  <a:lnTo>
                    <a:pt x="0" y="373"/>
                  </a:lnTo>
                  <a:lnTo>
                    <a:pt x="1" y="372"/>
                  </a:lnTo>
                  <a:lnTo>
                    <a:pt x="2" y="371"/>
                  </a:lnTo>
                  <a:lnTo>
                    <a:pt x="4" y="369"/>
                  </a:lnTo>
                  <a:lnTo>
                    <a:pt x="6" y="367"/>
                  </a:lnTo>
                  <a:lnTo>
                    <a:pt x="9" y="364"/>
                  </a:lnTo>
                  <a:lnTo>
                    <a:pt x="12" y="360"/>
                  </a:lnTo>
                  <a:lnTo>
                    <a:pt x="15" y="356"/>
                  </a:lnTo>
                  <a:lnTo>
                    <a:pt x="19" y="351"/>
                  </a:lnTo>
                  <a:lnTo>
                    <a:pt x="24" y="346"/>
                  </a:lnTo>
                  <a:lnTo>
                    <a:pt x="29" y="340"/>
                  </a:lnTo>
                  <a:lnTo>
                    <a:pt x="34" y="333"/>
                  </a:lnTo>
                  <a:lnTo>
                    <a:pt x="40" y="326"/>
                  </a:lnTo>
                  <a:lnTo>
                    <a:pt x="47" y="319"/>
                  </a:lnTo>
                  <a:lnTo>
                    <a:pt x="54" y="311"/>
                  </a:lnTo>
                  <a:lnTo>
                    <a:pt x="61" y="302"/>
                  </a:lnTo>
                  <a:lnTo>
                    <a:pt x="69" y="293"/>
                  </a:lnTo>
                  <a:lnTo>
                    <a:pt x="78" y="284"/>
                  </a:lnTo>
                  <a:lnTo>
                    <a:pt x="87" y="275"/>
                  </a:lnTo>
                  <a:lnTo>
                    <a:pt x="97" y="265"/>
                  </a:lnTo>
                  <a:lnTo>
                    <a:pt x="108" y="256"/>
                  </a:lnTo>
                  <a:lnTo>
                    <a:pt x="119" y="246"/>
                  </a:lnTo>
                  <a:lnTo>
                    <a:pt x="131" y="236"/>
                  </a:lnTo>
                  <a:lnTo>
                    <a:pt x="144" y="226"/>
                  </a:lnTo>
                  <a:lnTo>
                    <a:pt x="157" y="216"/>
                  </a:lnTo>
                  <a:lnTo>
                    <a:pt x="171" y="206"/>
                  </a:lnTo>
                  <a:lnTo>
                    <a:pt x="186" y="195"/>
                  </a:lnTo>
                  <a:lnTo>
                    <a:pt x="201" y="184"/>
                  </a:lnTo>
                  <a:lnTo>
                    <a:pt x="217" y="174"/>
                  </a:lnTo>
                  <a:lnTo>
                    <a:pt x="234" y="163"/>
                  </a:lnTo>
                  <a:lnTo>
                    <a:pt x="251" y="152"/>
                  </a:lnTo>
                  <a:lnTo>
                    <a:pt x="269" y="141"/>
                  </a:lnTo>
                  <a:lnTo>
                    <a:pt x="287" y="130"/>
                  </a:lnTo>
                  <a:lnTo>
                    <a:pt x="306" y="119"/>
                  </a:lnTo>
                  <a:lnTo>
                    <a:pt x="325" y="109"/>
                  </a:lnTo>
                  <a:lnTo>
                    <a:pt x="345" y="99"/>
                  </a:lnTo>
                  <a:lnTo>
                    <a:pt x="365" y="90"/>
                  </a:lnTo>
                  <a:lnTo>
                    <a:pt x="385" y="81"/>
                  </a:lnTo>
                  <a:lnTo>
                    <a:pt x="405" y="72"/>
                  </a:lnTo>
                  <a:lnTo>
                    <a:pt x="426" y="64"/>
                  </a:lnTo>
                  <a:lnTo>
                    <a:pt x="447" y="57"/>
                  </a:lnTo>
                  <a:lnTo>
                    <a:pt x="469" y="49"/>
                  </a:lnTo>
                  <a:lnTo>
                    <a:pt x="491" y="43"/>
                  </a:lnTo>
                  <a:lnTo>
                    <a:pt x="513" y="36"/>
                  </a:lnTo>
                  <a:lnTo>
                    <a:pt x="536" y="30"/>
                  </a:lnTo>
                  <a:lnTo>
                    <a:pt x="558" y="25"/>
                  </a:lnTo>
                  <a:lnTo>
                    <a:pt x="582" y="20"/>
                  </a:lnTo>
                  <a:lnTo>
                    <a:pt x="605" y="15"/>
                  </a:lnTo>
                  <a:lnTo>
                    <a:pt x="629" y="11"/>
                  </a:lnTo>
                  <a:lnTo>
                    <a:pt x="653" y="8"/>
                  </a:lnTo>
                  <a:lnTo>
                    <a:pt x="677" y="5"/>
                  </a:lnTo>
                  <a:lnTo>
                    <a:pt x="701" y="3"/>
                  </a:lnTo>
                  <a:lnTo>
                    <a:pt x="725" y="1"/>
                  </a:lnTo>
                  <a:lnTo>
                    <a:pt x="749" y="0"/>
                  </a:lnTo>
                  <a:lnTo>
                    <a:pt x="773" y="0"/>
                  </a:lnTo>
                  <a:lnTo>
                    <a:pt x="798" y="1"/>
                  </a:lnTo>
                  <a:lnTo>
                    <a:pt x="822" y="2"/>
                  </a:lnTo>
                  <a:lnTo>
                    <a:pt x="847" y="3"/>
                  </a:lnTo>
                  <a:lnTo>
                    <a:pt x="871" y="6"/>
                  </a:lnTo>
                  <a:lnTo>
                    <a:pt x="896" y="9"/>
                  </a:lnTo>
                  <a:lnTo>
                    <a:pt x="921" y="12"/>
                  </a:lnTo>
                  <a:lnTo>
                    <a:pt x="945" y="17"/>
                  </a:lnTo>
                  <a:lnTo>
                    <a:pt x="970" y="21"/>
                  </a:lnTo>
                  <a:lnTo>
                    <a:pt x="995" y="27"/>
                  </a:lnTo>
                  <a:lnTo>
                    <a:pt x="1020" y="33"/>
                  </a:lnTo>
                  <a:lnTo>
                    <a:pt x="1044" y="40"/>
                  </a:lnTo>
                  <a:lnTo>
                    <a:pt x="1068" y="47"/>
                  </a:lnTo>
                  <a:lnTo>
                    <a:pt x="1092" y="54"/>
                  </a:lnTo>
                  <a:lnTo>
                    <a:pt x="1115" y="62"/>
                  </a:lnTo>
                  <a:lnTo>
                    <a:pt x="1138" y="71"/>
                  </a:lnTo>
                  <a:lnTo>
                    <a:pt x="1160" y="79"/>
                  </a:lnTo>
                  <a:lnTo>
                    <a:pt x="1182" y="89"/>
                  </a:lnTo>
                  <a:lnTo>
                    <a:pt x="1204" y="98"/>
                  </a:lnTo>
                  <a:lnTo>
                    <a:pt x="1225" y="109"/>
                  </a:lnTo>
                  <a:lnTo>
                    <a:pt x="1246" y="119"/>
                  </a:lnTo>
                  <a:lnTo>
                    <a:pt x="1266" y="131"/>
                  </a:lnTo>
                  <a:lnTo>
                    <a:pt x="1286" y="142"/>
                  </a:lnTo>
                  <a:lnTo>
                    <a:pt x="1305" y="154"/>
                  </a:lnTo>
                  <a:lnTo>
                    <a:pt x="1324" y="167"/>
                  </a:lnTo>
                  <a:lnTo>
                    <a:pt x="1343" y="180"/>
                  </a:lnTo>
                  <a:lnTo>
                    <a:pt x="1361" y="193"/>
                  </a:lnTo>
                  <a:lnTo>
                    <a:pt x="1379" y="206"/>
                  </a:lnTo>
                  <a:lnTo>
                    <a:pt x="1396" y="220"/>
                  </a:lnTo>
                  <a:lnTo>
                    <a:pt x="1413" y="233"/>
                  </a:lnTo>
                  <a:lnTo>
                    <a:pt x="1429" y="246"/>
                  </a:lnTo>
                  <a:lnTo>
                    <a:pt x="1444" y="260"/>
                  </a:lnTo>
                  <a:lnTo>
                    <a:pt x="1459" y="273"/>
                  </a:lnTo>
                  <a:lnTo>
                    <a:pt x="1473" y="286"/>
                  </a:lnTo>
                  <a:lnTo>
                    <a:pt x="1487" y="300"/>
                  </a:lnTo>
                  <a:lnTo>
                    <a:pt x="1500" y="313"/>
                  </a:lnTo>
                  <a:lnTo>
                    <a:pt x="1512" y="327"/>
                  </a:lnTo>
                  <a:lnTo>
                    <a:pt x="1524" y="341"/>
                  </a:lnTo>
                  <a:lnTo>
                    <a:pt x="1536" y="354"/>
                  </a:lnTo>
                  <a:lnTo>
                    <a:pt x="1547" y="368"/>
                  </a:lnTo>
                  <a:lnTo>
                    <a:pt x="1557" y="381"/>
                  </a:lnTo>
                  <a:lnTo>
                    <a:pt x="1566" y="395"/>
                  </a:lnTo>
                  <a:lnTo>
                    <a:pt x="1576" y="408"/>
                  </a:lnTo>
                  <a:lnTo>
                    <a:pt x="1584" y="421"/>
                  </a:lnTo>
                  <a:lnTo>
                    <a:pt x="1592" y="432"/>
                  </a:lnTo>
                  <a:lnTo>
                    <a:pt x="1599" y="443"/>
                  </a:lnTo>
                  <a:lnTo>
                    <a:pt x="1606" y="453"/>
                  </a:lnTo>
                  <a:lnTo>
                    <a:pt x="1612" y="462"/>
                  </a:lnTo>
                  <a:lnTo>
                    <a:pt x="1618" y="470"/>
                  </a:lnTo>
                  <a:lnTo>
                    <a:pt x="1623" y="477"/>
                  </a:lnTo>
                  <a:lnTo>
                    <a:pt x="1627" y="484"/>
                  </a:lnTo>
                  <a:lnTo>
                    <a:pt x="1631" y="489"/>
                  </a:lnTo>
                  <a:lnTo>
                    <a:pt x="1634" y="494"/>
                  </a:lnTo>
                  <a:lnTo>
                    <a:pt x="1637" y="498"/>
                  </a:lnTo>
                  <a:lnTo>
                    <a:pt x="1639" y="501"/>
                  </a:lnTo>
                  <a:lnTo>
                    <a:pt x="1640" y="503"/>
                  </a:lnTo>
                  <a:lnTo>
                    <a:pt x="1641" y="504"/>
                  </a:lnTo>
                  <a:lnTo>
                    <a:pt x="1642" y="505"/>
                  </a:lnTo>
                  <a:lnTo>
                    <a:pt x="1642" y="504"/>
                  </a:lnTo>
                  <a:lnTo>
                    <a:pt x="1643" y="504"/>
                  </a:lnTo>
                  <a:lnTo>
                    <a:pt x="1645" y="503"/>
                  </a:lnTo>
                  <a:lnTo>
                    <a:pt x="1647" y="502"/>
                  </a:lnTo>
                  <a:lnTo>
                    <a:pt x="1649" y="500"/>
                  </a:lnTo>
                  <a:lnTo>
                    <a:pt x="1652" y="499"/>
                  </a:lnTo>
                  <a:lnTo>
                    <a:pt x="1655" y="497"/>
                  </a:lnTo>
                  <a:lnTo>
                    <a:pt x="1658" y="495"/>
                  </a:lnTo>
                  <a:lnTo>
                    <a:pt x="1662" y="492"/>
                  </a:lnTo>
                  <a:lnTo>
                    <a:pt x="1667" y="490"/>
                  </a:lnTo>
                  <a:lnTo>
                    <a:pt x="1672" y="487"/>
                  </a:lnTo>
                  <a:lnTo>
                    <a:pt x="1677" y="483"/>
                  </a:lnTo>
                  <a:lnTo>
                    <a:pt x="1683" y="480"/>
                  </a:lnTo>
                  <a:lnTo>
                    <a:pt x="1689" y="476"/>
                  </a:lnTo>
                  <a:lnTo>
                    <a:pt x="1695" y="473"/>
                  </a:lnTo>
                  <a:lnTo>
                    <a:pt x="1702" y="469"/>
                  </a:lnTo>
                  <a:lnTo>
                    <a:pt x="1708" y="465"/>
                  </a:lnTo>
                  <a:lnTo>
                    <a:pt x="1713" y="462"/>
                  </a:lnTo>
                  <a:lnTo>
                    <a:pt x="1719" y="458"/>
                  </a:lnTo>
                  <a:lnTo>
                    <a:pt x="1723" y="455"/>
                  </a:lnTo>
                  <a:lnTo>
                    <a:pt x="1728" y="453"/>
                  </a:lnTo>
                  <a:lnTo>
                    <a:pt x="1732" y="450"/>
                  </a:lnTo>
                  <a:lnTo>
                    <a:pt x="1735" y="448"/>
                  </a:lnTo>
                  <a:lnTo>
                    <a:pt x="1738" y="446"/>
                  </a:lnTo>
                  <a:lnTo>
                    <a:pt x="1741" y="445"/>
                  </a:lnTo>
                  <a:lnTo>
                    <a:pt x="1744" y="443"/>
                  </a:lnTo>
                  <a:lnTo>
                    <a:pt x="1745" y="442"/>
                  </a:lnTo>
                  <a:lnTo>
                    <a:pt x="1747" y="441"/>
                  </a:lnTo>
                  <a:lnTo>
                    <a:pt x="1748" y="441"/>
                  </a:lnTo>
                  <a:lnTo>
                    <a:pt x="1749" y="440"/>
                  </a:lnTo>
                  <a:lnTo>
                    <a:pt x="1748" y="441"/>
                  </a:lnTo>
                  <a:lnTo>
                    <a:pt x="1747" y="443"/>
                  </a:lnTo>
                  <a:lnTo>
                    <a:pt x="1745" y="448"/>
                  </a:lnTo>
                  <a:lnTo>
                    <a:pt x="1741" y="453"/>
                  </a:lnTo>
                  <a:lnTo>
                    <a:pt x="1737" y="461"/>
                  </a:lnTo>
                  <a:lnTo>
                    <a:pt x="1732" y="470"/>
                  </a:lnTo>
                  <a:lnTo>
                    <a:pt x="1726" y="480"/>
                  </a:lnTo>
                  <a:lnTo>
                    <a:pt x="1719" y="493"/>
                  </a:lnTo>
                  <a:lnTo>
                    <a:pt x="1711" y="506"/>
                  </a:lnTo>
                  <a:lnTo>
                    <a:pt x="1702" y="522"/>
                  </a:lnTo>
                  <a:lnTo>
                    <a:pt x="1693" y="539"/>
                  </a:lnTo>
                  <a:lnTo>
                    <a:pt x="1682" y="558"/>
                  </a:lnTo>
                  <a:lnTo>
                    <a:pt x="1670" y="579"/>
                  </a:lnTo>
                  <a:lnTo>
                    <a:pt x="1658" y="601"/>
                  </a:lnTo>
                  <a:lnTo>
                    <a:pt x="1644" y="624"/>
                  </a:lnTo>
                  <a:lnTo>
                    <a:pt x="1630" y="650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509220" name="Freeform 7"/>
            <p:cNvSpPr/>
            <p:nvPr/>
          </p:nvSpPr>
          <p:spPr>
            <a:xfrm>
              <a:off x="2317337" y="3030664"/>
              <a:ext cx="2102263" cy="2539841"/>
            </a:xfrm>
            <a:custGeom>
              <a:avLst/>
              <a:gdLst/>
              <a:ahLst/>
              <a:cxnLst/>
              <a:rect l="l" t="t" r="r" b="b"/>
              <a:pathLst>
                <a:path w="1241" h="1500">
                  <a:moveTo>
                    <a:pt x="242" y="653"/>
                  </a:moveTo>
                  <a:lnTo>
                    <a:pt x="241" y="654"/>
                  </a:lnTo>
                  <a:lnTo>
                    <a:pt x="240" y="656"/>
                  </a:lnTo>
                  <a:lnTo>
                    <a:pt x="238" y="660"/>
                  </a:lnTo>
                  <a:lnTo>
                    <a:pt x="234" y="666"/>
                  </a:lnTo>
                  <a:lnTo>
                    <a:pt x="230" y="674"/>
                  </a:lnTo>
                  <a:lnTo>
                    <a:pt x="225" y="683"/>
                  </a:lnTo>
                  <a:lnTo>
                    <a:pt x="219" y="693"/>
                  </a:lnTo>
                  <a:lnTo>
                    <a:pt x="212" y="706"/>
                  </a:lnTo>
                  <a:lnTo>
                    <a:pt x="204" y="720"/>
                  </a:lnTo>
                  <a:lnTo>
                    <a:pt x="195" y="736"/>
                  </a:lnTo>
                  <a:lnTo>
                    <a:pt x="185" y="753"/>
                  </a:lnTo>
                  <a:lnTo>
                    <a:pt x="174" y="772"/>
                  </a:lnTo>
                  <a:lnTo>
                    <a:pt x="162" y="793"/>
                  </a:lnTo>
                  <a:lnTo>
                    <a:pt x="149" y="815"/>
                  </a:lnTo>
                  <a:lnTo>
                    <a:pt x="136" y="839"/>
                  </a:lnTo>
                  <a:lnTo>
                    <a:pt x="121" y="864"/>
                  </a:lnTo>
                  <a:lnTo>
                    <a:pt x="106" y="890"/>
                  </a:lnTo>
                  <a:lnTo>
                    <a:pt x="93" y="914"/>
                  </a:lnTo>
                  <a:lnTo>
                    <a:pt x="80" y="936"/>
                  </a:lnTo>
                  <a:lnTo>
                    <a:pt x="68" y="957"/>
                  </a:lnTo>
                  <a:lnTo>
                    <a:pt x="57" y="976"/>
                  </a:lnTo>
                  <a:lnTo>
                    <a:pt x="47" y="993"/>
                  </a:lnTo>
                  <a:lnTo>
                    <a:pt x="38" y="1009"/>
                  </a:lnTo>
                  <a:lnTo>
                    <a:pt x="30" y="1023"/>
                  </a:lnTo>
                  <a:lnTo>
                    <a:pt x="23" y="1035"/>
                  </a:lnTo>
                  <a:lnTo>
                    <a:pt x="17" y="1046"/>
                  </a:lnTo>
                  <a:lnTo>
                    <a:pt x="12" y="1055"/>
                  </a:lnTo>
                  <a:lnTo>
                    <a:pt x="8" y="1063"/>
                  </a:lnTo>
                  <a:lnTo>
                    <a:pt x="4" y="1069"/>
                  </a:lnTo>
                  <a:lnTo>
                    <a:pt x="2" y="1073"/>
                  </a:lnTo>
                  <a:lnTo>
                    <a:pt x="1" y="1075"/>
                  </a:lnTo>
                  <a:lnTo>
                    <a:pt x="0" y="1076"/>
                  </a:lnTo>
                  <a:lnTo>
                    <a:pt x="1" y="1077"/>
                  </a:lnTo>
                  <a:lnTo>
                    <a:pt x="2" y="1079"/>
                  </a:lnTo>
                  <a:lnTo>
                    <a:pt x="4" y="1083"/>
                  </a:lnTo>
                  <a:lnTo>
                    <a:pt x="8" y="1089"/>
                  </a:lnTo>
                  <a:lnTo>
                    <a:pt x="12" y="1097"/>
                  </a:lnTo>
                  <a:lnTo>
                    <a:pt x="17" y="1106"/>
                  </a:lnTo>
                  <a:lnTo>
                    <a:pt x="23" y="1116"/>
                  </a:lnTo>
                  <a:lnTo>
                    <a:pt x="30" y="1129"/>
                  </a:lnTo>
                  <a:lnTo>
                    <a:pt x="38" y="1143"/>
                  </a:lnTo>
                  <a:lnTo>
                    <a:pt x="47" y="1159"/>
                  </a:lnTo>
                  <a:lnTo>
                    <a:pt x="57" y="1176"/>
                  </a:lnTo>
                  <a:lnTo>
                    <a:pt x="68" y="1195"/>
                  </a:lnTo>
                  <a:lnTo>
                    <a:pt x="80" y="1216"/>
                  </a:lnTo>
                  <a:lnTo>
                    <a:pt x="93" y="1238"/>
                  </a:lnTo>
                  <a:lnTo>
                    <a:pt x="106" y="1262"/>
                  </a:lnTo>
                  <a:lnTo>
                    <a:pt x="121" y="1287"/>
                  </a:lnTo>
                  <a:lnTo>
                    <a:pt x="136" y="1313"/>
                  </a:lnTo>
                  <a:lnTo>
                    <a:pt x="149" y="1337"/>
                  </a:lnTo>
                  <a:lnTo>
                    <a:pt x="162" y="1359"/>
                  </a:lnTo>
                  <a:lnTo>
                    <a:pt x="174" y="1380"/>
                  </a:lnTo>
                  <a:lnTo>
                    <a:pt x="185" y="1399"/>
                  </a:lnTo>
                  <a:lnTo>
                    <a:pt x="195" y="1416"/>
                  </a:lnTo>
                  <a:lnTo>
                    <a:pt x="204" y="1432"/>
                  </a:lnTo>
                  <a:lnTo>
                    <a:pt x="212" y="1446"/>
                  </a:lnTo>
                  <a:lnTo>
                    <a:pt x="219" y="1458"/>
                  </a:lnTo>
                  <a:lnTo>
                    <a:pt x="225" y="1469"/>
                  </a:lnTo>
                  <a:lnTo>
                    <a:pt x="230" y="1478"/>
                  </a:lnTo>
                  <a:lnTo>
                    <a:pt x="234" y="1486"/>
                  </a:lnTo>
                  <a:lnTo>
                    <a:pt x="238" y="1492"/>
                  </a:lnTo>
                  <a:lnTo>
                    <a:pt x="240" y="1496"/>
                  </a:lnTo>
                  <a:lnTo>
                    <a:pt x="241" y="1498"/>
                  </a:lnTo>
                  <a:lnTo>
                    <a:pt x="242" y="1499"/>
                  </a:lnTo>
                  <a:lnTo>
                    <a:pt x="242" y="1498"/>
                  </a:lnTo>
                  <a:lnTo>
                    <a:pt x="242" y="1497"/>
                  </a:lnTo>
                  <a:lnTo>
                    <a:pt x="242" y="1495"/>
                  </a:lnTo>
                  <a:lnTo>
                    <a:pt x="242" y="1492"/>
                  </a:lnTo>
                  <a:lnTo>
                    <a:pt x="242" y="1490"/>
                  </a:lnTo>
                  <a:lnTo>
                    <a:pt x="242" y="1486"/>
                  </a:lnTo>
                  <a:lnTo>
                    <a:pt x="242" y="1482"/>
                  </a:lnTo>
                  <a:lnTo>
                    <a:pt x="242" y="1478"/>
                  </a:lnTo>
                  <a:lnTo>
                    <a:pt x="242" y="1473"/>
                  </a:lnTo>
                  <a:lnTo>
                    <a:pt x="242" y="1467"/>
                  </a:lnTo>
                  <a:lnTo>
                    <a:pt x="242" y="1462"/>
                  </a:lnTo>
                  <a:lnTo>
                    <a:pt x="242" y="1455"/>
                  </a:lnTo>
                  <a:lnTo>
                    <a:pt x="242" y="1448"/>
                  </a:lnTo>
                  <a:lnTo>
                    <a:pt x="242" y="1440"/>
                  </a:lnTo>
                  <a:lnTo>
                    <a:pt x="242" y="1432"/>
                  </a:lnTo>
                  <a:lnTo>
                    <a:pt x="242" y="1424"/>
                  </a:lnTo>
                  <a:lnTo>
                    <a:pt x="242" y="1417"/>
                  </a:lnTo>
                  <a:lnTo>
                    <a:pt x="242" y="1410"/>
                  </a:lnTo>
                  <a:lnTo>
                    <a:pt x="242" y="1403"/>
                  </a:lnTo>
                  <a:lnTo>
                    <a:pt x="242" y="1397"/>
                  </a:lnTo>
                  <a:lnTo>
                    <a:pt x="242" y="1392"/>
                  </a:lnTo>
                  <a:lnTo>
                    <a:pt x="242" y="1387"/>
                  </a:lnTo>
                  <a:lnTo>
                    <a:pt x="242" y="1382"/>
                  </a:lnTo>
                  <a:lnTo>
                    <a:pt x="242" y="1379"/>
                  </a:lnTo>
                  <a:lnTo>
                    <a:pt x="242" y="1375"/>
                  </a:lnTo>
                  <a:lnTo>
                    <a:pt x="242" y="1372"/>
                  </a:lnTo>
                  <a:lnTo>
                    <a:pt x="242" y="1370"/>
                  </a:lnTo>
                  <a:lnTo>
                    <a:pt x="242" y="1368"/>
                  </a:lnTo>
                  <a:lnTo>
                    <a:pt x="242" y="1367"/>
                  </a:lnTo>
                  <a:lnTo>
                    <a:pt x="242" y="1366"/>
                  </a:lnTo>
                  <a:lnTo>
                    <a:pt x="243" y="1366"/>
                  </a:lnTo>
                  <a:lnTo>
                    <a:pt x="245" y="1366"/>
                  </a:lnTo>
                  <a:lnTo>
                    <a:pt x="248" y="1366"/>
                  </a:lnTo>
                  <a:lnTo>
                    <a:pt x="251" y="1365"/>
                  </a:lnTo>
                  <a:lnTo>
                    <a:pt x="255" y="1365"/>
                  </a:lnTo>
                  <a:lnTo>
                    <a:pt x="260" y="1365"/>
                  </a:lnTo>
                  <a:lnTo>
                    <a:pt x="265" y="1365"/>
                  </a:lnTo>
                  <a:lnTo>
                    <a:pt x="271" y="1365"/>
                  </a:lnTo>
                  <a:lnTo>
                    <a:pt x="278" y="1364"/>
                  </a:lnTo>
                  <a:lnTo>
                    <a:pt x="286" y="1364"/>
                  </a:lnTo>
                  <a:lnTo>
                    <a:pt x="295" y="1364"/>
                  </a:lnTo>
                  <a:lnTo>
                    <a:pt x="304" y="1363"/>
                  </a:lnTo>
                  <a:lnTo>
                    <a:pt x="314" y="1363"/>
                  </a:lnTo>
                  <a:lnTo>
                    <a:pt x="324" y="1362"/>
                  </a:lnTo>
                  <a:lnTo>
                    <a:pt x="335" y="1362"/>
                  </a:lnTo>
                  <a:lnTo>
                    <a:pt x="347" y="1361"/>
                  </a:lnTo>
                  <a:lnTo>
                    <a:pt x="360" y="1360"/>
                  </a:lnTo>
                  <a:lnTo>
                    <a:pt x="373" y="1358"/>
                  </a:lnTo>
                  <a:lnTo>
                    <a:pt x="387" y="1356"/>
                  </a:lnTo>
                  <a:lnTo>
                    <a:pt x="402" y="1354"/>
                  </a:lnTo>
                  <a:lnTo>
                    <a:pt x="417" y="1351"/>
                  </a:lnTo>
                  <a:lnTo>
                    <a:pt x="433" y="1347"/>
                  </a:lnTo>
                  <a:lnTo>
                    <a:pt x="450" y="1343"/>
                  </a:lnTo>
                  <a:lnTo>
                    <a:pt x="467" y="1339"/>
                  </a:lnTo>
                  <a:lnTo>
                    <a:pt x="485" y="1334"/>
                  </a:lnTo>
                  <a:lnTo>
                    <a:pt x="503" y="1329"/>
                  </a:lnTo>
                  <a:lnTo>
                    <a:pt x="522" y="1323"/>
                  </a:lnTo>
                  <a:lnTo>
                    <a:pt x="542" y="1317"/>
                  </a:lnTo>
                  <a:lnTo>
                    <a:pt x="563" y="1310"/>
                  </a:lnTo>
                  <a:lnTo>
                    <a:pt x="584" y="1303"/>
                  </a:lnTo>
                  <a:lnTo>
                    <a:pt x="605" y="1295"/>
                  </a:lnTo>
                  <a:lnTo>
                    <a:pt x="627" y="1287"/>
                  </a:lnTo>
                  <a:lnTo>
                    <a:pt x="649" y="1278"/>
                  </a:lnTo>
                  <a:lnTo>
                    <a:pt x="671" y="1269"/>
                  </a:lnTo>
                  <a:lnTo>
                    <a:pt x="692" y="1258"/>
                  </a:lnTo>
                  <a:lnTo>
                    <a:pt x="714" y="1247"/>
                  </a:lnTo>
                  <a:lnTo>
                    <a:pt x="735" y="1236"/>
                  </a:lnTo>
                  <a:lnTo>
                    <a:pt x="756" y="1223"/>
                  </a:lnTo>
                  <a:lnTo>
                    <a:pt x="777" y="1210"/>
                  </a:lnTo>
                  <a:lnTo>
                    <a:pt x="798" y="1197"/>
                  </a:lnTo>
                  <a:lnTo>
                    <a:pt x="818" y="1182"/>
                  </a:lnTo>
                  <a:lnTo>
                    <a:pt x="839" y="1167"/>
                  </a:lnTo>
                  <a:lnTo>
                    <a:pt x="859" y="1151"/>
                  </a:lnTo>
                  <a:lnTo>
                    <a:pt x="879" y="1135"/>
                  </a:lnTo>
                  <a:lnTo>
                    <a:pt x="899" y="1117"/>
                  </a:lnTo>
                  <a:lnTo>
                    <a:pt x="919" y="1099"/>
                  </a:lnTo>
                  <a:lnTo>
                    <a:pt x="939" y="1081"/>
                  </a:lnTo>
                  <a:lnTo>
                    <a:pt x="958" y="1062"/>
                  </a:lnTo>
                  <a:lnTo>
                    <a:pt x="977" y="1042"/>
                  </a:lnTo>
                  <a:lnTo>
                    <a:pt x="995" y="1022"/>
                  </a:lnTo>
                  <a:lnTo>
                    <a:pt x="1012" y="1002"/>
                  </a:lnTo>
                  <a:lnTo>
                    <a:pt x="1029" y="981"/>
                  </a:lnTo>
                  <a:lnTo>
                    <a:pt x="1045" y="960"/>
                  </a:lnTo>
                  <a:lnTo>
                    <a:pt x="1060" y="939"/>
                  </a:lnTo>
                  <a:lnTo>
                    <a:pt x="1075" y="917"/>
                  </a:lnTo>
                  <a:lnTo>
                    <a:pt x="1089" y="895"/>
                  </a:lnTo>
                  <a:lnTo>
                    <a:pt x="1103" y="872"/>
                  </a:lnTo>
                  <a:lnTo>
                    <a:pt x="1116" y="849"/>
                  </a:lnTo>
                  <a:lnTo>
                    <a:pt x="1128" y="826"/>
                  </a:lnTo>
                  <a:lnTo>
                    <a:pt x="1139" y="802"/>
                  </a:lnTo>
                  <a:lnTo>
                    <a:pt x="1150" y="778"/>
                  </a:lnTo>
                  <a:lnTo>
                    <a:pt x="1160" y="753"/>
                  </a:lnTo>
                  <a:lnTo>
                    <a:pt x="1170" y="728"/>
                  </a:lnTo>
                  <a:lnTo>
                    <a:pt x="1179" y="703"/>
                  </a:lnTo>
                  <a:lnTo>
                    <a:pt x="1187" y="679"/>
                  </a:lnTo>
                  <a:lnTo>
                    <a:pt x="1195" y="654"/>
                  </a:lnTo>
                  <a:lnTo>
                    <a:pt x="1202" y="630"/>
                  </a:lnTo>
                  <a:lnTo>
                    <a:pt x="1209" y="607"/>
                  </a:lnTo>
                  <a:lnTo>
                    <a:pt x="1215" y="583"/>
                  </a:lnTo>
                  <a:lnTo>
                    <a:pt x="1220" y="560"/>
                  </a:lnTo>
                  <a:lnTo>
                    <a:pt x="1224" y="537"/>
                  </a:lnTo>
                  <a:lnTo>
                    <a:pt x="1229" y="514"/>
                  </a:lnTo>
                  <a:lnTo>
                    <a:pt x="1232" y="492"/>
                  </a:lnTo>
                  <a:lnTo>
                    <a:pt x="1235" y="470"/>
                  </a:lnTo>
                  <a:lnTo>
                    <a:pt x="1237" y="448"/>
                  </a:lnTo>
                  <a:lnTo>
                    <a:pt x="1239" y="427"/>
                  </a:lnTo>
                  <a:lnTo>
                    <a:pt x="1240" y="406"/>
                  </a:lnTo>
                  <a:lnTo>
                    <a:pt x="1240" y="385"/>
                  </a:lnTo>
                  <a:lnTo>
                    <a:pt x="1240" y="364"/>
                  </a:lnTo>
                  <a:lnTo>
                    <a:pt x="1239" y="344"/>
                  </a:lnTo>
                  <a:lnTo>
                    <a:pt x="1239" y="324"/>
                  </a:lnTo>
                  <a:lnTo>
                    <a:pt x="1238" y="305"/>
                  </a:lnTo>
                  <a:lnTo>
                    <a:pt x="1236" y="286"/>
                  </a:lnTo>
                  <a:lnTo>
                    <a:pt x="1235" y="268"/>
                  </a:lnTo>
                  <a:lnTo>
                    <a:pt x="1233" y="250"/>
                  </a:lnTo>
                  <a:lnTo>
                    <a:pt x="1231" y="233"/>
                  </a:lnTo>
                  <a:lnTo>
                    <a:pt x="1229" y="216"/>
                  </a:lnTo>
                  <a:lnTo>
                    <a:pt x="1227" y="200"/>
                  </a:lnTo>
                  <a:lnTo>
                    <a:pt x="1224" y="184"/>
                  </a:lnTo>
                  <a:lnTo>
                    <a:pt x="1222" y="169"/>
                  </a:lnTo>
                  <a:lnTo>
                    <a:pt x="1219" y="154"/>
                  </a:lnTo>
                  <a:lnTo>
                    <a:pt x="1215" y="140"/>
                  </a:lnTo>
                  <a:lnTo>
                    <a:pt x="1212" y="126"/>
                  </a:lnTo>
                  <a:lnTo>
                    <a:pt x="1208" y="113"/>
                  </a:lnTo>
                  <a:lnTo>
                    <a:pt x="1204" y="100"/>
                  </a:lnTo>
                  <a:lnTo>
                    <a:pt x="1200" y="88"/>
                  </a:lnTo>
                  <a:lnTo>
                    <a:pt x="1197" y="77"/>
                  </a:lnTo>
                  <a:lnTo>
                    <a:pt x="1194" y="66"/>
                  </a:lnTo>
                  <a:lnTo>
                    <a:pt x="1190" y="57"/>
                  </a:lnTo>
                  <a:lnTo>
                    <a:pt x="1188" y="48"/>
                  </a:lnTo>
                  <a:lnTo>
                    <a:pt x="1185" y="39"/>
                  </a:lnTo>
                  <a:lnTo>
                    <a:pt x="1183" y="32"/>
                  </a:lnTo>
                  <a:lnTo>
                    <a:pt x="1180" y="25"/>
                  </a:lnTo>
                  <a:lnTo>
                    <a:pt x="1179" y="19"/>
                  </a:lnTo>
                  <a:lnTo>
                    <a:pt x="1177" y="14"/>
                  </a:lnTo>
                  <a:lnTo>
                    <a:pt x="1176" y="10"/>
                  </a:lnTo>
                  <a:lnTo>
                    <a:pt x="1174" y="7"/>
                  </a:lnTo>
                  <a:lnTo>
                    <a:pt x="1174" y="4"/>
                  </a:lnTo>
                  <a:lnTo>
                    <a:pt x="1173" y="2"/>
                  </a:lnTo>
                  <a:lnTo>
                    <a:pt x="1173" y="1"/>
                  </a:lnTo>
                  <a:lnTo>
                    <a:pt x="1173" y="0"/>
                  </a:lnTo>
                  <a:lnTo>
                    <a:pt x="1172" y="1"/>
                  </a:lnTo>
                  <a:lnTo>
                    <a:pt x="1171" y="2"/>
                  </a:lnTo>
                  <a:lnTo>
                    <a:pt x="1170" y="5"/>
                  </a:lnTo>
                  <a:lnTo>
                    <a:pt x="1167" y="9"/>
                  </a:lnTo>
                  <a:lnTo>
                    <a:pt x="1165" y="14"/>
                  </a:lnTo>
                  <a:lnTo>
                    <a:pt x="1161" y="20"/>
                  </a:lnTo>
                  <a:lnTo>
                    <a:pt x="1157" y="27"/>
                  </a:lnTo>
                  <a:lnTo>
                    <a:pt x="1152" y="35"/>
                  </a:lnTo>
                  <a:lnTo>
                    <a:pt x="1147" y="45"/>
                  </a:lnTo>
                  <a:lnTo>
                    <a:pt x="1141" y="55"/>
                  </a:lnTo>
                  <a:lnTo>
                    <a:pt x="1134" y="67"/>
                  </a:lnTo>
                  <a:lnTo>
                    <a:pt x="1126" y="80"/>
                  </a:lnTo>
                  <a:lnTo>
                    <a:pt x="1118" y="93"/>
                  </a:lnTo>
                  <a:lnTo>
                    <a:pt x="1110" y="108"/>
                  </a:lnTo>
                  <a:lnTo>
                    <a:pt x="1101" y="124"/>
                  </a:lnTo>
                  <a:lnTo>
                    <a:pt x="1091" y="141"/>
                  </a:lnTo>
                  <a:lnTo>
                    <a:pt x="1081" y="158"/>
                  </a:lnTo>
                  <a:lnTo>
                    <a:pt x="1071" y="174"/>
                  </a:lnTo>
                  <a:lnTo>
                    <a:pt x="1063" y="189"/>
                  </a:lnTo>
                  <a:lnTo>
                    <a:pt x="1055" y="203"/>
                  </a:lnTo>
                  <a:lnTo>
                    <a:pt x="1047" y="216"/>
                  </a:lnTo>
                  <a:lnTo>
                    <a:pt x="1041" y="227"/>
                  </a:lnTo>
                  <a:lnTo>
                    <a:pt x="1035" y="238"/>
                  </a:lnTo>
                  <a:lnTo>
                    <a:pt x="1029" y="247"/>
                  </a:lnTo>
                  <a:lnTo>
                    <a:pt x="1024" y="255"/>
                  </a:lnTo>
                  <a:lnTo>
                    <a:pt x="1020" y="262"/>
                  </a:lnTo>
                  <a:lnTo>
                    <a:pt x="1017" y="268"/>
                  </a:lnTo>
                  <a:lnTo>
                    <a:pt x="1014" y="273"/>
                  </a:lnTo>
                  <a:lnTo>
                    <a:pt x="1012" y="277"/>
                  </a:lnTo>
                  <a:lnTo>
                    <a:pt x="1010" y="280"/>
                  </a:lnTo>
                  <a:lnTo>
                    <a:pt x="1009" y="282"/>
                  </a:lnTo>
                  <a:lnTo>
                    <a:pt x="1008" y="282"/>
                  </a:lnTo>
                  <a:lnTo>
                    <a:pt x="1006" y="282"/>
                  </a:lnTo>
                  <a:lnTo>
                    <a:pt x="1003" y="282"/>
                  </a:lnTo>
                  <a:lnTo>
                    <a:pt x="998" y="282"/>
                  </a:lnTo>
                  <a:lnTo>
                    <a:pt x="992" y="282"/>
                  </a:lnTo>
                  <a:lnTo>
                    <a:pt x="985" y="282"/>
                  </a:lnTo>
                  <a:lnTo>
                    <a:pt x="977" y="282"/>
                  </a:lnTo>
                  <a:lnTo>
                    <a:pt x="967" y="282"/>
                  </a:lnTo>
                  <a:lnTo>
                    <a:pt x="956" y="282"/>
                  </a:lnTo>
                  <a:lnTo>
                    <a:pt x="943" y="282"/>
                  </a:lnTo>
                  <a:lnTo>
                    <a:pt x="929" y="282"/>
                  </a:lnTo>
                  <a:lnTo>
                    <a:pt x="914" y="282"/>
                  </a:lnTo>
                  <a:lnTo>
                    <a:pt x="898" y="282"/>
                  </a:lnTo>
                  <a:lnTo>
                    <a:pt x="880" y="282"/>
                  </a:lnTo>
                  <a:lnTo>
                    <a:pt x="861" y="282"/>
                  </a:lnTo>
                  <a:lnTo>
                    <a:pt x="841" y="282"/>
                  </a:lnTo>
                  <a:lnTo>
                    <a:pt x="821" y="282"/>
                  </a:lnTo>
                  <a:lnTo>
                    <a:pt x="802" y="282"/>
                  </a:lnTo>
                  <a:lnTo>
                    <a:pt x="784" y="282"/>
                  </a:lnTo>
                  <a:lnTo>
                    <a:pt x="768" y="282"/>
                  </a:lnTo>
                  <a:lnTo>
                    <a:pt x="753" y="282"/>
                  </a:lnTo>
                  <a:lnTo>
                    <a:pt x="739" y="282"/>
                  </a:lnTo>
                  <a:lnTo>
                    <a:pt x="726" y="282"/>
                  </a:lnTo>
                  <a:lnTo>
                    <a:pt x="715" y="282"/>
                  </a:lnTo>
                  <a:lnTo>
                    <a:pt x="705" y="282"/>
                  </a:lnTo>
                  <a:lnTo>
                    <a:pt x="697" y="282"/>
                  </a:lnTo>
                  <a:lnTo>
                    <a:pt x="690" y="282"/>
                  </a:lnTo>
                  <a:lnTo>
                    <a:pt x="684" y="282"/>
                  </a:lnTo>
                  <a:lnTo>
                    <a:pt x="679" y="282"/>
                  </a:lnTo>
                  <a:lnTo>
                    <a:pt x="676" y="282"/>
                  </a:lnTo>
                  <a:lnTo>
                    <a:pt x="674" y="282"/>
                  </a:lnTo>
                  <a:lnTo>
                    <a:pt x="673" y="282"/>
                  </a:lnTo>
                  <a:lnTo>
                    <a:pt x="673" y="283"/>
                  </a:lnTo>
                  <a:lnTo>
                    <a:pt x="674" y="284"/>
                  </a:lnTo>
                  <a:lnTo>
                    <a:pt x="674" y="286"/>
                  </a:lnTo>
                  <a:lnTo>
                    <a:pt x="674" y="288"/>
                  </a:lnTo>
                  <a:lnTo>
                    <a:pt x="674" y="291"/>
                  </a:lnTo>
                  <a:lnTo>
                    <a:pt x="674" y="294"/>
                  </a:lnTo>
                  <a:lnTo>
                    <a:pt x="675" y="298"/>
                  </a:lnTo>
                  <a:lnTo>
                    <a:pt x="675" y="302"/>
                  </a:lnTo>
                  <a:lnTo>
                    <a:pt x="676" y="307"/>
                  </a:lnTo>
                  <a:lnTo>
                    <a:pt x="676" y="312"/>
                  </a:lnTo>
                  <a:lnTo>
                    <a:pt x="676" y="318"/>
                  </a:lnTo>
                  <a:lnTo>
                    <a:pt x="677" y="324"/>
                  </a:lnTo>
                  <a:lnTo>
                    <a:pt x="678" y="330"/>
                  </a:lnTo>
                  <a:lnTo>
                    <a:pt x="678" y="338"/>
                  </a:lnTo>
                  <a:lnTo>
                    <a:pt x="679" y="345"/>
                  </a:lnTo>
                  <a:lnTo>
                    <a:pt x="679" y="353"/>
                  </a:lnTo>
                  <a:lnTo>
                    <a:pt x="680" y="361"/>
                  </a:lnTo>
                  <a:lnTo>
                    <a:pt x="680" y="370"/>
                  </a:lnTo>
                  <a:lnTo>
                    <a:pt x="680" y="379"/>
                  </a:lnTo>
                  <a:lnTo>
                    <a:pt x="679" y="388"/>
                  </a:lnTo>
                  <a:lnTo>
                    <a:pt x="678" y="397"/>
                  </a:lnTo>
                  <a:lnTo>
                    <a:pt x="677" y="406"/>
                  </a:lnTo>
                  <a:lnTo>
                    <a:pt x="676" y="416"/>
                  </a:lnTo>
                  <a:lnTo>
                    <a:pt x="674" y="426"/>
                  </a:lnTo>
                  <a:lnTo>
                    <a:pt x="672" y="436"/>
                  </a:lnTo>
                  <a:lnTo>
                    <a:pt x="670" y="446"/>
                  </a:lnTo>
                  <a:lnTo>
                    <a:pt x="668" y="457"/>
                  </a:lnTo>
                  <a:lnTo>
                    <a:pt x="665" y="468"/>
                  </a:lnTo>
                  <a:lnTo>
                    <a:pt x="662" y="479"/>
                  </a:lnTo>
                  <a:lnTo>
                    <a:pt x="659" y="491"/>
                  </a:lnTo>
                  <a:lnTo>
                    <a:pt x="655" y="502"/>
                  </a:lnTo>
                  <a:lnTo>
                    <a:pt x="651" y="514"/>
                  </a:lnTo>
                  <a:lnTo>
                    <a:pt x="647" y="525"/>
                  </a:lnTo>
                  <a:lnTo>
                    <a:pt x="643" y="536"/>
                  </a:lnTo>
                  <a:lnTo>
                    <a:pt x="639" y="547"/>
                  </a:lnTo>
                  <a:lnTo>
                    <a:pt x="634" y="558"/>
                  </a:lnTo>
                  <a:lnTo>
                    <a:pt x="629" y="569"/>
                  </a:lnTo>
                  <a:lnTo>
                    <a:pt x="623" y="579"/>
                  </a:lnTo>
                  <a:lnTo>
                    <a:pt x="618" y="589"/>
                  </a:lnTo>
                  <a:lnTo>
                    <a:pt x="612" y="599"/>
                  </a:lnTo>
                  <a:lnTo>
                    <a:pt x="606" y="608"/>
                  </a:lnTo>
                  <a:lnTo>
                    <a:pt x="600" y="618"/>
                  </a:lnTo>
                  <a:lnTo>
                    <a:pt x="593" y="627"/>
                  </a:lnTo>
                  <a:lnTo>
                    <a:pt x="586" y="636"/>
                  </a:lnTo>
                  <a:lnTo>
                    <a:pt x="579" y="644"/>
                  </a:lnTo>
                  <a:lnTo>
                    <a:pt x="572" y="653"/>
                  </a:lnTo>
                  <a:lnTo>
                    <a:pt x="565" y="661"/>
                  </a:lnTo>
                  <a:lnTo>
                    <a:pt x="557" y="669"/>
                  </a:lnTo>
                  <a:lnTo>
                    <a:pt x="549" y="677"/>
                  </a:lnTo>
                  <a:lnTo>
                    <a:pt x="541" y="684"/>
                  </a:lnTo>
                  <a:lnTo>
                    <a:pt x="533" y="691"/>
                  </a:lnTo>
                  <a:lnTo>
                    <a:pt x="525" y="698"/>
                  </a:lnTo>
                  <a:lnTo>
                    <a:pt x="516" y="705"/>
                  </a:lnTo>
                  <a:lnTo>
                    <a:pt x="508" y="712"/>
                  </a:lnTo>
                  <a:lnTo>
                    <a:pt x="499" y="718"/>
                  </a:lnTo>
                  <a:lnTo>
                    <a:pt x="491" y="724"/>
                  </a:lnTo>
                  <a:lnTo>
                    <a:pt x="482" y="730"/>
                  </a:lnTo>
                  <a:lnTo>
                    <a:pt x="473" y="735"/>
                  </a:lnTo>
                  <a:lnTo>
                    <a:pt x="464" y="741"/>
                  </a:lnTo>
                  <a:lnTo>
                    <a:pt x="455" y="746"/>
                  </a:lnTo>
                  <a:lnTo>
                    <a:pt x="446" y="751"/>
                  </a:lnTo>
                  <a:lnTo>
                    <a:pt x="437" y="755"/>
                  </a:lnTo>
                  <a:lnTo>
                    <a:pt x="427" y="760"/>
                  </a:lnTo>
                  <a:lnTo>
                    <a:pt x="418" y="764"/>
                  </a:lnTo>
                  <a:lnTo>
                    <a:pt x="408" y="768"/>
                  </a:lnTo>
                  <a:lnTo>
                    <a:pt x="399" y="772"/>
                  </a:lnTo>
                  <a:lnTo>
                    <a:pt x="390" y="775"/>
                  </a:lnTo>
                  <a:lnTo>
                    <a:pt x="382" y="778"/>
                  </a:lnTo>
                  <a:lnTo>
                    <a:pt x="373" y="781"/>
                  </a:lnTo>
                  <a:lnTo>
                    <a:pt x="365" y="784"/>
                  </a:lnTo>
                  <a:lnTo>
                    <a:pt x="356" y="786"/>
                  </a:lnTo>
                  <a:lnTo>
                    <a:pt x="348" y="789"/>
                  </a:lnTo>
                  <a:lnTo>
                    <a:pt x="340" y="791"/>
                  </a:lnTo>
                  <a:lnTo>
                    <a:pt x="333" y="792"/>
                  </a:lnTo>
                  <a:lnTo>
                    <a:pt x="325" y="794"/>
                  </a:lnTo>
                  <a:lnTo>
                    <a:pt x="318" y="795"/>
                  </a:lnTo>
                  <a:lnTo>
                    <a:pt x="310" y="796"/>
                  </a:lnTo>
                  <a:lnTo>
                    <a:pt x="303" y="797"/>
                  </a:lnTo>
                  <a:lnTo>
                    <a:pt x="296" y="798"/>
                  </a:lnTo>
                  <a:lnTo>
                    <a:pt x="290" y="798"/>
                  </a:lnTo>
                  <a:lnTo>
                    <a:pt x="284" y="799"/>
                  </a:lnTo>
                  <a:lnTo>
                    <a:pt x="278" y="799"/>
                  </a:lnTo>
                  <a:lnTo>
                    <a:pt x="273" y="800"/>
                  </a:lnTo>
                  <a:lnTo>
                    <a:pt x="268" y="800"/>
                  </a:lnTo>
                  <a:lnTo>
                    <a:pt x="263" y="800"/>
                  </a:lnTo>
                  <a:lnTo>
                    <a:pt x="259" y="801"/>
                  </a:lnTo>
                  <a:lnTo>
                    <a:pt x="256" y="801"/>
                  </a:lnTo>
                  <a:lnTo>
                    <a:pt x="252" y="801"/>
                  </a:lnTo>
                  <a:lnTo>
                    <a:pt x="250" y="801"/>
                  </a:lnTo>
                  <a:lnTo>
                    <a:pt x="247" y="801"/>
                  </a:lnTo>
                  <a:lnTo>
                    <a:pt x="245" y="802"/>
                  </a:lnTo>
                  <a:lnTo>
                    <a:pt x="244" y="802"/>
                  </a:lnTo>
                  <a:lnTo>
                    <a:pt x="243" y="802"/>
                  </a:lnTo>
                  <a:lnTo>
                    <a:pt x="242" y="802"/>
                  </a:lnTo>
                  <a:lnTo>
                    <a:pt x="242" y="801"/>
                  </a:lnTo>
                  <a:lnTo>
                    <a:pt x="242" y="799"/>
                  </a:lnTo>
                  <a:lnTo>
                    <a:pt x="242" y="797"/>
                  </a:lnTo>
                  <a:lnTo>
                    <a:pt x="242" y="795"/>
                  </a:lnTo>
                  <a:lnTo>
                    <a:pt x="242" y="791"/>
                  </a:lnTo>
                  <a:lnTo>
                    <a:pt x="242" y="788"/>
                  </a:lnTo>
                  <a:lnTo>
                    <a:pt x="242" y="783"/>
                  </a:lnTo>
                  <a:lnTo>
                    <a:pt x="242" y="778"/>
                  </a:lnTo>
                  <a:lnTo>
                    <a:pt x="242" y="773"/>
                  </a:lnTo>
                  <a:lnTo>
                    <a:pt x="242" y="767"/>
                  </a:lnTo>
                  <a:lnTo>
                    <a:pt x="242" y="760"/>
                  </a:lnTo>
                  <a:lnTo>
                    <a:pt x="242" y="753"/>
                  </a:lnTo>
                  <a:lnTo>
                    <a:pt x="242" y="745"/>
                  </a:lnTo>
                  <a:lnTo>
                    <a:pt x="242" y="736"/>
                  </a:lnTo>
                  <a:lnTo>
                    <a:pt x="242" y="727"/>
                  </a:lnTo>
                  <a:lnTo>
                    <a:pt x="242" y="718"/>
                  </a:lnTo>
                  <a:lnTo>
                    <a:pt x="242" y="710"/>
                  </a:lnTo>
                  <a:lnTo>
                    <a:pt x="242" y="702"/>
                  </a:lnTo>
                  <a:lnTo>
                    <a:pt x="242" y="695"/>
                  </a:lnTo>
                  <a:lnTo>
                    <a:pt x="242" y="688"/>
                  </a:lnTo>
                  <a:lnTo>
                    <a:pt x="242" y="682"/>
                  </a:lnTo>
                  <a:lnTo>
                    <a:pt x="242" y="677"/>
                  </a:lnTo>
                  <a:lnTo>
                    <a:pt x="242" y="672"/>
                  </a:lnTo>
                  <a:lnTo>
                    <a:pt x="242" y="667"/>
                  </a:lnTo>
                  <a:lnTo>
                    <a:pt x="242" y="663"/>
                  </a:lnTo>
                  <a:lnTo>
                    <a:pt x="242" y="660"/>
                  </a:lnTo>
                  <a:lnTo>
                    <a:pt x="242" y="658"/>
                  </a:lnTo>
                  <a:lnTo>
                    <a:pt x="242" y="656"/>
                  </a:lnTo>
                  <a:lnTo>
                    <a:pt x="242" y="654"/>
                  </a:lnTo>
                  <a:lnTo>
                    <a:pt x="242" y="653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509221" name="Freeform 8"/>
            <p:cNvSpPr/>
            <p:nvPr/>
          </p:nvSpPr>
          <p:spPr>
            <a:xfrm>
              <a:off x="957263" y="2666143"/>
              <a:ext cx="1421321" cy="2631281"/>
            </a:xfrm>
            <a:custGeom>
              <a:avLst/>
              <a:gdLst/>
              <a:ahLst/>
              <a:cxnLst/>
              <a:rect l="l" t="t" r="r" b="b"/>
              <a:pathLst>
                <a:path w="839" h="1554">
                  <a:moveTo>
                    <a:pt x="627" y="210"/>
                  </a:moveTo>
                  <a:lnTo>
                    <a:pt x="613" y="184"/>
                  </a:lnTo>
                  <a:lnTo>
                    <a:pt x="599" y="161"/>
                  </a:lnTo>
                  <a:lnTo>
                    <a:pt x="586" y="138"/>
                  </a:lnTo>
                  <a:lnTo>
                    <a:pt x="575" y="118"/>
                  </a:lnTo>
                  <a:lnTo>
                    <a:pt x="564" y="99"/>
                  </a:lnTo>
                  <a:lnTo>
                    <a:pt x="554" y="82"/>
                  </a:lnTo>
                  <a:lnTo>
                    <a:pt x="545" y="66"/>
                  </a:lnTo>
                  <a:lnTo>
                    <a:pt x="537" y="52"/>
                  </a:lnTo>
                  <a:lnTo>
                    <a:pt x="530" y="40"/>
                  </a:lnTo>
                  <a:lnTo>
                    <a:pt x="524" y="29"/>
                  </a:lnTo>
                  <a:lnTo>
                    <a:pt x="519" y="20"/>
                  </a:lnTo>
                  <a:lnTo>
                    <a:pt x="515" y="13"/>
                  </a:lnTo>
                  <a:lnTo>
                    <a:pt x="512" y="7"/>
                  </a:lnTo>
                  <a:lnTo>
                    <a:pt x="509" y="3"/>
                  </a:lnTo>
                  <a:lnTo>
                    <a:pt x="508" y="0"/>
                  </a:lnTo>
                  <a:lnTo>
                    <a:pt x="507" y="0"/>
                  </a:lnTo>
                  <a:lnTo>
                    <a:pt x="504" y="0"/>
                  </a:lnTo>
                  <a:lnTo>
                    <a:pt x="499" y="0"/>
                  </a:lnTo>
                  <a:lnTo>
                    <a:pt x="492" y="0"/>
                  </a:lnTo>
                  <a:lnTo>
                    <a:pt x="484" y="0"/>
                  </a:lnTo>
                  <a:lnTo>
                    <a:pt x="473" y="0"/>
                  </a:lnTo>
                  <a:lnTo>
                    <a:pt x="461" y="0"/>
                  </a:lnTo>
                  <a:lnTo>
                    <a:pt x="447" y="0"/>
                  </a:lnTo>
                  <a:lnTo>
                    <a:pt x="431" y="0"/>
                  </a:lnTo>
                  <a:lnTo>
                    <a:pt x="413" y="0"/>
                  </a:lnTo>
                  <a:lnTo>
                    <a:pt x="393" y="0"/>
                  </a:lnTo>
                  <a:lnTo>
                    <a:pt x="371" y="0"/>
                  </a:lnTo>
                  <a:lnTo>
                    <a:pt x="347" y="0"/>
                  </a:lnTo>
                  <a:lnTo>
                    <a:pt x="321" y="0"/>
                  </a:lnTo>
                  <a:lnTo>
                    <a:pt x="294" y="0"/>
                  </a:lnTo>
                  <a:lnTo>
                    <a:pt x="264" y="0"/>
                  </a:lnTo>
                  <a:lnTo>
                    <a:pt x="235" y="0"/>
                  </a:lnTo>
                  <a:lnTo>
                    <a:pt x="208" y="0"/>
                  </a:lnTo>
                  <a:lnTo>
                    <a:pt x="182" y="0"/>
                  </a:lnTo>
                  <a:lnTo>
                    <a:pt x="158" y="0"/>
                  </a:lnTo>
                  <a:lnTo>
                    <a:pt x="136" y="0"/>
                  </a:lnTo>
                  <a:lnTo>
                    <a:pt x="116" y="0"/>
                  </a:lnTo>
                  <a:lnTo>
                    <a:pt x="98" y="0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1"/>
                  </a:lnTo>
                  <a:lnTo>
                    <a:pt x="25" y="2"/>
                  </a:lnTo>
                  <a:lnTo>
                    <a:pt x="27" y="3"/>
                  </a:lnTo>
                  <a:lnTo>
                    <a:pt x="29" y="4"/>
                  </a:lnTo>
                  <a:lnTo>
                    <a:pt x="32" y="6"/>
                  </a:lnTo>
                  <a:lnTo>
                    <a:pt x="35" y="8"/>
                  </a:lnTo>
                  <a:lnTo>
                    <a:pt x="39" y="10"/>
                  </a:lnTo>
                  <a:lnTo>
                    <a:pt x="43" y="12"/>
                  </a:lnTo>
                  <a:lnTo>
                    <a:pt x="48" y="15"/>
                  </a:lnTo>
                  <a:lnTo>
                    <a:pt x="53" y="18"/>
                  </a:lnTo>
                  <a:lnTo>
                    <a:pt x="58" y="21"/>
                  </a:lnTo>
                  <a:lnTo>
                    <a:pt x="64" y="25"/>
                  </a:lnTo>
                  <a:lnTo>
                    <a:pt x="71" y="28"/>
                  </a:lnTo>
                  <a:lnTo>
                    <a:pt x="77" y="32"/>
                  </a:lnTo>
                  <a:lnTo>
                    <a:pt x="84" y="36"/>
                  </a:lnTo>
                  <a:lnTo>
                    <a:pt x="90" y="40"/>
                  </a:lnTo>
                  <a:lnTo>
                    <a:pt x="96" y="43"/>
                  </a:lnTo>
                  <a:lnTo>
                    <a:pt x="102" y="47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6" y="55"/>
                  </a:lnTo>
                  <a:lnTo>
                    <a:pt x="119" y="57"/>
                  </a:lnTo>
                  <a:lnTo>
                    <a:pt x="123" y="59"/>
                  </a:lnTo>
                  <a:lnTo>
                    <a:pt x="125" y="60"/>
                  </a:lnTo>
                  <a:lnTo>
                    <a:pt x="128" y="62"/>
                  </a:lnTo>
                  <a:lnTo>
                    <a:pt x="130" y="63"/>
                  </a:lnTo>
                  <a:lnTo>
                    <a:pt x="131" y="64"/>
                  </a:lnTo>
                  <a:lnTo>
                    <a:pt x="132" y="64"/>
                  </a:lnTo>
                  <a:lnTo>
                    <a:pt x="133" y="65"/>
                  </a:lnTo>
                  <a:lnTo>
                    <a:pt x="132" y="67"/>
                  </a:lnTo>
                  <a:lnTo>
                    <a:pt x="131" y="69"/>
                  </a:lnTo>
                  <a:lnTo>
                    <a:pt x="130" y="72"/>
                  </a:lnTo>
                  <a:lnTo>
                    <a:pt x="128" y="77"/>
                  </a:lnTo>
                  <a:lnTo>
                    <a:pt x="125" y="82"/>
                  </a:lnTo>
                  <a:lnTo>
                    <a:pt x="122" y="88"/>
                  </a:lnTo>
                  <a:lnTo>
                    <a:pt x="119" y="95"/>
                  </a:lnTo>
                  <a:lnTo>
                    <a:pt x="115" y="103"/>
                  </a:lnTo>
                  <a:lnTo>
                    <a:pt x="111" y="112"/>
                  </a:lnTo>
                  <a:lnTo>
                    <a:pt x="106" y="121"/>
                  </a:lnTo>
                  <a:lnTo>
                    <a:pt x="101" y="132"/>
                  </a:lnTo>
                  <a:lnTo>
                    <a:pt x="96" y="144"/>
                  </a:lnTo>
                  <a:lnTo>
                    <a:pt x="90" y="156"/>
                  </a:lnTo>
                  <a:lnTo>
                    <a:pt x="84" y="170"/>
                  </a:lnTo>
                  <a:lnTo>
                    <a:pt x="77" y="184"/>
                  </a:lnTo>
                  <a:lnTo>
                    <a:pt x="70" y="200"/>
                  </a:lnTo>
                  <a:lnTo>
                    <a:pt x="63" y="216"/>
                  </a:lnTo>
                  <a:lnTo>
                    <a:pt x="57" y="233"/>
                  </a:lnTo>
                  <a:lnTo>
                    <a:pt x="51" y="250"/>
                  </a:lnTo>
                  <a:lnTo>
                    <a:pt x="45" y="269"/>
                  </a:lnTo>
                  <a:lnTo>
                    <a:pt x="40" y="288"/>
                  </a:lnTo>
                  <a:lnTo>
                    <a:pt x="35" y="308"/>
                  </a:lnTo>
                  <a:lnTo>
                    <a:pt x="30" y="329"/>
                  </a:lnTo>
                  <a:lnTo>
                    <a:pt x="25" y="351"/>
                  </a:lnTo>
                  <a:lnTo>
                    <a:pt x="21" y="373"/>
                  </a:lnTo>
                  <a:lnTo>
                    <a:pt x="17" y="397"/>
                  </a:lnTo>
                  <a:lnTo>
                    <a:pt x="14" y="421"/>
                  </a:lnTo>
                  <a:lnTo>
                    <a:pt x="11" y="446"/>
                  </a:lnTo>
                  <a:lnTo>
                    <a:pt x="8" y="471"/>
                  </a:lnTo>
                  <a:lnTo>
                    <a:pt x="5" y="498"/>
                  </a:lnTo>
                  <a:lnTo>
                    <a:pt x="3" y="525"/>
                  </a:lnTo>
                  <a:lnTo>
                    <a:pt x="1" y="553"/>
                  </a:lnTo>
                  <a:lnTo>
                    <a:pt x="0" y="581"/>
                  </a:lnTo>
                  <a:lnTo>
                    <a:pt x="0" y="609"/>
                  </a:lnTo>
                  <a:lnTo>
                    <a:pt x="2" y="637"/>
                  </a:lnTo>
                  <a:lnTo>
                    <a:pt x="4" y="665"/>
                  </a:lnTo>
                  <a:lnTo>
                    <a:pt x="7" y="694"/>
                  </a:lnTo>
                  <a:lnTo>
                    <a:pt x="11" y="722"/>
                  </a:lnTo>
                  <a:lnTo>
                    <a:pt x="16" y="751"/>
                  </a:lnTo>
                  <a:lnTo>
                    <a:pt x="22" y="780"/>
                  </a:lnTo>
                  <a:lnTo>
                    <a:pt x="29" y="809"/>
                  </a:lnTo>
                  <a:lnTo>
                    <a:pt x="37" y="839"/>
                  </a:lnTo>
                  <a:lnTo>
                    <a:pt x="46" y="868"/>
                  </a:lnTo>
                  <a:lnTo>
                    <a:pt x="56" y="898"/>
                  </a:lnTo>
                  <a:lnTo>
                    <a:pt x="67" y="927"/>
                  </a:lnTo>
                  <a:lnTo>
                    <a:pt x="79" y="957"/>
                  </a:lnTo>
                  <a:lnTo>
                    <a:pt x="92" y="987"/>
                  </a:lnTo>
                  <a:lnTo>
                    <a:pt x="106" y="1017"/>
                  </a:lnTo>
                  <a:lnTo>
                    <a:pt x="120" y="1046"/>
                  </a:lnTo>
                  <a:lnTo>
                    <a:pt x="135" y="1074"/>
                  </a:lnTo>
                  <a:lnTo>
                    <a:pt x="151" y="1101"/>
                  </a:lnTo>
                  <a:lnTo>
                    <a:pt x="168" y="1127"/>
                  </a:lnTo>
                  <a:lnTo>
                    <a:pt x="185" y="1153"/>
                  </a:lnTo>
                  <a:lnTo>
                    <a:pt x="203" y="1177"/>
                  </a:lnTo>
                  <a:lnTo>
                    <a:pt x="221" y="1201"/>
                  </a:lnTo>
                  <a:lnTo>
                    <a:pt x="240" y="1224"/>
                  </a:lnTo>
                  <a:lnTo>
                    <a:pt x="260" y="1246"/>
                  </a:lnTo>
                  <a:lnTo>
                    <a:pt x="280" y="1267"/>
                  </a:lnTo>
                  <a:lnTo>
                    <a:pt x="301" y="1288"/>
                  </a:lnTo>
                  <a:lnTo>
                    <a:pt x="323" y="1308"/>
                  </a:lnTo>
                  <a:lnTo>
                    <a:pt x="346" y="1326"/>
                  </a:lnTo>
                  <a:lnTo>
                    <a:pt x="369" y="1344"/>
                  </a:lnTo>
                  <a:lnTo>
                    <a:pt x="393" y="1361"/>
                  </a:lnTo>
                  <a:lnTo>
                    <a:pt x="416" y="1377"/>
                  </a:lnTo>
                  <a:lnTo>
                    <a:pt x="440" y="1393"/>
                  </a:lnTo>
                  <a:lnTo>
                    <a:pt x="462" y="1408"/>
                  </a:lnTo>
                  <a:lnTo>
                    <a:pt x="484" y="1421"/>
                  </a:lnTo>
                  <a:lnTo>
                    <a:pt x="506" y="1434"/>
                  </a:lnTo>
                  <a:lnTo>
                    <a:pt x="527" y="1446"/>
                  </a:lnTo>
                  <a:lnTo>
                    <a:pt x="547" y="1458"/>
                  </a:lnTo>
                  <a:lnTo>
                    <a:pt x="567" y="1468"/>
                  </a:lnTo>
                  <a:lnTo>
                    <a:pt x="586" y="1478"/>
                  </a:lnTo>
                  <a:lnTo>
                    <a:pt x="604" y="1487"/>
                  </a:lnTo>
                  <a:lnTo>
                    <a:pt x="622" y="1495"/>
                  </a:lnTo>
                  <a:lnTo>
                    <a:pt x="639" y="1503"/>
                  </a:lnTo>
                  <a:lnTo>
                    <a:pt x="656" y="1509"/>
                  </a:lnTo>
                  <a:lnTo>
                    <a:pt x="672" y="1515"/>
                  </a:lnTo>
                  <a:lnTo>
                    <a:pt x="688" y="1520"/>
                  </a:lnTo>
                  <a:lnTo>
                    <a:pt x="703" y="1524"/>
                  </a:lnTo>
                  <a:lnTo>
                    <a:pt x="717" y="1527"/>
                  </a:lnTo>
                  <a:lnTo>
                    <a:pt x="730" y="1531"/>
                  </a:lnTo>
                  <a:lnTo>
                    <a:pt x="742" y="1534"/>
                  </a:lnTo>
                  <a:lnTo>
                    <a:pt x="754" y="1537"/>
                  </a:lnTo>
                  <a:lnTo>
                    <a:pt x="764" y="1539"/>
                  </a:lnTo>
                  <a:lnTo>
                    <a:pt x="774" y="1542"/>
                  </a:lnTo>
                  <a:lnTo>
                    <a:pt x="782" y="1544"/>
                  </a:lnTo>
                  <a:lnTo>
                    <a:pt x="790" y="1546"/>
                  </a:lnTo>
                  <a:lnTo>
                    <a:pt x="797" y="1548"/>
                  </a:lnTo>
                  <a:lnTo>
                    <a:pt x="803" y="1549"/>
                  </a:lnTo>
                  <a:lnTo>
                    <a:pt x="808" y="1550"/>
                  </a:lnTo>
                  <a:lnTo>
                    <a:pt x="812" y="1551"/>
                  </a:lnTo>
                  <a:lnTo>
                    <a:pt x="815" y="1552"/>
                  </a:lnTo>
                  <a:lnTo>
                    <a:pt x="818" y="1553"/>
                  </a:lnTo>
                  <a:lnTo>
                    <a:pt x="819" y="1553"/>
                  </a:lnTo>
                  <a:lnTo>
                    <a:pt x="818" y="1551"/>
                  </a:lnTo>
                  <a:lnTo>
                    <a:pt x="817" y="1548"/>
                  </a:lnTo>
                  <a:lnTo>
                    <a:pt x="815" y="1544"/>
                  </a:lnTo>
                  <a:lnTo>
                    <a:pt x="812" y="1540"/>
                  </a:lnTo>
                  <a:lnTo>
                    <a:pt x="809" y="1534"/>
                  </a:lnTo>
                  <a:lnTo>
                    <a:pt x="805" y="1527"/>
                  </a:lnTo>
                  <a:lnTo>
                    <a:pt x="800" y="1519"/>
                  </a:lnTo>
                  <a:lnTo>
                    <a:pt x="795" y="1509"/>
                  </a:lnTo>
                  <a:lnTo>
                    <a:pt x="789" y="1499"/>
                  </a:lnTo>
                  <a:lnTo>
                    <a:pt x="783" y="1488"/>
                  </a:lnTo>
                  <a:lnTo>
                    <a:pt x="776" y="1475"/>
                  </a:lnTo>
                  <a:lnTo>
                    <a:pt x="768" y="1462"/>
                  </a:lnTo>
                  <a:lnTo>
                    <a:pt x="760" y="1447"/>
                  </a:lnTo>
                  <a:lnTo>
                    <a:pt x="751" y="1432"/>
                  </a:lnTo>
                  <a:lnTo>
                    <a:pt x="742" y="1415"/>
                  </a:lnTo>
                  <a:lnTo>
                    <a:pt x="732" y="1398"/>
                  </a:lnTo>
                  <a:lnTo>
                    <a:pt x="723" y="1382"/>
                  </a:lnTo>
                  <a:lnTo>
                    <a:pt x="715" y="1368"/>
                  </a:lnTo>
                  <a:lnTo>
                    <a:pt x="707" y="1354"/>
                  </a:lnTo>
                  <a:lnTo>
                    <a:pt x="700" y="1342"/>
                  </a:lnTo>
                  <a:lnTo>
                    <a:pt x="694" y="1330"/>
                  </a:lnTo>
                  <a:lnTo>
                    <a:pt x="688" y="1320"/>
                  </a:lnTo>
                  <a:lnTo>
                    <a:pt x="683" y="1311"/>
                  </a:lnTo>
                  <a:lnTo>
                    <a:pt x="678" y="1303"/>
                  </a:lnTo>
                  <a:lnTo>
                    <a:pt x="674" y="1296"/>
                  </a:lnTo>
                  <a:lnTo>
                    <a:pt x="671" y="1290"/>
                  </a:lnTo>
                  <a:lnTo>
                    <a:pt x="668" y="1285"/>
                  </a:lnTo>
                  <a:lnTo>
                    <a:pt x="666" y="1281"/>
                  </a:lnTo>
                  <a:lnTo>
                    <a:pt x="665" y="1279"/>
                  </a:lnTo>
                  <a:lnTo>
                    <a:pt x="664" y="1277"/>
                  </a:lnTo>
                  <a:lnTo>
                    <a:pt x="664" y="1276"/>
                  </a:lnTo>
                  <a:lnTo>
                    <a:pt x="665" y="1274"/>
                  </a:lnTo>
                  <a:lnTo>
                    <a:pt x="667" y="1271"/>
                  </a:lnTo>
                  <a:lnTo>
                    <a:pt x="669" y="1267"/>
                  </a:lnTo>
                  <a:lnTo>
                    <a:pt x="672" y="1262"/>
                  </a:lnTo>
                  <a:lnTo>
                    <a:pt x="676" y="1255"/>
                  </a:lnTo>
                  <a:lnTo>
                    <a:pt x="680" y="1247"/>
                  </a:lnTo>
                  <a:lnTo>
                    <a:pt x="685" y="1239"/>
                  </a:lnTo>
                  <a:lnTo>
                    <a:pt x="691" y="1228"/>
                  </a:lnTo>
                  <a:lnTo>
                    <a:pt x="698" y="1217"/>
                  </a:lnTo>
                  <a:lnTo>
                    <a:pt x="705" y="1205"/>
                  </a:lnTo>
                  <a:lnTo>
                    <a:pt x="713" y="1191"/>
                  </a:lnTo>
                  <a:lnTo>
                    <a:pt x="721" y="1176"/>
                  </a:lnTo>
                  <a:lnTo>
                    <a:pt x="730" y="1160"/>
                  </a:lnTo>
                  <a:lnTo>
                    <a:pt x="740" y="1143"/>
                  </a:lnTo>
                  <a:lnTo>
                    <a:pt x="751" y="1125"/>
                  </a:lnTo>
                  <a:lnTo>
                    <a:pt x="761" y="1107"/>
                  </a:lnTo>
                  <a:lnTo>
                    <a:pt x="771" y="1089"/>
                  </a:lnTo>
                  <a:lnTo>
                    <a:pt x="780" y="1073"/>
                  </a:lnTo>
                  <a:lnTo>
                    <a:pt x="789" y="1059"/>
                  </a:lnTo>
                  <a:lnTo>
                    <a:pt x="797" y="1045"/>
                  </a:lnTo>
                  <a:lnTo>
                    <a:pt x="804" y="1033"/>
                  </a:lnTo>
                  <a:lnTo>
                    <a:pt x="810" y="1021"/>
                  </a:lnTo>
                  <a:lnTo>
                    <a:pt x="816" y="1011"/>
                  </a:lnTo>
                  <a:lnTo>
                    <a:pt x="821" y="1002"/>
                  </a:lnTo>
                  <a:lnTo>
                    <a:pt x="825" y="995"/>
                  </a:lnTo>
                  <a:lnTo>
                    <a:pt x="829" y="988"/>
                  </a:lnTo>
                  <a:lnTo>
                    <a:pt x="832" y="983"/>
                  </a:lnTo>
                  <a:lnTo>
                    <a:pt x="835" y="979"/>
                  </a:lnTo>
                  <a:lnTo>
                    <a:pt x="836" y="976"/>
                  </a:lnTo>
                  <a:lnTo>
                    <a:pt x="837" y="974"/>
                  </a:lnTo>
                  <a:lnTo>
                    <a:pt x="838" y="973"/>
                  </a:lnTo>
                  <a:lnTo>
                    <a:pt x="837" y="973"/>
                  </a:lnTo>
                  <a:lnTo>
                    <a:pt x="835" y="972"/>
                  </a:lnTo>
                  <a:lnTo>
                    <a:pt x="833" y="971"/>
                  </a:lnTo>
                  <a:lnTo>
                    <a:pt x="831" y="970"/>
                  </a:lnTo>
                  <a:lnTo>
                    <a:pt x="828" y="969"/>
                  </a:lnTo>
                  <a:lnTo>
                    <a:pt x="825" y="967"/>
                  </a:lnTo>
                  <a:lnTo>
                    <a:pt x="821" y="965"/>
                  </a:lnTo>
                  <a:lnTo>
                    <a:pt x="816" y="962"/>
                  </a:lnTo>
                  <a:lnTo>
                    <a:pt x="811" y="960"/>
                  </a:lnTo>
                  <a:lnTo>
                    <a:pt x="806" y="957"/>
                  </a:lnTo>
                  <a:lnTo>
                    <a:pt x="800" y="954"/>
                  </a:lnTo>
                  <a:lnTo>
                    <a:pt x="793" y="950"/>
                  </a:lnTo>
                  <a:lnTo>
                    <a:pt x="786" y="947"/>
                  </a:lnTo>
                  <a:lnTo>
                    <a:pt x="778" y="943"/>
                  </a:lnTo>
                  <a:lnTo>
                    <a:pt x="770" y="938"/>
                  </a:lnTo>
                  <a:lnTo>
                    <a:pt x="762" y="934"/>
                  </a:lnTo>
                  <a:lnTo>
                    <a:pt x="753" y="929"/>
                  </a:lnTo>
                  <a:lnTo>
                    <a:pt x="745" y="923"/>
                  </a:lnTo>
                  <a:lnTo>
                    <a:pt x="736" y="917"/>
                  </a:lnTo>
                  <a:lnTo>
                    <a:pt x="728" y="911"/>
                  </a:lnTo>
                  <a:lnTo>
                    <a:pt x="720" y="904"/>
                  </a:lnTo>
                  <a:lnTo>
                    <a:pt x="711" y="896"/>
                  </a:lnTo>
                  <a:lnTo>
                    <a:pt x="703" y="889"/>
                  </a:lnTo>
                  <a:lnTo>
                    <a:pt x="695" y="880"/>
                  </a:lnTo>
                  <a:lnTo>
                    <a:pt x="687" y="872"/>
                  </a:lnTo>
                  <a:lnTo>
                    <a:pt x="678" y="863"/>
                  </a:lnTo>
                  <a:lnTo>
                    <a:pt x="670" y="853"/>
                  </a:lnTo>
                  <a:lnTo>
                    <a:pt x="662" y="843"/>
                  </a:lnTo>
                  <a:lnTo>
                    <a:pt x="654" y="833"/>
                  </a:lnTo>
                  <a:lnTo>
                    <a:pt x="646" y="822"/>
                  </a:lnTo>
                  <a:lnTo>
                    <a:pt x="638" y="810"/>
                  </a:lnTo>
                  <a:lnTo>
                    <a:pt x="630" y="799"/>
                  </a:lnTo>
                  <a:lnTo>
                    <a:pt x="622" y="787"/>
                  </a:lnTo>
                  <a:lnTo>
                    <a:pt x="615" y="775"/>
                  </a:lnTo>
                  <a:lnTo>
                    <a:pt x="609" y="763"/>
                  </a:lnTo>
                  <a:lnTo>
                    <a:pt x="602" y="751"/>
                  </a:lnTo>
                  <a:lnTo>
                    <a:pt x="597" y="738"/>
                  </a:lnTo>
                  <a:lnTo>
                    <a:pt x="591" y="726"/>
                  </a:lnTo>
                  <a:lnTo>
                    <a:pt x="587" y="713"/>
                  </a:lnTo>
                  <a:lnTo>
                    <a:pt x="582" y="701"/>
                  </a:lnTo>
                  <a:lnTo>
                    <a:pt x="578" y="688"/>
                  </a:lnTo>
                  <a:lnTo>
                    <a:pt x="575" y="675"/>
                  </a:lnTo>
                  <a:lnTo>
                    <a:pt x="571" y="662"/>
                  </a:lnTo>
                  <a:lnTo>
                    <a:pt x="569" y="648"/>
                  </a:lnTo>
                  <a:lnTo>
                    <a:pt x="567" y="635"/>
                  </a:lnTo>
                  <a:lnTo>
                    <a:pt x="565" y="622"/>
                  </a:lnTo>
                  <a:lnTo>
                    <a:pt x="563" y="608"/>
                  </a:lnTo>
                  <a:lnTo>
                    <a:pt x="562" y="594"/>
                  </a:lnTo>
                  <a:lnTo>
                    <a:pt x="562" y="581"/>
                  </a:lnTo>
                  <a:lnTo>
                    <a:pt x="561" y="568"/>
                  </a:lnTo>
                  <a:lnTo>
                    <a:pt x="561" y="555"/>
                  </a:lnTo>
                  <a:lnTo>
                    <a:pt x="562" y="543"/>
                  </a:lnTo>
                  <a:lnTo>
                    <a:pt x="562" y="530"/>
                  </a:lnTo>
                  <a:lnTo>
                    <a:pt x="563" y="518"/>
                  </a:lnTo>
                  <a:lnTo>
                    <a:pt x="565" y="507"/>
                  </a:lnTo>
                  <a:lnTo>
                    <a:pt x="566" y="495"/>
                  </a:lnTo>
                  <a:lnTo>
                    <a:pt x="568" y="484"/>
                  </a:lnTo>
                  <a:lnTo>
                    <a:pt x="571" y="473"/>
                  </a:lnTo>
                  <a:lnTo>
                    <a:pt x="573" y="463"/>
                  </a:lnTo>
                  <a:lnTo>
                    <a:pt x="576" y="452"/>
                  </a:lnTo>
                  <a:lnTo>
                    <a:pt x="579" y="442"/>
                  </a:lnTo>
                  <a:lnTo>
                    <a:pt x="583" y="432"/>
                  </a:lnTo>
                  <a:lnTo>
                    <a:pt x="587" y="423"/>
                  </a:lnTo>
                  <a:lnTo>
                    <a:pt x="591" y="413"/>
                  </a:lnTo>
                  <a:lnTo>
                    <a:pt x="594" y="405"/>
                  </a:lnTo>
                  <a:lnTo>
                    <a:pt x="598" y="397"/>
                  </a:lnTo>
                  <a:lnTo>
                    <a:pt x="601" y="389"/>
                  </a:lnTo>
                  <a:lnTo>
                    <a:pt x="604" y="383"/>
                  </a:lnTo>
                  <a:lnTo>
                    <a:pt x="607" y="376"/>
                  </a:lnTo>
                  <a:lnTo>
                    <a:pt x="609" y="371"/>
                  </a:lnTo>
                  <a:lnTo>
                    <a:pt x="611" y="366"/>
                  </a:lnTo>
                  <a:lnTo>
                    <a:pt x="613" y="361"/>
                  </a:lnTo>
                  <a:lnTo>
                    <a:pt x="615" y="357"/>
                  </a:lnTo>
                  <a:lnTo>
                    <a:pt x="616" y="354"/>
                  </a:lnTo>
                  <a:lnTo>
                    <a:pt x="617" y="352"/>
                  </a:lnTo>
                  <a:lnTo>
                    <a:pt x="618" y="350"/>
                  </a:lnTo>
                  <a:lnTo>
                    <a:pt x="619" y="348"/>
                  </a:lnTo>
                  <a:lnTo>
                    <a:pt x="619" y="347"/>
                  </a:lnTo>
                  <a:lnTo>
                    <a:pt x="620" y="347"/>
                  </a:lnTo>
                  <a:lnTo>
                    <a:pt x="622" y="348"/>
                  </a:lnTo>
                  <a:lnTo>
                    <a:pt x="623" y="349"/>
                  </a:lnTo>
                  <a:lnTo>
                    <a:pt x="626" y="350"/>
                  </a:lnTo>
                  <a:lnTo>
                    <a:pt x="628" y="352"/>
                  </a:lnTo>
                  <a:lnTo>
                    <a:pt x="632" y="354"/>
                  </a:lnTo>
                  <a:lnTo>
                    <a:pt x="635" y="356"/>
                  </a:lnTo>
                  <a:lnTo>
                    <a:pt x="639" y="358"/>
                  </a:lnTo>
                  <a:lnTo>
                    <a:pt x="644" y="361"/>
                  </a:lnTo>
                  <a:lnTo>
                    <a:pt x="649" y="364"/>
                  </a:lnTo>
                  <a:lnTo>
                    <a:pt x="655" y="367"/>
                  </a:lnTo>
                  <a:lnTo>
                    <a:pt x="661" y="371"/>
                  </a:lnTo>
                  <a:lnTo>
                    <a:pt x="668" y="375"/>
                  </a:lnTo>
                  <a:lnTo>
                    <a:pt x="675" y="379"/>
                  </a:lnTo>
                  <a:lnTo>
                    <a:pt x="683" y="383"/>
                  </a:lnTo>
                  <a:lnTo>
                    <a:pt x="691" y="388"/>
                  </a:lnTo>
                  <a:lnTo>
                    <a:pt x="698" y="392"/>
                  </a:lnTo>
                  <a:lnTo>
                    <a:pt x="705" y="396"/>
                  </a:lnTo>
                  <a:lnTo>
                    <a:pt x="711" y="399"/>
                  </a:lnTo>
                  <a:lnTo>
                    <a:pt x="717" y="403"/>
                  </a:lnTo>
                  <a:lnTo>
                    <a:pt x="722" y="406"/>
                  </a:lnTo>
                  <a:lnTo>
                    <a:pt x="727" y="408"/>
                  </a:lnTo>
                  <a:lnTo>
                    <a:pt x="731" y="411"/>
                  </a:lnTo>
                  <a:lnTo>
                    <a:pt x="735" y="413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3" y="418"/>
                  </a:lnTo>
                  <a:lnTo>
                    <a:pt x="744" y="419"/>
                  </a:lnTo>
                  <a:lnTo>
                    <a:pt x="746" y="419"/>
                  </a:lnTo>
                  <a:lnTo>
                    <a:pt x="746" y="420"/>
                  </a:lnTo>
                  <a:lnTo>
                    <a:pt x="747" y="420"/>
                  </a:lnTo>
                  <a:lnTo>
                    <a:pt x="746" y="419"/>
                  </a:lnTo>
                  <a:lnTo>
                    <a:pt x="745" y="417"/>
                  </a:lnTo>
                  <a:lnTo>
                    <a:pt x="742" y="413"/>
                  </a:lnTo>
                  <a:lnTo>
                    <a:pt x="739" y="407"/>
                  </a:lnTo>
                  <a:lnTo>
                    <a:pt x="735" y="399"/>
                  </a:lnTo>
                  <a:lnTo>
                    <a:pt x="730" y="390"/>
                  </a:lnTo>
                  <a:lnTo>
                    <a:pt x="724" y="380"/>
                  </a:lnTo>
                  <a:lnTo>
                    <a:pt x="717" y="367"/>
                  </a:lnTo>
                  <a:lnTo>
                    <a:pt x="709" y="353"/>
                  </a:lnTo>
                  <a:lnTo>
                    <a:pt x="700" y="338"/>
                  </a:lnTo>
                  <a:lnTo>
                    <a:pt x="690" y="321"/>
                  </a:lnTo>
                  <a:lnTo>
                    <a:pt x="679" y="302"/>
                  </a:lnTo>
                  <a:lnTo>
                    <a:pt x="668" y="281"/>
                  </a:lnTo>
                  <a:lnTo>
                    <a:pt x="655" y="259"/>
                  </a:lnTo>
                  <a:lnTo>
                    <a:pt x="642" y="235"/>
                  </a:lnTo>
                  <a:lnTo>
                    <a:pt x="627" y="210"/>
                  </a:lnTo>
                </a:path>
              </a:pathLst>
            </a:cu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</p:grpSp>
      <p:sp>
        <p:nvSpPr>
          <p:cNvPr id="509222" name="TextBox 9"/>
          <p:cNvSpPr txBox="1"/>
          <p:nvPr/>
        </p:nvSpPr>
        <p:spPr>
          <a:xfrm>
            <a:off x="2551113" y="2151063"/>
            <a:ext cx="873125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3" name="TextBox 10"/>
          <p:cNvSpPr txBox="1"/>
          <p:nvPr/>
        </p:nvSpPr>
        <p:spPr>
          <a:xfrm>
            <a:off x="2976563" y="4176713"/>
            <a:ext cx="874712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4" name="TextBox 11"/>
          <p:cNvSpPr txBox="1"/>
          <p:nvPr/>
        </p:nvSpPr>
        <p:spPr>
          <a:xfrm>
            <a:off x="1114425" y="3509963"/>
            <a:ext cx="873125" cy="7080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5" name="AutoShape 12"/>
          <p:cNvSpPr/>
          <p:nvPr/>
        </p:nvSpPr>
        <p:spPr>
          <a:xfrm>
            <a:off x="5194300" y="1914525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4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6" name="TextBox 13"/>
          <p:cNvSpPr txBox="1"/>
          <p:nvPr/>
        </p:nvSpPr>
        <p:spPr>
          <a:xfrm>
            <a:off x="5338763" y="1822450"/>
            <a:ext cx="601662" cy="4619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0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27" name="TextBox 14"/>
          <p:cNvSpPr txBox="1"/>
          <p:nvPr/>
        </p:nvSpPr>
        <p:spPr>
          <a:xfrm>
            <a:off x="5868988" y="1822450"/>
            <a:ext cx="3344862" cy="461963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质量定义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eyJfdGVtcGxhdGVEYXRhIjp7ImNvbnRlbnRUeXBlIjoiJGl0ZW0xX3QifSwidGFnIjoiJGl0ZW0xX3RpdGxlIn0=</bd:templateData>
          </p:ext>
        </p:extLst>
      </p:sp>
      <p:sp>
        <p:nvSpPr>
          <p:cNvPr id="509228" name="TextBox 15"/>
          <p:cNvSpPr txBox="1"/>
          <p:nvPr/>
        </p:nvSpPr>
        <p:spPr>
          <a:xfrm>
            <a:off x="5194300" y="2325688"/>
            <a:ext cx="6159500" cy="61436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200" dirty="0" err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质量是客体的一组固有特性满足要求的程度，按ISO</a:t>
            </a:r>
            <a:r>
              <a:rPr lang="en-US" sz="1200" dirty="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 9000:2005定义，“固有特性”指事物本身具备的永久属性，“要求”包含明示、隐含或必须履行的需求或期望。质量特性分为真正质量特性（直接反映顾客期望）与代用质量特性（企业设定的标准参数）。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eyJfdGVtcGxhdGVEYXRhIjp7ImNvbnRlbnRUeXBlIjoiJGl0ZW0xX2MifSwidGFnIjoiJGl0ZW0xX2MifQ==</bd:templateData>
          </p:ext>
        </p:extLst>
      </p:sp>
      <p:sp>
        <p:nvSpPr>
          <p:cNvPr id="509229" name="AutoShape 16"/>
          <p:cNvSpPr/>
          <p:nvPr/>
        </p:nvSpPr>
        <p:spPr>
          <a:xfrm>
            <a:off x="5194300" y="3205163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4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0" name="TextBox 17"/>
          <p:cNvSpPr txBox="1"/>
          <p:nvPr/>
        </p:nvSpPr>
        <p:spPr>
          <a:xfrm>
            <a:off x="5338763" y="3113088"/>
            <a:ext cx="601662" cy="46196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0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1" name="TextBox 18"/>
          <p:cNvSpPr txBox="1"/>
          <p:nvPr/>
        </p:nvSpPr>
        <p:spPr>
          <a:xfrm>
            <a:off x="5868988" y="3113088"/>
            <a:ext cx="3344862" cy="461962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质量核心属性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eyJfdGVtcGxhdGVEYXRhIjp7ImNvbnRlbnRUeXBlIjoiJGl0ZW0yX3QifSwidGFnIjoiJGl0ZW0yX3RpdGxlIn0=</bd:templateData>
          </p:ext>
        </p:extLst>
      </p:sp>
      <p:sp>
        <p:nvSpPr>
          <p:cNvPr id="509232" name="TextBox 19"/>
          <p:cNvSpPr txBox="1"/>
          <p:nvPr/>
        </p:nvSpPr>
        <p:spPr>
          <a:xfrm>
            <a:off x="5194300" y="3614738"/>
            <a:ext cx="6159500" cy="61595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200" dirty="0" err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我国国家标准GB</a:t>
            </a:r>
            <a:r>
              <a:rPr lang="en-US" sz="1200" dirty="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/T19000:2016将质量要求归纳为经济性（成本效益）、</a:t>
            </a:r>
            <a:r>
              <a:rPr lang="en-US" sz="1200" dirty="0" err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广义性（涵盖产品</a:t>
            </a:r>
            <a:r>
              <a:rPr lang="en-US" sz="1200" dirty="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/</a:t>
            </a:r>
            <a:r>
              <a:rPr lang="en-US" sz="1200" dirty="0" err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服务全过程</a:t>
            </a:r>
            <a:r>
              <a:rPr lang="en-US" sz="1200" dirty="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）、</a:t>
            </a:r>
            <a:r>
              <a:rPr lang="en-US" sz="1200" dirty="0" err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时效性（动态适应需求变化</a:t>
            </a:r>
            <a:r>
              <a:rPr lang="en-US" sz="1200" dirty="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）、</a:t>
            </a:r>
            <a:r>
              <a:rPr lang="en-US" sz="1200" dirty="0" err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相对性（不同主体标准差异）四项核心属性</a:t>
            </a:r>
            <a:r>
              <a:rPr lang="en-US" sz="1200" dirty="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eyJfdGVtcGxhdGVEYXRhIjp7ImNvbnRlbnRUeXBlIjoiJGl0ZW0yX2MifSwidGFnIjoiJGl0ZW0yX2MifQ==</bd:templateData>
          </p:ext>
        </p:extLst>
      </p:sp>
      <p:sp>
        <p:nvSpPr>
          <p:cNvPr id="509233" name="AutoShape 20"/>
          <p:cNvSpPr/>
          <p:nvPr/>
        </p:nvSpPr>
        <p:spPr>
          <a:xfrm>
            <a:off x="5194300" y="4494213"/>
            <a:ext cx="144463" cy="358775"/>
          </a:xfrm>
          <a:prstGeom prst="rect">
            <a:avLst/>
          </a:prstGeom>
          <a:solidFill>
            <a:srgbClr val="BE382D">
              <a:alpha val="100000"/>
            </a:srgbClr>
          </a:solidFill>
        </p:spPr>
        <p:txBody>
          <a:bodyPr/>
          <a:lstStyle/>
          <a:p>
            <a:endParaRPr lang="zh-CN" altLang="en-US" sz="14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4" name="TextBox 21"/>
          <p:cNvSpPr txBox="1"/>
          <p:nvPr/>
        </p:nvSpPr>
        <p:spPr>
          <a:xfrm>
            <a:off x="5338763" y="4403725"/>
            <a:ext cx="601662" cy="4619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000"/>
          </a:p>
        </p:txBody>
        <p:extLst mod="1"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09235" name="TextBox 22"/>
          <p:cNvSpPr txBox="1"/>
          <p:nvPr/>
        </p:nvSpPr>
        <p:spPr>
          <a:xfrm>
            <a:off x="5868988" y="4403725"/>
            <a:ext cx="3344862" cy="461963"/>
          </a:xfrm>
          <a:prstGeom prst="rect">
            <a:avLst/>
          </a:prstGeom>
          <a:noFill/>
        </p:spPr>
        <p:txBody>
          <a:bodyPr vert="horz" wrap="square" lIns="91440" tIns="45720" rIns="91440" bIns="0" rtlCol="0" anchor="t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质量重要性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eyJfdGVtcGxhdGVEYXRhIjp7ImNvbnRlbnRUeXBlIjoiJGl0ZW0zX3QifSwidGFnIjoiJGl0ZW0zX3RpdGxlIn0=</bd:templateData>
          </p:ext>
        </p:extLst>
      </p:sp>
      <p:sp>
        <p:nvSpPr>
          <p:cNvPr id="509238" name="TextBox 23"/>
          <p:cNvSpPr txBox="1"/>
          <p:nvPr/>
        </p:nvSpPr>
        <p:spPr>
          <a:xfrm>
            <a:off x="5194300" y="4905375"/>
            <a:ext cx="6159500" cy="61595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595959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质量管理通过减少不合格品和返工降低成本，提升客户满意度；同时增强企业市场竞争力，如朱兰提出的“质量就是适用性”强调满足用户实际使用需求的能力。</a:t>
            </a:r>
          </a:p>
        </p:txBody>
        <p:extLst mod="1">
          <p:ext uri="http://schemas.baidu.com/office/drawing/2023/templateData">
            <bd:templateData xmlns:bd="http://schemas.baidu.com/office/drawing/2023/templateData" xmlns="">eyJfdGVtcGxhdGVEYXRhIjp7ImNvbnRlbnRUeXBlIjoiJGl0ZW0zX2MifSwidGFnIjoiJGl0ZW0zX2MifQ==</bd:templateData>
          </p:ext>
        </p:extLst>
      </p:sp>
      <p:grpSp>
        <p:nvGrpSpPr>
          <p:cNvPr id="509237" name="Group 24"/>
          <p:cNvGrpSpPr/>
          <p:nvPr/>
        </p:nvGrpSpPr>
        <p:grpSpPr>
          <a:xfrm>
            <a:off x="5195888" y="2994025"/>
            <a:ext cx="6157912" cy="1350963"/>
            <a:chOff x="5195888" y="2994025"/>
            <a:chExt cx="6157912" cy="1350963"/>
          </a:xfrm>
        </p:grpSpPr>
        <p:cxnSp>
          <p:nvCxnSpPr>
            <p:cNvPr id="25" name="Connector 25"/>
            <p:cNvCxnSpPr/>
            <p:nvPr/>
          </p:nvCxnSpPr>
          <p:spPr>
            <a:xfrm>
              <a:off x="5195888" y="2994025"/>
              <a:ext cx="615791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  <p:cxnSp>
          <p:nvCxnSpPr>
            <p:cNvPr id="26" name="Connector 26"/>
            <p:cNvCxnSpPr/>
            <p:nvPr/>
          </p:nvCxnSpPr>
          <p:spPr>
            <a:xfrm>
              <a:off x="5195888" y="4344988"/>
              <a:ext cx="6157912" cy="0"/>
            </a:xfrm>
            <a:prstGeom prst="line">
              <a:avLst/>
            </a:prstGeom>
            <a:ln w="3175">
              <a:solidFill>
                <a:srgbClr val="7F7F7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cxnSp>
      </p:grpSp>
      <p:sp>
        <p:nvSpPr>
          <p:cNvPr id="509240" name="TextBox 27"/>
          <p:cNvSpPr txBox="1"/>
          <p:nvPr/>
        </p:nvSpPr>
        <p:spPr>
          <a:xfrm>
            <a:off x="9967913" y="6176963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 mod="1">
    <p:ext uri="http://schemas.baidu.com/office/drawing/2023/templateData">
      <bd:templateData xmlns:bd="http://schemas.baidu.com/office/drawing/2023/templateData" xmlns="">eyJtZCI6IiMjIOi0qOmHj+WumuS5ieWPiumHjeimgeaAp1xuIyMjIOi0qOmHj+WumuS5iVxu6LSo6YeP5piv5a6i5L2T55qE5LiA57uE5Zu65pyJ54m55oCn5ruh6Laz6KaB5rGC55qE56iL5bqm77yM5oyJSVNPIDkwMDA6MjAwNeWumuS5ie+8jOKAnOWbuuacieeJueaAp+KAneaMh+S6i+eJqeacrOi6q+WFt+Wkh+eahOawuOS5heWxnuaAp++8jOKAnOimgeaxguKAneWMheWQq+aYjuekuuOAgemakOWQq+aIluW/hemhu+WxpeihjOeahOmcgOaxguaIluacn+acm+OAgui0qOmHj+eJueaAp+WIhuS4uuecn+ato+i0qOmHj+eJueaAp++8iOebtOaOpeWPjeaYoOmhvuWuouacn+acm++8ieS4juS7o+eUqOi0qOmHj+eJueaAp++8iOS8geS4muiuvuWumueahOagh+WHhuWPguaVsO+8ieOAglxuIyMjIOi0qOmHj+aguOW/g+WxnuaAp1xu5oiR5Zu95Zu95a625qCH5YeGR0IvVDE5MDAwOjIwMTblsIbotKjph4/opoHmsYLlvZLnurPkuLrnu4/mtY7mgKfvvIjmiJDmnKzmlYjnm4rvvInjgIHlub/kuYnmgKfvvIjmtrXnm5bkuqflk4Ev5pyN5Yqh5YWo6L+H56iL77yJ44CB5pe25pWI5oCn77yI5Yqo5oCB6YCC5bqU6ZyA5rGC5Y+Y5YyW77yJ44CB55u45a+55oCn77yI5LiN5ZCM5Li75L2T5qCH5YeG5beu5byC77yJ5Zub6aG55qC45b+D5bGe5oCn44CCXG4jIyMg6LSo6YeP6YeN6KaB5oCnXG7otKjph4/nrqHnkIbpgJrov4flh4/lsJHkuI3lkIjmoLzlk4Hlkozov5Tlt6XpmY3kvY7miJDmnKzvvIzmj5DljYflrqLmiLfmu6HmhI/luqbvvJvlkIzml7blop7lvLrkvIHkuJrluILlnLrnq57kuonlipvvvIzlpoLmnLHlhbDmj5Dlh7rnmoTigJzotKjph4/lsLHmmK/pgILnlKjmgKfigJ3lvLrosIPmu6HotrPnlKjmiLflrp7pmYXkvb/nlKjpnIDmsYLnmoTog73lipvjgIIiLCJ0cGxpZCI6IjEwMDAxIiwidHBsTmFtZSI6Imxpc3QzXzMyMTMyMDU4MzY4MDQyOF84NzU3ODI3NzlfMjg5NTAwNTgwODIwNDI4X3BhZ2U1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1500005" name="TextBox 3"/>
          <p:cNvSpPr txBox="1"/>
          <p:nvPr/>
        </p:nvSpPr>
        <p:spPr>
          <a:xfrm>
            <a:off x="4764405" y="6445885"/>
            <a:ext cx="2850515" cy="275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519457" name="AutoShape 4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质量管理发展历程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eyJfdGVtcGxhdGVEYXRhIjp7ImNvbnRlbnRUeXBlIjoiJHRpdGxlIiwibGluZUNvdW50IjoiMSIsIndvcmRDb3VudCI6IjIwIn0sInRhZyI6IiR0aXRsZSJ9</bd:templateData>
          </p:ext>
        </p:extLst>
      </p:sp>
      <p:pic>
        <p:nvPicPr>
          <p:cNvPr id="1519458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44625" y="1376363"/>
            <a:ext cx="4152900" cy="4748212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grpSp>
        <p:nvGrpSpPr>
          <p:cNvPr id="1519459" name="Group 6"/>
          <p:cNvGrpSpPr/>
          <p:nvPr/>
        </p:nvGrpSpPr>
        <p:grpSpPr>
          <a:xfrm>
            <a:off x="6096000" y="1574768"/>
            <a:ext cx="4464082" cy="979552"/>
            <a:chOff x="6096000" y="1574768"/>
            <a:chExt cx="4464082" cy="979552"/>
          </a:xfrm>
        </p:grpSpPr>
        <p:sp>
          <p:nvSpPr>
            <p:cNvPr id="1519460" name="AutoShape 7"/>
            <p:cNvSpPr/>
            <p:nvPr/>
          </p:nvSpPr>
          <p:spPr>
            <a:xfrm>
              <a:off x="6096000" y="1653826"/>
              <a:ext cx="143161" cy="296228"/>
            </a:xfrm>
            <a:prstGeom prst="rect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61" name="TextBox 8"/>
            <p:cNvSpPr txBox="1"/>
            <p:nvPr/>
          </p:nvSpPr>
          <p:spPr>
            <a:xfrm>
              <a:off x="6239161" y="1574768"/>
              <a:ext cx="601790" cy="39985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1100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62" name="TextBox 9"/>
            <p:cNvSpPr txBox="1"/>
            <p:nvPr/>
          </p:nvSpPr>
          <p:spPr>
            <a:xfrm>
              <a:off x="6655308" y="1574768"/>
              <a:ext cx="3345371" cy="399859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t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rgbClr val="595959">
                      <a:alpha val="100000"/>
                    </a:srgbClr>
                  </a:solidFill>
                  <a:latin typeface="Eras Medium ITC"/>
                </a:rPr>
                <a:t>质量检验阶段（20世纪初）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eyJfdGVtcGxhdGVEYXRhIjp7ImNvbnRlbnRUeXBlIjoiJGl0ZW0xX3QifSwidGFnIjoiJGl0ZW0xX3RpdGxlIn0=</bd:templateData>
            </p:ext>
          </p:extLst>
        </p:sp>
        <p:sp>
          <p:nvSpPr>
            <p:cNvPr id="1519463" name="TextBox 10"/>
            <p:cNvSpPr txBox="1"/>
            <p:nvPr/>
          </p:nvSpPr>
          <p:spPr>
            <a:xfrm>
              <a:off x="6096000" y="2062163"/>
              <a:ext cx="4464082" cy="49215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 err="1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以泰勒科学管理理论为基础，设立专职检验员进行事后全检或抽检，局限性在于无法预防缺陷且成本高</a:t>
              </a:r>
              <a:r>
                <a:rPr lang="en-US" sz="1200" dirty="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eyJfdGVtcGxhdGVEYXRhIjp7ImNvbnRlbnRUeXBlIjoiJGl0ZW0xX2MifSwidGFnIjoiJGl0ZW0xX2MifQ==</bd:templateData>
            </p:ext>
          </p:extLst>
        </p:sp>
      </p:grpSp>
      <p:grpSp>
        <p:nvGrpSpPr>
          <p:cNvPr id="1519464" name="Group 11"/>
          <p:cNvGrpSpPr/>
          <p:nvPr/>
        </p:nvGrpSpPr>
        <p:grpSpPr>
          <a:xfrm>
            <a:off x="6096000" y="2755868"/>
            <a:ext cx="4464082" cy="979552"/>
            <a:chOff x="6096000" y="2755868"/>
            <a:chExt cx="4464082" cy="979552"/>
          </a:xfrm>
        </p:grpSpPr>
        <p:sp>
          <p:nvSpPr>
            <p:cNvPr id="1519465" name="AutoShape 12"/>
            <p:cNvSpPr/>
            <p:nvPr/>
          </p:nvSpPr>
          <p:spPr>
            <a:xfrm>
              <a:off x="6096000" y="2834926"/>
              <a:ext cx="143161" cy="296228"/>
            </a:xfrm>
            <a:prstGeom prst="rect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66" name="TextBox 13"/>
            <p:cNvSpPr txBox="1"/>
            <p:nvPr/>
          </p:nvSpPr>
          <p:spPr>
            <a:xfrm>
              <a:off x="6239161" y="2755868"/>
              <a:ext cx="601790" cy="39985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1100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67" name="TextBox 14"/>
            <p:cNvSpPr txBox="1"/>
            <p:nvPr/>
          </p:nvSpPr>
          <p:spPr>
            <a:xfrm>
              <a:off x="6655308" y="2755868"/>
              <a:ext cx="3904742" cy="399859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t" anchorCtr="0">
              <a:no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统计质量控制阶段（1920s-1940s）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eyJfdGVtcGxhdGVEYXRhIjp7ImNvbnRlbnRUeXBlIjoiJGl0ZW0yX3QifSwidGFnIjoiJGl0ZW0yX3RpdGxlIn0=</bd:templateData>
            </p:ext>
          </p:extLst>
        </p:sp>
        <p:sp>
          <p:nvSpPr>
            <p:cNvPr id="1519468" name="TextBox 15"/>
            <p:cNvSpPr txBox="1"/>
            <p:nvPr/>
          </p:nvSpPr>
          <p:spPr>
            <a:xfrm>
              <a:off x="6096000" y="3243263"/>
              <a:ext cx="4464082" cy="49215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normAutofit/>
            </a:bodyPr>
            <a:lstStyle/>
            <a:p>
              <a:pPr algn="just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 err="1">
                  <a:solidFill>
                    <a:srgbClr val="595959">
                      <a:alpha val="100000"/>
                    </a:srgbClr>
                  </a:solidFill>
                  <a:latin typeface="Eras Medium ITC"/>
                </a:rPr>
                <a:t>休哈特提出控制图（SPC）和抽样检验方法，运用数理统计进行过程监控，实现缺陷预防，但依赖统计专家而未全员参与</a:t>
              </a:r>
              <a:r>
                <a:rPr lang="en-US" sz="1200" dirty="0">
                  <a:solidFill>
                    <a:srgbClr val="595959">
                      <a:alpha val="100000"/>
                    </a:srgbClr>
                  </a:solidFill>
                  <a:latin typeface="Eras Medium ITC"/>
                </a:rPr>
                <a:t>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eyJfdGVtcGxhdGVEYXRhIjp7ImNvbnRlbnRUeXBlIjoiJGl0ZW0yX2MifSwidGFnIjoiJGl0ZW0yX2MifQ==</bd:templateData>
            </p:ext>
          </p:extLst>
        </p:sp>
      </p:grpSp>
      <p:grpSp>
        <p:nvGrpSpPr>
          <p:cNvPr id="1519469" name="Group 16"/>
          <p:cNvGrpSpPr/>
          <p:nvPr/>
        </p:nvGrpSpPr>
        <p:grpSpPr>
          <a:xfrm>
            <a:off x="6096000" y="3936968"/>
            <a:ext cx="4464082" cy="979552"/>
            <a:chOff x="6096000" y="3936968"/>
            <a:chExt cx="4464082" cy="979552"/>
          </a:xfrm>
        </p:grpSpPr>
        <p:sp>
          <p:nvSpPr>
            <p:cNvPr id="1519470" name="AutoShape 17"/>
            <p:cNvSpPr/>
            <p:nvPr/>
          </p:nvSpPr>
          <p:spPr>
            <a:xfrm>
              <a:off x="6096000" y="4016026"/>
              <a:ext cx="143161" cy="296228"/>
            </a:xfrm>
            <a:prstGeom prst="rect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71" name="TextBox 18"/>
            <p:cNvSpPr txBox="1"/>
            <p:nvPr/>
          </p:nvSpPr>
          <p:spPr>
            <a:xfrm>
              <a:off x="6239161" y="3936968"/>
              <a:ext cx="601790" cy="39985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1100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72" name="TextBox 19"/>
            <p:cNvSpPr txBox="1"/>
            <p:nvPr/>
          </p:nvSpPr>
          <p:spPr>
            <a:xfrm>
              <a:off x="6655308" y="3936968"/>
              <a:ext cx="3904742" cy="399859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t" anchorCtr="0">
              <a:no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全面质量管理阶段（1950s-1980s）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eyJfdGVtcGxhdGVEYXRhIjp7ImNvbnRlbnRUeXBlIjoiJGl0ZW0zX3QifSwidGFnIjoiJGl0ZW0zX3RpdGxlIn0=</bd:templateData>
            </p:ext>
          </p:extLst>
        </p:sp>
        <p:sp>
          <p:nvSpPr>
            <p:cNvPr id="1519473" name="TextBox 20"/>
            <p:cNvSpPr txBox="1"/>
            <p:nvPr/>
          </p:nvSpPr>
          <p:spPr>
            <a:xfrm>
              <a:off x="6096000" y="4424363"/>
              <a:ext cx="4464082" cy="49215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normAutofit fontScale="92500"/>
            </a:bodyPr>
            <a:lstStyle/>
            <a:p>
              <a:pPr algn="just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 err="1">
                  <a:solidFill>
                    <a:srgbClr val="595959">
                      <a:alpha val="100000"/>
                    </a:srgbClr>
                  </a:solidFill>
                  <a:latin typeface="Eras Medium ITC"/>
                </a:rPr>
                <a:t>戴明提出PDCA循环，朱兰构建质量三部曲（计划、控制、改进</a:t>
              </a:r>
              <a:r>
                <a:rPr lang="en-US" sz="1200" dirty="0">
                  <a:solidFill>
                    <a:srgbClr val="595959">
                      <a:alpha val="100000"/>
                    </a:srgbClr>
                  </a:solidFill>
                  <a:latin typeface="Eras Medium ITC"/>
                </a:rPr>
                <a:t>），</a:t>
              </a:r>
              <a:r>
                <a:rPr lang="en-US" sz="1200" dirty="0" err="1">
                  <a:solidFill>
                    <a:srgbClr val="595959">
                      <a:alpha val="100000"/>
                    </a:srgbClr>
                  </a:solidFill>
                  <a:latin typeface="Eras Medium ITC"/>
                </a:rPr>
                <a:t>费根堡姆首次定义TQM，强调全员、全过程、全企业的质量管理</a:t>
              </a:r>
              <a:r>
                <a:rPr lang="en-US" sz="1599" dirty="0">
                  <a:solidFill>
                    <a:srgbClr val="595959">
                      <a:alpha val="100000"/>
                    </a:srgbClr>
                  </a:solidFill>
                  <a:latin typeface="Eras Medium ITC"/>
                  <a:ea typeface="Eras Medium ITC"/>
                  <a:cs typeface="Eras Medium ITC"/>
                </a:rPr>
                <a:t>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eyJfdGVtcGxhdGVEYXRhIjp7ImNvbnRlbnRUeXBlIjoiJGl0ZW0zX2MifSwidGFnIjoiJGl0ZW0zX2MifQ==</bd:templateData>
            </p:ext>
          </p:extLst>
        </p:sp>
      </p:grpSp>
      <p:grpSp>
        <p:nvGrpSpPr>
          <p:cNvPr id="1519474" name="Group 21"/>
          <p:cNvGrpSpPr/>
          <p:nvPr/>
        </p:nvGrpSpPr>
        <p:grpSpPr>
          <a:xfrm>
            <a:off x="6096000" y="5118068"/>
            <a:ext cx="4464082" cy="979552"/>
            <a:chOff x="6096000" y="5118068"/>
            <a:chExt cx="4464082" cy="979552"/>
          </a:xfrm>
        </p:grpSpPr>
        <p:sp>
          <p:nvSpPr>
            <p:cNvPr id="1519475" name="AutoShape 22"/>
            <p:cNvSpPr/>
            <p:nvPr/>
          </p:nvSpPr>
          <p:spPr>
            <a:xfrm>
              <a:off x="6096000" y="5197126"/>
              <a:ext cx="143161" cy="296228"/>
            </a:xfrm>
            <a:prstGeom prst="rect">
              <a:avLst/>
            </a:prstGeom>
            <a:solidFill>
              <a:srgbClr val="BE382D">
                <a:alpha val="100000"/>
              </a:srgbClr>
            </a:solidFill>
          </p:spPr>
          <p:txBody>
            <a:bodyPr/>
            <a:lstStyle/>
            <a:p>
              <a:endParaRPr lang="zh-CN" altLang="en-US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76" name="TextBox 23"/>
            <p:cNvSpPr txBox="1"/>
            <p:nvPr/>
          </p:nvSpPr>
          <p:spPr>
            <a:xfrm>
              <a:off x="6239161" y="5118068"/>
              <a:ext cx="601790" cy="39985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l">
                <a:defRPr/>
              </a:pPr>
              <a:endParaRPr lang="en-US" sz="1100"/>
            </a:p>
          </p:txBody>
          <p:extLst>
            <p:ext uri="http://schemas.baidu.com/office/drawing/2023/templateData">
              <bd:templateData xmlns:bd="http://schemas.baidu.com/office/drawing/2023/templateData" xmlns="">eyJ0YWciOiJub0VkaXQifQ==</bd:templateData>
            </p:ext>
          </p:extLst>
        </p:sp>
        <p:sp>
          <p:nvSpPr>
            <p:cNvPr id="1519477" name="TextBox 24"/>
            <p:cNvSpPr txBox="1"/>
            <p:nvPr/>
          </p:nvSpPr>
          <p:spPr>
            <a:xfrm>
              <a:off x="6655308" y="5118068"/>
              <a:ext cx="3345371" cy="399859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t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rgbClr val="595959">
                      <a:alpha val="100000"/>
                    </a:srgbClr>
                  </a:solidFill>
                  <a:latin typeface="Eras Medium ITC"/>
                </a:rPr>
                <a:t>标准化阶段（1980s后）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eyJfdGVtcGxhdGVEYXRhIjp7ImNvbnRlbnRUeXBlIjoiJGl0ZW00X3QifSwidGFnIjoiJGl0ZW00X3RpdGxlIn0=</bd:templateData>
            </p:ext>
          </p:extLst>
        </p:sp>
        <p:sp>
          <p:nvSpPr>
            <p:cNvPr id="1519479" name="TextBox 25"/>
            <p:cNvSpPr txBox="1"/>
            <p:nvPr/>
          </p:nvSpPr>
          <p:spPr>
            <a:xfrm>
              <a:off x="6096000" y="5605463"/>
              <a:ext cx="4464082" cy="49215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normAutofit/>
            </a:bodyPr>
            <a:lstStyle/>
            <a:p>
              <a:pPr algn="just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595959">
                      <a:alpha val="100000"/>
                    </a:srgbClr>
                  </a:solidFill>
                  <a:latin typeface="Eras Medium ITC"/>
                </a:rPr>
                <a:t>ISO 9000系列标准发布，六西格玛方法（摩托罗拉1986年提出）推动质量管理体系认证时代，形成标准化、可复制的管理模式。</a:t>
              </a:r>
            </a:p>
          </p:txBody>
          <p:extLst mod="1">
            <p:ext uri="http://schemas.baidu.com/office/drawing/2023/templateData">
              <bd:templateData xmlns:bd="http://schemas.baidu.com/office/drawing/2023/templateData" xmlns="">eyJfdGVtcGxhdGVEYXRhIjp7ImNvbnRlbnRUeXBlIjoiJGl0ZW00X2MifSwidGFnIjoiJGl0ZW00X2MifQ==</bd:templateData>
            </p:ext>
          </p:extLst>
        </p:sp>
      </p:grpSp>
      <p:cxnSp>
        <p:nvCxnSpPr>
          <p:cNvPr id="26" name="Connector 26"/>
          <p:cNvCxnSpPr/>
          <p:nvPr/>
        </p:nvCxnSpPr>
        <p:spPr>
          <a:xfrm>
            <a:off x="6096000" y="2654300"/>
            <a:ext cx="446405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cxnSp>
        <p:nvCxnSpPr>
          <p:cNvPr id="27" name="Connector 27"/>
          <p:cNvCxnSpPr/>
          <p:nvPr/>
        </p:nvCxnSpPr>
        <p:spPr>
          <a:xfrm>
            <a:off x="6096000" y="3835400"/>
            <a:ext cx="446405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cxnSp>
        <p:nvCxnSpPr>
          <p:cNvPr id="28" name="Connector 28"/>
          <p:cNvCxnSpPr/>
          <p:nvPr/>
        </p:nvCxnSpPr>
        <p:spPr>
          <a:xfrm>
            <a:off x="6096000" y="5016500"/>
            <a:ext cx="446405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cxnSp>
      <p:sp>
        <p:nvSpPr>
          <p:cNvPr id="1519482" name="TextBox 29"/>
          <p:cNvSpPr txBox="1"/>
          <p:nvPr/>
        </p:nvSpPr>
        <p:spPr>
          <a:xfrm>
            <a:off x="9967913" y="6176963"/>
            <a:ext cx="428625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 mod="1">
    <p:ext uri="http://schemas.baidu.com/office/drawing/2023/templateData">
      <bd:templateData xmlns:bd="http://schemas.baidu.com/office/drawing/2023/templateData" xmlns="">eyJtZCI6IiMjIOi0qOmHj+euoeeQhuWPkeWxleWOhueoi1xuIyMjIOi0qOmHj+ajgOmqjOmYtuaute+8iDIw5LiW57qq5Yid77yJXG7ku6Xms7Dli5Lnp5HlrabnrqHnkIbnkIborrrkuLrln7rnoYDvvIzorr7nq4vkuJPogYzmo4DpqozlkZjov5vooYzkuovlkI7lhajmo4DmiJbmir3mo4DvvIzlsYDpmZDmgKflnKjkuo7ml6Dms5XpooTpmLLnvLrpmbfkuJTmiJDmnKzpq5jjgIJcbiMjIyDnu5/orqHotKjph4/mjqfliLbpmLbmrrXvvIgxOTIwcy0xOTQwc++8iVxu5LyR5ZOI54m55o+Q5Ye65o6n5Yi25Zu+77yIU1BD77yJ5ZKM5oq95qC35qOA6aqM5pa55rOV77yM6L+Q55So5pWw55CG57uf6K6h6L+b6KGM6L+H56iL55uR5o6n77yM5a6e546w57y66Zm36aKE6Ziy77yM5L2G5L6d6LWW57uf6K6h5LiT5a626ICM5pyq5YWo5ZGY5Y+C5LiO44CCXG4jIyMg5YWo6Z2i6LSo6YeP566h55CG6Zi25q6177yIMTk1MHMtMTk4MHPvvIlcbuaItOaYjuaPkOWHulBEQ0Hlvqrnjq/vvIzmnLHlhbDmnoTlu7rotKjph4/kuInpg6jmm7LvvIjorqHliJLjgIHmjqfliLbjgIHmlLnov5vvvInvvIzotLnmoLnloKHlp4bpppbmrKHlrprkuYlUUU3vvIzlvLrosIPlhajlkZjjgIHlhajov4fnqIvjgIHlhajkvIHkuJrnmoTotKjph4/nrqHnkIbjgIJcbiMjIyDmoIflh4bljJbpmLbmrrXvvIgxOTgwc+WQju+8iVxuSVNPIDkwMDDns7vliJfmoIflh4blj5HluIPvvIzlha3opb/moLznjpvmlrnms5XvvIjmkanmiZjnvZfmi4kxOTg25bm05o+Q5Ye677yJ5o6o5Yqo6LSo6YeP566h55CG5L2T57O76K6k6K+B5pe25Luj77yM5b2i5oiQ5qCH5YeG5YyW44CB5Y+v5aSN5Yi255qE566h55CG5qih5byP44CCIiwidHBsaWQiOiIxMDAwMSIsInRwbE5hbWUiOiJsaXN0NF8zMjEzMjA1ODM2ODA0MjhfODc1NzgyNzc5XzI4OTUwMDU4MDgyMDQyOF9wYWdlMTVfbW9kIiwiZWRpdGVkIjoiZmFsc2UiLCJleHRyYVBhcmFtcyI6IntcImluZm9fdXJsXCI6XCJodHRwOi8vYmouYmNlYm9zLmNvbS92MS93ZW5rdS1haS1kb2MvMzIxMzIwNTgzNjgwNDI4L3J0Y3MvYmRqc29uLzI3YjUwN2VjNjdjY2YzOGEuanNvbj9hdXRob3JpemF0aW9uPWJjZS1hdXRoLXYxJTJGNDZkYzhjYzM0Njc0NGRhZDgwMDY1MTgyM2E5NmQ5Y2QlMkYyMDI2LTA0LTI4VDExJTNBMjIlM0ExNFolMkYtMSUyRmhvc3QlMkY0MzEwNGZmZjJjNzVmZjJmOGVhODgwMTNiZTZmMjJlNTUzM2MwNDU5MmEzZDY2NjliMDljZjM3YmVkY2MxNDY2JnJlc3BvbnNlQ29udGVudFR5cGU9YXBwbGljYXRpb24lMkZqc29uJnJlc3BvbnNlQ2FjaGVDb250cm9sPW1heC1hZ2UlM0QzODg4MDAwJnJlc3BvbnNlRXhwaXJlcz1GcmklMkMlMjAxMiUyMEp1biUyMDIwMjYlMjAxOSUzQTIyJTNBMTQlMjAlMkIwODAwXCJ9In0=</bd:templateData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>
            <a:off x="964340" y="1935504"/>
            <a:ext cx="2852876" cy="106838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系统性管理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eyJ0YWciOiIkaXRlbTFfdGl0bGUifQ==</bd:templateData>
          </p:ext>
        </p:extLst>
      </p:sp>
      <p:sp>
        <p:nvSpPr>
          <p:cNvPr id="4" name="TextBox 4"/>
          <p:cNvSpPr txBox="1"/>
          <p:nvPr/>
        </p:nvSpPr>
        <p:spPr>
          <a:xfrm>
            <a:off x="964340" y="2878540"/>
            <a:ext cx="2852876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TQM是以质量为中心、全员参与为基础的管理方法，覆盖市场调研、设计、制造到售后全流程，通过质量策划、控制、保证和改进实现持续优化。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>
            <a:off x="4347299" y="1935504"/>
            <a:ext cx="2852876" cy="106838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顾客导向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eyJ0YWciOiIkaXRlbTJfdGl0bGUifQ==</bd:templateData>
          </p:ext>
        </p:extLst>
      </p:sp>
      <p:sp>
        <p:nvSpPr>
          <p:cNvPr id="6" name="TextBox 6"/>
          <p:cNvSpPr txBox="1"/>
          <p:nvPr/>
        </p:nvSpPr>
        <p:spPr>
          <a:xfrm>
            <a:off x="4347299" y="2878540"/>
            <a:ext cx="2915634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费根堡姆定义为“在最经济水平上满足顾客要求的系统性活动”，核心是将顾客需求转化为代用质量特性（如产品参数），再通过生产过程实现真正质量特性。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>
            <a:off x="7933459" y="1935504"/>
            <a:ext cx="2852876" cy="106838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持续改进机制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>
            <a:off x="7933459" y="2878540"/>
            <a:ext cx="2928186" cy="236612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依托戴明环（PDCA）和朱兰质量改进模型，结合FMEA、APQP等工具，形成从质量控制到质量保证的闭环体系，最终提升组织整体绩效。</a:t>
            </a:r>
          </a:p>
        </p:txBody>
        <p:extLst>
          <p:ext uri="http://schemas.baidu.com/office/drawing/2023/templateData">
            <bd:templateData xmlns:bd="http://schemas.baidu.com/office/drawing/2023/templateData" xmlns="">eyJ0YWciOiIkaXRlbTNfYyJ9</bd:templateData>
          </p:ext>
        </p:extLst>
      </p:sp>
      <p:sp>
        <p:nvSpPr>
          <p:cNvPr id="408193" name="AutoShape 9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全面质量管理（TQM）基本概念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WFqOmdoui0qOmHj+euoeeQhu+8iFRRTe+8ieWfuuacrOamguW/tVxuIyMjIOezu+e7n+aAp+euoeeQhlxuVFFN5piv5Lul6LSo6YeP5Li65Lit5b+D44CB5YWo5ZGY5Y+C5LiO5Li65Z+656GA55qE566h55CG5pa55rOV77yM6KaG55uW5biC5Zy66LCD56CU44CB6K6+6K6h44CB5Yi26YCg5Yiw5ZSu5ZCO5YWo5rWB56iL77yM6YCa6L+H6LSo6YeP562W5YiS44CB5o6n5Yi244CB5L+d6K+B5ZKM5pS56L+b5a6e546w5oyB57ut5LyY5YyW44CCXG4jIyMg6aG+5a6i5a+85ZCRXG7otLnmoLnloKHlp4blrprkuYnkuLrigJzlnKjmnIDnu4/mtY7msLTlubPkuIrmu6HotrPpob7lrqLopoHmsYLnmoTns7vnu5/mgKfmtLvliqjigJ3vvIzmoLjlv4PmmK/lsIbpob7lrqLpnIDmsYLovazljJbkuLrku6PnlKjotKjph4/nibnmgKfvvIjlpoLkuqflk4Hlj4LmlbDvvInvvIzlho3pgJrov4fnlJ/kuqfov4fnqIvlrp7njrDnnJ/mraPotKjph4/nibnmgKfjgIJcbiMjIyDmjIHnu63mlLnov5vmnLrliLZcbuS+neaJmOaItOaYjueOr++8iFBEQ0HvvInlkozmnLHlhbDotKjph4/mlLnov5vmqKHlnovvvIznu5PlkIhGTUVB44CBQVBRUOetieW3peWFt++8jOW9ouaIkOS7jui0qOmHj+aOp+WItuWIsOi0qOmHj+S/neivgeeahOmXreeOr+S9k+ezu++8jOacgOe7iOaPkOWNh+e7hOe7h+aVtOS9k+e7qeaViOOAgiIsInRwbGlkIjoiMTAwMDEiLCJ0cGxOYW1lIjoibGlzdDNfNl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AutoShape 3"/>
          <p:cNvSpPr/>
          <p:nvPr/>
        </p:nvSpPr>
        <p:spPr>
          <a:xfrm>
            <a:off x="802699" y="1635449"/>
            <a:ext cx="2552669" cy="2552669"/>
          </a:xfrm>
          <a:prstGeom prst="ellipse">
            <a:avLst/>
          </a:prstGeom>
          <a:gradFill>
            <a:gsLst>
              <a:gs pos="0">
                <a:schemeClr val="accent2">
                  <a:alpha val="96000"/>
                </a:schemeClr>
              </a:gs>
              <a:gs pos="100000">
                <a:schemeClr val="accent2">
                  <a:alpha val="96000"/>
                </a:schemeClr>
              </a:gs>
            </a:gsLst>
            <a:lin ang="0"/>
          </a:gra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AutoShape 4"/>
          <p:cNvSpPr/>
          <p:nvPr/>
        </p:nvSpPr>
        <p:spPr>
          <a:xfrm>
            <a:off x="143791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AutoShape 5"/>
          <p:cNvSpPr/>
          <p:nvPr/>
        </p:nvSpPr>
        <p:spPr>
          <a:xfrm>
            <a:off x="392387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6" name="AutoShape 6"/>
          <p:cNvSpPr/>
          <p:nvPr/>
        </p:nvSpPr>
        <p:spPr>
          <a:xfrm>
            <a:off x="640982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7" name="AutoShape 7"/>
          <p:cNvSpPr/>
          <p:nvPr/>
        </p:nvSpPr>
        <p:spPr>
          <a:xfrm>
            <a:off x="1138174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AutoShape 8"/>
          <p:cNvSpPr/>
          <p:nvPr/>
        </p:nvSpPr>
        <p:spPr>
          <a:xfrm>
            <a:off x="889578" y="120929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AutoShape 9"/>
          <p:cNvSpPr/>
          <p:nvPr/>
        </p:nvSpPr>
        <p:spPr>
          <a:xfrm>
            <a:off x="143791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0" name="AutoShape 10"/>
          <p:cNvSpPr/>
          <p:nvPr/>
        </p:nvSpPr>
        <p:spPr>
          <a:xfrm>
            <a:off x="392387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1" name="AutoShape 11"/>
          <p:cNvSpPr/>
          <p:nvPr/>
        </p:nvSpPr>
        <p:spPr>
          <a:xfrm>
            <a:off x="640982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2" name="AutoShape 12"/>
          <p:cNvSpPr/>
          <p:nvPr/>
        </p:nvSpPr>
        <p:spPr>
          <a:xfrm>
            <a:off x="1138174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3" name="AutoShape 13"/>
          <p:cNvSpPr/>
          <p:nvPr/>
        </p:nvSpPr>
        <p:spPr>
          <a:xfrm>
            <a:off x="889578" y="271457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4" name="AutoShape 14"/>
          <p:cNvSpPr/>
          <p:nvPr/>
        </p:nvSpPr>
        <p:spPr>
          <a:xfrm>
            <a:off x="143791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5" name="AutoShape 15"/>
          <p:cNvSpPr/>
          <p:nvPr/>
        </p:nvSpPr>
        <p:spPr>
          <a:xfrm>
            <a:off x="392387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6" name="AutoShape 16"/>
          <p:cNvSpPr/>
          <p:nvPr/>
        </p:nvSpPr>
        <p:spPr>
          <a:xfrm>
            <a:off x="640982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7" name="AutoShape 17"/>
          <p:cNvSpPr/>
          <p:nvPr/>
        </p:nvSpPr>
        <p:spPr>
          <a:xfrm>
            <a:off x="1138174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8" name="AutoShape 18"/>
          <p:cNvSpPr/>
          <p:nvPr/>
        </p:nvSpPr>
        <p:spPr>
          <a:xfrm>
            <a:off x="889578" y="421985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19" name="AutoShape 19"/>
          <p:cNvSpPr/>
          <p:nvPr/>
        </p:nvSpPr>
        <p:spPr>
          <a:xfrm>
            <a:off x="143791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0" name="AutoShape 20"/>
          <p:cNvSpPr/>
          <p:nvPr/>
        </p:nvSpPr>
        <p:spPr>
          <a:xfrm>
            <a:off x="392387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1" name="AutoShape 21"/>
          <p:cNvSpPr/>
          <p:nvPr/>
        </p:nvSpPr>
        <p:spPr>
          <a:xfrm>
            <a:off x="640982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2" name="AutoShape 22"/>
          <p:cNvSpPr/>
          <p:nvPr/>
        </p:nvSpPr>
        <p:spPr>
          <a:xfrm>
            <a:off x="1138174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3" name="AutoShape 23"/>
          <p:cNvSpPr/>
          <p:nvPr/>
        </p:nvSpPr>
        <p:spPr>
          <a:xfrm>
            <a:off x="889578" y="572513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4" name="AutoShape 24"/>
          <p:cNvSpPr/>
          <p:nvPr/>
        </p:nvSpPr>
        <p:spPr>
          <a:xfrm>
            <a:off x="143791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5" name="AutoShape 25"/>
          <p:cNvSpPr/>
          <p:nvPr/>
        </p:nvSpPr>
        <p:spPr>
          <a:xfrm>
            <a:off x="392387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6" name="AutoShape 26"/>
          <p:cNvSpPr/>
          <p:nvPr/>
        </p:nvSpPr>
        <p:spPr>
          <a:xfrm>
            <a:off x="640982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7" name="AutoShape 27"/>
          <p:cNvSpPr/>
          <p:nvPr/>
        </p:nvSpPr>
        <p:spPr>
          <a:xfrm>
            <a:off x="1138174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8" name="AutoShape 28"/>
          <p:cNvSpPr/>
          <p:nvPr/>
        </p:nvSpPr>
        <p:spPr>
          <a:xfrm>
            <a:off x="889578" y="723041"/>
            <a:ext cx="58218" cy="58218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29" name="TextBox 29"/>
          <p:cNvSpPr txBox="1"/>
          <p:nvPr/>
        </p:nvSpPr>
        <p:spPr>
          <a:xfrm>
            <a:off x="3603195" y="2367430"/>
            <a:ext cx="7693533" cy="1088708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4275" b="1">
                <a:solidFill>
                  <a:schemeClr val="accent2">
                    <a:alpha val="100000"/>
                  </a:schemeClr>
                </a:solidFill>
                <a:latin typeface="Noto Sans SC"/>
                <a:ea typeface="Noto Sans SC"/>
                <a:cs typeface="Noto Sans SC"/>
              </a:rPr>
              <a:t>质量管理原则与框架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eyJfdGVtcGxhdGVEYXRhIjp7ImNvbnRlbnRUeXBlIjoiJHRpdGxlIiwibGluZUNvdW50IjoiMSIsIndvcmRDb3VudCI6IjEyIn0sInRhZyI6IiR0aXRsZSJ9</bd:templateData>
          </p:ext>
        </p:extLst>
      </p:sp>
      <p:sp>
        <p:nvSpPr>
          <p:cNvPr id="30" name="Freeform 30"/>
          <p:cNvSpPr/>
          <p:nvPr/>
        </p:nvSpPr>
        <p:spPr>
          <a:xfrm>
            <a:off x="10222374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4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1" name="Freeform 31"/>
          <p:cNvSpPr/>
          <p:nvPr/>
        </p:nvSpPr>
        <p:spPr>
          <a:xfrm>
            <a:off x="10615478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67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2" name="Freeform 32"/>
          <p:cNvSpPr/>
          <p:nvPr/>
        </p:nvSpPr>
        <p:spPr>
          <a:xfrm>
            <a:off x="11008582" y="5855930"/>
            <a:ext cx="393104" cy="42159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3" name="TextBox 33"/>
          <p:cNvSpPr txBox="1"/>
          <p:nvPr/>
        </p:nvSpPr>
        <p:spPr>
          <a:xfrm>
            <a:off x="1086928" y="2263096"/>
            <a:ext cx="1984210" cy="1297376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7275" b="1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eyJfdGVtcGxhdGVEYXRhIjp7ImNvbnRlbnRUeXBlIjoiJG51bWJlciIsImxpbmVDb3VudCI6IjEiLCJ3b3JkQ291bnQiOiIxIn0sInRhZyI6Im5vRWRpdCJ9</bd:templateData>
          </p:ext>
        </p:extLst>
      </p:sp>
      <p:sp>
        <p:nvSpPr>
          <p:cNvPr id="34" name="AutoShape 34"/>
          <p:cNvSpPr/>
          <p:nvPr/>
        </p:nvSpPr>
        <p:spPr>
          <a:xfrm>
            <a:off x="4761354" y="781259"/>
            <a:ext cx="542924" cy="542924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5" name="AutoShape 35"/>
          <p:cNvSpPr/>
          <p:nvPr/>
        </p:nvSpPr>
        <p:spPr>
          <a:xfrm>
            <a:off x="9121042" y="-1031272"/>
            <a:ext cx="3270643" cy="3270643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6" name="AutoShape 36"/>
          <p:cNvSpPr/>
          <p:nvPr/>
        </p:nvSpPr>
        <p:spPr>
          <a:xfrm>
            <a:off x="-2041677" y="5524798"/>
            <a:ext cx="3132732" cy="3132732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37" name="AutoShape 37"/>
          <p:cNvSpPr/>
          <p:nvPr/>
        </p:nvSpPr>
        <p:spPr>
          <a:xfrm>
            <a:off x="8934123" y="4806188"/>
            <a:ext cx="255457" cy="255457"/>
          </a:xfrm>
          <a:prstGeom prst="ellipse">
            <a:avLst/>
          </a:prstGeom>
          <a:solidFill>
            <a:schemeClr val="accent2">
              <a:alpha val="53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Oi0qOmHj+euoeeQhuWOn+WImeS4juahhuaetiIsInRwbGlkIjoiMTAwMDEiLCJ0cGxOYW1lIjoiaDJ0aXRsZV84X21vZCIsImVkaXRlZCI6ImZhbHNlIiwiZXh0cmFQYXJhbXMiOiJ7XCJpbmZvX3VybFwiOlwiaHR0cDovL2JqLmJjZWJvcy5jb20vdjEvd2Vua3UtYWktZG9jLzMyMTMyMDU4MzY4MDQyOC9ydGNzL2JkanNvbi8yN2I1MDdlYzY3Y2NmMzhhLmpzb24/YXV0aG9yaXphdGlvbj1iY2UtYXV0aC12MSUyRjQ2ZGM4Y2MzNDY3NDRkYWQ4MDA2NTE4MjNhOTZkOWNkJTJGMjAyNi0wNC0yOFQxMSUzQTIyJTNBMTRaJTJGLTElMkZob3N0JTJGNDMxMDRmZmYyYzc1ZmYyZjhlYTg4MDEzYmU2ZjIyZTU1MzNjMDQ1OTJhM2Q2NjY5YjA5Y2YzN2JlZGNjMTQ2NiZyZXNwb25zZUNvbnRlbnRUeXBlPWFwcGxpY2F0aW9uJTJGanNvbiZyZXNwb25zZUNhY2hlQ29udHJvbD1tYXgtYWdlJTNEMzg4ODAwMCZyZXNwb25zZUV4cGlyZXM9RnJpJTJDJTIwMTIlMjBKdW4lMjAyMDI2JTIwMTklM0EyMiUzQTE0JTIwJTJCMDgwMFwifSJ9</bd:templateData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00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75" y="59690"/>
            <a:ext cx="1301750" cy="55372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pic>
      <p:sp>
        <p:nvSpPr>
          <p:cNvPr id="3" name="Freeform 3"/>
          <p:cNvSpPr/>
          <p:nvPr/>
        </p:nvSpPr>
        <p:spPr>
          <a:xfrm>
            <a:off x="2030022" y="1554865"/>
            <a:ext cx="1096419" cy="1096782"/>
          </a:xfrm>
          <a:custGeom>
            <a:avLst/>
            <a:gdLst/>
            <a:ahLst/>
            <a:cxnLst/>
            <a:rect l="l" t="t" r="r" b="b"/>
            <a:pathLst>
              <a:path w="1482" h="1482">
                <a:moveTo>
                  <a:pt x="1482" y="742"/>
                </a:moveTo>
                <a:lnTo>
                  <a:pt x="1482" y="742"/>
                </a:lnTo>
                <a:lnTo>
                  <a:pt x="1481" y="780"/>
                </a:lnTo>
                <a:lnTo>
                  <a:pt x="1477" y="818"/>
                </a:lnTo>
                <a:lnTo>
                  <a:pt x="1473" y="854"/>
                </a:lnTo>
                <a:lnTo>
                  <a:pt x="1467" y="890"/>
                </a:lnTo>
                <a:lnTo>
                  <a:pt x="1458" y="926"/>
                </a:lnTo>
                <a:lnTo>
                  <a:pt x="1448" y="962"/>
                </a:lnTo>
                <a:lnTo>
                  <a:pt x="1436" y="997"/>
                </a:lnTo>
                <a:lnTo>
                  <a:pt x="1423" y="1029"/>
                </a:lnTo>
                <a:lnTo>
                  <a:pt x="1408" y="1063"/>
                </a:lnTo>
                <a:lnTo>
                  <a:pt x="1392" y="1094"/>
                </a:lnTo>
                <a:lnTo>
                  <a:pt x="1374" y="1126"/>
                </a:lnTo>
                <a:lnTo>
                  <a:pt x="1355" y="1155"/>
                </a:lnTo>
                <a:lnTo>
                  <a:pt x="1334" y="1185"/>
                </a:lnTo>
                <a:lnTo>
                  <a:pt x="1312" y="1213"/>
                </a:lnTo>
                <a:lnTo>
                  <a:pt x="1289" y="1240"/>
                </a:lnTo>
                <a:lnTo>
                  <a:pt x="1265" y="1265"/>
                </a:lnTo>
                <a:lnTo>
                  <a:pt x="1239" y="1290"/>
                </a:lnTo>
                <a:lnTo>
                  <a:pt x="1211" y="1313"/>
                </a:lnTo>
                <a:lnTo>
                  <a:pt x="1184" y="1335"/>
                </a:lnTo>
                <a:lnTo>
                  <a:pt x="1155" y="1356"/>
                </a:lnTo>
                <a:lnTo>
                  <a:pt x="1125" y="1375"/>
                </a:lnTo>
                <a:lnTo>
                  <a:pt x="1094" y="1393"/>
                </a:lnTo>
                <a:lnTo>
                  <a:pt x="1062" y="1409"/>
                </a:lnTo>
                <a:lnTo>
                  <a:pt x="1029" y="1424"/>
                </a:lnTo>
                <a:lnTo>
                  <a:pt x="995" y="1437"/>
                </a:lnTo>
                <a:lnTo>
                  <a:pt x="961" y="1449"/>
                </a:lnTo>
                <a:lnTo>
                  <a:pt x="926" y="1459"/>
                </a:lnTo>
                <a:lnTo>
                  <a:pt x="890" y="1467"/>
                </a:lnTo>
                <a:lnTo>
                  <a:pt x="853" y="1473"/>
                </a:lnTo>
                <a:lnTo>
                  <a:pt x="816" y="1479"/>
                </a:lnTo>
                <a:lnTo>
                  <a:pt x="778" y="1481"/>
                </a:lnTo>
                <a:lnTo>
                  <a:pt x="740" y="1482"/>
                </a:lnTo>
                <a:lnTo>
                  <a:pt x="740" y="1482"/>
                </a:lnTo>
                <a:lnTo>
                  <a:pt x="702" y="1481"/>
                </a:lnTo>
                <a:lnTo>
                  <a:pt x="664" y="1479"/>
                </a:lnTo>
                <a:lnTo>
                  <a:pt x="627" y="1473"/>
                </a:lnTo>
                <a:lnTo>
                  <a:pt x="592" y="1467"/>
                </a:lnTo>
                <a:lnTo>
                  <a:pt x="556" y="1459"/>
                </a:lnTo>
                <a:lnTo>
                  <a:pt x="520" y="1449"/>
                </a:lnTo>
                <a:lnTo>
                  <a:pt x="486" y="1437"/>
                </a:lnTo>
                <a:lnTo>
                  <a:pt x="453" y="1424"/>
                </a:lnTo>
                <a:lnTo>
                  <a:pt x="419" y="1409"/>
                </a:lnTo>
                <a:lnTo>
                  <a:pt x="388" y="1393"/>
                </a:lnTo>
                <a:lnTo>
                  <a:pt x="356" y="1375"/>
                </a:lnTo>
                <a:lnTo>
                  <a:pt x="327" y="1356"/>
                </a:lnTo>
                <a:lnTo>
                  <a:pt x="297" y="1335"/>
                </a:lnTo>
                <a:lnTo>
                  <a:pt x="269" y="1313"/>
                </a:lnTo>
                <a:lnTo>
                  <a:pt x="242" y="1290"/>
                </a:lnTo>
                <a:lnTo>
                  <a:pt x="217" y="1265"/>
                </a:lnTo>
                <a:lnTo>
                  <a:pt x="192" y="1240"/>
                </a:lnTo>
                <a:lnTo>
                  <a:pt x="169" y="1213"/>
                </a:lnTo>
                <a:lnTo>
                  <a:pt x="147" y="1185"/>
                </a:lnTo>
                <a:lnTo>
                  <a:pt x="126" y="1155"/>
                </a:lnTo>
                <a:lnTo>
                  <a:pt x="107" y="1126"/>
                </a:lnTo>
                <a:lnTo>
                  <a:pt x="89" y="1094"/>
                </a:lnTo>
                <a:lnTo>
                  <a:pt x="73" y="1063"/>
                </a:lnTo>
                <a:lnTo>
                  <a:pt x="58" y="1029"/>
                </a:lnTo>
                <a:lnTo>
                  <a:pt x="45" y="997"/>
                </a:lnTo>
                <a:lnTo>
                  <a:pt x="33" y="962"/>
                </a:lnTo>
                <a:lnTo>
                  <a:pt x="23" y="926"/>
                </a:lnTo>
                <a:lnTo>
                  <a:pt x="15" y="890"/>
                </a:lnTo>
                <a:lnTo>
                  <a:pt x="9" y="854"/>
                </a:lnTo>
                <a:lnTo>
                  <a:pt x="3" y="818"/>
                </a:lnTo>
                <a:lnTo>
                  <a:pt x="1" y="780"/>
                </a:lnTo>
                <a:lnTo>
                  <a:pt x="0" y="742"/>
                </a:lnTo>
                <a:lnTo>
                  <a:pt x="0" y="742"/>
                </a:lnTo>
                <a:lnTo>
                  <a:pt x="1" y="704"/>
                </a:lnTo>
                <a:lnTo>
                  <a:pt x="3" y="666"/>
                </a:lnTo>
                <a:lnTo>
                  <a:pt x="9" y="629"/>
                </a:lnTo>
                <a:lnTo>
                  <a:pt x="15" y="592"/>
                </a:lnTo>
                <a:lnTo>
                  <a:pt x="23" y="556"/>
                </a:lnTo>
                <a:lnTo>
                  <a:pt x="33" y="521"/>
                </a:lnTo>
                <a:lnTo>
                  <a:pt x="45" y="486"/>
                </a:lnTo>
                <a:lnTo>
                  <a:pt x="58" y="453"/>
                </a:lnTo>
                <a:lnTo>
                  <a:pt x="73" y="420"/>
                </a:lnTo>
                <a:lnTo>
                  <a:pt x="89" y="389"/>
                </a:lnTo>
                <a:lnTo>
                  <a:pt x="107" y="357"/>
                </a:lnTo>
                <a:lnTo>
                  <a:pt x="126" y="327"/>
                </a:lnTo>
                <a:lnTo>
                  <a:pt x="147" y="299"/>
                </a:lnTo>
                <a:lnTo>
                  <a:pt x="169" y="270"/>
                </a:lnTo>
                <a:lnTo>
                  <a:pt x="192" y="243"/>
                </a:lnTo>
                <a:lnTo>
                  <a:pt x="217" y="217"/>
                </a:lnTo>
                <a:lnTo>
                  <a:pt x="242" y="193"/>
                </a:lnTo>
                <a:lnTo>
                  <a:pt x="269" y="169"/>
                </a:lnTo>
                <a:lnTo>
                  <a:pt x="297" y="148"/>
                </a:lnTo>
                <a:lnTo>
                  <a:pt x="327" y="127"/>
                </a:lnTo>
                <a:lnTo>
                  <a:pt x="356" y="107"/>
                </a:lnTo>
                <a:lnTo>
                  <a:pt x="388" y="90"/>
                </a:lnTo>
                <a:lnTo>
                  <a:pt x="419" y="74"/>
                </a:lnTo>
                <a:lnTo>
                  <a:pt x="453" y="59"/>
                </a:lnTo>
                <a:lnTo>
                  <a:pt x="486" y="46"/>
                </a:lnTo>
                <a:lnTo>
                  <a:pt x="520" y="34"/>
                </a:lnTo>
                <a:lnTo>
                  <a:pt x="556" y="24"/>
                </a:lnTo>
                <a:lnTo>
                  <a:pt x="592" y="15"/>
                </a:lnTo>
                <a:lnTo>
                  <a:pt x="627" y="9"/>
                </a:lnTo>
                <a:lnTo>
                  <a:pt x="664" y="4"/>
                </a:lnTo>
                <a:lnTo>
                  <a:pt x="702" y="1"/>
                </a:lnTo>
                <a:lnTo>
                  <a:pt x="740" y="0"/>
                </a:lnTo>
                <a:lnTo>
                  <a:pt x="740" y="0"/>
                </a:lnTo>
                <a:lnTo>
                  <a:pt x="778" y="1"/>
                </a:lnTo>
                <a:lnTo>
                  <a:pt x="816" y="4"/>
                </a:lnTo>
                <a:lnTo>
                  <a:pt x="853" y="9"/>
                </a:lnTo>
                <a:lnTo>
                  <a:pt x="890" y="15"/>
                </a:lnTo>
                <a:lnTo>
                  <a:pt x="926" y="24"/>
                </a:lnTo>
                <a:lnTo>
                  <a:pt x="961" y="34"/>
                </a:lnTo>
                <a:lnTo>
                  <a:pt x="995" y="46"/>
                </a:lnTo>
                <a:lnTo>
                  <a:pt x="1029" y="59"/>
                </a:lnTo>
                <a:lnTo>
                  <a:pt x="1062" y="74"/>
                </a:lnTo>
                <a:lnTo>
                  <a:pt x="1094" y="90"/>
                </a:lnTo>
                <a:lnTo>
                  <a:pt x="1125" y="107"/>
                </a:lnTo>
                <a:lnTo>
                  <a:pt x="1155" y="127"/>
                </a:lnTo>
                <a:lnTo>
                  <a:pt x="1184" y="148"/>
                </a:lnTo>
                <a:lnTo>
                  <a:pt x="1211" y="169"/>
                </a:lnTo>
                <a:lnTo>
                  <a:pt x="1239" y="193"/>
                </a:lnTo>
                <a:lnTo>
                  <a:pt x="1265" y="217"/>
                </a:lnTo>
                <a:lnTo>
                  <a:pt x="1289" y="243"/>
                </a:lnTo>
                <a:lnTo>
                  <a:pt x="1312" y="270"/>
                </a:lnTo>
                <a:lnTo>
                  <a:pt x="1334" y="299"/>
                </a:lnTo>
                <a:lnTo>
                  <a:pt x="1355" y="327"/>
                </a:lnTo>
                <a:lnTo>
                  <a:pt x="1374" y="357"/>
                </a:lnTo>
                <a:lnTo>
                  <a:pt x="1392" y="389"/>
                </a:lnTo>
                <a:lnTo>
                  <a:pt x="1408" y="420"/>
                </a:lnTo>
                <a:lnTo>
                  <a:pt x="1423" y="453"/>
                </a:lnTo>
                <a:lnTo>
                  <a:pt x="1436" y="486"/>
                </a:lnTo>
                <a:lnTo>
                  <a:pt x="1448" y="521"/>
                </a:lnTo>
                <a:lnTo>
                  <a:pt x="1458" y="556"/>
                </a:lnTo>
                <a:lnTo>
                  <a:pt x="1467" y="592"/>
                </a:lnTo>
                <a:lnTo>
                  <a:pt x="1473" y="629"/>
                </a:lnTo>
                <a:lnTo>
                  <a:pt x="1477" y="666"/>
                </a:lnTo>
                <a:lnTo>
                  <a:pt x="1481" y="704"/>
                </a:lnTo>
                <a:lnTo>
                  <a:pt x="1482" y="742"/>
                </a:lnTo>
                <a:lnTo>
                  <a:pt x="1482" y="74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4" name="Freeform 4"/>
          <p:cNvSpPr/>
          <p:nvPr/>
        </p:nvSpPr>
        <p:spPr>
          <a:xfrm>
            <a:off x="2212018" y="1813887"/>
            <a:ext cx="730886" cy="670462"/>
          </a:xfrm>
          <a:custGeom>
            <a:avLst/>
            <a:gdLst/>
            <a:ahLst/>
            <a:cxnLst/>
            <a:rect l="l" t="t" r="r" b="b"/>
            <a:pathLst>
              <a:path w="988" h="905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5" name="Freeform 5"/>
          <p:cNvSpPr/>
          <p:nvPr/>
        </p:nvSpPr>
        <p:spPr>
          <a:xfrm>
            <a:off x="8308054" y="1554865"/>
            <a:ext cx="1096419" cy="1096782"/>
          </a:xfrm>
          <a:custGeom>
            <a:avLst/>
            <a:gdLst/>
            <a:ahLst/>
            <a:cxnLst/>
            <a:rect l="l" t="t" r="r" b="b"/>
            <a:pathLst>
              <a:path w="1482" h="1482">
                <a:moveTo>
                  <a:pt x="1482" y="742"/>
                </a:moveTo>
                <a:lnTo>
                  <a:pt x="1482" y="742"/>
                </a:lnTo>
                <a:lnTo>
                  <a:pt x="1481" y="780"/>
                </a:lnTo>
                <a:lnTo>
                  <a:pt x="1478" y="818"/>
                </a:lnTo>
                <a:lnTo>
                  <a:pt x="1473" y="854"/>
                </a:lnTo>
                <a:lnTo>
                  <a:pt x="1467" y="890"/>
                </a:lnTo>
                <a:lnTo>
                  <a:pt x="1458" y="926"/>
                </a:lnTo>
                <a:lnTo>
                  <a:pt x="1448" y="962"/>
                </a:lnTo>
                <a:lnTo>
                  <a:pt x="1436" y="997"/>
                </a:lnTo>
                <a:lnTo>
                  <a:pt x="1423" y="1029"/>
                </a:lnTo>
                <a:lnTo>
                  <a:pt x="1408" y="1063"/>
                </a:lnTo>
                <a:lnTo>
                  <a:pt x="1392" y="1094"/>
                </a:lnTo>
                <a:lnTo>
                  <a:pt x="1375" y="1126"/>
                </a:lnTo>
                <a:lnTo>
                  <a:pt x="1355" y="1155"/>
                </a:lnTo>
                <a:lnTo>
                  <a:pt x="1334" y="1185"/>
                </a:lnTo>
                <a:lnTo>
                  <a:pt x="1313" y="1213"/>
                </a:lnTo>
                <a:lnTo>
                  <a:pt x="1289" y="1240"/>
                </a:lnTo>
                <a:lnTo>
                  <a:pt x="1265" y="1265"/>
                </a:lnTo>
                <a:lnTo>
                  <a:pt x="1239" y="1290"/>
                </a:lnTo>
                <a:lnTo>
                  <a:pt x="1212" y="1313"/>
                </a:lnTo>
                <a:lnTo>
                  <a:pt x="1185" y="1335"/>
                </a:lnTo>
                <a:lnTo>
                  <a:pt x="1155" y="1356"/>
                </a:lnTo>
                <a:lnTo>
                  <a:pt x="1125" y="1375"/>
                </a:lnTo>
                <a:lnTo>
                  <a:pt x="1094" y="1393"/>
                </a:lnTo>
                <a:lnTo>
                  <a:pt x="1062" y="1409"/>
                </a:lnTo>
                <a:lnTo>
                  <a:pt x="1029" y="1424"/>
                </a:lnTo>
                <a:lnTo>
                  <a:pt x="996" y="1437"/>
                </a:lnTo>
                <a:lnTo>
                  <a:pt x="961" y="1449"/>
                </a:lnTo>
                <a:lnTo>
                  <a:pt x="926" y="1459"/>
                </a:lnTo>
                <a:lnTo>
                  <a:pt x="890" y="1467"/>
                </a:lnTo>
                <a:lnTo>
                  <a:pt x="853" y="1473"/>
                </a:lnTo>
                <a:lnTo>
                  <a:pt x="817" y="1479"/>
                </a:lnTo>
                <a:lnTo>
                  <a:pt x="779" y="1481"/>
                </a:lnTo>
                <a:lnTo>
                  <a:pt x="741" y="1482"/>
                </a:lnTo>
                <a:lnTo>
                  <a:pt x="741" y="1482"/>
                </a:lnTo>
                <a:lnTo>
                  <a:pt x="703" y="1481"/>
                </a:lnTo>
                <a:lnTo>
                  <a:pt x="665" y="1479"/>
                </a:lnTo>
                <a:lnTo>
                  <a:pt x="628" y="1473"/>
                </a:lnTo>
                <a:lnTo>
                  <a:pt x="592" y="1467"/>
                </a:lnTo>
                <a:lnTo>
                  <a:pt x="556" y="1459"/>
                </a:lnTo>
                <a:lnTo>
                  <a:pt x="520" y="1449"/>
                </a:lnTo>
                <a:lnTo>
                  <a:pt x="487" y="1437"/>
                </a:lnTo>
                <a:lnTo>
                  <a:pt x="453" y="1424"/>
                </a:lnTo>
                <a:lnTo>
                  <a:pt x="419" y="1409"/>
                </a:lnTo>
                <a:lnTo>
                  <a:pt x="388" y="1393"/>
                </a:lnTo>
                <a:lnTo>
                  <a:pt x="356" y="1375"/>
                </a:lnTo>
                <a:lnTo>
                  <a:pt x="327" y="1356"/>
                </a:lnTo>
                <a:lnTo>
                  <a:pt x="298" y="1335"/>
                </a:lnTo>
                <a:lnTo>
                  <a:pt x="269" y="1313"/>
                </a:lnTo>
                <a:lnTo>
                  <a:pt x="242" y="1290"/>
                </a:lnTo>
                <a:lnTo>
                  <a:pt x="217" y="1265"/>
                </a:lnTo>
                <a:lnTo>
                  <a:pt x="192" y="1240"/>
                </a:lnTo>
                <a:lnTo>
                  <a:pt x="170" y="1213"/>
                </a:lnTo>
                <a:lnTo>
                  <a:pt x="147" y="1185"/>
                </a:lnTo>
                <a:lnTo>
                  <a:pt x="126" y="1155"/>
                </a:lnTo>
                <a:lnTo>
                  <a:pt x="108" y="1126"/>
                </a:lnTo>
                <a:lnTo>
                  <a:pt x="89" y="1094"/>
                </a:lnTo>
                <a:lnTo>
                  <a:pt x="73" y="1063"/>
                </a:lnTo>
                <a:lnTo>
                  <a:pt x="58" y="1029"/>
                </a:lnTo>
                <a:lnTo>
                  <a:pt x="45" y="997"/>
                </a:lnTo>
                <a:lnTo>
                  <a:pt x="34" y="962"/>
                </a:lnTo>
                <a:lnTo>
                  <a:pt x="23" y="926"/>
                </a:lnTo>
                <a:lnTo>
                  <a:pt x="15" y="890"/>
                </a:lnTo>
                <a:lnTo>
                  <a:pt x="9" y="854"/>
                </a:lnTo>
                <a:lnTo>
                  <a:pt x="4" y="818"/>
                </a:lnTo>
                <a:lnTo>
                  <a:pt x="1" y="780"/>
                </a:lnTo>
                <a:lnTo>
                  <a:pt x="0" y="742"/>
                </a:lnTo>
                <a:lnTo>
                  <a:pt x="0" y="742"/>
                </a:lnTo>
                <a:lnTo>
                  <a:pt x="1" y="704"/>
                </a:lnTo>
                <a:lnTo>
                  <a:pt x="4" y="666"/>
                </a:lnTo>
                <a:lnTo>
                  <a:pt x="9" y="629"/>
                </a:lnTo>
                <a:lnTo>
                  <a:pt x="15" y="592"/>
                </a:lnTo>
                <a:lnTo>
                  <a:pt x="23" y="556"/>
                </a:lnTo>
                <a:lnTo>
                  <a:pt x="34" y="521"/>
                </a:lnTo>
                <a:lnTo>
                  <a:pt x="45" y="486"/>
                </a:lnTo>
                <a:lnTo>
                  <a:pt x="58" y="453"/>
                </a:lnTo>
                <a:lnTo>
                  <a:pt x="73" y="420"/>
                </a:lnTo>
                <a:lnTo>
                  <a:pt x="89" y="389"/>
                </a:lnTo>
                <a:lnTo>
                  <a:pt x="108" y="357"/>
                </a:lnTo>
                <a:lnTo>
                  <a:pt x="126" y="327"/>
                </a:lnTo>
                <a:lnTo>
                  <a:pt x="147" y="299"/>
                </a:lnTo>
                <a:lnTo>
                  <a:pt x="170" y="270"/>
                </a:lnTo>
                <a:lnTo>
                  <a:pt x="192" y="243"/>
                </a:lnTo>
                <a:lnTo>
                  <a:pt x="217" y="217"/>
                </a:lnTo>
                <a:lnTo>
                  <a:pt x="242" y="193"/>
                </a:lnTo>
                <a:lnTo>
                  <a:pt x="269" y="169"/>
                </a:lnTo>
                <a:lnTo>
                  <a:pt x="298" y="148"/>
                </a:lnTo>
                <a:lnTo>
                  <a:pt x="327" y="127"/>
                </a:lnTo>
                <a:lnTo>
                  <a:pt x="356" y="107"/>
                </a:lnTo>
                <a:lnTo>
                  <a:pt x="388" y="90"/>
                </a:lnTo>
                <a:lnTo>
                  <a:pt x="419" y="74"/>
                </a:lnTo>
                <a:lnTo>
                  <a:pt x="453" y="59"/>
                </a:lnTo>
                <a:lnTo>
                  <a:pt x="487" y="46"/>
                </a:lnTo>
                <a:lnTo>
                  <a:pt x="520" y="34"/>
                </a:lnTo>
                <a:lnTo>
                  <a:pt x="556" y="24"/>
                </a:lnTo>
                <a:lnTo>
                  <a:pt x="592" y="15"/>
                </a:lnTo>
                <a:lnTo>
                  <a:pt x="628" y="9"/>
                </a:lnTo>
                <a:lnTo>
                  <a:pt x="665" y="4"/>
                </a:lnTo>
                <a:lnTo>
                  <a:pt x="703" y="1"/>
                </a:lnTo>
                <a:lnTo>
                  <a:pt x="741" y="0"/>
                </a:lnTo>
                <a:lnTo>
                  <a:pt x="741" y="0"/>
                </a:lnTo>
                <a:lnTo>
                  <a:pt x="779" y="1"/>
                </a:lnTo>
                <a:lnTo>
                  <a:pt x="817" y="4"/>
                </a:lnTo>
                <a:lnTo>
                  <a:pt x="853" y="9"/>
                </a:lnTo>
                <a:lnTo>
                  <a:pt x="890" y="15"/>
                </a:lnTo>
                <a:lnTo>
                  <a:pt x="926" y="24"/>
                </a:lnTo>
                <a:lnTo>
                  <a:pt x="961" y="34"/>
                </a:lnTo>
                <a:lnTo>
                  <a:pt x="996" y="46"/>
                </a:lnTo>
                <a:lnTo>
                  <a:pt x="1029" y="59"/>
                </a:lnTo>
                <a:lnTo>
                  <a:pt x="1062" y="74"/>
                </a:lnTo>
                <a:lnTo>
                  <a:pt x="1094" y="90"/>
                </a:lnTo>
                <a:lnTo>
                  <a:pt x="1125" y="107"/>
                </a:lnTo>
                <a:lnTo>
                  <a:pt x="1155" y="127"/>
                </a:lnTo>
                <a:lnTo>
                  <a:pt x="1185" y="148"/>
                </a:lnTo>
                <a:lnTo>
                  <a:pt x="1212" y="169"/>
                </a:lnTo>
                <a:lnTo>
                  <a:pt x="1239" y="193"/>
                </a:lnTo>
                <a:lnTo>
                  <a:pt x="1265" y="217"/>
                </a:lnTo>
                <a:lnTo>
                  <a:pt x="1289" y="243"/>
                </a:lnTo>
                <a:lnTo>
                  <a:pt x="1313" y="270"/>
                </a:lnTo>
                <a:lnTo>
                  <a:pt x="1334" y="299"/>
                </a:lnTo>
                <a:lnTo>
                  <a:pt x="1355" y="327"/>
                </a:lnTo>
                <a:lnTo>
                  <a:pt x="1375" y="357"/>
                </a:lnTo>
                <a:lnTo>
                  <a:pt x="1392" y="389"/>
                </a:lnTo>
                <a:lnTo>
                  <a:pt x="1408" y="420"/>
                </a:lnTo>
                <a:lnTo>
                  <a:pt x="1423" y="453"/>
                </a:lnTo>
                <a:lnTo>
                  <a:pt x="1436" y="486"/>
                </a:lnTo>
                <a:lnTo>
                  <a:pt x="1448" y="521"/>
                </a:lnTo>
                <a:lnTo>
                  <a:pt x="1458" y="556"/>
                </a:lnTo>
                <a:lnTo>
                  <a:pt x="1467" y="592"/>
                </a:lnTo>
                <a:lnTo>
                  <a:pt x="1473" y="629"/>
                </a:lnTo>
                <a:lnTo>
                  <a:pt x="1478" y="666"/>
                </a:lnTo>
                <a:lnTo>
                  <a:pt x="1481" y="704"/>
                </a:lnTo>
                <a:lnTo>
                  <a:pt x="1482" y="742"/>
                </a:lnTo>
                <a:lnTo>
                  <a:pt x="1482" y="74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6" name="Freeform 6"/>
          <p:cNvSpPr/>
          <p:nvPr/>
        </p:nvSpPr>
        <p:spPr>
          <a:xfrm>
            <a:off x="8540311" y="1698393"/>
            <a:ext cx="653950" cy="899907"/>
          </a:xfrm>
          <a:custGeom>
            <a:avLst/>
            <a:gdLst/>
            <a:ahLst/>
            <a:cxnLst/>
            <a:rect l="l" t="t" r="r" b="b"/>
            <a:pathLst>
              <a:path w="885" h="1217">
                <a:moveTo>
                  <a:pt x="212" y="796"/>
                </a:moveTo>
                <a:lnTo>
                  <a:pt x="125" y="1151"/>
                </a:lnTo>
                <a:lnTo>
                  <a:pt x="105" y="1154"/>
                </a:lnTo>
                <a:lnTo>
                  <a:pt x="194" y="790"/>
                </a:lnTo>
                <a:lnTo>
                  <a:pt x="194" y="790"/>
                </a:lnTo>
                <a:lnTo>
                  <a:pt x="178" y="783"/>
                </a:lnTo>
                <a:lnTo>
                  <a:pt x="162" y="775"/>
                </a:lnTo>
                <a:lnTo>
                  <a:pt x="162" y="775"/>
                </a:lnTo>
                <a:lnTo>
                  <a:pt x="149" y="769"/>
                </a:lnTo>
                <a:lnTo>
                  <a:pt x="137" y="761"/>
                </a:lnTo>
                <a:lnTo>
                  <a:pt x="127" y="753"/>
                </a:lnTo>
                <a:lnTo>
                  <a:pt x="117" y="744"/>
                </a:lnTo>
                <a:lnTo>
                  <a:pt x="110" y="732"/>
                </a:lnTo>
                <a:lnTo>
                  <a:pt x="102" y="719"/>
                </a:lnTo>
                <a:lnTo>
                  <a:pt x="96" y="704"/>
                </a:lnTo>
                <a:lnTo>
                  <a:pt x="90" y="685"/>
                </a:lnTo>
                <a:lnTo>
                  <a:pt x="90" y="685"/>
                </a:lnTo>
                <a:lnTo>
                  <a:pt x="77" y="639"/>
                </a:lnTo>
                <a:lnTo>
                  <a:pt x="69" y="616"/>
                </a:lnTo>
                <a:lnTo>
                  <a:pt x="61" y="594"/>
                </a:lnTo>
                <a:lnTo>
                  <a:pt x="61" y="594"/>
                </a:lnTo>
                <a:lnTo>
                  <a:pt x="48" y="565"/>
                </a:lnTo>
                <a:lnTo>
                  <a:pt x="34" y="538"/>
                </a:lnTo>
                <a:lnTo>
                  <a:pt x="34" y="538"/>
                </a:lnTo>
                <a:lnTo>
                  <a:pt x="20" y="509"/>
                </a:lnTo>
                <a:lnTo>
                  <a:pt x="14" y="495"/>
                </a:lnTo>
                <a:lnTo>
                  <a:pt x="9" y="480"/>
                </a:lnTo>
                <a:lnTo>
                  <a:pt x="9" y="480"/>
                </a:lnTo>
                <a:lnTo>
                  <a:pt x="4" y="466"/>
                </a:lnTo>
                <a:lnTo>
                  <a:pt x="1" y="452"/>
                </a:lnTo>
                <a:lnTo>
                  <a:pt x="0" y="439"/>
                </a:lnTo>
                <a:lnTo>
                  <a:pt x="0" y="426"/>
                </a:lnTo>
                <a:lnTo>
                  <a:pt x="2" y="412"/>
                </a:lnTo>
                <a:lnTo>
                  <a:pt x="6" y="398"/>
                </a:lnTo>
                <a:lnTo>
                  <a:pt x="13" y="382"/>
                </a:lnTo>
                <a:lnTo>
                  <a:pt x="22" y="365"/>
                </a:lnTo>
                <a:lnTo>
                  <a:pt x="22" y="365"/>
                </a:lnTo>
                <a:lnTo>
                  <a:pt x="44" y="323"/>
                </a:lnTo>
                <a:lnTo>
                  <a:pt x="55" y="302"/>
                </a:lnTo>
                <a:lnTo>
                  <a:pt x="66" y="280"/>
                </a:lnTo>
                <a:lnTo>
                  <a:pt x="66" y="280"/>
                </a:lnTo>
                <a:lnTo>
                  <a:pt x="77" y="251"/>
                </a:lnTo>
                <a:lnTo>
                  <a:pt x="87" y="222"/>
                </a:lnTo>
                <a:lnTo>
                  <a:pt x="87" y="222"/>
                </a:lnTo>
                <a:lnTo>
                  <a:pt x="97" y="191"/>
                </a:lnTo>
                <a:lnTo>
                  <a:pt x="102" y="177"/>
                </a:lnTo>
                <a:lnTo>
                  <a:pt x="109" y="162"/>
                </a:lnTo>
                <a:lnTo>
                  <a:pt x="109" y="162"/>
                </a:lnTo>
                <a:lnTo>
                  <a:pt x="116" y="149"/>
                </a:lnTo>
                <a:lnTo>
                  <a:pt x="124" y="138"/>
                </a:lnTo>
                <a:lnTo>
                  <a:pt x="131" y="127"/>
                </a:lnTo>
                <a:lnTo>
                  <a:pt x="141" y="119"/>
                </a:lnTo>
                <a:lnTo>
                  <a:pt x="153" y="110"/>
                </a:lnTo>
                <a:lnTo>
                  <a:pt x="166" y="102"/>
                </a:lnTo>
                <a:lnTo>
                  <a:pt x="181" y="96"/>
                </a:lnTo>
                <a:lnTo>
                  <a:pt x="200" y="90"/>
                </a:lnTo>
                <a:lnTo>
                  <a:pt x="200" y="90"/>
                </a:lnTo>
                <a:lnTo>
                  <a:pt x="245" y="77"/>
                </a:lnTo>
                <a:lnTo>
                  <a:pt x="268" y="70"/>
                </a:lnTo>
                <a:lnTo>
                  <a:pt x="291" y="61"/>
                </a:lnTo>
                <a:lnTo>
                  <a:pt x="291" y="61"/>
                </a:lnTo>
                <a:lnTo>
                  <a:pt x="320" y="49"/>
                </a:lnTo>
                <a:lnTo>
                  <a:pt x="347" y="35"/>
                </a:lnTo>
                <a:lnTo>
                  <a:pt x="347" y="35"/>
                </a:lnTo>
                <a:lnTo>
                  <a:pt x="376" y="20"/>
                </a:lnTo>
                <a:lnTo>
                  <a:pt x="390" y="14"/>
                </a:lnTo>
                <a:lnTo>
                  <a:pt x="405" y="9"/>
                </a:lnTo>
                <a:lnTo>
                  <a:pt x="405" y="9"/>
                </a:lnTo>
                <a:lnTo>
                  <a:pt x="419" y="5"/>
                </a:lnTo>
                <a:lnTo>
                  <a:pt x="432" y="1"/>
                </a:lnTo>
                <a:lnTo>
                  <a:pt x="446" y="0"/>
                </a:lnTo>
                <a:lnTo>
                  <a:pt x="459" y="0"/>
                </a:lnTo>
                <a:lnTo>
                  <a:pt x="472" y="2"/>
                </a:lnTo>
                <a:lnTo>
                  <a:pt x="487" y="7"/>
                </a:lnTo>
                <a:lnTo>
                  <a:pt x="503" y="13"/>
                </a:lnTo>
                <a:lnTo>
                  <a:pt x="520" y="22"/>
                </a:lnTo>
                <a:lnTo>
                  <a:pt x="520" y="22"/>
                </a:lnTo>
                <a:lnTo>
                  <a:pt x="561" y="46"/>
                </a:lnTo>
                <a:lnTo>
                  <a:pt x="583" y="57"/>
                </a:lnTo>
                <a:lnTo>
                  <a:pt x="605" y="66"/>
                </a:lnTo>
                <a:lnTo>
                  <a:pt x="605" y="66"/>
                </a:lnTo>
                <a:lnTo>
                  <a:pt x="634" y="77"/>
                </a:lnTo>
                <a:lnTo>
                  <a:pt x="663" y="87"/>
                </a:lnTo>
                <a:lnTo>
                  <a:pt x="663" y="87"/>
                </a:lnTo>
                <a:lnTo>
                  <a:pt x="694" y="97"/>
                </a:lnTo>
                <a:lnTo>
                  <a:pt x="708" y="102"/>
                </a:lnTo>
                <a:lnTo>
                  <a:pt x="723" y="110"/>
                </a:lnTo>
                <a:lnTo>
                  <a:pt x="723" y="110"/>
                </a:lnTo>
                <a:lnTo>
                  <a:pt x="736" y="116"/>
                </a:lnTo>
                <a:lnTo>
                  <a:pt x="747" y="124"/>
                </a:lnTo>
                <a:lnTo>
                  <a:pt x="758" y="133"/>
                </a:lnTo>
                <a:lnTo>
                  <a:pt x="766" y="142"/>
                </a:lnTo>
                <a:lnTo>
                  <a:pt x="775" y="153"/>
                </a:lnTo>
                <a:lnTo>
                  <a:pt x="783" y="166"/>
                </a:lnTo>
                <a:lnTo>
                  <a:pt x="789" y="182"/>
                </a:lnTo>
                <a:lnTo>
                  <a:pt x="795" y="200"/>
                </a:lnTo>
                <a:lnTo>
                  <a:pt x="795" y="200"/>
                </a:lnTo>
                <a:lnTo>
                  <a:pt x="808" y="247"/>
                </a:lnTo>
                <a:lnTo>
                  <a:pt x="815" y="270"/>
                </a:lnTo>
                <a:lnTo>
                  <a:pt x="823" y="292"/>
                </a:lnTo>
                <a:lnTo>
                  <a:pt x="823" y="292"/>
                </a:lnTo>
                <a:lnTo>
                  <a:pt x="836" y="321"/>
                </a:lnTo>
                <a:lnTo>
                  <a:pt x="850" y="348"/>
                </a:lnTo>
                <a:lnTo>
                  <a:pt x="850" y="348"/>
                </a:lnTo>
                <a:lnTo>
                  <a:pt x="864" y="376"/>
                </a:lnTo>
                <a:lnTo>
                  <a:pt x="871" y="390"/>
                </a:lnTo>
                <a:lnTo>
                  <a:pt x="876" y="405"/>
                </a:lnTo>
                <a:lnTo>
                  <a:pt x="876" y="405"/>
                </a:lnTo>
                <a:lnTo>
                  <a:pt x="880" y="419"/>
                </a:lnTo>
                <a:lnTo>
                  <a:pt x="884" y="433"/>
                </a:lnTo>
                <a:lnTo>
                  <a:pt x="885" y="446"/>
                </a:lnTo>
                <a:lnTo>
                  <a:pt x="885" y="460"/>
                </a:lnTo>
                <a:lnTo>
                  <a:pt x="883" y="474"/>
                </a:lnTo>
                <a:lnTo>
                  <a:pt x="878" y="488"/>
                </a:lnTo>
                <a:lnTo>
                  <a:pt x="872" y="504"/>
                </a:lnTo>
                <a:lnTo>
                  <a:pt x="863" y="520"/>
                </a:lnTo>
                <a:lnTo>
                  <a:pt x="863" y="520"/>
                </a:lnTo>
                <a:lnTo>
                  <a:pt x="839" y="563"/>
                </a:lnTo>
                <a:lnTo>
                  <a:pt x="828" y="583"/>
                </a:lnTo>
                <a:lnTo>
                  <a:pt x="818" y="606"/>
                </a:lnTo>
                <a:lnTo>
                  <a:pt x="818" y="606"/>
                </a:lnTo>
                <a:lnTo>
                  <a:pt x="808" y="634"/>
                </a:lnTo>
                <a:lnTo>
                  <a:pt x="798" y="665"/>
                </a:lnTo>
                <a:lnTo>
                  <a:pt x="798" y="665"/>
                </a:lnTo>
                <a:lnTo>
                  <a:pt x="788" y="694"/>
                </a:lnTo>
                <a:lnTo>
                  <a:pt x="783" y="709"/>
                </a:lnTo>
                <a:lnTo>
                  <a:pt x="775" y="723"/>
                </a:lnTo>
                <a:lnTo>
                  <a:pt x="775" y="723"/>
                </a:lnTo>
                <a:lnTo>
                  <a:pt x="766" y="740"/>
                </a:lnTo>
                <a:lnTo>
                  <a:pt x="757" y="754"/>
                </a:lnTo>
                <a:lnTo>
                  <a:pt x="751" y="760"/>
                </a:lnTo>
                <a:lnTo>
                  <a:pt x="745" y="766"/>
                </a:lnTo>
                <a:lnTo>
                  <a:pt x="738" y="771"/>
                </a:lnTo>
                <a:lnTo>
                  <a:pt x="731" y="777"/>
                </a:lnTo>
                <a:lnTo>
                  <a:pt x="805" y="1000"/>
                </a:lnTo>
                <a:lnTo>
                  <a:pt x="785" y="998"/>
                </a:lnTo>
                <a:lnTo>
                  <a:pt x="714" y="785"/>
                </a:lnTo>
                <a:lnTo>
                  <a:pt x="714" y="785"/>
                </a:lnTo>
                <a:lnTo>
                  <a:pt x="703" y="790"/>
                </a:lnTo>
                <a:lnTo>
                  <a:pt x="772" y="997"/>
                </a:lnTo>
                <a:lnTo>
                  <a:pt x="593" y="982"/>
                </a:lnTo>
                <a:lnTo>
                  <a:pt x="566" y="1046"/>
                </a:lnTo>
                <a:lnTo>
                  <a:pt x="506" y="867"/>
                </a:lnTo>
                <a:lnTo>
                  <a:pt x="506" y="867"/>
                </a:lnTo>
                <a:lnTo>
                  <a:pt x="495" y="871"/>
                </a:lnTo>
                <a:lnTo>
                  <a:pt x="559" y="1063"/>
                </a:lnTo>
                <a:lnTo>
                  <a:pt x="550" y="1085"/>
                </a:lnTo>
                <a:lnTo>
                  <a:pt x="481" y="876"/>
                </a:lnTo>
                <a:lnTo>
                  <a:pt x="480" y="876"/>
                </a:lnTo>
                <a:lnTo>
                  <a:pt x="480" y="876"/>
                </a:lnTo>
                <a:lnTo>
                  <a:pt x="463" y="882"/>
                </a:lnTo>
                <a:lnTo>
                  <a:pt x="448" y="884"/>
                </a:lnTo>
                <a:lnTo>
                  <a:pt x="367" y="1217"/>
                </a:lnTo>
                <a:lnTo>
                  <a:pt x="356" y="1197"/>
                </a:lnTo>
                <a:lnTo>
                  <a:pt x="432" y="885"/>
                </a:lnTo>
                <a:lnTo>
                  <a:pt x="432" y="885"/>
                </a:lnTo>
                <a:lnTo>
                  <a:pt x="420" y="884"/>
                </a:lnTo>
                <a:lnTo>
                  <a:pt x="348" y="1180"/>
                </a:lnTo>
                <a:lnTo>
                  <a:pt x="316" y="1117"/>
                </a:lnTo>
                <a:lnTo>
                  <a:pt x="139" y="1149"/>
                </a:lnTo>
                <a:lnTo>
                  <a:pt x="223" y="799"/>
                </a:lnTo>
                <a:lnTo>
                  <a:pt x="220" y="798"/>
                </a:lnTo>
                <a:lnTo>
                  <a:pt x="220" y="798"/>
                </a:lnTo>
                <a:lnTo>
                  <a:pt x="212" y="796"/>
                </a:lnTo>
                <a:lnTo>
                  <a:pt x="212" y="796"/>
                </a:lnTo>
                <a:close/>
                <a:moveTo>
                  <a:pt x="497" y="656"/>
                </a:moveTo>
                <a:lnTo>
                  <a:pt x="497" y="208"/>
                </a:lnTo>
                <a:lnTo>
                  <a:pt x="411" y="208"/>
                </a:lnTo>
                <a:lnTo>
                  <a:pt x="411" y="208"/>
                </a:lnTo>
                <a:lnTo>
                  <a:pt x="411" y="216"/>
                </a:lnTo>
                <a:lnTo>
                  <a:pt x="408" y="226"/>
                </a:lnTo>
                <a:lnTo>
                  <a:pt x="404" y="235"/>
                </a:lnTo>
                <a:lnTo>
                  <a:pt x="397" y="243"/>
                </a:lnTo>
                <a:lnTo>
                  <a:pt x="397" y="243"/>
                </a:lnTo>
                <a:lnTo>
                  <a:pt x="390" y="252"/>
                </a:lnTo>
                <a:lnTo>
                  <a:pt x="381" y="258"/>
                </a:lnTo>
                <a:lnTo>
                  <a:pt x="371" y="261"/>
                </a:lnTo>
                <a:lnTo>
                  <a:pt x="360" y="262"/>
                </a:lnTo>
                <a:lnTo>
                  <a:pt x="360" y="327"/>
                </a:lnTo>
                <a:lnTo>
                  <a:pt x="398" y="327"/>
                </a:lnTo>
                <a:lnTo>
                  <a:pt x="398" y="656"/>
                </a:lnTo>
                <a:lnTo>
                  <a:pt x="497" y="656"/>
                </a:lnTo>
                <a:lnTo>
                  <a:pt x="497" y="656"/>
                </a:lnTo>
                <a:close/>
                <a:moveTo>
                  <a:pt x="486" y="124"/>
                </a:moveTo>
                <a:lnTo>
                  <a:pt x="486" y="124"/>
                </a:lnTo>
                <a:lnTo>
                  <a:pt x="511" y="131"/>
                </a:lnTo>
                <a:lnTo>
                  <a:pt x="536" y="139"/>
                </a:lnTo>
                <a:lnTo>
                  <a:pt x="560" y="150"/>
                </a:lnTo>
                <a:lnTo>
                  <a:pt x="582" y="163"/>
                </a:lnTo>
                <a:lnTo>
                  <a:pt x="604" y="177"/>
                </a:lnTo>
                <a:lnTo>
                  <a:pt x="623" y="194"/>
                </a:lnTo>
                <a:lnTo>
                  <a:pt x="643" y="211"/>
                </a:lnTo>
                <a:lnTo>
                  <a:pt x="659" y="229"/>
                </a:lnTo>
                <a:lnTo>
                  <a:pt x="674" y="250"/>
                </a:lnTo>
                <a:lnTo>
                  <a:pt x="688" y="272"/>
                </a:lnTo>
                <a:lnTo>
                  <a:pt x="700" y="294"/>
                </a:lnTo>
                <a:lnTo>
                  <a:pt x="710" y="318"/>
                </a:lnTo>
                <a:lnTo>
                  <a:pt x="718" y="343"/>
                </a:lnTo>
                <a:lnTo>
                  <a:pt x="724" y="369"/>
                </a:lnTo>
                <a:lnTo>
                  <a:pt x="727" y="397"/>
                </a:lnTo>
                <a:lnTo>
                  <a:pt x="728" y="424"/>
                </a:lnTo>
                <a:lnTo>
                  <a:pt x="728" y="424"/>
                </a:lnTo>
                <a:lnTo>
                  <a:pt x="728" y="439"/>
                </a:lnTo>
                <a:lnTo>
                  <a:pt x="727" y="455"/>
                </a:lnTo>
                <a:lnTo>
                  <a:pt x="725" y="470"/>
                </a:lnTo>
                <a:lnTo>
                  <a:pt x="722" y="486"/>
                </a:lnTo>
                <a:lnTo>
                  <a:pt x="719" y="500"/>
                </a:lnTo>
                <a:lnTo>
                  <a:pt x="714" y="515"/>
                </a:lnTo>
                <a:lnTo>
                  <a:pt x="710" y="529"/>
                </a:lnTo>
                <a:lnTo>
                  <a:pt x="704" y="542"/>
                </a:lnTo>
                <a:lnTo>
                  <a:pt x="698" y="556"/>
                </a:lnTo>
                <a:lnTo>
                  <a:pt x="691" y="569"/>
                </a:lnTo>
                <a:lnTo>
                  <a:pt x="684" y="582"/>
                </a:lnTo>
                <a:lnTo>
                  <a:pt x="676" y="594"/>
                </a:lnTo>
                <a:lnTo>
                  <a:pt x="668" y="606"/>
                </a:lnTo>
                <a:lnTo>
                  <a:pt x="659" y="618"/>
                </a:lnTo>
                <a:lnTo>
                  <a:pt x="649" y="629"/>
                </a:lnTo>
                <a:lnTo>
                  <a:pt x="639" y="640"/>
                </a:lnTo>
                <a:lnTo>
                  <a:pt x="628" y="650"/>
                </a:lnTo>
                <a:lnTo>
                  <a:pt x="618" y="659"/>
                </a:lnTo>
                <a:lnTo>
                  <a:pt x="606" y="668"/>
                </a:lnTo>
                <a:lnTo>
                  <a:pt x="594" y="677"/>
                </a:lnTo>
                <a:lnTo>
                  <a:pt x="582" y="685"/>
                </a:lnTo>
                <a:lnTo>
                  <a:pt x="569" y="692"/>
                </a:lnTo>
                <a:lnTo>
                  <a:pt x="556" y="699"/>
                </a:lnTo>
                <a:lnTo>
                  <a:pt x="542" y="705"/>
                </a:lnTo>
                <a:lnTo>
                  <a:pt x="528" y="710"/>
                </a:lnTo>
                <a:lnTo>
                  <a:pt x="513" y="716"/>
                </a:lnTo>
                <a:lnTo>
                  <a:pt x="499" y="719"/>
                </a:lnTo>
                <a:lnTo>
                  <a:pt x="484" y="723"/>
                </a:lnTo>
                <a:lnTo>
                  <a:pt x="469" y="726"/>
                </a:lnTo>
                <a:lnTo>
                  <a:pt x="454" y="728"/>
                </a:lnTo>
                <a:lnTo>
                  <a:pt x="439" y="729"/>
                </a:lnTo>
                <a:lnTo>
                  <a:pt x="423" y="729"/>
                </a:lnTo>
                <a:lnTo>
                  <a:pt x="423" y="729"/>
                </a:lnTo>
                <a:lnTo>
                  <a:pt x="398" y="728"/>
                </a:lnTo>
                <a:lnTo>
                  <a:pt x="374" y="726"/>
                </a:lnTo>
                <a:lnTo>
                  <a:pt x="351" y="720"/>
                </a:lnTo>
                <a:lnTo>
                  <a:pt x="328" y="714"/>
                </a:lnTo>
                <a:lnTo>
                  <a:pt x="306" y="706"/>
                </a:lnTo>
                <a:lnTo>
                  <a:pt x="284" y="696"/>
                </a:lnTo>
                <a:lnTo>
                  <a:pt x="264" y="684"/>
                </a:lnTo>
                <a:lnTo>
                  <a:pt x="244" y="672"/>
                </a:lnTo>
                <a:lnTo>
                  <a:pt x="227" y="657"/>
                </a:lnTo>
                <a:lnTo>
                  <a:pt x="209" y="642"/>
                </a:lnTo>
                <a:lnTo>
                  <a:pt x="193" y="626"/>
                </a:lnTo>
                <a:lnTo>
                  <a:pt x="179" y="607"/>
                </a:lnTo>
                <a:lnTo>
                  <a:pt x="166" y="589"/>
                </a:lnTo>
                <a:lnTo>
                  <a:pt x="154" y="568"/>
                </a:lnTo>
                <a:lnTo>
                  <a:pt x="143" y="547"/>
                </a:lnTo>
                <a:lnTo>
                  <a:pt x="135" y="526"/>
                </a:lnTo>
                <a:lnTo>
                  <a:pt x="135" y="526"/>
                </a:lnTo>
                <a:lnTo>
                  <a:pt x="143" y="551"/>
                </a:lnTo>
                <a:lnTo>
                  <a:pt x="153" y="575"/>
                </a:lnTo>
                <a:lnTo>
                  <a:pt x="164" y="597"/>
                </a:lnTo>
                <a:lnTo>
                  <a:pt x="178" y="619"/>
                </a:lnTo>
                <a:lnTo>
                  <a:pt x="193" y="640"/>
                </a:lnTo>
                <a:lnTo>
                  <a:pt x="209" y="659"/>
                </a:lnTo>
                <a:lnTo>
                  <a:pt x="228" y="677"/>
                </a:lnTo>
                <a:lnTo>
                  <a:pt x="247" y="693"/>
                </a:lnTo>
                <a:lnTo>
                  <a:pt x="268" y="708"/>
                </a:lnTo>
                <a:lnTo>
                  <a:pt x="291" y="721"/>
                </a:lnTo>
                <a:lnTo>
                  <a:pt x="314" y="733"/>
                </a:lnTo>
                <a:lnTo>
                  <a:pt x="338" y="742"/>
                </a:lnTo>
                <a:lnTo>
                  <a:pt x="363" y="749"/>
                </a:lnTo>
                <a:lnTo>
                  <a:pt x="389" y="755"/>
                </a:lnTo>
                <a:lnTo>
                  <a:pt x="416" y="759"/>
                </a:lnTo>
                <a:lnTo>
                  <a:pt x="443" y="760"/>
                </a:lnTo>
                <a:lnTo>
                  <a:pt x="443" y="760"/>
                </a:lnTo>
                <a:lnTo>
                  <a:pt x="459" y="759"/>
                </a:lnTo>
                <a:lnTo>
                  <a:pt x="475" y="758"/>
                </a:lnTo>
                <a:lnTo>
                  <a:pt x="491" y="756"/>
                </a:lnTo>
                <a:lnTo>
                  <a:pt x="507" y="754"/>
                </a:lnTo>
                <a:lnTo>
                  <a:pt x="522" y="749"/>
                </a:lnTo>
                <a:lnTo>
                  <a:pt x="537" y="745"/>
                </a:lnTo>
                <a:lnTo>
                  <a:pt x="553" y="741"/>
                </a:lnTo>
                <a:lnTo>
                  <a:pt x="567" y="735"/>
                </a:lnTo>
                <a:lnTo>
                  <a:pt x="581" y="729"/>
                </a:lnTo>
                <a:lnTo>
                  <a:pt x="595" y="721"/>
                </a:lnTo>
                <a:lnTo>
                  <a:pt x="608" y="714"/>
                </a:lnTo>
                <a:lnTo>
                  <a:pt x="621" y="705"/>
                </a:lnTo>
                <a:lnTo>
                  <a:pt x="634" y="696"/>
                </a:lnTo>
                <a:lnTo>
                  <a:pt x="646" y="686"/>
                </a:lnTo>
                <a:lnTo>
                  <a:pt x="657" y="677"/>
                </a:lnTo>
                <a:lnTo>
                  <a:pt x="669" y="667"/>
                </a:lnTo>
                <a:lnTo>
                  <a:pt x="678" y="655"/>
                </a:lnTo>
                <a:lnTo>
                  <a:pt x="688" y="644"/>
                </a:lnTo>
                <a:lnTo>
                  <a:pt x="698" y="632"/>
                </a:lnTo>
                <a:lnTo>
                  <a:pt x="707" y="619"/>
                </a:lnTo>
                <a:lnTo>
                  <a:pt x="715" y="606"/>
                </a:lnTo>
                <a:lnTo>
                  <a:pt x="723" y="593"/>
                </a:lnTo>
                <a:lnTo>
                  <a:pt x="731" y="579"/>
                </a:lnTo>
                <a:lnTo>
                  <a:pt x="737" y="565"/>
                </a:lnTo>
                <a:lnTo>
                  <a:pt x="742" y="551"/>
                </a:lnTo>
                <a:lnTo>
                  <a:pt x="747" y="536"/>
                </a:lnTo>
                <a:lnTo>
                  <a:pt x="751" y="520"/>
                </a:lnTo>
                <a:lnTo>
                  <a:pt x="756" y="505"/>
                </a:lnTo>
                <a:lnTo>
                  <a:pt x="758" y="489"/>
                </a:lnTo>
                <a:lnTo>
                  <a:pt x="760" y="474"/>
                </a:lnTo>
                <a:lnTo>
                  <a:pt x="761" y="457"/>
                </a:lnTo>
                <a:lnTo>
                  <a:pt x="762" y="441"/>
                </a:lnTo>
                <a:lnTo>
                  <a:pt x="762" y="441"/>
                </a:lnTo>
                <a:lnTo>
                  <a:pt x="761" y="426"/>
                </a:lnTo>
                <a:lnTo>
                  <a:pt x="760" y="411"/>
                </a:lnTo>
                <a:lnTo>
                  <a:pt x="759" y="397"/>
                </a:lnTo>
                <a:lnTo>
                  <a:pt x="757" y="381"/>
                </a:lnTo>
                <a:lnTo>
                  <a:pt x="753" y="367"/>
                </a:lnTo>
                <a:lnTo>
                  <a:pt x="749" y="353"/>
                </a:lnTo>
                <a:lnTo>
                  <a:pt x="746" y="340"/>
                </a:lnTo>
                <a:lnTo>
                  <a:pt x="740" y="326"/>
                </a:lnTo>
                <a:lnTo>
                  <a:pt x="729" y="300"/>
                </a:lnTo>
                <a:lnTo>
                  <a:pt x="715" y="275"/>
                </a:lnTo>
                <a:lnTo>
                  <a:pt x="700" y="252"/>
                </a:lnTo>
                <a:lnTo>
                  <a:pt x="682" y="230"/>
                </a:lnTo>
                <a:lnTo>
                  <a:pt x="663" y="210"/>
                </a:lnTo>
                <a:lnTo>
                  <a:pt x="642" y="191"/>
                </a:lnTo>
                <a:lnTo>
                  <a:pt x="619" y="175"/>
                </a:lnTo>
                <a:lnTo>
                  <a:pt x="595" y="160"/>
                </a:lnTo>
                <a:lnTo>
                  <a:pt x="569" y="148"/>
                </a:lnTo>
                <a:lnTo>
                  <a:pt x="543" y="137"/>
                </a:lnTo>
                <a:lnTo>
                  <a:pt x="529" y="134"/>
                </a:lnTo>
                <a:lnTo>
                  <a:pt x="515" y="129"/>
                </a:lnTo>
                <a:lnTo>
                  <a:pt x="500" y="127"/>
                </a:lnTo>
                <a:lnTo>
                  <a:pt x="486" y="124"/>
                </a:lnTo>
                <a:lnTo>
                  <a:pt x="486" y="124"/>
                </a:lnTo>
                <a:close/>
                <a:moveTo>
                  <a:pt x="216" y="696"/>
                </a:moveTo>
                <a:lnTo>
                  <a:pt x="217" y="696"/>
                </a:lnTo>
                <a:lnTo>
                  <a:pt x="217" y="697"/>
                </a:lnTo>
                <a:lnTo>
                  <a:pt x="217" y="697"/>
                </a:lnTo>
                <a:lnTo>
                  <a:pt x="221" y="701"/>
                </a:lnTo>
                <a:lnTo>
                  <a:pt x="221" y="701"/>
                </a:lnTo>
                <a:lnTo>
                  <a:pt x="221" y="701"/>
                </a:lnTo>
                <a:lnTo>
                  <a:pt x="221" y="701"/>
                </a:lnTo>
                <a:lnTo>
                  <a:pt x="223" y="702"/>
                </a:lnTo>
                <a:lnTo>
                  <a:pt x="223" y="702"/>
                </a:lnTo>
                <a:lnTo>
                  <a:pt x="224" y="703"/>
                </a:lnTo>
                <a:lnTo>
                  <a:pt x="224" y="703"/>
                </a:lnTo>
                <a:lnTo>
                  <a:pt x="224" y="703"/>
                </a:lnTo>
                <a:lnTo>
                  <a:pt x="224" y="703"/>
                </a:lnTo>
                <a:lnTo>
                  <a:pt x="225" y="703"/>
                </a:lnTo>
                <a:lnTo>
                  <a:pt x="227" y="705"/>
                </a:lnTo>
                <a:lnTo>
                  <a:pt x="227" y="705"/>
                </a:lnTo>
                <a:lnTo>
                  <a:pt x="231" y="708"/>
                </a:lnTo>
                <a:lnTo>
                  <a:pt x="231" y="709"/>
                </a:lnTo>
                <a:lnTo>
                  <a:pt x="232" y="709"/>
                </a:lnTo>
                <a:lnTo>
                  <a:pt x="232" y="709"/>
                </a:lnTo>
                <a:lnTo>
                  <a:pt x="243" y="718"/>
                </a:lnTo>
                <a:lnTo>
                  <a:pt x="243" y="718"/>
                </a:lnTo>
                <a:lnTo>
                  <a:pt x="247" y="721"/>
                </a:lnTo>
                <a:lnTo>
                  <a:pt x="249" y="722"/>
                </a:lnTo>
                <a:lnTo>
                  <a:pt x="249" y="722"/>
                </a:lnTo>
                <a:lnTo>
                  <a:pt x="253" y="726"/>
                </a:lnTo>
                <a:lnTo>
                  <a:pt x="256" y="727"/>
                </a:lnTo>
                <a:lnTo>
                  <a:pt x="256" y="727"/>
                </a:lnTo>
                <a:lnTo>
                  <a:pt x="256" y="727"/>
                </a:lnTo>
                <a:lnTo>
                  <a:pt x="261" y="730"/>
                </a:lnTo>
                <a:lnTo>
                  <a:pt x="264" y="731"/>
                </a:lnTo>
                <a:lnTo>
                  <a:pt x="264" y="731"/>
                </a:lnTo>
                <a:lnTo>
                  <a:pt x="267" y="733"/>
                </a:lnTo>
                <a:lnTo>
                  <a:pt x="270" y="735"/>
                </a:lnTo>
                <a:lnTo>
                  <a:pt x="270" y="735"/>
                </a:lnTo>
                <a:lnTo>
                  <a:pt x="275" y="739"/>
                </a:lnTo>
                <a:lnTo>
                  <a:pt x="278" y="740"/>
                </a:lnTo>
                <a:lnTo>
                  <a:pt x="281" y="742"/>
                </a:lnTo>
                <a:lnTo>
                  <a:pt x="285" y="744"/>
                </a:lnTo>
                <a:lnTo>
                  <a:pt x="289" y="746"/>
                </a:lnTo>
                <a:lnTo>
                  <a:pt x="293" y="747"/>
                </a:lnTo>
                <a:lnTo>
                  <a:pt x="296" y="749"/>
                </a:lnTo>
                <a:lnTo>
                  <a:pt x="296" y="749"/>
                </a:lnTo>
                <a:lnTo>
                  <a:pt x="300" y="752"/>
                </a:lnTo>
                <a:lnTo>
                  <a:pt x="304" y="753"/>
                </a:lnTo>
                <a:lnTo>
                  <a:pt x="304" y="753"/>
                </a:lnTo>
                <a:lnTo>
                  <a:pt x="308" y="755"/>
                </a:lnTo>
                <a:lnTo>
                  <a:pt x="310" y="756"/>
                </a:lnTo>
                <a:lnTo>
                  <a:pt x="310" y="756"/>
                </a:lnTo>
                <a:lnTo>
                  <a:pt x="316" y="758"/>
                </a:lnTo>
                <a:lnTo>
                  <a:pt x="319" y="759"/>
                </a:lnTo>
                <a:lnTo>
                  <a:pt x="319" y="759"/>
                </a:lnTo>
                <a:lnTo>
                  <a:pt x="323" y="761"/>
                </a:lnTo>
                <a:lnTo>
                  <a:pt x="326" y="761"/>
                </a:lnTo>
                <a:lnTo>
                  <a:pt x="326" y="761"/>
                </a:lnTo>
                <a:lnTo>
                  <a:pt x="332" y="764"/>
                </a:lnTo>
                <a:lnTo>
                  <a:pt x="334" y="765"/>
                </a:lnTo>
                <a:lnTo>
                  <a:pt x="334" y="765"/>
                </a:lnTo>
                <a:lnTo>
                  <a:pt x="340" y="767"/>
                </a:lnTo>
                <a:lnTo>
                  <a:pt x="342" y="767"/>
                </a:lnTo>
                <a:lnTo>
                  <a:pt x="342" y="767"/>
                </a:lnTo>
                <a:lnTo>
                  <a:pt x="348" y="769"/>
                </a:lnTo>
                <a:lnTo>
                  <a:pt x="351" y="769"/>
                </a:lnTo>
                <a:lnTo>
                  <a:pt x="351" y="769"/>
                </a:lnTo>
                <a:lnTo>
                  <a:pt x="356" y="771"/>
                </a:lnTo>
                <a:lnTo>
                  <a:pt x="358" y="771"/>
                </a:lnTo>
                <a:lnTo>
                  <a:pt x="358" y="771"/>
                </a:lnTo>
                <a:lnTo>
                  <a:pt x="365" y="773"/>
                </a:lnTo>
                <a:lnTo>
                  <a:pt x="366" y="773"/>
                </a:lnTo>
                <a:lnTo>
                  <a:pt x="366" y="773"/>
                </a:lnTo>
                <a:lnTo>
                  <a:pt x="372" y="775"/>
                </a:lnTo>
                <a:lnTo>
                  <a:pt x="374" y="775"/>
                </a:lnTo>
                <a:lnTo>
                  <a:pt x="374" y="775"/>
                </a:lnTo>
                <a:lnTo>
                  <a:pt x="382" y="777"/>
                </a:lnTo>
                <a:lnTo>
                  <a:pt x="383" y="777"/>
                </a:lnTo>
                <a:lnTo>
                  <a:pt x="383" y="777"/>
                </a:lnTo>
                <a:lnTo>
                  <a:pt x="390" y="778"/>
                </a:lnTo>
                <a:lnTo>
                  <a:pt x="391" y="779"/>
                </a:lnTo>
                <a:lnTo>
                  <a:pt x="391" y="779"/>
                </a:lnTo>
                <a:lnTo>
                  <a:pt x="398" y="780"/>
                </a:lnTo>
                <a:lnTo>
                  <a:pt x="399" y="780"/>
                </a:lnTo>
                <a:lnTo>
                  <a:pt x="399" y="780"/>
                </a:lnTo>
                <a:lnTo>
                  <a:pt x="407" y="780"/>
                </a:lnTo>
                <a:lnTo>
                  <a:pt x="407" y="781"/>
                </a:lnTo>
                <a:lnTo>
                  <a:pt x="408" y="781"/>
                </a:lnTo>
                <a:lnTo>
                  <a:pt x="408" y="781"/>
                </a:lnTo>
                <a:lnTo>
                  <a:pt x="416" y="781"/>
                </a:lnTo>
                <a:lnTo>
                  <a:pt x="417" y="781"/>
                </a:lnTo>
                <a:lnTo>
                  <a:pt x="417" y="781"/>
                </a:lnTo>
                <a:lnTo>
                  <a:pt x="433" y="782"/>
                </a:lnTo>
                <a:lnTo>
                  <a:pt x="434" y="782"/>
                </a:lnTo>
                <a:lnTo>
                  <a:pt x="434" y="782"/>
                </a:lnTo>
                <a:lnTo>
                  <a:pt x="443" y="782"/>
                </a:lnTo>
                <a:lnTo>
                  <a:pt x="443" y="782"/>
                </a:lnTo>
                <a:lnTo>
                  <a:pt x="449" y="782"/>
                </a:lnTo>
                <a:lnTo>
                  <a:pt x="449" y="782"/>
                </a:lnTo>
                <a:lnTo>
                  <a:pt x="449" y="782"/>
                </a:lnTo>
                <a:lnTo>
                  <a:pt x="449" y="782"/>
                </a:lnTo>
                <a:lnTo>
                  <a:pt x="453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5" y="782"/>
                </a:lnTo>
                <a:lnTo>
                  <a:pt x="455" y="782"/>
                </a:lnTo>
                <a:lnTo>
                  <a:pt x="455" y="782"/>
                </a:lnTo>
                <a:lnTo>
                  <a:pt x="455" y="782"/>
                </a:lnTo>
                <a:lnTo>
                  <a:pt x="455" y="782"/>
                </a:lnTo>
                <a:lnTo>
                  <a:pt x="456" y="782"/>
                </a:lnTo>
                <a:lnTo>
                  <a:pt x="456" y="782"/>
                </a:lnTo>
                <a:lnTo>
                  <a:pt x="456" y="782"/>
                </a:lnTo>
                <a:lnTo>
                  <a:pt x="456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71" y="781"/>
                </a:lnTo>
                <a:lnTo>
                  <a:pt x="471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3" y="781"/>
                </a:lnTo>
                <a:lnTo>
                  <a:pt x="473" y="781"/>
                </a:lnTo>
                <a:lnTo>
                  <a:pt x="473" y="781"/>
                </a:lnTo>
                <a:lnTo>
                  <a:pt x="478" y="781"/>
                </a:lnTo>
                <a:lnTo>
                  <a:pt x="478" y="781"/>
                </a:lnTo>
                <a:lnTo>
                  <a:pt x="478" y="781"/>
                </a:lnTo>
                <a:lnTo>
                  <a:pt x="478" y="781"/>
                </a:lnTo>
                <a:lnTo>
                  <a:pt x="485" y="780"/>
                </a:lnTo>
                <a:lnTo>
                  <a:pt x="486" y="780"/>
                </a:lnTo>
                <a:lnTo>
                  <a:pt x="486" y="780"/>
                </a:lnTo>
                <a:lnTo>
                  <a:pt x="494" y="779"/>
                </a:lnTo>
                <a:lnTo>
                  <a:pt x="495" y="779"/>
                </a:lnTo>
                <a:lnTo>
                  <a:pt x="495" y="778"/>
                </a:lnTo>
                <a:lnTo>
                  <a:pt x="495" y="778"/>
                </a:lnTo>
                <a:lnTo>
                  <a:pt x="503" y="777"/>
                </a:lnTo>
                <a:lnTo>
                  <a:pt x="504" y="777"/>
                </a:lnTo>
                <a:lnTo>
                  <a:pt x="504" y="777"/>
                </a:lnTo>
                <a:lnTo>
                  <a:pt x="510" y="775"/>
                </a:lnTo>
                <a:lnTo>
                  <a:pt x="512" y="775"/>
                </a:lnTo>
                <a:lnTo>
                  <a:pt x="512" y="775"/>
                </a:lnTo>
                <a:lnTo>
                  <a:pt x="519" y="773"/>
                </a:lnTo>
                <a:lnTo>
                  <a:pt x="520" y="773"/>
                </a:lnTo>
                <a:lnTo>
                  <a:pt x="520" y="773"/>
                </a:lnTo>
                <a:lnTo>
                  <a:pt x="528" y="771"/>
                </a:lnTo>
                <a:lnTo>
                  <a:pt x="529" y="771"/>
                </a:lnTo>
                <a:lnTo>
                  <a:pt x="529" y="771"/>
                </a:lnTo>
                <a:lnTo>
                  <a:pt x="535" y="769"/>
                </a:lnTo>
                <a:lnTo>
                  <a:pt x="537" y="769"/>
                </a:lnTo>
                <a:lnTo>
                  <a:pt x="537" y="769"/>
                </a:lnTo>
                <a:lnTo>
                  <a:pt x="543" y="767"/>
                </a:lnTo>
                <a:lnTo>
                  <a:pt x="545" y="767"/>
                </a:lnTo>
                <a:lnTo>
                  <a:pt x="545" y="767"/>
                </a:lnTo>
                <a:lnTo>
                  <a:pt x="551" y="765"/>
                </a:lnTo>
                <a:lnTo>
                  <a:pt x="553" y="764"/>
                </a:lnTo>
                <a:lnTo>
                  <a:pt x="553" y="764"/>
                </a:lnTo>
                <a:lnTo>
                  <a:pt x="559" y="761"/>
                </a:lnTo>
                <a:lnTo>
                  <a:pt x="560" y="761"/>
                </a:lnTo>
                <a:lnTo>
                  <a:pt x="560" y="761"/>
                </a:lnTo>
                <a:lnTo>
                  <a:pt x="567" y="759"/>
                </a:lnTo>
                <a:lnTo>
                  <a:pt x="569" y="758"/>
                </a:lnTo>
                <a:lnTo>
                  <a:pt x="569" y="758"/>
                </a:lnTo>
                <a:lnTo>
                  <a:pt x="574" y="756"/>
                </a:lnTo>
                <a:lnTo>
                  <a:pt x="576" y="755"/>
                </a:lnTo>
                <a:lnTo>
                  <a:pt x="576" y="755"/>
                </a:lnTo>
                <a:lnTo>
                  <a:pt x="582" y="753"/>
                </a:lnTo>
                <a:lnTo>
                  <a:pt x="584" y="752"/>
                </a:lnTo>
                <a:lnTo>
                  <a:pt x="584" y="752"/>
                </a:lnTo>
                <a:lnTo>
                  <a:pt x="589" y="749"/>
                </a:lnTo>
                <a:lnTo>
                  <a:pt x="592" y="748"/>
                </a:lnTo>
                <a:lnTo>
                  <a:pt x="592" y="748"/>
                </a:lnTo>
                <a:lnTo>
                  <a:pt x="597" y="745"/>
                </a:lnTo>
                <a:lnTo>
                  <a:pt x="599" y="744"/>
                </a:lnTo>
                <a:lnTo>
                  <a:pt x="599" y="744"/>
                </a:lnTo>
                <a:lnTo>
                  <a:pt x="604" y="742"/>
                </a:lnTo>
                <a:lnTo>
                  <a:pt x="606" y="741"/>
                </a:lnTo>
                <a:lnTo>
                  <a:pt x="606" y="741"/>
                </a:lnTo>
                <a:lnTo>
                  <a:pt x="611" y="737"/>
                </a:lnTo>
                <a:lnTo>
                  <a:pt x="614" y="736"/>
                </a:lnTo>
                <a:lnTo>
                  <a:pt x="614" y="736"/>
                </a:lnTo>
                <a:lnTo>
                  <a:pt x="619" y="733"/>
                </a:lnTo>
                <a:lnTo>
                  <a:pt x="621" y="732"/>
                </a:lnTo>
                <a:lnTo>
                  <a:pt x="621" y="732"/>
                </a:lnTo>
                <a:lnTo>
                  <a:pt x="625" y="729"/>
                </a:lnTo>
                <a:lnTo>
                  <a:pt x="628" y="728"/>
                </a:lnTo>
                <a:lnTo>
                  <a:pt x="632" y="724"/>
                </a:lnTo>
                <a:lnTo>
                  <a:pt x="635" y="723"/>
                </a:lnTo>
                <a:lnTo>
                  <a:pt x="635" y="723"/>
                </a:lnTo>
                <a:lnTo>
                  <a:pt x="638" y="720"/>
                </a:lnTo>
                <a:lnTo>
                  <a:pt x="642" y="718"/>
                </a:lnTo>
                <a:lnTo>
                  <a:pt x="642" y="718"/>
                </a:lnTo>
                <a:lnTo>
                  <a:pt x="646" y="715"/>
                </a:lnTo>
                <a:lnTo>
                  <a:pt x="648" y="714"/>
                </a:lnTo>
                <a:lnTo>
                  <a:pt x="648" y="714"/>
                </a:lnTo>
                <a:lnTo>
                  <a:pt x="651" y="710"/>
                </a:lnTo>
                <a:lnTo>
                  <a:pt x="655" y="708"/>
                </a:lnTo>
                <a:lnTo>
                  <a:pt x="655" y="708"/>
                </a:lnTo>
                <a:lnTo>
                  <a:pt x="659" y="705"/>
                </a:lnTo>
                <a:lnTo>
                  <a:pt x="661" y="703"/>
                </a:lnTo>
                <a:lnTo>
                  <a:pt x="664" y="701"/>
                </a:lnTo>
                <a:lnTo>
                  <a:pt x="668" y="697"/>
                </a:lnTo>
                <a:lnTo>
                  <a:pt x="668" y="697"/>
                </a:lnTo>
                <a:lnTo>
                  <a:pt x="671" y="694"/>
                </a:lnTo>
                <a:lnTo>
                  <a:pt x="671" y="694"/>
                </a:lnTo>
                <a:lnTo>
                  <a:pt x="671" y="694"/>
                </a:lnTo>
                <a:lnTo>
                  <a:pt x="681" y="685"/>
                </a:lnTo>
                <a:lnTo>
                  <a:pt x="682" y="684"/>
                </a:lnTo>
                <a:lnTo>
                  <a:pt x="682" y="684"/>
                </a:lnTo>
                <a:lnTo>
                  <a:pt x="682" y="684"/>
                </a:lnTo>
                <a:lnTo>
                  <a:pt x="682" y="684"/>
                </a:lnTo>
                <a:lnTo>
                  <a:pt x="682" y="684"/>
                </a:lnTo>
                <a:lnTo>
                  <a:pt x="683" y="683"/>
                </a:lnTo>
                <a:lnTo>
                  <a:pt x="685" y="681"/>
                </a:lnTo>
                <a:lnTo>
                  <a:pt x="685" y="681"/>
                </a:lnTo>
                <a:lnTo>
                  <a:pt x="686" y="680"/>
                </a:lnTo>
                <a:lnTo>
                  <a:pt x="686" y="680"/>
                </a:lnTo>
                <a:lnTo>
                  <a:pt x="688" y="678"/>
                </a:lnTo>
                <a:lnTo>
                  <a:pt x="688" y="678"/>
                </a:lnTo>
                <a:lnTo>
                  <a:pt x="688" y="678"/>
                </a:lnTo>
                <a:lnTo>
                  <a:pt x="688" y="677"/>
                </a:lnTo>
                <a:lnTo>
                  <a:pt x="690" y="676"/>
                </a:lnTo>
                <a:lnTo>
                  <a:pt x="690" y="676"/>
                </a:lnTo>
                <a:lnTo>
                  <a:pt x="690" y="676"/>
                </a:lnTo>
                <a:lnTo>
                  <a:pt x="695" y="671"/>
                </a:lnTo>
                <a:lnTo>
                  <a:pt x="695" y="670"/>
                </a:lnTo>
                <a:lnTo>
                  <a:pt x="696" y="670"/>
                </a:lnTo>
                <a:lnTo>
                  <a:pt x="696" y="670"/>
                </a:lnTo>
                <a:lnTo>
                  <a:pt x="706" y="658"/>
                </a:lnTo>
                <a:lnTo>
                  <a:pt x="715" y="646"/>
                </a:lnTo>
                <a:lnTo>
                  <a:pt x="724" y="634"/>
                </a:lnTo>
                <a:lnTo>
                  <a:pt x="733" y="621"/>
                </a:lnTo>
                <a:lnTo>
                  <a:pt x="740" y="608"/>
                </a:lnTo>
                <a:lnTo>
                  <a:pt x="748" y="594"/>
                </a:lnTo>
                <a:lnTo>
                  <a:pt x="754" y="580"/>
                </a:lnTo>
                <a:lnTo>
                  <a:pt x="760" y="566"/>
                </a:lnTo>
                <a:lnTo>
                  <a:pt x="765" y="551"/>
                </a:lnTo>
                <a:lnTo>
                  <a:pt x="771" y="536"/>
                </a:lnTo>
                <a:lnTo>
                  <a:pt x="774" y="520"/>
                </a:lnTo>
                <a:lnTo>
                  <a:pt x="778" y="505"/>
                </a:lnTo>
                <a:lnTo>
                  <a:pt x="780" y="490"/>
                </a:lnTo>
                <a:lnTo>
                  <a:pt x="783" y="474"/>
                </a:lnTo>
                <a:lnTo>
                  <a:pt x="784" y="457"/>
                </a:lnTo>
                <a:lnTo>
                  <a:pt x="784" y="441"/>
                </a:lnTo>
                <a:lnTo>
                  <a:pt x="784" y="441"/>
                </a:lnTo>
                <a:lnTo>
                  <a:pt x="784" y="423"/>
                </a:lnTo>
                <a:lnTo>
                  <a:pt x="783" y="406"/>
                </a:lnTo>
                <a:lnTo>
                  <a:pt x="780" y="389"/>
                </a:lnTo>
                <a:lnTo>
                  <a:pt x="777" y="372"/>
                </a:lnTo>
                <a:lnTo>
                  <a:pt x="773" y="355"/>
                </a:lnTo>
                <a:lnTo>
                  <a:pt x="769" y="339"/>
                </a:lnTo>
                <a:lnTo>
                  <a:pt x="763" y="324"/>
                </a:lnTo>
                <a:lnTo>
                  <a:pt x="757" y="308"/>
                </a:lnTo>
                <a:lnTo>
                  <a:pt x="750" y="292"/>
                </a:lnTo>
                <a:lnTo>
                  <a:pt x="742" y="278"/>
                </a:lnTo>
                <a:lnTo>
                  <a:pt x="735" y="264"/>
                </a:lnTo>
                <a:lnTo>
                  <a:pt x="725" y="250"/>
                </a:lnTo>
                <a:lnTo>
                  <a:pt x="716" y="237"/>
                </a:lnTo>
                <a:lnTo>
                  <a:pt x="706" y="224"/>
                </a:lnTo>
                <a:lnTo>
                  <a:pt x="695" y="211"/>
                </a:lnTo>
                <a:lnTo>
                  <a:pt x="684" y="199"/>
                </a:lnTo>
                <a:lnTo>
                  <a:pt x="672" y="188"/>
                </a:lnTo>
                <a:lnTo>
                  <a:pt x="660" y="177"/>
                </a:lnTo>
                <a:lnTo>
                  <a:pt x="647" y="167"/>
                </a:lnTo>
                <a:lnTo>
                  <a:pt x="633" y="158"/>
                </a:lnTo>
                <a:lnTo>
                  <a:pt x="620" y="149"/>
                </a:lnTo>
                <a:lnTo>
                  <a:pt x="606" y="140"/>
                </a:lnTo>
                <a:lnTo>
                  <a:pt x="591" y="133"/>
                </a:lnTo>
                <a:lnTo>
                  <a:pt x="575" y="126"/>
                </a:lnTo>
                <a:lnTo>
                  <a:pt x="560" y="120"/>
                </a:lnTo>
                <a:lnTo>
                  <a:pt x="544" y="114"/>
                </a:lnTo>
                <a:lnTo>
                  <a:pt x="528" y="110"/>
                </a:lnTo>
                <a:lnTo>
                  <a:pt x="511" y="107"/>
                </a:lnTo>
                <a:lnTo>
                  <a:pt x="495" y="103"/>
                </a:lnTo>
                <a:lnTo>
                  <a:pt x="478" y="101"/>
                </a:lnTo>
                <a:lnTo>
                  <a:pt x="460" y="100"/>
                </a:lnTo>
                <a:lnTo>
                  <a:pt x="443" y="99"/>
                </a:lnTo>
                <a:lnTo>
                  <a:pt x="443" y="99"/>
                </a:lnTo>
                <a:lnTo>
                  <a:pt x="424" y="100"/>
                </a:lnTo>
                <a:lnTo>
                  <a:pt x="407" y="101"/>
                </a:lnTo>
                <a:lnTo>
                  <a:pt x="391" y="103"/>
                </a:lnTo>
                <a:lnTo>
                  <a:pt x="373" y="107"/>
                </a:lnTo>
                <a:lnTo>
                  <a:pt x="357" y="110"/>
                </a:lnTo>
                <a:lnTo>
                  <a:pt x="341" y="114"/>
                </a:lnTo>
                <a:lnTo>
                  <a:pt x="326" y="120"/>
                </a:lnTo>
                <a:lnTo>
                  <a:pt x="309" y="126"/>
                </a:lnTo>
                <a:lnTo>
                  <a:pt x="294" y="133"/>
                </a:lnTo>
                <a:lnTo>
                  <a:pt x="280" y="140"/>
                </a:lnTo>
                <a:lnTo>
                  <a:pt x="266" y="149"/>
                </a:lnTo>
                <a:lnTo>
                  <a:pt x="252" y="158"/>
                </a:lnTo>
                <a:lnTo>
                  <a:pt x="238" y="167"/>
                </a:lnTo>
                <a:lnTo>
                  <a:pt x="226" y="177"/>
                </a:lnTo>
                <a:lnTo>
                  <a:pt x="213" y="188"/>
                </a:lnTo>
                <a:lnTo>
                  <a:pt x="201" y="199"/>
                </a:lnTo>
                <a:lnTo>
                  <a:pt x="190" y="211"/>
                </a:lnTo>
                <a:lnTo>
                  <a:pt x="179" y="224"/>
                </a:lnTo>
                <a:lnTo>
                  <a:pt x="169" y="237"/>
                </a:lnTo>
                <a:lnTo>
                  <a:pt x="160" y="250"/>
                </a:lnTo>
                <a:lnTo>
                  <a:pt x="151" y="264"/>
                </a:lnTo>
                <a:lnTo>
                  <a:pt x="142" y="278"/>
                </a:lnTo>
                <a:lnTo>
                  <a:pt x="135" y="292"/>
                </a:lnTo>
                <a:lnTo>
                  <a:pt x="128" y="308"/>
                </a:lnTo>
                <a:lnTo>
                  <a:pt x="122" y="324"/>
                </a:lnTo>
                <a:lnTo>
                  <a:pt x="116" y="339"/>
                </a:lnTo>
                <a:lnTo>
                  <a:pt x="112" y="355"/>
                </a:lnTo>
                <a:lnTo>
                  <a:pt x="109" y="372"/>
                </a:lnTo>
                <a:lnTo>
                  <a:pt x="105" y="389"/>
                </a:lnTo>
                <a:lnTo>
                  <a:pt x="103" y="406"/>
                </a:lnTo>
                <a:lnTo>
                  <a:pt x="102" y="423"/>
                </a:lnTo>
                <a:lnTo>
                  <a:pt x="101" y="441"/>
                </a:lnTo>
                <a:lnTo>
                  <a:pt x="101" y="441"/>
                </a:lnTo>
                <a:lnTo>
                  <a:pt x="102" y="460"/>
                </a:lnTo>
                <a:lnTo>
                  <a:pt x="103" y="478"/>
                </a:lnTo>
                <a:lnTo>
                  <a:pt x="105" y="496"/>
                </a:lnTo>
                <a:lnTo>
                  <a:pt x="110" y="515"/>
                </a:lnTo>
                <a:lnTo>
                  <a:pt x="114" y="532"/>
                </a:lnTo>
                <a:lnTo>
                  <a:pt x="119" y="550"/>
                </a:lnTo>
                <a:lnTo>
                  <a:pt x="125" y="567"/>
                </a:lnTo>
                <a:lnTo>
                  <a:pt x="132" y="583"/>
                </a:lnTo>
                <a:lnTo>
                  <a:pt x="140" y="600"/>
                </a:lnTo>
                <a:lnTo>
                  <a:pt x="149" y="615"/>
                </a:lnTo>
                <a:lnTo>
                  <a:pt x="158" y="630"/>
                </a:lnTo>
                <a:lnTo>
                  <a:pt x="168" y="644"/>
                </a:lnTo>
                <a:lnTo>
                  <a:pt x="179" y="658"/>
                </a:lnTo>
                <a:lnTo>
                  <a:pt x="191" y="671"/>
                </a:lnTo>
                <a:lnTo>
                  <a:pt x="203" y="684"/>
                </a:lnTo>
                <a:lnTo>
                  <a:pt x="216" y="696"/>
                </a:lnTo>
                <a:lnTo>
                  <a:pt x="216" y="696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7" name="Freeform 7"/>
          <p:cNvSpPr/>
          <p:nvPr/>
        </p:nvSpPr>
        <p:spPr>
          <a:xfrm>
            <a:off x="5170218" y="1554865"/>
            <a:ext cx="1096419" cy="1096782"/>
          </a:xfrm>
          <a:custGeom>
            <a:avLst/>
            <a:gdLst/>
            <a:ahLst/>
            <a:cxnLst/>
            <a:rect l="l" t="t" r="r" b="b"/>
            <a:pathLst>
              <a:path w="1482" h="1482">
                <a:moveTo>
                  <a:pt x="1482" y="742"/>
                </a:moveTo>
                <a:lnTo>
                  <a:pt x="1482" y="742"/>
                </a:lnTo>
                <a:lnTo>
                  <a:pt x="1481" y="780"/>
                </a:lnTo>
                <a:lnTo>
                  <a:pt x="1479" y="818"/>
                </a:lnTo>
                <a:lnTo>
                  <a:pt x="1473" y="854"/>
                </a:lnTo>
                <a:lnTo>
                  <a:pt x="1467" y="890"/>
                </a:lnTo>
                <a:lnTo>
                  <a:pt x="1459" y="926"/>
                </a:lnTo>
                <a:lnTo>
                  <a:pt x="1448" y="962"/>
                </a:lnTo>
                <a:lnTo>
                  <a:pt x="1437" y="997"/>
                </a:lnTo>
                <a:lnTo>
                  <a:pt x="1424" y="1029"/>
                </a:lnTo>
                <a:lnTo>
                  <a:pt x="1409" y="1063"/>
                </a:lnTo>
                <a:lnTo>
                  <a:pt x="1393" y="1094"/>
                </a:lnTo>
                <a:lnTo>
                  <a:pt x="1374" y="1126"/>
                </a:lnTo>
                <a:lnTo>
                  <a:pt x="1356" y="1155"/>
                </a:lnTo>
                <a:lnTo>
                  <a:pt x="1335" y="1185"/>
                </a:lnTo>
                <a:lnTo>
                  <a:pt x="1313" y="1213"/>
                </a:lnTo>
                <a:lnTo>
                  <a:pt x="1290" y="1240"/>
                </a:lnTo>
                <a:lnTo>
                  <a:pt x="1265" y="1265"/>
                </a:lnTo>
                <a:lnTo>
                  <a:pt x="1240" y="1290"/>
                </a:lnTo>
                <a:lnTo>
                  <a:pt x="1213" y="1313"/>
                </a:lnTo>
                <a:lnTo>
                  <a:pt x="1184" y="1335"/>
                </a:lnTo>
                <a:lnTo>
                  <a:pt x="1155" y="1356"/>
                </a:lnTo>
                <a:lnTo>
                  <a:pt x="1126" y="1375"/>
                </a:lnTo>
                <a:lnTo>
                  <a:pt x="1094" y="1393"/>
                </a:lnTo>
                <a:lnTo>
                  <a:pt x="1063" y="1409"/>
                </a:lnTo>
                <a:lnTo>
                  <a:pt x="1029" y="1424"/>
                </a:lnTo>
                <a:lnTo>
                  <a:pt x="996" y="1437"/>
                </a:lnTo>
                <a:lnTo>
                  <a:pt x="962" y="1449"/>
                </a:lnTo>
                <a:lnTo>
                  <a:pt x="926" y="1459"/>
                </a:lnTo>
                <a:lnTo>
                  <a:pt x="890" y="1467"/>
                </a:lnTo>
                <a:lnTo>
                  <a:pt x="854" y="1473"/>
                </a:lnTo>
                <a:lnTo>
                  <a:pt x="818" y="1479"/>
                </a:lnTo>
                <a:lnTo>
                  <a:pt x="780" y="1481"/>
                </a:lnTo>
                <a:lnTo>
                  <a:pt x="742" y="1482"/>
                </a:lnTo>
                <a:lnTo>
                  <a:pt x="742" y="1482"/>
                </a:lnTo>
                <a:lnTo>
                  <a:pt x="704" y="1481"/>
                </a:lnTo>
                <a:lnTo>
                  <a:pt x="666" y="1479"/>
                </a:lnTo>
                <a:lnTo>
                  <a:pt x="629" y="1473"/>
                </a:lnTo>
                <a:lnTo>
                  <a:pt x="592" y="1467"/>
                </a:lnTo>
                <a:lnTo>
                  <a:pt x="556" y="1459"/>
                </a:lnTo>
                <a:lnTo>
                  <a:pt x="521" y="1449"/>
                </a:lnTo>
                <a:lnTo>
                  <a:pt x="486" y="1437"/>
                </a:lnTo>
                <a:lnTo>
                  <a:pt x="453" y="1424"/>
                </a:lnTo>
                <a:lnTo>
                  <a:pt x="420" y="1409"/>
                </a:lnTo>
                <a:lnTo>
                  <a:pt x="388" y="1393"/>
                </a:lnTo>
                <a:lnTo>
                  <a:pt x="357" y="1375"/>
                </a:lnTo>
                <a:lnTo>
                  <a:pt x="327" y="1356"/>
                </a:lnTo>
                <a:lnTo>
                  <a:pt x="298" y="1335"/>
                </a:lnTo>
                <a:lnTo>
                  <a:pt x="270" y="1313"/>
                </a:lnTo>
                <a:lnTo>
                  <a:pt x="243" y="1290"/>
                </a:lnTo>
                <a:lnTo>
                  <a:pt x="217" y="1265"/>
                </a:lnTo>
                <a:lnTo>
                  <a:pt x="193" y="1240"/>
                </a:lnTo>
                <a:lnTo>
                  <a:pt x="169" y="1213"/>
                </a:lnTo>
                <a:lnTo>
                  <a:pt x="148" y="1185"/>
                </a:lnTo>
                <a:lnTo>
                  <a:pt x="127" y="1155"/>
                </a:lnTo>
                <a:lnTo>
                  <a:pt x="108" y="1126"/>
                </a:lnTo>
                <a:lnTo>
                  <a:pt x="90" y="1094"/>
                </a:lnTo>
                <a:lnTo>
                  <a:pt x="74" y="1063"/>
                </a:lnTo>
                <a:lnTo>
                  <a:pt x="59" y="1029"/>
                </a:lnTo>
                <a:lnTo>
                  <a:pt x="46" y="997"/>
                </a:lnTo>
                <a:lnTo>
                  <a:pt x="34" y="962"/>
                </a:lnTo>
                <a:lnTo>
                  <a:pt x="24" y="926"/>
                </a:lnTo>
                <a:lnTo>
                  <a:pt x="15" y="890"/>
                </a:lnTo>
                <a:lnTo>
                  <a:pt x="9" y="854"/>
                </a:lnTo>
                <a:lnTo>
                  <a:pt x="4" y="818"/>
                </a:lnTo>
                <a:lnTo>
                  <a:pt x="1" y="780"/>
                </a:lnTo>
                <a:lnTo>
                  <a:pt x="0" y="742"/>
                </a:lnTo>
                <a:lnTo>
                  <a:pt x="0" y="742"/>
                </a:lnTo>
                <a:lnTo>
                  <a:pt x="1" y="704"/>
                </a:lnTo>
                <a:lnTo>
                  <a:pt x="4" y="666"/>
                </a:lnTo>
                <a:lnTo>
                  <a:pt x="9" y="629"/>
                </a:lnTo>
                <a:lnTo>
                  <a:pt x="15" y="592"/>
                </a:lnTo>
                <a:lnTo>
                  <a:pt x="24" y="556"/>
                </a:lnTo>
                <a:lnTo>
                  <a:pt x="34" y="521"/>
                </a:lnTo>
                <a:lnTo>
                  <a:pt x="46" y="486"/>
                </a:lnTo>
                <a:lnTo>
                  <a:pt x="59" y="453"/>
                </a:lnTo>
                <a:lnTo>
                  <a:pt x="74" y="420"/>
                </a:lnTo>
                <a:lnTo>
                  <a:pt x="90" y="389"/>
                </a:lnTo>
                <a:lnTo>
                  <a:pt x="108" y="357"/>
                </a:lnTo>
                <a:lnTo>
                  <a:pt x="127" y="327"/>
                </a:lnTo>
                <a:lnTo>
                  <a:pt x="148" y="299"/>
                </a:lnTo>
                <a:lnTo>
                  <a:pt x="169" y="270"/>
                </a:lnTo>
                <a:lnTo>
                  <a:pt x="193" y="243"/>
                </a:lnTo>
                <a:lnTo>
                  <a:pt x="217" y="217"/>
                </a:lnTo>
                <a:lnTo>
                  <a:pt x="243" y="193"/>
                </a:lnTo>
                <a:lnTo>
                  <a:pt x="270" y="169"/>
                </a:lnTo>
                <a:lnTo>
                  <a:pt x="298" y="148"/>
                </a:lnTo>
                <a:lnTo>
                  <a:pt x="327" y="127"/>
                </a:lnTo>
                <a:lnTo>
                  <a:pt x="357" y="107"/>
                </a:lnTo>
                <a:lnTo>
                  <a:pt x="388" y="90"/>
                </a:lnTo>
                <a:lnTo>
                  <a:pt x="420" y="74"/>
                </a:lnTo>
                <a:lnTo>
                  <a:pt x="453" y="59"/>
                </a:lnTo>
                <a:lnTo>
                  <a:pt x="486" y="46"/>
                </a:lnTo>
                <a:lnTo>
                  <a:pt x="521" y="34"/>
                </a:lnTo>
                <a:lnTo>
                  <a:pt x="556" y="24"/>
                </a:lnTo>
                <a:lnTo>
                  <a:pt x="592" y="15"/>
                </a:lnTo>
                <a:lnTo>
                  <a:pt x="629" y="9"/>
                </a:lnTo>
                <a:lnTo>
                  <a:pt x="666" y="4"/>
                </a:lnTo>
                <a:lnTo>
                  <a:pt x="704" y="1"/>
                </a:lnTo>
                <a:lnTo>
                  <a:pt x="742" y="0"/>
                </a:lnTo>
                <a:lnTo>
                  <a:pt x="742" y="0"/>
                </a:lnTo>
                <a:lnTo>
                  <a:pt x="780" y="1"/>
                </a:lnTo>
                <a:lnTo>
                  <a:pt x="818" y="4"/>
                </a:lnTo>
                <a:lnTo>
                  <a:pt x="854" y="9"/>
                </a:lnTo>
                <a:lnTo>
                  <a:pt x="890" y="15"/>
                </a:lnTo>
                <a:lnTo>
                  <a:pt x="926" y="24"/>
                </a:lnTo>
                <a:lnTo>
                  <a:pt x="962" y="34"/>
                </a:lnTo>
                <a:lnTo>
                  <a:pt x="996" y="46"/>
                </a:lnTo>
                <a:lnTo>
                  <a:pt x="1029" y="59"/>
                </a:lnTo>
                <a:lnTo>
                  <a:pt x="1063" y="74"/>
                </a:lnTo>
                <a:lnTo>
                  <a:pt x="1094" y="90"/>
                </a:lnTo>
                <a:lnTo>
                  <a:pt x="1126" y="107"/>
                </a:lnTo>
                <a:lnTo>
                  <a:pt x="1155" y="127"/>
                </a:lnTo>
                <a:lnTo>
                  <a:pt x="1184" y="148"/>
                </a:lnTo>
                <a:lnTo>
                  <a:pt x="1213" y="169"/>
                </a:lnTo>
                <a:lnTo>
                  <a:pt x="1240" y="193"/>
                </a:lnTo>
                <a:lnTo>
                  <a:pt x="1265" y="217"/>
                </a:lnTo>
                <a:lnTo>
                  <a:pt x="1290" y="243"/>
                </a:lnTo>
                <a:lnTo>
                  <a:pt x="1313" y="270"/>
                </a:lnTo>
                <a:lnTo>
                  <a:pt x="1335" y="299"/>
                </a:lnTo>
                <a:lnTo>
                  <a:pt x="1356" y="327"/>
                </a:lnTo>
                <a:lnTo>
                  <a:pt x="1374" y="357"/>
                </a:lnTo>
                <a:lnTo>
                  <a:pt x="1393" y="389"/>
                </a:lnTo>
                <a:lnTo>
                  <a:pt x="1409" y="420"/>
                </a:lnTo>
                <a:lnTo>
                  <a:pt x="1424" y="453"/>
                </a:lnTo>
                <a:lnTo>
                  <a:pt x="1437" y="486"/>
                </a:lnTo>
                <a:lnTo>
                  <a:pt x="1448" y="521"/>
                </a:lnTo>
                <a:lnTo>
                  <a:pt x="1459" y="556"/>
                </a:lnTo>
                <a:lnTo>
                  <a:pt x="1467" y="592"/>
                </a:lnTo>
                <a:lnTo>
                  <a:pt x="1473" y="629"/>
                </a:lnTo>
                <a:lnTo>
                  <a:pt x="1479" y="666"/>
                </a:lnTo>
                <a:lnTo>
                  <a:pt x="1481" y="704"/>
                </a:lnTo>
                <a:lnTo>
                  <a:pt x="1482" y="742"/>
                </a:lnTo>
                <a:lnTo>
                  <a:pt x="1482" y="74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8" name="Freeform 8"/>
          <p:cNvSpPr/>
          <p:nvPr/>
        </p:nvSpPr>
        <p:spPr>
          <a:xfrm>
            <a:off x="5387687" y="1754643"/>
            <a:ext cx="656944" cy="787408"/>
          </a:xfrm>
          <a:custGeom>
            <a:avLst/>
            <a:gdLst/>
            <a:ahLst/>
            <a:cxnLst/>
            <a:rect l="l" t="t" r="r" b="b"/>
            <a:pathLst>
              <a:path w="889" h="1065">
                <a:moveTo>
                  <a:pt x="455" y="403"/>
                </a:moveTo>
                <a:lnTo>
                  <a:pt x="455" y="403"/>
                </a:lnTo>
                <a:lnTo>
                  <a:pt x="479" y="403"/>
                </a:lnTo>
                <a:lnTo>
                  <a:pt x="502" y="406"/>
                </a:lnTo>
                <a:lnTo>
                  <a:pt x="525" y="410"/>
                </a:lnTo>
                <a:lnTo>
                  <a:pt x="547" y="415"/>
                </a:lnTo>
                <a:lnTo>
                  <a:pt x="568" y="423"/>
                </a:lnTo>
                <a:lnTo>
                  <a:pt x="589" y="431"/>
                </a:lnTo>
                <a:lnTo>
                  <a:pt x="609" y="440"/>
                </a:lnTo>
                <a:lnTo>
                  <a:pt x="629" y="452"/>
                </a:lnTo>
                <a:lnTo>
                  <a:pt x="629" y="363"/>
                </a:lnTo>
                <a:lnTo>
                  <a:pt x="583" y="363"/>
                </a:lnTo>
                <a:lnTo>
                  <a:pt x="568" y="343"/>
                </a:lnTo>
                <a:lnTo>
                  <a:pt x="819" y="0"/>
                </a:lnTo>
                <a:lnTo>
                  <a:pt x="889" y="0"/>
                </a:lnTo>
                <a:lnTo>
                  <a:pt x="641" y="332"/>
                </a:lnTo>
                <a:lnTo>
                  <a:pt x="644" y="332"/>
                </a:lnTo>
                <a:lnTo>
                  <a:pt x="659" y="332"/>
                </a:lnTo>
                <a:lnTo>
                  <a:pt x="659" y="348"/>
                </a:lnTo>
                <a:lnTo>
                  <a:pt x="659" y="473"/>
                </a:lnTo>
                <a:lnTo>
                  <a:pt x="659" y="473"/>
                </a:lnTo>
                <a:lnTo>
                  <a:pt x="674" y="486"/>
                </a:lnTo>
                <a:lnTo>
                  <a:pt x="690" y="500"/>
                </a:lnTo>
                <a:lnTo>
                  <a:pt x="690" y="500"/>
                </a:lnTo>
                <a:lnTo>
                  <a:pt x="700" y="512"/>
                </a:lnTo>
                <a:lnTo>
                  <a:pt x="711" y="524"/>
                </a:lnTo>
                <a:lnTo>
                  <a:pt x="721" y="536"/>
                </a:lnTo>
                <a:lnTo>
                  <a:pt x="730" y="549"/>
                </a:lnTo>
                <a:lnTo>
                  <a:pt x="738" y="563"/>
                </a:lnTo>
                <a:lnTo>
                  <a:pt x="747" y="576"/>
                </a:lnTo>
                <a:lnTo>
                  <a:pt x="754" y="591"/>
                </a:lnTo>
                <a:lnTo>
                  <a:pt x="761" y="605"/>
                </a:lnTo>
                <a:lnTo>
                  <a:pt x="767" y="620"/>
                </a:lnTo>
                <a:lnTo>
                  <a:pt x="772" y="635"/>
                </a:lnTo>
                <a:lnTo>
                  <a:pt x="776" y="652"/>
                </a:lnTo>
                <a:lnTo>
                  <a:pt x="780" y="667"/>
                </a:lnTo>
                <a:lnTo>
                  <a:pt x="783" y="683"/>
                </a:lnTo>
                <a:lnTo>
                  <a:pt x="785" y="701"/>
                </a:lnTo>
                <a:lnTo>
                  <a:pt x="786" y="717"/>
                </a:lnTo>
                <a:lnTo>
                  <a:pt x="787" y="734"/>
                </a:lnTo>
                <a:lnTo>
                  <a:pt x="787" y="734"/>
                </a:lnTo>
                <a:lnTo>
                  <a:pt x="786" y="752"/>
                </a:lnTo>
                <a:lnTo>
                  <a:pt x="785" y="768"/>
                </a:lnTo>
                <a:lnTo>
                  <a:pt x="783" y="784"/>
                </a:lnTo>
                <a:lnTo>
                  <a:pt x="780" y="800"/>
                </a:lnTo>
                <a:lnTo>
                  <a:pt x="776" y="817"/>
                </a:lnTo>
                <a:lnTo>
                  <a:pt x="772" y="833"/>
                </a:lnTo>
                <a:lnTo>
                  <a:pt x="767" y="848"/>
                </a:lnTo>
                <a:lnTo>
                  <a:pt x="761" y="863"/>
                </a:lnTo>
                <a:lnTo>
                  <a:pt x="754" y="878"/>
                </a:lnTo>
                <a:lnTo>
                  <a:pt x="747" y="892"/>
                </a:lnTo>
                <a:lnTo>
                  <a:pt x="738" y="906"/>
                </a:lnTo>
                <a:lnTo>
                  <a:pt x="730" y="919"/>
                </a:lnTo>
                <a:lnTo>
                  <a:pt x="721" y="932"/>
                </a:lnTo>
                <a:lnTo>
                  <a:pt x="711" y="945"/>
                </a:lnTo>
                <a:lnTo>
                  <a:pt x="700" y="957"/>
                </a:lnTo>
                <a:lnTo>
                  <a:pt x="690" y="969"/>
                </a:lnTo>
                <a:lnTo>
                  <a:pt x="690" y="969"/>
                </a:lnTo>
                <a:lnTo>
                  <a:pt x="679" y="980"/>
                </a:lnTo>
                <a:lnTo>
                  <a:pt x="666" y="989"/>
                </a:lnTo>
                <a:lnTo>
                  <a:pt x="654" y="999"/>
                </a:lnTo>
                <a:lnTo>
                  <a:pt x="641" y="1009"/>
                </a:lnTo>
                <a:lnTo>
                  <a:pt x="628" y="1018"/>
                </a:lnTo>
                <a:lnTo>
                  <a:pt x="614" y="1025"/>
                </a:lnTo>
                <a:lnTo>
                  <a:pt x="599" y="1033"/>
                </a:lnTo>
                <a:lnTo>
                  <a:pt x="584" y="1039"/>
                </a:lnTo>
                <a:lnTo>
                  <a:pt x="569" y="1046"/>
                </a:lnTo>
                <a:lnTo>
                  <a:pt x="554" y="1050"/>
                </a:lnTo>
                <a:lnTo>
                  <a:pt x="539" y="1054"/>
                </a:lnTo>
                <a:lnTo>
                  <a:pt x="522" y="1059"/>
                </a:lnTo>
                <a:lnTo>
                  <a:pt x="506" y="1062"/>
                </a:lnTo>
                <a:lnTo>
                  <a:pt x="490" y="1063"/>
                </a:lnTo>
                <a:lnTo>
                  <a:pt x="472" y="1065"/>
                </a:lnTo>
                <a:lnTo>
                  <a:pt x="455" y="1065"/>
                </a:lnTo>
                <a:lnTo>
                  <a:pt x="455" y="1065"/>
                </a:lnTo>
                <a:lnTo>
                  <a:pt x="439" y="1065"/>
                </a:lnTo>
                <a:lnTo>
                  <a:pt x="421" y="1063"/>
                </a:lnTo>
                <a:lnTo>
                  <a:pt x="405" y="1062"/>
                </a:lnTo>
                <a:lnTo>
                  <a:pt x="389" y="1059"/>
                </a:lnTo>
                <a:lnTo>
                  <a:pt x="373" y="1054"/>
                </a:lnTo>
                <a:lnTo>
                  <a:pt x="357" y="1050"/>
                </a:lnTo>
                <a:lnTo>
                  <a:pt x="341" y="1046"/>
                </a:lnTo>
                <a:lnTo>
                  <a:pt x="327" y="1039"/>
                </a:lnTo>
                <a:lnTo>
                  <a:pt x="312" y="1033"/>
                </a:lnTo>
                <a:lnTo>
                  <a:pt x="298" y="1025"/>
                </a:lnTo>
                <a:lnTo>
                  <a:pt x="284" y="1018"/>
                </a:lnTo>
                <a:lnTo>
                  <a:pt x="271" y="1009"/>
                </a:lnTo>
                <a:lnTo>
                  <a:pt x="257" y="999"/>
                </a:lnTo>
                <a:lnTo>
                  <a:pt x="244" y="989"/>
                </a:lnTo>
                <a:lnTo>
                  <a:pt x="233" y="980"/>
                </a:lnTo>
                <a:lnTo>
                  <a:pt x="222" y="969"/>
                </a:lnTo>
                <a:lnTo>
                  <a:pt x="222" y="969"/>
                </a:lnTo>
                <a:lnTo>
                  <a:pt x="210" y="957"/>
                </a:lnTo>
                <a:lnTo>
                  <a:pt x="200" y="945"/>
                </a:lnTo>
                <a:lnTo>
                  <a:pt x="190" y="932"/>
                </a:lnTo>
                <a:lnTo>
                  <a:pt x="180" y="919"/>
                </a:lnTo>
                <a:lnTo>
                  <a:pt x="172" y="906"/>
                </a:lnTo>
                <a:lnTo>
                  <a:pt x="164" y="892"/>
                </a:lnTo>
                <a:lnTo>
                  <a:pt x="157" y="878"/>
                </a:lnTo>
                <a:lnTo>
                  <a:pt x="150" y="863"/>
                </a:lnTo>
                <a:lnTo>
                  <a:pt x="145" y="848"/>
                </a:lnTo>
                <a:lnTo>
                  <a:pt x="139" y="833"/>
                </a:lnTo>
                <a:lnTo>
                  <a:pt x="135" y="817"/>
                </a:lnTo>
                <a:lnTo>
                  <a:pt x="130" y="800"/>
                </a:lnTo>
                <a:lnTo>
                  <a:pt x="128" y="784"/>
                </a:lnTo>
                <a:lnTo>
                  <a:pt x="126" y="768"/>
                </a:lnTo>
                <a:lnTo>
                  <a:pt x="125" y="752"/>
                </a:lnTo>
                <a:lnTo>
                  <a:pt x="124" y="734"/>
                </a:lnTo>
                <a:lnTo>
                  <a:pt x="124" y="734"/>
                </a:lnTo>
                <a:lnTo>
                  <a:pt x="125" y="717"/>
                </a:lnTo>
                <a:lnTo>
                  <a:pt x="126" y="701"/>
                </a:lnTo>
                <a:lnTo>
                  <a:pt x="128" y="683"/>
                </a:lnTo>
                <a:lnTo>
                  <a:pt x="130" y="667"/>
                </a:lnTo>
                <a:lnTo>
                  <a:pt x="135" y="652"/>
                </a:lnTo>
                <a:lnTo>
                  <a:pt x="139" y="635"/>
                </a:lnTo>
                <a:lnTo>
                  <a:pt x="145" y="620"/>
                </a:lnTo>
                <a:lnTo>
                  <a:pt x="150" y="605"/>
                </a:lnTo>
                <a:lnTo>
                  <a:pt x="157" y="591"/>
                </a:lnTo>
                <a:lnTo>
                  <a:pt x="164" y="576"/>
                </a:lnTo>
                <a:lnTo>
                  <a:pt x="172" y="563"/>
                </a:lnTo>
                <a:lnTo>
                  <a:pt x="180" y="549"/>
                </a:lnTo>
                <a:lnTo>
                  <a:pt x="190" y="536"/>
                </a:lnTo>
                <a:lnTo>
                  <a:pt x="200" y="524"/>
                </a:lnTo>
                <a:lnTo>
                  <a:pt x="210" y="512"/>
                </a:lnTo>
                <a:lnTo>
                  <a:pt x="222" y="500"/>
                </a:lnTo>
                <a:lnTo>
                  <a:pt x="222" y="500"/>
                </a:lnTo>
                <a:lnTo>
                  <a:pt x="233" y="489"/>
                </a:lnTo>
                <a:lnTo>
                  <a:pt x="246" y="478"/>
                </a:lnTo>
                <a:lnTo>
                  <a:pt x="246" y="379"/>
                </a:lnTo>
                <a:lnTo>
                  <a:pt x="256" y="393"/>
                </a:lnTo>
                <a:lnTo>
                  <a:pt x="276" y="393"/>
                </a:lnTo>
                <a:lnTo>
                  <a:pt x="276" y="455"/>
                </a:lnTo>
                <a:lnTo>
                  <a:pt x="276" y="455"/>
                </a:lnTo>
                <a:lnTo>
                  <a:pt x="295" y="443"/>
                </a:lnTo>
                <a:lnTo>
                  <a:pt x="317" y="433"/>
                </a:lnTo>
                <a:lnTo>
                  <a:pt x="338" y="424"/>
                </a:lnTo>
                <a:lnTo>
                  <a:pt x="361" y="416"/>
                </a:lnTo>
                <a:lnTo>
                  <a:pt x="383" y="411"/>
                </a:lnTo>
                <a:lnTo>
                  <a:pt x="407" y="406"/>
                </a:lnTo>
                <a:lnTo>
                  <a:pt x="431" y="404"/>
                </a:lnTo>
                <a:lnTo>
                  <a:pt x="455" y="403"/>
                </a:lnTo>
                <a:lnTo>
                  <a:pt x="455" y="403"/>
                </a:lnTo>
                <a:close/>
                <a:moveTo>
                  <a:pt x="556" y="328"/>
                </a:moveTo>
                <a:lnTo>
                  <a:pt x="795" y="0"/>
                </a:lnTo>
                <a:lnTo>
                  <a:pt x="752" y="0"/>
                </a:lnTo>
                <a:lnTo>
                  <a:pt x="534" y="299"/>
                </a:lnTo>
                <a:lnTo>
                  <a:pt x="556" y="328"/>
                </a:lnTo>
                <a:lnTo>
                  <a:pt x="556" y="328"/>
                </a:lnTo>
                <a:close/>
                <a:moveTo>
                  <a:pt x="522" y="283"/>
                </a:moveTo>
                <a:lnTo>
                  <a:pt x="729" y="0"/>
                </a:lnTo>
                <a:lnTo>
                  <a:pt x="686" y="0"/>
                </a:lnTo>
                <a:lnTo>
                  <a:pt x="503" y="255"/>
                </a:lnTo>
                <a:lnTo>
                  <a:pt x="522" y="283"/>
                </a:lnTo>
                <a:lnTo>
                  <a:pt x="522" y="283"/>
                </a:lnTo>
                <a:close/>
                <a:moveTo>
                  <a:pt x="491" y="240"/>
                </a:moveTo>
                <a:lnTo>
                  <a:pt x="663" y="0"/>
                </a:lnTo>
                <a:lnTo>
                  <a:pt x="618" y="0"/>
                </a:lnTo>
                <a:lnTo>
                  <a:pt x="464" y="205"/>
                </a:lnTo>
                <a:lnTo>
                  <a:pt x="491" y="240"/>
                </a:lnTo>
                <a:lnTo>
                  <a:pt x="491" y="240"/>
                </a:lnTo>
                <a:close/>
                <a:moveTo>
                  <a:pt x="0" y="0"/>
                </a:moveTo>
                <a:lnTo>
                  <a:pt x="272" y="362"/>
                </a:lnTo>
                <a:lnTo>
                  <a:pt x="544" y="362"/>
                </a:lnTo>
                <a:lnTo>
                  <a:pt x="273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508" y="918"/>
                </a:moveTo>
                <a:lnTo>
                  <a:pt x="508" y="550"/>
                </a:lnTo>
                <a:lnTo>
                  <a:pt x="439" y="550"/>
                </a:lnTo>
                <a:lnTo>
                  <a:pt x="439" y="550"/>
                </a:lnTo>
                <a:lnTo>
                  <a:pt x="438" y="557"/>
                </a:lnTo>
                <a:lnTo>
                  <a:pt x="436" y="565"/>
                </a:lnTo>
                <a:lnTo>
                  <a:pt x="431" y="572"/>
                </a:lnTo>
                <a:lnTo>
                  <a:pt x="427" y="580"/>
                </a:lnTo>
                <a:lnTo>
                  <a:pt x="427" y="580"/>
                </a:lnTo>
                <a:lnTo>
                  <a:pt x="420" y="587"/>
                </a:lnTo>
                <a:lnTo>
                  <a:pt x="413" y="591"/>
                </a:lnTo>
                <a:lnTo>
                  <a:pt x="405" y="594"/>
                </a:lnTo>
                <a:lnTo>
                  <a:pt x="396" y="595"/>
                </a:lnTo>
                <a:lnTo>
                  <a:pt x="396" y="648"/>
                </a:lnTo>
                <a:lnTo>
                  <a:pt x="428" y="648"/>
                </a:lnTo>
                <a:lnTo>
                  <a:pt x="428" y="918"/>
                </a:lnTo>
                <a:lnTo>
                  <a:pt x="508" y="918"/>
                </a:lnTo>
                <a:lnTo>
                  <a:pt x="508" y="918"/>
                </a:lnTo>
                <a:close/>
                <a:moveTo>
                  <a:pt x="646" y="543"/>
                </a:moveTo>
                <a:lnTo>
                  <a:pt x="646" y="543"/>
                </a:lnTo>
                <a:lnTo>
                  <a:pt x="627" y="526"/>
                </a:lnTo>
                <a:lnTo>
                  <a:pt x="606" y="511"/>
                </a:lnTo>
                <a:lnTo>
                  <a:pt x="584" y="496"/>
                </a:lnTo>
                <a:lnTo>
                  <a:pt x="560" y="486"/>
                </a:lnTo>
                <a:lnTo>
                  <a:pt x="548" y="480"/>
                </a:lnTo>
                <a:lnTo>
                  <a:pt x="535" y="476"/>
                </a:lnTo>
                <a:lnTo>
                  <a:pt x="522" y="473"/>
                </a:lnTo>
                <a:lnTo>
                  <a:pt x="509" y="469"/>
                </a:lnTo>
                <a:lnTo>
                  <a:pt x="496" y="467"/>
                </a:lnTo>
                <a:lnTo>
                  <a:pt x="483" y="466"/>
                </a:lnTo>
                <a:lnTo>
                  <a:pt x="469" y="465"/>
                </a:lnTo>
                <a:lnTo>
                  <a:pt x="455" y="464"/>
                </a:lnTo>
                <a:lnTo>
                  <a:pt x="455" y="464"/>
                </a:lnTo>
                <a:lnTo>
                  <a:pt x="442" y="465"/>
                </a:lnTo>
                <a:lnTo>
                  <a:pt x="428" y="466"/>
                </a:lnTo>
                <a:lnTo>
                  <a:pt x="414" y="467"/>
                </a:lnTo>
                <a:lnTo>
                  <a:pt x="401" y="469"/>
                </a:lnTo>
                <a:lnTo>
                  <a:pt x="388" y="473"/>
                </a:lnTo>
                <a:lnTo>
                  <a:pt x="375" y="476"/>
                </a:lnTo>
                <a:lnTo>
                  <a:pt x="363" y="480"/>
                </a:lnTo>
                <a:lnTo>
                  <a:pt x="351" y="486"/>
                </a:lnTo>
                <a:lnTo>
                  <a:pt x="327" y="496"/>
                </a:lnTo>
                <a:lnTo>
                  <a:pt x="304" y="511"/>
                </a:lnTo>
                <a:lnTo>
                  <a:pt x="284" y="526"/>
                </a:lnTo>
                <a:lnTo>
                  <a:pt x="265" y="543"/>
                </a:lnTo>
                <a:lnTo>
                  <a:pt x="265" y="543"/>
                </a:lnTo>
                <a:lnTo>
                  <a:pt x="248" y="563"/>
                </a:lnTo>
                <a:lnTo>
                  <a:pt x="231" y="583"/>
                </a:lnTo>
                <a:lnTo>
                  <a:pt x="218" y="605"/>
                </a:lnTo>
                <a:lnTo>
                  <a:pt x="206" y="629"/>
                </a:lnTo>
                <a:lnTo>
                  <a:pt x="202" y="641"/>
                </a:lnTo>
                <a:lnTo>
                  <a:pt x="198" y="654"/>
                </a:lnTo>
                <a:lnTo>
                  <a:pt x="195" y="667"/>
                </a:lnTo>
                <a:lnTo>
                  <a:pt x="191" y="680"/>
                </a:lnTo>
                <a:lnTo>
                  <a:pt x="189" y="693"/>
                </a:lnTo>
                <a:lnTo>
                  <a:pt x="187" y="706"/>
                </a:lnTo>
                <a:lnTo>
                  <a:pt x="186" y="720"/>
                </a:lnTo>
                <a:lnTo>
                  <a:pt x="186" y="734"/>
                </a:lnTo>
                <a:lnTo>
                  <a:pt x="186" y="734"/>
                </a:lnTo>
                <a:lnTo>
                  <a:pt x="186" y="748"/>
                </a:lnTo>
                <a:lnTo>
                  <a:pt x="187" y="761"/>
                </a:lnTo>
                <a:lnTo>
                  <a:pt x="189" y="775"/>
                </a:lnTo>
                <a:lnTo>
                  <a:pt x="191" y="788"/>
                </a:lnTo>
                <a:lnTo>
                  <a:pt x="195" y="802"/>
                </a:lnTo>
                <a:lnTo>
                  <a:pt x="198" y="815"/>
                </a:lnTo>
                <a:lnTo>
                  <a:pt x="202" y="826"/>
                </a:lnTo>
                <a:lnTo>
                  <a:pt x="206" y="840"/>
                </a:lnTo>
                <a:lnTo>
                  <a:pt x="218" y="862"/>
                </a:lnTo>
                <a:lnTo>
                  <a:pt x="231" y="885"/>
                </a:lnTo>
                <a:lnTo>
                  <a:pt x="248" y="906"/>
                </a:lnTo>
                <a:lnTo>
                  <a:pt x="265" y="925"/>
                </a:lnTo>
                <a:lnTo>
                  <a:pt x="265" y="925"/>
                </a:lnTo>
                <a:lnTo>
                  <a:pt x="284" y="943"/>
                </a:lnTo>
                <a:lnTo>
                  <a:pt x="304" y="958"/>
                </a:lnTo>
                <a:lnTo>
                  <a:pt x="327" y="971"/>
                </a:lnTo>
                <a:lnTo>
                  <a:pt x="351" y="983"/>
                </a:lnTo>
                <a:lnTo>
                  <a:pt x="363" y="987"/>
                </a:lnTo>
                <a:lnTo>
                  <a:pt x="375" y="992"/>
                </a:lnTo>
                <a:lnTo>
                  <a:pt x="388" y="996"/>
                </a:lnTo>
                <a:lnTo>
                  <a:pt x="401" y="998"/>
                </a:lnTo>
                <a:lnTo>
                  <a:pt x="414" y="1001"/>
                </a:lnTo>
                <a:lnTo>
                  <a:pt x="428" y="1002"/>
                </a:lnTo>
                <a:lnTo>
                  <a:pt x="442" y="1003"/>
                </a:lnTo>
                <a:lnTo>
                  <a:pt x="455" y="1003"/>
                </a:lnTo>
                <a:lnTo>
                  <a:pt x="455" y="1003"/>
                </a:lnTo>
                <a:lnTo>
                  <a:pt x="469" y="1003"/>
                </a:lnTo>
                <a:lnTo>
                  <a:pt x="483" y="1002"/>
                </a:lnTo>
                <a:lnTo>
                  <a:pt x="496" y="1001"/>
                </a:lnTo>
                <a:lnTo>
                  <a:pt x="509" y="998"/>
                </a:lnTo>
                <a:lnTo>
                  <a:pt x="522" y="996"/>
                </a:lnTo>
                <a:lnTo>
                  <a:pt x="535" y="992"/>
                </a:lnTo>
                <a:lnTo>
                  <a:pt x="548" y="987"/>
                </a:lnTo>
                <a:lnTo>
                  <a:pt x="560" y="983"/>
                </a:lnTo>
                <a:lnTo>
                  <a:pt x="584" y="971"/>
                </a:lnTo>
                <a:lnTo>
                  <a:pt x="606" y="958"/>
                </a:lnTo>
                <a:lnTo>
                  <a:pt x="627" y="943"/>
                </a:lnTo>
                <a:lnTo>
                  <a:pt x="646" y="925"/>
                </a:lnTo>
                <a:lnTo>
                  <a:pt x="646" y="925"/>
                </a:lnTo>
                <a:lnTo>
                  <a:pt x="663" y="906"/>
                </a:lnTo>
                <a:lnTo>
                  <a:pt x="679" y="885"/>
                </a:lnTo>
                <a:lnTo>
                  <a:pt x="693" y="862"/>
                </a:lnTo>
                <a:lnTo>
                  <a:pt x="704" y="840"/>
                </a:lnTo>
                <a:lnTo>
                  <a:pt x="709" y="826"/>
                </a:lnTo>
                <a:lnTo>
                  <a:pt x="713" y="815"/>
                </a:lnTo>
                <a:lnTo>
                  <a:pt x="717" y="802"/>
                </a:lnTo>
                <a:lnTo>
                  <a:pt x="720" y="788"/>
                </a:lnTo>
                <a:lnTo>
                  <a:pt x="722" y="775"/>
                </a:lnTo>
                <a:lnTo>
                  <a:pt x="724" y="761"/>
                </a:lnTo>
                <a:lnTo>
                  <a:pt x="725" y="748"/>
                </a:lnTo>
                <a:lnTo>
                  <a:pt x="725" y="734"/>
                </a:lnTo>
                <a:lnTo>
                  <a:pt x="725" y="734"/>
                </a:lnTo>
                <a:lnTo>
                  <a:pt x="725" y="720"/>
                </a:lnTo>
                <a:lnTo>
                  <a:pt x="724" y="706"/>
                </a:lnTo>
                <a:lnTo>
                  <a:pt x="722" y="693"/>
                </a:lnTo>
                <a:lnTo>
                  <a:pt x="720" y="680"/>
                </a:lnTo>
                <a:lnTo>
                  <a:pt x="717" y="667"/>
                </a:lnTo>
                <a:lnTo>
                  <a:pt x="713" y="654"/>
                </a:lnTo>
                <a:lnTo>
                  <a:pt x="709" y="641"/>
                </a:lnTo>
                <a:lnTo>
                  <a:pt x="704" y="629"/>
                </a:lnTo>
                <a:lnTo>
                  <a:pt x="693" y="605"/>
                </a:lnTo>
                <a:lnTo>
                  <a:pt x="679" y="583"/>
                </a:lnTo>
                <a:lnTo>
                  <a:pt x="663" y="563"/>
                </a:lnTo>
                <a:lnTo>
                  <a:pt x="646" y="543"/>
                </a:lnTo>
                <a:lnTo>
                  <a:pt x="646" y="54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zh-CN" altLang="en-US"/>
          </a:p>
        </p:txBody>
        <p:extLst>
          <p:ext uri="http://schemas.baidu.com/office/drawing/2023/templateData">
            <bd:templateData xmlns:bd="http://schemas.baidu.com/office/drawing/2023/templateData" xmlns="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>
            <a:off x="4101560" y="3029353"/>
            <a:ext cx="3233733" cy="467043"/>
          </a:xfrm>
          <a:prstGeom prst="rect">
            <a:avLst/>
          </a:prstGeom>
          <a:ln/>
        </p:spPr>
        <p:txBody>
          <a:bodyPr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领导作用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eyJfdGVtcGxhdGVEYXRhIjp7ImNvbnRlbnRUeXBlIjoiJGl0ZW0yX3RpdGxlIiwibGluZUNvdW50IjoiMSIsIndvcmRDb3VudCI6IjExIn0sInRhZyI6IiRpdGVtMl90aXRsZSJ9</bd:templateData>
          </p:ext>
        </p:extLst>
      </p:sp>
      <p:sp>
        <p:nvSpPr>
          <p:cNvPr id="10" name="TextBox 10"/>
          <p:cNvSpPr txBox="1"/>
          <p:nvPr/>
        </p:nvSpPr>
        <p:spPr>
          <a:xfrm>
            <a:off x="4322378" y="3496396"/>
            <a:ext cx="2792098" cy="2261799"/>
          </a:xfrm>
          <a:prstGeom prst="rect">
            <a:avLst/>
          </a:prstGeom>
          <a:ln/>
        </p:spPr>
        <p:txBody>
          <a:bodyPr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领导者需确立统一的宗旨和方向，创造全员参与实现质量目标的内部环境。包括制定清晰的质量方针、确保资源分配、建立信任文化及消除部门壁垒，推动跨职能协作。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eyJfdGVtcGxhdGVEYXRhIjp7ImNvbnRlbnRUeXBlIjoiJGl0ZW0yX2MiLCJsaW5lQ291bnQiOiI2Iiwid29yZENvdW50IjoiMTMifSwidGFnIjoiJGl0ZW0yX2MifQ==</bd:templateData>
          </p:ext>
        </p:extLst>
      </p:sp>
      <p:sp>
        <p:nvSpPr>
          <p:cNvPr id="11" name="TextBox 11"/>
          <p:cNvSpPr txBox="1"/>
          <p:nvPr/>
        </p:nvSpPr>
        <p:spPr>
          <a:xfrm>
            <a:off x="961365" y="3029353"/>
            <a:ext cx="3233733" cy="467043"/>
          </a:xfrm>
          <a:prstGeom prst="rect">
            <a:avLst/>
          </a:prstGeom>
          <a:ln/>
        </p:spPr>
        <p:txBody>
          <a:bodyPr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以顾客为关注焦点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eyJfdGVtcGxhdGVEYXRhIjp7ImNvbnRlbnRUeXBlIjoiJGl0ZW0xX3RpdGxlIiwibGluZUNvdW50IjoiMSIsIndvcmRDb3VudCI6IjExIn0sInRhZyI6IiRpdGVtMV90aXRsZSJ9</bd:templateData>
          </p:ext>
        </p:extLst>
      </p:sp>
      <p:sp>
        <p:nvSpPr>
          <p:cNvPr id="12" name="TextBox 12"/>
          <p:cNvSpPr txBox="1"/>
          <p:nvPr/>
        </p:nvSpPr>
        <p:spPr>
          <a:xfrm>
            <a:off x="1182183" y="3496396"/>
            <a:ext cx="2792098" cy="2261799"/>
          </a:xfrm>
          <a:prstGeom prst="rect">
            <a:avLst/>
          </a:prstGeom>
          <a:ln/>
        </p:spPr>
        <p:txBody>
          <a:bodyPr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组织依存于顾客，应理解顾客当前和未来的需求，满足顾客要求并争取超越顾客期望。通过市场调研、顾客反馈等机制持续识别需求变化，将顾客满意度作为绩效评价核心指标。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eyJfdGVtcGxhdGVEYXRhIjp7ImNvbnRlbnRUeXBlIjoiJGl0ZW0xX2MiLCJsaW5lQ291bnQiOiI2Iiwid29yZENvdW50IjoiMTMifSwidGFnIjoiJGl0ZW0xX2MifQ==</bd:templateData>
          </p:ext>
        </p:extLst>
      </p:sp>
      <p:sp>
        <p:nvSpPr>
          <p:cNvPr id="13" name="TextBox 13"/>
          <p:cNvSpPr txBox="1"/>
          <p:nvPr/>
        </p:nvSpPr>
        <p:spPr>
          <a:xfrm>
            <a:off x="7335294" y="3029353"/>
            <a:ext cx="3233733" cy="467043"/>
          </a:xfrm>
          <a:prstGeom prst="rect">
            <a:avLst/>
          </a:prstGeom>
          <a:ln/>
        </p:spPr>
        <p:txBody>
          <a:bodyPr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全员参与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eyJfdGVtcGxhdGVEYXRhIjp7ImNvbnRlbnRUeXBlIjoiJGl0ZW0zX3RpdGxlIiwibGluZUNvdW50IjoiMSIsIndvcmRDb3VudCI6IjExIn0sInRhZyI6IiRpdGVtM190aXRsZSJ9</bd:templateData>
          </p:ext>
        </p:extLst>
      </p:sp>
      <p:sp>
        <p:nvSpPr>
          <p:cNvPr id="14" name="TextBox 14"/>
          <p:cNvSpPr txBox="1"/>
          <p:nvPr/>
        </p:nvSpPr>
        <p:spPr>
          <a:xfrm>
            <a:off x="7556111" y="3496396"/>
            <a:ext cx="2792098" cy="2261799"/>
          </a:xfrm>
          <a:prstGeom prst="rect">
            <a:avLst/>
          </a:prstGeom>
          <a:ln/>
        </p:spPr>
        <p:txBody>
          <a:bodyPr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各级人员是组织之本，需通过培训授权、目标分解和激励机制，使员工充分理解自身贡献的重要性，主动承担质量责任。强调岗位胜任力建设与团队协作能力培养。</a:t>
            </a:r>
          </a:p>
        </p:txBody>
        <p:extLst>
          <p:ext uri="http://schemas.baidu.com/office/drawing/2023/templateData">
            <bd:templateData xmlns:bd="http://schemas.baidu.com/office/drawing/2023/templateData" xmlns="">eyJfdGVtcGxhdGVEYXRhIjp7ImNvbnRlbnRUeXBlIjoiJGl0ZW0zX2MiLCJsaW5lQ291bnQiOiI2Iiwid29yZENvdW50IjoiMTMifSwidGFnIjoiJGl0ZW0zX2MifQ==</bd:templateData>
          </p:ext>
        </p:extLst>
      </p:sp>
      <p:sp>
        <p:nvSpPr>
          <p:cNvPr id="408193" name="AutoShape 15"/>
          <p:cNvSpPr/>
          <p:nvPr/>
        </p:nvSpPr>
        <p:spPr>
          <a:xfrm>
            <a:off x="989013" y="661988"/>
            <a:ext cx="10364787" cy="7318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>
                <a:solidFill>
                  <a:srgbClr val="404040">
                    <a:alpha val="100000"/>
                  </a:srgbClr>
                </a:solidFill>
                <a:latin typeface="Eras Medium ITC"/>
                <a:ea typeface="Eras Medium ITC"/>
                <a:cs typeface="Eras Medium ITC"/>
              </a:rPr>
              <a:t>ISO 9000系列标准核心原则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 xmlns="">eyJ0YWciOiIkdGl0bGUifQ==</bd:templateData>
          </p:ext>
        </p:extLst>
      </p:sp>
    </p:spTree>
  </p:cSld>
  <p:clrMapOvr>
    <a:masterClrMapping/>
  </p:clrMapOvr>
  <p:transition>
    <p:fade/>
  </p:transition>
  <p:extLst>
    <p:ext uri="http://schemas.baidu.com/office/drawing/2023/templateData">
      <bd:templateData xmlns:bd="http://schemas.baidu.com/office/drawing/2023/templateData" xmlns="">eyJtZCI6IiMjIElTTyA5MDAw57O75YiX5qCH5YeG5qC45b+D5Y6f5YiZXG4jIyMg5Lul6aG+5a6i5Li65YWz5rOo54Sm54K5XG7nu4Tnu4fkvp3lrZjkuo7pob7lrqLvvIzlupTnkIbop6Ppob7lrqLlvZPliY3lkozmnKrmnaXnmoTpnIDmsYLvvIzmu6HotrPpob7lrqLopoHmsYLlubbkuonlj5botoXotorpob7lrqLmnJ/mnJvjgILpgJrov4fluILlnLrosIPnoJTjgIHpob7lrqLlj43ppojnrYnmnLrliLbmjIHnu63or4bliKvpnIDmsYLlj5jljJbvvIzlsIbpob7lrqLmu6HmhI/luqbkvZzkuLrnu6nmlYjor4Tku7fmoLjlv4PmjIfmoIfjgIJcbiMjIyDpooblr7zkvZznlKhcbumihuWvvOiAhemcgOehrueri+e7n+S4gOeahOWul+aXqOWSjOaWueWQke+8jOWIm+mAoOWFqOWRmOWPguS4juWunueOsOi0qOmHj+ebruagh+eahOWGhemDqOeOr+Wig+OAguWMheaLrOWItuWumua4heaZsOeahOi0qOmHj+aWuemSiOOAgeehruS/nei1hOa6kOWIhumFjeOAgeW7uueri+S/oeS7u+aWh+WMluWPiua2iOmZpOmDqOmXqOWjgeWeku+8jOaOqOWKqOi3qOiBjOiDveWNj+S9nOOAglxuIyMjIOWFqOWRmOWPguS4jlxu5ZCE57qn5Lq65ZGY5piv57uE57uH5LmL5pys77yM6ZyA6YCa6L+H5Z+56K6t5o6I5p2D44CB55uu5qCH5YiG6Kej5ZKM5r+A5Yqx5py65Yi277yM5L2/5ZGY5bel5YWF5YiG55CG6Kej6Ieq6Lqr6LSh54yu55qE6YeN6KaB5oCn77yM5Li75Yqo5om/5ouF6LSo6YeP6LSj5Lu744CC5by66LCD5bKX5L2N6IOc5Lu75Yqb5bu66K6+5LiO5Zui6Zif5Y2P5L2c6IO95Yqb5Z+55YW744CCIiwidHBsaWQiOiIxMDAwMSIsInRwbE5hbWUiOiJsaXN0M18yMzEyMDEwNF9tb2QiLCJlZGl0ZWQiOiJmYWxzZSIsImV4dHJhUGFyYW1zIjoie1wiaW5mb191cmxcIjpcImh0dHA6Ly9iai5iY2Vib3MuY29tL3YxL3dlbmt1LWFpLWRvYy8zMjEzMjA1ODM2ODA0MjgvcnRjcy9iZGpzb24vMjdiNTA3ZWM2N2NjZjM4YS5qc29uP2F1dGhvcml6YXRpb249YmNlLWF1dGgtdjElMkY0NmRjOGNjMzQ2NzQ0ZGFkODAwNjUxODIzYTk2ZDljZCUyRjIwMjYtMDQtMjhUMTElM0EyMiUzQTE0WiUyRi0xJTJGaG9zdCUyRjQzMTA0ZmZmMmM3NWZmMmY4ZWE4ODAxM2JlNmYyMmU1NTMzYzA0NTkyYTNkNjY2OWIwOWNmMzdiZWRjYzE0NjYmcmVzcG9uc2VDb250ZW50VHlwZT1hcHBsaWNhdGlvbiUyRmpzb24mcmVzcG9uc2VDYWNoZUNvbnRyb2w9bWF4LWFnZSUzRDM4ODgwMDAmcmVzcG9uc2VFeHBpcmVzPUZyaSUyQyUyMDEyJTIwSnVuJTIwMjAyNiUyMDE5JTNBMjIlM0ExNCUyMCUyQjA4MDBcIn0ifQ==</bd:templateData>
    </p:ext>
  </p:extLs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E382D"/>
      </a:accent1>
      <a:accent2>
        <a:srgbClr val="BE382D"/>
      </a:accent2>
      <a:accent3>
        <a:srgbClr val="BE382D"/>
      </a:accent3>
      <a:accent4>
        <a:srgbClr val="BE382D"/>
      </a:accent4>
      <a:accent5>
        <a:srgbClr val="DBAEAC"/>
      </a:accent5>
      <a:accent6>
        <a:srgbClr val="006CAE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1682</Words>
  <Application>Microsoft Macintosh PowerPoint</Application>
  <PresentationFormat>宽屏</PresentationFormat>
  <Paragraphs>275</Paragraphs>
  <Slides>46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7" baseType="lpstr">
      <vt:lpstr>等线</vt:lpstr>
      <vt:lpstr>等线 Light</vt:lpstr>
      <vt:lpstr>宋体</vt:lpstr>
      <vt:lpstr>微软雅黑</vt:lpstr>
      <vt:lpstr>微软雅黑</vt:lpstr>
      <vt:lpstr>Noto Sans SC</vt:lpstr>
      <vt:lpstr>Arial</vt:lpstr>
      <vt:lpstr>Arial Black</vt:lpstr>
      <vt:lpstr>Calibri</vt:lpstr>
      <vt:lpstr>Eras Medium ITC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zhangqishou</dc:creator>
  <cp:lastModifiedBy>68057 68057</cp:lastModifiedBy>
  <cp:revision>4</cp:revision>
  <dcterms:created xsi:type="dcterms:W3CDTF">2025-10-20T11:38:53Z</dcterms:created>
  <dcterms:modified xsi:type="dcterms:W3CDTF">2026-04-28T11:34:26Z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001191110000802100433B10001","ProduceID":"03b14da7ff29a1dd0dc7fba0b1b91cd1_1777375627_52f7568eb008e0754713402a25a59c70","ReservedCode1":"f075a4b8a6ad9ed9e486ac18fdc2b2683ebf60e4c7736446af3d16e8cd6d0bc1","ContentPropagator":"001191110000802100433B10001","PropagateID":"03b14da7ff29a1dd0dc7fba0b1b91cd1_1777375627_52f7568eb008e0754713402a25a59c70","ReservedCode2":"f075a4b8a6ad9ed9e486ac18fdc2b2683ebf60e4c7736446af3d16e8cd6d0bc1"}</vt:lpwstr>
  </property>
</Properties>
</file>