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0.svg" ContentType="image/svg+xml"/>
  <Override PartName="/ppt/media/image102.svg" ContentType="image/svg+xml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.svg" ContentType="image/svg+xml"/>
  <Override PartName="/ppt/media/image31.svg" ContentType="image/svg+xml"/>
  <Override PartName="/ppt/media/image35.svg" ContentType="image/svg+xml"/>
  <Override PartName="/ppt/media/image37.svg" ContentType="image/svg+xml"/>
  <Override PartName="/ppt/media/image40.svg" ContentType="image/svg+xml"/>
  <Override PartName="/ppt/media/image46.svg" ContentType="image/svg+xml"/>
  <Override PartName="/ppt/media/image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0.svg" ContentType="image/svg+xml"/>
  <Override PartName="/ppt/media/image62.svg" ContentType="image/svg+xml"/>
  <Override PartName="/ppt/media/image65.svg" ContentType="image/svg+xml"/>
  <Override PartName="/ppt/media/image67.svg" ContentType="image/svg+xml"/>
  <Override PartName="/ppt/media/image69.svg" ContentType="image/svg+xml"/>
  <Override PartName="/ppt/media/image7.svg" ContentType="image/svg+xml"/>
  <Override PartName="/ppt/media/image71.svg" ContentType="image/svg+xml"/>
  <Override PartName="/ppt/media/image73.svg" ContentType="image/svg+xml"/>
  <Override PartName="/ppt/media/image75.svg" ContentType="image/svg+xml"/>
  <Override PartName="/ppt/media/image7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9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大家好，欢迎参加本次精益生产实战培训。今天，我们将一起深入探讨精益生产的核心理念、实用工具和成功案例，共同学习如何通过消除浪费来创造更大的价值，提升我们的生产运营效率。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最后介绍的是全员生产维护，即TPM。它的核心是“我的设备我做主”，鼓励每一位员工参与到设备的日常维护中，通过大家的共同努力，让设备始终保持最佳状态，减少故障停机时间，提升整体效率。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掌握了工具之后，我们该如何在企业中推行精益生产呢？第三章将为大家介绍精益转型的具体实施路径和方法。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精益转型不是一蹴而就的，它需要分阶段实施。首先是统一思想，做好准备；然后选择一个试点区域，集中资源快速取得成果；接着将成功经验推广到整个企业；最后建立起完善的精益管理系统，形成持续改善的文化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在推行过程中，有几个关键因素决定了成败。首先是高层领导的支持，他们必须是精益的坚定倡导者和实践者。其次，要建立有效的推进组织，并努力营造一个全员参与、持续改善的文化氛围。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理论结合实践才能出真知。第四章，我们将通过几个来自不同行业的实战案例，看看其他企业是如何成功应用精益生产的。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第一个案例来自汽车零部件行业。这家企业通过实施看板管理和优化布局，成功降低了库存，缩短了交付周期，取得了显著的改善效果。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第二个案例是关于快速换模，也就是SMED。这家电子厂通过优化换模流程，将原本需要2小时的换模时间缩短到了20分钟，极大地提升了生产线的灵活性，能够更好地应对多品种、小批量的市场需求。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第三个案例是家具厂的布局优化。他们将传统的长流水线改造成了U型的小单元，让产品能够单件流动，不仅减少了搬运浪费，还让员工之间的协作更加顺畅，整体效率得到了大幅提升。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最后，我们对本次培训进行总结，并对未来的精益之路进行展望。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总结一下，成功实施精益生产能够为企业带来多方面的价值：它能让我们更快地交付产品，更少地占用资金，生产出质量更优的产品，同时还能降低成本，并激发员工的创造力。这是一条通往卓越运营的必经之路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培训将分为五个部分。首先，我们会概述精益生产的基本理念和价值；接着，详细介绍从5S到价值流图等核心工具；然后，探讨精益转型的具体实施路径；之后，通过几个实战案例来加深理解；最后进行总结与展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首先，让我们进入第一章，了解精益生产的基本理念和它能为我们带来的价值。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那么，到底什么是精益生产呢？简单来说，它起源于日本丰田公司，核心思想就是“消除浪费”。在二战后资源有限的情况下，丰田通过不断优化生产流程，用最少的投入创造出了最大的价值，这就是精益生产的精髓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精益生产的核心思想，就是识别并消除生产过程中的七大浪费。这七种浪费包括：过量生产、等待、搬运、库存、过度加工、动作和缺陷。任何不增加产品价值的活动，都可以被视为浪费，都是我们需要改善的对象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了解了理念之后，我们进入第二章，学习实现精益生产的一些核心工具和方法，从基础的5S管理到高级的价值流图分析。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首先是5S管理，它是精益生产的地基。5S分别是整理、整顿、清扫、清洁和素养。通过这五个步骤，我们可以打造一个一目了然、高效有序的工作现场，为后续的改善活动打下坚实的基础。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接下来是价值流图，简称VSM。它就像一张生产流程的“导航图”，能够帮助我们清晰地看到从原材料到成品的整个过程，识别出哪些是创造价值的环节，哪些是浪费，从而找到改善的关键点。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然后是看板管理。看板可以理解为生产线上的“信号灯”，后工序需要物料时，就向前工序发出看板信号，前工序只根据看板的指示进行生产。这种“拉动式”的生产方式，可以有效避免过量生产带来的库存浪费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hiliangclub.com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9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6005" y="70485"/>
            <a:ext cx="883920" cy="3759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 dirty="0">
                <a:latin typeface="Eras Medium ITC" panose="020B0602030504020804" pitchFamily="2" charset="0"/>
                <a:ea typeface="微软雅黑" charset="-122"/>
                <a:cs typeface="+mn-cs"/>
              </a:rPr>
              <a:t> </a:t>
            </a:r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75335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 dirty="0">
                <a:latin typeface="Eras Medium ITC" panose="020B0602030504020804" pitchFamily="2" charset="0"/>
                <a:ea typeface="微软雅黑" charset="-122"/>
                <a:cs typeface="+mn-cs"/>
              </a:rPr>
              <a:t> </a:t>
            </a:r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4764405" y="6445885"/>
            <a:ext cx="285051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6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2" action="ppaction://hlinkfile"/>
              </a:rPr>
              <a:t>卓越质量智库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2" action="ppaction://hlinkfile"/>
              </a:rPr>
              <a:t> | www.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uFillTx/>
                <a:latin typeface="儷宋 Pro" panose="02020300000000000000" charset="-120"/>
                <a:cs typeface="儷宋 Pro" panose="02020300000000000000" charset="-120"/>
                <a:hlinkClick r:id="rId2" action="ppaction://hlinkfile"/>
              </a:rPr>
              <a:t>zhiliangclub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2" action="ppaction://hlinkfile"/>
              </a:rPr>
              <a:t>.com</a:t>
            </a:r>
            <a:endParaRPr lang="en-US" altLang="zh-CN" sz="1200">
              <a:solidFill>
                <a:schemeClr val="bg2">
                  <a:lumMod val="50000"/>
                </a:schemeClr>
              </a:solidFill>
              <a:latin typeface="儷宋 Pro" panose="02020300000000000000" charset="-120"/>
              <a:cs typeface="儷宋 Pro" panose="02020300000000000000" charset="-120"/>
              <a:hlinkClick r:id="rId2" action="ppaction://hlinkfi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9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9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9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9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9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9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9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9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9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9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9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9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9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zhiliangclub.com" TargetMode="External"/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6.svg"/><Relationship Id="rId1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svg"/><Relationship Id="rId8" Type="http://schemas.openxmlformats.org/officeDocument/2006/relationships/image" Target="../media/image55.png"/><Relationship Id="rId7" Type="http://schemas.openxmlformats.org/officeDocument/2006/relationships/image" Target="../media/image54.svg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Relationship Id="rId3" Type="http://schemas.openxmlformats.org/officeDocument/2006/relationships/image" Target="../media/image59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69.svg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76.jpe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Relationship Id="rId3" Type="http://schemas.openxmlformats.org/officeDocument/2006/relationships/image" Target="../media/image72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png"/><Relationship Id="rId8" Type="http://schemas.openxmlformats.org/officeDocument/2006/relationships/image" Target="../media/image84.svg"/><Relationship Id="rId7" Type="http://schemas.openxmlformats.org/officeDocument/2006/relationships/image" Target="../media/image83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80.svg"/><Relationship Id="rId3" Type="http://schemas.openxmlformats.org/officeDocument/2006/relationships/image" Target="../media/image79.png"/><Relationship Id="rId2" Type="http://schemas.openxmlformats.org/officeDocument/2006/relationships/image" Target="../media/image78.svg"/><Relationship Id="rId14" Type="http://schemas.openxmlformats.org/officeDocument/2006/relationships/notesSlide" Target="../notesSlides/notesSlide17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88.svg"/><Relationship Id="rId11" Type="http://schemas.openxmlformats.org/officeDocument/2006/relationships/image" Target="../media/image87.png"/><Relationship Id="rId10" Type="http://schemas.openxmlformats.org/officeDocument/2006/relationships/image" Target="../media/image86.svg"/><Relationship Id="rId1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0.svg"/><Relationship Id="rId1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9.png"/><Relationship Id="rId8" Type="http://schemas.openxmlformats.org/officeDocument/2006/relationships/image" Target="../media/image98.svg"/><Relationship Id="rId7" Type="http://schemas.openxmlformats.org/officeDocument/2006/relationships/image" Target="../media/image97.png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4" Type="http://schemas.openxmlformats.org/officeDocument/2006/relationships/image" Target="../media/image94.svg"/><Relationship Id="rId3" Type="http://schemas.openxmlformats.org/officeDocument/2006/relationships/image" Target="../media/image93.png"/><Relationship Id="rId2" Type="http://schemas.openxmlformats.org/officeDocument/2006/relationships/image" Target="../media/image92.svg"/><Relationship Id="rId14" Type="http://schemas.openxmlformats.org/officeDocument/2006/relationships/notesSlide" Target="../notesSlides/notesSlide19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102.svg"/><Relationship Id="rId11" Type="http://schemas.openxmlformats.org/officeDocument/2006/relationships/image" Target="../media/image101.png"/><Relationship Id="rId10" Type="http://schemas.openxmlformats.org/officeDocument/2006/relationships/image" Target="../media/image100.svg"/><Relationship Id="rId1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svg"/><Relationship Id="rId7" Type="http://schemas.openxmlformats.org/officeDocument/2006/relationships/image" Target="../media/image16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21.svg"/><Relationship Id="rId11" Type="http://schemas.openxmlformats.org/officeDocument/2006/relationships/image" Target="../media/image20.png"/><Relationship Id="rId10" Type="http://schemas.openxmlformats.org/officeDocument/2006/relationships/image" Target="../media/image19.svg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svg"/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7.svg"/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openxmlformats.org/officeDocument/2006/relationships/image" Target="../media/image21.svg"/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318000" cy="6858000"/>
          </a:xfrm>
          <a:prstGeom prst="roundRect">
            <a:avLst>
              <a:gd name="adj" fmla="val 0"/>
            </a:avLst>
          </a:prstGeom>
          <a:solidFill>
            <a:srgbClr val="1E3A8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2000" y="1778000"/>
            <a:ext cx="1016000" cy="1016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762000" y="3048000"/>
            <a:ext cx="3048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精益生产</a:t>
            </a:r>
            <a:br>
              <a:rPr lang="en-US" sz="3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3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实战培训课件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-42969">
            <a:off x="762040" y="4692650"/>
            <a:ext cx="1016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FFFF">
                <a:alpha val="5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AutoShape 6"/>
          <p:cNvSpPr/>
          <p:nvPr/>
        </p:nvSpPr>
        <p:spPr>
          <a:xfrm>
            <a:off x="762000" y="4953000"/>
            <a:ext cx="304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FFFFFF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消除浪费 · 创造价值 · 持续改善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0000" y="1778000"/>
            <a:ext cx="609600" cy="6096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5080000" y="2540000"/>
            <a:ext cx="609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核心理念与目标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5080000" y="3175000"/>
            <a:ext cx="6096000" cy="889000"/>
          </a:xfrm>
          <a:prstGeom prst="roundRect">
            <a:avLst>
              <a:gd name="adj" fmla="val 14285"/>
            </a:avLst>
          </a:prstGeom>
          <a:solidFill>
            <a:srgbClr val="F1F5F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4000" y="33655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842000" y="3302000"/>
            <a:ext cx="508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识别七大浪费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从生产流程中识别并剔除无价值活动，优化资源配置。</a:t>
            </a:r>
            <a:endParaRPr lang="en-US" sz="1200" b="0" i="0" u="none" strike="noStrike">
              <a:solidFill>
                <a:srgbClr val="64748B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5080000" y="4191000"/>
            <a:ext cx="6096000" cy="889000"/>
          </a:xfrm>
          <a:prstGeom prst="roundRect">
            <a:avLst>
              <a:gd name="adj" fmla="val 14285"/>
            </a:avLst>
          </a:prstGeom>
          <a:solidFill>
            <a:srgbClr val="F1F5F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34000" y="43815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5842000" y="4318000"/>
            <a:ext cx="508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提升运营价值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通过精益工具提升交付效率，降低成本，增强市场竞争力。</a:t>
            </a:r>
            <a:endParaRPr lang="en-US" sz="1200" b="0" i="0" u="none" strike="noStrike">
              <a:solidFill>
                <a:srgbClr val="64748B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cxnSp>
        <p:nvCxnSpPr>
          <p:cNvPr id="15" name="Connector 15"/>
          <p:cNvCxnSpPr/>
          <p:nvPr/>
        </p:nvCxnSpPr>
        <p:spPr>
          <a:xfrm rot="-7161">
            <a:off x="5080007" y="5454650"/>
            <a:ext cx="6096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AutoShape 16"/>
          <p:cNvSpPr/>
          <p:nvPr/>
        </p:nvSpPr>
        <p:spPr>
          <a:xfrm>
            <a:off x="5080000" y="5651500"/>
            <a:ext cx="609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94A3B8"/>
                </a:solidFill>
                <a:latin typeface="Noto Sans SC"/>
                <a:ea typeface="Noto Sans SC"/>
                <a:cs typeface="Noto Sans SC"/>
                <a:sym typeface="Noto Sans SC"/>
              </a:rPr>
              <a:t>主办单位：卓越质量智库 | 官网：</a:t>
            </a:r>
            <a:r>
              <a:rPr lang="en-US" sz="1200" b="0" i="0" u="none" strike="noStrike">
                <a:solidFill>
                  <a:srgbClr val="94A3B8"/>
                </a:solidFill>
                <a:latin typeface="Noto Sans SC"/>
                <a:ea typeface="Noto Sans SC"/>
                <a:cs typeface="Noto Sans SC"/>
                <a:sym typeface="Noto Sans SC"/>
                <a:hlinkClick r:id="rId9" tooltip="" action="ppaction://hlinkfile"/>
              </a:rPr>
              <a:t>www.zhiliangclub.com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" y="609600"/>
            <a:ext cx="109728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核心工具：全员生产维护（TPM）</a:t>
            </a:r>
            <a:endParaRPr lang="en-US" sz="1100"/>
          </a:p>
        </p:txBody>
      </p:sp>
      <p:cxnSp>
        <p:nvCxnSpPr>
          <p:cNvPr id="3" name="Connector 3"/>
          <p:cNvCxnSpPr/>
          <p:nvPr/>
        </p:nvCxnSpPr>
        <p:spPr>
          <a:xfrm rot="-3978">
            <a:off x="609604" y="1263650"/>
            <a:ext cx="109728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DBEAFE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" name="AutoShape 4"/>
          <p:cNvSpPr/>
          <p:nvPr/>
        </p:nvSpPr>
        <p:spPr>
          <a:xfrm>
            <a:off x="609600" y="1460500"/>
            <a:ext cx="109728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TPM 强调全员参与设备维护，通过自主维护、专业维护和持续改善，追求设备综合效率（OEE）的最大化，减少因设备故障带来的浪费。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609600" y="2413000"/>
            <a:ext cx="10972800" cy="3937000"/>
          </a:xfrm>
          <a:prstGeom prst="roundRect">
            <a:avLst>
              <a:gd name="adj" fmla="val 3225"/>
            </a:avLst>
          </a:prstGeom>
          <a:solidFill>
            <a:srgbClr val="F8FAFC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rcRect t="20859" b="20859"/>
          <a:stretch>
            <a:fillRect/>
          </a:stretch>
        </p:blipFill>
        <p:spPr>
          <a:xfrm>
            <a:off x="863600" y="2667000"/>
            <a:ext cx="10464800" cy="3429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76200"/>
          </a:xfrm>
          <a:prstGeom prst="roundRect">
            <a:avLst>
              <a:gd name="adj" fmla="val 0"/>
            </a:avLst>
          </a:prstGeom>
          <a:solidFill>
            <a:srgbClr val="1E3A8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1016000" y="1397000"/>
            <a:ext cx="66040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1270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270000" y="1778000"/>
            <a:ext cx="635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3B82F6"/>
                </a:solidFill>
                <a:latin typeface="Noto Sans SC"/>
                <a:ea typeface="Noto Sans SC"/>
                <a:cs typeface="Noto Sans SC"/>
                <a:sym typeface="Noto Sans SC"/>
              </a:rPr>
              <a:t>03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270000" y="2286000"/>
            <a:ext cx="6096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F172A"/>
                </a:solidFill>
                <a:latin typeface="Noto Sans SC"/>
                <a:ea typeface="Noto Sans SC"/>
                <a:cs typeface="Noto Sans SC"/>
                <a:sym typeface="Noto Sans SC"/>
              </a:rPr>
              <a:t>实施流程：精益转型的路径与方法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57290">
            <a:off x="1270053" y="3295650"/>
            <a:ext cx="76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ap="flat" cmpd="sng">
            <a:solidFill>
              <a:srgbClr val="CBD5E1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AutoShape 7"/>
          <p:cNvSpPr/>
          <p:nvPr/>
        </p:nvSpPr>
        <p:spPr>
          <a:xfrm>
            <a:off x="1270000" y="3556000"/>
            <a:ext cx="6096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从理论到实践，我们将详细拆解精益生产的落地步骤。本章节将重点探讨如何制定转型路线图、如何建立推进组织以及如何通过PDCA循环实现持续改进。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7874000" y="2032000"/>
            <a:ext cx="3302000" cy="3302000"/>
          </a:xfrm>
          <a:prstGeom prst="ellipse">
            <a:avLst/>
          </a:prstGeom>
          <a:solidFill>
            <a:srgbClr val="3B82F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63000" y="2921000"/>
            <a:ext cx="152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" y="508000"/>
            <a:ext cx="109728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精益生产实施的四个阶段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609600" y="1219200"/>
            <a:ext cx="109728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成功的精益转型是一个循序渐进的过程，通常包括四个关键阶段：准备与共识、试点突破、横向展开和系统构建。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609600" y="2159000"/>
            <a:ext cx="10972800" cy="4064000"/>
          </a:xfrm>
          <a:prstGeom prst="roundRect">
            <a:avLst>
              <a:gd name="adj" fmla="val 312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rcRect t="19780" b="19780"/>
          <a:stretch>
            <a:fillRect/>
          </a:stretch>
        </p:blipFill>
        <p:spPr>
          <a:xfrm>
            <a:off x="863600" y="2413000"/>
            <a:ext cx="10464800" cy="3556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" y="609600"/>
            <a:ext cx="109728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关键成功因素：领导力与文化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rcRect l="18765" r="18765"/>
          <a:stretch>
            <a:fillRect/>
          </a:stretch>
        </p:blipFill>
        <p:spPr>
          <a:xfrm>
            <a:off x="609600" y="1524000"/>
            <a:ext cx="5080000" cy="4572000"/>
          </a:xfrm>
          <a:prstGeom prst="roundRect">
            <a:avLst>
              <a:gd name="adj" fmla="val 4166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101600" dist="50800" dir="2700000" algn="tl" rotWithShape="0">
              <a:srgbClr val="000000">
                <a:alpha val="10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651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6604000" y="1625600"/>
            <a:ext cx="49784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高层领导的坚定决心与亲自参与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6604000" y="2006600"/>
            <a:ext cx="49784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领导层不仅是倡导者，更需成为实践者，为变革提供坚定的资源支持与方向指引。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26670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6604000" y="2641600"/>
            <a:ext cx="49784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建立跨部门的精益推进组织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604000" y="3022600"/>
            <a:ext cx="49784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打破部门壁垒，构建高效协作的项目团队，确保精益理念在各业务单元的落地执行。</a:t>
            </a:r>
            <a:endParaRPr lang="en-US" sz="110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36830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6604000" y="3657600"/>
            <a:ext cx="49784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培养全员参与的改善文化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6604000" y="4038600"/>
            <a:ext cx="49784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激发一线员工的智慧，营造“人人皆可建言，事事皆可改善”的开放包容氛围。</a:t>
            </a:r>
            <a:endParaRPr lang="en-US" sz="110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46990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6604000" y="4673600"/>
            <a:ext cx="49784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坚持持续改进，永不满足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604000" y="5054600"/>
            <a:ext cx="49784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将精益从工具方法升华为企业DNA，在标准化的基础上追求卓越，保持组织活力。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318000" cy="6858000"/>
          </a:xfrm>
          <a:prstGeom prst="roundRect">
            <a:avLst>
              <a:gd name="adj" fmla="val 0"/>
            </a:avLst>
          </a:prstGeom>
          <a:solidFill>
            <a:srgbClr val="1E3A8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609600" y="1778000"/>
            <a:ext cx="508000" cy="50800"/>
          </a:xfrm>
          <a:prstGeom prst="roundRect">
            <a:avLst>
              <a:gd name="adj" fmla="val 0"/>
            </a:avLst>
          </a:prstGeom>
          <a:solidFill>
            <a:srgbClr val="60A5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609600" y="2032000"/>
            <a:ext cx="3302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标杆企业的</a:t>
            </a:r>
            <a:br>
              <a:rPr lang="en-US" sz="3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3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成功实践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609600" y="3556000"/>
            <a:ext cx="330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FFFFFF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从理论到落地，解析行业领先者的精益生产之道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4826000" y="1778000"/>
            <a:ext cx="635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6400" b="1" i="0" u="none" strike="noStrike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04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4826000" y="2921000"/>
            <a:ext cx="635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实战案例解析</a:t>
            </a:r>
            <a:endParaRPr lang="en-US" sz="1100"/>
          </a:p>
        </p:txBody>
      </p:sp>
      <p:cxnSp>
        <p:nvCxnSpPr>
          <p:cNvPr id="8" name="Connector 8"/>
          <p:cNvCxnSpPr/>
          <p:nvPr/>
        </p:nvCxnSpPr>
        <p:spPr>
          <a:xfrm rot="-57290">
            <a:off x="4826053" y="3549650"/>
            <a:ext cx="76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D1D5DB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9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26000" y="39370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257800" y="3937000"/>
            <a:ext cx="571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制造业案例：某汽车零部件厂商的效率提升之路</a:t>
            </a:r>
            <a:endParaRPr lang="en-US" sz="110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6000" y="4445000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5257800" y="4445000"/>
            <a:ext cx="571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电子行业案例：消费电子组装线的柔性化改造</a:t>
            </a:r>
            <a:endParaRPr lang="en-US" sz="110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6000" y="4953000"/>
            <a:ext cx="304800" cy="3048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5257800" y="4953000"/>
            <a:ext cx="571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成果复盘：数据驱动的持续改进体系构建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" y="508000"/>
            <a:ext cx="10972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案例分析：某汽车零部件企业的精益改善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rcRect l="18849" r="18849"/>
          <a:stretch>
            <a:fillRect/>
          </a:stretch>
        </p:blipFill>
        <p:spPr>
          <a:xfrm>
            <a:off x="609600" y="1397000"/>
            <a:ext cx="5207000" cy="4699000"/>
          </a:xfrm>
          <a:prstGeom prst="roundRect">
            <a:avLst>
              <a:gd name="adj" fmla="val 2702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10000"/>
              </a:srgbClr>
            </a:outerShdw>
          </a:effectLst>
        </p:spPr>
      </p:pic>
      <p:sp>
        <p:nvSpPr>
          <p:cNvPr id="4" name="AutoShape 4"/>
          <p:cNvSpPr/>
          <p:nvPr/>
        </p:nvSpPr>
        <p:spPr>
          <a:xfrm>
            <a:off x="6096000" y="1397000"/>
            <a:ext cx="54864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762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0000" y="16002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756400" y="1574800"/>
            <a:ext cx="4572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项目背景与挑战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6350000" y="1955800"/>
            <a:ext cx="4978400" cy="584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面临库存积压严重、资金占用高的问题，同时订单交付周期过长，影响客户满意度。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096000" y="2857500"/>
            <a:ext cx="54864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762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0000" y="30607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756400" y="3035300"/>
            <a:ext cx="4572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关键改善措施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350000" y="3416300"/>
            <a:ext cx="4978400" cy="584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引入看板管理系统，优化生产线U型布局，并全面推行标准化作业流程。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6096000" y="4318000"/>
            <a:ext cx="5486400" cy="1778000"/>
          </a:xfrm>
          <a:prstGeom prst="roundRect">
            <a:avLst>
              <a:gd name="adj" fmla="val 714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762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0000" y="4521200"/>
            <a:ext cx="304800" cy="3048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6756400" y="4495800"/>
            <a:ext cx="4572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项目改善成果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350000" y="4953000"/>
            <a:ext cx="152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35%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350000" y="5397500"/>
            <a:ext cx="152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库存水平降低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077200" y="4953000"/>
            <a:ext cx="152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3B82F6"/>
                </a:solidFill>
                <a:latin typeface="Noto Sans SC"/>
                <a:ea typeface="Noto Sans SC"/>
                <a:cs typeface="Noto Sans SC"/>
                <a:sym typeface="Noto Sans SC"/>
              </a:rPr>
              <a:t>40%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8077200" y="5397500"/>
            <a:ext cx="152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交付周期缩短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9804400" y="4953000"/>
            <a:ext cx="152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F59E0B"/>
                </a:solidFill>
                <a:latin typeface="Noto Sans SC"/>
                <a:ea typeface="Noto Sans SC"/>
                <a:cs typeface="Noto Sans SC"/>
                <a:sym typeface="Noto Sans SC"/>
              </a:rPr>
              <a:t>25%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9804400" y="5397500"/>
            <a:ext cx="152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生产效率提升</a:t>
            </a:r>
            <a:endParaRPr lang="en-US"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" y="508000"/>
            <a:ext cx="10972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案例分析：某电子厂的快速换模（SMED）改善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609600" y="1270000"/>
            <a:ext cx="34544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1F2329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63600" y="1524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371600" y="1524000"/>
            <a:ext cx="24384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项目背景与痛点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14817">
            <a:off x="863614" y="1974850"/>
            <a:ext cx="29464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863600" y="2108200"/>
            <a:ext cx="29464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面临多品种小批量生产挑战，原设备换模时间长达2小时，严重制约了生产效率与市场响应速度。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368800" y="1270000"/>
            <a:ext cx="34544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1F2329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2800" y="1524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130800" y="1524000"/>
            <a:ext cx="24384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核心改善措施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14817">
            <a:off x="4622814" y="1974850"/>
            <a:ext cx="29464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AutoShape 12"/>
          <p:cNvSpPr/>
          <p:nvPr/>
        </p:nvSpPr>
        <p:spPr>
          <a:xfrm>
            <a:off x="4622800" y="2108200"/>
            <a:ext cx="29464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引入SMED方法论，严格区分内部与外部换模作业，成功将部分内部停机作业转化为外部并行作业。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128000" y="1270000"/>
            <a:ext cx="34544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1F2329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0" y="1524000"/>
            <a:ext cx="406400" cy="4064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8890000" y="1524000"/>
            <a:ext cx="24384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改善成果与价值</a:t>
            </a:r>
            <a:endParaRPr lang="en-US" sz="1100"/>
          </a:p>
        </p:txBody>
      </p:sp>
      <p:cxnSp>
        <p:nvCxnSpPr>
          <p:cNvPr id="16" name="Connector 16"/>
          <p:cNvCxnSpPr/>
          <p:nvPr/>
        </p:nvCxnSpPr>
        <p:spPr>
          <a:xfrm rot="-14817">
            <a:off x="8382014" y="1974850"/>
            <a:ext cx="29464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AutoShape 17"/>
          <p:cNvSpPr/>
          <p:nvPr/>
        </p:nvSpPr>
        <p:spPr>
          <a:xfrm>
            <a:off x="8382000" y="2108200"/>
            <a:ext cx="29464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换模时间从2小时缩短至20分钟，设备利用率提升35%，显著增强了柔性生产能力。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09600" y="3429000"/>
            <a:ext cx="109728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图示：快速换模（SMED）流程优化对比</a:t>
            </a:r>
            <a:endParaRPr lang="en-US" sz="1100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rcRect t="28384" b="28384"/>
          <a:stretch>
            <a:fillRect/>
          </a:stretch>
        </p:blipFill>
        <p:spPr>
          <a:xfrm>
            <a:off x="609600" y="3810000"/>
            <a:ext cx="10972800" cy="2667000"/>
          </a:xfrm>
          <a:prstGeom prst="rect">
            <a:avLst/>
          </a:prstGeom>
          <a:noFill/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127000" dist="50800" dir="5400000" algn="tl" rotWithShape="0">
              <a:srgbClr val="1F2329">
                <a:alpha val="1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" y="508000"/>
            <a:ext cx="10972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案例分析：某家具厂的布局优化与单元化生产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609600" y="1397000"/>
            <a:ext cx="3454400" cy="4572000"/>
          </a:xfrm>
          <a:prstGeom prst="roundRect">
            <a:avLst>
              <a:gd name="adj" fmla="val 367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609600" y="1397000"/>
            <a:ext cx="3454400" cy="76200"/>
          </a:xfrm>
          <a:prstGeom prst="roundRect">
            <a:avLst>
              <a:gd name="adj" fmla="val 0"/>
            </a:avLst>
          </a:prstGeom>
          <a:solidFill>
            <a:srgbClr val="3B82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14400" y="1778000"/>
            <a:ext cx="609600" cy="60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914400" y="2489200"/>
            <a:ext cx="28448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现状与痛点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15346">
            <a:off x="914414" y="2990850"/>
            <a:ext cx="28448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914400" y="3175000"/>
            <a:ext cx="28448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64748B"/>
              </a:buClr>
              <a:buChar char="•"/>
              <a:defRPr/>
            </a:pPr>
            <a:r>
              <a:rPr lang="en-US" sz="14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传统直线型布局导致生产流程冗长，工序间缺乏有效衔接。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64748B"/>
              </a:buClr>
              <a:buChar char="•"/>
            </a:pPr>
            <a:r>
              <a:rPr lang="en-US" sz="14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物料搬运距离过长，产生大量无效移动。</a:t>
            </a:r>
            <a:endParaRPr lang="en-US" sz="1400" b="0" i="0" u="none" strike="noStrike">
              <a:solidFill>
                <a:srgbClr val="64748B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marL="177800" indent="-177800" algn="l">
              <a:lnSpc>
                <a:spcPct val="125000"/>
              </a:lnSpc>
              <a:buClr>
                <a:srgbClr val="64748B"/>
              </a:buClr>
              <a:buChar char="•"/>
            </a:pPr>
            <a:r>
              <a:rPr lang="en-US" sz="14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工序间等待严重，整体生产效率低下。</a:t>
            </a:r>
            <a:endParaRPr lang="en-US" sz="1400" b="0" i="0" u="none" strike="noStrike">
              <a:solidFill>
                <a:srgbClr val="64748B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368800" y="1397000"/>
            <a:ext cx="3454400" cy="4572000"/>
          </a:xfrm>
          <a:prstGeom prst="roundRect">
            <a:avLst>
              <a:gd name="adj" fmla="val 367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4368800" y="1397000"/>
            <a:ext cx="3454400" cy="762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3600" y="1778000"/>
            <a:ext cx="609600" cy="6096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4673600" y="2489200"/>
            <a:ext cx="28448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优化措施</a:t>
            </a:r>
            <a:endParaRPr lang="en-US" sz="1100"/>
          </a:p>
        </p:txBody>
      </p:sp>
      <p:cxnSp>
        <p:nvCxnSpPr>
          <p:cNvPr id="13" name="Connector 13"/>
          <p:cNvCxnSpPr/>
          <p:nvPr/>
        </p:nvCxnSpPr>
        <p:spPr>
          <a:xfrm rot="-15346">
            <a:off x="4673614" y="2990850"/>
            <a:ext cx="28448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AutoShape 14"/>
          <p:cNvSpPr/>
          <p:nvPr/>
        </p:nvSpPr>
        <p:spPr>
          <a:xfrm>
            <a:off x="4673600" y="3175000"/>
            <a:ext cx="28448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64748B"/>
              </a:buClr>
              <a:buChar char="•"/>
              <a:defRPr/>
            </a:pPr>
            <a:r>
              <a:rPr lang="en-US" sz="14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将传统的长流水线改造为紧凑的 U 型单元化布局。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64748B"/>
              </a:buClr>
              <a:buChar char="•"/>
            </a:pPr>
            <a:r>
              <a:rPr lang="en-US" sz="14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推行单件流生产模式，减少在制品库存积压。</a:t>
            </a:r>
            <a:endParaRPr lang="en-US" sz="1400" b="0" i="0" u="none" strike="noStrike">
              <a:solidFill>
                <a:srgbClr val="64748B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marL="177800" indent="-177800" algn="l">
              <a:lnSpc>
                <a:spcPct val="125000"/>
              </a:lnSpc>
              <a:buClr>
                <a:srgbClr val="64748B"/>
              </a:buClr>
              <a:buChar char="•"/>
            </a:pPr>
            <a:r>
              <a:rPr lang="en-US" sz="14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打破部门壁垒，培养多能工，实现一人多岗。</a:t>
            </a:r>
            <a:endParaRPr lang="en-US" sz="1400" b="0" i="0" u="none" strike="noStrike">
              <a:solidFill>
                <a:srgbClr val="64748B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8128000" y="1397000"/>
            <a:ext cx="3454400" cy="4572000"/>
          </a:xfrm>
          <a:prstGeom prst="roundRect">
            <a:avLst>
              <a:gd name="adj" fmla="val 367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8128000" y="1397000"/>
            <a:ext cx="3454400" cy="76200"/>
          </a:xfrm>
          <a:prstGeom prst="roundRect">
            <a:avLst>
              <a:gd name="adj" fmla="val 0"/>
            </a:avLst>
          </a:prstGeom>
          <a:solidFill>
            <a:srgbClr val="F59E0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32800" y="1778000"/>
            <a:ext cx="609600" cy="6096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8432800" y="2489200"/>
            <a:ext cx="28448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实施成果</a:t>
            </a:r>
            <a:endParaRPr lang="en-US" sz="1100"/>
          </a:p>
        </p:txBody>
      </p:sp>
      <p:cxnSp>
        <p:nvCxnSpPr>
          <p:cNvPr id="19" name="Connector 19"/>
          <p:cNvCxnSpPr/>
          <p:nvPr/>
        </p:nvCxnSpPr>
        <p:spPr>
          <a:xfrm rot="-15346">
            <a:off x="8432814" y="2990850"/>
            <a:ext cx="28448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32800" y="3238500"/>
            <a:ext cx="254000" cy="2540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8763000" y="3200400"/>
            <a:ext cx="2413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物料搬运距离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8763000" y="3505200"/>
            <a:ext cx="2413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59E0B"/>
                </a:solidFill>
                <a:latin typeface="Noto Sans SC"/>
                <a:ea typeface="Noto Sans SC"/>
                <a:cs typeface="Noto Sans SC"/>
                <a:sym typeface="Noto Sans SC"/>
              </a:rPr>
              <a:t>缩短 60%</a:t>
            </a:r>
            <a:endParaRPr lang="en-US" sz="1100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32800" y="4000500"/>
            <a:ext cx="254000" cy="2540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8763000" y="3962400"/>
            <a:ext cx="2413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人均产出效率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8763000" y="4267200"/>
            <a:ext cx="2413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59E0B"/>
                </a:solidFill>
                <a:latin typeface="Noto Sans SC"/>
                <a:ea typeface="Noto Sans SC"/>
                <a:cs typeface="Noto Sans SC"/>
                <a:sym typeface="Noto Sans SC"/>
              </a:rPr>
              <a:t>提升 40%</a:t>
            </a:r>
            <a:endParaRPr lang="en-US" sz="1100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32800" y="4762500"/>
            <a:ext cx="254000" cy="2540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8763000" y="4724400"/>
            <a:ext cx="2413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整体生产周期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8763000" y="5029200"/>
            <a:ext cx="2413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59E0B"/>
                </a:solidFill>
                <a:latin typeface="Noto Sans SC"/>
                <a:ea typeface="Noto Sans SC"/>
                <a:cs typeface="Noto Sans SC"/>
                <a:sym typeface="Noto Sans SC"/>
              </a:rPr>
              <a:t>缩短 50%</a:t>
            </a:r>
            <a:endParaRPr lang="en-US"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318000" cy="6858000"/>
          </a:xfrm>
          <a:prstGeom prst="roundRect">
            <a:avLst>
              <a:gd name="adj" fmla="val 0"/>
            </a:avLst>
          </a:prstGeom>
          <a:solidFill>
            <a:srgbClr val="1E3A8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508000" y="2032000"/>
            <a:ext cx="381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6400" b="1" i="0" u="none" strike="noStrike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05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34376">
            <a:off x="508032" y="3168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FFFF">
                <a:alpha val="4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" name="AutoShape 5"/>
          <p:cNvSpPr/>
          <p:nvPr/>
        </p:nvSpPr>
        <p:spPr>
          <a:xfrm>
            <a:off x="508000" y="3429000"/>
            <a:ext cx="355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FFFFFF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CHAPTER 05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4826000" y="2286000"/>
            <a:ext cx="685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总结与展望：迈向卓越运营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57290">
            <a:off x="4826053" y="3168650"/>
            <a:ext cx="76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ap="flat" cmpd="sng">
            <a:solidFill>
              <a:srgbClr val="F59E0B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26000" y="3556000"/>
            <a:ext cx="609600" cy="6096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4826000" y="4318000"/>
            <a:ext cx="6858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回顾本次培训的核心内容，梳理关键成果与经验，并对未来的精益管理之路进行战略规划，共同迈向卓越运营的新高度。</a:t>
            </a:r>
            <a:endParaRPr lang="en-US"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" y="508000"/>
            <a:ext cx="109728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精益生产的价值总结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609600" y="1524000"/>
            <a:ext cx="34544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1F2329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14400" y="1828800"/>
            <a:ext cx="508000" cy="5080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914400" y="2438400"/>
            <a:ext cx="28448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缩短交付周期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914400" y="2844800"/>
            <a:ext cx="28448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46A73"/>
                </a:solidFill>
                <a:latin typeface="Noto Sans SC"/>
                <a:ea typeface="Noto Sans SC"/>
                <a:cs typeface="Noto Sans SC"/>
                <a:sym typeface="Noto Sans SC"/>
              </a:rPr>
              <a:t>快速响应客户需求，提升市场敏捷度，减少订单等待时间。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4368800" y="1524000"/>
            <a:ext cx="34544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1F2329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3600" y="1828800"/>
            <a:ext cx="508000" cy="5080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4673600" y="2438400"/>
            <a:ext cx="28448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降低库存水平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673600" y="2844800"/>
            <a:ext cx="28448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46A73"/>
                </a:solidFill>
                <a:latin typeface="Noto Sans SC"/>
                <a:ea typeface="Noto Sans SC"/>
                <a:cs typeface="Noto Sans SC"/>
                <a:sym typeface="Noto Sans SC"/>
              </a:rPr>
              <a:t>减少原材料与成品积压，释放现金流，降低资金占用成本。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8128000" y="1524000"/>
            <a:ext cx="34544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1F2329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32800" y="1828800"/>
            <a:ext cx="508000" cy="508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8432800" y="2438400"/>
            <a:ext cx="28448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提升产品质量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432800" y="2844800"/>
            <a:ext cx="28448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46A73"/>
                </a:solidFill>
                <a:latin typeface="Noto Sans SC"/>
                <a:ea typeface="Noto Sans SC"/>
                <a:cs typeface="Noto Sans SC"/>
                <a:sym typeface="Noto Sans SC"/>
              </a:rPr>
              <a:t>建立防错机制，从源头减少缺陷，大幅降低返工与报废率。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09600" y="4064000"/>
            <a:ext cx="34544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1F2329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4400" y="4368800"/>
            <a:ext cx="508000" cy="5080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914400" y="4978400"/>
            <a:ext cx="28448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提高生产效率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914400" y="5384800"/>
            <a:ext cx="28448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46A73"/>
                </a:solidFill>
                <a:latin typeface="Noto Sans SC"/>
                <a:ea typeface="Noto Sans SC"/>
                <a:cs typeface="Noto Sans SC"/>
                <a:sym typeface="Noto Sans SC"/>
              </a:rPr>
              <a:t>消除七大浪费，优化人机协作，显著降低整体运营成本。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4368800" y="4064000"/>
            <a:ext cx="34544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1F2329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73600" y="4368800"/>
            <a:ext cx="508000" cy="5080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4673600" y="4978400"/>
            <a:ext cx="28448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增强员工参与感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4673600" y="5384800"/>
            <a:ext cx="28448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46A73"/>
                </a:solidFill>
                <a:latin typeface="Noto Sans SC"/>
                <a:ea typeface="Noto Sans SC"/>
                <a:cs typeface="Noto Sans SC"/>
                <a:sym typeface="Noto Sans SC"/>
              </a:rPr>
              <a:t>培养全员改善意识，激发团队活力，打造持续改进的文化。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8128000" y="4064000"/>
            <a:ext cx="34544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1F2329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32800" y="4368800"/>
            <a:ext cx="508000" cy="5080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8432800" y="4978400"/>
            <a:ext cx="28448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通往卓越运营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8432800" y="5384800"/>
            <a:ext cx="28448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46A73"/>
                </a:solidFill>
                <a:latin typeface="Noto Sans SC"/>
                <a:ea typeface="Noto Sans SC"/>
                <a:cs typeface="Noto Sans SC"/>
                <a:sym typeface="Noto Sans SC"/>
              </a:rPr>
              <a:t>精益生产不仅是工具，更是企业实现卓越运营的必经之路。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" y="609600"/>
            <a:ext cx="10972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课程目录</a:t>
            </a:r>
            <a:endParaRPr lang="en-US" sz="1100"/>
          </a:p>
        </p:txBody>
      </p:sp>
      <p:cxnSp>
        <p:nvCxnSpPr>
          <p:cNvPr id="3" name="Connector 3"/>
          <p:cNvCxnSpPr/>
          <p:nvPr/>
        </p:nvCxnSpPr>
        <p:spPr>
          <a:xfrm rot="-47743">
            <a:off x="609644" y="1212850"/>
            <a:ext cx="9144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38100" cap="flat" cmpd="sng">
            <a:solidFill>
              <a:srgbClr val="2563EB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" name="AutoShape 4"/>
          <p:cNvSpPr/>
          <p:nvPr/>
        </p:nvSpPr>
        <p:spPr>
          <a:xfrm>
            <a:off x="609600" y="1651000"/>
            <a:ext cx="3454400" cy="2032000"/>
          </a:xfrm>
          <a:prstGeom prst="roundRect">
            <a:avLst>
              <a:gd name="adj" fmla="val 625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14400" y="19558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2946400" y="1955800"/>
            <a:ext cx="8128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01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14400" y="2463800"/>
            <a:ext cx="28448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精益生产概述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914400" y="2844800"/>
            <a:ext cx="2844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深入解析精益核心理念，理解其为企业带来的核心价值与变革。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368800" y="1651000"/>
            <a:ext cx="3454400" cy="2032000"/>
          </a:xfrm>
          <a:prstGeom prst="roundRect">
            <a:avLst>
              <a:gd name="adj" fmla="val 625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3600" y="19558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6705600" y="1955800"/>
            <a:ext cx="8128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02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673600" y="2463800"/>
            <a:ext cx="28448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核心工具应用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673600" y="2844800"/>
            <a:ext cx="2844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掌握从5S现场管理到价值流图分析的关键实施工具与方法。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128000" y="1651000"/>
            <a:ext cx="3454400" cy="2032000"/>
          </a:xfrm>
          <a:prstGeom prst="roundRect">
            <a:avLst>
              <a:gd name="adj" fmla="val 625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32800" y="19558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0464800" y="1955800"/>
            <a:ext cx="8128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03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432800" y="2463800"/>
            <a:ext cx="28448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实施流程规划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8432800" y="2844800"/>
            <a:ext cx="2844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明确精益转型的路径，制定可落地的实施步骤与变革管理策略。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09600" y="3937000"/>
            <a:ext cx="3454400" cy="2032000"/>
          </a:xfrm>
          <a:prstGeom prst="roundRect">
            <a:avLst>
              <a:gd name="adj" fmla="val 625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4400" y="4241800"/>
            <a:ext cx="406400" cy="4064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2946400" y="4241800"/>
            <a:ext cx="8128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04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914400" y="4749800"/>
            <a:ext cx="28448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标杆实战案例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914400" y="5130800"/>
            <a:ext cx="2844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剖析行业标杆企业的成功实践，汲取经验，规避常见陷阱。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4368800" y="3937000"/>
            <a:ext cx="3454400" cy="2032000"/>
          </a:xfrm>
          <a:prstGeom prst="roundRect">
            <a:avLst>
              <a:gd name="adj" fmla="val 625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73600" y="4241800"/>
            <a:ext cx="406400" cy="4064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6705600" y="4241800"/>
            <a:ext cx="8128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05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4673600" y="4749800"/>
            <a:ext cx="28448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总结与未来展望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4673600" y="5130800"/>
            <a:ext cx="2844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课程核心要点回顾，探讨如何持续优化，迈向卓越运营体系。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8128000" y="3937000"/>
            <a:ext cx="3454400" cy="2032000"/>
          </a:xfrm>
          <a:prstGeom prst="roundRect">
            <a:avLst>
              <a:gd name="adj" fmla="val 6250"/>
            </a:avLst>
          </a:prstGeom>
          <a:solidFill>
            <a:srgbClr val="2563EB">
              <a:alpha val="5000"/>
            </a:srgbClr>
          </a:solidFill>
          <a:ln w="12700" cap="flat" cmpd="sng">
            <a:solidFill>
              <a:srgbClr val="2563EB">
                <a:alpha val="20000"/>
              </a:srgbClr>
            </a:solidFill>
            <a:prstDash val="dash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32800" y="4241800"/>
            <a:ext cx="406400" cy="406400"/>
          </a:xfrm>
          <a:prstGeom prst="rect">
            <a:avLst/>
          </a:prstGeom>
        </p:spPr>
      </p:pic>
      <p:sp>
        <p:nvSpPr>
          <p:cNvPr id="31" name="AutoShape 31"/>
          <p:cNvSpPr/>
          <p:nvPr/>
        </p:nvSpPr>
        <p:spPr>
          <a:xfrm>
            <a:off x="8432800" y="4749800"/>
            <a:ext cx="28448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卓越运营目标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8432800" y="5130800"/>
            <a:ext cx="2844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通过系统化的学习，实现效率提升、成本降低与质量飞跃。</a:t>
            </a:r>
            <a:endParaRPr lang="en-US"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1505" name="图片 2457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08125" y="1268413"/>
            <a:ext cx="9180513" cy="2351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标题 1"/>
          <p:cNvSpPr>
            <a:spLocks noGrp="1"/>
          </p:cNvSpPr>
          <p:nvPr>
            <p:ph type="ctrTitle"/>
          </p:nvPr>
        </p:nvSpPr>
        <p:spPr>
          <a:xfrm>
            <a:off x="4859338" y="4030663"/>
            <a:ext cx="2395537" cy="873125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defTabSz="914400" eaLnBrk="1" hangingPunct="1"/>
            <a:r>
              <a:rPr lang="en-US" altLang="zh-CN" sz="4800" dirty="0">
                <a:solidFill>
                  <a:srgbClr val="404040"/>
                </a:solidFill>
                <a:latin typeface="Eras Light ITC" panose="020B0402030504020804" pitchFamily="2" charset="0"/>
              </a:rPr>
              <a:t>Thanks </a:t>
            </a:r>
            <a:endParaRPr lang="zh-CN" altLang="en-US" sz="4800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sp>
        <p:nvSpPr>
          <p:cNvPr id="21507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655762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en-US" altLang="zh-CN" dirty="0">
                <a:solidFill>
                  <a:srgbClr val="404040"/>
                </a:solidFill>
                <a:latin typeface="Eras Light ITC" panose="020B0402030504020804" pitchFamily="2" charset="0"/>
              </a:rPr>
              <a:t> </a:t>
            </a:r>
            <a:endParaRPr lang="en-US" altLang="zh-CN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cxnSp>
        <p:nvCxnSpPr>
          <p:cNvPr id="21508" name="直接连接符 4"/>
          <p:cNvCxnSpPr/>
          <p:nvPr/>
        </p:nvCxnSpPr>
        <p:spPr>
          <a:xfrm>
            <a:off x="1524000" y="3762375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09" name="直接连接符 5"/>
          <p:cNvCxnSpPr/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10" name="直接连接符 7"/>
          <p:cNvCxnSpPr/>
          <p:nvPr/>
        </p:nvCxnSpPr>
        <p:spPr>
          <a:xfrm>
            <a:off x="4195763" y="5172075"/>
            <a:ext cx="3800475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11" name="矩形 10"/>
          <p:cNvSpPr/>
          <p:nvPr/>
        </p:nvSpPr>
        <p:spPr>
          <a:xfrm>
            <a:off x="15240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  <p:sp>
        <p:nvSpPr>
          <p:cNvPr id="21512" name="矩形 15"/>
          <p:cNvSpPr/>
          <p:nvPr/>
        </p:nvSpPr>
        <p:spPr>
          <a:xfrm>
            <a:off x="103632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318000" cy="6858000"/>
          </a:xfrm>
          <a:prstGeom prst="roundRect">
            <a:avLst>
              <a:gd name="adj" fmla="val 0"/>
            </a:avLst>
          </a:prstGeom>
          <a:solidFill>
            <a:srgbClr val="1E3A8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cxnSp>
        <p:nvCxnSpPr>
          <p:cNvPr id="3" name="Connector 3"/>
          <p:cNvCxnSpPr/>
          <p:nvPr/>
        </p:nvCxnSpPr>
        <p:spPr>
          <a:xfrm rot="-34376">
            <a:off x="609632" y="1517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FFFF">
                <a:alpha val="5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" name="AutoShape 4"/>
          <p:cNvSpPr/>
          <p:nvPr/>
        </p:nvSpPr>
        <p:spPr>
          <a:xfrm>
            <a:off x="609600" y="1778000"/>
            <a:ext cx="30988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64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01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609600" y="3048000"/>
            <a:ext cx="30988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FFFFFF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CHAPTER 01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" y="5080000"/>
            <a:ext cx="609600" cy="609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953000" y="2032000"/>
            <a:ext cx="660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精益生产概述：理念与价值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953000" y="2794000"/>
            <a:ext cx="660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Overview of Lean Production: Concepts and Values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-57290">
            <a:off x="4953053" y="3422650"/>
            <a:ext cx="76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50800" cap="flat" cmpd="sng">
            <a:solidFill>
              <a:srgbClr val="1E3A8A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" name="AutoShape 10"/>
          <p:cNvSpPr/>
          <p:nvPr/>
        </p:nvSpPr>
        <p:spPr>
          <a:xfrm>
            <a:off x="4953000" y="3810000"/>
            <a:ext cx="3111500" cy="1778000"/>
          </a:xfrm>
          <a:prstGeom prst="roundRect">
            <a:avLst>
              <a:gd name="adj" fmla="val 714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7000" y="40640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5207000" y="4572000"/>
            <a:ext cx="2603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核心理念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5207000" y="4953000"/>
            <a:ext cx="2603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9CA3AF"/>
                </a:solidFill>
                <a:latin typeface="Noto Sans SC"/>
                <a:ea typeface="Noto Sans SC"/>
                <a:cs typeface="Noto Sans SC"/>
                <a:sym typeface="Noto Sans SC"/>
              </a:rPr>
              <a:t>消除浪费，持续改善，以客户价值为核心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318500" y="3810000"/>
            <a:ext cx="3111500" cy="1778000"/>
          </a:xfrm>
          <a:prstGeom prst="roundRect">
            <a:avLst>
              <a:gd name="adj" fmla="val 714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72500" y="40640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8572500" y="4572000"/>
            <a:ext cx="2603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关键价值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572500" y="4953000"/>
            <a:ext cx="2603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9CA3AF"/>
                </a:solidFill>
                <a:latin typeface="Noto Sans SC"/>
                <a:ea typeface="Noto Sans SC"/>
                <a:cs typeface="Noto Sans SC"/>
                <a:sym typeface="Noto Sans SC"/>
              </a:rPr>
              <a:t>提升效率，降低成本，增强企业核心竞争力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" y="609600"/>
            <a:ext cx="109728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什么是精益生产？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609600" y="1524000"/>
            <a:ext cx="53340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1F2329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14400" y="18288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447800" y="1803400"/>
            <a:ext cx="4191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核心定义 (Definition)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914400" y="2286000"/>
            <a:ext cx="47244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55B66"/>
                </a:solidFill>
                <a:latin typeface="Noto Sans SC"/>
                <a:ea typeface="Noto Sans SC"/>
                <a:cs typeface="Noto Sans SC"/>
                <a:sym typeface="Noto Sans SC"/>
              </a:rPr>
              <a:t>精益生产（Lean Production）源于丰田生产方式（TPS），其核心在于通过消除生产过程中的一切浪费，以最小的资源投入创造最大的价值，实现企业效益最大化。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609600" y="4064000"/>
            <a:ext cx="53340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1F2329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43688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447800" y="4343400"/>
            <a:ext cx="4191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历史起源 (Origin)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914400" y="4826000"/>
            <a:ext cx="47244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55B66"/>
                </a:solidFill>
                <a:latin typeface="Noto Sans SC"/>
                <a:ea typeface="Noto Sans SC"/>
                <a:cs typeface="Noto Sans SC"/>
                <a:sym typeface="Noto Sans SC"/>
              </a:rPr>
              <a:t>起源于二战后的日本丰田公司。在资源匮乏的背景下，为了生存与发展，丰田逐步发展出一套以降低成本、提高效率为目标的生产管理体系。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248400" y="1524000"/>
            <a:ext cx="5334000" cy="4826000"/>
          </a:xfrm>
          <a:prstGeom prst="roundRect">
            <a:avLst>
              <a:gd name="adj" fmla="val 263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1F2329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 l="18657" r="18657"/>
          <a:stretch>
            <a:fillRect/>
          </a:stretch>
        </p:blipFill>
        <p:spPr>
          <a:xfrm>
            <a:off x="6451600" y="1727200"/>
            <a:ext cx="4927600" cy="44196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" y="609600"/>
            <a:ext cx="109728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精益生产的核心思想：消除七大浪费</a:t>
            </a:r>
            <a:endParaRPr lang="en-US" sz="1100"/>
          </a:p>
        </p:txBody>
      </p:sp>
      <p:cxnSp>
        <p:nvCxnSpPr>
          <p:cNvPr id="3" name="Connector 3"/>
          <p:cNvCxnSpPr/>
          <p:nvPr/>
        </p:nvCxnSpPr>
        <p:spPr>
          <a:xfrm rot="-3978">
            <a:off x="609604" y="1365250"/>
            <a:ext cx="109728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AutoShape 4"/>
          <p:cNvSpPr/>
          <p:nvPr/>
        </p:nvSpPr>
        <p:spPr>
          <a:xfrm>
            <a:off x="609600" y="1574800"/>
            <a:ext cx="4162425" cy="478663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丰田生产方式的核心是识别并消除生产现场的七大浪费（Muda），这是所有改善活动的起点。任何不增加产品价值的活动，都应被视为浪费并加以消除。</a:t>
            </a:r>
            <a:endParaRPr lang="en-US" sz="1100"/>
          </a:p>
        </p:txBody>
      </p:sp>
      <p:pic>
        <p:nvPicPr>
          <p:cNvPr id="6" name="图片 5" descr="v2-16a16818030eb39b9f1da8f92494b783_1440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7295" y="1989455"/>
            <a:ext cx="6250940" cy="3803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064000" cy="6858000"/>
          </a:xfrm>
          <a:prstGeom prst="roundRect">
            <a:avLst>
              <a:gd name="adj" fmla="val 0"/>
            </a:avLst>
          </a:prstGeom>
          <a:solidFill>
            <a:srgbClr val="1E3A8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508000" y="2032000"/>
            <a:ext cx="304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64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02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42969">
            <a:off x="508040" y="3168650"/>
            <a:ext cx="1016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50800" cap="flat" cmpd="sng">
            <a:solidFill>
              <a:srgbClr val="F59E0B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" name="AutoShape 5"/>
          <p:cNvSpPr/>
          <p:nvPr/>
        </p:nvSpPr>
        <p:spPr>
          <a:xfrm>
            <a:off x="508000" y="3429000"/>
            <a:ext cx="304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FFFFFF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核心工具与方法论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4826000" y="2032000"/>
            <a:ext cx="660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从 5S 管理到价值流图分析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4826000" y="3048000"/>
            <a:ext cx="31750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80000" y="33020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5080000" y="38100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5S 现场管理体系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5080000" y="4254500"/>
            <a:ext cx="2667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整理、整顿、清扫、清洁、素养，打造高效有序的作业环境，消除浪费根源。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8255000" y="3048000"/>
            <a:ext cx="31750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9000" y="33020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8509000" y="38100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价值流图 (VSM)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509000" y="4254500"/>
            <a:ext cx="2667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可视化整个生产流程，识别信息流与物流中的非增值环节，制定改善蓝图。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" y="609600"/>
            <a:ext cx="10972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基础工具：5S现场管理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609600" y="1219200"/>
            <a:ext cx="109728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5S是现场管理的基础，是营造整洁、高效工作环境的有效方法，也是推行精益生产的基石。通过整理、整顿、清扫、清洁和素养五个步骤，实现工作现场的标准化与规范化。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3978">
            <a:off x="609604" y="1962150"/>
            <a:ext cx="109728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rcRect t="17062" b="17062"/>
          <a:stretch>
            <a:fillRect/>
          </a:stretch>
        </p:blipFill>
        <p:spPr>
          <a:xfrm>
            <a:off x="609600" y="2222500"/>
            <a:ext cx="10972800" cy="4064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000000">
                <a:alpha val="1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" y="609600"/>
            <a:ext cx="109728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核心工具：价值流图（VSM）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609600" y="1524000"/>
            <a:ext cx="5334000" cy="2286000"/>
          </a:xfrm>
          <a:prstGeom prst="roundRect">
            <a:avLst>
              <a:gd name="adj" fmla="val 5555"/>
            </a:avLst>
          </a:prstGeom>
          <a:solidFill>
            <a:srgbClr val="F3F4F6">
              <a:alpha val="100000"/>
            </a:srgbClr>
          </a:solidFill>
          <a:ln cap="flat" cmpd="sng">
            <a:solidFill>
              <a:srgbClr val="C4CCDD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14400" y="1828800"/>
            <a:ext cx="355600" cy="355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397000" y="1803400"/>
            <a:ext cx="4191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什么是价值流图 (VSM)？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9241">
            <a:off x="914409" y="2279650"/>
            <a:ext cx="47244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D1D5D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914400" y="2413000"/>
            <a:ext cx="47244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价值流图是一种可视化工具，用于分析和改进从原材料到成品交付给客户的整个流程。它通过图形化的方式展示信息流和物流，帮助团队看清全貌。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09600" y="4064000"/>
            <a:ext cx="5334000" cy="2286000"/>
          </a:xfrm>
          <a:prstGeom prst="roundRect">
            <a:avLst>
              <a:gd name="adj" fmla="val 5555"/>
            </a:avLst>
          </a:prstGeom>
          <a:solidFill>
            <a:srgbClr val="F3F4F6">
              <a:alpha val="100000"/>
            </a:srgbClr>
          </a:solidFill>
          <a:ln cap="flat" cmpd="sng">
            <a:solidFill>
              <a:srgbClr val="C4CCDD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4368800"/>
            <a:ext cx="355600" cy="355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397000" y="4343400"/>
            <a:ext cx="4191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核心作用与价值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9241">
            <a:off x="914409" y="4819650"/>
            <a:ext cx="47244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D1D5D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AutoShape 12"/>
          <p:cNvSpPr/>
          <p:nvPr/>
        </p:nvSpPr>
        <p:spPr>
          <a:xfrm>
            <a:off x="914400" y="4953000"/>
            <a:ext cx="47244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识别流程中的增值与非增值活动，精准定位瓶颈和浪费（Muda），为流程优化提供数据支持和改进方向，从而缩短交付周期，降低成本。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248400" y="1524000"/>
            <a:ext cx="5334000" cy="4826000"/>
          </a:xfrm>
          <a:prstGeom prst="roundRect">
            <a:avLst>
              <a:gd name="adj" fmla="val 2631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 l="18581" r="18581"/>
          <a:stretch>
            <a:fillRect/>
          </a:stretch>
        </p:blipFill>
        <p:spPr>
          <a:xfrm>
            <a:off x="6502400" y="1778000"/>
            <a:ext cx="4826000" cy="431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" y="508000"/>
            <a:ext cx="10972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0F172A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核心工具：看板管理（Kanban）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609600" y="1219200"/>
            <a:ext cx="10972800" cy="1016000"/>
          </a:xfrm>
          <a:prstGeom prst="roundRect">
            <a:avLst>
              <a:gd name="adj" fmla="val 1250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812800" y="1371600"/>
            <a:ext cx="10566400" cy="711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看板是实现拉动式生产的核心工具，通过可视化的信号传递生产指令，确保“只在需要的时候，生产需要的数量”，从而有效避免库存浪费。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609600" y="2489200"/>
            <a:ext cx="10972800" cy="3810000"/>
          </a:xfrm>
          <a:prstGeom prst="roundRect">
            <a:avLst>
              <a:gd name="adj" fmla="val 333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94A3B8">
                <a:alpha val="2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rcRect t="21938" b="21938"/>
          <a:stretch>
            <a:fillRect/>
          </a:stretch>
        </p:blipFill>
        <p:spPr>
          <a:xfrm>
            <a:off x="863600" y="2743200"/>
            <a:ext cx="10464800" cy="3302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2501</Words>
  <Application>WPS 文字</Application>
  <PresentationFormat/>
  <Paragraphs>264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Arial</vt:lpstr>
      <vt:lpstr>宋体</vt:lpstr>
      <vt:lpstr>Wingdings</vt:lpstr>
      <vt:lpstr>Arial</vt:lpstr>
      <vt:lpstr>Noto Sans SC</vt:lpstr>
      <vt:lpstr>Thonburi</vt:lpstr>
      <vt:lpstr>宋体</vt:lpstr>
      <vt:lpstr>宋体-简</vt:lpstr>
      <vt:lpstr>微软雅黑</vt:lpstr>
      <vt:lpstr>汉仪旗黑</vt:lpstr>
      <vt:lpstr>Arial Unicode MS</vt:lpstr>
      <vt:lpstr>Noto Sans SC</vt:lpstr>
      <vt:lpstr>苹方-简</vt:lpstr>
      <vt:lpstr>Eras Medium ITC</vt:lpstr>
      <vt:lpstr>儷宋 Pro</vt:lpstr>
      <vt:lpstr>Eras Light ITC</vt:lpstr>
      <vt:lpstr>Segoe UI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王新民</cp:lastModifiedBy>
  <cp:revision>7</cp:revision>
  <dcterms:created xsi:type="dcterms:W3CDTF">2026-02-26T12:22:56Z</dcterms:created>
  <dcterms:modified xsi:type="dcterms:W3CDTF">2026-02-26T12:22:56Z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1F191EF4177C5B151238A06986FE3A2D_43</vt:lpwstr>
  </property>
  <property fmtid="{D5CDD505-2E9C-101B-9397-08002B2CF9AE}" pid="3" name="KSOProductBuildVer">
    <vt:lpwstr>2052-12.1.23155.23155</vt:lpwstr>
  </property>
</Properties>
</file>